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sldIdLst>
    <p:sldId id="256" r:id="rId3"/>
    <p:sldId id="337" r:id="rId4"/>
    <p:sldId id="338" r:id="rId5"/>
    <p:sldId id="339" r:id="rId6"/>
    <p:sldId id="336" r:id="rId7"/>
    <p:sldId id="335" r:id="rId8"/>
    <p:sldId id="257" r:id="rId9"/>
    <p:sldId id="258" r:id="rId10"/>
    <p:sldId id="342" r:id="rId11"/>
    <p:sldId id="343" r:id="rId12"/>
    <p:sldId id="344" r:id="rId13"/>
    <p:sldId id="261" r:id="rId14"/>
    <p:sldId id="262" r:id="rId15"/>
    <p:sldId id="263" r:id="rId16"/>
    <p:sldId id="345" r:id="rId17"/>
    <p:sldId id="264" r:id="rId18"/>
    <p:sldId id="265" r:id="rId19"/>
    <p:sldId id="311" r:id="rId20"/>
    <p:sldId id="266" r:id="rId21"/>
    <p:sldId id="267" r:id="rId22"/>
    <p:sldId id="268" r:id="rId23"/>
    <p:sldId id="269" r:id="rId24"/>
    <p:sldId id="270" r:id="rId25"/>
    <p:sldId id="379" r:id="rId26"/>
    <p:sldId id="271" r:id="rId27"/>
    <p:sldId id="272" r:id="rId28"/>
    <p:sldId id="273" r:id="rId29"/>
    <p:sldId id="274" r:id="rId30"/>
    <p:sldId id="275" r:id="rId31"/>
    <p:sldId id="346" r:id="rId32"/>
    <p:sldId id="276" r:id="rId33"/>
    <p:sldId id="277" r:id="rId34"/>
    <p:sldId id="312" r:id="rId35"/>
    <p:sldId id="279" r:id="rId36"/>
    <p:sldId id="280" r:id="rId37"/>
    <p:sldId id="281" r:id="rId38"/>
    <p:sldId id="380" r:id="rId39"/>
    <p:sldId id="347" r:id="rId40"/>
    <p:sldId id="282" r:id="rId41"/>
    <p:sldId id="348" r:id="rId42"/>
    <p:sldId id="349" r:id="rId43"/>
    <p:sldId id="350" r:id="rId44"/>
    <p:sldId id="367" r:id="rId45"/>
    <p:sldId id="368" r:id="rId46"/>
    <p:sldId id="285" r:id="rId47"/>
    <p:sldId id="369" r:id="rId48"/>
    <p:sldId id="351" r:id="rId49"/>
    <p:sldId id="286" r:id="rId50"/>
    <p:sldId id="287" r:id="rId51"/>
    <p:sldId id="315" r:id="rId52"/>
    <p:sldId id="352" r:id="rId53"/>
    <p:sldId id="317" r:id="rId54"/>
    <p:sldId id="316" r:id="rId55"/>
    <p:sldId id="289" r:id="rId56"/>
    <p:sldId id="318" r:id="rId57"/>
    <p:sldId id="290" r:id="rId58"/>
    <p:sldId id="353" r:id="rId59"/>
    <p:sldId id="319" r:id="rId60"/>
    <p:sldId id="357" r:id="rId61"/>
    <p:sldId id="356" r:id="rId62"/>
    <p:sldId id="292" r:id="rId63"/>
    <p:sldId id="293" r:id="rId64"/>
    <p:sldId id="370" r:id="rId65"/>
    <p:sldId id="294" r:id="rId66"/>
    <p:sldId id="326" r:id="rId67"/>
    <p:sldId id="296" r:id="rId68"/>
    <p:sldId id="327" r:id="rId69"/>
    <p:sldId id="377" r:id="rId70"/>
    <p:sldId id="328" r:id="rId71"/>
    <p:sldId id="330" r:id="rId72"/>
    <p:sldId id="331" r:id="rId73"/>
    <p:sldId id="378" r:id="rId74"/>
    <p:sldId id="360" r:id="rId75"/>
    <p:sldId id="299" r:id="rId76"/>
    <p:sldId id="332" r:id="rId77"/>
    <p:sldId id="301" r:id="rId78"/>
    <p:sldId id="382" r:id="rId79"/>
    <p:sldId id="361" r:id="rId80"/>
    <p:sldId id="362" r:id="rId81"/>
    <p:sldId id="371" r:id="rId82"/>
    <p:sldId id="363" r:id="rId83"/>
    <p:sldId id="365" r:id="rId84"/>
    <p:sldId id="364" r:id="rId85"/>
    <p:sldId id="303" r:id="rId86"/>
    <p:sldId id="304" r:id="rId87"/>
    <p:sldId id="305" r:id="rId88"/>
    <p:sldId id="306" r:id="rId89"/>
    <p:sldId id="307" r:id="rId90"/>
    <p:sldId id="333" r:id="rId91"/>
    <p:sldId id="308" r:id="rId92"/>
    <p:sldId id="372" r:id="rId93"/>
    <p:sldId id="373" r:id="rId94"/>
    <p:sldId id="374" r:id="rId95"/>
    <p:sldId id="375" r:id="rId96"/>
    <p:sldId id="309" r:id="rId97"/>
    <p:sldId id="366" r:id="rId98"/>
    <p:sldId id="376" r:id="rId99"/>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CC"/>
    <a:srgbClr val="CC6600"/>
    <a:srgbClr val="66FF33"/>
    <a:srgbClr val="6600CC"/>
    <a:srgbClr val="000000"/>
    <a:srgbClr val="FF3300"/>
    <a:srgbClr val="41B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p:scale>
          <a:sx n="100" d="100"/>
          <a:sy n="100" d="100"/>
        </p:scale>
        <p:origin x="-1908" y="-4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35.xml"/><Relationship Id="rId18" Type="http://schemas.openxmlformats.org/officeDocument/2006/relationships/slide" Target="slides/slide43.xml"/><Relationship Id="rId26" Type="http://schemas.openxmlformats.org/officeDocument/2006/relationships/slide" Target="slides/slide54.xml"/><Relationship Id="rId39" Type="http://schemas.openxmlformats.org/officeDocument/2006/relationships/slide" Target="slides/slide91.xml"/><Relationship Id="rId3" Type="http://schemas.openxmlformats.org/officeDocument/2006/relationships/slide" Target="slides/slide15.xml"/><Relationship Id="rId21" Type="http://schemas.openxmlformats.org/officeDocument/2006/relationships/slide" Target="slides/slide47.xml"/><Relationship Id="rId34" Type="http://schemas.openxmlformats.org/officeDocument/2006/relationships/slide" Target="slides/slide74.xml"/><Relationship Id="rId7" Type="http://schemas.openxmlformats.org/officeDocument/2006/relationships/slide" Target="slides/slide21.xml"/><Relationship Id="rId12" Type="http://schemas.openxmlformats.org/officeDocument/2006/relationships/slide" Target="slides/slide34.xml"/><Relationship Id="rId17" Type="http://schemas.openxmlformats.org/officeDocument/2006/relationships/slide" Target="slides/slide42.xml"/><Relationship Id="rId25" Type="http://schemas.openxmlformats.org/officeDocument/2006/relationships/slide" Target="slides/slide53.xml"/><Relationship Id="rId33" Type="http://schemas.openxmlformats.org/officeDocument/2006/relationships/slide" Target="slides/slide71.xml"/><Relationship Id="rId38" Type="http://schemas.openxmlformats.org/officeDocument/2006/relationships/slide" Target="slides/slide89.xml"/><Relationship Id="rId2" Type="http://schemas.openxmlformats.org/officeDocument/2006/relationships/slide" Target="slides/slide12.xml"/><Relationship Id="rId16" Type="http://schemas.openxmlformats.org/officeDocument/2006/relationships/slide" Target="slides/slide41.xml"/><Relationship Id="rId20" Type="http://schemas.openxmlformats.org/officeDocument/2006/relationships/slide" Target="slides/slide45.xml"/><Relationship Id="rId29" Type="http://schemas.openxmlformats.org/officeDocument/2006/relationships/slide" Target="slides/slide58.xml"/><Relationship Id="rId1" Type="http://schemas.openxmlformats.org/officeDocument/2006/relationships/slide" Target="slides/slide8.xml"/><Relationship Id="rId6" Type="http://schemas.openxmlformats.org/officeDocument/2006/relationships/slide" Target="slides/slide18.xml"/><Relationship Id="rId11" Type="http://schemas.openxmlformats.org/officeDocument/2006/relationships/slide" Target="slides/slide32.xml"/><Relationship Id="rId24" Type="http://schemas.openxmlformats.org/officeDocument/2006/relationships/slide" Target="slides/slide50.xml"/><Relationship Id="rId32" Type="http://schemas.openxmlformats.org/officeDocument/2006/relationships/slide" Target="slides/slide68.xml"/><Relationship Id="rId37" Type="http://schemas.openxmlformats.org/officeDocument/2006/relationships/slide" Target="slides/slide88.xml"/><Relationship Id="rId40" Type="http://schemas.openxmlformats.org/officeDocument/2006/relationships/slide" Target="slides/slide95.xml"/><Relationship Id="rId5" Type="http://schemas.openxmlformats.org/officeDocument/2006/relationships/slide" Target="slides/slide17.xml"/><Relationship Id="rId15" Type="http://schemas.openxmlformats.org/officeDocument/2006/relationships/slide" Target="slides/slide37.xml"/><Relationship Id="rId23" Type="http://schemas.openxmlformats.org/officeDocument/2006/relationships/slide" Target="slides/slide49.xml"/><Relationship Id="rId28" Type="http://schemas.openxmlformats.org/officeDocument/2006/relationships/slide" Target="slides/slide57.xml"/><Relationship Id="rId36" Type="http://schemas.openxmlformats.org/officeDocument/2006/relationships/slide" Target="slides/slide83.xml"/><Relationship Id="rId10" Type="http://schemas.openxmlformats.org/officeDocument/2006/relationships/slide" Target="slides/slide31.xml"/><Relationship Id="rId19" Type="http://schemas.openxmlformats.org/officeDocument/2006/relationships/slide" Target="slides/slide44.xml"/><Relationship Id="rId31" Type="http://schemas.openxmlformats.org/officeDocument/2006/relationships/slide" Target="slides/slide66.xml"/><Relationship Id="rId4" Type="http://schemas.openxmlformats.org/officeDocument/2006/relationships/slide" Target="slides/slide16.xml"/><Relationship Id="rId9" Type="http://schemas.openxmlformats.org/officeDocument/2006/relationships/slide" Target="slides/slide28.xml"/><Relationship Id="rId14" Type="http://schemas.openxmlformats.org/officeDocument/2006/relationships/slide" Target="slides/slide36.xml"/><Relationship Id="rId22" Type="http://schemas.openxmlformats.org/officeDocument/2006/relationships/slide" Target="slides/slide48.xml"/><Relationship Id="rId27" Type="http://schemas.openxmlformats.org/officeDocument/2006/relationships/slide" Target="slides/slide56.xml"/><Relationship Id="rId30" Type="http://schemas.openxmlformats.org/officeDocument/2006/relationships/slide" Target="slides/slide64.xml"/><Relationship Id="rId35" Type="http://schemas.openxmlformats.org/officeDocument/2006/relationships/slide" Target="slides/slide7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346" name="Rectangle 106"/>
          <p:cNvSpPr>
            <a:spLocks noGrp="1" noChangeArrowheads="1"/>
          </p:cNvSpPr>
          <p:nvPr>
            <p:ph type="ctrTitle"/>
          </p:nvPr>
        </p:nvSpPr>
        <p:spPr>
          <a:xfrm>
            <a:off x="1169988" y="1046163"/>
            <a:ext cx="7380287" cy="1012825"/>
          </a:xfrm>
        </p:spPr>
        <p:txBody>
          <a:bodyPr/>
          <a:lstStyle>
            <a:lvl1pPr>
              <a:defRPr sz="3600"/>
            </a:lvl1pPr>
          </a:lstStyle>
          <a:p>
            <a:pPr lvl="0"/>
            <a:r>
              <a:rPr lang="zh-CN" altLang="en-US" noProof="0" smtClean="0"/>
              <a:t>单击此处编辑母版标题样式</a:t>
            </a:r>
          </a:p>
        </p:txBody>
      </p:sp>
      <p:sp>
        <p:nvSpPr>
          <p:cNvPr id="10347"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07" name="Rectangle 103"/>
          <p:cNvSpPr>
            <a:spLocks noGrp="1" noChangeArrowheads="1"/>
          </p:cNvSpPr>
          <p:nvPr>
            <p:ph type="dt" sz="half" idx="10"/>
          </p:nvPr>
        </p:nvSpPr>
        <p:spPr>
          <a:xfrm>
            <a:off x="1387475" y="6357938"/>
            <a:ext cx="1905000" cy="457200"/>
          </a:xfrm>
          <a:extLst>
            <a:ext uri="{909E8E84-426E-40DD-AFC4-6F175D3DCCD1}">
              <a14:hiddenFill xmlns:a14="http://schemas.microsoft.com/office/drawing/2010/main">
                <a:solidFill>
                  <a:schemeClr val="accent1"/>
                </a:solidFill>
              </a14:hiddenFill>
            </a:ext>
          </a:extLst>
        </p:spPr>
        <p:txBody>
          <a:bodyPr/>
          <a:lstStyle>
            <a:lvl1pPr>
              <a:defRPr/>
            </a:lvl1pPr>
          </a:lstStyle>
          <a:p>
            <a:pPr>
              <a:defRPr/>
            </a:pPr>
            <a:endParaRPr lang="en-US" altLang="zh-CN"/>
          </a:p>
        </p:txBody>
      </p:sp>
      <p:sp>
        <p:nvSpPr>
          <p:cNvPr id="108" name="Rectangle 104"/>
          <p:cNvSpPr>
            <a:spLocks noGrp="1" noChangeArrowheads="1"/>
          </p:cNvSpPr>
          <p:nvPr>
            <p:ph type="ftr" sz="quarter" idx="11"/>
          </p:nvPr>
        </p:nvSpPr>
        <p:spPr>
          <a:xfrm>
            <a:off x="3722688" y="6357938"/>
            <a:ext cx="2271712" cy="457200"/>
          </a:xfrm>
        </p:spPr>
        <p:txBody>
          <a:bodyPr/>
          <a:lstStyle>
            <a:lvl1pPr>
              <a:defRPr/>
            </a:lvl1pPr>
          </a:lstStyle>
          <a:p>
            <a:pPr>
              <a:defRPr/>
            </a:pPr>
            <a:endParaRPr lang="en-US" altLang="zh-CN"/>
          </a:p>
        </p:txBody>
      </p:sp>
      <p:sp>
        <p:nvSpPr>
          <p:cNvPr id="109" name="Rectangle 105"/>
          <p:cNvSpPr>
            <a:spLocks noGrp="1" noChangeArrowheads="1"/>
          </p:cNvSpPr>
          <p:nvPr>
            <p:ph type="sldNum" sz="quarter" idx="12"/>
          </p:nvPr>
        </p:nvSpPr>
        <p:spPr>
          <a:xfrm>
            <a:off x="6464300" y="6361113"/>
            <a:ext cx="1906588" cy="457200"/>
          </a:xfrm>
        </p:spPr>
        <p:txBody>
          <a:bodyPr/>
          <a:lstStyle>
            <a:lvl1pPr>
              <a:defRPr/>
            </a:lvl1pPr>
          </a:lstStyle>
          <a:p>
            <a:pPr>
              <a:defRPr/>
            </a:pPr>
            <a:fld id="{630287CA-CA73-458C-9078-9642B99D08D6}" type="slidenum">
              <a:rPr lang="zh-CN" altLang="en-US"/>
              <a:pPr>
                <a:defRPr/>
              </a:pPr>
              <a:t>‹#›</a:t>
            </a:fld>
            <a:endParaRPr lang="en-US" altLang="zh-CN"/>
          </a:p>
        </p:txBody>
      </p:sp>
    </p:spTree>
    <p:extLst>
      <p:ext uri="{BB962C8B-B14F-4D97-AF65-F5344CB8AC3E}">
        <p14:creationId xmlns:p14="http://schemas.microsoft.com/office/powerpoint/2010/main" val="46108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6B741F70-705C-425A-8567-33DD76603484}" type="slidenum">
              <a:rPr lang="zh-CN" altLang="en-US"/>
              <a:pPr>
                <a:defRPr/>
              </a:pPr>
              <a:t>‹#›</a:t>
            </a:fld>
            <a:endParaRPr lang="en-US" altLang="zh-CN"/>
          </a:p>
        </p:txBody>
      </p:sp>
    </p:spTree>
    <p:extLst>
      <p:ext uri="{BB962C8B-B14F-4D97-AF65-F5344CB8AC3E}">
        <p14:creationId xmlns:p14="http://schemas.microsoft.com/office/powerpoint/2010/main" val="90260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228600"/>
            <a:ext cx="1989138"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228600"/>
            <a:ext cx="58166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1399C867-083D-4F71-8113-252369BBE71C}" type="slidenum">
              <a:rPr lang="zh-CN" altLang="en-US"/>
              <a:pPr>
                <a:defRPr/>
              </a:pPr>
              <a:t>‹#›</a:t>
            </a:fld>
            <a:endParaRPr lang="en-US" altLang="zh-CN"/>
          </a:p>
        </p:txBody>
      </p:sp>
    </p:spTree>
    <p:extLst>
      <p:ext uri="{BB962C8B-B14F-4D97-AF65-F5344CB8AC3E}">
        <p14:creationId xmlns:p14="http://schemas.microsoft.com/office/powerpoint/2010/main" val="3256819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0537DB-3745-4ADD-B83F-602C440E94B9}" type="slidenum">
              <a:rPr lang="zh-CN" altLang="en-US"/>
              <a:pPr>
                <a:defRPr/>
              </a:pPr>
              <a:t>‹#›</a:t>
            </a:fld>
            <a:endParaRPr lang="en-US" altLang="zh-CN"/>
          </a:p>
        </p:txBody>
      </p:sp>
    </p:spTree>
    <p:extLst>
      <p:ext uri="{BB962C8B-B14F-4D97-AF65-F5344CB8AC3E}">
        <p14:creationId xmlns:p14="http://schemas.microsoft.com/office/powerpoint/2010/main" val="2642090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2FC026-9306-4D29-9EF1-2BD0DB7E5CB4}" type="slidenum">
              <a:rPr lang="zh-CN" altLang="en-US"/>
              <a:pPr>
                <a:defRPr/>
              </a:pPr>
              <a:t>‹#›</a:t>
            </a:fld>
            <a:endParaRPr lang="en-US" altLang="zh-CN"/>
          </a:p>
        </p:txBody>
      </p:sp>
    </p:spTree>
    <p:extLst>
      <p:ext uri="{BB962C8B-B14F-4D97-AF65-F5344CB8AC3E}">
        <p14:creationId xmlns:p14="http://schemas.microsoft.com/office/powerpoint/2010/main" val="346600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49BB30-6FC5-4A75-94FC-A91BFCFBCC49}" type="slidenum">
              <a:rPr lang="zh-CN" altLang="en-US"/>
              <a:pPr>
                <a:defRPr/>
              </a:pPr>
              <a:t>‹#›</a:t>
            </a:fld>
            <a:endParaRPr lang="en-US" altLang="zh-CN"/>
          </a:p>
        </p:txBody>
      </p:sp>
    </p:spTree>
    <p:extLst>
      <p:ext uri="{BB962C8B-B14F-4D97-AF65-F5344CB8AC3E}">
        <p14:creationId xmlns:p14="http://schemas.microsoft.com/office/powerpoint/2010/main" val="411812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AFB338C-1C01-41AE-B939-87BB5C91F418}" type="slidenum">
              <a:rPr lang="zh-CN" altLang="en-US"/>
              <a:pPr>
                <a:defRPr/>
              </a:pPr>
              <a:t>‹#›</a:t>
            </a:fld>
            <a:endParaRPr lang="en-US" altLang="zh-CN"/>
          </a:p>
        </p:txBody>
      </p:sp>
    </p:spTree>
    <p:extLst>
      <p:ext uri="{BB962C8B-B14F-4D97-AF65-F5344CB8AC3E}">
        <p14:creationId xmlns:p14="http://schemas.microsoft.com/office/powerpoint/2010/main" val="2848143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0363EBD-FAFA-4C0D-8EFC-FA1A1980CFD2}" type="slidenum">
              <a:rPr lang="zh-CN" altLang="en-US"/>
              <a:pPr>
                <a:defRPr/>
              </a:pPr>
              <a:t>‹#›</a:t>
            </a:fld>
            <a:endParaRPr lang="en-US" altLang="zh-CN"/>
          </a:p>
        </p:txBody>
      </p:sp>
    </p:spTree>
    <p:extLst>
      <p:ext uri="{BB962C8B-B14F-4D97-AF65-F5344CB8AC3E}">
        <p14:creationId xmlns:p14="http://schemas.microsoft.com/office/powerpoint/2010/main" val="200457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8A57296-9C77-4C5C-AFF7-FB23E9811E7E}" type="slidenum">
              <a:rPr lang="zh-CN" altLang="en-US"/>
              <a:pPr>
                <a:defRPr/>
              </a:pPr>
              <a:t>‹#›</a:t>
            </a:fld>
            <a:endParaRPr lang="en-US" altLang="zh-CN"/>
          </a:p>
        </p:txBody>
      </p:sp>
    </p:spTree>
    <p:extLst>
      <p:ext uri="{BB962C8B-B14F-4D97-AF65-F5344CB8AC3E}">
        <p14:creationId xmlns:p14="http://schemas.microsoft.com/office/powerpoint/2010/main" val="1373102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813E6E5-B208-4EFB-B891-9D16A6550868}" type="slidenum">
              <a:rPr lang="zh-CN" altLang="en-US"/>
              <a:pPr>
                <a:defRPr/>
              </a:pPr>
              <a:t>‹#›</a:t>
            </a:fld>
            <a:endParaRPr lang="en-US" altLang="zh-CN"/>
          </a:p>
        </p:txBody>
      </p:sp>
    </p:spTree>
    <p:extLst>
      <p:ext uri="{BB962C8B-B14F-4D97-AF65-F5344CB8AC3E}">
        <p14:creationId xmlns:p14="http://schemas.microsoft.com/office/powerpoint/2010/main" val="696307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B48D2FD-E958-4130-9352-8AA49E4ACC06}" type="slidenum">
              <a:rPr lang="zh-CN" altLang="en-US"/>
              <a:pPr>
                <a:defRPr/>
              </a:pPr>
              <a:t>‹#›</a:t>
            </a:fld>
            <a:endParaRPr lang="en-US" altLang="zh-CN"/>
          </a:p>
        </p:txBody>
      </p:sp>
    </p:spTree>
    <p:extLst>
      <p:ext uri="{BB962C8B-B14F-4D97-AF65-F5344CB8AC3E}">
        <p14:creationId xmlns:p14="http://schemas.microsoft.com/office/powerpoint/2010/main" val="155360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1AB45D89-85B2-45F9-96E0-0BC76D08CD65}" type="slidenum">
              <a:rPr lang="zh-CN" altLang="en-US"/>
              <a:pPr>
                <a:defRPr/>
              </a:pPr>
              <a:t>‹#›</a:t>
            </a:fld>
            <a:endParaRPr lang="en-US" altLang="zh-CN"/>
          </a:p>
        </p:txBody>
      </p:sp>
    </p:spTree>
    <p:extLst>
      <p:ext uri="{BB962C8B-B14F-4D97-AF65-F5344CB8AC3E}">
        <p14:creationId xmlns:p14="http://schemas.microsoft.com/office/powerpoint/2010/main" val="3087412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DDA68B-432E-47BB-BF3D-340C1007DD59}" type="slidenum">
              <a:rPr lang="zh-CN" altLang="en-US"/>
              <a:pPr>
                <a:defRPr/>
              </a:pPr>
              <a:t>‹#›</a:t>
            </a:fld>
            <a:endParaRPr lang="en-US" altLang="zh-CN"/>
          </a:p>
        </p:txBody>
      </p:sp>
    </p:spTree>
    <p:extLst>
      <p:ext uri="{BB962C8B-B14F-4D97-AF65-F5344CB8AC3E}">
        <p14:creationId xmlns:p14="http://schemas.microsoft.com/office/powerpoint/2010/main" val="2177873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710000-A572-4FC8-AAAA-F852CB7C9341}" type="slidenum">
              <a:rPr lang="zh-CN" altLang="en-US"/>
              <a:pPr>
                <a:defRPr/>
              </a:pPr>
              <a:t>‹#›</a:t>
            </a:fld>
            <a:endParaRPr lang="en-US" altLang="zh-CN"/>
          </a:p>
        </p:txBody>
      </p:sp>
    </p:spTree>
    <p:extLst>
      <p:ext uri="{BB962C8B-B14F-4D97-AF65-F5344CB8AC3E}">
        <p14:creationId xmlns:p14="http://schemas.microsoft.com/office/powerpoint/2010/main" val="2659623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B879AB1-7848-44AD-B3C8-D8F5A455144F}" type="slidenum">
              <a:rPr lang="zh-CN" altLang="en-US"/>
              <a:pPr>
                <a:defRPr/>
              </a:pPr>
              <a:t>‹#›</a:t>
            </a:fld>
            <a:endParaRPr lang="en-US" altLang="zh-CN"/>
          </a:p>
        </p:txBody>
      </p:sp>
    </p:spTree>
    <p:extLst>
      <p:ext uri="{BB962C8B-B14F-4D97-AF65-F5344CB8AC3E}">
        <p14:creationId xmlns:p14="http://schemas.microsoft.com/office/powerpoint/2010/main" val="139749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ACEF0CCB-13A7-42B4-B2B0-513FBD3AE789}" type="slidenum">
              <a:rPr lang="zh-CN" altLang="en-US"/>
              <a:pPr>
                <a:defRPr/>
              </a:pPr>
              <a:t>‹#›</a:t>
            </a:fld>
            <a:endParaRPr lang="en-US" altLang="zh-CN"/>
          </a:p>
        </p:txBody>
      </p:sp>
    </p:spTree>
    <p:extLst>
      <p:ext uri="{BB962C8B-B14F-4D97-AF65-F5344CB8AC3E}">
        <p14:creationId xmlns:p14="http://schemas.microsoft.com/office/powerpoint/2010/main" val="213531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1371600"/>
            <a:ext cx="390207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371600"/>
            <a:ext cx="3903663"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12D44859-CD3F-4D07-B09F-BCBBA27A1775}" type="slidenum">
              <a:rPr lang="zh-CN" altLang="en-US"/>
              <a:pPr>
                <a:defRPr/>
              </a:pPr>
              <a:t>‹#›</a:t>
            </a:fld>
            <a:endParaRPr lang="en-US" altLang="zh-CN"/>
          </a:p>
        </p:txBody>
      </p:sp>
    </p:spTree>
    <p:extLst>
      <p:ext uri="{BB962C8B-B14F-4D97-AF65-F5344CB8AC3E}">
        <p14:creationId xmlns:p14="http://schemas.microsoft.com/office/powerpoint/2010/main" val="227483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0"/>
          <p:cNvSpPr>
            <a:spLocks noGrp="1" noChangeArrowheads="1"/>
          </p:cNvSpPr>
          <p:nvPr>
            <p:ph type="sldNum" sz="quarter" idx="12"/>
          </p:nvPr>
        </p:nvSpPr>
        <p:spPr>
          <a:ln/>
        </p:spPr>
        <p:txBody>
          <a:bodyPr/>
          <a:lstStyle>
            <a:lvl1pPr>
              <a:defRPr/>
            </a:lvl1pPr>
          </a:lstStyle>
          <a:p>
            <a:pPr>
              <a:defRPr/>
            </a:pPr>
            <a:fld id="{415C4010-384D-41BC-B089-E418D9A0FF7A}" type="slidenum">
              <a:rPr lang="zh-CN" altLang="en-US"/>
              <a:pPr>
                <a:defRPr/>
              </a:pPr>
              <a:t>‹#›</a:t>
            </a:fld>
            <a:endParaRPr lang="en-US" altLang="zh-CN"/>
          </a:p>
        </p:txBody>
      </p:sp>
    </p:spTree>
    <p:extLst>
      <p:ext uri="{BB962C8B-B14F-4D97-AF65-F5344CB8AC3E}">
        <p14:creationId xmlns:p14="http://schemas.microsoft.com/office/powerpoint/2010/main" val="280085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0"/>
          <p:cNvSpPr>
            <a:spLocks noGrp="1" noChangeArrowheads="1"/>
          </p:cNvSpPr>
          <p:nvPr>
            <p:ph type="sldNum" sz="quarter" idx="12"/>
          </p:nvPr>
        </p:nvSpPr>
        <p:spPr>
          <a:ln/>
        </p:spPr>
        <p:txBody>
          <a:bodyPr/>
          <a:lstStyle>
            <a:lvl1pPr>
              <a:defRPr/>
            </a:lvl1pPr>
          </a:lstStyle>
          <a:p>
            <a:pPr>
              <a:defRPr/>
            </a:pPr>
            <a:fld id="{6D5096FE-9987-44B1-BD9A-44E2B9743383}" type="slidenum">
              <a:rPr lang="zh-CN" altLang="en-US"/>
              <a:pPr>
                <a:defRPr/>
              </a:pPr>
              <a:t>‹#›</a:t>
            </a:fld>
            <a:endParaRPr lang="en-US" altLang="zh-CN"/>
          </a:p>
        </p:txBody>
      </p:sp>
    </p:spTree>
    <p:extLst>
      <p:ext uri="{BB962C8B-B14F-4D97-AF65-F5344CB8AC3E}">
        <p14:creationId xmlns:p14="http://schemas.microsoft.com/office/powerpoint/2010/main" val="41410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0"/>
          <p:cNvSpPr>
            <a:spLocks noGrp="1" noChangeArrowheads="1"/>
          </p:cNvSpPr>
          <p:nvPr>
            <p:ph type="sldNum" sz="quarter" idx="12"/>
          </p:nvPr>
        </p:nvSpPr>
        <p:spPr>
          <a:ln/>
        </p:spPr>
        <p:txBody>
          <a:bodyPr/>
          <a:lstStyle>
            <a:lvl1pPr>
              <a:defRPr/>
            </a:lvl1pPr>
          </a:lstStyle>
          <a:p>
            <a:pPr>
              <a:defRPr/>
            </a:pPr>
            <a:fld id="{A51B2A22-C295-4B14-9485-32199D028C7D}" type="slidenum">
              <a:rPr lang="zh-CN" altLang="en-US"/>
              <a:pPr>
                <a:defRPr/>
              </a:pPr>
              <a:t>‹#›</a:t>
            </a:fld>
            <a:endParaRPr lang="en-US" altLang="zh-CN"/>
          </a:p>
        </p:txBody>
      </p:sp>
    </p:spTree>
    <p:extLst>
      <p:ext uri="{BB962C8B-B14F-4D97-AF65-F5344CB8AC3E}">
        <p14:creationId xmlns:p14="http://schemas.microsoft.com/office/powerpoint/2010/main" val="123356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1B9A799D-5E5A-4E86-AFEA-0AC512184272}" type="slidenum">
              <a:rPr lang="zh-CN" altLang="en-US"/>
              <a:pPr>
                <a:defRPr/>
              </a:pPr>
              <a:t>‹#›</a:t>
            </a:fld>
            <a:endParaRPr lang="en-US" altLang="zh-CN"/>
          </a:p>
        </p:txBody>
      </p:sp>
    </p:spTree>
    <p:extLst>
      <p:ext uri="{BB962C8B-B14F-4D97-AF65-F5344CB8AC3E}">
        <p14:creationId xmlns:p14="http://schemas.microsoft.com/office/powerpoint/2010/main" val="407835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95D8F1A4-9D68-472F-9FEC-8AAD11FEADE4}" type="slidenum">
              <a:rPr lang="zh-CN" altLang="en-US"/>
              <a:pPr>
                <a:defRPr/>
              </a:pPr>
              <a:t>‹#›</a:t>
            </a:fld>
            <a:endParaRPr lang="en-US" altLang="zh-CN"/>
          </a:p>
        </p:txBody>
      </p:sp>
    </p:spTree>
    <p:extLst>
      <p:ext uri="{BB962C8B-B14F-4D97-AF65-F5344CB8AC3E}">
        <p14:creationId xmlns:p14="http://schemas.microsoft.com/office/powerpoint/2010/main" val="21724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68263"/>
            <a:ext cx="647700" cy="6713537"/>
            <a:chOff x="0" y="43"/>
            <a:chExt cx="5760" cy="4229"/>
          </a:xfrm>
        </p:grpSpPr>
        <p:sp>
          <p:nvSpPr>
            <p:cNvPr id="1036"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2"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4"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8"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9"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1"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2"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3"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4"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8"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9"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1"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2"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3"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4"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5"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7" name="Rectangle 103"/>
          <p:cNvSpPr>
            <a:spLocks noChangeArrowheads="1"/>
          </p:cNvSpPr>
          <p:nvPr/>
        </p:nvSpPr>
        <p:spPr bwMode="auto">
          <a:xfrm>
            <a:off x="884238" y="0"/>
            <a:ext cx="496887" cy="1450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104"/>
          <p:cNvSpPr>
            <a:spLocks noChangeArrowheads="1"/>
          </p:cNvSpPr>
          <p:nvPr/>
        </p:nvSpPr>
        <p:spPr bwMode="auto">
          <a:xfrm>
            <a:off x="635000" y="13176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Rectangle 105"/>
          <p:cNvSpPr>
            <a:spLocks noChangeArrowheads="1"/>
          </p:cNvSpPr>
          <p:nvPr/>
        </p:nvSpPr>
        <p:spPr bwMode="auto">
          <a:xfrm>
            <a:off x="7300913" y="1033463"/>
            <a:ext cx="1474787" cy="3381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106"/>
          <p:cNvSpPr>
            <a:spLocks noChangeArrowheads="1"/>
          </p:cNvSpPr>
          <p:nvPr/>
        </p:nvSpPr>
        <p:spPr bwMode="auto">
          <a:xfrm>
            <a:off x="3252788" y="1185863"/>
            <a:ext cx="5662612"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Rectangle 107"/>
          <p:cNvSpPr>
            <a:spLocks noGrp="1" noChangeArrowheads="1"/>
          </p:cNvSpPr>
          <p:nvPr>
            <p:ph type="body" idx="1"/>
          </p:nvPr>
        </p:nvSpPr>
        <p:spPr bwMode="auto">
          <a:xfrm>
            <a:off x="809625" y="1371600"/>
            <a:ext cx="795813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324" name="Rectangle 108"/>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folHlink"/>
                </a:solidFill>
              </a:defRPr>
            </a:lvl1pPr>
          </a:lstStyle>
          <a:p>
            <a:pPr>
              <a:defRPr/>
            </a:pPr>
            <a:endParaRPr lang="en-US" altLang="zh-CN"/>
          </a:p>
        </p:txBody>
      </p:sp>
      <p:sp>
        <p:nvSpPr>
          <p:cNvPr id="9325" name="Rectangle 109"/>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folHlink"/>
                </a:solidFill>
              </a:defRPr>
            </a:lvl1pPr>
          </a:lstStyle>
          <a:p>
            <a:pPr>
              <a:defRPr/>
            </a:pPr>
            <a:endParaRPr lang="en-US" altLang="zh-CN"/>
          </a:p>
        </p:txBody>
      </p:sp>
      <p:sp>
        <p:nvSpPr>
          <p:cNvPr id="9326" name="Rectangle 110"/>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solidFill>
                  <a:schemeClr val="folHlink"/>
                </a:solidFill>
              </a:defRPr>
            </a:lvl1pPr>
          </a:lstStyle>
          <a:p>
            <a:pPr>
              <a:defRPr/>
            </a:pPr>
            <a:fld id="{5D1E0C10-2FC7-4B51-A71D-456EAEABC43F}" type="slidenum">
              <a:rPr lang="zh-CN" altLang="en-US"/>
              <a:pPr>
                <a:defRPr/>
              </a:pPr>
              <a:t>‹#›</a:t>
            </a:fld>
            <a:endParaRPr lang="en-US" altLang="zh-CN"/>
          </a:p>
        </p:txBody>
      </p:sp>
      <p:sp>
        <p:nvSpPr>
          <p:cNvPr id="1035" name="Rectangle 111"/>
          <p:cNvSpPr>
            <a:spLocks noGrp="1" noChangeArrowheads="1"/>
          </p:cNvSpPr>
          <p:nvPr>
            <p:ph type="title"/>
          </p:nvPr>
        </p:nvSpPr>
        <p:spPr bwMode="auto">
          <a:xfrm>
            <a:off x="1371600" y="228600"/>
            <a:ext cx="7378700" cy="762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45"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lnSpc>
          <a:spcPct val="85000"/>
        </a:lnSpc>
        <a:spcBef>
          <a:spcPct val="0"/>
        </a:spcBef>
        <a:spcAft>
          <a:spcPct val="0"/>
        </a:spcAft>
        <a:defRPr kumimoji="1" sz="4000" b="1">
          <a:solidFill>
            <a:srgbClr val="000000"/>
          </a:solidFill>
          <a:latin typeface="+mj-lt"/>
          <a:ea typeface="+mj-ea"/>
          <a:cs typeface="+mj-cs"/>
        </a:defRPr>
      </a:lvl1pPr>
      <a:lvl2pPr algn="ctr" rtl="0" eaLnBrk="0" fontAlgn="base" hangingPunct="0">
        <a:lnSpc>
          <a:spcPct val="85000"/>
        </a:lnSpc>
        <a:spcBef>
          <a:spcPct val="0"/>
        </a:spcBef>
        <a:spcAft>
          <a:spcPct val="0"/>
        </a:spcAft>
        <a:defRPr kumimoji="1" sz="4000" b="1">
          <a:solidFill>
            <a:srgbClr val="000000"/>
          </a:solidFill>
          <a:latin typeface="Times New Roman" pitchFamily="18" charset="0"/>
          <a:ea typeface="宋体" pitchFamily="2" charset="-122"/>
        </a:defRPr>
      </a:lvl2pPr>
      <a:lvl3pPr algn="ctr" rtl="0" eaLnBrk="0" fontAlgn="base" hangingPunct="0">
        <a:lnSpc>
          <a:spcPct val="85000"/>
        </a:lnSpc>
        <a:spcBef>
          <a:spcPct val="0"/>
        </a:spcBef>
        <a:spcAft>
          <a:spcPct val="0"/>
        </a:spcAft>
        <a:defRPr kumimoji="1" sz="4000" b="1">
          <a:solidFill>
            <a:srgbClr val="000000"/>
          </a:solidFill>
          <a:latin typeface="Times New Roman" pitchFamily="18" charset="0"/>
          <a:ea typeface="宋体" pitchFamily="2" charset="-122"/>
        </a:defRPr>
      </a:lvl3pPr>
      <a:lvl4pPr algn="ctr" rtl="0" eaLnBrk="0" fontAlgn="base" hangingPunct="0">
        <a:lnSpc>
          <a:spcPct val="85000"/>
        </a:lnSpc>
        <a:spcBef>
          <a:spcPct val="0"/>
        </a:spcBef>
        <a:spcAft>
          <a:spcPct val="0"/>
        </a:spcAft>
        <a:defRPr kumimoji="1" sz="4000" b="1">
          <a:solidFill>
            <a:srgbClr val="000000"/>
          </a:solidFill>
          <a:latin typeface="Times New Roman" pitchFamily="18" charset="0"/>
          <a:ea typeface="宋体" pitchFamily="2" charset="-122"/>
        </a:defRPr>
      </a:lvl4pPr>
      <a:lvl5pPr algn="ctr" rtl="0" eaLnBrk="0" fontAlgn="base" hangingPunct="0">
        <a:lnSpc>
          <a:spcPct val="85000"/>
        </a:lnSpc>
        <a:spcBef>
          <a:spcPct val="0"/>
        </a:spcBef>
        <a:spcAft>
          <a:spcPct val="0"/>
        </a:spcAft>
        <a:defRPr kumimoji="1" sz="4000" b="1">
          <a:solidFill>
            <a:srgbClr val="000000"/>
          </a:solidFill>
          <a:latin typeface="Times New Roman" pitchFamily="18" charset="0"/>
          <a:ea typeface="宋体" pitchFamily="2" charset="-122"/>
        </a:defRPr>
      </a:lvl5pPr>
      <a:lvl6pPr marL="457200" algn="ctr" rtl="0" fontAlgn="base">
        <a:lnSpc>
          <a:spcPct val="85000"/>
        </a:lnSpc>
        <a:spcBef>
          <a:spcPct val="0"/>
        </a:spcBef>
        <a:spcAft>
          <a:spcPct val="0"/>
        </a:spcAft>
        <a:defRPr kumimoji="1" sz="4000" b="1">
          <a:solidFill>
            <a:srgbClr val="000000"/>
          </a:solidFill>
          <a:latin typeface="Times New Roman" pitchFamily="18" charset="0"/>
          <a:ea typeface="宋体" pitchFamily="2" charset="-122"/>
        </a:defRPr>
      </a:lvl6pPr>
      <a:lvl7pPr marL="914400" algn="ctr" rtl="0" fontAlgn="base">
        <a:lnSpc>
          <a:spcPct val="85000"/>
        </a:lnSpc>
        <a:spcBef>
          <a:spcPct val="0"/>
        </a:spcBef>
        <a:spcAft>
          <a:spcPct val="0"/>
        </a:spcAft>
        <a:defRPr kumimoji="1" sz="4000" b="1">
          <a:solidFill>
            <a:srgbClr val="000000"/>
          </a:solidFill>
          <a:latin typeface="Times New Roman" pitchFamily="18" charset="0"/>
          <a:ea typeface="宋体" pitchFamily="2" charset="-122"/>
        </a:defRPr>
      </a:lvl7pPr>
      <a:lvl8pPr marL="1371600" algn="ctr" rtl="0" fontAlgn="base">
        <a:lnSpc>
          <a:spcPct val="85000"/>
        </a:lnSpc>
        <a:spcBef>
          <a:spcPct val="0"/>
        </a:spcBef>
        <a:spcAft>
          <a:spcPct val="0"/>
        </a:spcAft>
        <a:defRPr kumimoji="1" sz="4000" b="1">
          <a:solidFill>
            <a:srgbClr val="000000"/>
          </a:solidFill>
          <a:latin typeface="Times New Roman" pitchFamily="18" charset="0"/>
          <a:ea typeface="宋体" pitchFamily="2" charset="-122"/>
        </a:defRPr>
      </a:lvl8pPr>
      <a:lvl9pPr marL="1828800" algn="ctr" rtl="0" fontAlgn="base">
        <a:lnSpc>
          <a:spcPct val="85000"/>
        </a:lnSpc>
        <a:spcBef>
          <a:spcPct val="0"/>
        </a:spcBef>
        <a:spcAft>
          <a:spcPct val="0"/>
        </a:spcAft>
        <a:defRPr kumimoji="1" sz="4000" b="1">
          <a:solidFill>
            <a:srgbClr val="0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Blip>
          <a:blip r:embed="rId13"/>
        </a:buBlip>
        <a:defRPr kumimoji="1" sz="32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n"/>
        <a:defRPr kumimoji="1" sz="2800" b="1">
          <a:solidFill>
            <a:srgbClr val="000000"/>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rgbClr val="000000"/>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1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a:latin typeface="+mn-lt"/>
              </a:defRPr>
            </a:lvl1pPr>
          </a:lstStyle>
          <a:p>
            <a:pPr>
              <a:defRPr/>
            </a:pPr>
            <a:endParaRPr lang="en-US" altLang="zh-CN"/>
          </a:p>
        </p:txBody>
      </p:sp>
      <p:sp>
        <p:nvSpPr>
          <p:cNvPr id="16691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a:latin typeface="+mn-lt"/>
              </a:defRPr>
            </a:lvl1pPr>
          </a:lstStyle>
          <a:p>
            <a:pPr>
              <a:defRPr/>
            </a:pPr>
            <a:endParaRPr lang="en-US" altLang="zh-CN"/>
          </a:p>
        </p:txBody>
      </p:sp>
      <p:sp>
        <p:nvSpPr>
          <p:cNvPr id="16691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a:latin typeface="+mn-lt"/>
              </a:defRPr>
            </a:lvl1pPr>
          </a:lstStyle>
          <a:p>
            <a:pPr>
              <a:defRPr/>
            </a:pPr>
            <a:fld id="{4BFD3416-B173-4B64-8577-A29EDE3C16C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0.xml"/><Relationship Id="rId1" Type="http://schemas.openxmlformats.org/officeDocument/2006/relationships/slideLayout" Target="../slideLayouts/slideLayout2.xml"/><Relationship Id="rId5" Type="http://schemas.openxmlformats.org/officeDocument/2006/relationships/slide" Target="slide76.xml"/><Relationship Id="rId4" Type="http://schemas.openxmlformats.org/officeDocument/2006/relationships/slide" Target="slide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50.xml"/><Relationship Id="rId4" Type="http://schemas.openxmlformats.org/officeDocument/2006/relationships/slide" Target="slide49.xml"/></Relationships>
</file>

<file path=ppt/slides/_rels/slide57.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86.xml"/><Relationship Id="rId5" Type="http://schemas.openxmlformats.org/officeDocument/2006/relationships/slide" Target="slide29.xml"/><Relationship Id="rId4" Type="http://schemas.openxmlformats.org/officeDocument/2006/relationships/slide" Target="slide19.xml"/></Relationships>
</file>

<file path=ppt/slides/_rels/slide60.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7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7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 Target="slide7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slide" Target="slide70.xml"/><Relationship Id="rId1" Type="http://schemas.openxmlformats.org/officeDocument/2006/relationships/slideLayout" Target="../slideLayouts/slideLayout7.xml"/><Relationship Id="rId5" Type="http://schemas.openxmlformats.org/officeDocument/2006/relationships/slide" Target="slide71.xml"/><Relationship Id="rId4" Type="http://schemas.openxmlformats.org/officeDocument/2006/relationships/slide" Target="slide5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152400"/>
            <a:ext cx="7988300" cy="1143000"/>
          </a:xfrm>
        </p:spPr>
        <p:txBody>
          <a:bodyPr/>
          <a:lstStyle/>
          <a:p>
            <a:pPr eaLnBrk="1" hangingPunct="1"/>
            <a:r>
              <a:rPr lang="zh-CN" altLang="en-US" sz="3200" dirty="0" smtClean="0"/>
              <a:t>第七章 </a:t>
            </a:r>
            <a:r>
              <a:rPr lang="zh-CN" altLang="en-US" sz="3200" dirty="0" smtClean="0"/>
              <a:t>语法制导翻译和中间代码生成</a:t>
            </a:r>
          </a:p>
        </p:txBody>
      </p:sp>
      <p:sp>
        <p:nvSpPr>
          <p:cNvPr id="11267" name="Rectangle 3"/>
          <p:cNvSpPr>
            <a:spLocks noGrp="1" noChangeArrowheads="1"/>
          </p:cNvSpPr>
          <p:nvPr>
            <p:ph type="body" idx="1"/>
          </p:nvPr>
        </p:nvSpPr>
        <p:spPr>
          <a:xfrm>
            <a:off x="809625" y="1600200"/>
            <a:ext cx="7958138" cy="4648200"/>
          </a:xfrm>
        </p:spPr>
        <p:txBody>
          <a:bodyPr/>
          <a:lstStyle/>
          <a:p>
            <a:pPr algn="just" eaLnBrk="1" hangingPunct="1">
              <a:buClr>
                <a:schemeClr val="folHlink"/>
              </a:buClr>
              <a:buFont typeface="Wingdings" pitchFamily="2" charset="2"/>
              <a:buNone/>
            </a:pPr>
            <a:r>
              <a:rPr lang="zh-CN" altLang="en-US" sz="2800" smtClean="0">
                <a:latin typeface="宋体" pitchFamily="2" charset="-122"/>
              </a:rPr>
              <a:t>学习目标：</a:t>
            </a:r>
          </a:p>
          <a:p>
            <a:pPr algn="just" eaLnBrk="1" hangingPunct="1">
              <a:buClr>
                <a:srgbClr val="FF0000"/>
              </a:buClr>
              <a:buFont typeface="Wingdings" pitchFamily="2" charset="2"/>
              <a:buChar char="v"/>
            </a:pPr>
            <a:r>
              <a:rPr lang="zh-CN" altLang="en-US" sz="2800" smtClean="0">
                <a:latin typeface="宋体" pitchFamily="2" charset="-122"/>
              </a:rPr>
              <a:t>掌握：</a:t>
            </a:r>
          </a:p>
          <a:p>
            <a:pPr algn="just" eaLnBrk="1" hangingPunct="1">
              <a:buClr>
                <a:srgbClr val="FF0000"/>
              </a:buClr>
              <a:buFont typeface="Wingdings" pitchFamily="2" charset="2"/>
              <a:buNone/>
            </a:pPr>
            <a:r>
              <a:rPr lang="zh-CN" altLang="en-US" sz="2800" smtClean="0">
                <a:latin typeface="宋体" pitchFamily="2" charset="-122"/>
              </a:rPr>
              <a:t>	常见语法成分的中间代码形式；</a:t>
            </a:r>
          </a:p>
          <a:p>
            <a:pPr algn="just" eaLnBrk="1" hangingPunct="1">
              <a:buClr>
                <a:srgbClr val="FF0000"/>
              </a:buClr>
              <a:buFont typeface="Wingdings" pitchFamily="2" charset="2"/>
              <a:buNone/>
            </a:pPr>
            <a:r>
              <a:rPr lang="zh-CN" altLang="en-US" sz="2800" smtClean="0">
                <a:latin typeface="宋体" pitchFamily="2" charset="-122"/>
              </a:rPr>
              <a:t>	常见语法成分的属性文法或翻译方案</a:t>
            </a:r>
          </a:p>
          <a:p>
            <a:pPr algn="just" eaLnBrk="1" hangingPunct="1">
              <a:buClr>
                <a:srgbClr val="FF0000"/>
              </a:buClr>
              <a:buFont typeface="Wingdings" pitchFamily="2" charset="2"/>
              <a:buChar char="v"/>
            </a:pPr>
            <a:r>
              <a:rPr lang="zh-CN" altLang="en-US" sz="2800" smtClean="0">
                <a:latin typeface="宋体" pitchFamily="2" charset="-122"/>
              </a:rPr>
              <a:t>理解：</a:t>
            </a:r>
          </a:p>
          <a:p>
            <a:pPr algn="just" eaLnBrk="1" hangingPunct="1">
              <a:buClr>
                <a:srgbClr val="FF0000"/>
              </a:buClr>
              <a:buFont typeface="Wingdings" pitchFamily="2" charset="2"/>
              <a:buNone/>
            </a:pPr>
            <a:r>
              <a:rPr lang="zh-CN" altLang="en-US" sz="2800" smtClean="0">
                <a:latin typeface="宋体" pitchFamily="2" charset="-122"/>
              </a:rPr>
              <a:t>	属性文法、语法制导翻译方法</a:t>
            </a:r>
          </a:p>
          <a:p>
            <a:pPr algn="just" eaLnBrk="1" hangingPunct="1">
              <a:buClr>
                <a:schemeClr val="folHlink"/>
              </a:buClr>
              <a:buFont typeface="Wingdings" pitchFamily="2" charset="2"/>
              <a:buNone/>
            </a:pPr>
            <a:endParaRPr lang="zh-CN" altLang="en-US" sz="280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endParaRPr lang="zh-CN" altLang="en-US" smtClean="0"/>
          </a:p>
        </p:txBody>
      </p:sp>
      <p:sp>
        <p:nvSpPr>
          <p:cNvPr id="102403" name="Rectangle 1027"/>
          <p:cNvSpPr>
            <a:spLocks noGrp="1" noChangeArrowheads="1"/>
          </p:cNvSpPr>
          <p:nvPr>
            <p:ph type="body" idx="1"/>
          </p:nvPr>
        </p:nvSpPr>
        <p:spPr>
          <a:xfrm>
            <a:off x="685800" y="1371600"/>
            <a:ext cx="8081963" cy="4876800"/>
          </a:xfrm>
        </p:spPr>
        <p:txBody>
          <a:bodyPr/>
          <a:lstStyle/>
          <a:p>
            <a:pPr marL="609600" indent="-609600" algn="just" eaLnBrk="1" hangingPunct="1">
              <a:buClr>
                <a:schemeClr val="folHlink"/>
              </a:buClr>
            </a:pPr>
            <a:r>
              <a:rPr lang="zh-CN" altLang="en-US" sz="2800" smtClean="0"/>
              <a:t>属性的分类：</a:t>
            </a:r>
            <a:endParaRPr lang="zh-CN" altLang="en-US" sz="2800" smtClean="0">
              <a:solidFill>
                <a:srgbClr val="FF0000"/>
              </a:solidFill>
            </a:endParaRPr>
          </a:p>
          <a:p>
            <a:pPr marL="609600" indent="-609600" eaLnBrk="1" hangingPunct="1">
              <a:buClr>
                <a:srgbClr val="FF0000"/>
              </a:buClr>
              <a:buFont typeface="Wingdings" pitchFamily="2" charset="2"/>
              <a:buAutoNum type="arabicPeriod"/>
            </a:pPr>
            <a:r>
              <a:rPr lang="zh-CN" altLang="en-US" sz="2800" smtClean="0">
                <a:solidFill>
                  <a:srgbClr val="6600CC"/>
                </a:solidFill>
                <a:latin typeface="宋体" pitchFamily="2" charset="-122"/>
              </a:rPr>
              <a:t>综合属性</a:t>
            </a:r>
            <a:r>
              <a:rPr lang="zh-CN" altLang="en-US" sz="2800" smtClean="0">
                <a:latin typeface="宋体" pitchFamily="2" charset="-122"/>
              </a:rPr>
              <a:t>：</a:t>
            </a:r>
          </a:p>
          <a:p>
            <a:pPr marL="990600" lvl="1" indent="-533400" eaLnBrk="1" hangingPunct="1">
              <a:buClr>
                <a:srgbClr val="FF0000"/>
              </a:buClr>
              <a:buFont typeface="Wingdings" pitchFamily="2" charset="2"/>
              <a:buChar char="Ø"/>
            </a:pPr>
            <a:r>
              <a:rPr lang="zh-CN" altLang="en-US" smtClean="0">
                <a:latin typeface="宋体" pitchFamily="2" charset="-122"/>
              </a:rPr>
              <a:t>从语法树的角度来看，如果一个结点的某一属性值是由该结点的子结点的属性值计算来的，则称该属性为综合属性。</a:t>
            </a:r>
          </a:p>
          <a:p>
            <a:pPr marL="990600" lvl="1" indent="-533400" eaLnBrk="1" hangingPunct="1">
              <a:buClr>
                <a:srgbClr val="FF0000"/>
              </a:buClr>
              <a:buFont typeface="Wingdings" pitchFamily="2" charset="2"/>
              <a:buChar char="Ø"/>
            </a:pPr>
            <a:r>
              <a:rPr lang="zh-CN" altLang="en-US" smtClean="0">
                <a:latin typeface="宋体" pitchFamily="2" charset="-122"/>
              </a:rPr>
              <a:t>内在属性是综合属性。</a:t>
            </a:r>
          </a:p>
          <a:p>
            <a:pPr marL="990600" lvl="1" indent="-533400" eaLnBrk="1" hangingPunct="1">
              <a:buClr>
                <a:srgbClr val="FF0000"/>
              </a:buClr>
              <a:buFont typeface="Wingdings" pitchFamily="2" charset="2"/>
              <a:buChar char="Ø"/>
            </a:pPr>
            <a:r>
              <a:rPr lang="zh-CN" altLang="en-US" smtClean="0">
                <a:latin typeface="宋体" pitchFamily="2" charset="-122"/>
              </a:rPr>
              <a:t>用于</a:t>
            </a:r>
            <a:r>
              <a:rPr lang="zh-CN" altLang="en-US" smtClean="0"/>
              <a:t>“</a:t>
            </a:r>
            <a:r>
              <a:rPr lang="zh-CN" altLang="en-US" smtClean="0">
                <a:latin typeface="宋体" pitchFamily="2" charset="-122"/>
              </a:rPr>
              <a:t>自下而上</a:t>
            </a:r>
            <a:r>
              <a:rPr lang="zh-CN" altLang="en-US" smtClean="0"/>
              <a:t>”</a:t>
            </a:r>
            <a:r>
              <a:rPr lang="zh-CN" altLang="en-US" smtClean="0">
                <a:latin typeface="宋体" pitchFamily="2" charset="-122"/>
              </a:rPr>
              <a:t>传递信息</a:t>
            </a:r>
          </a:p>
          <a:p>
            <a:pPr marL="609600" indent="-609600" eaLnBrk="1" hangingPunct="1"/>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en-US" smtClean="0"/>
          </a:p>
        </p:txBody>
      </p:sp>
      <p:sp>
        <p:nvSpPr>
          <p:cNvPr id="103427" name="Rectangle 3"/>
          <p:cNvSpPr>
            <a:spLocks noGrp="1" noChangeArrowheads="1"/>
          </p:cNvSpPr>
          <p:nvPr>
            <p:ph type="body" idx="1"/>
          </p:nvPr>
        </p:nvSpPr>
        <p:spPr>
          <a:xfrm>
            <a:off x="457200" y="1371600"/>
            <a:ext cx="8310563" cy="4724400"/>
          </a:xfrm>
        </p:spPr>
        <p:txBody>
          <a:bodyPr/>
          <a:lstStyle/>
          <a:p>
            <a:pPr marL="609600" indent="-609600" eaLnBrk="1" hangingPunct="1">
              <a:buClr>
                <a:srgbClr val="FF0000"/>
              </a:buClr>
              <a:buFont typeface="Wingdings" pitchFamily="2" charset="2"/>
              <a:buAutoNum type="arabicPeriod" startAt="2"/>
            </a:pPr>
            <a:r>
              <a:rPr lang="zh-CN" altLang="en-US" sz="2800" smtClean="0">
                <a:solidFill>
                  <a:srgbClr val="6600CC"/>
                </a:solidFill>
                <a:latin typeface="宋体" pitchFamily="2" charset="-122"/>
              </a:rPr>
              <a:t>继承属性</a:t>
            </a:r>
          </a:p>
          <a:p>
            <a:pPr marL="990600" lvl="1" indent="-533400" eaLnBrk="1" hangingPunct="1">
              <a:buClr>
                <a:srgbClr val="FF0000"/>
              </a:buClr>
              <a:buFont typeface="Wingdings" pitchFamily="2" charset="2"/>
              <a:buChar char="Ø"/>
            </a:pPr>
            <a:r>
              <a:rPr lang="zh-CN" altLang="en-US" smtClean="0">
                <a:latin typeface="宋体" pitchFamily="2" charset="-122"/>
              </a:rPr>
              <a:t>从语法树的角度来看，若一个结点的某一属性值是由该结点的兄弟结点和（或）父结点的属性值计算来的，则称该属性为继承属性。</a:t>
            </a:r>
          </a:p>
          <a:p>
            <a:pPr marL="990600" lvl="1" indent="-533400" eaLnBrk="1" hangingPunct="1">
              <a:buClr>
                <a:srgbClr val="FF0000"/>
              </a:buClr>
              <a:buFont typeface="Wingdings" pitchFamily="2" charset="2"/>
              <a:buChar char="Ø"/>
            </a:pPr>
            <a:r>
              <a:rPr lang="zh-CN" altLang="en-US" smtClean="0">
                <a:latin typeface="宋体" pitchFamily="2" charset="-122"/>
              </a:rPr>
              <a:t>用于</a:t>
            </a:r>
            <a:r>
              <a:rPr lang="zh-CN" altLang="en-US" smtClean="0"/>
              <a:t>“</a:t>
            </a:r>
            <a:r>
              <a:rPr lang="zh-CN" altLang="en-US" smtClean="0">
                <a:latin typeface="宋体" pitchFamily="2" charset="-122"/>
              </a:rPr>
              <a:t>自上而下</a:t>
            </a:r>
            <a:r>
              <a:rPr lang="zh-CN" altLang="en-US" smtClean="0"/>
              <a:t>”</a:t>
            </a:r>
            <a:r>
              <a:rPr lang="zh-CN" altLang="en-US" smtClean="0">
                <a:latin typeface="宋体" pitchFamily="2" charset="-122"/>
              </a:rPr>
              <a:t>传递信息</a:t>
            </a:r>
          </a:p>
          <a:p>
            <a:pPr marL="609600" indent="-609600" eaLnBrk="1" hangingPunct="1">
              <a:buClr>
                <a:srgbClr val="FF0000"/>
              </a:buClr>
              <a:buFont typeface="Wingdings" pitchFamily="2" charset="2"/>
              <a:buNone/>
            </a:pPr>
            <a:r>
              <a:rPr lang="zh-CN" altLang="en-US" sz="2800" smtClean="0">
                <a:latin typeface="宋体" pitchFamily="2" charset="-122"/>
              </a:rPr>
              <a:t>说明：</a:t>
            </a:r>
          </a:p>
          <a:p>
            <a:pPr marL="609600" indent="-609600" eaLnBrk="1" hangingPunct="1">
              <a:spcBef>
                <a:spcPct val="50000"/>
              </a:spcBef>
              <a:buClr>
                <a:srgbClr val="66FF33"/>
              </a:buClr>
              <a:buFont typeface="Wingdings" pitchFamily="2" charset="2"/>
              <a:buChar char="v"/>
            </a:pPr>
            <a:r>
              <a:rPr lang="zh-CN" altLang="en-US" sz="2800" smtClean="0">
                <a:solidFill>
                  <a:srgbClr val="6600CC"/>
                </a:solidFill>
                <a:latin typeface="宋体" pitchFamily="2" charset="-122"/>
              </a:rPr>
              <a:t>终结符</a:t>
            </a:r>
            <a:r>
              <a:rPr lang="zh-CN" altLang="en-US" sz="2800" smtClean="0">
                <a:latin typeface="宋体" pitchFamily="2" charset="-122"/>
              </a:rPr>
              <a:t>只有综合属性，它们由词法分析器提供</a:t>
            </a:r>
          </a:p>
          <a:p>
            <a:pPr marL="609600" indent="-609600" eaLnBrk="1" hangingPunct="1">
              <a:spcBef>
                <a:spcPct val="50000"/>
              </a:spcBef>
              <a:buClr>
                <a:srgbClr val="66FF33"/>
              </a:buClr>
              <a:buFont typeface="Wingdings" pitchFamily="2" charset="2"/>
              <a:buChar char="v"/>
            </a:pPr>
            <a:r>
              <a:rPr lang="zh-CN" altLang="en-US" sz="2800" smtClean="0">
                <a:solidFill>
                  <a:srgbClr val="6600CC"/>
                </a:solidFill>
                <a:latin typeface="宋体" pitchFamily="2" charset="-122"/>
              </a:rPr>
              <a:t>非终结符</a:t>
            </a:r>
            <a:r>
              <a:rPr lang="zh-CN" altLang="en-US" sz="2800" smtClean="0">
                <a:latin typeface="宋体" pitchFamily="2" charset="-122"/>
              </a:rPr>
              <a:t>既有综合属性也有继承属性，但</a:t>
            </a:r>
            <a:r>
              <a:rPr lang="zh-CN" altLang="en-US" sz="2800" smtClean="0">
                <a:solidFill>
                  <a:srgbClr val="6600CC"/>
                </a:solidFill>
                <a:latin typeface="宋体" pitchFamily="2" charset="-122"/>
              </a:rPr>
              <a:t>文法开始符</a:t>
            </a:r>
            <a:r>
              <a:rPr lang="zh-CN" altLang="en-US" sz="2800" smtClean="0">
                <a:latin typeface="宋体" pitchFamily="2" charset="-122"/>
              </a:rPr>
              <a:t>没有继承属性</a:t>
            </a:r>
            <a:endParaRPr lang="zh-CN" altLang="en-US" sz="2800" smtClean="0"/>
          </a:p>
          <a:p>
            <a:pPr marL="609600" indent="-609600" eaLnBrk="1" hangingPunct="1">
              <a:buClr>
                <a:srgbClr val="FF0000"/>
              </a:buClr>
              <a:buFont typeface="Wingdings" pitchFamily="2" charset="2"/>
              <a:buAutoNum type="arabicPeriod" startAt="2"/>
            </a:pP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4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228600" y="228600"/>
            <a:ext cx="8539163" cy="4114800"/>
          </a:xfrm>
        </p:spPr>
        <p:txBody>
          <a:bodyPr/>
          <a:lstStyle/>
          <a:p>
            <a:pPr marL="609600" indent="-609600" eaLnBrk="1" hangingPunct="1">
              <a:buFont typeface="Wingdings" pitchFamily="2" charset="2"/>
              <a:buNone/>
            </a:pPr>
            <a:r>
              <a:rPr lang="zh-CN" altLang="en-US" sz="2800" smtClean="0"/>
              <a:t>例 简单算术表达式求值的属性文法</a:t>
            </a:r>
          </a:p>
          <a:p>
            <a:pPr marL="990600" lvl="1" indent="-533400" algn="just" eaLnBrk="1" hangingPunct="1">
              <a:buFont typeface="Wingdings" pitchFamily="2" charset="2"/>
              <a:buAutoNum type="arabicParenR"/>
            </a:pPr>
            <a:r>
              <a:rPr lang="en-US" altLang="zh-CN" smtClean="0"/>
              <a:t>L</a:t>
            </a:r>
            <a:r>
              <a:rPr lang="en-US" altLang="zh-CN" smtClean="0">
                <a:sym typeface="Wingdings" pitchFamily="2" charset="2"/>
              </a:rPr>
              <a:t>→</a:t>
            </a:r>
            <a:r>
              <a:rPr lang="en-US" altLang="zh-CN" smtClean="0"/>
              <a:t>E		{ Print(E.val) }</a:t>
            </a:r>
          </a:p>
          <a:p>
            <a:pPr marL="990600" lvl="1" indent="-533400" algn="just" eaLnBrk="1" hangingPunct="1">
              <a:buFont typeface="Wingdings" pitchFamily="2" charset="2"/>
              <a:buAutoNum type="arabicParenR"/>
            </a:pPr>
            <a:r>
              <a:rPr lang="en-US" altLang="zh-CN" smtClean="0"/>
              <a:t>E</a:t>
            </a:r>
            <a:r>
              <a:rPr lang="en-US" altLang="zh-CN" smtClean="0">
                <a:sym typeface="Wingdings" pitchFamily="2" charset="2"/>
              </a:rPr>
              <a:t>→</a:t>
            </a:r>
            <a:r>
              <a:rPr lang="en-US" altLang="zh-CN" smtClean="0"/>
              <a:t>E</a:t>
            </a:r>
            <a:r>
              <a:rPr lang="en-US" altLang="zh-CN" baseline="30000" smtClean="0"/>
              <a:t>1</a:t>
            </a:r>
            <a:r>
              <a:rPr lang="en-US" altLang="zh-CN" smtClean="0"/>
              <a:t>+T	{ E.val :＝E</a:t>
            </a:r>
            <a:r>
              <a:rPr lang="en-US" altLang="zh-CN" baseline="30000" smtClean="0"/>
              <a:t>1</a:t>
            </a:r>
            <a:r>
              <a:rPr lang="en-US" altLang="zh-CN" smtClean="0"/>
              <a:t>.val +T.val }</a:t>
            </a:r>
          </a:p>
          <a:p>
            <a:pPr marL="990600" lvl="1" indent="-533400" algn="just" eaLnBrk="1" hangingPunct="1">
              <a:buFont typeface="Wingdings" pitchFamily="2" charset="2"/>
              <a:buAutoNum type="arabicParenR"/>
            </a:pPr>
            <a:r>
              <a:rPr lang="en-US" altLang="zh-CN" smtClean="0"/>
              <a:t>E</a:t>
            </a:r>
            <a:r>
              <a:rPr lang="en-US" altLang="zh-CN" smtClean="0">
                <a:sym typeface="Wingdings" pitchFamily="2" charset="2"/>
              </a:rPr>
              <a:t>→</a:t>
            </a:r>
            <a:r>
              <a:rPr lang="en-US" altLang="zh-CN" smtClean="0"/>
              <a:t>T		{ E.val :＝T.val }</a:t>
            </a:r>
          </a:p>
          <a:p>
            <a:pPr marL="990600" lvl="1" indent="-533400" algn="just" eaLnBrk="1" hangingPunct="1">
              <a:buFont typeface="Wingdings" pitchFamily="2" charset="2"/>
              <a:buAutoNum type="arabicParenR"/>
            </a:pPr>
            <a:r>
              <a:rPr lang="en-US" altLang="zh-CN" smtClean="0"/>
              <a:t>T</a:t>
            </a:r>
            <a:r>
              <a:rPr lang="en-US" altLang="zh-CN" smtClean="0">
                <a:sym typeface="Wingdings" pitchFamily="2" charset="2"/>
              </a:rPr>
              <a:t>→</a:t>
            </a:r>
            <a:r>
              <a:rPr lang="en-US" altLang="zh-CN" smtClean="0"/>
              <a:t>T</a:t>
            </a:r>
            <a:r>
              <a:rPr lang="en-US" altLang="zh-CN" baseline="30000" smtClean="0"/>
              <a:t>1</a:t>
            </a:r>
            <a:r>
              <a:rPr lang="en-US" altLang="zh-CN" smtClean="0"/>
              <a:t>*F	{ T.val :＝T</a:t>
            </a:r>
            <a:r>
              <a:rPr lang="en-US" altLang="zh-CN" baseline="30000" smtClean="0"/>
              <a:t>1</a:t>
            </a:r>
            <a:r>
              <a:rPr lang="en-US" altLang="zh-CN" smtClean="0"/>
              <a:t>.val * F.val }</a:t>
            </a:r>
          </a:p>
          <a:p>
            <a:pPr marL="990600" lvl="1" indent="-533400" algn="just" eaLnBrk="1" hangingPunct="1">
              <a:buFont typeface="Wingdings" pitchFamily="2" charset="2"/>
              <a:buAutoNum type="arabicParenR"/>
            </a:pPr>
            <a:r>
              <a:rPr lang="en-US" altLang="zh-CN" smtClean="0"/>
              <a:t>T</a:t>
            </a:r>
            <a:r>
              <a:rPr lang="en-US" altLang="zh-CN" smtClean="0">
                <a:sym typeface="Wingdings" pitchFamily="2" charset="2"/>
              </a:rPr>
              <a:t>→</a:t>
            </a:r>
            <a:r>
              <a:rPr lang="en-US" altLang="zh-CN" smtClean="0"/>
              <a:t>F		{ T.val :＝F.val }</a:t>
            </a:r>
          </a:p>
          <a:p>
            <a:pPr marL="990600" lvl="1" indent="-533400" algn="just" eaLnBrk="1" hangingPunct="1">
              <a:buFont typeface="Wingdings" pitchFamily="2" charset="2"/>
              <a:buAutoNum type="arabicParenR"/>
            </a:pPr>
            <a:r>
              <a:rPr lang="en-US" altLang="zh-CN" smtClean="0"/>
              <a:t>F</a:t>
            </a:r>
            <a:r>
              <a:rPr lang="en-US" altLang="zh-CN" smtClean="0">
                <a:sym typeface="Wingdings" pitchFamily="2" charset="2"/>
              </a:rPr>
              <a:t>→</a:t>
            </a:r>
            <a:r>
              <a:rPr lang="en-US" altLang="zh-CN" smtClean="0"/>
              <a:t>(E)	{ F.val :＝E.val }</a:t>
            </a:r>
          </a:p>
          <a:p>
            <a:pPr marL="990600" lvl="1" indent="-533400" algn="just" eaLnBrk="1" hangingPunct="1">
              <a:buFont typeface="Wingdings" pitchFamily="2" charset="2"/>
              <a:buAutoNum type="arabicParenR"/>
            </a:pPr>
            <a:r>
              <a:rPr lang="en-US" altLang="zh-CN" smtClean="0"/>
              <a:t>F</a:t>
            </a:r>
            <a:r>
              <a:rPr lang="en-US" altLang="zh-CN" smtClean="0">
                <a:sym typeface="Wingdings" pitchFamily="2" charset="2"/>
              </a:rPr>
              <a:t>→</a:t>
            </a:r>
            <a:r>
              <a:rPr lang="en-US" altLang="zh-CN" smtClean="0"/>
              <a:t>digit	{ F.val :＝digit.lexval } </a:t>
            </a:r>
            <a:endParaRPr lang="en-US" altLang="zh-CN" sz="2400" smtClean="0"/>
          </a:p>
        </p:txBody>
      </p:sp>
      <p:sp>
        <p:nvSpPr>
          <p:cNvPr id="16388" name="Rectangle 4"/>
          <p:cNvSpPr>
            <a:spLocks noChangeArrowheads="1"/>
          </p:cNvSpPr>
          <p:nvPr/>
        </p:nvSpPr>
        <p:spPr bwMode="auto">
          <a:xfrm>
            <a:off x="609600" y="4637088"/>
            <a:ext cx="82296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en-US" altLang="zh-CN" sz="2800" b="1">
                <a:solidFill>
                  <a:srgbClr val="000000"/>
                </a:solidFill>
              </a:rPr>
              <a:t>E.val、T.val、F.val</a:t>
            </a:r>
            <a:r>
              <a:rPr lang="zh-CN" altLang="en-US" sz="2800" b="1">
                <a:solidFill>
                  <a:srgbClr val="000000"/>
                </a:solidFill>
              </a:rPr>
              <a:t>都是综合属性</a:t>
            </a:r>
          </a:p>
          <a:p>
            <a:pPr>
              <a:lnSpc>
                <a:spcPct val="90000"/>
              </a:lnSpc>
              <a:spcBef>
                <a:spcPct val="50000"/>
              </a:spcBef>
              <a:buClr>
                <a:schemeClr val="accent2"/>
              </a:buClr>
              <a:buFont typeface="Wingdings" pitchFamily="2" charset="2"/>
              <a:buNone/>
            </a:pPr>
            <a:r>
              <a:rPr lang="zh-CN" altLang="en-US" sz="2800" b="1">
                <a:solidFill>
                  <a:srgbClr val="000000"/>
                </a:solidFill>
              </a:rPr>
              <a:t>终结符</a:t>
            </a:r>
            <a:r>
              <a:rPr lang="en-US" altLang="zh-CN" sz="2800" b="1">
                <a:solidFill>
                  <a:srgbClr val="000000"/>
                </a:solidFill>
              </a:rPr>
              <a:t>digit</a:t>
            </a:r>
            <a:r>
              <a:rPr lang="zh-CN" altLang="en-US" sz="2800" b="1">
                <a:solidFill>
                  <a:srgbClr val="000000"/>
                </a:solidFill>
              </a:rPr>
              <a:t>只有综合属性，它的值由词法分析提供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228600"/>
            <a:ext cx="86106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20000"/>
              </a:spcBef>
              <a:buClr>
                <a:schemeClr val="accent2"/>
              </a:buClr>
              <a:buFont typeface="Wingdings" pitchFamily="2" charset="2"/>
              <a:buNone/>
            </a:pPr>
            <a:r>
              <a:rPr lang="zh-CN" altLang="en-US" sz="2800" b="1">
                <a:solidFill>
                  <a:srgbClr val="000000"/>
                </a:solidFill>
              </a:rPr>
              <a:t>例 描述变量类型说明的属性文法</a:t>
            </a:r>
          </a:p>
          <a:p>
            <a:pPr marL="457200" indent="-457200" algn="just">
              <a:spcBef>
                <a:spcPct val="20000"/>
              </a:spcBef>
              <a:buClr>
                <a:schemeClr val="hlink"/>
              </a:buClr>
              <a:buFont typeface="Wingdings" pitchFamily="2" charset="2"/>
              <a:buAutoNum type="arabicParenR"/>
            </a:pPr>
            <a:r>
              <a:rPr lang="en-US" altLang="zh-CN" sz="2800" b="1">
                <a:solidFill>
                  <a:srgbClr val="000000"/>
                </a:solidFill>
              </a:rPr>
              <a:t>D</a:t>
            </a:r>
            <a:r>
              <a:rPr lang="en-US" altLang="zh-CN" sz="2800" b="1">
                <a:solidFill>
                  <a:srgbClr val="000000"/>
                </a:solidFill>
                <a:sym typeface="Wingdings" pitchFamily="2" charset="2"/>
              </a:rPr>
              <a:t>→</a:t>
            </a:r>
            <a:r>
              <a:rPr lang="en-US" altLang="zh-CN" sz="2800" b="1">
                <a:solidFill>
                  <a:srgbClr val="000000"/>
                </a:solidFill>
              </a:rPr>
              <a:t>TL		{ L.type:＝T.type }</a:t>
            </a:r>
          </a:p>
          <a:p>
            <a:pPr marL="457200" indent="-457200" algn="just">
              <a:spcBef>
                <a:spcPct val="20000"/>
              </a:spcBef>
              <a:buClr>
                <a:schemeClr val="hlink"/>
              </a:buClr>
              <a:buFont typeface="Wingdings" pitchFamily="2" charset="2"/>
              <a:buAutoNum type="arabicParenR"/>
            </a:pPr>
            <a:r>
              <a:rPr lang="en-US" altLang="zh-CN" sz="2800" b="1">
                <a:solidFill>
                  <a:srgbClr val="000000"/>
                </a:solidFill>
              </a:rPr>
              <a:t>T</a:t>
            </a:r>
            <a:r>
              <a:rPr lang="en-US" altLang="zh-CN" sz="2800" b="1">
                <a:solidFill>
                  <a:srgbClr val="000000"/>
                </a:solidFill>
                <a:sym typeface="Wingdings" pitchFamily="2" charset="2"/>
              </a:rPr>
              <a:t>→</a:t>
            </a:r>
            <a:r>
              <a:rPr lang="en-US" altLang="zh-CN" sz="2800" b="1">
                <a:solidFill>
                  <a:srgbClr val="000000"/>
                </a:solidFill>
              </a:rPr>
              <a:t>int		{ T.type:＝int }</a:t>
            </a:r>
          </a:p>
          <a:p>
            <a:pPr marL="457200" indent="-457200" algn="just">
              <a:spcBef>
                <a:spcPct val="20000"/>
              </a:spcBef>
              <a:buClr>
                <a:schemeClr val="hlink"/>
              </a:buClr>
              <a:buFont typeface="Wingdings" pitchFamily="2" charset="2"/>
              <a:buAutoNum type="arabicParenR"/>
            </a:pPr>
            <a:r>
              <a:rPr lang="en-US" altLang="zh-CN" sz="2800" b="1">
                <a:solidFill>
                  <a:srgbClr val="000000"/>
                </a:solidFill>
              </a:rPr>
              <a:t>T</a:t>
            </a:r>
            <a:r>
              <a:rPr lang="en-US" altLang="zh-CN" sz="2800" b="1">
                <a:solidFill>
                  <a:srgbClr val="000000"/>
                </a:solidFill>
                <a:sym typeface="Wingdings" pitchFamily="2" charset="2"/>
              </a:rPr>
              <a:t>→</a:t>
            </a:r>
            <a:r>
              <a:rPr lang="en-US" altLang="zh-CN" sz="2800" b="1">
                <a:solidFill>
                  <a:srgbClr val="000000"/>
                </a:solidFill>
              </a:rPr>
              <a:t>real		{ T.type:＝real }</a:t>
            </a:r>
          </a:p>
          <a:p>
            <a:pPr marL="457200" indent="-457200" algn="just">
              <a:spcBef>
                <a:spcPct val="20000"/>
              </a:spcBef>
              <a:buClr>
                <a:schemeClr val="hlink"/>
              </a:buClr>
              <a:buFont typeface="Wingdings" pitchFamily="2" charset="2"/>
              <a:buAutoNum type="arabicParenR"/>
            </a:pPr>
            <a:r>
              <a:rPr lang="en-US" altLang="zh-CN" sz="2800" b="1">
                <a:solidFill>
                  <a:srgbClr val="000000"/>
                </a:solidFill>
              </a:rPr>
              <a:t>L</a:t>
            </a:r>
            <a:r>
              <a:rPr lang="en-US" altLang="zh-CN" sz="2800" b="1">
                <a:solidFill>
                  <a:srgbClr val="000000"/>
                </a:solidFill>
                <a:sym typeface="Wingdings" pitchFamily="2" charset="2"/>
              </a:rPr>
              <a:t>→</a:t>
            </a:r>
            <a:r>
              <a:rPr lang="en-US" altLang="zh-CN" sz="2800" b="1">
                <a:solidFill>
                  <a:srgbClr val="000000"/>
                </a:solidFill>
              </a:rPr>
              <a:t>L</a:t>
            </a:r>
            <a:r>
              <a:rPr lang="en-US" altLang="zh-CN" sz="2800" b="1" baseline="30000">
                <a:solidFill>
                  <a:srgbClr val="000000"/>
                </a:solidFill>
              </a:rPr>
              <a:t>1</a:t>
            </a:r>
            <a:r>
              <a:rPr lang="en-US" altLang="zh-CN" sz="2800" b="1">
                <a:solidFill>
                  <a:srgbClr val="000000"/>
                </a:solidFill>
              </a:rPr>
              <a:t>,id		{ L</a:t>
            </a:r>
            <a:r>
              <a:rPr lang="en-US" altLang="zh-CN" sz="2800" b="1" baseline="30000">
                <a:solidFill>
                  <a:srgbClr val="000000"/>
                </a:solidFill>
              </a:rPr>
              <a:t>1</a:t>
            </a:r>
            <a:r>
              <a:rPr lang="en-US" altLang="zh-CN" sz="2800" b="1">
                <a:solidFill>
                  <a:srgbClr val="000000"/>
                </a:solidFill>
              </a:rPr>
              <a:t>.type:＝L.type；</a:t>
            </a:r>
          </a:p>
          <a:p>
            <a:pPr marL="457200" indent="-457200" algn="just">
              <a:spcBef>
                <a:spcPct val="20000"/>
              </a:spcBef>
              <a:buClr>
                <a:schemeClr val="hlink"/>
              </a:buClr>
              <a:buFont typeface="Wingdings" pitchFamily="2" charset="2"/>
              <a:buNone/>
            </a:pPr>
            <a:r>
              <a:rPr lang="en-US" altLang="zh-CN" sz="2800" b="1">
                <a:solidFill>
                  <a:srgbClr val="000000"/>
                </a:solidFill>
              </a:rPr>
              <a:t>				addtype( id.entry，L.type )}</a:t>
            </a:r>
          </a:p>
          <a:p>
            <a:pPr marL="457200" indent="-457200" algn="just">
              <a:spcBef>
                <a:spcPct val="20000"/>
              </a:spcBef>
              <a:buClr>
                <a:schemeClr val="hlink"/>
              </a:buClr>
              <a:buFont typeface="Wingdings" pitchFamily="2" charset="2"/>
              <a:buAutoNum type="arabicParenR" startAt="5"/>
            </a:pPr>
            <a:r>
              <a:rPr lang="en-US" altLang="zh-CN" sz="2800" b="1">
                <a:solidFill>
                  <a:srgbClr val="000000"/>
                </a:solidFill>
              </a:rPr>
              <a:t>L</a:t>
            </a:r>
            <a:r>
              <a:rPr lang="en-US" altLang="zh-CN" sz="2800" b="1">
                <a:solidFill>
                  <a:srgbClr val="000000"/>
                </a:solidFill>
                <a:sym typeface="Wingdings" pitchFamily="2" charset="2"/>
              </a:rPr>
              <a:t>→</a:t>
            </a:r>
            <a:r>
              <a:rPr lang="en-US" altLang="zh-CN" sz="2800" b="1">
                <a:solidFill>
                  <a:srgbClr val="000000"/>
                </a:solidFill>
              </a:rPr>
              <a:t>id		{ addtype( id.entry，L.type )}</a:t>
            </a:r>
            <a:r>
              <a:rPr lang="en-US" altLang="zh-CN" sz="2800" b="1">
                <a:solidFill>
                  <a:srgbClr val="000000"/>
                </a:solidFill>
                <a:latin typeface="宋体" pitchFamily="2" charset="-122"/>
              </a:rPr>
              <a:t> </a:t>
            </a:r>
            <a:endParaRPr lang="en-US" altLang="zh-CN" sz="2800" b="1">
              <a:solidFill>
                <a:srgbClr val="000000"/>
              </a:solidFill>
            </a:endParaRPr>
          </a:p>
        </p:txBody>
      </p:sp>
      <p:grpSp>
        <p:nvGrpSpPr>
          <p:cNvPr id="17438" name="Group 30"/>
          <p:cNvGrpSpPr>
            <a:grpSpLocks/>
          </p:cNvGrpSpPr>
          <p:nvPr/>
        </p:nvGrpSpPr>
        <p:grpSpPr bwMode="auto">
          <a:xfrm>
            <a:off x="4876800" y="3702050"/>
            <a:ext cx="3276600" cy="2868613"/>
            <a:chOff x="3072" y="2332"/>
            <a:chExt cx="2064" cy="1807"/>
          </a:xfrm>
        </p:grpSpPr>
        <p:sp>
          <p:nvSpPr>
            <p:cNvPr id="16397" name="Text Box 9"/>
            <p:cNvSpPr txBox="1">
              <a:spLocks noChangeArrowheads="1"/>
            </p:cNvSpPr>
            <p:nvPr/>
          </p:nvSpPr>
          <p:spPr bwMode="auto">
            <a:xfrm>
              <a:off x="3603" y="3812"/>
              <a:ext cx="4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id</a:t>
              </a:r>
              <a:r>
                <a:rPr lang="en-US" altLang="zh-CN" sz="2800" b="1" baseline="-25000"/>
                <a:t>1</a:t>
              </a:r>
            </a:p>
          </p:txBody>
        </p:sp>
        <p:grpSp>
          <p:nvGrpSpPr>
            <p:cNvPr id="16398" name="Group 29"/>
            <p:cNvGrpSpPr>
              <a:grpSpLocks/>
            </p:cNvGrpSpPr>
            <p:nvPr/>
          </p:nvGrpSpPr>
          <p:grpSpPr bwMode="auto">
            <a:xfrm>
              <a:off x="3072" y="2332"/>
              <a:ext cx="2064" cy="1460"/>
              <a:chOff x="3072" y="2352"/>
              <a:chExt cx="2064" cy="1460"/>
            </a:xfrm>
          </p:grpSpPr>
          <p:sp>
            <p:nvSpPr>
              <p:cNvPr id="16399" name="Line 15"/>
              <p:cNvSpPr>
                <a:spLocks noChangeShapeType="1"/>
              </p:cNvSpPr>
              <p:nvPr/>
            </p:nvSpPr>
            <p:spPr bwMode="auto">
              <a:xfrm>
                <a:off x="4251" y="3030"/>
                <a:ext cx="0" cy="208"/>
              </a:xfrm>
              <a:prstGeom prst="line">
                <a:avLst/>
              </a:prstGeom>
              <a:noFill/>
              <a:ln w="25400" cap="sq">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0" name="Text Box 3"/>
              <p:cNvSpPr txBox="1">
                <a:spLocks noChangeArrowheads="1"/>
              </p:cNvSpPr>
              <p:nvPr/>
            </p:nvSpPr>
            <p:spPr bwMode="auto">
              <a:xfrm>
                <a:off x="3721" y="2352"/>
                <a:ext cx="2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D</a:t>
                </a:r>
              </a:p>
            </p:txBody>
          </p:sp>
          <p:sp>
            <p:nvSpPr>
              <p:cNvPr id="16401" name="Text Box 4"/>
              <p:cNvSpPr txBox="1">
                <a:spLocks noChangeArrowheads="1"/>
              </p:cNvSpPr>
              <p:nvPr/>
            </p:nvSpPr>
            <p:spPr bwMode="auto">
              <a:xfrm>
                <a:off x="3131" y="2769"/>
                <a:ext cx="2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T</a:t>
                </a:r>
              </a:p>
            </p:txBody>
          </p:sp>
          <p:sp>
            <p:nvSpPr>
              <p:cNvPr id="16402" name="Text Box 5"/>
              <p:cNvSpPr txBox="1">
                <a:spLocks noChangeArrowheads="1"/>
              </p:cNvSpPr>
              <p:nvPr/>
            </p:nvSpPr>
            <p:spPr bwMode="auto">
              <a:xfrm>
                <a:off x="4133" y="2769"/>
                <a:ext cx="2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L</a:t>
                </a:r>
              </a:p>
            </p:txBody>
          </p:sp>
          <p:sp>
            <p:nvSpPr>
              <p:cNvPr id="16403" name="Text Box 6"/>
              <p:cNvSpPr txBox="1">
                <a:spLocks noChangeArrowheads="1"/>
              </p:cNvSpPr>
              <p:nvPr/>
            </p:nvSpPr>
            <p:spPr bwMode="auto">
              <a:xfrm>
                <a:off x="3662" y="3238"/>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L</a:t>
                </a:r>
                <a:r>
                  <a:rPr lang="en-US" altLang="zh-CN" sz="2800" b="1" baseline="30000"/>
                  <a:t>1</a:t>
                </a:r>
              </a:p>
            </p:txBody>
          </p:sp>
          <p:sp>
            <p:nvSpPr>
              <p:cNvPr id="16404" name="Text Box 7"/>
              <p:cNvSpPr txBox="1">
                <a:spLocks noChangeArrowheads="1"/>
              </p:cNvSpPr>
              <p:nvPr/>
            </p:nvSpPr>
            <p:spPr bwMode="auto">
              <a:xfrm>
                <a:off x="4605" y="3238"/>
                <a:ext cx="5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id</a:t>
                </a:r>
                <a:r>
                  <a:rPr lang="en-US" altLang="zh-CN" sz="2800" b="1" baseline="-25000"/>
                  <a:t>2</a:t>
                </a:r>
              </a:p>
            </p:txBody>
          </p:sp>
          <p:sp>
            <p:nvSpPr>
              <p:cNvPr id="16405" name="Text Box 8"/>
              <p:cNvSpPr txBox="1">
                <a:spLocks noChangeArrowheads="1"/>
              </p:cNvSpPr>
              <p:nvPr/>
            </p:nvSpPr>
            <p:spPr bwMode="auto">
              <a:xfrm>
                <a:off x="4133" y="3238"/>
                <a:ext cx="2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t>
                </a:r>
              </a:p>
            </p:txBody>
          </p:sp>
          <p:sp>
            <p:nvSpPr>
              <p:cNvPr id="16406" name="Line 10"/>
              <p:cNvSpPr>
                <a:spLocks noChangeShapeType="1"/>
              </p:cNvSpPr>
              <p:nvPr/>
            </p:nvSpPr>
            <p:spPr bwMode="auto">
              <a:xfrm flipH="1">
                <a:off x="3485" y="2613"/>
                <a:ext cx="354" cy="208"/>
              </a:xfrm>
              <a:prstGeom prst="line">
                <a:avLst/>
              </a:prstGeom>
              <a:noFill/>
              <a:ln w="25400" cap="sq">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7" name="Line 11"/>
              <p:cNvSpPr>
                <a:spLocks noChangeShapeType="1"/>
              </p:cNvSpPr>
              <p:nvPr/>
            </p:nvSpPr>
            <p:spPr bwMode="auto">
              <a:xfrm>
                <a:off x="3839" y="2613"/>
                <a:ext cx="353" cy="208"/>
              </a:xfrm>
              <a:prstGeom prst="line">
                <a:avLst/>
              </a:prstGeom>
              <a:noFill/>
              <a:ln w="25400" cap="sq">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08" name="Text Box 12"/>
              <p:cNvSpPr txBox="1">
                <a:spLocks noChangeArrowheads="1"/>
              </p:cNvSpPr>
              <p:nvPr/>
            </p:nvSpPr>
            <p:spPr bwMode="auto">
              <a:xfrm>
                <a:off x="3072" y="3238"/>
                <a:ext cx="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int</a:t>
                </a:r>
              </a:p>
            </p:txBody>
          </p:sp>
          <p:sp>
            <p:nvSpPr>
              <p:cNvPr id="16409" name="Line 13"/>
              <p:cNvSpPr>
                <a:spLocks noChangeShapeType="1"/>
              </p:cNvSpPr>
              <p:nvPr/>
            </p:nvSpPr>
            <p:spPr bwMode="auto">
              <a:xfrm>
                <a:off x="3249" y="3030"/>
                <a:ext cx="0" cy="313"/>
              </a:xfrm>
              <a:prstGeom prst="line">
                <a:avLst/>
              </a:prstGeom>
              <a:noFill/>
              <a:ln w="25400" cap="sq">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0" name="Line 14"/>
              <p:cNvSpPr>
                <a:spLocks noChangeShapeType="1"/>
              </p:cNvSpPr>
              <p:nvPr/>
            </p:nvSpPr>
            <p:spPr bwMode="auto">
              <a:xfrm flipH="1">
                <a:off x="3839" y="3030"/>
                <a:ext cx="412" cy="261"/>
              </a:xfrm>
              <a:prstGeom prst="line">
                <a:avLst/>
              </a:prstGeom>
              <a:noFill/>
              <a:ln w="25400" cap="sq">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1" name="Line 16"/>
              <p:cNvSpPr>
                <a:spLocks noChangeShapeType="1"/>
              </p:cNvSpPr>
              <p:nvPr/>
            </p:nvSpPr>
            <p:spPr bwMode="auto">
              <a:xfrm>
                <a:off x="4251" y="3030"/>
                <a:ext cx="531" cy="261"/>
              </a:xfrm>
              <a:prstGeom prst="line">
                <a:avLst/>
              </a:prstGeom>
              <a:noFill/>
              <a:ln w="25400" cap="sq">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2" name="Line 17"/>
              <p:cNvSpPr>
                <a:spLocks noChangeShapeType="1"/>
              </p:cNvSpPr>
              <p:nvPr/>
            </p:nvSpPr>
            <p:spPr bwMode="auto">
              <a:xfrm>
                <a:off x="3780" y="3499"/>
                <a:ext cx="0" cy="313"/>
              </a:xfrm>
              <a:prstGeom prst="line">
                <a:avLst/>
              </a:prstGeom>
              <a:noFill/>
              <a:ln w="25400" cap="sq">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7426" name="Line 18"/>
          <p:cNvSpPr>
            <a:spLocks noChangeShapeType="1"/>
          </p:cNvSpPr>
          <p:nvPr/>
        </p:nvSpPr>
        <p:spPr bwMode="auto">
          <a:xfrm flipV="1">
            <a:off x="5345113" y="4808538"/>
            <a:ext cx="0" cy="412750"/>
          </a:xfrm>
          <a:prstGeom prst="line">
            <a:avLst/>
          </a:prstGeom>
          <a:noFill/>
          <a:ln w="25400" cap="sq">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7" name="Line 19"/>
          <p:cNvSpPr>
            <a:spLocks noChangeShapeType="1"/>
          </p:cNvSpPr>
          <p:nvPr/>
        </p:nvSpPr>
        <p:spPr bwMode="auto">
          <a:xfrm>
            <a:off x="5345113" y="4727575"/>
            <a:ext cx="1216025" cy="0"/>
          </a:xfrm>
          <a:prstGeom prst="line">
            <a:avLst/>
          </a:prstGeom>
          <a:noFill/>
          <a:ln w="25400" cap="sq">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8" name="Line 20"/>
          <p:cNvSpPr>
            <a:spLocks noChangeShapeType="1"/>
          </p:cNvSpPr>
          <p:nvPr/>
        </p:nvSpPr>
        <p:spPr bwMode="auto">
          <a:xfrm flipH="1">
            <a:off x="5907088" y="4892675"/>
            <a:ext cx="468312" cy="247650"/>
          </a:xfrm>
          <a:prstGeom prst="line">
            <a:avLst/>
          </a:prstGeom>
          <a:noFill/>
          <a:ln w="25400" cap="sq">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9" name="Line 21"/>
          <p:cNvSpPr>
            <a:spLocks noChangeShapeType="1"/>
          </p:cNvSpPr>
          <p:nvPr/>
        </p:nvSpPr>
        <p:spPr bwMode="auto">
          <a:xfrm>
            <a:off x="7029450" y="4727575"/>
            <a:ext cx="655638" cy="330200"/>
          </a:xfrm>
          <a:prstGeom prst="line">
            <a:avLst/>
          </a:prstGeom>
          <a:noFill/>
          <a:ln w="25400" cap="sq">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30" name="Line 22"/>
          <p:cNvSpPr>
            <a:spLocks noChangeShapeType="1"/>
          </p:cNvSpPr>
          <p:nvPr/>
        </p:nvSpPr>
        <p:spPr bwMode="auto">
          <a:xfrm>
            <a:off x="5813425" y="5472113"/>
            <a:ext cx="0" cy="496887"/>
          </a:xfrm>
          <a:prstGeom prst="line">
            <a:avLst/>
          </a:prstGeom>
          <a:noFill/>
          <a:ln w="25400" cap="sq">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31" name="AutoShape 23">
            <a:hlinkClick r:id="rId2" action="ppaction://hlinksldjump" highlightClick="1"/>
          </p:cNvPr>
          <p:cNvSpPr>
            <a:spLocks noChangeArrowheads="1"/>
          </p:cNvSpPr>
          <p:nvPr/>
        </p:nvSpPr>
        <p:spPr bwMode="auto">
          <a:xfrm>
            <a:off x="8305800" y="6019800"/>
            <a:ext cx="685800" cy="685800"/>
          </a:xfrm>
          <a:prstGeom prst="actionButtonHome">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Rectangle 24"/>
          <p:cNvSpPr>
            <a:spLocks noChangeArrowheads="1"/>
          </p:cNvSpPr>
          <p:nvPr/>
        </p:nvSpPr>
        <p:spPr bwMode="auto">
          <a:xfrm>
            <a:off x="228600" y="3886200"/>
            <a:ext cx="45720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SzPct val="60000"/>
              <a:buFont typeface="Wingdings" pitchFamily="2" charset="2"/>
              <a:buNone/>
            </a:pPr>
            <a:r>
              <a:rPr lang="en-US" altLang="zh-CN" sz="2800" b="1">
                <a:solidFill>
                  <a:srgbClr val="000000"/>
                </a:solidFill>
              </a:rPr>
              <a:t>L.type</a:t>
            </a:r>
            <a:r>
              <a:rPr lang="zh-CN" altLang="en-US" sz="2800" b="1">
                <a:solidFill>
                  <a:srgbClr val="000000"/>
                </a:solidFill>
              </a:rPr>
              <a:t>是继承属性</a:t>
            </a:r>
            <a:endParaRPr lang="en-US" altLang="zh-CN" sz="2800" b="1">
              <a:solidFill>
                <a:srgbClr val="000000"/>
              </a:solidFill>
            </a:endParaRPr>
          </a:p>
          <a:p>
            <a:pPr>
              <a:spcBef>
                <a:spcPct val="50000"/>
              </a:spcBef>
              <a:buClr>
                <a:schemeClr val="folHlink"/>
              </a:buClr>
              <a:buSzPct val="60000"/>
              <a:buFont typeface="Wingdings" pitchFamily="2" charset="2"/>
              <a:buNone/>
            </a:pPr>
            <a:r>
              <a:rPr lang="en-US" altLang="zh-CN" sz="2800" b="1">
                <a:solidFill>
                  <a:srgbClr val="000000"/>
                </a:solidFill>
              </a:rPr>
              <a:t>T.type</a:t>
            </a:r>
            <a:r>
              <a:rPr lang="zh-CN" altLang="en-US" sz="2800" b="1">
                <a:solidFill>
                  <a:srgbClr val="000000"/>
                </a:solidFill>
              </a:rPr>
              <a:t>是综合属性</a:t>
            </a:r>
          </a:p>
        </p:txBody>
      </p:sp>
      <p:sp>
        <p:nvSpPr>
          <p:cNvPr id="17434" name="Rectangle 26"/>
          <p:cNvSpPr>
            <a:spLocks noChangeArrowheads="1"/>
          </p:cNvSpPr>
          <p:nvPr/>
        </p:nvSpPr>
        <p:spPr bwMode="auto">
          <a:xfrm>
            <a:off x="152400" y="5164138"/>
            <a:ext cx="457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SzPct val="60000"/>
              <a:buFont typeface="Wingdings" pitchFamily="2" charset="2"/>
              <a:buNone/>
            </a:pPr>
            <a:r>
              <a:rPr lang="en-US" altLang="zh-CN" sz="2800" b="1">
                <a:solidFill>
                  <a:srgbClr val="000000"/>
                </a:solidFill>
              </a:rPr>
              <a:t> int id</a:t>
            </a:r>
            <a:r>
              <a:rPr lang="en-US" altLang="zh-CN" sz="2800" b="1" baseline="-30000">
                <a:solidFill>
                  <a:srgbClr val="000000"/>
                </a:solidFill>
              </a:rPr>
              <a:t>1</a:t>
            </a:r>
            <a:r>
              <a:rPr lang="en-US" altLang="zh-CN" sz="2800" b="1">
                <a:solidFill>
                  <a:srgbClr val="000000"/>
                </a:solidFill>
              </a:rPr>
              <a:t>,id</a:t>
            </a:r>
            <a:r>
              <a:rPr lang="en-US" altLang="zh-CN" sz="2800" b="1" baseline="-30000">
                <a:solidFill>
                  <a:srgbClr val="000000"/>
                </a:solidFill>
              </a:rPr>
              <a:t>2</a:t>
            </a:r>
            <a:r>
              <a:rPr lang="zh-CN" altLang="en-US" sz="2800" b="1">
                <a:solidFill>
                  <a:srgbClr val="000000"/>
                </a:solidFill>
              </a:rPr>
              <a:t>的语法树:</a:t>
            </a:r>
          </a:p>
        </p:txBody>
      </p:sp>
      <p:sp>
        <p:nvSpPr>
          <p:cNvPr id="17436" name="Rectangle 28"/>
          <p:cNvSpPr>
            <a:spLocks noChangeArrowheads="1"/>
          </p:cNvSpPr>
          <p:nvPr/>
        </p:nvSpPr>
        <p:spPr bwMode="auto">
          <a:xfrm>
            <a:off x="152400" y="5805488"/>
            <a:ext cx="4113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00"/>
                </a:solidFill>
              </a:rPr>
              <a:t>用</a:t>
            </a:r>
            <a:r>
              <a:rPr lang="zh-CN" altLang="en-US" sz="2800" b="1">
                <a:solidFill>
                  <a:srgbClr val="FF0000"/>
                </a:solidFill>
              </a:rPr>
              <a:t>→</a:t>
            </a:r>
            <a:r>
              <a:rPr lang="zh-CN" altLang="en-US" sz="2800" b="1">
                <a:solidFill>
                  <a:srgbClr val="000000"/>
                </a:solidFill>
              </a:rPr>
              <a:t>表示属性的传递情况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4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3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4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42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43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431"/>
                                        </p:tgtEl>
                                        <p:attrNameLst>
                                          <p:attrName>style.visibility</p:attrName>
                                        </p:attrNameLst>
                                      </p:cBhvr>
                                      <p:to>
                                        <p:strVal val="visible"/>
                                      </p:to>
                                    </p:set>
                                    <p:anim calcmode="lin" valueType="num">
                                      <p:cBhvr additive="base">
                                        <p:cTn id="47" dur="500" fill="hold"/>
                                        <p:tgtEl>
                                          <p:spTgt spid="17431"/>
                                        </p:tgtEl>
                                        <p:attrNameLst>
                                          <p:attrName>ppt_x</p:attrName>
                                        </p:attrNameLst>
                                      </p:cBhvr>
                                      <p:tavLst>
                                        <p:tav tm="0">
                                          <p:val>
                                            <p:strVal val="#ppt_x"/>
                                          </p:val>
                                        </p:tav>
                                        <p:tav tm="100000">
                                          <p:val>
                                            <p:strVal val="#ppt_x"/>
                                          </p:val>
                                        </p:tav>
                                      </p:tavLst>
                                    </p:anim>
                                    <p:anim calcmode="lin" valueType="num">
                                      <p:cBhvr additive="base">
                                        <p:cTn id="48" dur="500" fill="hold"/>
                                        <p:tgtEl>
                                          <p:spTgt spid="17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26" grpId="0" animBg="1"/>
      <p:bldP spid="17427" grpId="0" animBg="1"/>
      <p:bldP spid="17428" grpId="0" animBg="1"/>
      <p:bldP spid="17429" grpId="0" animBg="1"/>
      <p:bldP spid="17430" grpId="0" animBg="1"/>
      <p:bldP spid="17431" grpId="0" animBg="1"/>
      <p:bldP spid="17432" grpId="0" autoUpdateAnimBg="0"/>
      <p:bldP spid="17434" grpId="0" autoUpdateAnimBg="0"/>
      <p:bldP spid="1743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altLang="zh-CN" sz="3600" dirty="0" smtClean="0"/>
              <a:t>7.</a:t>
            </a:r>
            <a:r>
              <a:rPr lang="zh-CN" altLang="en-US" sz="3600" dirty="0" smtClean="0"/>
              <a:t>2  </a:t>
            </a:r>
            <a:r>
              <a:rPr lang="zh-CN" altLang="en-US" sz="3600" dirty="0" smtClean="0"/>
              <a:t>语法制导翻译概论</a:t>
            </a:r>
          </a:p>
        </p:txBody>
      </p:sp>
      <p:sp>
        <p:nvSpPr>
          <p:cNvPr id="18435" name="Rectangle 1027"/>
          <p:cNvSpPr>
            <a:spLocks noGrp="1" noChangeArrowheads="1"/>
          </p:cNvSpPr>
          <p:nvPr>
            <p:ph type="body" idx="1"/>
          </p:nvPr>
        </p:nvSpPr>
        <p:spPr>
          <a:xfrm>
            <a:off x="381000" y="1752600"/>
            <a:ext cx="8610600" cy="3962400"/>
          </a:xfrm>
        </p:spPr>
        <p:txBody>
          <a:bodyPr/>
          <a:lstStyle/>
          <a:p>
            <a:pPr marL="609600" indent="-609600" algn="just" eaLnBrk="1" hangingPunct="1">
              <a:buClr>
                <a:srgbClr val="FF0000"/>
              </a:buClr>
              <a:buFont typeface="Wingdings" pitchFamily="2" charset="2"/>
              <a:buAutoNum type="arabicPeriod"/>
            </a:pPr>
            <a:r>
              <a:rPr lang="zh-CN" altLang="en-US" sz="2800" smtClean="0"/>
              <a:t>语法制导翻译</a:t>
            </a:r>
          </a:p>
          <a:p>
            <a:pPr marL="609600" indent="-609600" algn="just" eaLnBrk="1" hangingPunct="1">
              <a:buClr>
                <a:srgbClr val="FF0000"/>
              </a:buClr>
              <a:buFont typeface="Wingdings" pitchFamily="2" charset="2"/>
              <a:buChar char="Ø"/>
            </a:pPr>
            <a:r>
              <a:rPr lang="zh-CN" altLang="en-US" sz="2800" smtClean="0"/>
              <a:t>基本思想：</a:t>
            </a:r>
          </a:p>
          <a:p>
            <a:pPr marL="609600" indent="-609600" algn="just" eaLnBrk="1" hangingPunct="1">
              <a:buClr>
                <a:srgbClr val="FF0000"/>
              </a:buClr>
              <a:buFont typeface="Wingdings" pitchFamily="2" charset="2"/>
              <a:buNone/>
            </a:pPr>
            <a:r>
              <a:rPr lang="zh-CN" altLang="en-US" sz="2800" smtClean="0"/>
              <a:t>	在语法分析过程中，随着分析的步步进展，每当使用一条产生式进行</a:t>
            </a:r>
            <a:r>
              <a:rPr lang="zh-CN" altLang="en-US" sz="2800" smtClean="0">
                <a:solidFill>
                  <a:srgbClr val="6600CC"/>
                </a:solidFill>
              </a:rPr>
              <a:t>推导</a:t>
            </a:r>
            <a:r>
              <a:rPr lang="zh-CN" altLang="en-US" sz="2800" smtClean="0"/>
              <a:t>（对于自上而下分析）或</a:t>
            </a:r>
            <a:r>
              <a:rPr lang="zh-CN" altLang="en-US" sz="2800" smtClean="0">
                <a:solidFill>
                  <a:srgbClr val="6600CC"/>
                </a:solidFill>
              </a:rPr>
              <a:t>归约</a:t>
            </a:r>
            <a:r>
              <a:rPr lang="zh-CN" altLang="en-US" sz="2800" smtClean="0"/>
              <a:t>（对于自下而上分析），就执行该产生式所对应的</a:t>
            </a:r>
            <a:r>
              <a:rPr lang="zh-CN" altLang="en-US" sz="2800" smtClean="0">
                <a:solidFill>
                  <a:srgbClr val="6600CC"/>
                </a:solidFill>
              </a:rPr>
              <a:t>语义动作</a:t>
            </a:r>
            <a:r>
              <a:rPr lang="zh-CN" altLang="en-US" sz="2800" smtClean="0"/>
              <a:t>，完成相应的翻译工作。</a:t>
            </a:r>
          </a:p>
          <a:p>
            <a:pPr marL="609600" indent="-609600" algn="just" eaLnBrk="1" hangingPunct="1">
              <a:buClr>
                <a:srgbClr val="FF0000"/>
              </a:buClr>
              <a:buFont typeface="Wingdings" pitchFamily="2" charset="2"/>
              <a:buChar char="Ø"/>
            </a:pPr>
            <a:r>
              <a:rPr lang="zh-CN" altLang="en-US" sz="2800" smtClean="0"/>
              <a:t>语法制导翻译法不论对</a:t>
            </a:r>
            <a:r>
              <a:rPr lang="zh-CN" altLang="en-US" sz="2800" smtClean="0">
                <a:solidFill>
                  <a:srgbClr val="6600CC"/>
                </a:solidFill>
              </a:rPr>
              <a:t>自上而下分析</a:t>
            </a:r>
            <a:r>
              <a:rPr lang="zh-CN" altLang="en-US" sz="2800" smtClean="0"/>
              <a:t>或</a:t>
            </a:r>
            <a:r>
              <a:rPr lang="zh-CN" altLang="en-US" sz="2800" smtClean="0">
                <a:solidFill>
                  <a:srgbClr val="6600CC"/>
                </a:solidFill>
              </a:rPr>
              <a:t>自下而上分析</a:t>
            </a:r>
            <a:r>
              <a:rPr lang="zh-CN" altLang="en-US" sz="2800" smtClean="0"/>
              <a:t>都适用</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452" name="Rectangle 4"/>
          <p:cNvSpPr>
            <a:spLocks noGrp="1" noChangeArrowheads="1"/>
          </p:cNvSpPr>
          <p:nvPr>
            <p:ph type="body" idx="1"/>
          </p:nvPr>
        </p:nvSpPr>
        <p:spPr>
          <a:xfrm>
            <a:off x="228600" y="152400"/>
            <a:ext cx="8539163" cy="2667000"/>
          </a:xfrm>
          <a:noFill/>
        </p:spPr>
        <p:txBody>
          <a:bodyPr/>
          <a:lstStyle/>
          <a:p>
            <a:pPr marL="609600" indent="-609600" eaLnBrk="1" hangingPunct="1">
              <a:buFont typeface="Wingdings" pitchFamily="2" charset="2"/>
              <a:buNone/>
            </a:pPr>
            <a:r>
              <a:rPr lang="zh-CN" altLang="en-US" sz="2800" smtClean="0"/>
              <a:t>例 简单算术表达式求值的属性文法</a:t>
            </a:r>
            <a:endParaRPr lang="en-US" altLang="zh-CN" sz="2800" smtClean="0"/>
          </a:p>
          <a:p>
            <a:pPr marL="609600" indent="-609600" algn="just" eaLnBrk="1" hangingPunct="1">
              <a:buFont typeface="Wingdings" pitchFamily="2" charset="2"/>
              <a:buAutoNum type="arabicParenR"/>
            </a:pPr>
            <a:r>
              <a:rPr lang="en-US" altLang="zh-CN" sz="2800" smtClean="0"/>
              <a:t>E</a:t>
            </a:r>
            <a:r>
              <a:rPr lang="en-US" altLang="zh-CN" sz="2800" smtClean="0">
                <a:sym typeface="Wingdings" pitchFamily="2" charset="2"/>
              </a:rPr>
              <a:t>→</a:t>
            </a:r>
            <a:r>
              <a:rPr lang="en-US" altLang="zh-CN" sz="2800" smtClean="0"/>
              <a:t>E</a:t>
            </a:r>
            <a:r>
              <a:rPr lang="en-US" altLang="zh-CN" sz="2800" baseline="30000" smtClean="0"/>
              <a:t>1</a:t>
            </a:r>
            <a:r>
              <a:rPr lang="en-US" altLang="zh-CN" sz="2800" smtClean="0"/>
              <a:t>+T	{ E.val :＝E</a:t>
            </a:r>
            <a:r>
              <a:rPr lang="en-US" altLang="zh-CN" sz="2800" baseline="30000" smtClean="0"/>
              <a:t>1</a:t>
            </a:r>
            <a:r>
              <a:rPr lang="en-US" altLang="zh-CN" sz="2800" smtClean="0"/>
              <a:t>.val +T.val }</a:t>
            </a:r>
          </a:p>
          <a:p>
            <a:pPr marL="609600" indent="-609600" algn="just" eaLnBrk="1" hangingPunct="1">
              <a:buFont typeface="Wingdings" pitchFamily="2" charset="2"/>
              <a:buAutoNum type="arabicParenR"/>
            </a:pPr>
            <a:r>
              <a:rPr lang="en-US" altLang="zh-CN" sz="2800" smtClean="0"/>
              <a:t>E</a:t>
            </a:r>
            <a:r>
              <a:rPr lang="en-US" altLang="zh-CN" sz="2800" smtClean="0">
                <a:sym typeface="Wingdings" pitchFamily="2" charset="2"/>
              </a:rPr>
              <a:t>→</a:t>
            </a:r>
            <a:r>
              <a:rPr lang="en-US" altLang="zh-CN" sz="2800" smtClean="0"/>
              <a:t>T		{ E.val :＝T.val }</a:t>
            </a:r>
          </a:p>
          <a:p>
            <a:pPr marL="609600" indent="-609600" algn="just" eaLnBrk="1" hangingPunct="1">
              <a:buFont typeface="Wingdings" pitchFamily="2" charset="2"/>
              <a:buAutoNum type="arabicParenR"/>
            </a:pPr>
            <a:r>
              <a:rPr lang="en-US" altLang="zh-CN" sz="2800" smtClean="0"/>
              <a:t>T</a:t>
            </a:r>
            <a:r>
              <a:rPr lang="en-US" altLang="zh-CN" sz="2800" smtClean="0">
                <a:sym typeface="Wingdings" pitchFamily="2" charset="2"/>
              </a:rPr>
              <a:t>→</a:t>
            </a:r>
            <a:r>
              <a:rPr lang="en-US" altLang="zh-CN" sz="2800" smtClean="0"/>
              <a:t>T</a:t>
            </a:r>
            <a:r>
              <a:rPr lang="en-US" altLang="zh-CN" sz="2800" baseline="30000" smtClean="0"/>
              <a:t>1</a:t>
            </a:r>
            <a:r>
              <a:rPr lang="en-US" altLang="zh-CN" sz="2800" smtClean="0"/>
              <a:t>*digit   { T.val :＝T</a:t>
            </a:r>
            <a:r>
              <a:rPr lang="en-US" altLang="zh-CN" sz="2800" baseline="30000" smtClean="0"/>
              <a:t>1</a:t>
            </a:r>
            <a:r>
              <a:rPr lang="en-US" altLang="zh-CN" sz="2800" smtClean="0"/>
              <a:t>.val * digit.lexval }</a:t>
            </a:r>
          </a:p>
          <a:p>
            <a:pPr marL="609600" indent="-609600" algn="just" eaLnBrk="1" hangingPunct="1">
              <a:buFont typeface="Wingdings" pitchFamily="2" charset="2"/>
              <a:buAutoNum type="arabicParenR"/>
            </a:pPr>
            <a:r>
              <a:rPr lang="en-US" altLang="zh-CN" sz="2800" smtClean="0"/>
              <a:t>T</a:t>
            </a:r>
            <a:r>
              <a:rPr lang="en-US" altLang="zh-CN" sz="2800" smtClean="0">
                <a:sym typeface="Wingdings" pitchFamily="2" charset="2"/>
              </a:rPr>
              <a:t>→</a:t>
            </a:r>
            <a:r>
              <a:rPr lang="en-US" altLang="zh-CN" sz="2800" smtClean="0"/>
              <a:t>digit	{ T.val :＝digit.lexval } </a:t>
            </a:r>
          </a:p>
        </p:txBody>
      </p:sp>
      <p:sp>
        <p:nvSpPr>
          <p:cNvPr id="104453" name="Text Box 5"/>
          <p:cNvSpPr txBox="1">
            <a:spLocks noChangeArrowheads="1"/>
          </p:cNvSpPr>
          <p:nvPr/>
        </p:nvSpPr>
        <p:spPr bwMode="auto">
          <a:xfrm>
            <a:off x="304800" y="2743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rPr>
              <a:t>2+3*5的语法树：</a:t>
            </a:r>
          </a:p>
        </p:txBody>
      </p:sp>
      <p:grpSp>
        <p:nvGrpSpPr>
          <p:cNvPr id="104479" name="Group 31"/>
          <p:cNvGrpSpPr>
            <a:grpSpLocks/>
          </p:cNvGrpSpPr>
          <p:nvPr/>
        </p:nvGrpSpPr>
        <p:grpSpPr bwMode="auto">
          <a:xfrm>
            <a:off x="2819400" y="3276600"/>
            <a:ext cx="2438400" cy="2805113"/>
            <a:chOff x="1776" y="2169"/>
            <a:chExt cx="1536" cy="1767"/>
          </a:xfrm>
        </p:grpSpPr>
        <p:sp>
          <p:nvSpPr>
            <p:cNvPr id="18444" name="Text Box 6"/>
            <p:cNvSpPr txBox="1">
              <a:spLocks noChangeArrowheads="1"/>
            </p:cNvSpPr>
            <p:nvPr/>
          </p:nvSpPr>
          <p:spPr bwMode="auto">
            <a:xfrm>
              <a:off x="2160" y="216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E</a:t>
              </a:r>
            </a:p>
          </p:txBody>
        </p:sp>
        <p:sp>
          <p:nvSpPr>
            <p:cNvPr id="18445" name="Text Box 7"/>
            <p:cNvSpPr txBox="1">
              <a:spLocks noChangeArrowheads="1"/>
            </p:cNvSpPr>
            <p:nvPr/>
          </p:nvSpPr>
          <p:spPr bwMode="auto">
            <a:xfrm>
              <a:off x="1776" y="2649"/>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E</a:t>
              </a:r>
              <a:r>
                <a:rPr lang="en-US" altLang="zh-CN" sz="2800" b="1" baseline="30000"/>
                <a:t>1</a:t>
              </a:r>
            </a:p>
          </p:txBody>
        </p:sp>
        <p:sp>
          <p:nvSpPr>
            <p:cNvPr id="18446" name="Text Box 8"/>
            <p:cNvSpPr txBox="1">
              <a:spLocks noChangeArrowheads="1"/>
            </p:cNvSpPr>
            <p:nvPr/>
          </p:nvSpPr>
          <p:spPr bwMode="auto">
            <a:xfrm>
              <a:off x="2160" y="264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t>
              </a:r>
            </a:p>
          </p:txBody>
        </p:sp>
        <p:sp>
          <p:nvSpPr>
            <p:cNvPr id="18447" name="Text Box 9"/>
            <p:cNvSpPr txBox="1">
              <a:spLocks noChangeArrowheads="1"/>
            </p:cNvSpPr>
            <p:nvPr/>
          </p:nvSpPr>
          <p:spPr bwMode="auto">
            <a:xfrm>
              <a:off x="2592" y="265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T</a:t>
              </a:r>
            </a:p>
          </p:txBody>
        </p:sp>
        <p:sp>
          <p:nvSpPr>
            <p:cNvPr id="18448" name="Line 10"/>
            <p:cNvSpPr>
              <a:spLocks noChangeShapeType="1"/>
            </p:cNvSpPr>
            <p:nvPr/>
          </p:nvSpPr>
          <p:spPr bwMode="auto">
            <a:xfrm flipH="1">
              <a:off x="1968" y="2457"/>
              <a:ext cx="336" cy="19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9" name="Line 11"/>
            <p:cNvSpPr>
              <a:spLocks noChangeShapeType="1"/>
            </p:cNvSpPr>
            <p:nvPr/>
          </p:nvSpPr>
          <p:spPr bwMode="auto">
            <a:xfrm>
              <a:off x="2304" y="2457"/>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0" name="Line 12"/>
            <p:cNvSpPr>
              <a:spLocks noChangeShapeType="1"/>
            </p:cNvSpPr>
            <p:nvPr/>
          </p:nvSpPr>
          <p:spPr bwMode="auto">
            <a:xfrm>
              <a:off x="2304" y="2457"/>
              <a:ext cx="384"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1" name="Text Box 13"/>
            <p:cNvSpPr txBox="1">
              <a:spLocks noChangeArrowheads="1"/>
            </p:cNvSpPr>
            <p:nvPr/>
          </p:nvSpPr>
          <p:spPr bwMode="auto">
            <a:xfrm>
              <a:off x="2208" y="3129"/>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T</a:t>
              </a:r>
              <a:r>
                <a:rPr lang="en-US" altLang="zh-CN" sz="2800" b="1" baseline="30000"/>
                <a:t>1</a:t>
              </a:r>
            </a:p>
          </p:txBody>
        </p:sp>
        <p:sp>
          <p:nvSpPr>
            <p:cNvPr id="18452" name="Text Box 14"/>
            <p:cNvSpPr txBox="1">
              <a:spLocks noChangeArrowheads="1"/>
            </p:cNvSpPr>
            <p:nvPr/>
          </p:nvSpPr>
          <p:spPr bwMode="auto">
            <a:xfrm>
              <a:off x="2592" y="312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t>
              </a:r>
            </a:p>
          </p:txBody>
        </p:sp>
        <p:sp>
          <p:nvSpPr>
            <p:cNvPr id="18453" name="Text Box 15"/>
            <p:cNvSpPr txBox="1">
              <a:spLocks noChangeArrowheads="1"/>
            </p:cNvSpPr>
            <p:nvPr/>
          </p:nvSpPr>
          <p:spPr bwMode="auto">
            <a:xfrm>
              <a:off x="3024" y="313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5</a:t>
              </a:r>
            </a:p>
          </p:txBody>
        </p:sp>
        <p:sp>
          <p:nvSpPr>
            <p:cNvPr id="18454" name="Line 16"/>
            <p:cNvSpPr>
              <a:spLocks noChangeShapeType="1"/>
            </p:cNvSpPr>
            <p:nvPr/>
          </p:nvSpPr>
          <p:spPr bwMode="auto">
            <a:xfrm flipH="1">
              <a:off x="2400" y="2937"/>
              <a:ext cx="336" cy="19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5" name="Line 17"/>
            <p:cNvSpPr>
              <a:spLocks noChangeShapeType="1"/>
            </p:cNvSpPr>
            <p:nvPr/>
          </p:nvSpPr>
          <p:spPr bwMode="auto">
            <a:xfrm>
              <a:off x="2736" y="2937"/>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6" name="Line 18"/>
            <p:cNvSpPr>
              <a:spLocks noChangeShapeType="1"/>
            </p:cNvSpPr>
            <p:nvPr/>
          </p:nvSpPr>
          <p:spPr bwMode="auto">
            <a:xfrm>
              <a:off x="2736" y="2937"/>
              <a:ext cx="384"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7" name="Text Box 19"/>
            <p:cNvSpPr txBox="1">
              <a:spLocks noChangeArrowheads="1"/>
            </p:cNvSpPr>
            <p:nvPr/>
          </p:nvSpPr>
          <p:spPr bwMode="auto">
            <a:xfrm>
              <a:off x="1776" y="312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T</a:t>
              </a:r>
            </a:p>
          </p:txBody>
        </p:sp>
        <p:sp>
          <p:nvSpPr>
            <p:cNvPr id="18458" name="Line 20"/>
            <p:cNvSpPr>
              <a:spLocks noChangeShapeType="1"/>
            </p:cNvSpPr>
            <p:nvPr/>
          </p:nvSpPr>
          <p:spPr bwMode="auto">
            <a:xfrm>
              <a:off x="1920" y="2937"/>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9" name="Text Box 21"/>
            <p:cNvSpPr txBox="1">
              <a:spLocks noChangeArrowheads="1"/>
            </p:cNvSpPr>
            <p:nvPr/>
          </p:nvSpPr>
          <p:spPr bwMode="auto">
            <a:xfrm>
              <a:off x="1776" y="360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2</a:t>
              </a:r>
            </a:p>
          </p:txBody>
        </p:sp>
        <p:sp>
          <p:nvSpPr>
            <p:cNvPr id="18460" name="Line 22"/>
            <p:cNvSpPr>
              <a:spLocks noChangeShapeType="1"/>
            </p:cNvSpPr>
            <p:nvPr/>
          </p:nvSpPr>
          <p:spPr bwMode="auto">
            <a:xfrm>
              <a:off x="1920" y="3417"/>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61" name="Text Box 23"/>
            <p:cNvSpPr txBox="1">
              <a:spLocks noChangeArrowheads="1"/>
            </p:cNvSpPr>
            <p:nvPr/>
          </p:nvSpPr>
          <p:spPr bwMode="auto">
            <a:xfrm>
              <a:off x="2208" y="360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3</a:t>
              </a:r>
            </a:p>
          </p:txBody>
        </p:sp>
        <p:sp>
          <p:nvSpPr>
            <p:cNvPr id="18462" name="Line 24"/>
            <p:cNvSpPr>
              <a:spLocks noChangeShapeType="1"/>
            </p:cNvSpPr>
            <p:nvPr/>
          </p:nvSpPr>
          <p:spPr bwMode="auto">
            <a:xfrm>
              <a:off x="2352" y="3417"/>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4474" name="Text Box 26"/>
          <p:cNvSpPr txBox="1">
            <a:spLocks noChangeArrowheads="1"/>
          </p:cNvSpPr>
          <p:nvPr/>
        </p:nvSpPr>
        <p:spPr bwMode="auto">
          <a:xfrm>
            <a:off x="1524000" y="48006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CC3300"/>
                </a:solidFill>
              </a:rPr>
              <a:t>T.val=2</a:t>
            </a:r>
          </a:p>
        </p:txBody>
      </p:sp>
      <p:sp>
        <p:nvSpPr>
          <p:cNvPr id="104475" name="Text Box 27"/>
          <p:cNvSpPr txBox="1">
            <a:spLocks noChangeArrowheads="1"/>
          </p:cNvSpPr>
          <p:nvPr/>
        </p:nvSpPr>
        <p:spPr bwMode="auto">
          <a:xfrm>
            <a:off x="3962400" y="5119688"/>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CC3300"/>
                </a:solidFill>
              </a:rPr>
              <a:t>T.val=3</a:t>
            </a:r>
          </a:p>
        </p:txBody>
      </p:sp>
      <p:sp>
        <p:nvSpPr>
          <p:cNvPr id="104476" name="Text Box 28"/>
          <p:cNvSpPr txBox="1">
            <a:spLocks noChangeArrowheads="1"/>
          </p:cNvSpPr>
          <p:nvPr/>
        </p:nvSpPr>
        <p:spPr bwMode="auto">
          <a:xfrm>
            <a:off x="4648200" y="39624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CC3300"/>
                </a:solidFill>
              </a:rPr>
              <a:t>T.val=15</a:t>
            </a:r>
          </a:p>
        </p:txBody>
      </p:sp>
      <p:sp>
        <p:nvSpPr>
          <p:cNvPr id="104477" name="Text Box 29"/>
          <p:cNvSpPr txBox="1">
            <a:spLocks noChangeArrowheads="1"/>
          </p:cNvSpPr>
          <p:nvPr/>
        </p:nvSpPr>
        <p:spPr bwMode="auto">
          <a:xfrm>
            <a:off x="1447800" y="40386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CC3300"/>
                </a:solidFill>
              </a:rPr>
              <a:t>E.val=2</a:t>
            </a:r>
          </a:p>
        </p:txBody>
      </p:sp>
      <p:sp>
        <p:nvSpPr>
          <p:cNvPr id="104478" name="Text Box 30"/>
          <p:cNvSpPr txBox="1">
            <a:spLocks noChangeArrowheads="1"/>
          </p:cNvSpPr>
          <p:nvPr/>
        </p:nvSpPr>
        <p:spPr bwMode="auto">
          <a:xfrm>
            <a:off x="3886200" y="3200400"/>
            <a:ext cx="160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CC3300"/>
                </a:solidFill>
              </a:rPr>
              <a:t>E.val=17</a:t>
            </a:r>
          </a:p>
        </p:txBody>
      </p:sp>
      <p:sp>
        <p:nvSpPr>
          <p:cNvPr id="104480" name="Text Box 32"/>
          <p:cNvSpPr txBox="1">
            <a:spLocks noChangeArrowheads="1"/>
          </p:cNvSpPr>
          <p:nvPr/>
        </p:nvSpPr>
        <p:spPr bwMode="auto">
          <a:xfrm>
            <a:off x="3276600" y="27432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rPr>
              <a:t>自下而上语法制导翻译过程：</a:t>
            </a:r>
          </a:p>
        </p:txBody>
      </p:sp>
      <p:sp>
        <p:nvSpPr>
          <p:cNvPr id="104481" name="Text Box 33"/>
          <p:cNvSpPr txBox="1">
            <a:spLocks noChangeArrowheads="1"/>
          </p:cNvSpPr>
          <p:nvPr/>
        </p:nvSpPr>
        <p:spPr bwMode="auto">
          <a:xfrm>
            <a:off x="304800" y="6019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rPr>
              <a:t>一旦语法分析确认输入符号串是一个句子，它的值也同时由语义规则计算出来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44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48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47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47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475">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476">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478">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4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P spid="104453" grpId="0" build="p" autoUpdateAnimBg="0"/>
      <p:bldP spid="104474" grpId="0" build="p" autoUpdateAnimBg="0"/>
      <p:bldP spid="104475" grpId="0" build="p" autoUpdateAnimBg="0"/>
      <p:bldP spid="104476" grpId="0" build="p" autoUpdateAnimBg="0"/>
      <p:bldP spid="104477" grpId="0" build="p" autoUpdateAnimBg="0"/>
      <p:bldP spid="104478" grpId="0" build="p" autoUpdateAnimBg="0"/>
      <p:bldP spid="104480" grpId="0" build="p" autoUpdateAnimBg="0"/>
      <p:bldP spid="10448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28600" y="228600"/>
            <a:ext cx="8534400" cy="2971800"/>
          </a:xfrm>
        </p:spPr>
        <p:txBody>
          <a:bodyPr/>
          <a:lstStyle/>
          <a:p>
            <a:pPr marL="533400" indent="-533400" algn="just" eaLnBrk="1" hangingPunct="1">
              <a:buClr>
                <a:srgbClr val="FF0000"/>
              </a:buClr>
              <a:buFont typeface="Wingdings" pitchFamily="2" charset="2"/>
              <a:buAutoNum type="arabicPeriod" startAt="2"/>
            </a:pPr>
            <a:r>
              <a:rPr lang="zh-CN" altLang="en-US" sz="2800" smtClean="0"/>
              <a:t>语法制导翻译的实现途径</a:t>
            </a:r>
          </a:p>
          <a:p>
            <a:pPr marL="533400" indent="-533400" algn="just" eaLnBrk="1" hangingPunct="1">
              <a:buClr>
                <a:srgbClr val="FF0000"/>
              </a:buClr>
              <a:buFont typeface="Wingdings" pitchFamily="2" charset="2"/>
              <a:buNone/>
            </a:pPr>
            <a:r>
              <a:rPr lang="zh-CN" altLang="en-US" sz="2800" smtClean="0"/>
              <a:t>以自下而上（ </a:t>
            </a:r>
            <a:r>
              <a:rPr lang="en-US" altLang="zh-CN" sz="2800" smtClean="0"/>
              <a:t>LR</a:t>
            </a:r>
            <a:r>
              <a:rPr lang="zh-CN" altLang="en-US" sz="2800" smtClean="0"/>
              <a:t>分析）的语法制导翻译来说明</a:t>
            </a:r>
          </a:p>
          <a:p>
            <a:pPr marL="533400" indent="-533400" algn="just" eaLnBrk="1" hangingPunct="1">
              <a:buClr>
                <a:srgbClr val="FF0000"/>
              </a:buClr>
              <a:buFont typeface="Wingdings" pitchFamily="2" charset="2"/>
              <a:buChar char="Ø"/>
            </a:pPr>
            <a:r>
              <a:rPr lang="zh-CN" altLang="en-US" sz="2800" smtClean="0"/>
              <a:t>将</a:t>
            </a:r>
            <a:r>
              <a:rPr lang="en-US" altLang="zh-CN" sz="2800" smtClean="0"/>
              <a:t>LR</a:t>
            </a:r>
            <a:r>
              <a:rPr lang="zh-CN" altLang="en-US" sz="2800" smtClean="0"/>
              <a:t>分析器能力扩大，增加在归约后调用语义规则的功能</a:t>
            </a:r>
          </a:p>
          <a:p>
            <a:pPr marL="533400" indent="-533400" algn="just" eaLnBrk="1" hangingPunct="1">
              <a:buClr>
                <a:srgbClr val="FF0000"/>
              </a:buClr>
              <a:buFont typeface="Wingdings" pitchFamily="2" charset="2"/>
              <a:buChar char="Ø"/>
            </a:pPr>
            <a:r>
              <a:rPr lang="zh-CN" altLang="en-US" sz="2800" smtClean="0"/>
              <a:t>增加语义栈，语义值放到与符号栈同步操作的语义栈中，多项语义值可设多个语义栈</a:t>
            </a:r>
            <a:r>
              <a:rPr lang="en-US" altLang="zh-CN" sz="2800" smtClean="0"/>
              <a:t> ，</a:t>
            </a:r>
            <a:r>
              <a:rPr lang="zh-CN" altLang="en-US" sz="2800" smtClean="0"/>
              <a:t>栈结构为：</a:t>
            </a:r>
          </a:p>
        </p:txBody>
      </p:sp>
      <p:graphicFrame>
        <p:nvGraphicFramePr>
          <p:cNvPr id="19570" name="Group 114"/>
          <p:cNvGraphicFramePr>
            <a:graphicFrameLocks noGrp="1"/>
          </p:cNvGraphicFramePr>
          <p:nvPr/>
        </p:nvGraphicFramePr>
        <p:xfrm>
          <a:off x="2362200" y="3432175"/>
          <a:ext cx="4114800" cy="2590800"/>
        </p:xfrm>
        <a:graphic>
          <a:graphicData uri="http://schemas.openxmlformats.org/drawingml/2006/table">
            <a:tbl>
              <a:tblPr/>
              <a:tblGrid>
                <a:gridCol w="1371600"/>
                <a:gridCol w="1371600"/>
                <a:gridCol w="1371600"/>
              </a:tblGrid>
              <a:tr h="1603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状态栈</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符号栈</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语义栈</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m</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X</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m</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X</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m</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.val</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461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X</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X</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1</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.val</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461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594" name="Rectangle 114"/>
          <p:cNvSpPr>
            <a:spLocks noGrp="1" noChangeArrowheads="1"/>
          </p:cNvSpPr>
          <p:nvPr>
            <p:ph type="body" idx="1"/>
          </p:nvPr>
        </p:nvSpPr>
        <p:spPr>
          <a:xfrm>
            <a:off x="76200" y="152400"/>
            <a:ext cx="5105400" cy="4267200"/>
          </a:xfrm>
          <a:noFill/>
        </p:spPr>
        <p:txBody>
          <a:bodyPr/>
          <a:lstStyle/>
          <a:p>
            <a:pPr marL="609600" indent="-609600" eaLnBrk="1" hangingPunct="1">
              <a:lnSpc>
                <a:spcPct val="90000"/>
              </a:lnSpc>
              <a:buFont typeface="Wingdings" pitchFamily="2" charset="2"/>
              <a:buNone/>
            </a:pPr>
            <a:r>
              <a:rPr lang="zh-CN" altLang="en-US" sz="2400" smtClean="0"/>
              <a:t>例 简单算术表达式求值的属性文法</a:t>
            </a:r>
          </a:p>
          <a:p>
            <a:pPr marL="609600" indent="-609600" eaLnBrk="1" hangingPunct="1">
              <a:lnSpc>
                <a:spcPct val="90000"/>
              </a:lnSpc>
              <a:buFont typeface="Wingdings" pitchFamily="2" charset="2"/>
              <a:buAutoNum type="arabicParenR"/>
            </a:pPr>
            <a:r>
              <a:rPr lang="en-US" altLang="zh-CN" sz="2400" smtClean="0"/>
              <a:t>L </a:t>
            </a:r>
            <a:r>
              <a:rPr lang="en-US" altLang="zh-CN" sz="2400" smtClean="0">
                <a:sym typeface="Wingdings" pitchFamily="2" charset="2"/>
              </a:rPr>
              <a:t>→E</a:t>
            </a:r>
          </a:p>
          <a:p>
            <a:pPr marL="609600" indent="-609600" eaLnBrk="1" hangingPunct="1">
              <a:lnSpc>
                <a:spcPct val="90000"/>
              </a:lnSpc>
              <a:buFont typeface="Wingdings" pitchFamily="2" charset="2"/>
              <a:buNone/>
            </a:pPr>
            <a:r>
              <a:rPr lang="en-US" altLang="zh-CN" sz="2400" smtClean="0">
                <a:sym typeface="Wingdings" pitchFamily="2" charset="2"/>
              </a:rPr>
              <a:t>	{print(E.val)}</a:t>
            </a:r>
            <a:endParaRPr lang="en-US" altLang="zh-CN" sz="2400" smtClean="0"/>
          </a:p>
          <a:p>
            <a:pPr marL="609600" indent="-609600" algn="just" eaLnBrk="1" hangingPunct="1">
              <a:lnSpc>
                <a:spcPct val="90000"/>
              </a:lnSpc>
              <a:buFont typeface="Wingdings" pitchFamily="2" charset="2"/>
              <a:buAutoNum type="arabicParenR" startAt="2"/>
            </a:pPr>
            <a:r>
              <a:rPr lang="en-US" altLang="zh-CN" sz="2400" smtClean="0"/>
              <a:t>E</a:t>
            </a:r>
            <a:r>
              <a:rPr lang="en-US" altLang="zh-CN" sz="2400" smtClean="0">
                <a:sym typeface="Wingdings" pitchFamily="2" charset="2"/>
              </a:rPr>
              <a:t>→</a:t>
            </a:r>
            <a:r>
              <a:rPr lang="en-US" altLang="zh-CN" sz="2400" smtClean="0"/>
              <a:t>E</a:t>
            </a:r>
            <a:r>
              <a:rPr lang="en-US" altLang="zh-CN" sz="2400" baseline="30000" smtClean="0"/>
              <a:t>1</a:t>
            </a:r>
            <a:r>
              <a:rPr lang="en-US" altLang="zh-CN" sz="2400" smtClean="0"/>
              <a:t>+T		</a:t>
            </a:r>
          </a:p>
          <a:p>
            <a:pPr marL="609600" indent="-609600" algn="just" eaLnBrk="1" hangingPunct="1">
              <a:lnSpc>
                <a:spcPct val="90000"/>
              </a:lnSpc>
              <a:buFont typeface="Wingdings" pitchFamily="2" charset="2"/>
              <a:buNone/>
            </a:pPr>
            <a:r>
              <a:rPr lang="en-US" altLang="zh-CN" sz="2400" smtClean="0"/>
              <a:t>	{ E.val :＝E</a:t>
            </a:r>
            <a:r>
              <a:rPr lang="en-US" altLang="zh-CN" sz="2400" baseline="30000" smtClean="0"/>
              <a:t>1</a:t>
            </a:r>
            <a:r>
              <a:rPr lang="en-US" altLang="zh-CN" sz="2400" smtClean="0"/>
              <a:t>.val +T.val }</a:t>
            </a:r>
          </a:p>
          <a:p>
            <a:pPr marL="609600" indent="-609600" algn="just" eaLnBrk="1" hangingPunct="1">
              <a:lnSpc>
                <a:spcPct val="90000"/>
              </a:lnSpc>
              <a:buFont typeface="Wingdings" pitchFamily="2" charset="2"/>
              <a:buAutoNum type="arabicParenR" startAt="3"/>
            </a:pPr>
            <a:r>
              <a:rPr lang="en-US" altLang="zh-CN" sz="2400" smtClean="0"/>
              <a:t>E</a:t>
            </a:r>
            <a:r>
              <a:rPr lang="en-US" altLang="zh-CN" sz="2400" smtClean="0">
                <a:sym typeface="Wingdings" pitchFamily="2" charset="2"/>
              </a:rPr>
              <a:t>→</a:t>
            </a:r>
            <a:r>
              <a:rPr lang="en-US" altLang="zh-CN" sz="2400" smtClean="0"/>
              <a:t>T		</a:t>
            </a:r>
          </a:p>
          <a:p>
            <a:pPr marL="609600" indent="-609600" algn="just" eaLnBrk="1" hangingPunct="1">
              <a:lnSpc>
                <a:spcPct val="90000"/>
              </a:lnSpc>
              <a:buFont typeface="Wingdings" pitchFamily="2" charset="2"/>
              <a:buNone/>
            </a:pPr>
            <a:r>
              <a:rPr lang="en-US" altLang="zh-CN" sz="2400" smtClean="0"/>
              <a:t>	{ E.val :＝T.val }</a:t>
            </a:r>
          </a:p>
          <a:p>
            <a:pPr marL="609600" indent="-609600" algn="just" eaLnBrk="1" hangingPunct="1">
              <a:lnSpc>
                <a:spcPct val="90000"/>
              </a:lnSpc>
              <a:buFont typeface="Wingdings" pitchFamily="2" charset="2"/>
              <a:buAutoNum type="arabicParenR" startAt="4"/>
            </a:pPr>
            <a:r>
              <a:rPr lang="en-US" altLang="zh-CN" sz="2400" smtClean="0"/>
              <a:t>T</a:t>
            </a:r>
            <a:r>
              <a:rPr lang="en-US" altLang="zh-CN" sz="2400" smtClean="0">
                <a:sym typeface="Wingdings" pitchFamily="2" charset="2"/>
              </a:rPr>
              <a:t>→</a:t>
            </a:r>
            <a:r>
              <a:rPr lang="en-US" altLang="zh-CN" sz="2400" smtClean="0"/>
              <a:t>T</a:t>
            </a:r>
            <a:r>
              <a:rPr lang="en-US" altLang="zh-CN" sz="2400" baseline="30000" smtClean="0"/>
              <a:t>1</a:t>
            </a:r>
            <a:r>
              <a:rPr lang="en-US" altLang="zh-CN" sz="2400" smtClean="0"/>
              <a:t>*digit	</a:t>
            </a:r>
          </a:p>
          <a:p>
            <a:pPr marL="609600" indent="-609600" algn="just" eaLnBrk="1" hangingPunct="1">
              <a:lnSpc>
                <a:spcPct val="90000"/>
              </a:lnSpc>
              <a:buFont typeface="Wingdings" pitchFamily="2" charset="2"/>
              <a:buNone/>
            </a:pPr>
            <a:r>
              <a:rPr lang="en-US" altLang="zh-CN" sz="2400" smtClean="0"/>
              <a:t>{ T.val :＝T</a:t>
            </a:r>
            <a:r>
              <a:rPr lang="en-US" altLang="zh-CN" sz="2400" baseline="30000" smtClean="0"/>
              <a:t>1</a:t>
            </a:r>
            <a:r>
              <a:rPr lang="en-US" altLang="zh-CN" sz="2400" smtClean="0"/>
              <a:t>.val * digit.lexval }</a:t>
            </a:r>
          </a:p>
          <a:p>
            <a:pPr marL="609600" indent="-609600" algn="just" eaLnBrk="1" hangingPunct="1">
              <a:lnSpc>
                <a:spcPct val="90000"/>
              </a:lnSpc>
              <a:buFont typeface="Wingdings" pitchFamily="2" charset="2"/>
              <a:buAutoNum type="arabicParenR" startAt="5"/>
            </a:pPr>
            <a:r>
              <a:rPr lang="en-US" altLang="zh-CN" sz="2400" smtClean="0"/>
              <a:t>T</a:t>
            </a:r>
            <a:r>
              <a:rPr lang="en-US" altLang="zh-CN" sz="2400" smtClean="0">
                <a:sym typeface="Wingdings" pitchFamily="2" charset="2"/>
              </a:rPr>
              <a:t>→</a:t>
            </a:r>
            <a:r>
              <a:rPr lang="en-US" altLang="zh-CN" sz="2400" smtClean="0"/>
              <a:t>digit		</a:t>
            </a:r>
          </a:p>
          <a:p>
            <a:pPr marL="609600" indent="-609600" algn="just" eaLnBrk="1" hangingPunct="1">
              <a:lnSpc>
                <a:spcPct val="90000"/>
              </a:lnSpc>
              <a:buFont typeface="Wingdings" pitchFamily="2" charset="2"/>
              <a:buNone/>
            </a:pPr>
            <a:r>
              <a:rPr lang="en-US" altLang="zh-CN" sz="2400" smtClean="0"/>
              <a:t>	{  T.val :＝digit.lexval } </a:t>
            </a:r>
          </a:p>
        </p:txBody>
      </p:sp>
      <p:graphicFrame>
        <p:nvGraphicFramePr>
          <p:cNvPr id="20893" name="Group 413"/>
          <p:cNvGraphicFramePr>
            <a:graphicFrameLocks noGrp="1"/>
          </p:cNvGraphicFramePr>
          <p:nvPr/>
        </p:nvGraphicFramePr>
        <p:xfrm>
          <a:off x="4343400" y="762000"/>
          <a:ext cx="4724400" cy="4632325"/>
        </p:xfrm>
        <a:graphic>
          <a:graphicData uri="http://schemas.openxmlformats.org/drawingml/2006/table">
            <a:tbl>
              <a:tblPr/>
              <a:tblGrid>
                <a:gridCol w="838200"/>
                <a:gridCol w="533400"/>
                <a:gridCol w="609600"/>
                <a:gridCol w="688975"/>
                <a:gridCol w="835025"/>
                <a:gridCol w="609600"/>
                <a:gridCol w="609600"/>
              </a:tblGrid>
              <a:tr h="377825">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状态</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ACTION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GOTO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hMerge="1">
                  <a:txBody>
                    <a:bodyPr/>
                    <a:lstStyle/>
                    <a:p>
                      <a:endParaRPr lang="zh-CN" altLang="en-US"/>
                    </a:p>
                  </a:txBody>
                  <a:tcPr/>
                </a:tc>
              </a:tr>
              <a:tr h="3651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r>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400" b="1" i="0" u="none" strike="noStrike" cap="none" normalizeH="0" baseline="-25000" smtClean="0">
                          <a:ln>
                            <a:noFill/>
                          </a:ln>
                          <a:solidFill>
                            <a:srgbClr val="000000"/>
                          </a:solidFill>
                          <a:effectLst/>
                          <a:latin typeface="Times New Roman" pitchFamily="18" charset="0"/>
                          <a:ea typeface="宋体" pitchFamily="2" charset="-122"/>
                        </a:rPr>
                        <a:t>4</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acc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r3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25000" smtClean="0">
                          <a:ln>
                            <a:noFill/>
                          </a:ln>
                          <a:solidFill>
                            <a:srgbClr val="000000"/>
                          </a:solidFill>
                          <a:effectLst/>
                          <a:latin typeface="Times New Roman" pitchFamily="18" charset="0"/>
                          <a:ea typeface="宋体" pitchFamily="2" charset="-122"/>
                        </a:rPr>
                        <a:t>3</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r>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25000" smtClean="0">
                          <a:ln>
                            <a:noFill/>
                          </a:ln>
                          <a:solidFill>
                            <a:srgbClr val="000000"/>
                          </a:solidFill>
                          <a:effectLst/>
                          <a:latin typeface="Times New Roman" pitchFamily="18" charset="0"/>
                          <a:ea typeface="宋体" pitchFamily="2" charset="-122"/>
                        </a:rPr>
                        <a:t>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25000" smtClean="0">
                          <a:ln>
                            <a:noFill/>
                          </a:ln>
                          <a:solidFill>
                            <a:srgbClr val="000000"/>
                          </a:solidFill>
                          <a:effectLst/>
                          <a:latin typeface="Times New Roman" pitchFamily="18" charset="0"/>
                          <a:ea typeface="宋体" pitchFamily="2" charset="-122"/>
                        </a:rPr>
                        <a:t>5</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r>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3</a:t>
                      </a:r>
                      <a:endParaRPr kumimoji="1" lang="zh-CN" altLang="en-US" sz="2400" b="1" i="0" u="none" strike="noStrike" cap="none" normalizeH="0" baseline="-3000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6</a:t>
                      </a: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6 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lg"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lg"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lg"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4</a:t>
                      </a: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lg"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lg"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lg"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lg" len="med"/>
                    </a:lnB>
                    <a:lnTlToBr>
                      <a:noFill/>
                    </a:lnTlToBr>
                    <a:lnBlToTr>
                      <a:noFill/>
                    </a:lnBlToTr>
                    <a:solidFill>
                      <a:srgbClr val="99FF99"/>
                    </a:solidFill>
                  </a:tcPr>
                </a:tc>
              </a:tr>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lg"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lg"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lg"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400" b="1" i="0" u="none" strike="noStrike" cap="none" normalizeH="0" baseline="-25000" smtClean="0">
                          <a:ln>
                            <a:noFill/>
                          </a:ln>
                          <a:solidFill>
                            <a:srgbClr val="000000"/>
                          </a:solidFill>
                          <a:effectLst/>
                          <a:latin typeface="Times New Roman" pitchFamily="18" charset="0"/>
                          <a:ea typeface="宋体" pitchFamily="2" charset="-122"/>
                        </a:rPr>
                        <a:t>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lg"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r</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lg"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lg"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lg" len="med"/>
                    </a:lnT>
                    <a:lnB w="28575" cap="flat" cmpd="sng" algn="ctr">
                      <a:solidFill>
                        <a:schemeClr val="tx1"/>
                      </a:solidFill>
                      <a:prstDash val="solid"/>
                      <a:miter lim="800000"/>
                      <a:headEnd type="none" w="med" len="med"/>
                      <a:tailEnd type="none" w="med" len="med"/>
                    </a:lnB>
                    <a:lnTlToBr>
                      <a:noFill/>
                    </a:lnTlToBr>
                    <a:lnBlToTr>
                      <a:noFill/>
                    </a:lnBlToTr>
                    <a:solidFill>
                      <a:srgbClr val="99FF99"/>
                    </a:solidFill>
                  </a:tcPr>
                </a:tc>
              </a:tr>
            </a:tbl>
          </a:graphicData>
        </a:graphic>
      </p:graphicFrame>
      <p:sp>
        <p:nvSpPr>
          <p:cNvPr id="20568" name="AutoShape 412">
            <a:hlinkClick r:id="rId2" action="ppaction://hlinksldjump"/>
          </p:cNvPr>
          <p:cNvSpPr>
            <a:spLocks noChangeArrowheads="1"/>
          </p:cNvSpPr>
          <p:nvPr/>
        </p:nvSpPr>
        <p:spPr bwMode="auto">
          <a:xfrm>
            <a:off x="8610600" y="6324600"/>
            <a:ext cx="381000" cy="304800"/>
          </a:xfrm>
          <a:prstGeom prst="rightArrow">
            <a:avLst>
              <a:gd name="adj1" fmla="val 50000"/>
              <a:gd name="adj2" fmla="val 3125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567"/>
          <p:cNvSpPr>
            <a:spLocks noChangeArrowheads="1"/>
          </p:cNvSpPr>
          <p:nvPr/>
        </p:nvSpPr>
        <p:spPr bwMode="auto">
          <a:xfrm>
            <a:off x="7848600" y="4029075"/>
            <a:ext cx="11191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a:solidFill>
                <a:srgbClr val="000000"/>
              </a:solidFill>
            </a:endParaRPr>
          </a:p>
        </p:txBody>
      </p:sp>
      <p:sp>
        <p:nvSpPr>
          <p:cNvPr id="68149" name="Rectangle 565"/>
          <p:cNvSpPr>
            <a:spLocks noChangeArrowheads="1"/>
          </p:cNvSpPr>
          <p:nvPr/>
        </p:nvSpPr>
        <p:spPr bwMode="auto">
          <a:xfrm>
            <a:off x="6729413" y="4029075"/>
            <a:ext cx="11191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S</a:t>
            </a:r>
            <a:r>
              <a:rPr lang="en-US" altLang="zh-CN" b="1" baseline="-25000">
                <a:solidFill>
                  <a:srgbClr val="000000"/>
                </a:solidFill>
              </a:rPr>
              <a:t>5</a:t>
            </a:r>
          </a:p>
        </p:txBody>
      </p:sp>
      <p:sp>
        <p:nvSpPr>
          <p:cNvPr id="68147" name="Rectangle 563"/>
          <p:cNvSpPr>
            <a:spLocks noChangeArrowheads="1"/>
          </p:cNvSpPr>
          <p:nvPr/>
        </p:nvSpPr>
        <p:spPr bwMode="auto">
          <a:xfrm>
            <a:off x="4976813" y="4029075"/>
            <a:ext cx="1752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*5＃</a:t>
            </a:r>
          </a:p>
        </p:txBody>
      </p:sp>
      <p:sp>
        <p:nvSpPr>
          <p:cNvPr id="68145" name="Rectangle 561"/>
          <p:cNvSpPr>
            <a:spLocks noChangeArrowheads="1"/>
          </p:cNvSpPr>
          <p:nvPr/>
        </p:nvSpPr>
        <p:spPr bwMode="auto">
          <a:xfrm>
            <a:off x="3605213" y="4029075"/>
            <a:ext cx="1371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#E+</a:t>
            </a:r>
          </a:p>
        </p:txBody>
      </p:sp>
      <p:sp>
        <p:nvSpPr>
          <p:cNvPr id="68143" name="Rectangle 559"/>
          <p:cNvSpPr>
            <a:spLocks noChangeArrowheads="1"/>
          </p:cNvSpPr>
          <p:nvPr/>
        </p:nvSpPr>
        <p:spPr bwMode="auto">
          <a:xfrm>
            <a:off x="2459038" y="4029075"/>
            <a:ext cx="1146175" cy="455613"/>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a:t>
            </a:r>
          </a:p>
        </p:txBody>
      </p:sp>
      <p:sp>
        <p:nvSpPr>
          <p:cNvPr id="68141" name="Rectangle 557"/>
          <p:cNvSpPr>
            <a:spLocks noChangeArrowheads="1"/>
          </p:cNvSpPr>
          <p:nvPr/>
        </p:nvSpPr>
        <p:spPr bwMode="auto">
          <a:xfrm>
            <a:off x="1260475" y="4029075"/>
            <a:ext cx="11985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014</a:t>
            </a:r>
          </a:p>
        </p:txBody>
      </p:sp>
      <p:sp>
        <p:nvSpPr>
          <p:cNvPr id="68139" name="Rectangle 555"/>
          <p:cNvSpPr>
            <a:spLocks noChangeArrowheads="1"/>
          </p:cNvSpPr>
          <p:nvPr/>
        </p:nvSpPr>
        <p:spPr bwMode="auto">
          <a:xfrm>
            <a:off x="381000" y="4029075"/>
            <a:ext cx="8794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6</a:t>
            </a:r>
          </a:p>
        </p:txBody>
      </p:sp>
      <p:sp>
        <p:nvSpPr>
          <p:cNvPr id="21513" name="Rectangle 552"/>
          <p:cNvSpPr>
            <a:spLocks noChangeArrowheads="1"/>
          </p:cNvSpPr>
          <p:nvPr/>
        </p:nvSpPr>
        <p:spPr bwMode="auto">
          <a:xfrm>
            <a:off x="7848600" y="5851525"/>
            <a:ext cx="11191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a:solidFill>
                <a:srgbClr val="000000"/>
              </a:solidFill>
            </a:endParaRPr>
          </a:p>
        </p:txBody>
      </p:sp>
      <p:sp>
        <p:nvSpPr>
          <p:cNvPr id="68134" name="Rectangle 550"/>
          <p:cNvSpPr>
            <a:spLocks noChangeArrowheads="1"/>
          </p:cNvSpPr>
          <p:nvPr/>
        </p:nvSpPr>
        <p:spPr bwMode="auto">
          <a:xfrm>
            <a:off x="6729413" y="5851525"/>
            <a:ext cx="11191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acc</a:t>
            </a:r>
          </a:p>
        </p:txBody>
      </p:sp>
      <p:sp>
        <p:nvSpPr>
          <p:cNvPr id="68132" name="Rectangle 548"/>
          <p:cNvSpPr>
            <a:spLocks noChangeArrowheads="1"/>
          </p:cNvSpPr>
          <p:nvPr/>
        </p:nvSpPr>
        <p:spPr bwMode="auto">
          <a:xfrm>
            <a:off x="4976813" y="5851525"/>
            <a:ext cx="1752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p>
        </p:txBody>
      </p:sp>
      <p:sp>
        <p:nvSpPr>
          <p:cNvPr id="68130" name="Rectangle 546"/>
          <p:cNvSpPr>
            <a:spLocks noChangeArrowheads="1"/>
          </p:cNvSpPr>
          <p:nvPr/>
        </p:nvSpPr>
        <p:spPr bwMode="auto">
          <a:xfrm>
            <a:off x="3605213" y="5851525"/>
            <a:ext cx="1371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t>
            </a:r>
          </a:p>
        </p:txBody>
      </p:sp>
      <p:sp>
        <p:nvSpPr>
          <p:cNvPr id="68128" name="Rectangle 544"/>
          <p:cNvSpPr>
            <a:spLocks noChangeArrowheads="1"/>
          </p:cNvSpPr>
          <p:nvPr/>
        </p:nvSpPr>
        <p:spPr bwMode="auto">
          <a:xfrm>
            <a:off x="2459038" y="5851525"/>
            <a:ext cx="1146175" cy="455613"/>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endParaRPr lang="zh-CN" altLang="en-US" b="1" u="sng">
              <a:solidFill>
                <a:srgbClr val="000000"/>
              </a:solidFill>
            </a:endParaRPr>
          </a:p>
        </p:txBody>
      </p:sp>
      <p:sp>
        <p:nvSpPr>
          <p:cNvPr id="68126" name="Rectangle 542"/>
          <p:cNvSpPr>
            <a:spLocks noChangeArrowheads="1"/>
          </p:cNvSpPr>
          <p:nvPr/>
        </p:nvSpPr>
        <p:spPr bwMode="auto">
          <a:xfrm>
            <a:off x="1260475" y="5851525"/>
            <a:ext cx="11985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a:t>
            </a:r>
          </a:p>
        </p:txBody>
      </p:sp>
      <p:sp>
        <p:nvSpPr>
          <p:cNvPr id="68124" name="Rectangle 540"/>
          <p:cNvSpPr>
            <a:spLocks noChangeArrowheads="1"/>
          </p:cNvSpPr>
          <p:nvPr/>
        </p:nvSpPr>
        <p:spPr bwMode="auto">
          <a:xfrm>
            <a:off x="381000" y="5851525"/>
            <a:ext cx="8794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10</a:t>
            </a:r>
          </a:p>
        </p:txBody>
      </p:sp>
      <p:sp>
        <p:nvSpPr>
          <p:cNvPr id="68121" name="Rectangle 537"/>
          <p:cNvSpPr>
            <a:spLocks noChangeArrowheads="1"/>
          </p:cNvSpPr>
          <p:nvPr/>
        </p:nvSpPr>
        <p:spPr bwMode="auto">
          <a:xfrm>
            <a:off x="7848600" y="5395913"/>
            <a:ext cx="11191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a:t>
            </a:r>
          </a:p>
        </p:txBody>
      </p:sp>
      <p:sp>
        <p:nvSpPr>
          <p:cNvPr id="68119" name="Rectangle 535"/>
          <p:cNvSpPr>
            <a:spLocks noChangeArrowheads="1"/>
          </p:cNvSpPr>
          <p:nvPr/>
        </p:nvSpPr>
        <p:spPr bwMode="auto">
          <a:xfrm>
            <a:off x="6729413" y="5395913"/>
            <a:ext cx="11191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FF3300"/>
                </a:solidFill>
              </a:rPr>
              <a:t>r</a:t>
            </a:r>
            <a:r>
              <a:rPr lang="en-US" altLang="zh-CN" b="1" baseline="-25000">
                <a:solidFill>
                  <a:srgbClr val="FF3300"/>
                </a:solidFill>
              </a:rPr>
              <a:t>2</a:t>
            </a:r>
          </a:p>
        </p:txBody>
      </p:sp>
      <p:sp>
        <p:nvSpPr>
          <p:cNvPr id="68117" name="Rectangle 533"/>
          <p:cNvSpPr>
            <a:spLocks noChangeArrowheads="1"/>
          </p:cNvSpPr>
          <p:nvPr/>
        </p:nvSpPr>
        <p:spPr bwMode="auto">
          <a:xfrm>
            <a:off x="4976813" y="5395913"/>
            <a:ext cx="1752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p>
        </p:txBody>
      </p:sp>
      <p:sp>
        <p:nvSpPr>
          <p:cNvPr id="68115" name="Rectangle 531"/>
          <p:cNvSpPr>
            <a:spLocks noChangeArrowheads="1"/>
          </p:cNvSpPr>
          <p:nvPr/>
        </p:nvSpPr>
        <p:spPr bwMode="auto">
          <a:xfrm>
            <a:off x="3605213" y="5395913"/>
            <a:ext cx="1371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r>
              <a:rPr lang="en-US" altLang="zh-CN" b="1">
                <a:solidFill>
                  <a:srgbClr val="000000"/>
                </a:solidFill>
              </a:rPr>
              <a:t>E+</a:t>
            </a:r>
          </a:p>
        </p:txBody>
      </p:sp>
      <p:sp>
        <p:nvSpPr>
          <p:cNvPr id="68113" name="Rectangle 529"/>
          <p:cNvSpPr>
            <a:spLocks noChangeArrowheads="1"/>
          </p:cNvSpPr>
          <p:nvPr/>
        </p:nvSpPr>
        <p:spPr bwMode="auto">
          <a:xfrm>
            <a:off x="2459038" y="5395913"/>
            <a:ext cx="1146175" cy="455612"/>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a:t>
            </a:r>
            <a:endParaRPr lang="zh-CN" altLang="en-US" b="1" u="sng">
              <a:solidFill>
                <a:srgbClr val="000000"/>
              </a:solidFill>
            </a:endParaRPr>
          </a:p>
        </p:txBody>
      </p:sp>
      <p:sp>
        <p:nvSpPr>
          <p:cNvPr id="68111" name="Rectangle 527"/>
          <p:cNvSpPr>
            <a:spLocks noChangeArrowheads="1"/>
          </p:cNvSpPr>
          <p:nvPr/>
        </p:nvSpPr>
        <p:spPr bwMode="auto">
          <a:xfrm>
            <a:off x="1260475" y="5395913"/>
            <a:ext cx="11985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014</a:t>
            </a:r>
          </a:p>
        </p:txBody>
      </p:sp>
      <p:sp>
        <p:nvSpPr>
          <p:cNvPr id="68109" name="Rectangle 525"/>
          <p:cNvSpPr>
            <a:spLocks noChangeArrowheads="1"/>
          </p:cNvSpPr>
          <p:nvPr/>
        </p:nvSpPr>
        <p:spPr bwMode="auto">
          <a:xfrm>
            <a:off x="381000" y="5395913"/>
            <a:ext cx="8794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9</a:t>
            </a:r>
          </a:p>
        </p:txBody>
      </p:sp>
      <p:sp>
        <p:nvSpPr>
          <p:cNvPr id="68104" name="Rectangle 520"/>
          <p:cNvSpPr>
            <a:spLocks noChangeArrowheads="1"/>
          </p:cNvSpPr>
          <p:nvPr/>
        </p:nvSpPr>
        <p:spPr bwMode="auto">
          <a:xfrm>
            <a:off x="7848600" y="4940300"/>
            <a:ext cx="11191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7</a:t>
            </a:r>
          </a:p>
        </p:txBody>
      </p:sp>
      <p:sp>
        <p:nvSpPr>
          <p:cNvPr id="21528" name="Rectangle 518"/>
          <p:cNvSpPr>
            <a:spLocks noChangeArrowheads="1"/>
          </p:cNvSpPr>
          <p:nvPr/>
        </p:nvSpPr>
        <p:spPr bwMode="auto">
          <a:xfrm>
            <a:off x="7848600" y="4484688"/>
            <a:ext cx="11191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baseline="-30000">
              <a:solidFill>
                <a:srgbClr val="000000"/>
              </a:solidFill>
            </a:endParaRPr>
          </a:p>
        </p:txBody>
      </p:sp>
      <p:sp>
        <p:nvSpPr>
          <p:cNvPr id="68098" name="Rectangle 514"/>
          <p:cNvSpPr>
            <a:spLocks noChangeArrowheads="1"/>
          </p:cNvSpPr>
          <p:nvPr/>
        </p:nvSpPr>
        <p:spPr bwMode="auto">
          <a:xfrm>
            <a:off x="7848600" y="3573463"/>
            <a:ext cx="11191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7</a:t>
            </a:r>
          </a:p>
        </p:txBody>
      </p:sp>
      <p:sp>
        <p:nvSpPr>
          <p:cNvPr id="21530" name="Rectangle 512"/>
          <p:cNvSpPr>
            <a:spLocks noChangeArrowheads="1"/>
          </p:cNvSpPr>
          <p:nvPr/>
        </p:nvSpPr>
        <p:spPr bwMode="auto">
          <a:xfrm>
            <a:off x="7848600" y="3117850"/>
            <a:ext cx="11191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baseline="-30000">
              <a:solidFill>
                <a:srgbClr val="000000"/>
              </a:solidFill>
            </a:endParaRPr>
          </a:p>
        </p:txBody>
      </p:sp>
      <p:sp>
        <p:nvSpPr>
          <p:cNvPr id="21531" name="Rectangle 510"/>
          <p:cNvSpPr>
            <a:spLocks noChangeArrowheads="1"/>
          </p:cNvSpPr>
          <p:nvPr/>
        </p:nvSpPr>
        <p:spPr bwMode="auto">
          <a:xfrm>
            <a:off x="7848600" y="2662238"/>
            <a:ext cx="11191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baseline="-30000">
              <a:solidFill>
                <a:srgbClr val="000000"/>
              </a:solidFill>
            </a:endParaRPr>
          </a:p>
        </p:txBody>
      </p:sp>
      <p:sp>
        <p:nvSpPr>
          <p:cNvPr id="68090" name="Rectangle 506"/>
          <p:cNvSpPr>
            <a:spLocks noChangeArrowheads="1"/>
          </p:cNvSpPr>
          <p:nvPr/>
        </p:nvSpPr>
        <p:spPr bwMode="auto">
          <a:xfrm>
            <a:off x="7848600" y="2206625"/>
            <a:ext cx="11191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a:t>
            </a:r>
          </a:p>
        </p:txBody>
      </p:sp>
      <p:sp>
        <p:nvSpPr>
          <p:cNvPr id="68088" name="Rectangle 504"/>
          <p:cNvSpPr>
            <a:spLocks noChangeArrowheads="1"/>
          </p:cNvSpPr>
          <p:nvPr/>
        </p:nvSpPr>
        <p:spPr bwMode="auto">
          <a:xfrm>
            <a:off x="7848600" y="1751013"/>
            <a:ext cx="11191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a:t>
            </a:r>
          </a:p>
        </p:txBody>
      </p:sp>
      <p:sp>
        <p:nvSpPr>
          <p:cNvPr id="21534" name="Rectangle 502"/>
          <p:cNvSpPr>
            <a:spLocks noChangeArrowheads="1"/>
          </p:cNvSpPr>
          <p:nvPr/>
        </p:nvSpPr>
        <p:spPr bwMode="auto">
          <a:xfrm>
            <a:off x="7848600" y="1295400"/>
            <a:ext cx="11191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baseline="-30000">
              <a:solidFill>
                <a:srgbClr val="000000"/>
              </a:solidFill>
            </a:endParaRPr>
          </a:p>
        </p:txBody>
      </p:sp>
      <p:sp>
        <p:nvSpPr>
          <p:cNvPr id="21535" name="Rectangle 500"/>
          <p:cNvSpPr>
            <a:spLocks noChangeArrowheads="1"/>
          </p:cNvSpPr>
          <p:nvPr/>
        </p:nvSpPr>
        <p:spPr bwMode="auto">
          <a:xfrm>
            <a:off x="7848600" y="838200"/>
            <a:ext cx="1119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GOTO</a:t>
            </a:r>
          </a:p>
        </p:txBody>
      </p:sp>
      <p:sp>
        <p:nvSpPr>
          <p:cNvPr id="67995" name="Rectangle 411"/>
          <p:cNvSpPr>
            <a:spLocks noChangeArrowheads="1"/>
          </p:cNvSpPr>
          <p:nvPr/>
        </p:nvSpPr>
        <p:spPr bwMode="auto">
          <a:xfrm>
            <a:off x="6729413" y="4940300"/>
            <a:ext cx="11191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FF3300"/>
                </a:solidFill>
              </a:rPr>
              <a:t>r</a:t>
            </a:r>
            <a:r>
              <a:rPr lang="en-US" altLang="zh-CN" b="1" baseline="-25000">
                <a:solidFill>
                  <a:srgbClr val="FF3300"/>
                </a:solidFill>
              </a:rPr>
              <a:t>4</a:t>
            </a:r>
          </a:p>
        </p:txBody>
      </p:sp>
      <p:sp>
        <p:nvSpPr>
          <p:cNvPr id="67996" name="Rectangle 412"/>
          <p:cNvSpPr>
            <a:spLocks noChangeArrowheads="1"/>
          </p:cNvSpPr>
          <p:nvPr/>
        </p:nvSpPr>
        <p:spPr bwMode="auto">
          <a:xfrm>
            <a:off x="6729413" y="4484688"/>
            <a:ext cx="11191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S</a:t>
            </a:r>
            <a:r>
              <a:rPr lang="en-US" altLang="zh-CN" b="1" baseline="-25000">
                <a:solidFill>
                  <a:srgbClr val="000000"/>
                </a:solidFill>
              </a:rPr>
              <a:t>6</a:t>
            </a:r>
            <a:endParaRPr lang="zh-CN" altLang="en-US" b="1" baseline="-25000">
              <a:solidFill>
                <a:srgbClr val="000000"/>
              </a:solidFill>
            </a:endParaRPr>
          </a:p>
        </p:txBody>
      </p:sp>
      <p:sp>
        <p:nvSpPr>
          <p:cNvPr id="67998" name="Rectangle 414"/>
          <p:cNvSpPr>
            <a:spLocks noChangeArrowheads="1"/>
          </p:cNvSpPr>
          <p:nvPr/>
        </p:nvSpPr>
        <p:spPr bwMode="auto">
          <a:xfrm>
            <a:off x="6729413" y="3573463"/>
            <a:ext cx="11191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FF3300"/>
                </a:solidFill>
              </a:rPr>
              <a:t>r</a:t>
            </a:r>
            <a:r>
              <a:rPr lang="en-US" altLang="zh-CN" b="1" baseline="-30000">
                <a:solidFill>
                  <a:srgbClr val="FF3300"/>
                </a:solidFill>
              </a:rPr>
              <a:t>5</a:t>
            </a:r>
            <a:endParaRPr lang="zh-CN" altLang="en-US" b="1" baseline="-30000">
              <a:solidFill>
                <a:srgbClr val="FF3300"/>
              </a:solidFill>
            </a:endParaRPr>
          </a:p>
        </p:txBody>
      </p:sp>
      <p:sp>
        <p:nvSpPr>
          <p:cNvPr id="67999" name="Rectangle 415"/>
          <p:cNvSpPr>
            <a:spLocks noChangeArrowheads="1"/>
          </p:cNvSpPr>
          <p:nvPr/>
        </p:nvSpPr>
        <p:spPr bwMode="auto">
          <a:xfrm>
            <a:off x="6729413" y="3117850"/>
            <a:ext cx="11191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S</a:t>
            </a:r>
            <a:r>
              <a:rPr lang="en-US" altLang="zh-CN" b="1" baseline="-30000">
                <a:solidFill>
                  <a:srgbClr val="000000"/>
                </a:solidFill>
              </a:rPr>
              <a:t>3</a:t>
            </a:r>
            <a:endParaRPr lang="zh-CN" altLang="en-US" b="1" baseline="-30000">
              <a:solidFill>
                <a:srgbClr val="000000"/>
              </a:solidFill>
            </a:endParaRPr>
          </a:p>
        </p:txBody>
      </p:sp>
      <p:sp>
        <p:nvSpPr>
          <p:cNvPr id="68000" name="Rectangle 416"/>
          <p:cNvSpPr>
            <a:spLocks noChangeArrowheads="1"/>
          </p:cNvSpPr>
          <p:nvPr/>
        </p:nvSpPr>
        <p:spPr bwMode="auto">
          <a:xfrm>
            <a:off x="6729413" y="2662238"/>
            <a:ext cx="11191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S</a:t>
            </a:r>
            <a:r>
              <a:rPr lang="en-US" altLang="zh-CN" b="1" baseline="-25000">
                <a:solidFill>
                  <a:srgbClr val="000000"/>
                </a:solidFill>
              </a:rPr>
              <a:t>4</a:t>
            </a:r>
            <a:endParaRPr lang="zh-CN" altLang="en-US" b="1" baseline="-25000">
              <a:solidFill>
                <a:srgbClr val="000000"/>
              </a:solidFill>
            </a:endParaRPr>
          </a:p>
        </p:txBody>
      </p:sp>
      <p:sp>
        <p:nvSpPr>
          <p:cNvPr id="68002" name="Rectangle 418"/>
          <p:cNvSpPr>
            <a:spLocks noChangeArrowheads="1"/>
          </p:cNvSpPr>
          <p:nvPr/>
        </p:nvSpPr>
        <p:spPr bwMode="auto">
          <a:xfrm>
            <a:off x="6729413" y="2206625"/>
            <a:ext cx="11191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FF3300"/>
                </a:solidFill>
              </a:rPr>
              <a:t>r</a:t>
            </a:r>
            <a:r>
              <a:rPr lang="en-US" altLang="zh-CN" b="1" baseline="-30000">
                <a:solidFill>
                  <a:srgbClr val="FF3300"/>
                </a:solidFill>
              </a:rPr>
              <a:t>3</a:t>
            </a:r>
            <a:endParaRPr lang="zh-CN" altLang="en-US" b="1" baseline="-30000">
              <a:solidFill>
                <a:srgbClr val="FF3300"/>
              </a:solidFill>
            </a:endParaRPr>
          </a:p>
        </p:txBody>
      </p:sp>
      <p:sp>
        <p:nvSpPr>
          <p:cNvPr id="68003" name="Rectangle 419"/>
          <p:cNvSpPr>
            <a:spLocks noChangeArrowheads="1"/>
          </p:cNvSpPr>
          <p:nvPr/>
        </p:nvSpPr>
        <p:spPr bwMode="auto">
          <a:xfrm>
            <a:off x="6729413" y="1751013"/>
            <a:ext cx="11191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FF3300"/>
                </a:solidFill>
              </a:rPr>
              <a:t>r</a:t>
            </a:r>
            <a:r>
              <a:rPr lang="en-US" altLang="zh-CN" b="1" baseline="-30000">
                <a:solidFill>
                  <a:srgbClr val="FF3300"/>
                </a:solidFill>
              </a:rPr>
              <a:t>5</a:t>
            </a:r>
            <a:endParaRPr lang="zh-CN" altLang="en-US" b="1" baseline="-30000">
              <a:solidFill>
                <a:srgbClr val="FF3300"/>
              </a:solidFill>
            </a:endParaRPr>
          </a:p>
        </p:txBody>
      </p:sp>
      <p:sp>
        <p:nvSpPr>
          <p:cNvPr id="68004" name="Rectangle 420"/>
          <p:cNvSpPr>
            <a:spLocks noChangeArrowheads="1"/>
          </p:cNvSpPr>
          <p:nvPr/>
        </p:nvSpPr>
        <p:spPr bwMode="auto">
          <a:xfrm>
            <a:off x="6729413" y="1295400"/>
            <a:ext cx="11191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S</a:t>
            </a:r>
            <a:r>
              <a:rPr lang="en-US" altLang="zh-CN" b="1" baseline="-30000">
                <a:solidFill>
                  <a:srgbClr val="000000"/>
                </a:solidFill>
              </a:rPr>
              <a:t>3</a:t>
            </a:r>
            <a:endParaRPr lang="zh-CN" altLang="en-US" b="1" baseline="-30000">
              <a:solidFill>
                <a:srgbClr val="000000"/>
              </a:solidFill>
            </a:endParaRPr>
          </a:p>
        </p:txBody>
      </p:sp>
      <p:sp>
        <p:nvSpPr>
          <p:cNvPr id="21544" name="Rectangle 421"/>
          <p:cNvSpPr>
            <a:spLocks noChangeArrowheads="1"/>
          </p:cNvSpPr>
          <p:nvPr/>
        </p:nvSpPr>
        <p:spPr bwMode="auto">
          <a:xfrm>
            <a:off x="6729413" y="838200"/>
            <a:ext cx="1119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Action</a:t>
            </a:r>
          </a:p>
        </p:txBody>
      </p:sp>
      <p:sp>
        <p:nvSpPr>
          <p:cNvPr id="68006" name="Rectangle 422"/>
          <p:cNvSpPr>
            <a:spLocks noChangeArrowheads="1"/>
          </p:cNvSpPr>
          <p:nvPr/>
        </p:nvSpPr>
        <p:spPr bwMode="auto">
          <a:xfrm>
            <a:off x="4976813" y="4940300"/>
            <a:ext cx="1752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p>
        </p:txBody>
      </p:sp>
      <p:sp>
        <p:nvSpPr>
          <p:cNvPr id="68007" name="Rectangle 423"/>
          <p:cNvSpPr>
            <a:spLocks noChangeArrowheads="1"/>
          </p:cNvSpPr>
          <p:nvPr/>
        </p:nvSpPr>
        <p:spPr bwMode="auto">
          <a:xfrm>
            <a:off x="3605213" y="4940300"/>
            <a:ext cx="1371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r>
              <a:rPr lang="en-US" altLang="zh-CN" b="1">
                <a:solidFill>
                  <a:srgbClr val="000000"/>
                </a:solidFill>
              </a:rPr>
              <a:t>E+T*5</a:t>
            </a:r>
          </a:p>
        </p:txBody>
      </p:sp>
      <p:sp>
        <p:nvSpPr>
          <p:cNvPr id="68008" name="Rectangle 424"/>
          <p:cNvSpPr>
            <a:spLocks noChangeArrowheads="1"/>
          </p:cNvSpPr>
          <p:nvPr/>
        </p:nvSpPr>
        <p:spPr bwMode="auto">
          <a:xfrm>
            <a:off x="2459038" y="4940300"/>
            <a:ext cx="1146175" cy="455613"/>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- 2-3-5</a:t>
            </a:r>
          </a:p>
        </p:txBody>
      </p:sp>
      <p:sp>
        <p:nvSpPr>
          <p:cNvPr id="68009" name="Rectangle 425"/>
          <p:cNvSpPr>
            <a:spLocks noChangeArrowheads="1"/>
          </p:cNvSpPr>
          <p:nvPr/>
        </p:nvSpPr>
        <p:spPr bwMode="auto">
          <a:xfrm>
            <a:off x="1260475" y="4940300"/>
            <a:ext cx="11985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014756</a:t>
            </a:r>
          </a:p>
        </p:txBody>
      </p:sp>
      <p:sp>
        <p:nvSpPr>
          <p:cNvPr id="68010" name="Rectangle 426"/>
          <p:cNvSpPr>
            <a:spLocks noChangeArrowheads="1"/>
          </p:cNvSpPr>
          <p:nvPr/>
        </p:nvSpPr>
        <p:spPr bwMode="auto">
          <a:xfrm>
            <a:off x="381000" y="4940300"/>
            <a:ext cx="8794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8</a:t>
            </a:r>
          </a:p>
        </p:txBody>
      </p:sp>
      <p:sp>
        <p:nvSpPr>
          <p:cNvPr id="68011" name="Rectangle 427"/>
          <p:cNvSpPr>
            <a:spLocks noChangeArrowheads="1"/>
          </p:cNvSpPr>
          <p:nvPr/>
        </p:nvSpPr>
        <p:spPr bwMode="auto">
          <a:xfrm>
            <a:off x="4976813" y="4484688"/>
            <a:ext cx="1752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5＃</a:t>
            </a:r>
          </a:p>
        </p:txBody>
      </p:sp>
      <p:sp>
        <p:nvSpPr>
          <p:cNvPr id="68012" name="Rectangle 428"/>
          <p:cNvSpPr>
            <a:spLocks noChangeArrowheads="1"/>
          </p:cNvSpPr>
          <p:nvPr/>
        </p:nvSpPr>
        <p:spPr bwMode="auto">
          <a:xfrm>
            <a:off x="3605213" y="4484688"/>
            <a:ext cx="1371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r>
              <a:rPr lang="en-US" altLang="zh-CN" b="1">
                <a:solidFill>
                  <a:srgbClr val="000000"/>
                </a:solidFill>
              </a:rPr>
              <a:t>E+T*</a:t>
            </a:r>
          </a:p>
        </p:txBody>
      </p:sp>
      <p:sp>
        <p:nvSpPr>
          <p:cNvPr id="68013" name="Rectangle 429"/>
          <p:cNvSpPr>
            <a:spLocks noChangeArrowheads="1"/>
          </p:cNvSpPr>
          <p:nvPr/>
        </p:nvSpPr>
        <p:spPr bwMode="auto">
          <a:xfrm>
            <a:off x="2459038" y="4484688"/>
            <a:ext cx="1146175" cy="455612"/>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-2-3-</a:t>
            </a:r>
          </a:p>
        </p:txBody>
      </p:sp>
      <p:sp>
        <p:nvSpPr>
          <p:cNvPr id="68014" name="Rectangle 430"/>
          <p:cNvSpPr>
            <a:spLocks noChangeArrowheads="1"/>
          </p:cNvSpPr>
          <p:nvPr/>
        </p:nvSpPr>
        <p:spPr bwMode="auto">
          <a:xfrm>
            <a:off x="1260475" y="4484688"/>
            <a:ext cx="11985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01475</a:t>
            </a:r>
          </a:p>
        </p:txBody>
      </p:sp>
      <p:sp>
        <p:nvSpPr>
          <p:cNvPr id="68015" name="Rectangle 431"/>
          <p:cNvSpPr>
            <a:spLocks noChangeArrowheads="1"/>
          </p:cNvSpPr>
          <p:nvPr/>
        </p:nvSpPr>
        <p:spPr bwMode="auto">
          <a:xfrm>
            <a:off x="381000" y="4484688"/>
            <a:ext cx="8794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7</a:t>
            </a:r>
          </a:p>
        </p:txBody>
      </p:sp>
      <p:sp>
        <p:nvSpPr>
          <p:cNvPr id="68021" name="Rectangle 437"/>
          <p:cNvSpPr>
            <a:spLocks noChangeArrowheads="1"/>
          </p:cNvSpPr>
          <p:nvPr/>
        </p:nvSpPr>
        <p:spPr bwMode="auto">
          <a:xfrm>
            <a:off x="4976813" y="3573463"/>
            <a:ext cx="1752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*5＃</a:t>
            </a:r>
          </a:p>
        </p:txBody>
      </p:sp>
      <p:sp>
        <p:nvSpPr>
          <p:cNvPr id="68022" name="Rectangle 438"/>
          <p:cNvSpPr>
            <a:spLocks noChangeArrowheads="1"/>
          </p:cNvSpPr>
          <p:nvPr/>
        </p:nvSpPr>
        <p:spPr bwMode="auto">
          <a:xfrm>
            <a:off x="3605213" y="3573463"/>
            <a:ext cx="1371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r>
              <a:rPr lang="en-US" altLang="zh-CN" b="1">
                <a:solidFill>
                  <a:srgbClr val="000000"/>
                </a:solidFill>
              </a:rPr>
              <a:t>E+3</a:t>
            </a:r>
          </a:p>
        </p:txBody>
      </p:sp>
      <p:sp>
        <p:nvSpPr>
          <p:cNvPr id="68023" name="Rectangle 439"/>
          <p:cNvSpPr>
            <a:spLocks noChangeArrowheads="1"/>
          </p:cNvSpPr>
          <p:nvPr/>
        </p:nvSpPr>
        <p:spPr bwMode="auto">
          <a:xfrm>
            <a:off x="2459038" y="3573463"/>
            <a:ext cx="1146175" cy="455612"/>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 </a:t>
            </a:r>
            <a:r>
              <a:rPr lang="en-US" altLang="zh-CN" b="1">
                <a:solidFill>
                  <a:srgbClr val="000000"/>
                </a:solidFill>
              </a:rPr>
              <a:t>3</a:t>
            </a:r>
          </a:p>
        </p:txBody>
      </p:sp>
      <p:sp>
        <p:nvSpPr>
          <p:cNvPr id="68024" name="Rectangle 440"/>
          <p:cNvSpPr>
            <a:spLocks noChangeArrowheads="1"/>
          </p:cNvSpPr>
          <p:nvPr/>
        </p:nvSpPr>
        <p:spPr bwMode="auto">
          <a:xfrm>
            <a:off x="1260475" y="3573463"/>
            <a:ext cx="11985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0143</a:t>
            </a:r>
          </a:p>
        </p:txBody>
      </p:sp>
      <p:sp>
        <p:nvSpPr>
          <p:cNvPr id="68025" name="Rectangle 441"/>
          <p:cNvSpPr>
            <a:spLocks noChangeArrowheads="1"/>
          </p:cNvSpPr>
          <p:nvPr/>
        </p:nvSpPr>
        <p:spPr bwMode="auto">
          <a:xfrm>
            <a:off x="381000" y="3573463"/>
            <a:ext cx="8794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5</a:t>
            </a:r>
          </a:p>
        </p:txBody>
      </p:sp>
      <p:sp>
        <p:nvSpPr>
          <p:cNvPr id="68026" name="Rectangle 442"/>
          <p:cNvSpPr>
            <a:spLocks noChangeArrowheads="1"/>
          </p:cNvSpPr>
          <p:nvPr/>
        </p:nvSpPr>
        <p:spPr bwMode="auto">
          <a:xfrm>
            <a:off x="4976813" y="3117850"/>
            <a:ext cx="1752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3*5＃</a:t>
            </a:r>
          </a:p>
        </p:txBody>
      </p:sp>
      <p:sp>
        <p:nvSpPr>
          <p:cNvPr id="68027" name="Rectangle 443"/>
          <p:cNvSpPr>
            <a:spLocks noChangeArrowheads="1"/>
          </p:cNvSpPr>
          <p:nvPr/>
        </p:nvSpPr>
        <p:spPr bwMode="auto">
          <a:xfrm>
            <a:off x="3605213" y="3117850"/>
            <a:ext cx="1371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r>
              <a:rPr lang="en-US" altLang="zh-CN" b="1">
                <a:solidFill>
                  <a:srgbClr val="000000"/>
                </a:solidFill>
              </a:rPr>
              <a:t>E+</a:t>
            </a:r>
          </a:p>
        </p:txBody>
      </p:sp>
      <p:sp>
        <p:nvSpPr>
          <p:cNvPr id="68028" name="Rectangle 444"/>
          <p:cNvSpPr>
            <a:spLocks noChangeArrowheads="1"/>
          </p:cNvSpPr>
          <p:nvPr/>
        </p:nvSpPr>
        <p:spPr bwMode="auto">
          <a:xfrm>
            <a:off x="2459038" y="3117850"/>
            <a:ext cx="1146175" cy="455613"/>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a:t>
            </a:r>
          </a:p>
        </p:txBody>
      </p:sp>
      <p:sp>
        <p:nvSpPr>
          <p:cNvPr id="68029" name="Rectangle 445"/>
          <p:cNvSpPr>
            <a:spLocks noChangeArrowheads="1"/>
          </p:cNvSpPr>
          <p:nvPr/>
        </p:nvSpPr>
        <p:spPr bwMode="auto">
          <a:xfrm>
            <a:off x="1260475" y="3117850"/>
            <a:ext cx="11985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014</a:t>
            </a:r>
          </a:p>
        </p:txBody>
      </p:sp>
      <p:sp>
        <p:nvSpPr>
          <p:cNvPr id="68030" name="Rectangle 446"/>
          <p:cNvSpPr>
            <a:spLocks noChangeArrowheads="1"/>
          </p:cNvSpPr>
          <p:nvPr/>
        </p:nvSpPr>
        <p:spPr bwMode="auto">
          <a:xfrm>
            <a:off x="381000" y="3117850"/>
            <a:ext cx="8794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4</a:t>
            </a:r>
          </a:p>
        </p:txBody>
      </p:sp>
      <p:sp>
        <p:nvSpPr>
          <p:cNvPr id="68031" name="Rectangle 447"/>
          <p:cNvSpPr>
            <a:spLocks noChangeArrowheads="1"/>
          </p:cNvSpPr>
          <p:nvPr/>
        </p:nvSpPr>
        <p:spPr bwMode="auto">
          <a:xfrm>
            <a:off x="4976813" y="2662238"/>
            <a:ext cx="1752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＋3*5＃</a:t>
            </a:r>
          </a:p>
        </p:txBody>
      </p:sp>
      <p:sp>
        <p:nvSpPr>
          <p:cNvPr id="68032" name="Rectangle 448"/>
          <p:cNvSpPr>
            <a:spLocks noChangeArrowheads="1"/>
          </p:cNvSpPr>
          <p:nvPr/>
        </p:nvSpPr>
        <p:spPr bwMode="auto">
          <a:xfrm>
            <a:off x="3605213" y="2662238"/>
            <a:ext cx="1371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endParaRPr lang="en-US" altLang="zh-CN" b="1">
              <a:solidFill>
                <a:srgbClr val="000000"/>
              </a:solidFill>
            </a:endParaRPr>
          </a:p>
        </p:txBody>
      </p:sp>
      <p:sp>
        <p:nvSpPr>
          <p:cNvPr id="68033" name="Rectangle 449"/>
          <p:cNvSpPr>
            <a:spLocks noChangeArrowheads="1"/>
          </p:cNvSpPr>
          <p:nvPr/>
        </p:nvSpPr>
        <p:spPr bwMode="auto">
          <a:xfrm>
            <a:off x="2459038" y="2662238"/>
            <a:ext cx="1146175" cy="455612"/>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p>
        </p:txBody>
      </p:sp>
      <p:sp>
        <p:nvSpPr>
          <p:cNvPr id="68034" name="Rectangle 450"/>
          <p:cNvSpPr>
            <a:spLocks noChangeArrowheads="1"/>
          </p:cNvSpPr>
          <p:nvPr/>
        </p:nvSpPr>
        <p:spPr bwMode="auto">
          <a:xfrm>
            <a:off x="1260475" y="2662238"/>
            <a:ext cx="11985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a:t>
            </a:r>
          </a:p>
        </p:txBody>
      </p:sp>
      <p:sp>
        <p:nvSpPr>
          <p:cNvPr id="68035" name="Rectangle 451"/>
          <p:cNvSpPr>
            <a:spLocks noChangeArrowheads="1"/>
          </p:cNvSpPr>
          <p:nvPr/>
        </p:nvSpPr>
        <p:spPr bwMode="auto">
          <a:xfrm>
            <a:off x="381000" y="2662238"/>
            <a:ext cx="8794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3</a:t>
            </a:r>
          </a:p>
        </p:txBody>
      </p:sp>
      <p:sp>
        <p:nvSpPr>
          <p:cNvPr id="68041" name="Rectangle 457"/>
          <p:cNvSpPr>
            <a:spLocks noChangeArrowheads="1"/>
          </p:cNvSpPr>
          <p:nvPr/>
        </p:nvSpPr>
        <p:spPr bwMode="auto">
          <a:xfrm>
            <a:off x="4976813" y="2206625"/>
            <a:ext cx="1752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＋3*5＃</a:t>
            </a:r>
          </a:p>
        </p:txBody>
      </p:sp>
      <p:sp>
        <p:nvSpPr>
          <p:cNvPr id="68042" name="Rectangle 458"/>
          <p:cNvSpPr>
            <a:spLocks noChangeArrowheads="1"/>
          </p:cNvSpPr>
          <p:nvPr/>
        </p:nvSpPr>
        <p:spPr bwMode="auto">
          <a:xfrm>
            <a:off x="3605213" y="2206625"/>
            <a:ext cx="1371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endParaRPr lang="en-US" altLang="zh-CN" b="1">
              <a:solidFill>
                <a:srgbClr val="000000"/>
              </a:solidFill>
            </a:endParaRPr>
          </a:p>
        </p:txBody>
      </p:sp>
      <p:sp>
        <p:nvSpPr>
          <p:cNvPr id="68043" name="Rectangle 459"/>
          <p:cNvSpPr>
            <a:spLocks noChangeArrowheads="1"/>
          </p:cNvSpPr>
          <p:nvPr/>
        </p:nvSpPr>
        <p:spPr bwMode="auto">
          <a:xfrm>
            <a:off x="2459038" y="2205038"/>
            <a:ext cx="1176337" cy="455612"/>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p>
        </p:txBody>
      </p:sp>
      <p:sp>
        <p:nvSpPr>
          <p:cNvPr id="68044" name="Rectangle 460"/>
          <p:cNvSpPr>
            <a:spLocks noChangeArrowheads="1"/>
          </p:cNvSpPr>
          <p:nvPr/>
        </p:nvSpPr>
        <p:spPr bwMode="auto">
          <a:xfrm>
            <a:off x="1260475" y="2206625"/>
            <a:ext cx="2873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a:t>
            </a:r>
          </a:p>
        </p:txBody>
      </p:sp>
      <p:sp>
        <p:nvSpPr>
          <p:cNvPr id="68045" name="Rectangle 461"/>
          <p:cNvSpPr>
            <a:spLocks noChangeArrowheads="1"/>
          </p:cNvSpPr>
          <p:nvPr/>
        </p:nvSpPr>
        <p:spPr bwMode="auto">
          <a:xfrm>
            <a:off x="381000" y="2206625"/>
            <a:ext cx="8794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a:t>
            </a:r>
          </a:p>
        </p:txBody>
      </p:sp>
      <p:sp>
        <p:nvSpPr>
          <p:cNvPr id="68046" name="Rectangle 462"/>
          <p:cNvSpPr>
            <a:spLocks noChangeArrowheads="1"/>
          </p:cNvSpPr>
          <p:nvPr/>
        </p:nvSpPr>
        <p:spPr bwMode="auto">
          <a:xfrm>
            <a:off x="4976813" y="1751013"/>
            <a:ext cx="1752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＋3*5＃</a:t>
            </a:r>
          </a:p>
        </p:txBody>
      </p:sp>
      <p:sp>
        <p:nvSpPr>
          <p:cNvPr id="68047" name="Rectangle 463"/>
          <p:cNvSpPr>
            <a:spLocks noChangeArrowheads="1"/>
          </p:cNvSpPr>
          <p:nvPr/>
        </p:nvSpPr>
        <p:spPr bwMode="auto">
          <a:xfrm>
            <a:off x="3605213" y="1751013"/>
            <a:ext cx="13716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a:t>
            </a:r>
          </a:p>
        </p:txBody>
      </p:sp>
      <p:sp>
        <p:nvSpPr>
          <p:cNvPr id="68048" name="Rectangle 464"/>
          <p:cNvSpPr>
            <a:spLocks noChangeArrowheads="1"/>
          </p:cNvSpPr>
          <p:nvPr/>
        </p:nvSpPr>
        <p:spPr bwMode="auto">
          <a:xfrm>
            <a:off x="2459038" y="1751013"/>
            <a:ext cx="1146175" cy="455612"/>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 </a:t>
            </a:r>
            <a:r>
              <a:rPr lang="en-US" altLang="zh-CN" b="1">
                <a:solidFill>
                  <a:srgbClr val="000000"/>
                </a:solidFill>
              </a:rPr>
              <a:t>2</a:t>
            </a:r>
          </a:p>
        </p:txBody>
      </p:sp>
      <p:sp>
        <p:nvSpPr>
          <p:cNvPr id="68049" name="Rectangle 465"/>
          <p:cNvSpPr>
            <a:spLocks noChangeArrowheads="1"/>
          </p:cNvSpPr>
          <p:nvPr/>
        </p:nvSpPr>
        <p:spPr bwMode="auto">
          <a:xfrm>
            <a:off x="1260475" y="1751013"/>
            <a:ext cx="11985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03</a:t>
            </a:r>
          </a:p>
        </p:txBody>
      </p:sp>
      <p:sp>
        <p:nvSpPr>
          <p:cNvPr id="68050" name="Rectangle 466"/>
          <p:cNvSpPr>
            <a:spLocks noChangeArrowheads="1"/>
          </p:cNvSpPr>
          <p:nvPr/>
        </p:nvSpPr>
        <p:spPr bwMode="auto">
          <a:xfrm>
            <a:off x="381000" y="1751013"/>
            <a:ext cx="8794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a:t>
            </a:r>
          </a:p>
        </p:txBody>
      </p:sp>
      <p:sp>
        <p:nvSpPr>
          <p:cNvPr id="68051" name="Rectangle 467"/>
          <p:cNvSpPr>
            <a:spLocks noChangeArrowheads="1"/>
          </p:cNvSpPr>
          <p:nvPr/>
        </p:nvSpPr>
        <p:spPr bwMode="auto">
          <a:xfrm>
            <a:off x="4976813" y="1295400"/>
            <a:ext cx="1752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2＋3*5＃</a:t>
            </a:r>
          </a:p>
        </p:txBody>
      </p:sp>
      <p:sp>
        <p:nvSpPr>
          <p:cNvPr id="68052" name="Rectangle 468"/>
          <p:cNvSpPr>
            <a:spLocks noChangeArrowheads="1"/>
          </p:cNvSpPr>
          <p:nvPr/>
        </p:nvSpPr>
        <p:spPr bwMode="auto">
          <a:xfrm>
            <a:off x="3605213" y="1295400"/>
            <a:ext cx="1371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p>
        </p:txBody>
      </p:sp>
      <p:sp>
        <p:nvSpPr>
          <p:cNvPr id="68053" name="Rectangle 469"/>
          <p:cNvSpPr>
            <a:spLocks noChangeArrowheads="1"/>
          </p:cNvSpPr>
          <p:nvPr/>
        </p:nvSpPr>
        <p:spPr bwMode="auto">
          <a:xfrm>
            <a:off x="2459038" y="1295400"/>
            <a:ext cx="1146175" cy="455613"/>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p>
        </p:txBody>
      </p:sp>
      <p:sp>
        <p:nvSpPr>
          <p:cNvPr id="68054" name="Rectangle 470"/>
          <p:cNvSpPr>
            <a:spLocks noChangeArrowheads="1"/>
          </p:cNvSpPr>
          <p:nvPr/>
        </p:nvSpPr>
        <p:spPr bwMode="auto">
          <a:xfrm>
            <a:off x="1260475" y="1295400"/>
            <a:ext cx="11985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a:t>
            </a:r>
          </a:p>
        </p:txBody>
      </p:sp>
      <p:sp>
        <p:nvSpPr>
          <p:cNvPr id="68055" name="Rectangle 471"/>
          <p:cNvSpPr>
            <a:spLocks noChangeArrowheads="1"/>
          </p:cNvSpPr>
          <p:nvPr/>
        </p:nvSpPr>
        <p:spPr bwMode="auto">
          <a:xfrm>
            <a:off x="381000" y="1295400"/>
            <a:ext cx="8794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0</a:t>
            </a:r>
          </a:p>
        </p:txBody>
      </p:sp>
      <p:sp>
        <p:nvSpPr>
          <p:cNvPr id="21585" name="Rectangle 472"/>
          <p:cNvSpPr>
            <a:spLocks noChangeArrowheads="1"/>
          </p:cNvSpPr>
          <p:nvPr/>
        </p:nvSpPr>
        <p:spPr bwMode="auto">
          <a:xfrm>
            <a:off x="4976813" y="838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剩余输入串</a:t>
            </a:r>
          </a:p>
        </p:txBody>
      </p:sp>
      <p:sp>
        <p:nvSpPr>
          <p:cNvPr id="21586" name="Rectangle 473"/>
          <p:cNvSpPr>
            <a:spLocks noChangeArrowheads="1"/>
          </p:cNvSpPr>
          <p:nvPr/>
        </p:nvSpPr>
        <p:spPr bwMode="auto">
          <a:xfrm>
            <a:off x="3605213" y="838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符号栈</a:t>
            </a:r>
          </a:p>
        </p:txBody>
      </p:sp>
      <p:sp>
        <p:nvSpPr>
          <p:cNvPr id="21587" name="Rectangle 474"/>
          <p:cNvSpPr>
            <a:spLocks noChangeArrowheads="1"/>
          </p:cNvSpPr>
          <p:nvPr/>
        </p:nvSpPr>
        <p:spPr bwMode="auto">
          <a:xfrm>
            <a:off x="2459038" y="838200"/>
            <a:ext cx="1146175" cy="457200"/>
          </a:xfrm>
          <a:prstGeom prst="rect">
            <a:avLst/>
          </a:prstGeom>
          <a:solidFill>
            <a:srgbClr val="99FF99"/>
          </a:solidFill>
          <a:ln>
            <a:noFill/>
          </a:ln>
          <a:effectLst/>
          <a:extLs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语义栈</a:t>
            </a:r>
          </a:p>
        </p:txBody>
      </p:sp>
      <p:sp>
        <p:nvSpPr>
          <p:cNvPr id="21588" name="Rectangle 475"/>
          <p:cNvSpPr>
            <a:spLocks noChangeArrowheads="1"/>
          </p:cNvSpPr>
          <p:nvPr/>
        </p:nvSpPr>
        <p:spPr bwMode="auto">
          <a:xfrm>
            <a:off x="1260475" y="838200"/>
            <a:ext cx="119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状态栈</a:t>
            </a:r>
          </a:p>
        </p:txBody>
      </p:sp>
      <p:sp>
        <p:nvSpPr>
          <p:cNvPr id="21589" name="Rectangle 476"/>
          <p:cNvSpPr>
            <a:spLocks noChangeArrowheads="1"/>
          </p:cNvSpPr>
          <p:nvPr/>
        </p:nvSpPr>
        <p:spPr bwMode="auto">
          <a:xfrm>
            <a:off x="381000" y="838200"/>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步骤</a:t>
            </a:r>
          </a:p>
        </p:txBody>
      </p:sp>
      <p:sp>
        <p:nvSpPr>
          <p:cNvPr id="21590" name="Line 477"/>
          <p:cNvSpPr>
            <a:spLocks noChangeShapeType="1"/>
          </p:cNvSpPr>
          <p:nvPr/>
        </p:nvSpPr>
        <p:spPr bwMode="auto">
          <a:xfrm>
            <a:off x="381000" y="838200"/>
            <a:ext cx="8586788" cy="0"/>
          </a:xfrm>
          <a:prstGeom prst="line">
            <a:avLst/>
          </a:prstGeom>
          <a:noFill/>
          <a:ln w="28575" cap="sq">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1" name="Line 478"/>
          <p:cNvSpPr>
            <a:spLocks noChangeShapeType="1"/>
          </p:cNvSpPr>
          <p:nvPr/>
        </p:nvSpPr>
        <p:spPr bwMode="auto">
          <a:xfrm>
            <a:off x="381000" y="1295400"/>
            <a:ext cx="8586788" cy="0"/>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2" name="Line 479"/>
          <p:cNvSpPr>
            <a:spLocks noChangeShapeType="1"/>
          </p:cNvSpPr>
          <p:nvPr/>
        </p:nvSpPr>
        <p:spPr bwMode="auto">
          <a:xfrm>
            <a:off x="381000" y="1751013"/>
            <a:ext cx="8586788" cy="0"/>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3" name="Line 480"/>
          <p:cNvSpPr>
            <a:spLocks noChangeShapeType="1"/>
          </p:cNvSpPr>
          <p:nvPr/>
        </p:nvSpPr>
        <p:spPr bwMode="auto">
          <a:xfrm>
            <a:off x="381000" y="2206625"/>
            <a:ext cx="8586788" cy="0"/>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4" name="Line 481"/>
          <p:cNvSpPr>
            <a:spLocks noChangeShapeType="1"/>
          </p:cNvSpPr>
          <p:nvPr/>
        </p:nvSpPr>
        <p:spPr bwMode="auto">
          <a:xfrm>
            <a:off x="381000" y="2662238"/>
            <a:ext cx="8586788" cy="0"/>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5" name="Line 483"/>
          <p:cNvSpPr>
            <a:spLocks noChangeShapeType="1"/>
          </p:cNvSpPr>
          <p:nvPr/>
        </p:nvSpPr>
        <p:spPr bwMode="auto">
          <a:xfrm>
            <a:off x="381000" y="3117850"/>
            <a:ext cx="8586788" cy="0"/>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6" name="Line 484"/>
          <p:cNvSpPr>
            <a:spLocks noChangeShapeType="1"/>
          </p:cNvSpPr>
          <p:nvPr/>
        </p:nvSpPr>
        <p:spPr bwMode="auto">
          <a:xfrm>
            <a:off x="381000" y="3573463"/>
            <a:ext cx="8586788" cy="0"/>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7" name="Line 485"/>
          <p:cNvSpPr>
            <a:spLocks noChangeShapeType="1"/>
          </p:cNvSpPr>
          <p:nvPr/>
        </p:nvSpPr>
        <p:spPr bwMode="auto">
          <a:xfrm>
            <a:off x="381000" y="4484688"/>
            <a:ext cx="8586788" cy="0"/>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8" name="Line 487"/>
          <p:cNvSpPr>
            <a:spLocks noChangeShapeType="1"/>
          </p:cNvSpPr>
          <p:nvPr/>
        </p:nvSpPr>
        <p:spPr bwMode="auto">
          <a:xfrm>
            <a:off x="381000" y="4940300"/>
            <a:ext cx="8586788" cy="0"/>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99" name="Line 488"/>
          <p:cNvSpPr>
            <a:spLocks noChangeShapeType="1"/>
          </p:cNvSpPr>
          <p:nvPr/>
        </p:nvSpPr>
        <p:spPr bwMode="auto">
          <a:xfrm>
            <a:off x="381000" y="6307138"/>
            <a:ext cx="8586788" cy="0"/>
          </a:xfrm>
          <a:prstGeom prst="line">
            <a:avLst/>
          </a:prstGeom>
          <a:noFill/>
          <a:ln w="28575" cap="sq">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0" name="Line 489"/>
          <p:cNvSpPr>
            <a:spLocks noChangeShapeType="1"/>
          </p:cNvSpPr>
          <p:nvPr/>
        </p:nvSpPr>
        <p:spPr bwMode="auto">
          <a:xfrm>
            <a:off x="381000" y="838200"/>
            <a:ext cx="0" cy="5468938"/>
          </a:xfrm>
          <a:prstGeom prst="line">
            <a:avLst/>
          </a:prstGeom>
          <a:noFill/>
          <a:ln w="28575" cap="sq">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1" name="Line 490"/>
          <p:cNvSpPr>
            <a:spLocks noChangeShapeType="1"/>
          </p:cNvSpPr>
          <p:nvPr/>
        </p:nvSpPr>
        <p:spPr bwMode="auto">
          <a:xfrm>
            <a:off x="1260475" y="838200"/>
            <a:ext cx="0" cy="5468938"/>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2" name="Line 491"/>
          <p:cNvSpPr>
            <a:spLocks noChangeShapeType="1"/>
          </p:cNvSpPr>
          <p:nvPr/>
        </p:nvSpPr>
        <p:spPr bwMode="auto">
          <a:xfrm>
            <a:off x="2459038" y="838200"/>
            <a:ext cx="0" cy="5468938"/>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3" name="Line 492"/>
          <p:cNvSpPr>
            <a:spLocks noChangeShapeType="1"/>
          </p:cNvSpPr>
          <p:nvPr/>
        </p:nvSpPr>
        <p:spPr bwMode="auto">
          <a:xfrm>
            <a:off x="3605213" y="838200"/>
            <a:ext cx="0" cy="5468938"/>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4" name="Line 493"/>
          <p:cNvSpPr>
            <a:spLocks noChangeShapeType="1"/>
          </p:cNvSpPr>
          <p:nvPr/>
        </p:nvSpPr>
        <p:spPr bwMode="auto">
          <a:xfrm>
            <a:off x="4976813" y="838200"/>
            <a:ext cx="0" cy="5468938"/>
          </a:xfrm>
          <a:prstGeom prst="line">
            <a:avLst/>
          </a:prstGeom>
          <a:noFill/>
          <a:ln w="28575">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5" name="Line 494"/>
          <p:cNvSpPr>
            <a:spLocks noChangeShapeType="1"/>
          </p:cNvSpPr>
          <p:nvPr/>
        </p:nvSpPr>
        <p:spPr bwMode="auto">
          <a:xfrm>
            <a:off x="8967788" y="838200"/>
            <a:ext cx="0" cy="5468938"/>
          </a:xfrm>
          <a:prstGeom prst="line">
            <a:avLst/>
          </a:prstGeom>
          <a:noFill/>
          <a:ln w="28575" cap="sq">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6" name="Line 495"/>
          <p:cNvSpPr>
            <a:spLocks noChangeShapeType="1"/>
          </p:cNvSpPr>
          <p:nvPr/>
        </p:nvSpPr>
        <p:spPr bwMode="auto">
          <a:xfrm>
            <a:off x="6729413" y="838200"/>
            <a:ext cx="0" cy="5468938"/>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 name="Line 501"/>
          <p:cNvSpPr>
            <a:spLocks noChangeShapeType="1"/>
          </p:cNvSpPr>
          <p:nvPr/>
        </p:nvSpPr>
        <p:spPr bwMode="auto">
          <a:xfrm>
            <a:off x="7848600" y="838200"/>
            <a:ext cx="0" cy="5468938"/>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 name="Line 526"/>
          <p:cNvSpPr>
            <a:spLocks noChangeShapeType="1"/>
          </p:cNvSpPr>
          <p:nvPr/>
        </p:nvSpPr>
        <p:spPr bwMode="auto">
          <a:xfrm>
            <a:off x="381000" y="5395913"/>
            <a:ext cx="8586788"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 name="Line 541"/>
          <p:cNvSpPr>
            <a:spLocks noChangeShapeType="1"/>
          </p:cNvSpPr>
          <p:nvPr/>
        </p:nvSpPr>
        <p:spPr bwMode="auto">
          <a:xfrm>
            <a:off x="381000" y="5851525"/>
            <a:ext cx="8586788"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0" name="Line 556"/>
          <p:cNvSpPr>
            <a:spLocks noChangeShapeType="1"/>
          </p:cNvSpPr>
          <p:nvPr/>
        </p:nvSpPr>
        <p:spPr bwMode="auto">
          <a:xfrm>
            <a:off x="381000" y="4029075"/>
            <a:ext cx="8586788"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 name="Rectangle 496"/>
          <p:cNvSpPr>
            <a:spLocks noChangeArrowheads="1"/>
          </p:cNvSpPr>
          <p:nvPr/>
        </p:nvSpPr>
        <p:spPr bwMode="auto">
          <a:xfrm>
            <a:off x="304800" y="230188"/>
            <a:ext cx="443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latin typeface="Tahoma" pitchFamily="34" charset="0"/>
              </a:rPr>
              <a:t>分析并计算2</a:t>
            </a:r>
            <a:r>
              <a:rPr lang="zh-CN" altLang="en-US" b="1">
                <a:solidFill>
                  <a:srgbClr val="000000"/>
                </a:solidFill>
              </a:rPr>
              <a:t>＋</a:t>
            </a:r>
            <a:r>
              <a:rPr lang="zh-CN" altLang="en-US" b="1">
                <a:solidFill>
                  <a:srgbClr val="000000"/>
                </a:solidFill>
                <a:latin typeface="Tahoma" pitchFamily="34" charset="0"/>
              </a:rPr>
              <a:t>3*5</a:t>
            </a:r>
            <a:r>
              <a:rPr lang="zh-CN" altLang="en-US" b="1">
                <a:solidFill>
                  <a:srgbClr val="000000"/>
                </a:solidFill>
              </a:rPr>
              <a:t>的过程如下:</a:t>
            </a:r>
          </a:p>
        </p:txBody>
      </p:sp>
      <p:sp>
        <p:nvSpPr>
          <p:cNvPr id="67588" name="AutoShape 4">
            <a:hlinkClick r:id="rId2" action="ppaction://hlinksldjump" highlightClick="1"/>
          </p:cNvPr>
          <p:cNvSpPr>
            <a:spLocks noChangeArrowheads="1"/>
          </p:cNvSpPr>
          <p:nvPr/>
        </p:nvSpPr>
        <p:spPr bwMode="auto">
          <a:xfrm>
            <a:off x="8382000" y="6019800"/>
            <a:ext cx="609600" cy="685800"/>
          </a:xfrm>
          <a:prstGeom prst="actionButtonHome">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3" name="AutoShape 570">
            <a:hlinkClick r:id="rId3" action="ppaction://hlinksldjump"/>
          </p:cNvPr>
          <p:cNvSpPr>
            <a:spLocks noChangeArrowheads="1"/>
          </p:cNvSpPr>
          <p:nvPr/>
        </p:nvSpPr>
        <p:spPr bwMode="auto">
          <a:xfrm>
            <a:off x="152400" y="6400800"/>
            <a:ext cx="457200" cy="381000"/>
          </a:xfrm>
          <a:prstGeom prst="leftArrow">
            <a:avLst>
              <a:gd name="adj1" fmla="val 50000"/>
              <a:gd name="adj2" fmla="val 3000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156" name="Text Box 572"/>
          <p:cNvSpPr txBox="1">
            <a:spLocks noChangeArrowheads="1"/>
          </p:cNvSpPr>
          <p:nvPr/>
        </p:nvSpPr>
        <p:spPr bwMode="auto">
          <a:xfrm>
            <a:off x="1403350" y="2205038"/>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2</a:t>
            </a:r>
          </a:p>
        </p:txBody>
      </p:sp>
      <p:sp>
        <p:nvSpPr>
          <p:cNvPr id="68157" name="Text Box 573"/>
          <p:cNvSpPr txBox="1">
            <a:spLocks noChangeArrowheads="1"/>
          </p:cNvSpPr>
          <p:nvPr/>
        </p:nvSpPr>
        <p:spPr bwMode="auto">
          <a:xfrm>
            <a:off x="2555875" y="2205038"/>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2</a:t>
            </a:r>
          </a:p>
        </p:txBody>
      </p:sp>
      <p:sp>
        <p:nvSpPr>
          <p:cNvPr id="68158" name="Text Box 574"/>
          <p:cNvSpPr txBox="1">
            <a:spLocks noChangeArrowheads="1"/>
          </p:cNvSpPr>
          <p:nvPr/>
        </p:nvSpPr>
        <p:spPr bwMode="auto">
          <a:xfrm>
            <a:off x="3779838" y="2205038"/>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T</a:t>
            </a:r>
          </a:p>
        </p:txBody>
      </p:sp>
      <p:sp>
        <p:nvSpPr>
          <p:cNvPr id="68161" name="Text Box 577"/>
          <p:cNvSpPr txBox="1">
            <a:spLocks noChangeArrowheads="1"/>
          </p:cNvSpPr>
          <p:nvPr/>
        </p:nvSpPr>
        <p:spPr bwMode="auto">
          <a:xfrm>
            <a:off x="1403350" y="2636838"/>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1</a:t>
            </a:r>
          </a:p>
        </p:txBody>
      </p:sp>
      <p:sp>
        <p:nvSpPr>
          <p:cNvPr id="68162" name="Text Box 578"/>
          <p:cNvSpPr txBox="1">
            <a:spLocks noChangeArrowheads="1"/>
          </p:cNvSpPr>
          <p:nvPr/>
        </p:nvSpPr>
        <p:spPr bwMode="auto">
          <a:xfrm>
            <a:off x="2555875" y="270827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2</a:t>
            </a:r>
          </a:p>
        </p:txBody>
      </p:sp>
      <p:sp>
        <p:nvSpPr>
          <p:cNvPr id="68163" name="Text Box 579"/>
          <p:cNvSpPr txBox="1">
            <a:spLocks noChangeArrowheads="1"/>
          </p:cNvSpPr>
          <p:nvPr/>
        </p:nvSpPr>
        <p:spPr bwMode="auto">
          <a:xfrm>
            <a:off x="3781425" y="2636838"/>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a:t>
            </a:r>
          </a:p>
        </p:txBody>
      </p:sp>
      <p:sp>
        <p:nvSpPr>
          <p:cNvPr id="68164" name="Text Box 580"/>
          <p:cNvSpPr txBox="1">
            <a:spLocks noChangeArrowheads="1"/>
          </p:cNvSpPr>
          <p:nvPr/>
        </p:nvSpPr>
        <p:spPr bwMode="auto">
          <a:xfrm>
            <a:off x="1763713" y="4051300"/>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7</a:t>
            </a:r>
          </a:p>
        </p:txBody>
      </p:sp>
      <p:sp>
        <p:nvSpPr>
          <p:cNvPr id="68165" name="Text Box 581"/>
          <p:cNvSpPr txBox="1">
            <a:spLocks noChangeArrowheads="1"/>
          </p:cNvSpPr>
          <p:nvPr/>
        </p:nvSpPr>
        <p:spPr bwMode="auto">
          <a:xfrm>
            <a:off x="2843213" y="4005263"/>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3</a:t>
            </a:r>
          </a:p>
        </p:txBody>
      </p:sp>
      <p:sp>
        <p:nvSpPr>
          <p:cNvPr id="68166" name="Text Box 582"/>
          <p:cNvSpPr txBox="1">
            <a:spLocks noChangeArrowheads="1"/>
          </p:cNvSpPr>
          <p:nvPr/>
        </p:nvSpPr>
        <p:spPr bwMode="auto">
          <a:xfrm>
            <a:off x="4140200" y="4005263"/>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T</a:t>
            </a:r>
          </a:p>
        </p:txBody>
      </p:sp>
      <p:sp>
        <p:nvSpPr>
          <p:cNvPr id="68167" name="Rectangle 583"/>
          <p:cNvSpPr>
            <a:spLocks noChangeArrowheads="1"/>
          </p:cNvSpPr>
          <p:nvPr/>
        </p:nvSpPr>
        <p:spPr bwMode="auto">
          <a:xfrm>
            <a:off x="1692275" y="5373688"/>
            <a:ext cx="26193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7</a:t>
            </a:r>
          </a:p>
        </p:txBody>
      </p:sp>
      <p:sp>
        <p:nvSpPr>
          <p:cNvPr id="68170" name="Rectangle 586"/>
          <p:cNvSpPr>
            <a:spLocks noChangeArrowheads="1"/>
          </p:cNvSpPr>
          <p:nvPr/>
        </p:nvSpPr>
        <p:spPr bwMode="auto">
          <a:xfrm>
            <a:off x="4140200" y="5373688"/>
            <a:ext cx="26193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T</a:t>
            </a:r>
          </a:p>
        </p:txBody>
      </p:sp>
      <p:sp>
        <p:nvSpPr>
          <p:cNvPr id="68171" name="Rectangle 587"/>
          <p:cNvSpPr>
            <a:spLocks noChangeArrowheads="1"/>
          </p:cNvSpPr>
          <p:nvPr/>
        </p:nvSpPr>
        <p:spPr bwMode="auto">
          <a:xfrm>
            <a:off x="2843213" y="5373688"/>
            <a:ext cx="50323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u="sng">
                <a:solidFill>
                  <a:srgbClr val="000000"/>
                </a:solidFill>
              </a:rPr>
              <a:t>15</a:t>
            </a:r>
          </a:p>
        </p:txBody>
      </p:sp>
      <p:sp>
        <p:nvSpPr>
          <p:cNvPr id="68172" name="Rectangle 588"/>
          <p:cNvSpPr>
            <a:spLocks noChangeArrowheads="1"/>
          </p:cNvSpPr>
          <p:nvPr/>
        </p:nvSpPr>
        <p:spPr bwMode="auto">
          <a:xfrm>
            <a:off x="1474788" y="5853113"/>
            <a:ext cx="36036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a:t>
            </a:r>
          </a:p>
        </p:txBody>
      </p:sp>
      <p:sp>
        <p:nvSpPr>
          <p:cNvPr id="68173" name="Rectangle 589"/>
          <p:cNvSpPr>
            <a:spLocks noChangeArrowheads="1"/>
          </p:cNvSpPr>
          <p:nvPr/>
        </p:nvSpPr>
        <p:spPr bwMode="auto">
          <a:xfrm>
            <a:off x="2700338" y="5876925"/>
            <a:ext cx="5032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u="sng">
                <a:solidFill>
                  <a:srgbClr val="000000"/>
                </a:solidFill>
              </a:rPr>
              <a:t>1</a:t>
            </a:r>
            <a:r>
              <a:rPr lang="en-US" altLang="zh-CN" b="1" u="sng">
                <a:solidFill>
                  <a:srgbClr val="000000"/>
                </a:solidFill>
              </a:rPr>
              <a:t>7</a:t>
            </a:r>
          </a:p>
        </p:txBody>
      </p:sp>
      <p:sp>
        <p:nvSpPr>
          <p:cNvPr id="68174" name="Rectangle 590"/>
          <p:cNvSpPr>
            <a:spLocks noChangeArrowheads="1"/>
          </p:cNvSpPr>
          <p:nvPr/>
        </p:nvSpPr>
        <p:spPr bwMode="auto">
          <a:xfrm>
            <a:off x="3779838" y="5853113"/>
            <a:ext cx="36036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E</a:t>
            </a:r>
          </a:p>
        </p:txBody>
      </p:sp>
      <p:sp>
        <p:nvSpPr>
          <p:cNvPr id="21629" name="Rectangle 591"/>
          <p:cNvSpPr>
            <a:spLocks noChangeArrowheads="1"/>
          </p:cNvSpPr>
          <p:nvPr/>
        </p:nvSpPr>
        <p:spPr bwMode="auto">
          <a:xfrm>
            <a:off x="4581525" y="-26988"/>
            <a:ext cx="127952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lnSpc>
                <a:spcPct val="90000"/>
              </a:lnSpc>
              <a:spcBef>
                <a:spcPct val="20000"/>
              </a:spcBef>
              <a:buClr>
                <a:schemeClr val="accent2"/>
              </a:buClr>
              <a:buFont typeface="Wingdings" pitchFamily="2" charset="2"/>
              <a:buNone/>
            </a:pPr>
            <a:r>
              <a:rPr lang="en-US" altLang="zh-CN" b="1">
                <a:solidFill>
                  <a:srgbClr val="000000"/>
                </a:solidFill>
              </a:rPr>
              <a:t>①L </a:t>
            </a:r>
            <a:r>
              <a:rPr lang="en-US" altLang="zh-CN" b="1">
                <a:solidFill>
                  <a:srgbClr val="000000"/>
                </a:solidFill>
                <a:sym typeface="Wingdings" pitchFamily="2" charset="2"/>
              </a:rPr>
              <a:t>→E</a:t>
            </a:r>
          </a:p>
        </p:txBody>
      </p:sp>
      <p:sp>
        <p:nvSpPr>
          <p:cNvPr id="21630" name="Rectangle 596"/>
          <p:cNvSpPr>
            <a:spLocks noChangeArrowheads="1"/>
          </p:cNvSpPr>
          <p:nvPr/>
        </p:nvSpPr>
        <p:spPr bwMode="auto">
          <a:xfrm>
            <a:off x="5795963" y="-52388"/>
            <a:ext cx="201295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②E</a:t>
            </a:r>
            <a:r>
              <a:rPr lang="en-US" altLang="zh-CN" b="1">
                <a:solidFill>
                  <a:srgbClr val="000000"/>
                </a:solidFill>
                <a:sym typeface="Wingdings" pitchFamily="2" charset="2"/>
              </a:rPr>
              <a:t>→</a:t>
            </a:r>
            <a:r>
              <a:rPr lang="en-US" altLang="zh-CN" b="1">
                <a:solidFill>
                  <a:srgbClr val="000000"/>
                </a:solidFill>
              </a:rPr>
              <a:t>E</a:t>
            </a:r>
            <a:r>
              <a:rPr lang="en-US" altLang="zh-CN" b="1" baseline="30000">
                <a:solidFill>
                  <a:srgbClr val="000000"/>
                </a:solidFill>
              </a:rPr>
              <a:t>1</a:t>
            </a:r>
            <a:r>
              <a:rPr lang="en-US" altLang="zh-CN" b="1">
                <a:solidFill>
                  <a:srgbClr val="000000"/>
                </a:solidFill>
              </a:rPr>
              <a:t>+T	</a:t>
            </a:r>
            <a:endParaRPr lang="zh-CN" altLang="en-US" b="1">
              <a:solidFill>
                <a:srgbClr val="000000"/>
              </a:solidFill>
            </a:endParaRPr>
          </a:p>
        </p:txBody>
      </p:sp>
      <p:sp>
        <p:nvSpPr>
          <p:cNvPr id="21631" name="Rectangle 597"/>
          <p:cNvSpPr>
            <a:spLocks noChangeArrowheads="1"/>
          </p:cNvSpPr>
          <p:nvPr/>
        </p:nvSpPr>
        <p:spPr bwMode="auto">
          <a:xfrm>
            <a:off x="7419975" y="-52388"/>
            <a:ext cx="1203325"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③E</a:t>
            </a:r>
            <a:r>
              <a:rPr lang="en-US" altLang="zh-CN" b="1">
                <a:solidFill>
                  <a:srgbClr val="000000"/>
                </a:solidFill>
                <a:sym typeface="Wingdings" pitchFamily="2" charset="2"/>
              </a:rPr>
              <a:t>→</a:t>
            </a:r>
            <a:r>
              <a:rPr lang="en-US" altLang="zh-CN" b="1">
                <a:solidFill>
                  <a:srgbClr val="000000"/>
                </a:solidFill>
              </a:rPr>
              <a:t>T</a:t>
            </a:r>
            <a:endParaRPr lang="zh-CN" altLang="en-US" b="1">
              <a:solidFill>
                <a:srgbClr val="000000"/>
              </a:solidFill>
            </a:endParaRPr>
          </a:p>
        </p:txBody>
      </p:sp>
      <p:sp>
        <p:nvSpPr>
          <p:cNvPr id="21632" name="Rectangle 599"/>
          <p:cNvSpPr>
            <a:spLocks noChangeArrowheads="1"/>
          </p:cNvSpPr>
          <p:nvPr/>
        </p:nvSpPr>
        <p:spPr bwMode="auto">
          <a:xfrm>
            <a:off x="4572000" y="404813"/>
            <a:ext cx="204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④T</a:t>
            </a:r>
            <a:r>
              <a:rPr lang="en-US" altLang="zh-CN" b="1">
                <a:solidFill>
                  <a:srgbClr val="000000"/>
                </a:solidFill>
                <a:sym typeface="Wingdings" pitchFamily="2" charset="2"/>
              </a:rPr>
              <a:t>→</a:t>
            </a:r>
            <a:r>
              <a:rPr lang="en-US" altLang="zh-CN" b="1">
                <a:solidFill>
                  <a:srgbClr val="000000"/>
                </a:solidFill>
              </a:rPr>
              <a:t>T</a:t>
            </a:r>
            <a:r>
              <a:rPr lang="en-US" altLang="zh-CN" b="1" baseline="30000">
                <a:solidFill>
                  <a:srgbClr val="000000"/>
                </a:solidFill>
              </a:rPr>
              <a:t>1</a:t>
            </a:r>
            <a:r>
              <a:rPr lang="en-US" altLang="zh-CN" b="1">
                <a:solidFill>
                  <a:srgbClr val="000000"/>
                </a:solidFill>
              </a:rPr>
              <a:t>*digit</a:t>
            </a:r>
            <a:endParaRPr lang="zh-CN" altLang="en-US" b="1">
              <a:solidFill>
                <a:srgbClr val="000000"/>
              </a:solidFill>
            </a:endParaRPr>
          </a:p>
        </p:txBody>
      </p:sp>
      <p:sp>
        <p:nvSpPr>
          <p:cNvPr id="21633" name="Rectangle 600"/>
          <p:cNvSpPr>
            <a:spLocks noChangeArrowheads="1"/>
          </p:cNvSpPr>
          <p:nvPr/>
        </p:nvSpPr>
        <p:spPr bwMode="auto">
          <a:xfrm>
            <a:off x="6599238" y="404813"/>
            <a:ext cx="1592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⑤T</a:t>
            </a:r>
            <a:r>
              <a:rPr lang="en-US" altLang="zh-CN" b="1">
                <a:solidFill>
                  <a:srgbClr val="000000"/>
                </a:solidFill>
                <a:sym typeface="Wingdings" pitchFamily="2" charset="2"/>
              </a:rPr>
              <a:t>→</a:t>
            </a:r>
            <a:r>
              <a:rPr lang="en-US" altLang="zh-CN" b="1">
                <a:solidFill>
                  <a:srgbClr val="000000"/>
                </a:solidFill>
              </a:rPr>
              <a:t>digit</a:t>
            </a: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0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0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0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0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0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800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05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80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0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04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04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800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804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68044">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043">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04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15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808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815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815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804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800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035"/>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80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803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03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816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809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816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816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803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8000"/>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030"/>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802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802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8027"/>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8026"/>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7999"/>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802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802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802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8022"/>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8021"/>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7998"/>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813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814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814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8145"/>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8166"/>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8098"/>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8164"/>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8165"/>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8147"/>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8149"/>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8015"/>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6801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6801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68012"/>
                                        </p:tgtEl>
                                        <p:attrNameLst>
                                          <p:attrName>style.visibility</p:attrName>
                                        </p:attrNameLst>
                                      </p:cBhvr>
                                      <p:to>
                                        <p:strVal val="visible"/>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68011"/>
                                        </p:tgtEl>
                                        <p:attrNameLst>
                                          <p:attrName>style.visibility</p:attrName>
                                        </p:attrNameLst>
                                      </p:cBhvr>
                                      <p:to>
                                        <p:strVal val="visibl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67996"/>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801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6800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6800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68007"/>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68006"/>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67995"/>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68109"/>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68111"/>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68113"/>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68115"/>
                                        </p:tgtEl>
                                        <p:attrNameLst>
                                          <p:attrName>style.visibility</p:attrName>
                                        </p:attrNameLst>
                                      </p:cBhvr>
                                      <p:to>
                                        <p:strVal val="visibl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68170"/>
                                        </p:tgtEl>
                                        <p:attrNameLst>
                                          <p:attrName>style.visibility</p:attrName>
                                        </p:attrNameLst>
                                      </p:cBhvr>
                                      <p:to>
                                        <p:strVal val="visible"/>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68104"/>
                                        </p:tgtEl>
                                        <p:attrNameLst>
                                          <p:attrName>style.visibility</p:attrName>
                                        </p:attrNameLst>
                                      </p:cBhvr>
                                      <p:to>
                                        <p:strVal val="visibl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6816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68171"/>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68117"/>
                                        </p:tgtEl>
                                        <p:attrNameLst>
                                          <p:attrName>style.visibility</p:attrName>
                                        </p:attrNameLst>
                                      </p:cBhvr>
                                      <p:to>
                                        <p:strVal val="visible"/>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68119"/>
                                        </p:tgtEl>
                                        <p:attrNameLst>
                                          <p:attrName>style.visibility</p:attrName>
                                        </p:attrNameLst>
                                      </p:cBhvr>
                                      <p:to>
                                        <p:strVal val="visible"/>
                                      </p:to>
                                    </p:se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68124"/>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68126"/>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68128"/>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68130"/>
                                        </p:tgtEl>
                                        <p:attrNameLst>
                                          <p:attrName>style.visibility</p:attrName>
                                        </p:attrNameLst>
                                      </p:cBhvr>
                                      <p:to>
                                        <p:strVal val="visible"/>
                                      </p:to>
                                    </p:se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68174"/>
                                        </p:tgtEl>
                                        <p:attrNameLst>
                                          <p:attrName>style.visibility</p:attrName>
                                        </p:attrNameLst>
                                      </p:cBhvr>
                                      <p:to>
                                        <p:strVal val="visible"/>
                                      </p:to>
                                    </p:se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68121"/>
                                        </p:tgtEl>
                                        <p:attrNameLst>
                                          <p:attrName>style.visibility</p:attrName>
                                        </p:attrNameLst>
                                      </p:cBhvr>
                                      <p:to>
                                        <p:strVal val="visible"/>
                                      </p:to>
                                    </p:se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68172"/>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68173"/>
                                        </p:tgtEl>
                                        <p:attrNameLst>
                                          <p:attrName>style.visibility</p:attrName>
                                        </p:attrNameLst>
                                      </p:cBhvr>
                                      <p:to>
                                        <p:strVal val="visible"/>
                                      </p:to>
                                    </p:se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68132"/>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68134"/>
                                        </p:tgtEl>
                                        <p:attrNameLst>
                                          <p:attrName>style.visibility</p:attrName>
                                        </p:attrNameLst>
                                      </p:cBhvr>
                                      <p:to>
                                        <p:strVal val="visible"/>
                                      </p:to>
                                    </p:se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67588"/>
                                        </p:tgtEl>
                                        <p:attrNameLst>
                                          <p:attrName>style.visibility</p:attrName>
                                        </p:attrNameLst>
                                      </p:cBhvr>
                                      <p:to>
                                        <p:strVal val="visible"/>
                                      </p:to>
                                    </p:set>
                                    <p:anim calcmode="lin" valueType="num">
                                      <p:cBhvr additive="base">
                                        <p:cTn id="289" dur="500" fill="hold"/>
                                        <p:tgtEl>
                                          <p:spTgt spid="67588"/>
                                        </p:tgtEl>
                                        <p:attrNameLst>
                                          <p:attrName>ppt_x</p:attrName>
                                        </p:attrNameLst>
                                      </p:cBhvr>
                                      <p:tavLst>
                                        <p:tav tm="0">
                                          <p:val>
                                            <p:strVal val="#ppt_x"/>
                                          </p:val>
                                        </p:tav>
                                        <p:tav tm="100000">
                                          <p:val>
                                            <p:strVal val="#ppt_x"/>
                                          </p:val>
                                        </p:tav>
                                      </p:tavLst>
                                    </p:anim>
                                    <p:anim calcmode="lin" valueType="num">
                                      <p:cBhvr additive="base">
                                        <p:cTn id="290"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49" grpId="0"/>
      <p:bldP spid="68147" grpId="0"/>
      <p:bldP spid="68145" grpId="0"/>
      <p:bldP spid="68143" grpId="0" animBg="1"/>
      <p:bldP spid="68141" grpId="0"/>
      <p:bldP spid="68139" grpId="0"/>
      <p:bldP spid="68134" grpId="0"/>
      <p:bldP spid="68132" grpId="0"/>
      <p:bldP spid="68130" grpId="0"/>
      <p:bldP spid="68128" grpId="0" animBg="1"/>
      <p:bldP spid="68126" grpId="0"/>
      <p:bldP spid="68124" grpId="0"/>
      <p:bldP spid="68121" grpId="0"/>
      <p:bldP spid="68119" grpId="0"/>
      <p:bldP spid="68117" grpId="0"/>
      <p:bldP spid="68115" grpId="0"/>
      <p:bldP spid="68113" grpId="0" animBg="1"/>
      <p:bldP spid="68111" grpId="0"/>
      <p:bldP spid="68109" grpId="0"/>
      <p:bldP spid="68104" grpId="0"/>
      <p:bldP spid="68098" grpId="0"/>
      <p:bldP spid="68090" grpId="0"/>
      <p:bldP spid="68088" grpId="0"/>
      <p:bldP spid="67995" grpId="0"/>
      <p:bldP spid="67996" grpId="0"/>
      <p:bldP spid="67998" grpId="0"/>
      <p:bldP spid="67999" grpId="0"/>
      <p:bldP spid="68000" grpId="0"/>
      <p:bldP spid="68002" grpId="0"/>
      <p:bldP spid="68003" grpId="0"/>
      <p:bldP spid="68004" grpId="0"/>
      <p:bldP spid="68006" grpId="0"/>
      <p:bldP spid="68007" grpId="0"/>
      <p:bldP spid="68008" grpId="0" animBg="1"/>
      <p:bldP spid="68009" grpId="0"/>
      <p:bldP spid="68010" grpId="0"/>
      <p:bldP spid="68011" grpId="0"/>
      <p:bldP spid="68012" grpId="0"/>
      <p:bldP spid="68013" grpId="0" animBg="1"/>
      <p:bldP spid="68014" grpId="0"/>
      <p:bldP spid="68015" grpId="0"/>
      <p:bldP spid="68021" grpId="0"/>
      <p:bldP spid="68022" grpId="0"/>
      <p:bldP spid="68023" grpId="0" animBg="1"/>
      <p:bldP spid="68024" grpId="0"/>
      <p:bldP spid="68025" grpId="0"/>
      <p:bldP spid="68026" grpId="0"/>
      <p:bldP spid="68027" grpId="0"/>
      <p:bldP spid="68028" grpId="0" animBg="1"/>
      <p:bldP spid="68029" grpId="0"/>
      <p:bldP spid="68030" grpId="0"/>
      <p:bldP spid="68031" grpId="0"/>
      <p:bldP spid="68032" grpId="0"/>
      <p:bldP spid="68033" grpId="0" animBg="1"/>
      <p:bldP spid="68034" grpId="0"/>
      <p:bldP spid="68035" grpId="0"/>
      <p:bldP spid="68041" grpId="0"/>
      <p:bldP spid="68045" grpId="0"/>
      <p:bldP spid="68046" grpId="0"/>
      <p:bldP spid="68047" grpId="0"/>
      <p:bldP spid="68048" grpId="0" animBg="1"/>
      <p:bldP spid="68049" grpId="0"/>
      <p:bldP spid="68050" grpId="0"/>
      <p:bldP spid="68051" grpId="0"/>
      <p:bldP spid="68052" grpId="0"/>
      <p:bldP spid="68053" grpId="0" animBg="1"/>
      <p:bldP spid="68054" grpId="0"/>
      <p:bldP spid="68055" grpId="0"/>
      <p:bldP spid="67588" grpId="0" animBg="1"/>
      <p:bldP spid="68156" grpId="0"/>
      <p:bldP spid="68157" grpId="0"/>
      <p:bldP spid="68158" grpId="0"/>
      <p:bldP spid="68161" grpId="0"/>
      <p:bldP spid="68162" grpId="0"/>
      <p:bldP spid="68163" grpId="0"/>
      <p:bldP spid="68164" grpId="0"/>
      <p:bldP spid="68165" grpId="0"/>
      <p:bldP spid="68166" grpId="0"/>
      <p:bldP spid="68167" grpId="0"/>
      <p:bldP spid="68170" grpId="0"/>
      <p:bldP spid="68171" grpId="0"/>
      <p:bldP spid="68172" grpId="0"/>
      <p:bldP spid="68173" grpId="0"/>
      <p:bldP spid="6817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600" dirty="0" smtClean="0"/>
              <a:t>7.</a:t>
            </a:r>
            <a:r>
              <a:rPr lang="zh-CN" altLang="en-US" sz="3600" dirty="0" smtClean="0"/>
              <a:t>3  </a:t>
            </a:r>
            <a:r>
              <a:rPr lang="zh-CN" altLang="en-US" sz="3600" dirty="0" smtClean="0"/>
              <a:t>中间代码的形式</a:t>
            </a:r>
          </a:p>
        </p:txBody>
      </p:sp>
      <p:sp>
        <p:nvSpPr>
          <p:cNvPr id="21507" name="Rectangle 3"/>
          <p:cNvSpPr>
            <a:spLocks noGrp="1" noChangeArrowheads="1"/>
          </p:cNvSpPr>
          <p:nvPr>
            <p:ph type="body" idx="1"/>
          </p:nvPr>
        </p:nvSpPr>
        <p:spPr/>
        <p:txBody>
          <a:bodyPr/>
          <a:lstStyle/>
          <a:p>
            <a:pPr algn="just" eaLnBrk="1" hangingPunct="1"/>
            <a:r>
              <a:rPr lang="zh-CN" altLang="en-US" sz="2800" smtClean="0"/>
              <a:t>定义：</a:t>
            </a:r>
          </a:p>
          <a:p>
            <a:pPr algn="just" eaLnBrk="1" hangingPunct="1">
              <a:buFont typeface="Wingdings" pitchFamily="2" charset="2"/>
              <a:buNone/>
            </a:pPr>
            <a:r>
              <a:rPr lang="zh-CN" altLang="en-US" sz="2800" smtClean="0"/>
              <a:t>	中间代码是一种复杂性介于源程序语言和机器语言之间的一种表示形式。</a:t>
            </a:r>
          </a:p>
          <a:p>
            <a:pPr algn="just" eaLnBrk="1" hangingPunct="1"/>
            <a:r>
              <a:rPr lang="zh-CN" altLang="en-US" sz="2800" smtClean="0"/>
              <a:t>使用中间代码的好处：</a:t>
            </a:r>
          </a:p>
          <a:p>
            <a:pPr algn="just" eaLnBrk="1" hangingPunct="1">
              <a:buClr>
                <a:srgbClr val="FF0000"/>
              </a:buClr>
              <a:buFont typeface="Wingdings" pitchFamily="2" charset="2"/>
              <a:buChar char="Ø"/>
            </a:pPr>
            <a:r>
              <a:rPr lang="zh-CN" altLang="en-US" sz="2800" smtClean="0"/>
              <a:t>中间代码与具体机器无关</a:t>
            </a:r>
          </a:p>
          <a:p>
            <a:pPr algn="just" eaLnBrk="1" hangingPunct="1">
              <a:buClr>
                <a:srgbClr val="FF0000"/>
              </a:buClr>
              <a:buFont typeface="Wingdings" pitchFamily="2" charset="2"/>
              <a:buChar char="Ø"/>
            </a:pPr>
            <a:r>
              <a:rPr lang="zh-CN" altLang="en-US" sz="2800" smtClean="0"/>
              <a:t>对中间代码进行与机器无关的优化</a:t>
            </a:r>
          </a:p>
          <a:p>
            <a:pPr algn="just" eaLnBrk="1" hangingPunct="1"/>
            <a:r>
              <a:rPr lang="zh-CN" altLang="en-US" sz="2800" smtClean="0"/>
              <a:t>形式：</a:t>
            </a:r>
          </a:p>
          <a:p>
            <a:pPr algn="just" eaLnBrk="1" hangingPunct="1">
              <a:buFont typeface="Wingdings" pitchFamily="2" charset="2"/>
              <a:buNone/>
            </a:pPr>
            <a:r>
              <a:rPr lang="zh-CN" altLang="en-US" sz="2800" smtClean="0"/>
              <a:t>	逆波兰记号、三元式、间接三元式、四元式和树形表示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2" name="Group 32"/>
          <p:cNvGrpSpPr>
            <a:grpSpLocks/>
          </p:cNvGrpSpPr>
          <p:nvPr/>
        </p:nvGrpSpPr>
        <p:grpSpPr bwMode="auto">
          <a:xfrm>
            <a:off x="1136650" y="228600"/>
            <a:ext cx="6711950" cy="6324600"/>
            <a:chOff x="742" y="144"/>
            <a:chExt cx="4228" cy="3984"/>
          </a:xfrm>
        </p:grpSpPr>
        <p:sp>
          <p:nvSpPr>
            <p:cNvPr id="5123" name="Text Box 3"/>
            <p:cNvSpPr txBox="1">
              <a:spLocks noChangeArrowheads="1"/>
            </p:cNvSpPr>
            <p:nvPr/>
          </p:nvSpPr>
          <p:spPr bwMode="auto">
            <a:xfrm>
              <a:off x="2448" y="3840"/>
              <a:ext cx="10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10000"/>
                  </a:solidFill>
                </a:rPr>
                <a:t>目标程序</a:t>
              </a:r>
            </a:p>
          </p:txBody>
        </p:sp>
        <p:sp>
          <p:nvSpPr>
            <p:cNvPr id="5124" name="Text Box 4"/>
            <p:cNvSpPr txBox="1">
              <a:spLocks noChangeArrowheads="1"/>
            </p:cNvSpPr>
            <p:nvPr/>
          </p:nvSpPr>
          <p:spPr bwMode="auto">
            <a:xfrm>
              <a:off x="2544" y="14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10000"/>
                  </a:solidFill>
                </a:rPr>
                <a:t>源程序</a:t>
              </a:r>
            </a:p>
          </p:txBody>
        </p:sp>
        <p:sp>
          <p:nvSpPr>
            <p:cNvPr id="5125" name="Text Box 5"/>
            <p:cNvSpPr txBox="1">
              <a:spLocks noChangeArrowheads="1"/>
            </p:cNvSpPr>
            <p:nvPr/>
          </p:nvSpPr>
          <p:spPr bwMode="auto">
            <a:xfrm>
              <a:off x="2352" y="576"/>
              <a:ext cx="1152" cy="304"/>
            </a:xfrm>
            <a:prstGeom prst="rect">
              <a:avLst/>
            </a:prstGeom>
            <a:solidFill>
              <a:srgbClr val="FFFFFF"/>
            </a:solidFill>
            <a:ln w="25400">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10000"/>
                  </a:solidFill>
                </a:rPr>
                <a:t>词法分析</a:t>
              </a:r>
            </a:p>
          </p:txBody>
        </p:sp>
        <p:sp>
          <p:nvSpPr>
            <p:cNvPr id="5126" name="Text Box 6"/>
            <p:cNvSpPr txBox="1">
              <a:spLocks noChangeArrowheads="1"/>
            </p:cNvSpPr>
            <p:nvPr/>
          </p:nvSpPr>
          <p:spPr bwMode="auto">
            <a:xfrm>
              <a:off x="2352" y="1088"/>
              <a:ext cx="1152" cy="304"/>
            </a:xfrm>
            <a:prstGeom prst="rect">
              <a:avLst/>
            </a:prstGeom>
            <a:solidFill>
              <a:srgbClr val="FFFFFF"/>
            </a:solidFill>
            <a:ln w="25400">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10000"/>
                  </a:solidFill>
                </a:rPr>
                <a:t>语法分析</a:t>
              </a:r>
            </a:p>
          </p:txBody>
        </p:sp>
        <p:sp>
          <p:nvSpPr>
            <p:cNvPr id="5127" name="Text Box 7"/>
            <p:cNvSpPr txBox="1">
              <a:spLocks noChangeArrowheads="1"/>
            </p:cNvSpPr>
            <p:nvPr/>
          </p:nvSpPr>
          <p:spPr bwMode="auto">
            <a:xfrm>
              <a:off x="2352" y="1616"/>
              <a:ext cx="1152" cy="304"/>
            </a:xfrm>
            <a:prstGeom prst="rect">
              <a:avLst/>
            </a:prstGeom>
            <a:solidFill>
              <a:srgbClr val="99FF99"/>
            </a:solidFill>
            <a:ln w="25400">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10000"/>
                  </a:solidFill>
                </a:rPr>
                <a:t>语义分析</a:t>
              </a:r>
            </a:p>
          </p:txBody>
        </p:sp>
        <p:sp>
          <p:nvSpPr>
            <p:cNvPr id="5128" name="Text Box 8"/>
            <p:cNvSpPr txBox="1">
              <a:spLocks noChangeArrowheads="1"/>
            </p:cNvSpPr>
            <p:nvPr/>
          </p:nvSpPr>
          <p:spPr bwMode="auto">
            <a:xfrm>
              <a:off x="2208" y="2144"/>
              <a:ext cx="1488" cy="304"/>
            </a:xfrm>
            <a:prstGeom prst="rect">
              <a:avLst/>
            </a:prstGeom>
            <a:solidFill>
              <a:srgbClr val="99FF99"/>
            </a:solidFill>
            <a:ln w="25400">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10000"/>
                  </a:solidFill>
                </a:rPr>
                <a:t>中间代码生成</a:t>
              </a:r>
            </a:p>
          </p:txBody>
        </p:sp>
        <p:sp>
          <p:nvSpPr>
            <p:cNvPr id="5129" name="Text Box 9"/>
            <p:cNvSpPr txBox="1">
              <a:spLocks noChangeArrowheads="1"/>
            </p:cNvSpPr>
            <p:nvPr/>
          </p:nvSpPr>
          <p:spPr bwMode="auto">
            <a:xfrm>
              <a:off x="2352" y="2768"/>
              <a:ext cx="1152" cy="304"/>
            </a:xfrm>
            <a:prstGeom prst="rect">
              <a:avLst/>
            </a:prstGeom>
            <a:solidFill>
              <a:srgbClr val="FFFFFF"/>
            </a:solidFill>
            <a:ln w="25400">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10000"/>
                  </a:solidFill>
                </a:rPr>
                <a:t>代码优化</a:t>
              </a:r>
            </a:p>
          </p:txBody>
        </p:sp>
        <p:sp>
          <p:nvSpPr>
            <p:cNvPr id="5130" name="Text Box 10"/>
            <p:cNvSpPr txBox="1">
              <a:spLocks noChangeArrowheads="1"/>
            </p:cNvSpPr>
            <p:nvPr/>
          </p:nvSpPr>
          <p:spPr bwMode="auto">
            <a:xfrm>
              <a:off x="2208" y="3296"/>
              <a:ext cx="1392" cy="304"/>
            </a:xfrm>
            <a:prstGeom prst="rect">
              <a:avLst/>
            </a:prstGeom>
            <a:solidFill>
              <a:srgbClr val="FFFFFF"/>
            </a:solidFill>
            <a:ln w="25400">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10000"/>
                  </a:solidFill>
                </a:rPr>
                <a:t>目标代码生成</a:t>
              </a:r>
            </a:p>
          </p:txBody>
        </p:sp>
        <p:sp>
          <p:nvSpPr>
            <p:cNvPr id="5131" name="Text Box 11"/>
            <p:cNvSpPr txBox="1">
              <a:spLocks noChangeArrowheads="1"/>
            </p:cNvSpPr>
            <p:nvPr/>
          </p:nvSpPr>
          <p:spPr bwMode="auto">
            <a:xfrm>
              <a:off x="742" y="1488"/>
              <a:ext cx="362" cy="1008"/>
            </a:xfrm>
            <a:prstGeom prst="rect">
              <a:avLst/>
            </a:prstGeom>
            <a:solidFill>
              <a:srgbClr val="FFFFFF"/>
            </a:solidFill>
            <a:ln w="25400">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10000"/>
                  </a:solidFill>
                </a:rPr>
                <a:t>表格管理</a:t>
              </a:r>
            </a:p>
          </p:txBody>
        </p:sp>
        <p:sp>
          <p:nvSpPr>
            <p:cNvPr id="5132" name="Text Box 12"/>
            <p:cNvSpPr txBox="1">
              <a:spLocks noChangeArrowheads="1"/>
            </p:cNvSpPr>
            <p:nvPr/>
          </p:nvSpPr>
          <p:spPr bwMode="auto">
            <a:xfrm>
              <a:off x="4608" y="1440"/>
              <a:ext cx="362" cy="1008"/>
            </a:xfrm>
            <a:prstGeom prst="rect">
              <a:avLst/>
            </a:prstGeom>
            <a:solidFill>
              <a:srgbClr val="FFFFFF"/>
            </a:solidFill>
            <a:ln w="25400">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10000"/>
                  </a:solidFill>
                </a:rPr>
                <a:t>出错处理</a:t>
              </a:r>
            </a:p>
          </p:txBody>
        </p:sp>
        <p:sp>
          <p:nvSpPr>
            <p:cNvPr id="5133" name="Line 13"/>
            <p:cNvSpPr>
              <a:spLocks noChangeShapeType="1"/>
            </p:cNvSpPr>
            <p:nvPr/>
          </p:nvSpPr>
          <p:spPr bwMode="auto">
            <a:xfrm>
              <a:off x="2832" y="384"/>
              <a:ext cx="0" cy="192"/>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4" name="Line 14"/>
            <p:cNvSpPr>
              <a:spLocks noChangeShapeType="1"/>
            </p:cNvSpPr>
            <p:nvPr/>
          </p:nvSpPr>
          <p:spPr bwMode="auto">
            <a:xfrm>
              <a:off x="2832" y="873"/>
              <a:ext cx="0" cy="192"/>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5" name="Line 15"/>
            <p:cNvSpPr>
              <a:spLocks noChangeShapeType="1"/>
            </p:cNvSpPr>
            <p:nvPr/>
          </p:nvSpPr>
          <p:spPr bwMode="auto">
            <a:xfrm>
              <a:off x="2853" y="1401"/>
              <a:ext cx="0" cy="192"/>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6" name="Line 16"/>
            <p:cNvSpPr>
              <a:spLocks noChangeShapeType="1"/>
            </p:cNvSpPr>
            <p:nvPr/>
          </p:nvSpPr>
          <p:spPr bwMode="auto">
            <a:xfrm>
              <a:off x="2862" y="1950"/>
              <a:ext cx="0" cy="192"/>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7" name="Line 17"/>
            <p:cNvSpPr>
              <a:spLocks noChangeShapeType="1"/>
            </p:cNvSpPr>
            <p:nvPr/>
          </p:nvSpPr>
          <p:spPr bwMode="auto">
            <a:xfrm>
              <a:off x="2871" y="2487"/>
              <a:ext cx="9" cy="240"/>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8" name="Line 18"/>
            <p:cNvSpPr>
              <a:spLocks noChangeShapeType="1"/>
            </p:cNvSpPr>
            <p:nvPr/>
          </p:nvSpPr>
          <p:spPr bwMode="auto">
            <a:xfrm>
              <a:off x="2898" y="3072"/>
              <a:ext cx="0" cy="192"/>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39" name="Line 19"/>
            <p:cNvSpPr>
              <a:spLocks noChangeShapeType="1"/>
            </p:cNvSpPr>
            <p:nvPr/>
          </p:nvSpPr>
          <p:spPr bwMode="auto">
            <a:xfrm>
              <a:off x="2879" y="3600"/>
              <a:ext cx="0" cy="288"/>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0" name="Line 20"/>
            <p:cNvSpPr>
              <a:spLocks noChangeShapeType="1"/>
            </p:cNvSpPr>
            <p:nvPr/>
          </p:nvSpPr>
          <p:spPr bwMode="auto">
            <a:xfrm flipV="1">
              <a:off x="1104" y="720"/>
              <a:ext cx="1248" cy="864"/>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1" name="Line 21"/>
            <p:cNvSpPr>
              <a:spLocks noChangeShapeType="1"/>
            </p:cNvSpPr>
            <p:nvPr/>
          </p:nvSpPr>
          <p:spPr bwMode="auto">
            <a:xfrm flipV="1">
              <a:off x="1104" y="1248"/>
              <a:ext cx="1248" cy="480"/>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2" name="Line 22"/>
            <p:cNvSpPr>
              <a:spLocks noChangeShapeType="1"/>
            </p:cNvSpPr>
            <p:nvPr/>
          </p:nvSpPr>
          <p:spPr bwMode="auto">
            <a:xfrm>
              <a:off x="1104" y="1824"/>
              <a:ext cx="1200" cy="0"/>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3" name="Line 23"/>
            <p:cNvSpPr>
              <a:spLocks noChangeShapeType="1"/>
            </p:cNvSpPr>
            <p:nvPr/>
          </p:nvSpPr>
          <p:spPr bwMode="auto">
            <a:xfrm>
              <a:off x="1104" y="2016"/>
              <a:ext cx="1104" cy="240"/>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4" name="Line 24"/>
            <p:cNvSpPr>
              <a:spLocks noChangeShapeType="1"/>
            </p:cNvSpPr>
            <p:nvPr/>
          </p:nvSpPr>
          <p:spPr bwMode="auto">
            <a:xfrm>
              <a:off x="1104" y="2208"/>
              <a:ext cx="1248" cy="720"/>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5" name="Line 25"/>
            <p:cNvSpPr>
              <a:spLocks noChangeShapeType="1"/>
            </p:cNvSpPr>
            <p:nvPr/>
          </p:nvSpPr>
          <p:spPr bwMode="auto">
            <a:xfrm>
              <a:off x="1104" y="2400"/>
              <a:ext cx="1104" cy="1104"/>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6" name="Line 26"/>
            <p:cNvSpPr>
              <a:spLocks noChangeShapeType="1"/>
            </p:cNvSpPr>
            <p:nvPr/>
          </p:nvSpPr>
          <p:spPr bwMode="auto">
            <a:xfrm>
              <a:off x="3504" y="672"/>
              <a:ext cx="1104" cy="864"/>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7" name="Line 27"/>
            <p:cNvSpPr>
              <a:spLocks noChangeShapeType="1"/>
            </p:cNvSpPr>
            <p:nvPr/>
          </p:nvSpPr>
          <p:spPr bwMode="auto">
            <a:xfrm>
              <a:off x="3504" y="1200"/>
              <a:ext cx="1104" cy="528"/>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8" name="Line 28"/>
            <p:cNvSpPr>
              <a:spLocks noChangeShapeType="1"/>
            </p:cNvSpPr>
            <p:nvPr/>
          </p:nvSpPr>
          <p:spPr bwMode="auto">
            <a:xfrm>
              <a:off x="3504" y="1824"/>
              <a:ext cx="1104" cy="0"/>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9" name="Line 29"/>
            <p:cNvSpPr>
              <a:spLocks noChangeShapeType="1"/>
            </p:cNvSpPr>
            <p:nvPr/>
          </p:nvSpPr>
          <p:spPr bwMode="auto">
            <a:xfrm flipV="1">
              <a:off x="3696" y="2016"/>
              <a:ext cx="912" cy="288"/>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0" name="Line 30"/>
            <p:cNvSpPr>
              <a:spLocks noChangeShapeType="1"/>
            </p:cNvSpPr>
            <p:nvPr/>
          </p:nvSpPr>
          <p:spPr bwMode="auto">
            <a:xfrm flipV="1">
              <a:off x="3504" y="2208"/>
              <a:ext cx="1104" cy="768"/>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51" name="Line 31"/>
            <p:cNvSpPr>
              <a:spLocks noChangeShapeType="1"/>
            </p:cNvSpPr>
            <p:nvPr/>
          </p:nvSpPr>
          <p:spPr bwMode="auto">
            <a:xfrm flipV="1">
              <a:off x="3600" y="2400"/>
              <a:ext cx="1008" cy="1152"/>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600" dirty="0" smtClean="0"/>
              <a:t>7.</a:t>
            </a:r>
            <a:r>
              <a:rPr lang="zh-CN" altLang="en-US" sz="3600" dirty="0" smtClean="0"/>
              <a:t>3</a:t>
            </a:r>
            <a:r>
              <a:rPr lang="zh-CN" altLang="en-US" sz="3600" dirty="0" smtClean="0"/>
              <a:t>.1  逆波兰记号</a:t>
            </a:r>
          </a:p>
        </p:txBody>
      </p:sp>
      <p:sp>
        <p:nvSpPr>
          <p:cNvPr id="22531" name="Rectangle 3"/>
          <p:cNvSpPr>
            <a:spLocks noGrp="1" noChangeArrowheads="1"/>
          </p:cNvSpPr>
          <p:nvPr>
            <p:ph type="body" idx="1"/>
          </p:nvPr>
        </p:nvSpPr>
        <p:spPr>
          <a:xfrm>
            <a:off x="809625" y="1371600"/>
            <a:ext cx="7958138" cy="2195513"/>
          </a:xfrm>
        </p:spPr>
        <p:txBody>
          <a:bodyPr/>
          <a:lstStyle/>
          <a:p>
            <a:pPr algn="just" eaLnBrk="1" hangingPunct="1">
              <a:lnSpc>
                <a:spcPct val="90000"/>
              </a:lnSpc>
            </a:pPr>
            <a:r>
              <a:rPr lang="zh-CN" altLang="en-US" smtClean="0"/>
              <a:t> 逆波兰表示法</a:t>
            </a:r>
          </a:p>
          <a:p>
            <a:pPr algn="just" eaLnBrk="1" hangingPunct="1">
              <a:lnSpc>
                <a:spcPct val="90000"/>
              </a:lnSpc>
              <a:buFont typeface="Wingdings" pitchFamily="2" charset="2"/>
              <a:buNone/>
            </a:pPr>
            <a:r>
              <a:rPr lang="zh-CN" altLang="en-US" smtClean="0"/>
              <a:t>	将运算对象写在前面，把运算符写在后面，因而也称后缀式。</a:t>
            </a:r>
          </a:p>
          <a:p>
            <a:pPr algn="just" eaLnBrk="1" hangingPunct="1">
              <a:lnSpc>
                <a:spcPct val="90000"/>
              </a:lnSpc>
              <a:buFont typeface="Wingdings" pitchFamily="2" charset="2"/>
              <a:buNone/>
            </a:pPr>
            <a:r>
              <a:rPr lang="zh-CN" altLang="en-US" smtClean="0"/>
              <a:t>	例如：</a:t>
            </a:r>
          </a:p>
        </p:txBody>
      </p:sp>
      <p:graphicFrame>
        <p:nvGraphicFramePr>
          <p:cNvPr id="22600" name="Group 72"/>
          <p:cNvGraphicFramePr>
            <a:graphicFrameLocks noGrp="1"/>
          </p:cNvGraphicFramePr>
          <p:nvPr/>
        </p:nvGraphicFramePr>
        <p:xfrm>
          <a:off x="1447800" y="3505200"/>
          <a:ext cx="7086600" cy="2073276"/>
        </p:xfrm>
        <a:graphic>
          <a:graphicData uri="http://schemas.openxmlformats.org/drawingml/2006/table">
            <a:tbl>
              <a:tblPr/>
              <a:tblGrid>
                <a:gridCol w="3808413"/>
                <a:gridCol w="3278187"/>
              </a:tblGrid>
              <a:tr h="51831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程序设计语言中的表示</a:t>
                      </a:r>
                    </a:p>
                  </a:txBody>
                  <a:tcPr marT="45734" marB="4573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逆波兰表示</a:t>
                      </a:r>
                    </a:p>
                  </a:txBody>
                  <a:tcPr marT="45734" marB="4573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319">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a+b</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ab+</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31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a+b*c </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abc * +</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31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(a+b)*c</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ab+c *</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381000" y="228600"/>
            <a:ext cx="8386763" cy="2819400"/>
          </a:xfrm>
        </p:spPr>
        <p:txBody>
          <a:bodyPr/>
          <a:lstStyle/>
          <a:p>
            <a:pPr eaLnBrk="1" hangingPunct="1">
              <a:lnSpc>
                <a:spcPct val="90000"/>
              </a:lnSpc>
            </a:pPr>
            <a:r>
              <a:rPr lang="zh-CN" altLang="en-US" sz="2800" smtClean="0"/>
              <a:t>后缀式的计算机处理</a:t>
            </a:r>
          </a:p>
          <a:p>
            <a:pPr algn="just" eaLnBrk="1" hangingPunct="1">
              <a:lnSpc>
                <a:spcPct val="90000"/>
              </a:lnSpc>
              <a:buFont typeface="Wingdings" pitchFamily="2" charset="2"/>
              <a:buChar char="Ø"/>
            </a:pPr>
            <a:r>
              <a:rPr lang="zh-CN" altLang="en-US" sz="2800" smtClean="0"/>
              <a:t>后缀式的最大优点是易于计算机处理</a:t>
            </a:r>
          </a:p>
          <a:p>
            <a:pPr algn="just" eaLnBrk="1" hangingPunct="1">
              <a:lnSpc>
                <a:spcPct val="90000"/>
              </a:lnSpc>
              <a:buFont typeface="Wingdings" pitchFamily="2" charset="2"/>
              <a:buChar char="Ø"/>
            </a:pPr>
            <a:r>
              <a:rPr lang="zh-CN" altLang="en-US" sz="2800" smtClean="0"/>
              <a:t>处理过程：</a:t>
            </a:r>
          </a:p>
          <a:p>
            <a:pPr algn="just" eaLnBrk="1" hangingPunct="1">
              <a:lnSpc>
                <a:spcPct val="90000"/>
              </a:lnSpc>
              <a:buFont typeface="Wingdings" pitchFamily="2" charset="2"/>
              <a:buNone/>
            </a:pPr>
            <a:r>
              <a:rPr lang="zh-CN" altLang="en-US" sz="2800" smtClean="0"/>
              <a:t>	从左到右扫描后缀式，每碰到运算对象就推进栈；碰到运算符就从栈顶弹出相应目数的运算对象施加运算，并把结果推进栈。最后的结果留在栈顶。  </a:t>
            </a:r>
          </a:p>
          <a:p>
            <a:pPr eaLnBrk="1" hangingPunct="1">
              <a:lnSpc>
                <a:spcPct val="90000"/>
              </a:lnSpc>
              <a:buFont typeface="Wingdings" pitchFamily="2" charset="2"/>
              <a:buNone/>
            </a:pPr>
            <a:endParaRPr lang="zh-CN" altLang="en-US" sz="2800" smtClean="0"/>
          </a:p>
        </p:txBody>
      </p:sp>
      <p:graphicFrame>
        <p:nvGraphicFramePr>
          <p:cNvPr id="23566" name="Group 14"/>
          <p:cNvGraphicFramePr>
            <a:graphicFrameLocks noGrp="1"/>
          </p:cNvGraphicFramePr>
          <p:nvPr/>
        </p:nvGraphicFramePr>
        <p:xfrm>
          <a:off x="1219200" y="3733800"/>
          <a:ext cx="533400" cy="1727201"/>
        </p:xfrm>
        <a:graphic>
          <a:graphicData uri="http://schemas.openxmlformats.org/drawingml/2006/table">
            <a:tbl>
              <a:tblPr/>
              <a:tblGrid>
                <a:gridCol w="533400"/>
              </a:tblGrid>
              <a:tr h="57626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4675">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626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b</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graphicFrame>
        <p:nvGraphicFramePr>
          <p:cNvPr id="23608" name="Group 56"/>
          <p:cNvGraphicFramePr>
            <a:graphicFrameLocks noGrp="1"/>
          </p:cNvGraphicFramePr>
          <p:nvPr/>
        </p:nvGraphicFramePr>
        <p:xfrm>
          <a:off x="2590800" y="3759200"/>
          <a:ext cx="533400" cy="1727201"/>
        </p:xfrm>
        <a:graphic>
          <a:graphicData uri="http://schemas.openxmlformats.org/drawingml/2006/table">
            <a:tbl>
              <a:tblPr/>
              <a:tblGrid>
                <a:gridCol w="533400"/>
              </a:tblGrid>
              <a:tr h="57626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4675">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626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t</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graphicFrame>
        <p:nvGraphicFramePr>
          <p:cNvPr id="23619" name="Group 67"/>
          <p:cNvGraphicFramePr>
            <a:graphicFrameLocks noGrp="1"/>
          </p:cNvGraphicFramePr>
          <p:nvPr/>
        </p:nvGraphicFramePr>
        <p:xfrm>
          <a:off x="4038600" y="3759200"/>
          <a:ext cx="533400" cy="1727201"/>
        </p:xfrm>
        <a:graphic>
          <a:graphicData uri="http://schemas.openxmlformats.org/drawingml/2006/table">
            <a:tbl>
              <a:tblPr/>
              <a:tblGrid>
                <a:gridCol w="533400"/>
              </a:tblGrid>
              <a:tr h="57626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4675">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c</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626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t</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graphicFrame>
        <p:nvGraphicFramePr>
          <p:cNvPr id="23620" name="Group 68"/>
          <p:cNvGraphicFramePr>
            <a:graphicFrameLocks noGrp="1"/>
          </p:cNvGraphicFramePr>
          <p:nvPr/>
        </p:nvGraphicFramePr>
        <p:xfrm>
          <a:off x="5486400" y="3759200"/>
          <a:ext cx="533400" cy="1668474"/>
        </p:xfrm>
        <a:graphic>
          <a:graphicData uri="http://schemas.openxmlformats.org/drawingml/2006/table">
            <a:tbl>
              <a:tblPr/>
              <a:tblGrid>
                <a:gridCol w="533400"/>
              </a:tblGrid>
              <a:tr h="57597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endParaRPr kumimoji="1" lang="en-US" altLang="zh-CN" sz="2400" b="1" i="0" u="none" strike="noStrike" cap="none" normalizeH="0" baseline="0" smtClean="0">
                        <a:ln>
                          <a:noFill/>
                        </a:ln>
                        <a:solidFill>
                          <a:srgbClr val="000000"/>
                        </a:solidFill>
                        <a:effectLst/>
                        <a:latin typeface="Times New Roman" pitchFamily="18" charset="0"/>
                        <a:ea typeface="宋体" pitchFamily="2" charset="-122"/>
                      </a:endParaRPr>
                    </a:p>
                  </a:txBody>
                  <a:tcPr marT="45698" marB="45698"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4385">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t</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2</a:t>
                      </a:r>
                    </a:p>
                  </a:txBody>
                  <a:tcPr marT="45698" marB="45698"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18105">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t</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1</a:t>
                      </a:r>
                    </a:p>
                  </a:txBody>
                  <a:tcPr marT="45698" marB="45698"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graphicFrame>
        <p:nvGraphicFramePr>
          <p:cNvPr id="23597" name="Group 45"/>
          <p:cNvGraphicFramePr>
            <a:graphicFrameLocks noGrp="1"/>
          </p:cNvGraphicFramePr>
          <p:nvPr/>
        </p:nvGraphicFramePr>
        <p:xfrm>
          <a:off x="7010400" y="3759200"/>
          <a:ext cx="533400" cy="1727201"/>
        </p:xfrm>
        <a:graphic>
          <a:graphicData uri="http://schemas.openxmlformats.org/drawingml/2006/table">
            <a:tbl>
              <a:tblPr/>
              <a:tblGrid>
                <a:gridCol w="533400"/>
              </a:tblGrid>
              <a:tr h="57626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4675">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endParaRPr kumimoji="1" lang="en-US" altLang="zh-CN" sz="28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12700" cap="flat" cmpd="sng" algn="ctr">
                      <a:solidFill>
                        <a:schemeClr val="tx1"/>
                      </a:solidFill>
                      <a:prstDash val="solid"/>
                      <a:round/>
                      <a:headEnd type="none" w="sm" len="sm"/>
                      <a:tailEnd type="none" w="lg" len="med"/>
                    </a:lnB>
                    <a:lnTlToBr>
                      <a:noFill/>
                    </a:lnTlToBr>
                    <a:lnBlToTr>
                      <a:noFill/>
                    </a:lnBlToTr>
                    <a:noFill/>
                  </a:tcPr>
                </a:tc>
              </a:tr>
              <a:tr h="576263">
                <a:tc>
                  <a:txBody>
                    <a:bodyPr/>
                    <a:lstStyle/>
                    <a:p>
                      <a:pPr marL="0" marR="0" lvl="0" indent="0" algn="ctr" defTabSz="914400" rtl="0" eaLnBrk="1" fontAlgn="ctr"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t</a:t>
                      </a:r>
                      <a:r>
                        <a:rPr kumimoji="1" lang="en-US" altLang="zh-CN" sz="2800" b="1" i="0" u="none" strike="noStrike" cap="none" normalizeH="0" baseline="-25000" smtClean="0">
                          <a:ln>
                            <a:noFill/>
                          </a:ln>
                          <a:solidFill>
                            <a:srgbClr val="000000"/>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12700"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sp>
        <p:nvSpPr>
          <p:cNvPr id="23613" name="Text Box 61"/>
          <p:cNvSpPr txBox="1">
            <a:spLocks noChangeArrowheads="1"/>
          </p:cNvSpPr>
          <p:nvPr/>
        </p:nvSpPr>
        <p:spPr bwMode="auto">
          <a:xfrm>
            <a:off x="2286000" y="5715000"/>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00000"/>
                </a:solidFill>
              </a:rPr>
              <a:t>t</a:t>
            </a:r>
            <a:r>
              <a:rPr lang="en-US" altLang="zh-CN" sz="2800" b="1" baseline="-25000">
                <a:solidFill>
                  <a:srgbClr val="000000"/>
                </a:solidFill>
              </a:rPr>
              <a:t>1</a:t>
            </a:r>
            <a:r>
              <a:rPr lang="en-US" altLang="zh-CN" sz="2800" b="1">
                <a:solidFill>
                  <a:srgbClr val="000000"/>
                </a:solidFill>
              </a:rPr>
              <a:t>= - b</a:t>
            </a:r>
          </a:p>
        </p:txBody>
      </p:sp>
      <p:sp>
        <p:nvSpPr>
          <p:cNvPr id="23614" name="Text Box 62"/>
          <p:cNvSpPr txBox="1">
            <a:spLocks noChangeArrowheads="1"/>
          </p:cNvSpPr>
          <p:nvPr/>
        </p:nvSpPr>
        <p:spPr bwMode="auto">
          <a:xfrm>
            <a:off x="5105400" y="57912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00000"/>
                </a:solidFill>
              </a:rPr>
              <a:t>t</a:t>
            </a:r>
            <a:r>
              <a:rPr lang="en-US" altLang="zh-CN" sz="2800" b="1" baseline="-25000">
                <a:solidFill>
                  <a:srgbClr val="000000"/>
                </a:solidFill>
              </a:rPr>
              <a:t>2</a:t>
            </a:r>
            <a:r>
              <a:rPr lang="en-US" altLang="zh-CN" sz="2800" b="1">
                <a:solidFill>
                  <a:srgbClr val="000000"/>
                </a:solidFill>
              </a:rPr>
              <a:t>= c*d</a:t>
            </a:r>
          </a:p>
        </p:txBody>
      </p:sp>
      <p:sp>
        <p:nvSpPr>
          <p:cNvPr id="23615" name="Text Box 63"/>
          <p:cNvSpPr txBox="1">
            <a:spLocks noChangeArrowheads="1"/>
          </p:cNvSpPr>
          <p:nvPr/>
        </p:nvSpPr>
        <p:spPr bwMode="auto">
          <a:xfrm>
            <a:off x="6705600" y="57912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00000"/>
                </a:solidFill>
              </a:rPr>
              <a:t>t</a:t>
            </a:r>
            <a:r>
              <a:rPr lang="en-US" altLang="zh-CN" sz="2800" b="1" baseline="-25000">
                <a:solidFill>
                  <a:srgbClr val="000000"/>
                </a:solidFill>
              </a:rPr>
              <a:t>3</a:t>
            </a:r>
            <a:r>
              <a:rPr lang="en-US" altLang="zh-CN" sz="2800" b="1">
                <a:solidFill>
                  <a:srgbClr val="000000"/>
                </a:solidFill>
              </a:rPr>
              <a:t>= t</a:t>
            </a:r>
            <a:r>
              <a:rPr lang="en-US" altLang="zh-CN" sz="2800" b="1" baseline="-25000">
                <a:solidFill>
                  <a:srgbClr val="000000"/>
                </a:solidFill>
              </a:rPr>
              <a:t>1</a:t>
            </a:r>
            <a:r>
              <a:rPr lang="en-US" altLang="zh-CN" sz="2800" b="1">
                <a:solidFill>
                  <a:srgbClr val="000000"/>
                </a:solidFill>
              </a:rPr>
              <a:t>+t</a:t>
            </a:r>
            <a:r>
              <a:rPr lang="en-US" altLang="zh-CN" sz="2800" b="1" baseline="-25000">
                <a:solidFill>
                  <a:srgbClr val="000000"/>
                </a:solidFill>
              </a:rPr>
              <a:t>2</a:t>
            </a:r>
          </a:p>
        </p:txBody>
      </p:sp>
      <p:sp>
        <p:nvSpPr>
          <p:cNvPr id="23616" name="Rectangle 64"/>
          <p:cNvSpPr>
            <a:spLocks noChangeArrowheads="1"/>
          </p:cNvSpPr>
          <p:nvPr/>
        </p:nvSpPr>
        <p:spPr bwMode="auto">
          <a:xfrm>
            <a:off x="381000" y="2971800"/>
            <a:ext cx="797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00"/>
                </a:solidFill>
              </a:rPr>
              <a:t>例：表达式－</a:t>
            </a:r>
            <a:r>
              <a:rPr lang="en-US" altLang="zh-CN" sz="2800" b="1">
                <a:solidFill>
                  <a:srgbClr val="000000"/>
                </a:solidFill>
              </a:rPr>
              <a:t>b＋c*d</a:t>
            </a:r>
            <a:r>
              <a:rPr lang="zh-CN" altLang="en-US" sz="2800" b="1">
                <a:solidFill>
                  <a:srgbClr val="000000"/>
                </a:solidFill>
              </a:rPr>
              <a:t>的后缀式 </a:t>
            </a:r>
            <a:r>
              <a:rPr lang="en-US" altLang="zh-CN" sz="2800" b="1">
                <a:solidFill>
                  <a:srgbClr val="000000"/>
                </a:solidFill>
              </a:rPr>
              <a:t>b@cd*+</a:t>
            </a:r>
            <a:r>
              <a:rPr lang="zh-CN" altLang="en-US" sz="2800" b="1">
                <a:solidFill>
                  <a:srgbClr val="000000"/>
                </a:solidFill>
              </a:rPr>
              <a:t>的计值过程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1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35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36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613">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36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36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614">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359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36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P spid="23613" grpId="0" build="p" autoUpdateAnimBg="0"/>
      <p:bldP spid="23614" grpId="0" build="p" autoUpdateAnimBg="0"/>
      <p:bldP spid="23615" grpId="0" build="p" autoUpdateAnimBg="0"/>
      <p:bldP spid="2361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81000" y="228600"/>
            <a:ext cx="7958138" cy="1444625"/>
          </a:xfrm>
        </p:spPr>
        <p:txBody>
          <a:bodyPr/>
          <a:lstStyle/>
          <a:p>
            <a:pPr eaLnBrk="1" hangingPunct="1">
              <a:lnSpc>
                <a:spcPct val="90000"/>
              </a:lnSpc>
            </a:pPr>
            <a:r>
              <a:rPr lang="zh-CN" altLang="en-US" sz="2800" smtClean="0"/>
              <a:t>逆波兰表示法的扩充</a:t>
            </a:r>
          </a:p>
          <a:p>
            <a:pPr algn="just" eaLnBrk="1" hangingPunct="1">
              <a:lnSpc>
                <a:spcPct val="90000"/>
              </a:lnSpc>
              <a:buFont typeface="Wingdings" pitchFamily="2" charset="2"/>
              <a:buNone/>
            </a:pPr>
            <a:r>
              <a:rPr lang="zh-CN" altLang="en-US" sz="2800" smtClean="0"/>
              <a:t>	逆波兰表示法很容易扩充到表达式以外的范围 </a:t>
            </a:r>
          </a:p>
          <a:p>
            <a:pPr algn="just" eaLnBrk="1" hangingPunct="1">
              <a:lnSpc>
                <a:spcPct val="90000"/>
              </a:lnSpc>
              <a:buFont typeface="Wingdings" pitchFamily="2" charset="2"/>
              <a:buNone/>
            </a:pPr>
            <a:r>
              <a:rPr lang="zh-CN" altLang="en-US" sz="2800" smtClean="0"/>
              <a:t>	例如：</a:t>
            </a:r>
          </a:p>
        </p:txBody>
      </p:sp>
      <p:graphicFrame>
        <p:nvGraphicFramePr>
          <p:cNvPr id="24660" name="Group 84"/>
          <p:cNvGraphicFramePr>
            <a:graphicFrameLocks noGrp="1"/>
          </p:cNvGraphicFramePr>
          <p:nvPr/>
        </p:nvGraphicFramePr>
        <p:xfrm>
          <a:off x="533400" y="1873250"/>
          <a:ext cx="8382000" cy="3568772"/>
        </p:xfrm>
        <a:graphic>
          <a:graphicData uri="http://schemas.openxmlformats.org/drawingml/2006/table">
            <a:tbl>
              <a:tblPr/>
              <a:tblGrid>
                <a:gridCol w="3048000"/>
                <a:gridCol w="2209800"/>
                <a:gridCol w="3124200"/>
              </a:tblGrid>
              <a:tr h="62695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语句</a:t>
                      </a: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逆波兰表示</a:t>
                      </a: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备注</a:t>
                      </a: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625366">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a:=b+c</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abc+:=</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t>
                      </a: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看作二目运算符</a:t>
                      </a: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9448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GOTO  L</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L  jump</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jump</a:t>
                      </a: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看成一目运算符，表示</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GOTO</a:t>
                      </a: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137154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If E then S</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1</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 else S</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2</a:t>
                      </a:r>
                      <a:endParaRPr kumimoji="1" lang="zh-CN" altLang="en-US" sz="2800" b="1" i="0" u="none" strike="noStrike" cap="none" normalizeH="0" baseline="30000" smtClean="0">
                        <a:ln>
                          <a:noFill/>
                        </a:ln>
                        <a:solidFill>
                          <a:srgbClr val="000000"/>
                        </a:solidFill>
                        <a:effectLst/>
                        <a:latin typeface="Times New Roman" pitchFamily="18" charset="0"/>
                        <a:ea typeface="宋体" pitchFamily="2" charset="-122"/>
                      </a:endParaRP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ES</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1</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S</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2</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把￥ 看成三目运算符，表示</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if –then –else</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13" marB="45713"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600" dirty="0" smtClean="0"/>
              <a:t>7.</a:t>
            </a:r>
            <a:r>
              <a:rPr lang="zh-CN" altLang="en-US" sz="3600" dirty="0" smtClean="0"/>
              <a:t>3</a:t>
            </a:r>
            <a:r>
              <a:rPr lang="zh-CN" altLang="en-US" sz="3600" dirty="0" smtClean="0"/>
              <a:t>.2  三元式和树形表示</a:t>
            </a:r>
          </a:p>
        </p:txBody>
      </p:sp>
      <p:sp>
        <p:nvSpPr>
          <p:cNvPr id="25603" name="Rectangle 3"/>
          <p:cNvSpPr>
            <a:spLocks noGrp="1" noChangeArrowheads="1"/>
          </p:cNvSpPr>
          <p:nvPr>
            <p:ph type="body" idx="1"/>
          </p:nvPr>
        </p:nvSpPr>
        <p:spPr>
          <a:xfrm>
            <a:off x="228600" y="1371600"/>
            <a:ext cx="8539163" cy="1447800"/>
          </a:xfrm>
        </p:spPr>
        <p:txBody>
          <a:bodyPr/>
          <a:lstStyle/>
          <a:p>
            <a:pPr algn="just" eaLnBrk="1" hangingPunct="1">
              <a:lnSpc>
                <a:spcPct val="90000"/>
              </a:lnSpc>
            </a:pPr>
            <a:r>
              <a:rPr lang="zh-CN" altLang="en-US" sz="2800" smtClean="0"/>
              <a:t>三元式</a:t>
            </a:r>
          </a:p>
          <a:p>
            <a:pPr algn="just" eaLnBrk="1" hangingPunct="1">
              <a:lnSpc>
                <a:spcPct val="90000"/>
              </a:lnSpc>
              <a:buFont typeface="Wingdings" pitchFamily="2" charset="2"/>
              <a:buNone/>
            </a:pPr>
            <a:r>
              <a:rPr lang="zh-CN" altLang="en-US" sz="2800" smtClean="0"/>
              <a:t>	(算符</a:t>
            </a:r>
            <a:r>
              <a:rPr lang="en-US" altLang="zh-CN" sz="2800" smtClean="0"/>
              <a:t>op，</a:t>
            </a:r>
            <a:r>
              <a:rPr lang="zh-CN" altLang="en-US" sz="2800" smtClean="0"/>
              <a:t>第一个运算对象</a:t>
            </a:r>
            <a:r>
              <a:rPr lang="en-US" altLang="zh-CN" sz="2800" smtClean="0"/>
              <a:t>ARG1,</a:t>
            </a:r>
            <a:r>
              <a:rPr lang="zh-CN" altLang="en-US" sz="2800" smtClean="0"/>
              <a:t>第二个运算对象</a:t>
            </a:r>
            <a:r>
              <a:rPr lang="en-US" altLang="zh-CN" sz="2800" smtClean="0"/>
              <a:t>ARG2)</a:t>
            </a:r>
          </a:p>
        </p:txBody>
      </p:sp>
      <p:sp>
        <p:nvSpPr>
          <p:cNvPr id="25605" name="Rectangle 5"/>
          <p:cNvSpPr>
            <a:spLocks noChangeArrowheads="1"/>
          </p:cNvSpPr>
          <p:nvPr/>
        </p:nvSpPr>
        <p:spPr bwMode="auto">
          <a:xfrm>
            <a:off x="4419600" y="2819400"/>
            <a:ext cx="45720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zh-CN" altLang="en-US" b="1">
                <a:solidFill>
                  <a:srgbClr val="000000"/>
                </a:solidFill>
              </a:rPr>
              <a:t>说明：</a:t>
            </a:r>
          </a:p>
          <a:p>
            <a:pPr>
              <a:lnSpc>
                <a:spcPct val="90000"/>
              </a:lnSpc>
              <a:spcBef>
                <a:spcPct val="50000"/>
              </a:spcBef>
              <a:buClr>
                <a:srgbClr val="FF0000"/>
              </a:buClr>
              <a:buFont typeface="Wingdings" pitchFamily="2" charset="2"/>
              <a:buChar char="Ø"/>
            </a:pPr>
            <a:r>
              <a:rPr lang="zh-CN" altLang="en-US" b="1">
                <a:solidFill>
                  <a:srgbClr val="000000"/>
                </a:solidFill>
              </a:rPr>
              <a:t>三元式的某些运算对象是另一个三元式的编号（代表其结果）</a:t>
            </a:r>
          </a:p>
          <a:p>
            <a:pPr>
              <a:lnSpc>
                <a:spcPct val="90000"/>
              </a:lnSpc>
              <a:spcBef>
                <a:spcPct val="50000"/>
              </a:spcBef>
              <a:buClr>
                <a:srgbClr val="FF0000"/>
              </a:buClr>
              <a:buFont typeface="Wingdings" pitchFamily="2" charset="2"/>
              <a:buChar char="Ø"/>
            </a:pPr>
            <a:r>
              <a:rPr lang="zh-CN" altLang="en-US" b="1">
                <a:solidFill>
                  <a:srgbClr val="000000"/>
                </a:solidFill>
              </a:rPr>
              <a:t>一目算符只需选用一个运算对象（</a:t>
            </a:r>
            <a:r>
              <a:rPr lang="en-US" altLang="zh-CN" b="1">
                <a:solidFill>
                  <a:srgbClr val="000000"/>
                </a:solidFill>
              </a:rPr>
              <a:t>ARG1）</a:t>
            </a:r>
          </a:p>
          <a:p>
            <a:pPr>
              <a:lnSpc>
                <a:spcPct val="90000"/>
              </a:lnSpc>
              <a:spcBef>
                <a:spcPct val="50000"/>
              </a:spcBef>
              <a:buClr>
                <a:srgbClr val="FF0000"/>
              </a:buClr>
              <a:buFont typeface="Wingdings" pitchFamily="2" charset="2"/>
              <a:buChar char="Ø"/>
            </a:pPr>
            <a:r>
              <a:rPr lang="zh-CN" altLang="en-US" b="1">
                <a:solidFill>
                  <a:srgbClr val="000000"/>
                </a:solidFill>
              </a:rPr>
              <a:t>多目算符可用连续几个三元式表示	</a:t>
            </a:r>
          </a:p>
        </p:txBody>
      </p:sp>
      <p:sp>
        <p:nvSpPr>
          <p:cNvPr id="25606" name="Rectangle 6"/>
          <p:cNvSpPr>
            <a:spLocks noChangeArrowheads="1"/>
          </p:cNvSpPr>
          <p:nvPr/>
        </p:nvSpPr>
        <p:spPr bwMode="auto">
          <a:xfrm>
            <a:off x="228600" y="2743200"/>
            <a:ext cx="44958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zh-CN" altLang="en-US" sz="2800" b="1">
                <a:solidFill>
                  <a:srgbClr val="000000"/>
                </a:solidFill>
              </a:rPr>
              <a:t>例： </a:t>
            </a:r>
            <a:r>
              <a:rPr lang="en-US" altLang="zh-CN" sz="2800" b="1">
                <a:solidFill>
                  <a:srgbClr val="000000"/>
                </a:solidFill>
              </a:rPr>
              <a:t>a :＝b*c+b*d</a:t>
            </a:r>
            <a:r>
              <a:rPr lang="zh-CN" altLang="en-US" sz="2800" b="1">
                <a:solidFill>
                  <a:srgbClr val="000000"/>
                </a:solidFill>
              </a:rPr>
              <a:t>表示为 </a:t>
            </a:r>
          </a:p>
          <a:p>
            <a:pPr>
              <a:spcBef>
                <a:spcPct val="50000"/>
              </a:spcBef>
              <a:buClr>
                <a:schemeClr val="accent2"/>
              </a:buClr>
              <a:buFont typeface="Wingdings" pitchFamily="2" charset="2"/>
              <a:buNone/>
            </a:pPr>
            <a:r>
              <a:rPr lang="en-US" altLang="zh-CN" sz="2800" b="1">
                <a:solidFill>
                  <a:srgbClr val="000000"/>
                </a:solidFill>
              </a:rPr>
              <a:t>(1) (* ,	b,	c	)</a:t>
            </a:r>
          </a:p>
          <a:p>
            <a:pPr>
              <a:spcBef>
                <a:spcPct val="50000"/>
              </a:spcBef>
              <a:buClr>
                <a:schemeClr val="accent2"/>
              </a:buClr>
              <a:buFont typeface="Wingdings" pitchFamily="2" charset="2"/>
              <a:buNone/>
            </a:pPr>
            <a:r>
              <a:rPr lang="en-US" altLang="zh-CN" sz="2800" b="1">
                <a:solidFill>
                  <a:srgbClr val="000000"/>
                </a:solidFill>
              </a:rPr>
              <a:t>(2) (* ,	b,	d	)</a:t>
            </a:r>
          </a:p>
          <a:p>
            <a:pPr>
              <a:spcBef>
                <a:spcPct val="50000"/>
              </a:spcBef>
              <a:buClr>
                <a:schemeClr val="accent2"/>
              </a:buClr>
              <a:buFont typeface="Wingdings" pitchFamily="2" charset="2"/>
              <a:buNone/>
            </a:pPr>
            <a:r>
              <a:rPr lang="en-US" altLang="zh-CN" sz="2800" b="1">
                <a:solidFill>
                  <a:srgbClr val="000000"/>
                </a:solidFill>
              </a:rPr>
              <a:t>(3) (+ ,	(1),	(2)	)</a:t>
            </a:r>
          </a:p>
          <a:p>
            <a:pPr>
              <a:spcBef>
                <a:spcPct val="50000"/>
              </a:spcBef>
              <a:buClr>
                <a:schemeClr val="accent2"/>
              </a:buClr>
              <a:buFont typeface="Wingdings" pitchFamily="2" charset="2"/>
              <a:buNone/>
            </a:pPr>
            <a:r>
              <a:rPr lang="en-US" altLang="zh-CN" sz="2800" b="1">
                <a:solidFill>
                  <a:srgbClr val="000000"/>
                </a:solidFill>
              </a:rPr>
              <a:t>(4) (:＝,	(3),	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5">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5">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5" grpId="0" build="p" autoUpdateAnimBg="0"/>
      <p:bldP spid="2560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zh-CN" altLang="en-US" sz="3600" smtClean="0"/>
          </a:p>
        </p:txBody>
      </p:sp>
      <p:sp>
        <p:nvSpPr>
          <p:cNvPr id="177155" name="Rectangle 3"/>
          <p:cNvSpPr>
            <a:spLocks noGrp="1" noChangeArrowheads="1"/>
          </p:cNvSpPr>
          <p:nvPr>
            <p:ph type="body" idx="1"/>
          </p:nvPr>
        </p:nvSpPr>
        <p:spPr>
          <a:xfrm>
            <a:off x="228600" y="1371600"/>
            <a:ext cx="8539163" cy="2057400"/>
          </a:xfrm>
        </p:spPr>
        <p:txBody>
          <a:bodyPr/>
          <a:lstStyle/>
          <a:p>
            <a:pPr algn="just" eaLnBrk="1" hangingPunct="1"/>
            <a:r>
              <a:rPr lang="zh-CN" altLang="en-US" smtClean="0"/>
              <a:t>间接三元式</a:t>
            </a:r>
          </a:p>
          <a:p>
            <a:pPr algn="just" eaLnBrk="1" hangingPunct="1">
              <a:buFont typeface="Wingdings" pitchFamily="2" charset="2"/>
              <a:buNone/>
            </a:pPr>
            <a:r>
              <a:rPr lang="zh-CN" altLang="en-US" smtClean="0"/>
              <a:t>	和三元式类似，只是合并相同的三元式，并在三元式后面加一列执行序列</a:t>
            </a:r>
            <a:endParaRPr lang="en-US" altLang="zh-CN" smtClean="0"/>
          </a:p>
        </p:txBody>
      </p:sp>
      <p:sp>
        <p:nvSpPr>
          <p:cNvPr id="177157" name="Rectangle 5"/>
          <p:cNvSpPr>
            <a:spLocks noChangeArrowheads="1"/>
          </p:cNvSpPr>
          <p:nvPr/>
        </p:nvSpPr>
        <p:spPr bwMode="auto">
          <a:xfrm>
            <a:off x="323850" y="3008313"/>
            <a:ext cx="4495800"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zh-CN" altLang="en-US" sz="2800" b="1">
                <a:solidFill>
                  <a:srgbClr val="000000"/>
                </a:solidFill>
              </a:rPr>
              <a:t>例： </a:t>
            </a:r>
            <a:r>
              <a:rPr lang="en-US" altLang="zh-CN" sz="2800" b="1">
                <a:solidFill>
                  <a:srgbClr val="000000"/>
                </a:solidFill>
              </a:rPr>
              <a:t>a :＝b*c+b*c</a:t>
            </a:r>
            <a:r>
              <a:rPr lang="zh-CN" altLang="en-US" sz="2800" b="1">
                <a:solidFill>
                  <a:srgbClr val="000000"/>
                </a:solidFill>
              </a:rPr>
              <a:t>表示为 </a:t>
            </a:r>
          </a:p>
          <a:p>
            <a:pPr>
              <a:spcBef>
                <a:spcPct val="50000"/>
              </a:spcBef>
              <a:buClr>
                <a:schemeClr val="accent2"/>
              </a:buClr>
              <a:buFont typeface="Wingdings" pitchFamily="2" charset="2"/>
              <a:buNone/>
            </a:pPr>
            <a:r>
              <a:rPr lang="en-US" altLang="zh-CN" sz="2800" b="1">
                <a:solidFill>
                  <a:srgbClr val="000000"/>
                </a:solidFill>
              </a:rPr>
              <a:t>(1) (* ,	b,	c	)</a:t>
            </a:r>
          </a:p>
          <a:p>
            <a:pPr>
              <a:spcBef>
                <a:spcPct val="50000"/>
              </a:spcBef>
              <a:buClr>
                <a:schemeClr val="accent2"/>
              </a:buClr>
              <a:buFont typeface="Wingdings" pitchFamily="2" charset="2"/>
              <a:buNone/>
            </a:pPr>
            <a:r>
              <a:rPr lang="en-US" altLang="zh-CN" sz="2800" b="1">
                <a:solidFill>
                  <a:srgbClr val="000000"/>
                </a:solidFill>
              </a:rPr>
              <a:t>(2) (* ,	b,	c	)</a:t>
            </a:r>
          </a:p>
          <a:p>
            <a:pPr>
              <a:spcBef>
                <a:spcPct val="50000"/>
              </a:spcBef>
              <a:buClr>
                <a:schemeClr val="accent2"/>
              </a:buClr>
              <a:buFont typeface="Wingdings" pitchFamily="2" charset="2"/>
              <a:buNone/>
            </a:pPr>
            <a:r>
              <a:rPr lang="en-US" altLang="zh-CN" sz="2800" b="1">
                <a:solidFill>
                  <a:srgbClr val="000000"/>
                </a:solidFill>
              </a:rPr>
              <a:t>(3) (+ ,	(1),	(2)	)</a:t>
            </a:r>
          </a:p>
          <a:p>
            <a:pPr>
              <a:spcBef>
                <a:spcPct val="50000"/>
              </a:spcBef>
              <a:buClr>
                <a:schemeClr val="accent2"/>
              </a:buClr>
              <a:buFont typeface="Wingdings" pitchFamily="2" charset="2"/>
              <a:buNone/>
            </a:pPr>
            <a:r>
              <a:rPr lang="en-US" altLang="zh-CN" sz="2800" b="1">
                <a:solidFill>
                  <a:srgbClr val="000000"/>
                </a:solidFill>
              </a:rPr>
              <a:t>(4) (:＝,	(3),	a	)</a:t>
            </a:r>
          </a:p>
        </p:txBody>
      </p:sp>
      <p:sp>
        <p:nvSpPr>
          <p:cNvPr id="177159" name="Rectangle 7"/>
          <p:cNvSpPr>
            <a:spLocks noChangeArrowheads="1"/>
          </p:cNvSpPr>
          <p:nvPr/>
        </p:nvSpPr>
        <p:spPr bwMode="auto">
          <a:xfrm>
            <a:off x="4464050" y="3578225"/>
            <a:ext cx="45720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en-US" altLang="zh-CN" sz="2800" b="1">
                <a:solidFill>
                  <a:srgbClr val="FF3300"/>
                </a:solidFill>
              </a:rPr>
              <a:t>(1) (* ,	b,	c	)</a:t>
            </a:r>
          </a:p>
          <a:p>
            <a:pPr>
              <a:spcBef>
                <a:spcPct val="50000"/>
              </a:spcBef>
              <a:buClr>
                <a:schemeClr val="accent2"/>
              </a:buClr>
              <a:buFont typeface="Wingdings" pitchFamily="2" charset="2"/>
              <a:buNone/>
            </a:pPr>
            <a:r>
              <a:rPr lang="en-US" altLang="zh-CN" sz="2800" b="1">
                <a:solidFill>
                  <a:srgbClr val="FF3300"/>
                </a:solidFill>
              </a:rPr>
              <a:t>(2) (+ ,	(1),	(1)	)</a:t>
            </a:r>
          </a:p>
          <a:p>
            <a:pPr>
              <a:spcBef>
                <a:spcPct val="50000"/>
              </a:spcBef>
              <a:buClr>
                <a:schemeClr val="accent2"/>
              </a:buClr>
              <a:buFont typeface="Wingdings" pitchFamily="2" charset="2"/>
              <a:buNone/>
            </a:pPr>
            <a:r>
              <a:rPr lang="en-US" altLang="zh-CN" sz="2800" b="1">
                <a:solidFill>
                  <a:srgbClr val="FF3300"/>
                </a:solidFill>
              </a:rPr>
              <a:t>(3) (:＝,	(2),	a	)</a:t>
            </a:r>
          </a:p>
          <a:p>
            <a:pPr>
              <a:spcBef>
                <a:spcPct val="50000"/>
              </a:spcBef>
              <a:buClr>
                <a:schemeClr val="accent2"/>
              </a:buClr>
              <a:buFont typeface="Wingdings" pitchFamily="2" charset="2"/>
              <a:buNone/>
            </a:pPr>
            <a:r>
              <a:rPr lang="zh-CN" altLang="en-US" sz="2800" b="1">
                <a:solidFill>
                  <a:srgbClr val="FF3300"/>
                </a:solidFill>
              </a:rPr>
              <a:t>执行序列</a:t>
            </a:r>
            <a:r>
              <a:rPr lang="zh-CN" altLang="en-US" sz="2800" b="1">
                <a:solidFill>
                  <a:srgbClr val="FF3300"/>
                </a:solidFill>
                <a:sym typeface="Wingdings" pitchFamily="2" charset="2"/>
              </a:rPr>
              <a:t>（</a:t>
            </a:r>
            <a:r>
              <a:rPr lang="en-US" altLang="zh-CN" sz="2800" b="1">
                <a:solidFill>
                  <a:srgbClr val="FF3300"/>
                </a:solidFill>
                <a:sym typeface="Wingdings" pitchFamily="2" charset="2"/>
              </a:rPr>
              <a:t>1</a:t>
            </a:r>
            <a:r>
              <a:rPr lang="zh-CN" altLang="en-US" sz="2800" b="1">
                <a:solidFill>
                  <a:srgbClr val="FF3300"/>
                </a:solidFill>
                <a:sym typeface="Wingdings" pitchFamily="2" charset="2"/>
              </a:rPr>
              <a:t>）（</a:t>
            </a:r>
            <a:r>
              <a:rPr lang="en-US" altLang="zh-CN" sz="2800" b="1">
                <a:solidFill>
                  <a:srgbClr val="FF3300"/>
                </a:solidFill>
                <a:sym typeface="Wingdings" pitchFamily="2" charset="2"/>
              </a:rPr>
              <a:t>1</a:t>
            </a:r>
            <a:r>
              <a:rPr lang="zh-CN" altLang="en-US" sz="2800" b="1">
                <a:solidFill>
                  <a:srgbClr val="FF3300"/>
                </a:solidFill>
                <a:sym typeface="Wingdings" pitchFamily="2" charset="2"/>
              </a:rPr>
              <a:t>）（</a:t>
            </a:r>
            <a:r>
              <a:rPr lang="en-US" altLang="zh-CN" sz="2800" b="1">
                <a:solidFill>
                  <a:srgbClr val="FF3300"/>
                </a:solidFill>
                <a:sym typeface="Wingdings" pitchFamily="2" charset="2"/>
              </a:rPr>
              <a:t>2</a:t>
            </a:r>
            <a:r>
              <a:rPr lang="zh-CN" altLang="en-US" sz="2800" b="1">
                <a:solidFill>
                  <a:srgbClr val="FF3300"/>
                </a:solidFill>
                <a:sym typeface="Wingdings" pitchFamily="2" charset="2"/>
              </a:rPr>
              <a:t>）（</a:t>
            </a:r>
            <a:r>
              <a:rPr lang="en-US" altLang="zh-CN" sz="2800" b="1">
                <a:solidFill>
                  <a:srgbClr val="FF3300"/>
                </a:solidFill>
                <a:sym typeface="Wingdings" pitchFamily="2" charset="2"/>
              </a:rPr>
              <a:t>3</a:t>
            </a:r>
            <a:r>
              <a:rPr lang="zh-CN" altLang="en-US" sz="2800" b="1">
                <a:solidFill>
                  <a:srgbClr val="FF3300"/>
                </a:solidFill>
                <a:sym typeface="Wingdings" pitchFamily="2" charset="2"/>
              </a:rPr>
              <a:t>）</a:t>
            </a:r>
            <a:endParaRPr lang="zh-CN" altLang="en-US" sz="2800" b="1">
              <a:solidFill>
                <a:srgbClr val="FF3300"/>
              </a:solidFill>
            </a:endParaRPr>
          </a:p>
        </p:txBody>
      </p:sp>
      <p:sp>
        <p:nvSpPr>
          <p:cNvPr id="177160" name="Text Box 8"/>
          <p:cNvSpPr txBox="1">
            <a:spLocks noChangeArrowheads="1"/>
          </p:cNvSpPr>
          <p:nvPr/>
        </p:nvSpPr>
        <p:spPr bwMode="auto">
          <a:xfrm>
            <a:off x="539750" y="6237288"/>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t>三元式序列</a:t>
            </a:r>
          </a:p>
        </p:txBody>
      </p:sp>
      <p:sp>
        <p:nvSpPr>
          <p:cNvPr id="177162" name="Text Box 10"/>
          <p:cNvSpPr txBox="1">
            <a:spLocks noChangeArrowheads="1"/>
          </p:cNvSpPr>
          <p:nvPr/>
        </p:nvSpPr>
        <p:spPr bwMode="auto">
          <a:xfrm>
            <a:off x="4716463" y="29972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t>间接三元式序列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7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71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71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715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715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7159">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71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7" grpId="0" autoUpdateAnimBg="0"/>
      <p:bldP spid="177160" grpId="0"/>
      <p:bldP spid="17716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zh-CN" altLang="en-US" b="0" smtClean="0"/>
          </a:p>
        </p:txBody>
      </p:sp>
      <p:sp>
        <p:nvSpPr>
          <p:cNvPr id="26627" name="Rectangle 3"/>
          <p:cNvSpPr>
            <a:spLocks noGrp="1" noChangeArrowheads="1"/>
          </p:cNvSpPr>
          <p:nvPr>
            <p:ph type="body" idx="1"/>
          </p:nvPr>
        </p:nvSpPr>
        <p:spPr>
          <a:xfrm>
            <a:off x="685800" y="1371600"/>
            <a:ext cx="7958138" cy="1955800"/>
          </a:xfrm>
        </p:spPr>
        <p:txBody>
          <a:bodyPr/>
          <a:lstStyle/>
          <a:p>
            <a:pPr algn="just" eaLnBrk="1" hangingPunct="1">
              <a:lnSpc>
                <a:spcPct val="90000"/>
              </a:lnSpc>
            </a:pPr>
            <a:r>
              <a:rPr lang="zh-CN" altLang="en-US" sz="2800" smtClean="0"/>
              <a:t>树形表示</a:t>
            </a:r>
          </a:p>
          <a:p>
            <a:pPr algn="just" eaLnBrk="1" hangingPunct="1">
              <a:lnSpc>
                <a:spcPct val="90000"/>
              </a:lnSpc>
              <a:buFont typeface="Wingdings" pitchFamily="2" charset="2"/>
              <a:buNone/>
            </a:pPr>
            <a:r>
              <a:rPr lang="zh-CN" altLang="en-US" sz="2800" smtClean="0"/>
              <a:t>	二目运算对应二叉子树，多目运算对应多叉子树，但通常通过引入新结点表示成二叉子树。</a:t>
            </a:r>
          </a:p>
          <a:p>
            <a:pPr eaLnBrk="1" hangingPunct="1">
              <a:lnSpc>
                <a:spcPct val="90000"/>
              </a:lnSpc>
              <a:buFont typeface="Wingdings" pitchFamily="2" charset="2"/>
              <a:buNone/>
            </a:pPr>
            <a:r>
              <a:rPr lang="zh-CN" altLang="en-US" sz="2800" smtClean="0"/>
              <a:t>	例如：</a:t>
            </a:r>
            <a:r>
              <a:rPr lang="en-US" altLang="zh-CN" sz="2800" smtClean="0"/>
              <a:t>a:＝b*c+b*d </a:t>
            </a:r>
            <a:r>
              <a:rPr lang="zh-CN" altLang="en-US" sz="2800" smtClean="0"/>
              <a:t>表示成</a:t>
            </a:r>
          </a:p>
        </p:txBody>
      </p:sp>
      <p:grpSp>
        <p:nvGrpSpPr>
          <p:cNvPr id="26646" name="Group 22"/>
          <p:cNvGrpSpPr>
            <a:grpSpLocks/>
          </p:cNvGrpSpPr>
          <p:nvPr/>
        </p:nvGrpSpPr>
        <p:grpSpPr bwMode="auto">
          <a:xfrm>
            <a:off x="2438400" y="3233738"/>
            <a:ext cx="3505200" cy="2786062"/>
            <a:chOff x="1920" y="2544"/>
            <a:chExt cx="1824" cy="1475"/>
          </a:xfrm>
        </p:grpSpPr>
        <p:sp>
          <p:nvSpPr>
            <p:cNvPr id="28677" name="Text Box 4"/>
            <p:cNvSpPr txBox="1">
              <a:spLocks noChangeArrowheads="1"/>
            </p:cNvSpPr>
            <p:nvPr/>
          </p:nvSpPr>
          <p:spPr bwMode="auto">
            <a:xfrm>
              <a:off x="2352" y="2544"/>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00"/>
                  </a:solidFill>
                </a:rPr>
                <a:t>:=</a:t>
              </a:r>
            </a:p>
          </p:txBody>
        </p:sp>
        <p:sp>
          <p:nvSpPr>
            <p:cNvPr id="28678" name="Text Box 5"/>
            <p:cNvSpPr txBox="1">
              <a:spLocks noChangeArrowheads="1"/>
            </p:cNvSpPr>
            <p:nvPr/>
          </p:nvSpPr>
          <p:spPr bwMode="auto">
            <a:xfrm>
              <a:off x="1920" y="2880"/>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00000"/>
                  </a:solidFill>
                </a:rPr>
                <a:t>a</a:t>
              </a:r>
            </a:p>
          </p:txBody>
        </p:sp>
        <p:sp>
          <p:nvSpPr>
            <p:cNvPr id="28679" name="Text Box 6"/>
            <p:cNvSpPr txBox="1">
              <a:spLocks noChangeArrowheads="1"/>
            </p:cNvSpPr>
            <p:nvPr/>
          </p:nvSpPr>
          <p:spPr bwMode="auto">
            <a:xfrm>
              <a:off x="2736" y="2928"/>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00"/>
                  </a:solidFill>
                </a:rPr>
                <a:t>+</a:t>
              </a:r>
            </a:p>
          </p:txBody>
        </p:sp>
        <p:sp>
          <p:nvSpPr>
            <p:cNvPr id="28680" name="Text Box 7"/>
            <p:cNvSpPr txBox="1">
              <a:spLocks noChangeArrowheads="1"/>
            </p:cNvSpPr>
            <p:nvPr/>
          </p:nvSpPr>
          <p:spPr bwMode="auto">
            <a:xfrm>
              <a:off x="2448" y="3312"/>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00"/>
                  </a:solidFill>
                </a:rPr>
                <a:t>*</a:t>
              </a:r>
            </a:p>
          </p:txBody>
        </p:sp>
        <p:sp>
          <p:nvSpPr>
            <p:cNvPr id="28681" name="Text Box 8"/>
            <p:cNvSpPr txBox="1">
              <a:spLocks noChangeArrowheads="1"/>
            </p:cNvSpPr>
            <p:nvPr/>
          </p:nvSpPr>
          <p:spPr bwMode="auto">
            <a:xfrm>
              <a:off x="3072" y="3312"/>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00"/>
                  </a:solidFill>
                </a:rPr>
                <a:t>*</a:t>
              </a:r>
            </a:p>
          </p:txBody>
        </p:sp>
        <p:sp>
          <p:nvSpPr>
            <p:cNvPr id="28682" name="Text Box 9"/>
            <p:cNvSpPr txBox="1">
              <a:spLocks noChangeArrowheads="1"/>
            </p:cNvSpPr>
            <p:nvPr/>
          </p:nvSpPr>
          <p:spPr bwMode="auto">
            <a:xfrm>
              <a:off x="2064" y="3744"/>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00000"/>
                  </a:solidFill>
                </a:rPr>
                <a:t>b</a:t>
              </a:r>
            </a:p>
          </p:txBody>
        </p:sp>
        <p:sp>
          <p:nvSpPr>
            <p:cNvPr id="28683" name="Text Box 10"/>
            <p:cNvSpPr txBox="1">
              <a:spLocks noChangeArrowheads="1"/>
            </p:cNvSpPr>
            <p:nvPr/>
          </p:nvSpPr>
          <p:spPr bwMode="auto">
            <a:xfrm>
              <a:off x="2544" y="3744"/>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00000"/>
                  </a:solidFill>
                </a:rPr>
                <a:t>c</a:t>
              </a:r>
            </a:p>
          </p:txBody>
        </p:sp>
        <p:sp>
          <p:nvSpPr>
            <p:cNvPr id="28684" name="Text Box 11"/>
            <p:cNvSpPr txBox="1">
              <a:spLocks noChangeArrowheads="1"/>
            </p:cNvSpPr>
            <p:nvPr/>
          </p:nvSpPr>
          <p:spPr bwMode="auto">
            <a:xfrm>
              <a:off x="2976" y="3744"/>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00000"/>
                  </a:solidFill>
                </a:rPr>
                <a:t>b</a:t>
              </a:r>
            </a:p>
          </p:txBody>
        </p:sp>
        <p:sp>
          <p:nvSpPr>
            <p:cNvPr id="28685" name="Text Box 12"/>
            <p:cNvSpPr txBox="1">
              <a:spLocks noChangeArrowheads="1"/>
            </p:cNvSpPr>
            <p:nvPr/>
          </p:nvSpPr>
          <p:spPr bwMode="auto">
            <a:xfrm>
              <a:off x="3408" y="3744"/>
              <a:ext cx="33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FF00FF"/>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000000"/>
                  </a:solidFill>
                </a:rPr>
                <a:t>d</a:t>
              </a:r>
            </a:p>
          </p:txBody>
        </p:sp>
        <p:sp>
          <p:nvSpPr>
            <p:cNvPr id="28686" name="Line 13"/>
            <p:cNvSpPr>
              <a:spLocks noChangeShapeType="1"/>
            </p:cNvSpPr>
            <p:nvPr/>
          </p:nvSpPr>
          <p:spPr bwMode="auto">
            <a:xfrm flipH="1">
              <a:off x="2064" y="2832"/>
              <a:ext cx="384" cy="192"/>
            </a:xfrm>
            <a:prstGeom prst="line">
              <a:avLst/>
            </a:prstGeom>
            <a:noFill/>
            <a:ln w="25400" cap="sq">
              <a:solidFill>
                <a:srgbClr val="FF00FF"/>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7" name="Line 14"/>
            <p:cNvSpPr>
              <a:spLocks noChangeShapeType="1"/>
            </p:cNvSpPr>
            <p:nvPr/>
          </p:nvSpPr>
          <p:spPr bwMode="auto">
            <a:xfrm>
              <a:off x="2448" y="2832"/>
              <a:ext cx="384" cy="192"/>
            </a:xfrm>
            <a:prstGeom prst="line">
              <a:avLst/>
            </a:prstGeom>
            <a:noFill/>
            <a:ln w="25400" cap="sq">
              <a:solidFill>
                <a:srgbClr val="FF00FF"/>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8" name="Line 15"/>
            <p:cNvSpPr>
              <a:spLocks noChangeShapeType="1"/>
            </p:cNvSpPr>
            <p:nvPr/>
          </p:nvSpPr>
          <p:spPr bwMode="auto">
            <a:xfrm flipH="1">
              <a:off x="2592" y="3168"/>
              <a:ext cx="240" cy="192"/>
            </a:xfrm>
            <a:prstGeom prst="line">
              <a:avLst/>
            </a:prstGeom>
            <a:noFill/>
            <a:ln w="25400" cap="sq">
              <a:solidFill>
                <a:srgbClr val="FF00FF"/>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9" name="Line 16"/>
            <p:cNvSpPr>
              <a:spLocks noChangeShapeType="1"/>
            </p:cNvSpPr>
            <p:nvPr/>
          </p:nvSpPr>
          <p:spPr bwMode="auto">
            <a:xfrm>
              <a:off x="2832" y="3168"/>
              <a:ext cx="288" cy="192"/>
            </a:xfrm>
            <a:prstGeom prst="line">
              <a:avLst/>
            </a:prstGeom>
            <a:noFill/>
            <a:ln w="25400" cap="sq">
              <a:solidFill>
                <a:srgbClr val="FF00FF"/>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0" name="Line 17"/>
            <p:cNvSpPr>
              <a:spLocks noChangeShapeType="1"/>
            </p:cNvSpPr>
            <p:nvPr/>
          </p:nvSpPr>
          <p:spPr bwMode="auto">
            <a:xfrm flipH="1">
              <a:off x="2208" y="3504"/>
              <a:ext cx="288" cy="240"/>
            </a:xfrm>
            <a:prstGeom prst="line">
              <a:avLst/>
            </a:prstGeom>
            <a:noFill/>
            <a:ln w="25400" cap="sq">
              <a:solidFill>
                <a:srgbClr val="FF00FF"/>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1" name="Line 18"/>
            <p:cNvSpPr>
              <a:spLocks noChangeShapeType="1"/>
            </p:cNvSpPr>
            <p:nvPr/>
          </p:nvSpPr>
          <p:spPr bwMode="auto">
            <a:xfrm>
              <a:off x="2496" y="3504"/>
              <a:ext cx="192" cy="240"/>
            </a:xfrm>
            <a:prstGeom prst="line">
              <a:avLst/>
            </a:prstGeom>
            <a:noFill/>
            <a:ln w="25400" cap="sq">
              <a:solidFill>
                <a:srgbClr val="FF00FF"/>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2" name="Line 20"/>
            <p:cNvSpPr>
              <a:spLocks noChangeShapeType="1"/>
            </p:cNvSpPr>
            <p:nvPr/>
          </p:nvSpPr>
          <p:spPr bwMode="auto">
            <a:xfrm flipH="1">
              <a:off x="3072" y="3552"/>
              <a:ext cx="96" cy="240"/>
            </a:xfrm>
            <a:prstGeom prst="line">
              <a:avLst/>
            </a:prstGeom>
            <a:noFill/>
            <a:ln w="25400" cap="sq">
              <a:solidFill>
                <a:srgbClr val="FF00FF"/>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3" name="Line 21"/>
            <p:cNvSpPr>
              <a:spLocks noChangeShapeType="1"/>
            </p:cNvSpPr>
            <p:nvPr/>
          </p:nvSpPr>
          <p:spPr bwMode="auto">
            <a:xfrm>
              <a:off x="3216" y="3552"/>
              <a:ext cx="288" cy="240"/>
            </a:xfrm>
            <a:prstGeom prst="line">
              <a:avLst/>
            </a:prstGeom>
            <a:noFill/>
            <a:ln w="25400" cap="sq">
              <a:solidFill>
                <a:srgbClr val="FF00FF"/>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6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3600" dirty="0" smtClean="0"/>
              <a:t>7.</a:t>
            </a:r>
            <a:r>
              <a:rPr lang="zh-CN" altLang="en-US" sz="3600" dirty="0" smtClean="0"/>
              <a:t>3</a:t>
            </a:r>
            <a:r>
              <a:rPr lang="zh-CN" altLang="en-US" sz="3600" dirty="0" smtClean="0"/>
              <a:t>.3</a:t>
            </a:r>
            <a:r>
              <a:rPr lang="zh-CN" altLang="en-US" sz="3600" dirty="0" smtClean="0">
                <a:cs typeface="Times New Roman" pitchFamily="18" charset="0"/>
              </a:rPr>
              <a:t>  </a:t>
            </a:r>
            <a:r>
              <a:rPr lang="zh-CN" altLang="en-US" sz="3600" dirty="0" smtClean="0"/>
              <a:t>四元式</a:t>
            </a:r>
          </a:p>
        </p:txBody>
      </p:sp>
      <p:sp>
        <p:nvSpPr>
          <p:cNvPr id="27651" name="Rectangle 3"/>
          <p:cNvSpPr>
            <a:spLocks noGrp="1" noChangeArrowheads="1"/>
          </p:cNvSpPr>
          <p:nvPr>
            <p:ph type="body" idx="1"/>
          </p:nvPr>
        </p:nvSpPr>
        <p:spPr>
          <a:xfrm>
            <a:off x="304800" y="1371600"/>
            <a:ext cx="8462963" cy="1524000"/>
          </a:xfrm>
        </p:spPr>
        <p:txBody>
          <a:bodyPr/>
          <a:lstStyle/>
          <a:p>
            <a:pPr marL="533400" indent="-533400" algn="just" eaLnBrk="1" hangingPunct="1">
              <a:lnSpc>
                <a:spcPct val="90000"/>
              </a:lnSpc>
            </a:pPr>
            <a:r>
              <a:rPr lang="zh-CN" altLang="en-US" sz="2800" smtClean="0"/>
              <a:t>四元式表示</a:t>
            </a:r>
          </a:p>
          <a:p>
            <a:pPr marL="533400" indent="-533400" algn="just" eaLnBrk="1" hangingPunct="1">
              <a:lnSpc>
                <a:spcPct val="90000"/>
              </a:lnSpc>
              <a:buFont typeface="Wingdings" pitchFamily="2" charset="2"/>
              <a:buNone/>
            </a:pPr>
            <a:r>
              <a:rPr lang="zh-CN" altLang="en-US" sz="2800" smtClean="0"/>
              <a:t>	四元式是一种比较普遍采用的中间代码形式</a:t>
            </a:r>
          </a:p>
          <a:p>
            <a:pPr marL="533400" indent="-533400" algn="just" eaLnBrk="1" hangingPunct="1">
              <a:lnSpc>
                <a:spcPct val="90000"/>
              </a:lnSpc>
              <a:buFont typeface="Wingdings" pitchFamily="2" charset="2"/>
              <a:buNone/>
            </a:pPr>
            <a:r>
              <a:rPr lang="en-US" altLang="zh-CN" sz="2800" smtClean="0"/>
              <a:t>	(</a:t>
            </a:r>
            <a:r>
              <a:rPr lang="zh-CN" altLang="en-US" sz="2800" smtClean="0"/>
              <a:t>算符</a:t>
            </a:r>
            <a:r>
              <a:rPr lang="en-US" altLang="zh-CN" sz="2800" smtClean="0"/>
              <a:t>op，ARG1，ARG2，</a:t>
            </a:r>
            <a:r>
              <a:rPr lang="zh-CN" altLang="en-US" sz="2800" smtClean="0"/>
              <a:t>运算结果</a:t>
            </a:r>
            <a:r>
              <a:rPr lang="en-US" altLang="zh-CN" sz="2800" smtClean="0"/>
              <a:t>RESULT）</a:t>
            </a:r>
            <a:endParaRPr lang="zh-CN" altLang="en-US" sz="2800" smtClean="0"/>
          </a:p>
        </p:txBody>
      </p:sp>
      <p:sp>
        <p:nvSpPr>
          <p:cNvPr id="27652" name="Rectangle 4"/>
          <p:cNvSpPr>
            <a:spLocks noChangeArrowheads="1"/>
          </p:cNvSpPr>
          <p:nvPr/>
        </p:nvSpPr>
        <p:spPr bwMode="auto">
          <a:xfrm>
            <a:off x="838200" y="2855913"/>
            <a:ext cx="7924800"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chemeClr val="accent2"/>
              </a:buClr>
              <a:buFont typeface="Wingdings" pitchFamily="2" charset="2"/>
              <a:buNone/>
            </a:pPr>
            <a:r>
              <a:rPr lang="zh-CN" altLang="en-US" sz="2800" b="1">
                <a:solidFill>
                  <a:srgbClr val="000000"/>
                </a:solidFill>
              </a:rPr>
              <a:t>例如：</a:t>
            </a:r>
            <a:r>
              <a:rPr lang="en-US" altLang="zh-CN" sz="2800" b="1">
                <a:solidFill>
                  <a:srgbClr val="000000"/>
                </a:solidFill>
              </a:rPr>
              <a:t>a:＝b*c+b*d</a:t>
            </a:r>
            <a:r>
              <a:rPr lang="zh-CN" altLang="en-US" sz="2800" b="1">
                <a:solidFill>
                  <a:srgbClr val="000000"/>
                </a:solidFill>
              </a:rPr>
              <a:t>的四元式表示如下： </a:t>
            </a:r>
          </a:p>
          <a:p>
            <a:pPr marL="914400" lvl="1" indent="-457200">
              <a:lnSpc>
                <a:spcPct val="90000"/>
              </a:lnSpc>
              <a:spcBef>
                <a:spcPct val="50000"/>
              </a:spcBef>
              <a:buClr>
                <a:schemeClr val="accent2"/>
              </a:buClr>
              <a:buFont typeface="Wingdings" pitchFamily="2" charset="2"/>
              <a:buAutoNum type="arabicParenR"/>
            </a:pPr>
            <a:r>
              <a:rPr lang="en-US" altLang="zh-CN" sz="2800" b="1">
                <a:solidFill>
                  <a:srgbClr val="000000"/>
                </a:solidFill>
              </a:rPr>
              <a:t>(*,	b,	c,	t</a:t>
            </a:r>
            <a:r>
              <a:rPr lang="en-US" altLang="zh-CN" sz="2800" b="1" baseline="-30000">
                <a:solidFill>
                  <a:srgbClr val="000000"/>
                </a:solidFill>
              </a:rPr>
              <a:t>1 </a:t>
            </a:r>
            <a:r>
              <a:rPr lang="en-US" altLang="zh-CN" sz="2800" b="1">
                <a:solidFill>
                  <a:srgbClr val="000000"/>
                </a:solidFill>
              </a:rPr>
              <a:t>)</a:t>
            </a:r>
            <a:endParaRPr lang="en-US" altLang="zh-CN" sz="2800" b="1" baseline="-3000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sz="2800" b="1">
                <a:solidFill>
                  <a:srgbClr val="000000"/>
                </a:solidFill>
              </a:rPr>
              <a:t>(*,	b,	d,	t</a:t>
            </a:r>
            <a:r>
              <a:rPr lang="en-US" altLang="zh-CN" sz="2800" b="1" baseline="-30000">
                <a:solidFill>
                  <a:srgbClr val="000000"/>
                </a:solidFill>
              </a:rPr>
              <a:t>2 </a:t>
            </a:r>
            <a:r>
              <a:rPr lang="en-US" altLang="zh-CN" sz="2800" b="1">
                <a:solidFill>
                  <a:srgbClr val="000000"/>
                </a:solidFill>
              </a:rPr>
              <a:t>)</a:t>
            </a:r>
            <a:endParaRPr lang="en-US" altLang="zh-CN" sz="2800" b="1" baseline="-3000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sz="2800" b="1">
                <a:solidFill>
                  <a:srgbClr val="000000"/>
                </a:solidFill>
              </a:rPr>
              <a:t>(+,	t</a:t>
            </a:r>
            <a:r>
              <a:rPr lang="en-US" altLang="zh-CN" sz="2800" b="1" baseline="-30000">
                <a:solidFill>
                  <a:srgbClr val="000000"/>
                </a:solidFill>
              </a:rPr>
              <a:t>1</a:t>
            </a:r>
            <a:r>
              <a:rPr lang="en-US" altLang="zh-CN" sz="2800" b="1">
                <a:solidFill>
                  <a:srgbClr val="000000"/>
                </a:solidFill>
              </a:rPr>
              <a:t>,	t</a:t>
            </a:r>
            <a:r>
              <a:rPr lang="en-US" altLang="zh-CN" sz="2800" b="1" baseline="-30000">
                <a:solidFill>
                  <a:srgbClr val="000000"/>
                </a:solidFill>
              </a:rPr>
              <a:t>2</a:t>
            </a:r>
            <a:r>
              <a:rPr lang="en-US" altLang="zh-CN" sz="2800" b="1">
                <a:solidFill>
                  <a:srgbClr val="000000"/>
                </a:solidFill>
              </a:rPr>
              <a:t>,	t</a:t>
            </a:r>
            <a:r>
              <a:rPr lang="en-US" altLang="zh-CN" sz="2800" b="1" baseline="-30000">
                <a:solidFill>
                  <a:srgbClr val="000000"/>
                </a:solidFill>
              </a:rPr>
              <a:t>3 </a:t>
            </a:r>
            <a:r>
              <a:rPr lang="en-US" altLang="zh-CN" sz="2800" b="1">
                <a:solidFill>
                  <a:srgbClr val="000000"/>
                </a:solidFill>
              </a:rPr>
              <a:t>)</a:t>
            </a:r>
            <a:endParaRPr lang="en-US" altLang="zh-CN" sz="2800" b="1" baseline="-3000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sz="2800" b="1">
                <a:solidFill>
                  <a:srgbClr val="000000"/>
                </a:solidFill>
              </a:rPr>
              <a:t>(:＝,	t</a:t>
            </a:r>
            <a:r>
              <a:rPr lang="en-US" altLang="zh-CN" sz="2800" b="1" baseline="-30000">
                <a:solidFill>
                  <a:srgbClr val="000000"/>
                </a:solidFill>
              </a:rPr>
              <a:t>3 </a:t>
            </a:r>
            <a:r>
              <a:rPr lang="en-US" altLang="zh-CN" sz="2800" b="1">
                <a:solidFill>
                  <a:srgbClr val="000000"/>
                </a:solidFill>
              </a:rPr>
              <a:t>,	－,	a ) </a:t>
            </a:r>
          </a:p>
          <a:p>
            <a:pPr marL="914400" lvl="1" indent="-457200">
              <a:lnSpc>
                <a:spcPct val="90000"/>
              </a:lnSpc>
              <a:spcBef>
                <a:spcPct val="50000"/>
              </a:spcBef>
              <a:buClr>
                <a:schemeClr val="accent2"/>
              </a:buClr>
              <a:buFont typeface="Wingdings" pitchFamily="2" charset="2"/>
              <a:buNone/>
            </a:pPr>
            <a:r>
              <a:rPr lang="zh-CN" altLang="en-US" sz="2800" b="1">
                <a:solidFill>
                  <a:srgbClr val="000000"/>
                </a:solidFill>
              </a:rPr>
              <a:t>其中</a:t>
            </a:r>
            <a:r>
              <a:rPr lang="en-US" altLang="zh-CN" sz="2800" b="1">
                <a:solidFill>
                  <a:srgbClr val="000000"/>
                </a:solidFill>
              </a:rPr>
              <a:t>t </a:t>
            </a:r>
            <a:r>
              <a:rPr lang="en-US" altLang="zh-CN" sz="2800" b="1" baseline="-30000">
                <a:solidFill>
                  <a:srgbClr val="000000"/>
                </a:solidFill>
              </a:rPr>
              <a:t>i</a:t>
            </a:r>
            <a:r>
              <a:rPr lang="en-US" altLang="zh-CN" sz="2800" b="1">
                <a:solidFill>
                  <a:srgbClr val="000000"/>
                </a:solidFill>
              </a:rPr>
              <a:t>（i＝1,2,3）</a:t>
            </a:r>
            <a:r>
              <a:rPr lang="zh-CN" altLang="en-US" sz="2800" b="1">
                <a:solidFill>
                  <a:srgbClr val="000000"/>
                </a:solidFill>
              </a:rPr>
              <a:t>是编译程序引入的临时变量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P spid="2765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zh-CN" altLang="en-US" b="0" smtClean="0"/>
          </a:p>
        </p:txBody>
      </p:sp>
      <p:sp>
        <p:nvSpPr>
          <p:cNvPr id="28675" name="Rectangle 3"/>
          <p:cNvSpPr>
            <a:spLocks noGrp="1" noChangeArrowheads="1"/>
          </p:cNvSpPr>
          <p:nvPr>
            <p:ph type="body" idx="1"/>
          </p:nvPr>
        </p:nvSpPr>
        <p:spPr>
          <a:xfrm>
            <a:off x="304800" y="1752600"/>
            <a:ext cx="8462963" cy="4419600"/>
          </a:xfrm>
        </p:spPr>
        <p:txBody>
          <a:bodyPr/>
          <a:lstStyle/>
          <a:p>
            <a:pPr eaLnBrk="1" hangingPunct="1">
              <a:lnSpc>
                <a:spcPct val="90000"/>
              </a:lnSpc>
            </a:pPr>
            <a:r>
              <a:rPr lang="zh-CN" altLang="en-US" sz="2800" dirty="0" smtClean="0"/>
              <a:t>四元式的优点：</a:t>
            </a:r>
          </a:p>
          <a:p>
            <a:pPr algn="just" eaLnBrk="1" hangingPunct="1">
              <a:lnSpc>
                <a:spcPct val="90000"/>
              </a:lnSpc>
              <a:buClr>
                <a:srgbClr val="FF0000"/>
              </a:buClr>
              <a:buFont typeface="Wingdings" pitchFamily="2" charset="2"/>
              <a:buChar char="Ø"/>
            </a:pPr>
            <a:r>
              <a:rPr lang="zh-CN" altLang="en-US" sz="2800" dirty="0" smtClean="0"/>
              <a:t>四元式比三元式更便于优化。</a:t>
            </a:r>
          </a:p>
          <a:p>
            <a:pPr algn="just" eaLnBrk="1" hangingPunct="1">
              <a:lnSpc>
                <a:spcPct val="90000"/>
              </a:lnSpc>
              <a:buClr>
                <a:srgbClr val="FF0000"/>
              </a:buClr>
              <a:buFont typeface="Wingdings" pitchFamily="2" charset="2"/>
              <a:buNone/>
            </a:pPr>
            <a:r>
              <a:rPr lang="zh-CN" altLang="en-US" sz="2800" dirty="0" smtClean="0"/>
              <a:t>	优化要求改变运算顺序或删除某些运算，引起编号的变化。</a:t>
            </a:r>
          </a:p>
          <a:p>
            <a:pPr algn="just" eaLnBrk="1" hangingPunct="1">
              <a:lnSpc>
                <a:spcPct val="90000"/>
              </a:lnSpc>
              <a:buClr>
                <a:srgbClr val="FF0000"/>
              </a:buClr>
              <a:buFont typeface="Wingdings" pitchFamily="2" charset="2"/>
              <a:buNone/>
            </a:pPr>
            <a:r>
              <a:rPr lang="zh-CN" altLang="en-US" sz="2800" dirty="0" smtClean="0"/>
              <a:t>	三元式通过编号引用中间结果，编号的变化引起麻烦；四元式通过临时变量引用中间结果，编号变化无影响。</a:t>
            </a:r>
          </a:p>
          <a:p>
            <a:pPr algn="just" eaLnBrk="1" hangingPunct="1">
              <a:lnSpc>
                <a:spcPct val="90000"/>
              </a:lnSpc>
              <a:buClr>
                <a:srgbClr val="FF0000"/>
              </a:buClr>
              <a:buFont typeface="Wingdings" pitchFamily="2" charset="2"/>
              <a:buChar char="Ø"/>
            </a:pPr>
            <a:r>
              <a:rPr lang="zh-CN" altLang="en-US" sz="2800" dirty="0" smtClean="0"/>
              <a:t>四元式对生成目标代码有利。</a:t>
            </a:r>
          </a:p>
          <a:p>
            <a:pPr algn="just" eaLnBrk="1" hangingPunct="1">
              <a:lnSpc>
                <a:spcPct val="90000"/>
              </a:lnSpc>
              <a:buClr>
                <a:srgbClr val="FF0000"/>
              </a:buClr>
              <a:buFont typeface="Wingdings" pitchFamily="2" charset="2"/>
              <a:buNone/>
            </a:pPr>
            <a:r>
              <a:rPr lang="zh-CN" altLang="en-US" sz="2800" dirty="0" smtClean="0"/>
              <a:t>	四元式表示很类似于三地址指令，很容易转换成机器代码。 </a:t>
            </a:r>
          </a:p>
          <a:p>
            <a:pPr eaLnBrk="1" hangingPunct="1">
              <a:lnSpc>
                <a:spcPct val="90000"/>
              </a:lnSpc>
              <a:buFont typeface="Wingdings" pitchFamily="2" charset="2"/>
              <a:buNone/>
            </a:pPr>
            <a:endParaRPr lang="zh-CN" altLang="en-US" sz="2800" dirty="0" smtClean="0"/>
          </a:p>
        </p:txBody>
      </p:sp>
      <p:sp>
        <p:nvSpPr>
          <p:cNvPr id="6" name="AutoShape 4"/>
          <p:cNvSpPr>
            <a:spLocks noChangeArrowheads="1"/>
          </p:cNvSpPr>
          <p:nvPr/>
        </p:nvSpPr>
        <p:spPr bwMode="auto">
          <a:xfrm rot="10800000">
            <a:off x="0" y="3644900"/>
            <a:ext cx="6192838" cy="3213100"/>
          </a:xfrm>
          <a:prstGeom prst="wedgeRoundRectCallout">
            <a:avLst>
              <a:gd name="adj1" fmla="val -43801"/>
              <a:gd name="adj2" fmla="val 75097"/>
              <a:gd name="adj3" fmla="val 16667"/>
            </a:avLst>
          </a:prstGeom>
          <a:solidFill>
            <a:schemeClr val="accent1"/>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marL="457200" indent="-457200">
              <a:lnSpc>
                <a:spcPct val="90000"/>
              </a:lnSpc>
              <a:spcBef>
                <a:spcPct val="50000"/>
              </a:spcBef>
              <a:buClr>
                <a:schemeClr val="accent2"/>
              </a:buClr>
              <a:buFont typeface="Wingdings" pitchFamily="2" charset="2"/>
              <a:buNone/>
            </a:pPr>
            <a:r>
              <a:rPr lang="zh-CN" altLang="en-US" b="1">
                <a:solidFill>
                  <a:srgbClr val="000000"/>
                </a:solidFill>
              </a:rPr>
              <a:t>例如：</a:t>
            </a:r>
            <a:r>
              <a:rPr lang="en-US" altLang="zh-CN" b="1">
                <a:solidFill>
                  <a:srgbClr val="000000"/>
                </a:solidFill>
              </a:rPr>
              <a:t>a:＝b*c+b*d</a:t>
            </a:r>
            <a:r>
              <a:rPr lang="zh-CN" altLang="en-US" b="1">
                <a:solidFill>
                  <a:srgbClr val="000000"/>
                </a:solidFill>
              </a:rPr>
              <a:t>的四元式表示如下： </a:t>
            </a:r>
          </a:p>
          <a:p>
            <a:pPr marL="914400" lvl="1" indent="-457200">
              <a:lnSpc>
                <a:spcPct val="90000"/>
              </a:lnSpc>
              <a:spcBef>
                <a:spcPct val="50000"/>
              </a:spcBef>
              <a:buClr>
                <a:schemeClr val="accent2"/>
              </a:buClr>
              <a:buFont typeface="Wingdings" pitchFamily="2" charset="2"/>
              <a:buAutoNum type="arabicParenR"/>
            </a:pPr>
            <a:r>
              <a:rPr lang="en-US" altLang="zh-CN" b="1">
                <a:solidFill>
                  <a:srgbClr val="000000"/>
                </a:solidFill>
              </a:rPr>
              <a:t>(*,	b,	c,	t</a:t>
            </a:r>
            <a:r>
              <a:rPr lang="en-US" altLang="zh-CN" b="1" baseline="-30000">
                <a:solidFill>
                  <a:srgbClr val="000000"/>
                </a:solidFill>
              </a:rPr>
              <a:t>1 </a:t>
            </a:r>
            <a:r>
              <a:rPr lang="en-US" altLang="zh-CN" b="1">
                <a:solidFill>
                  <a:srgbClr val="000000"/>
                </a:solidFill>
              </a:rPr>
              <a:t>)</a:t>
            </a:r>
          </a:p>
          <a:p>
            <a:pPr marL="914400" lvl="1" indent="-457200">
              <a:lnSpc>
                <a:spcPct val="90000"/>
              </a:lnSpc>
              <a:spcBef>
                <a:spcPct val="50000"/>
              </a:spcBef>
              <a:buClr>
                <a:schemeClr val="accent2"/>
              </a:buClr>
              <a:buFont typeface="Wingdings" pitchFamily="2" charset="2"/>
              <a:buAutoNum type="arabicParenR"/>
            </a:pPr>
            <a:r>
              <a:rPr lang="en-US" altLang="zh-CN" b="1">
                <a:solidFill>
                  <a:srgbClr val="000000"/>
                </a:solidFill>
              </a:rPr>
              <a:t>(:=,	 t</a:t>
            </a:r>
            <a:r>
              <a:rPr lang="en-US" altLang="zh-CN" b="1" baseline="-30000">
                <a:solidFill>
                  <a:srgbClr val="000000"/>
                </a:solidFill>
              </a:rPr>
              <a:t>1</a:t>
            </a:r>
            <a:r>
              <a:rPr lang="en-US" altLang="zh-CN" b="1">
                <a:solidFill>
                  <a:srgbClr val="000000"/>
                </a:solidFill>
              </a:rPr>
              <a:t>,	－,	t</a:t>
            </a:r>
            <a:r>
              <a:rPr lang="en-US" altLang="zh-CN" b="1" baseline="-30000">
                <a:solidFill>
                  <a:srgbClr val="000000"/>
                </a:solidFill>
              </a:rPr>
              <a:t>2 </a:t>
            </a:r>
            <a:r>
              <a:rPr lang="en-US" altLang="zh-CN" b="1">
                <a:solidFill>
                  <a:srgbClr val="000000"/>
                </a:solidFill>
              </a:rPr>
              <a:t>)</a:t>
            </a:r>
            <a:endParaRPr lang="en-US" altLang="zh-CN" b="1" baseline="-3000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b="1">
                <a:solidFill>
                  <a:srgbClr val="000000"/>
                </a:solidFill>
              </a:rPr>
              <a:t>(*,	b,	d,	t</a:t>
            </a:r>
            <a:r>
              <a:rPr lang="en-US" altLang="zh-CN" b="1" baseline="-30000">
                <a:solidFill>
                  <a:srgbClr val="000000"/>
                </a:solidFill>
              </a:rPr>
              <a:t>3 </a:t>
            </a:r>
            <a:r>
              <a:rPr lang="en-US" altLang="zh-CN" b="1">
                <a:solidFill>
                  <a:srgbClr val="000000"/>
                </a:solidFill>
              </a:rPr>
              <a:t>)</a:t>
            </a:r>
            <a:endParaRPr lang="en-US" altLang="zh-CN" b="1" baseline="-3000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b="1">
                <a:solidFill>
                  <a:srgbClr val="000000"/>
                </a:solidFill>
              </a:rPr>
              <a:t>(+,	t</a:t>
            </a:r>
            <a:r>
              <a:rPr lang="en-US" altLang="zh-CN" b="1" baseline="-30000">
                <a:solidFill>
                  <a:srgbClr val="000000"/>
                </a:solidFill>
              </a:rPr>
              <a:t>1</a:t>
            </a:r>
            <a:r>
              <a:rPr lang="en-US" altLang="zh-CN" b="1">
                <a:solidFill>
                  <a:srgbClr val="000000"/>
                </a:solidFill>
              </a:rPr>
              <a:t>,	t</a:t>
            </a:r>
            <a:r>
              <a:rPr lang="en-US" altLang="zh-CN" b="1" baseline="-30000">
                <a:solidFill>
                  <a:srgbClr val="000000"/>
                </a:solidFill>
              </a:rPr>
              <a:t>3</a:t>
            </a:r>
            <a:r>
              <a:rPr lang="en-US" altLang="zh-CN" b="1">
                <a:solidFill>
                  <a:srgbClr val="000000"/>
                </a:solidFill>
              </a:rPr>
              <a:t>,	t</a:t>
            </a:r>
            <a:r>
              <a:rPr lang="en-US" altLang="zh-CN" b="1" baseline="-30000">
                <a:solidFill>
                  <a:srgbClr val="000000"/>
                </a:solidFill>
              </a:rPr>
              <a:t>4 </a:t>
            </a:r>
            <a:r>
              <a:rPr lang="en-US" altLang="zh-CN" b="1">
                <a:solidFill>
                  <a:srgbClr val="000000"/>
                </a:solidFill>
              </a:rPr>
              <a:t>)</a:t>
            </a:r>
            <a:endParaRPr lang="en-US" altLang="zh-CN" b="1" baseline="-3000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b="1">
                <a:solidFill>
                  <a:srgbClr val="000000"/>
                </a:solidFill>
              </a:rPr>
              <a:t>(:＝,	t</a:t>
            </a:r>
            <a:r>
              <a:rPr lang="en-US" altLang="zh-CN" b="1" baseline="-30000">
                <a:solidFill>
                  <a:srgbClr val="000000"/>
                </a:solidFill>
              </a:rPr>
              <a:t>4 </a:t>
            </a:r>
            <a:r>
              <a:rPr lang="en-US" altLang="zh-CN" b="1">
                <a:solidFill>
                  <a:srgbClr val="000000"/>
                </a:solidFill>
              </a:rPr>
              <a:t>,	－,	a ) </a:t>
            </a:r>
          </a:p>
          <a:p>
            <a:pPr marL="457200" indent="-457200" algn="ctr"/>
            <a:endParaRPr lang="zh-CN" altLang="en-US"/>
          </a:p>
        </p:txBody>
      </p:sp>
      <p:sp>
        <p:nvSpPr>
          <p:cNvPr id="7" name="AutoShape 5"/>
          <p:cNvSpPr>
            <a:spLocks noChangeArrowheads="1"/>
          </p:cNvSpPr>
          <p:nvPr/>
        </p:nvSpPr>
        <p:spPr bwMode="auto">
          <a:xfrm>
            <a:off x="395288" y="0"/>
            <a:ext cx="5976937" cy="3141663"/>
          </a:xfrm>
          <a:prstGeom prst="wedgeRoundRectCallout">
            <a:avLst>
              <a:gd name="adj1" fmla="val -44130"/>
              <a:gd name="adj2" fmla="val 60056"/>
              <a:gd name="adj3" fmla="val 16667"/>
            </a:avLst>
          </a:prstGeom>
          <a:solidFill>
            <a:schemeClr val="accent1"/>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90000"/>
              </a:lnSpc>
              <a:spcBef>
                <a:spcPct val="50000"/>
              </a:spcBef>
              <a:buClr>
                <a:schemeClr val="accent2"/>
              </a:buClr>
              <a:buFont typeface="Wingdings" pitchFamily="2" charset="2"/>
              <a:buNone/>
            </a:pPr>
            <a:r>
              <a:rPr lang="zh-CN" altLang="en-US" b="1" dirty="0">
                <a:solidFill>
                  <a:srgbClr val="000000"/>
                </a:solidFill>
              </a:rPr>
              <a:t>例如：</a:t>
            </a:r>
            <a:r>
              <a:rPr lang="en-US" altLang="zh-CN" b="1" dirty="0">
                <a:solidFill>
                  <a:srgbClr val="000000"/>
                </a:solidFill>
              </a:rPr>
              <a:t>a:＝b*c+b*d</a:t>
            </a:r>
            <a:r>
              <a:rPr lang="zh-CN" altLang="en-US" b="1" dirty="0">
                <a:solidFill>
                  <a:srgbClr val="000000"/>
                </a:solidFill>
              </a:rPr>
              <a:t>的三元式表示如下： </a:t>
            </a:r>
          </a:p>
          <a:p>
            <a:pPr marL="914400" lvl="1" indent="-457200">
              <a:lnSpc>
                <a:spcPct val="90000"/>
              </a:lnSpc>
              <a:spcBef>
                <a:spcPct val="50000"/>
              </a:spcBef>
              <a:buClr>
                <a:schemeClr val="accent2"/>
              </a:buClr>
              <a:buFont typeface="Wingdings" pitchFamily="2" charset="2"/>
              <a:buAutoNum type="arabicParenR"/>
            </a:pPr>
            <a:r>
              <a:rPr lang="en-US" altLang="zh-CN" b="1" dirty="0">
                <a:solidFill>
                  <a:srgbClr val="000000"/>
                </a:solidFill>
              </a:rPr>
              <a:t>(*,	b,	c</a:t>
            </a:r>
            <a:r>
              <a:rPr lang="en-US" altLang="zh-CN" b="1" baseline="-30000" dirty="0">
                <a:solidFill>
                  <a:srgbClr val="000000"/>
                </a:solidFill>
              </a:rPr>
              <a:t> </a:t>
            </a:r>
            <a:r>
              <a:rPr lang="en-US" altLang="zh-CN" b="1" dirty="0">
                <a:solidFill>
                  <a:srgbClr val="000000"/>
                </a:solidFill>
              </a:rPr>
              <a:t>)</a:t>
            </a:r>
          </a:p>
          <a:p>
            <a:pPr marL="914400" lvl="1" indent="-457200">
              <a:lnSpc>
                <a:spcPct val="90000"/>
              </a:lnSpc>
              <a:spcBef>
                <a:spcPct val="50000"/>
              </a:spcBef>
              <a:buClr>
                <a:schemeClr val="accent2"/>
              </a:buClr>
              <a:buFont typeface="Wingdings" pitchFamily="2" charset="2"/>
              <a:buAutoNum type="arabicParenR"/>
            </a:pPr>
            <a:r>
              <a:rPr lang="en-US" altLang="zh-CN" b="1" dirty="0">
                <a:solidFill>
                  <a:srgbClr val="000000"/>
                </a:solidFill>
              </a:rPr>
              <a:t>(:=,	 1</a:t>
            </a:r>
            <a:r>
              <a:rPr lang="zh-CN" altLang="en-US" b="1" dirty="0">
                <a:solidFill>
                  <a:srgbClr val="000000"/>
                </a:solidFill>
              </a:rPr>
              <a:t>）</a:t>
            </a:r>
            <a:r>
              <a:rPr lang="en-US" altLang="zh-CN" b="1" dirty="0">
                <a:solidFill>
                  <a:srgbClr val="000000"/>
                </a:solidFill>
              </a:rPr>
              <a:t>,	 2</a:t>
            </a:r>
            <a:r>
              <a:rPr lang="zh-CN" altLang="en-US" b="1" dirty="0">
                <a:solidFill>
                  <a:srgbClr val="000000"/>
                </a:solidFill>
              </a:rPr>
              <a:t>）</a:t>
            </a:r>
            <a:r>
              <a:rPr lang="en-US" altLang="zh-CN" b="1" dirty="0">
                <a:solidFill>
                  <a:srgbClr val="000000"/>
                </a:solidFill>
              </a:rPr>
              <a:t>)</a:t>
            </a:r>
            <a:endParaRPr lang="en-US" altLang="zh-CN" b="1" baseline="-30000" dirty="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b="1" dirty="0">
                <a:solidFill>
                  <a:srgbClr val="000000"/>
                </a:solidFill>
              </a:rPr>
              <a:t>(*,	b,	d)</a:t>
            </a:r>
            <a:endParaRPr lang="en-US" altLang="zh-CN" b="1" baseline="-30000" dirty="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b="1" dirty="0">
                <a:solidFill>
                  <a:srgbClr val="000000"/>
                </a:solidFill>
              </a:rPr>
              <a:t>(+,	1</a:t>
            </a:r>
            <a:r>
              <a:rPr lang="zh-CN" altLang="en-US" b="1" dirty="0">
                <a:solidFill>
                  <a:srgbClr val="000000"/>
                </a:solidFill>
              </a:rPr>
              <a:t>）</a:t>
            </a:r>
            <a:r>
              <a:rPr lang="en-US" altLang="zh-CN" b="1" dirty="0">
                <a:solidFill>
                  <a:srgbClr val="000000"/>
                </a:solidFill>
              </a:rPr>
              <a:t>,	3</a:t>
            </a:r>
            <a:r>
              <a:rPr lang="zh-CN" altLang="en-US" b="1" dirty="0">
                <a:solidFill>
                  <a:srgbClr val="000000"/>
                </a:solidFill>
              </a:rPr>
              <a:t>）</a:t>
            </a:r>
            <a:r>
              <a:rPr lang="zh-CN" altLang="en-US" b="1" baseline="-30000" dirty="0">
                <a:solidFill>
                  <a:srgbClr val="000000"/>
                </a:solidFill>
              </a:rPr>
              <a:t> </a:t>
            </a:r>
            <a:r>
              <a:rPr lang="en-US" altLang="zh-CN" b="1" dirty="0">
                <a:solidFill>
                  <a:srgbClr val="000000"/>
                </a:solidFill>
              </a:rPr>
              <a:t>)</a:t>
            </a:r>
            <a:endParaRPr lang="en-US" altLang="zh-CN" b="1" baseline="-30000" dirty="0">
              <a:solidFill>
                <a:srgbClr val="000000"/>
              </a:solidFill>
            </a:endParaRPr>
          </a:p>
          <a:p>
            <a:pPr marL="914400" lvl="1" indent="-457200">
              <a:lnSpc>
                <a:spcPct val="90000"/>
              </a:lnSpc>
              <a:spcBef>
                <a:spcPct val="50000"/>
              </a:spcBef>
              <a:buClr>
                <a:schemeClr val="accent2"/>
              </a:buClr>
              <a:buFont typeface="Wingdings" pitchFamily="2" charset="2"/>
              <a:buAutoNum type="arabicParenR"/>
            </a:pPr>
            <a:r>
              <a:rPr lang="en-US" altLang="zh-CN" b="1" dirty="0">
                <a:solidFill>
                  <a:srgbClr val="000000"/>
                </a:solidFill>
              </a:rPr>
              <a:t>(:＝,	4</a:t>
            </a:r>
            <a:r>
              <a:rPr lang="zh-CN" altLang="en-US" b="1" dirty="0">
                <a:solidFill>
                  <a:srgbClr val="000000"/>
                </a:solidFill>
              </a:rPr>
              <a:t>）</a:t>
            </a:r>
            <a:r>
              <a:rPr lang="en-US" altLang="zh-CN" b="1" dirty="0">
                <a:solidFill>
                  <a:srgbClr val="000000"/>
                </a:solidFill>
              </a:rPr>
              <a:t>,     a ) </a:t>
            </a:r>
          </a:p>
          <a:p>
            <a:pPr marL="457200" indent="-457200"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grpId="1" nodeType="clickEffect">
                                  <p:stCondLst>
                                    <p:cond delay="0"/>
                                  </p:stCondLst>
                                  <p:childTnLst>
                                    <p:animEffect transition="out" filter="box(i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grpId="1" nodeType="clickEffect">
                                  <p:stCondLst>
                                    <p:cond delay="0"/>
                                  </p:stCondLst>
                                  <p:childTnLst>
                                    <p:animEffect transition="out" filter="box(in)">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2" autoUpdateAnimBg="0"/>
      <p:bldP spid="6" grpId="0" animBg="1"/>
      <p:bldP spid="6" grpId="1" animBg="1"/>
      <p:bldP spid="7" grpId="0" animBg="1"/>
      <p:bldP spid="7"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304800"/>
            <a:ext cx="7958138" cy="1395413"/>
          </a:xfrm>
        </p:spPr>
        <p:txBody>
          <a:bodyPr/>
          <a:lstStyle/>
          <a:p>
            <a:pPr eaLnBrk="1" hangingPunct="1">
              <a:lnSpc>
                <a:spcPct val="90000"/>
              </a:lnSpc>
            </a:pPr>
            <a:r>
              <a:rPr lang="zh-CN" altLang="en-US" sz="2800" smtClean="0"/>
              <a:t>四元式的另一种表示</a:t>
            </a:r>
          </a:p>
          <a:p>
            <a:pPr algn="just" eaLnBrk="1" hangingPunct="1">
              <a:lnSpc>
                <a:spcPct val="90000"/>
              </a:lnSpc>
              <a:buFont typeface="Wingdings" pitchFamily="2" charset="2"/>
              <a:buNone/>
            </a:pPr>
            <a:r>
              <a:rPr lang="zh-CN" altLang="en-US" sz="2800" smtClean="0"/>
              <a:t>	有时为了更直观，把四元式写成简单赋值形式或更易理解的形式</a:t>
            </a:r>
          </a:p>
        </p:txBody>
      </p:sp>
      <p:graphicFrame>
        <p:nvGraphicFramePr>
          <p:cNvPr id="29794" name="Group 98"/>
          <p:cNvGraphicFramePr>
            <a:graphicFrameLocks noGrp="1"/>
          </p:cNvGraphicFramePr>
          <p:nvPr/>
        </p:nvGraphicFramePr>
        <p:xfrm>
          <a:off x="1143000" y="1828800"/>
          <a:ext cx="6705600" cy="3627435"/>
        </p:xfrm>
        <a:graphic>
          <a:graphicData uri="http://schemas.openxmlformats.org/drawingml/2006/table">
            <a:tbl>
              <a:tblPr/>
              <a:tblGrid>
                <a:gridCol w="3352800"/>
                <a:gridCol w="3352800"/>
              </a:tblGrid>
              <a:tr h="518205">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四元式</a:t>
                      </a: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800" b="1" i="0" u="none" strike="noStrike" cap="none" normalizeH="0" baseline="0" smtClean="0">
                          <a:ln>
                            <a:noFill/>
                          </a:ln>
                          <a:solidFill>
                            <a:srgbClr val="000000"/>
                          </a:solidFill>
                          <a:effectLst/>
                          <a:latin typeface="Times New Roman" pitchFamily="18" charset="0"/>
                          <a:ea typeface="宋体" pitchFamily="2" charset="-122"/>
                        </a:rPr>
                        <a:t>直观形式</a:t>
                      </a: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2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（1）（ * , </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b , c , t</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1</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a:t>
                      </a: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（1） t</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1</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:＝b*c</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2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（2）（ * , b , d , t</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2</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a:t>
                      </a: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（2） t</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2</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:＝b*d</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2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（3）（ +, t</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1 </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 t</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2</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 , t</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3</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a:t>
                      </a: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（3） t</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3</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:＝t</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1</a:t>
                      </a: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+t</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2</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2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（4）（:＝, t</a:t>
                      </a:r>
                      <a:r>
                        <a:rPr kumimoji="1" lang="en-US" altLang="zh-CN" sz="2400" b="1" i="0" u="none" strike="noStrike" cap="none" normalizeH="0" baseline="-30000" smtClean="0">
                          <a:ln>
                            <a:noFill/>
                          </a:ln>
                          <a:solidFill>
                            <a:srgbClr val="000000"/>
                          </a:solidFill>
                          <a:effectLst/>
                          <a:latin typeface="Times New Roman" pitchFamily="18" charset="0"/>
                          <a:ea typeface="宋体" pitchFamily="2" charset="-122"/>
                        </a:rPr>
                        <a:t>3</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 ,－, a）</a:t>
                      </a: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（4） a:＝t</a:t>
                      </a:r>
                      <a:r>
                        <a:rPr kumimoji="1" lang="en-US" altLang="zh-CN" sz="2800" b="1" i="0" u="none" strike="noStrike" cap="none" normalizeH="0" baseline="-30000" smtClean="0">
                          <a:ln>
                            <a:noFill/>
                          </a:ln>
                          <a:solidFill>
                            <a:srgbClr val="000000"/>
                          </a:solidFill>
                          <a:effectLst/>
                          <a:latin typeface="Times New Roman" pitchFamily="18" charset="0"/>
                          <a:ea typeface="宋体" pitchFamily="2" charset="-122"/>
                        </a:rPr>
                        <a:t>3</a:t>
                      </a:r>
                      <a:endParaRPr kumimoji="1" lang="zh-CN" altLang="en-US" sz="2800" b="1" i="0" u="none" strike="noStrike" cap="none" normalizeH="0" baseline="-3000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2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jump,－，－，L)</a:t>
                      </a: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goto  L</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r h="5182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smtClean="0">
                          <a:ln>
                            <a:noFill/>
                          </a:ln>
                          <a:solidFill>
                            <a:srgbClr val="000000"/>
                          </a:solidFill>
                          <a:effectLst/>
                          <a:latin typeface="Times New Roman" pitchFamily="18" charset="0"/>
                          <a:ea typeface="宋体" pitchFamily="2" charset="-122"/>
                        </a:rPr>
                        <a:t>( </a:t>
                      </a:r>
                      <a:r>
                        <a:rPr kumimoji="1" lang="en-US" altLang="zh-CN" sz="2400" b="1" i="0" u="none" strike="noStrike" cap="none" normalizeH="0" baseline="0" smtClean="0">
                          <a:ln>
                            <a:noFill/>
                          </a:ln>
                          <a:solidFill>
                            <a:srgbClr val="000000"/>
                          </a:solidFill>
                          <a:effectLst/>
                          <a:latin typeface="Times New Roman" pitchFamily="18" charset="0"/>
                          <a:ea typeface="宋体" pitchFamily="2" charset="-122"/>
                        </a:rPr>
                        <a:t>jrop, B，C，L)</a:t>
                      </a:r>
                      <a:endParaRPr kumimoji="1" lang="zh-CN" altLang="en-US" sz="24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800" b="1" i="0" u="none" strike="noStrike" cap="none" normalizeH="0" baseline="0" smtClean="0">
                          <a:ln>
                            <a:noFill/>
                          </a:ln>
                          <a:solidFill>
                            <a:srgbClr val="000000"/>
                          </a:solidFill>
                          <a:effectLst/>
                          <a:latin typeface="Times New Roman" pitchFamily="18" charset="0"/>
                          <a:ea typeface="宋体" pitchFamily="2" charset="-122"/>
                        </a:rPr>
                        <a:t>if B rop C goto  L</a:t>
                      </a:r>
                      <a:endParaRPr kumimoji="1" lang="zh-CN" altLang="en-US" sz="2800" b="1" i="0" u="none" strike="noStrike" cap="none" normalizeH="0" baseline="0" smtClean="0">
                        <a:ln>
                          <a:noFill/>
                        </a:ln>
                        <a:solidFill>
                          <a:srgbClr val="000000"/>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sm" len="sm"/>
                      <a:tailEnd type="none" w="lg" len="med"/>
                    </a:lnL>
                    <a:lnR w="28575" cap="flat" cmpd="sng" algn="ctr">
                      <a:solidFill>
                        <a:schemeClr val="tx1"/>
                      </a:solidFill>
                      <a:prstDash val="solid"/>
                      <a:round/>
                      <a:headEnd type="none" w="sm" len="sm"/>
                      <a:tailEnd type="none" w="lg" len="med"/>
                    </a:lnR>
                    <a:lnT w="28575" cap="flat" cmpd="sng" algn="ctr">
                      <a:solidFill>
                        <a:schemeClr val="tx1"/>
                      </a:solidFill>
                      <a:prstDash val="solid"/>
                      <a:round/>
                      <a:headEnd type="none" w="sm" len="sm"/>
                      <a:tailEnd type="none" w="lg" len="med"/>
                    </a:lnT>
                    <a:lnB w="28575" cap="flat" cmpd="sng" algn="ctr">
                      <a:solidFill>
                        <a:schemeClr val="tx1"/>
                      </a:solidFill>
                      <a:prstDash val="solid"/>
                      <a:round/>
                      <a:headEnd type="none" w="sm" len="sm"/>
                      <a:tailEnd type="none" w="lg" len="med"/>
                    </a:lnB>
                    <a:lnTlToBr>
                      <a:noFill/>
                    </a:lnTlToBr>
                    <a:lnBlToTr>
                      <a:noFill/>
                    </a:lnBlToTr>
                    <a:noFill/>
                  </a:tcPr>
                </a:tc>
              </a:tr>
            </a:tbl>
          </a:graphicData>
        </a:graphic>
      </p:graphicFrame>
      <p:sp>
        <p:nvSpPr>
          <p:cNvPr id="29751" name="AutoShape 55">
            <a:hlinkClick r:id="rId2" action="ppaction://hlinksldjump" highlightClick="1"/>
          </p:cNvPr>
          <p:cNvSpPr>
            <a:spLocks noChangeArrowheads="1"/>
          </p:cNvSpPr>
          <p:nvPr/>
        </p:nvSpPr>
        <p:spPr bwMode="auto">
          <a:xfrm>
            <a:off x="8382000" y="6019800"/>
            <a:ext cx="609600" cy="685800"/>
          </a:xfrm>
          <a:prstGeom prst="actionButtonHome">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7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51"/>
                                        </p:tgtEl>
                                        <p:attrNameLst>
                                          <p:attrName>style.visibility</p:attrName>
                                        </p:attrNameLst>
                                      </p:cBhvr>
                                      <p:to>
                                        <p:strVal val="visible"/>
                                      </p:to>
                                    </p:set>
                                    <p:anim calcmode="lin" valueType="num">
                                      <p:cBhvr additive="base">
                                        <p:cTn id="19" dur="500" fill="hold"/>
                                        <p:tgtEl>
                                          <p:spTgt spid="29751"/>
                                        </p:tgtEl>
                                        <p:attrNameLst>
                                          <p:attrName>ppt_x</p:attrName>
                                        </p:attrNameLst>
                                      </p:cBhvr>
                                      <p:tavLst>
                                        <p:tav tm="0">
                                          <p:val>
                                            <p:strVal val="#ppt_x"/>
                                          </p:val>
                                        </p:tav>
                                        <p:tav tm="100000">
                                          <p:val>
                                            <p:strVal val="#ppt_x"/>
                                          </p:val>
                                        </p:tav>
                                      </p:tavLst>
                                    </p:anim>
                                    <p:anim calcmode="lin" valueType="num">
                                      <p:cBhvr additive="base">
                                        <p:cTn id="20" dur="500" fill="hold"/>
                                        <p:tgtEl>
                                          <p:spTgt spid="29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457200"/>
            <a:ext cx="8445500" cy="762000"/>
          </a:xfrm>
        </p:spPr>
        <p:txBody>
          <a:bodyPr/>
          <a:lstStyle/>
          <a:p>
            <a:pPr eaLnBrk="1" hangingPunct="1"/>
            <a:r>
              <a:rPr lang="en-US" altLang="zh-CN" sz="3200" dirty="0" smtClean="0"/>
              <a:t>7.</a:t>
            </a:r>
            <a:r>
              <a:rPr lang="zh-CN" altLang="en-US" sz="3200" dirty="0" smtClean="0"/>
              <a:t>4 </a:t>
            </a:r>
            <a:r>
              <a:rPr lang="zh-CN" altLang="en-US" sz="3200" dirty="0" smtClean="0"/>
              <a:t>基本语言成分的自下而上语法制导翻译</a:t>
            </a:r>
          </a:p>
        </p:txBody>
      </p:sp>
      <p:sp>
        <p:nvSpPr>
          <p:cNvPr id="32771" name="Rectangle 3"/>
          <p:cNvSpPr>
            <a:spLocks noGrp="1" noChangeArrowheads="1"/>
          </p:cNvSpPr>
          <p:nvPr>
            <p:ph type="body" idx="1"/>
          </p:nvPr>
        </p:nvSpPr>
        <p:spPr>
          <a:xfrm>
            <a:off x="1114425" y="2057400"/>
            <a:ext cx="6886575" cy="3352800"/>
          </a:xfrm>
        </p:spPr>
        <p:txBody>
          <a:bodyPr/>
          <a:lstStyle/>
          <a:p>
            <a:pPr marL="609600" indent="-609600" eaLnBrk="1" hangingPunct="1">
              <a:buClr>
                <a:srgbClr val="FF0000"/>
              </a:buClr>
              <a:buFont typeface="Wingdings" pitchFamily="2" charset="2"/>
              <a:buNone/>
            </a:pPr>
            <a:r>
              <a:rPr lang="en-US" altLang="zh-CN" sz="2800" dirty="0" smtClean="0">
                <a:hlinkClick r:id="rId2" action="ppaction://hlinksldjump"/>
              </a:rPr>
              <a:t>7.</a:t>
            </a:r>
            <a:r>
              <a:rPr lang="zh-CN" altLang="en-US" sz="2800" dirty="0" smtClean="0">
                <a:hlinkClick r:id="rId2" action="ppaction://hlinksldjump"/>
              </a:rPr>
              <a:t>4</a:t>
            </a:r>
            <a:r>
              <a:rPr lang="zh-CN" altLang="en-US" sz="2800" dirty="0" smtClean="0">
                <a:hlinkClick r:id="rId2" action="ppaction://hlinksldjump"/>
              </a:rPr>
              <a:t>.1	简单赋值语句的翻译</a:t>
            </a:r>
            <a:endParaRPr lang="zh-CN" altLang="en-US" sz="2800" dirty="0" smtClean="0"/>
          </a:p>
          <a:p>
            <a:pPr marL="609600" indent="-609600" eaLnBrk="1" hangingPunct="1">
              <a:buClr>
                <a:srgbClr val="FF0000"/>
              </a:buClr>
              <a:buFont typeface="Wingdings" pitchFamily="2" charset="2"/>
              <a:buNone/>
            </a:pPr>
            <a:r>
              <a:rPr lang="en-US" altLang="zh-CN" sz="2800" dirty="0" smtClean="0">
                <a:hlinkClick r:id="rId3" action="ppaction://hlinksldjump"/>
              </a:rPr>
              <a:t>7.</a:t>
            </a:r>
            <a:r>
              <a:rPr lang="zh-CN" altLang="en-US" sz="2800" dirty="0" smtClean="0">
                <a:hlinkClick r:id="rId3" action="ppaction://hlinksldjump"/>
              </a:rPr>
              <a:t>4</a:t>
            </a:r>
            <a:r>
              <a:rPr lang="zh-CN" altLang="en-US" sz="2800" dirty="0" smtClean="0">
                <a:hlinkClick r:id="rId3" action="ppaction://hlinksldjump"/>
              </a:rPr>
              <a:t>.2	布尔表达式的翻译</a:t>
            </a:r>
            <a:endParaRPr lang="zh-CN" altLang="en-US" sz="2800" dirty="0" smtClean="0"/>
          </a:p>
          <a:p>
            <a:pPr marL="609600" indent="-609600" eaLnBrk="1" hangingPunct="1">
              <a:buClr>
                <a:srgbClr val="FF0000"/>
              </a:buClr>
              <a:buFont typeface="Wingdings" pitchFamily="2" charset="2"/>
              <a:buNone/>
            </a:pPr>
            <a:r>
              <a:rPr lang="en-US" altLang="zh-CN" sz="2800" dirty="0" smtClean="0">
                <a:hlinkClick r:id="rId4" action="ppaction://hlinksldjump"/>
              </a:rPr>
              <a:t>7.</a:t>
            </a:r>
            <a:r>
              <a:rPr lang="zh-CN" altLang="en-US" sz="2800" dirty="0" smtClean="0">
                <a:hlinkClick r:id="rId4" action="ppaction://hlinksldjump"/>
              </a:rPr>
              <a:t>4</a:t>
            </a:r>
            <a:r>
              <a:rPr lang="zh-CN" altLang="en-US" sz="2800" dirty="0" smtClean="0">
                <a:hlinkClick r:id="rId4" action="ppaction://hlinksldjump"/>
              </a:rPr>
              <a:t>.3	控制结构的翻译</a:t>
            </a:r>
            <a:endParaRPr lang="zh-CN" altLang="en-US" sz="2800" dirty="0" smtClean="0"/>
          </a:p>
          <a:p>
            <a:pPr marL="609600" indent="-609600" eaLnBrk="1" hangingPunct="1">
              <a:buClr>
                <a:srgbClr val="FF0000"/>
              </a:buClr>
              <a:buFont typeface="Wingdings" pitchFamily="2" charset="2"/>
              <a:buNone/>
            </a:pPr>
            <a:r>
              <a:rPr lang="en-US" altLang="zh-CN" sz="2800" dirty="0" smtClean="0">
                <a:hlinkClick r:id="rId5" action="ppaction://hlinksldjump"/>
              </a:rPr>
              <a:t>7.</a:t>
            </a:r>
            <a:r>
              <a:rPr lang="zh-CN" altLang="en-US" sz="2800" dirty="0" smtClean="0">
                <a:hlinkClick r:id="rId5" action="ppaction://hlinksldjump"/>
              </a:rPr>
              <a:t>4</a:t>
            </a:r>
            <a:r>
              <a:rPr lang="zh-CN" altLang="en-US" sz="2800" dirty="0" smtClean="0">
                <a:hlinkClick r:id="rId5" action="ppaction://hlinksldjump"/>
              </a:rPr>
              <a:t>.4 	简单说明语句的翻译</a:t>
            </a:r>
            <a:endParaRPr lang="zh-CN" alt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语义分析基础</a:t>
            </a:r>
          </a:p>
        </p:txBody>
      </p:sp>
      <p:sp>
        <p:nvSpPr>
          <p:cNvPr id="97283" name="Rectangle 3"/>
          <p:cNvSpPr>
            <a:spLocks noGrp="1" noChangeArrowheads="1"/>
          </p:cNvSpPr>
          <p:nvPr>
            <p:ph type="body" idx="1"/>
          </p:nvPr>
        </p:nvSpPr>
        <p:spPr>
          <a:xfrm>
            <a:off x="304800" y="1371600"/>
            <a:ext cx="8462963" cy="4876800"/>
          </a:xfrm>
        </p:spPr>
        <p:txBody>
          <a:bodyPr/>
          <a:lstStyle/>
          <a:p>
            <a:pPr marL="533400" indent="-533400" eaLnBrk="1" hangingPunct="1"/>
            <a:r>
              <a:rPr lang="zh-CN" altLang="en-US" sz="2800" smtClean="0"/>
              <a:t>语义分析的内容</a:t>
            </a:r>
          </a:p>
          <a:p>
            <a:pPr marL="533400" indent="-533400" eaLnBrk="1" hangingPunct="1">
              <a:buClr>
                <a:srgbClr val="FF0000"/>
              </a:buClr>
              <a:buFont typeface="Wingdings" pitchFamily="2" charset="2"/>
              <a:buChar char="Ø"/>
            </a:pPr>
            <a:r>
              <a:rPr lang="zh-CN" altLang="en-US" sz="2800" smtClean="0"/>
              <a:t>主要是类型相容检查，有以下几种：</a:t>
            </a:r>
          </a:p>
          <a:p>
            <a:pPr marL="914400" lvl="1" indent="-457200" eaLnBrk="1" hangingPunct="1">
              <a:buClr>
                <a:srgbClr val="FF0000"/>
              </a:buClr>
              <a:buFont typeface="Wingdings" pitchFamily="2" charset="2"/>
              <a:buAutoNum type="arabicParenR"/>
            </a:pPr>
            <a:r>
              <a:rPr lang="zh-CN" altLang="en-US" smtClean="0"/>
              <a:t>各种条件表达式的类型是不是</a:t>
            </a:r>
            <a:r>
              <a:rPr lang="en-US" altLang="zh-CN" smtClean="0"/>
              <a:t>boolean</a:t>
            </a:r>
            <a:r>
              <a:rPr lang="zh-CN" altLang="en-US" smtClean="0"/>
              <a:t>型？</a:t>
            </a:r>
          </a:p>
          <a:p>
            <a:pPr marL="914400" lvl="1" indent="-457200" eaLnBrk="1" hangingPunct="1">
              <a:buClr>
                <a:srgbClr val="FF0000"/>
              </a:buClr>
              <a:buFont typeface="Wingdings" pitchFamily="2" charset="2"/>
              <a:buAutoNum type="arabicParenR"/>
            </a:pPr>
            <a:r>
              <a:rPr lang="zh-CN" altLang="en-US" smtClean="0"/>
              <a:t>运算符的分量类型是否相容？</a:t>
            </a:r>
          </a:p>
          <a:p>
            <a:pPr marL="914400" lvl="1" indent="-457200" eaLnBrk="1" hangingPunct="1">
              <a:buClr>
                <a:srgbClr val="FF0000"/>
              </a:buClr>
              <a:buFont typeface="Wingdings" pitchFamily="2" charset="2"/>
              <a:buAutoNum type="arabicParenR"/>
            </a:pPr>
            <a:r>
              <a:rPr lang="zh-CN" altLang="en-US" smtClean="0"/>
              <a:t>赋值语句的左右部的类型是否相容？</a:t>
            </a:r>
          </a:p>
          <a:p>
            <a:pPr marL="914400" lvl="1" indent="-457200" eaLnBrk="1" hangingPunct="1">
              <a:buClr>
                <a:srgbClr val="FF0000"/>
              </a:buClr>
              <a:buFont typeface="Wingdings" pitchFamily="2" charset="2"/>
              <a:buAutoNum type="arabicParenR"/>
            </a:pPr>
            <a:r>
              <a:rPr lang="zh-CN" altLang="en-US" smtClean="0"/>
              <a:t>形参和实参的类型是否相容?</a:t>
            </a:r>
          </a:p>
          <a:p>
            <a:pPr marL="914400" lvl="1" indent="-457200" eaLnBrk="1" hangingPunct="1">
              <a:buClr>
                <a:srgbClr val="FF0000"/>
              </a:buClr>
              <a:buFont typeface="Wingdings" pitchFamily="2" charset="2"/>
              <a:buAutoNum type="arabicParenR"/>
            </a:pPr>
            <a:r>
              <a:rPr lang="zh-CN" altLang="en-US" smtClean="0"/>
              <a:t>下标表达式的类型是否为所允许的类型？</a:t>
            </a:r>
          </a:p>
          <a:p>
            <a:pPr marL="914400" lvl="1" indent="-457200" eaLnBrk="1" hangingPunct="1">
              <a:buClr>
                <a:srgbClr val="FF0000"/>
              </a:buClr>
              <a:buFont typeface="Wingdings" pitchFamily="2" charset="2"/>
              <a:buAutoNum type="arabicParenR"/>
            </a:pPr>
            <a:r>
              <a:rPr lang="zh-CN" altLang="en-US" smtClean="0"/>
              <a:t>函数说明中的函数类型和返回值的类型是否一致？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2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72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72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7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3600" dirty="0" smtClean="0"/>
              <a:t>7.</a:t>
            </a:r>
            <a:r>
              <a:rPr lang="zh-CN" altLang="en-US" sz="3600" dirty="0" smtClean="0"/>
              <a:t>4</a:t>
            </a:r>
            <a:r>
              <a:rPr lang="zh-CN" altLang="en-US" sz="3600" dirty="0" smtClean="0"/>
              <a:t>.1  简单赋值语句的翻译</a:t>
            </a:r>
          </a:p>
        </p:txBody>
      </p:sp>
      <p:sp>
        <p:nvSpPr>
          <p:cNvPr id="105475" name="Rectangle 3"/>
          <p:cNvSpPr>
            <a:spLocks noGrp="1" noChangeArrowheads="1"/>
          </p:cNvSpPr>
          <p:nvPr>
            <p:ph type="body" idx="1"/>
          </p:nvPr>
        </p:nvSpPr>
        <p:spPr>
          <a:xfrm>
            <a:off x="809625" y="1447800"/>
            <a:ext cx="7958138" cy="4800600"/>
          </a:xfrm>
        </p:spPr>
        <p:txBody>
          <a:bodyPr/>
          <a:lstStyle/>
          <a:p>
            <a:pPr marL="609600" indent="-609600" eaLnBrk="1" hangingPunct="1">
              <a:lnSpc>
                <a:spcPct val="90000"/>
              </a:lnSpc>
              <a:buClr>
                <a:srgbClr val="FF0000"/>
              </a:buClr>
              <a:buFont typeface="Wingdings" pitchFamily="2" charset="2"/>
              <a:buChar char="Ø"/>
            </a:pPr>
            <a:r>
              <a:rPr lang="zh-CN" altLang="en-US" sz="2800" smtClean="0"/>
              <a:t>简单赋值语句</a:t>
            </a:r>
          </a:p>
          <a:p>
            <a:pPr marL="609600" indent="-609600" eaLnBrk="1" hangingPunct="1">
              <a:lnSpc>
                <a:spcPct val="90000"/>
              </a:lnSpc>
              <a:buClr>
                <a:srgbClr val="FF0000"/>
              </a:buClr>
              <a:buFont typeface="Wingdings" pitchFamily="2" charset="2"/>
              <a:buNone/>
            </a:pPr>
            <a:r>
              <a:rPr lang="zh-CN" altLang="en-US" sz="2800" smtClean="0"/>
              <a:t>	是指不含复杂数据类型（如数组，记录等）的赋值语句。</a:t>
            </a:r>
          </a:p>
          <a:p>
            <a:pPr marL="609600" indent="-609600" eaLnBrk="1" hangingPunct="1">
              <a:lnSpc>
                <a:spcPct val="90000"/>
              </a:lnSpc>
              <a:buClr>
                <a:srgbClr val="FF0000"/>
              </a:buClr>
              <a:buFont typeface="Wingdings" pitchFamily="2" charset="2"/>
              <a:buChar char="Ø"/>
            </a:pPr>
            <a:r>
              <a:rPr lang="zh-CN" altLang="en-US" sz="2800" smtClean="0"/>
              <a:t>赋值语句的语义审查包括：</a:t>
            </a:r>
          </a:p>
          <a:p>
            <a:pPr marL="990600" lvl="1" indent="-533400" eaLnBrk="1" hangingPunct="1">
              <a:lnSpc>
                <a:spcPct val="90000"/>
              </a:lnSpc>
              <a:buClr>
                <a:srgbClr val="FF0000"/>
              </a:buClr>
              <a:buFont typeface="Wingdings" pitchFamily="2" charset="2"/>
              <a:buAutoNum type="arabicPeriod"/>
            </a:pPr>
            <a:r>
              <a:rPr lang="zh-CN" altLang="en-US" smtClean="0"/>
              <a:t>每个使用性标识符是否都有声明？</a:t>
            </a:r>
          </a:p>
          <a:p>
            <a:pPr marL="990600" lvl="1" indent="-533400" eaLnBrk="1" hangingPunct="1">
              <a:lnSpc>
                <a:spcPct val="90000"/>
              </a:lnSpc>
              <a:buClr>
                <a:srgbClr val="FF0000"/>
              </a:buClr>
              <a:buFont typeface="Wingdings" pitchFamily="2" charset="2"/>
              <a:buAutoNum type="arabicPeriod"/>
            </a:pPr>
            <a:r>
              <a:rPr lang="zh-CN" altLang="en-US" smtClean="0"/>
              <a:t>运算符的分量类型是否相容？</a:t>
            </a:r>
          </a:p>
          <a:p>
            <a:pPr marL="990600" lvl="1" indent="-533400" eaLnBrk="1" hangingPunct="1">
              <a:lnSpc>
                <a:spcPct val="90000"/>
              </a:lnSpc>
              <a:buClr>
                <a:srgbClr val="FF0000"/>
              </a:buClr>
              <a:buFont typeface="Wingdings" pitchFamily="2" charset="2"/>
              <a:buAutoNum type="arabicPeriod"/>
            </a:pPr>
            <a:r>
              <a:rPr lang="zh-CN" altLang="en-US" smtClean="0"/>
              <a:t>赋值语句的左右部的类型是否相容？</a:t>
            </a:r>
          </a:p>
          <a:p>
            <a:pPr marL="609600" indent="-609600" eaLnBrk="1" hangingPunct="1">
              <a:lnSpc>
                <a:spcPct val="90000"/>
              </a:lnSpc>
              <a:buClr>
                <a:srgbClr val="FF0000"/>
              </a:buClr>
              <a:buFont typeface="Wingdings" pitchFamily="2" charset="2"/>
              <a:buChar char="Ø"/>
            </a:pPr>
            <a:r>
              <a:rPr lang="zh-CN" altLang="en-US" sz="2800" smtClean="0"/>
              <a:t>赋值语句的翻译目标：</a:t>
            </a:r>
          </a:p>
          <a:p>
            <a:pPr marL="609600" indent="-609600" eaLnBrk="1" hangingPunct="1">
              <a:lnSpc>
                <a:spcPct val="90000"/>
              </a:lnSpc>
              <a:buClr>
                <a:srgbClr val="FF0000"/>
              </a:buClr>
              <a:buFont typeface="Wingdings" pitchFamily="2" charset="2"/>
              <a:buNone/>
            </a:pPr>
            <a:r>
              <a:rPr lang="zh-CN" altLang="en-US" sz="2800" smtClean="0"/>
              <a:t>	在赋值语句右部表达式产生的四元式序列后加一条赋值四元式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54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54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54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54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54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28600" y="152400"/>
            <a:ext cx="8915400" cy="6477000"/>
          </a:xfrm>
        </p:spPr>
        <p:txBody>
          <a:bodyPr/>
          <a:lstStyle/>
          <a:p>
            <a:pPr eaLnBrk="1" hangingPunct="1">
              <a:lnSpc>
                <a:spcPct val="90000"/>
              </a:lnSpc>
              <a:buClr>
                <a:srgbClr val="FF0000"/>
              </a:buClr>
              <a:buFont typeface="Wingdings" pitchFamily="2" charset="2"/>
              <a:buNone/>
            </a:pPr>
            <a:r>
              <a:rPr lang="zh-CN" altLang="en-US" sz="2800" smtClean="0">
                <a:solidFill>
                  <a:srgbClr val="6600CC"/>
                </a:solidFill>
              </a:rPr>
              <a:t>1．属性和语义规则中用到的变量、过程和函数</a:t>
            </a:r>
          </a:p>
          <a:p>
            <a:pPr eaLnBrk="1" hangingPunct="1">
              <a:lnSpc>
                <a:spcPct val="90000"/>
              </a:lnSpc>
              <a:buClr>
                <a:srgbClr val="FF0000"/>
              </a:buClr>
              <a:buFont typeface="Wingdings" pitchFamily="2" charset="2"/>
              <a:buNone/>
            </a:pPr>
            <a:r>
              <a:rPr lang="zh-CN" altLang="en-US" sz="2800" smtClean="0">
                <a:solidFill>
                  <a:srgbClr val="0000CC"/>
                </a:solidFill>
              </a:rPr>
              <a:t>属性：</a:t>
            </a:r>
          </a:p>
          <a:p>
            <a:pPr eaLnBrk="1" hangingPunct="1">
              <a:lnSpc>
                <a:spcPct val="90000"/>
              </a:lnSpc>
              <a:buClr>
                <a:srgbClr val="FF0000"/>
              </a:buClr>
              <a:buFont typeface="Wingdings" pitchFamily="2" charset="2"/>
              <a:buChar char="Ø"/>
            </a:pPr>
            <a:r>
              <a:rPr lang="zh-CN" altLang="en-US" sz="2800" smtClean="0"/>
              <a:t>用</a:t>
            </a:r>
            <a:r>
              <a:rPr lang="en-US" altLang="zh-CN" sz="2800" smtClean="0">
                <a:solidFill>
                  <a:srgbClr val="6600CC"/>
                </a:solidFill>
              </a:rPr>
              <a:t>id.name</a:t>
            </a:r>
            <a:r>
              <a:rPr lang="zh-CN" altLang="en-US" sz="2800" smtClean="0"/>
              <a:t>表示单词</a:t>
            </a:r>
            <a:r>
              <a:rPr lang="en-US" altLang="zh-CN" sz="2800" smtClean="0"/>
              <a:t>id</a:t>
            </a:r>
            <a:r>
              <a:rPr lang="zh-CN" altLang="en-US" sz="2800" smtClean="0"/>
              <a:t>的名字。</a:t>
            </a:r>
          </a:p>
          <a:p>
            <a:pPr eaLnBrk="1" hangingPunct="1">
              <a:lnSpc>
                <a:spcPct val="90000"/>
              </a:lnSpc>
              <a:buClr>
                <a:srgbClr val="FF0000"/>
              </a:buClr>
              <a:buFont typeface="Wingdings" pitchFamily="2" charset="2"/>
              <a:buChar char="Ø"/>
            </a:pPr>
            <a:r>
              <a:rPr lang="zh-CN" altLang="en-US" sz="2800" smtClean="0"/>
              <a:t>用</a:t>
            </a:r>
            <a:r>
              <a:rPr lang="en-US" altLang="zh-CN" sz="2800" smtClean="0">
                <a:solidFill>
                  <a:srgbClr val="6600CC"/>
                </a:solidFill>
              </a:rPr>
              <a:t>E.place</a:t>
            </a:r>
            <a:r>
              <a:rPr lang="zh-CN" altLang="en-US" sz="2800" smtClean="0"/>
              <a:t>表示存放</a:t>
            </a:r>
            <a:r>
              <a:rPr lang="en-US" altLang="zh-CN" sz="2800" smtClean="0"/>
              <a:t>E</a:t>
            </a:r>
            <a:r>
              <a:rPr lang="zh-CN" altLang="en-US" sz="2800" smtClean="0"/>
              <a:t>值的变量名在符号表的入口地址或临时变量编码。</a:t>
            </a:r>
          </a:p>
          <a:p>
            <a:pPr eaLnBrk="1" hangingPunct="1">
              <a:lnSpc>
                <a:spcPct val="90000"/>
              </a:lnSpc>
              <a:buClr>
                <a:srgbClr val="FF0000"/>
              </a:buClr>
              <a:buFont typeface="Wingdings" pitchFamily="2" charset="2"/>
              <a:buNone/>
            </a:pPr>
            <a:r>
              <a:rPr lang="zh-CN" altLang="en-US" sz="2800" smtClean="0">
                <a:solidFill>
                  <a:srgbClr val="0000CC"/>
                </a:solidFill>
              </a:rPr>
              <a:t>变量、函数和过程</a:t>
            </a:r>
            <a:r>
              <a:rPr lang="zh-CN" altLang="en-US" sz="2800" smtClean="0"/>
              <a:t>：</a:t>
            </a:r>
          </a:p>
          <a:p>
            <a:pPr eaLnBrk="1" hangingPunct="1">
              <a:lnSpc>
                <a:spcPct val="90000"/>
              </a:lnSpc>
              <a:buClr>
                <a:srgbClr val="FF0000"/>
              </a:buClr>
              <a:buFont typeface="Wingdings" pitchFamily="2" charset="2"/>
              <a:buChar char="Ø"/>
            </a:pPr>
            <a:r>
              <a:rPr lang="zh-CN" altLang="en-US" sz="2800" smtClean="0"/>
              <a:t>用</a:t>
            </a:r>
            <a:r>
              <a:rPr lang="en-US" altLang="zh-CN" sz="2800" smtClean="0">
                <a:solidFill>
                  <a:srgbClr val="6600CC"/>
                </a:solidFill>
              </a:rPr>
              <a:t>nextstat</a:t>
            </a:r>
            <a:r>
              <a:rPr lang="zh-CN" altLang="en-US" sz="2800" smtClean="0"/>
              <a:t>变量给出在输出序列中下一个四元式的序号</a:t>
            </a:r>
          </a:p>
          <a:p>
            <a:pPr eaLnBrk="1" hangingPunct="1">
              <a:lnSpc>
                <a:spcPct val="90000"/>
              </a:lnSpc>
              <a:buClr>
                <a:srgbClr val="FF0000"/>
              </a:buClr>
              <a:buFont typeface="Wingdings" pitchFamily="2" charset="2"/>
              <a:buChar char="Ø"/>
            </a:pPr>
            <a:r>
              <a:rPr lang="zh-CN" altLang="en-US" sz="2800" smtClean="0"/>
              <a:t>用</a:t>
            </a:r>
            <a:r>
              <a:rPr lang="en-US" altLang="zh-CN" sz="2800" smtClean="0">
                <a:solidFill>
                  <a:srgbClr val="6600CC"/>
                </a:solidFill>
              </a:rPr>
              <a:t>lookup（id.name）</a:t>
            </a:r>
            <a:r>
              <a:rPr lang="zh-CN" altLang="en-US" sz="2800" smtClean="0"/>
              <a:t>函数审查</a:t>
            </a:r>
            <a:r>
              <a:rPr lang="en-US" altLang="zh-CN" sz="2800" smtClean="0"/>
              <a:t>id.name</a:t>
            </a:r>
            <a:r>
              <a:rPr lang="zh-CN" altLang="en-US" sz="2800" smtClean="0"/>
              <a:t>是否出现在符号表中，是则返回</a:t>
            </a:r>
            <a:r>
              <a:rPr lang="en-US" altLang="zh-CN" sz="2800" smtClean="0"/>
              <a:t>id</a:t>
            </a:r>
            <a:r>
              <a:rPr lang="zh-CN" altLang="en-US" sz="2800" smtClean="0"/>
              <a:t>的入口地址，否则返回</a:t>
            </a:r>
            <a:r>
              <a:rPr lang="en-US" altLang="zh-CN" sz="2800" smtClean="0"/>
              <a:t>nil。</a:t>
            </a:r>
          </a:p>
          <a:p>
            <a:pPr eaLnBrk="1" hangingPunct="1">
              <a:lnSpc>
                <a:spcPct val="90000"/>
              </a:lnSpc>
              <a:buClr>
                <a:srgbClr val="FF0000"/>
              </a:buClr>
              <a:buFont typeface="Wingdings" pitchFamily="2" charset="2"/>
              <a:buChar char="Ø"/>
            </a:pPr>
            <a:r>
              <a:rPr lang="zh-CN" altLang="en-US" sz="2800" smtClean="0"/>
              <a:t>用</a:t>
            </a:r>
            <a:r>
              <a:rPr lang="en-US" altLang="zh-CN" sz="2800" smtClean="0">
                <a:solidFill>
                  <a:srgbClr val="6600CC"/>
                </a:solidFill>
              </a:rPr>
              <a:t>emit</a:t>
            </a:r>
            <a:r>
              <a:rPr lang="zh-CN" altLang="en-US" sz="2800" smtClean="0"/>
              <a:t>过程向输出序列输出一个四元式，</a:t>
            </a:r>
            <a:r>
              <a:rPr lang="en-US" altLang="zh-CN" sz="2800" smtClean="0"/>
              <a:t>emit</a:t>
            </a:r>
            <a:r>
              <a:rPr lang="zh-CN" altLang="en-US" sz="2800" smtClean="0"/>
              <a:t>每调用一次，</a:t>
            </a:r>
            <a:r>
              <a:rPr lang="en-US" altLang="zh-CN" sz="2800" smtClean="0"/>
              <a:t>nextstat</a:t>
            </a:r>
            <a:r>
              <a:rPr lang="zh-CN" altLang="en-US" sz="2800" smtClean="0"/>
              <a:t>的值增加1</a:t>
            </a:r>
          </a:p>
          <a:p>
            <a:pPr eaLnBrk="1" hangingPunct="1">
              <a:lnSpc>
                <a:spcPct val="90000"/>
              </a:lnSpc>
              <a:buClr>
                <a:srgbClr val="FF0000"/>
              </a:buClr>
              <a:buFont typeface="Wingdings" pitchFamily="2" charset="2"/>
              <a:buChar char="Ø"/>
            </a:pPr>
            <a:r>
              <a:rPr lang="zh-CN" altLang="en-US" sz="2800" smtClean="0"/>
              <a:t>用</a:t>
            </a:r>
            <a:r>
              <a:rPr lang="en-US" altLang="zh-CN" sz="2800" smtClean="0">
                <a:solidFill>
                  <a:srgbClr val="6600CC"/>
                </a:solidFill>
              </a:rPr>
              <a:t>newtemp</a:t>
            </a:r>
            <a:r>
              <a:rPr lang="zh-CN" altLang="en-US" sz="2800" smtClean="0"/>
              <a:t>函数生成临时变量，每次调用生成一个新的临时变量，如</a:t>
            </a:r>
            <a:r>
              <a:rPr lang="en-US" altLang="zh-CN" sz="2800" smtClean="0"/>
              <a:t>t</a:t>
            </a:r>
            <a:r>
              <a:rPr lang="en-US" altLang="zh-CN" sz="2800" baseline="-25000" smtClean="0"/>
              <a:t>1</a:t>
            </a:r>
            <a:r>
              <a:rPr lang="en-US" altLang="zh-CN" sz="2800" smtClean="0"/>
              <a:t>, t</a:t>
            </a:r>
            <a:r>
              <a:rPr lang="en-US" altLang="zh-CN" sz="2800" baseline="-25000" smtClean="0"/>
              <a:t>2 </a:t>
            </a:r>
            <a:r>
              <a:rPr lang="en-US" altLang="zh-CN" sz="2800" smtClean="0"/>
              <a:t>, ……</a:t>
            </a:r>
            <a:endParaRPr lang="zh-CN" altLang="en-US" sz="2800" smtClean="0"/>
          </a:p>
          <a:p>
            <a:pPr eaLnBrk="1" hangingPunct="1">
              <a:lnSpc>
                <a:spcPct val="90000"/>
              </a:lnSpc>
              <a:buClr>
                <a:srgbClr val="FF0000"/>
              </a:buClr>
              <a:buFont typeface="Wingdings" pitchFamily="2" charset="2"/>
              <a:buChar char="Ø"/>
            </a:pPr>
            <a:r>
              <a:rPr lang="zh-CN" altLang="en-US" sz="2800" smtClean="0"/>
              <a:t>用</a:t>
            </a:r>
            <a:r>
              <a:rPr lang="en-US" altLang="zh-CN" sz="2800" smtClean="0">
                <a:solidFill>
                  <a:srgbClr val="6600CC"/>
                </a:solidFill>
              </a:rPr>
              <a:t>error</a:t>
            </a:r>
            <a:r>
              <a:rPr lang="zh-CN" altLang="en-US" sz="2800" smtClean="0"/>
              <a:t>过程进行错误处理。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74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74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1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304800" y="1831975"/>
            <a:ext cx="8462963" cy="2133600"/>
          </a:xfrm>
        </p:spPr>
        <p:txBody>
          <a:bodyPr/>
          <a:lstStyle/>
          <a:p>
            <a:pPr marL="609600" indent="-609600" algn="just" eaLnBrk="1" hangingPunct="1">
              <a:buClr>
                <a:srgbClr val="FF0000"/>
              </a:buClr>
              <a:buFont typeface="Wingdings" pitchFamily="2" charset="2"/>
              <a:buAutoNum type="arabicParenBoth"/>
            </a:pPr>
            <a:r>
              <a:rPr lang="en-US" altLang="zh-CN" sz="2800" smtClean="0"/>
              <a:t>S</a:t>
            </a:r>
            <a:r>
              <a:rPr lang="en-US" altLang="zh-CN" sz="2800" smtClean="0">
                <a:sym typeface="Wingdings" pitchFamily="2" charset="2"/>
              </a:rPr>
              <a:t>→</a:t>
            </a:r>
            <a:r>
              <a:rPr lang="en-US" altLang="zh-CN" sz="2800" smtClean="0"/>
              <a:t>id:＝E		</a:t>
            </a:r>
          </a:p>
          <a:p>
            <a:pPr marL="609600" indent="-609600" algn="just" eaLnBrk="1" hangingPunct="1">
              <a:buFont typeface="Wingdings" pitchFamily="2" charset="2"/>
              <a:buNone/>
            </a:pPr>
            <a:r>
              <a:rPr lang="en-US" altLang="zh-CN" sz="2800" smtClean="0"/>
              <a:t>{ p:＝lookup ( id.name ) ;</a:t>
            </a:r>
          </a:p>
          <a:p>
            <a:pPr marL="609600" indent="-609600" algn="just" eaLnBrk="1" hangingPunct="1">
              <a:buFont typeface="Wingdings" pitchFamily="2" charset="2"/>
              <a:buNone/>
            </a:pPr>
            <a:r>
              <a:rPr lang="en-US" altLang="zh-CN" sz="2800" smtClean="0"/>
              <a:t>  if p≠nil then emit (:＝, E.place , - , p )  </a:t>
            </a:r>
          </a:p>
          <a:p>
            <a:pPr marL="609600" indent="-609600" algn="just" eaLnBrk="1" hangingPunct="1">
              <a:buFont typeface="Wingdings" pitchFamily="2" charset="2"/>
              <a:buNone/>
            </a:pPr>
            <a:r>
              <a:rPr lang="en-US" altLang="zh-CN" sz="2800" smtClean="0"/>
              <a:t>  else error }</a:t>
            </a:r>
            <a:endParaRPr lang="zh-CN" altLang="en-US" sz="2800" smtClean="0"/>
          </a:p>
        </p:txBody>
      </p:sp>
      <p:sp>
        <p:nvSpPr>
          <p:cNvPr id="32772" name="Rectangle 4"/>
          <p:cNvSpPr>
            <a:spLocks noChangeArrowheads="1"/>
          </p:cNvSpPr>
          <p:nvPr/>
        </p:nvSpPr>
        <p:spPr bwMode="auto">
          <a:xfrm>
            <a:off x="85725" y="152400"/>
            <a:ext cx="823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6600CC"/>
                </a:solidFill>
              </a:rPr>
              <a:t>2．简单赋值语句的翻译（假定变量只有一种类型）</a:t>
            </a:r>
          </a:p>
        </p:txBody>
      </p:sp>
      <p:sp>
        <p:nvSpPr>
          <p:cNvPr id="32773" name="Rectangle 5"/>
          <p:cNvSpPr>
            <a:spLocks noChangeArrowheads="1"/>
          </p:cNvSpPr>
          <p:nvPr/>
        </p:nvSpPr>
        <p:spPr bwMode="auto">
          <a:xfrm>
            <a:off x="381000" y="3965575"/>
            <a:ext cx="86106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Both" startAt="2"/>
            </a:pPr>
            <a:r>
              <a:rPr lang="en-US" altLang="zh-CN" sz="2800" b="1">
                <a:solidFill>
                  <a:srgbClr val="000000"/>
                </a:solidFill>
              </a:rPr>
              <a:t>E</a:t>
            </a:r>
            <a:r>
              <a:rPr lang="en-US" altLang="zh-CN" sz="2800" b="1">
                <a:solidFill>
                  <a:srgbClr val="000000"/>
                </a:solidFill>
                <a:sym typeface="Wingdings" pitchFamily="2" charset="2"/>
              </a:rPr>
              <a:t>→</a:t>
            </a:r>
            <a:r>
              <a:rPr lang="en-US" altLang="zh-CN" sz="2800" b="1">
                <a:solidFill>
                  <a:srgbClr val="000000"/>
                </a:solidFill>
              </a:rPr>
              <a:t>E</a:t>
            </a:r>
            <a:r>
              <a:rPr lang="en-US" altLang="zh-CN" sz="2800" b="1" baseline="30000">
                <a:solidFill>
                  <a:srgbClr val="000000"/>
                </a:solidFill>
              </a:rPr>
              <a:t>1</a:t>
            </a:r>
            <a:r>
              <a:rPr lang="en-US" altLang="zh-CN" sz="2800" b="1">
                <a:solidFill>
                  <a:srgbClr val="000000"/>
                </a:solidFill>
              </a:rPr>
              <a:t>+E</a:t>
            </a:r>
            <a:r>
              <a:rPr lang="en-US" altLang="zh-CN" sz="2800" b="1" baseline="30000">
                <a:solidFill>
                  <a:srgbClr val="000000"/>
                </a:solidFill>
              </a:rPr>
              <a:t>2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E.place:＝newtemp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emit ( + , E</a:t>
            </a:r>
            <a:r>
              <a:rPr lang="en-US" altLang="zh-CN" sz="2800" b="1" baseline="30000">
                <a:solidFill>
                  <a:srgbClr val="000000"/>
                </a:solidFill>
              </a:rPr>
              <a:t>1</a:t>
            </a:r>
            <a:r>
              <a:rPr lang="en-US" altLang="zh-CN" sz="2800" b="1">
                <a:solidFill>
                  <a:srgbClr val="000000"/>
                </a:solidFill>
              </a:rPr>
              <a:t>.place , E</a:t>
            </a:r>
            <a:r>
              <a:rPr lang="en-US" altLang="zh-CN" sz="2800" b="1" baseline="30000">
                <a:solidFill>
                  <a:srgbClr val="000000"/>
                </a:solidFill>
              </a:rPr>
              <a:t>2</a:t>
            </a:r>
            <a:r>
              <a:rPr lang="en-US" altLang="zh-CN" sz="2800" b="1">
                <a:solidFill>
                  <a:srgbClr val="000000"/>
                </a:solidFill>
              </a:rPr>
              <a:t>.place , E.place ) }</a:t>
            </a:r>
          </a:p>
        </p:txBody>
      </p:sp>
      <p:sp>
        <p:nvSpPr>
          <p:cNvPr id="32775" name="Rectangle 7"/>
          <p:cNvSpPr>
            <a:spLocks noChangeArrowheads="1"/>
          </p:cNvSpPr>
          <p:nvPr/>
        </p:nvSpPr>
        <p:spPr bwMode="auto">
          <a:xfrm>
            <a:off x="533400" y="7620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此情况下的语义审查只有：</a:t>
            </a:r>
          </a:p>
          <a:p>
            <a:r>
              <a:rPr lang="zh-CN" altLang="en-US" sz="2800" b="1">
                <a:solidFill>
                  <a:srgbClr val="000000"/>
                </a:solidFill>
              </a:rPr>
              <a:t>每个使用性标识符是否都有声明？</a:t>
            </a:r>
          </a:p>
        </p:txBody>
      </p:sp>
      <p:sp>
        <p:nvSpPr>
          <p:cNvPr id="35846" name="AutoShape 8">
            <a:hlinkClick r:id="rId2" action="ppaction://hlinksldjump"/>
          </p:cNvPr>
          <p:cNvSpPr>
            <a:spLocks noChangeArrowheads="1"/>
          </p:cNvSpPr>
          <p:nvPr/>
        </p:nvSpPr>
        <p:spPr bwMode="auto">
          <a:xfrm>
            <a:off x="8610600" y="6400800"/>
            <a:ext cx="304800" cy="228600"/>
          </a:xfrm>
          <a:prstGeom prst="rightArrow">
            <a:avLst>
              <a:gd name="adj1" fmla="val 50000"/>
              <a:gd name="adj2"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P spid="32772" grpId="0" build="p" autoUpdateAnimBg="0"/>
      <p:bldP spid="32773" grpId="0" autoUpdateAnimBg="0"/>
      <p:bldP spid="3277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1000" y="2136775"/>
            <a:ext cx="80772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Both" startAt="4"/>
            </a:pPr>
            <a:r>
              <a:rPr lang="en-US" altLang="zh-CN" sz="2800" b="1">
                <a:solidFill>
                  <a:srgbClr val="000000"/>
                </a:solidFill>
              </a:rPr>
              <a:t>E</a:t>
            </a:r>
            <a:r>
              <a:rPr lang="en-US" altLang="zh-CN" sz="2800" b="1">
                <a:solidFill>
                  <a:srgbClr val="000000"/>
                </a:solidFill>
                <a:sym typeface="Wingdings" pitchFamily="2" charset="2"/>
              </a:rPr>
              <a:t>→</a:t>
            </a:r>
            <a:r>
              <a:rPr lang="en-US" altLang="zh-CN" sz="2800" b="1">
                <a:solidFill>
                  <a:srgbClr val="000000"/>
                </a:solidFill>
              </a:rPr>
              <a:t>－E</a:t>
            </a:r>
            <a:r>
              <a:rPr lang="en-US" altLang="zh-CN" sz="2800" b="1" baseline="30000">
                <a:solidFill>
                  <a:srgbClr val="000000"/>
                </a:solidFill>
              </a:rPr>
              <a:t>1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E.place:＝newtemp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emit ( @ , E</a:t>
            </a:r>
            <a:r>
              <a:rPr lang="en-US" altLang="zh-CN" sz="2800" b="1" baseline="30000">
                <a:solidFill>
                  <a:srgbClr val="000000"/>
                </a:solidFill>
              </a:rPr>
              <a:t>1</a:t>
            </a:r>
            <a:r>
              <a:rPr lang="en-US" altLang="zh-CN" sz="2800" b="1">
                <a:solidFill>
                  <a:srgbClr val="000000"/>
                </a:solidFill>
              </a:rPr>
              <a:t>.place , - , E.place ) }</a:t>
            </a:r>
          </a:p>
        </p:txBody>
      </p:sp>
      <p:sp>
        <p:nvSpPr>
          <p:cNvPr id="69635" name="Rectangle 3"/>
          <p:cNvSpPr>
            <a:spLocks noChangeArrowheads="1"/>
          </p:cNvSpPr>
          <p:nvPr/>
        </p:nvSpPr>
        <p:spPr bwMode="auto">
          <a:xfrm>
            <a:off x="457200" y="4038600"/>
            <a:ext cx="37338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Both" startAt="5"/>
            </a:pPr>
            <a:r>
              <a:rPr lang="en-US" altLang="zh-CN" sz="2800" b="1">
                <a:solidFill>
                  <a:srgbClr val="000000"/>
                </a:solidFill>
              </a:rPr>
              <a:t>E</a:t>
            </a:r>
            <a:r>
              <a:rPr lang="en-US" altLang="zh-CN" sz="2800" b="1">
                <a:solidFill>
                  <a:srgbClr val="000000"/>
                </a:solidFill>
                <a:sym typeface="Wingdings" pitchFamily="2" charset="2"/>
              </a:rPr>
              <a:t>→</a:t>
            </a:r>
            <a:r>
              <a:rPr lang="en-US" altLang="zh-CN" sz="2800" b="1">
                <a:solidFill>
                  <a:srgbClr val="000000"/>
                </a:solidFill>
              </a:rPr>
              <a:t>(E</a:t>
            </a:r>
            <a:r>
              <a:rPr lang="en-US" altLang="zh-CN" sz="2800" b="1" baseline="30000">
                <a:solidFill>
                  <a:srgbClr val="000000"/>
                </a:solidFill>
              </a:rPr>
              <a:t>1</a:t>
            </a:r>
            <a:r>
              <a:rPr lang="en-US" altLang="zh-CN" sz="2800" b="1">
                <a:solidFill>
                  <a:srgbClr val="000000"/>
                </a:solidFill>
              </a:rPr>
              <a:t>)		</a:t>
            </a:r>
          </a:p>
          <a:p>
            <a:pPr marL="457200" indent="-457200">
              <a:lnSpc>
                <a:spcPct val="90000"/>
              </a:lnSpc>
              <a:spcBef>
                <a:spcPct val="50000"/>
              </a:spcBef>
              <a:buClr>
                <a:schemeClr val="accent2"/>
              </a:buClr>
            </a:pPr>
            <a:r>
              <a:rPr lang="en-US" altLang="zh-CN" sz="2800" b="1">
                <a:solidFill>
                  <a:srgbClr val="000000"/>
                </a:solidFill>
              </a:rPr>
              <a:t>{E.place:＝newtemp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E.place:＝E</a:t>
            </a:r>
            <a:r>
              <a:rPr lang="en-US" altLang="zh-CN" sz="2800" b="1" baseline="30000">
                <a:solidFill>
                  <a:srgbClr val="000000"/>
                </a:solidFill>
              </a:rPr>
              <a:t>1</a:t>
            </a:r>
            <a:r>
              <a:rPr lang="en-US" altLang="zh-CN" sz="2800" b="1">
                <a:solidFill>
                  <a:srgbClr val="000000"/>
                </a:solidFill>
              </a:rPr>
              <a:t>.place }</a:t>
            </a:r>
          </a:p>
        </p:txBody>
      </p:sp>
      <p:sp>
        <p:nvSpPr>
          <p:cNvPr id="69636" name="Rectangle 4"/>
          <p:cNvSpPr>
            <a:spLocks noChangeArrowheads="1"/>
          </p:cNvSpPr>
          <p:nvPr/>
        </p:nvSpPr>
        <p:spPr bwMode="auto">
          <a:xfrm>
            <a:off x="4419600" y="3976688"/>
            <a:ext cx="4572000" cy="227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Both" startAt="6"/>
            </a:pPr>
            <a:r>
              <a:rPr lang="en-US" altLang="zh-CN" sz="2800" b="1">
                <a:solidFill>
                  <a:srgbClr val="000000"/>
                </a:solidFill>
              </a:rPr>
              <a:t>E</a:t>
            </a:r>
            <a:r>
              <a:rPr lang="en-US" altLang="zh-CN" sz="2800" b="1">
                <a:solidFill>
                  <a:srgbClr val="000000"/>
                </a:solidFill>
                <a:sym typeface="Wingdings" pitchFamily="2" charset="2"/>
              </a:rPr>
              <a:t>→</a:t>
            </a:r>
            <a:r>
              <a:rPr lang="en-US" altLang="zh-CN" sz="2800" b="1">
                <a:solidFill>
                  <a:srgbClr val="000000"/>
                </a:solidFill>
              </a:rPr>
              <a:t>id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p:＝lookup ( id.name )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if p≠nil then E.place:＝p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else error }</a:t>
            </a:r>
            <a:endParaRPr lang="zh-CN" altLang="en-US" sz="2800" b="1">
              <a:solidFill>
                <a:srgbClr val="000000"/>
              </a:solidFill>
            </a:endParaRPr>
          </a:p>
        </p:txBody>
      </p:sp>
      <p:sp>
        <p:nvSpPr>
          <p:cNvPr id="69637" name="Rectangle 5"/>
          <p:cNvSpPr>
            <a:spLocks noChangeArrowheads="1"/>
          </p:cNvSpPr>
          <p:nvPr/>
        </p:nvSpPr>
        <p:spPr bwMode="auto">
          <a:xfrm>
            <a:off x="381000" y="304800"/>
            <a:ext cx="79248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Both" startAt="3"/>
            </a:pPr>
            <a:r>
              <a:rPr lang="en-US" altLang="zh-CN" sz="2800" b="1">
                <a:solidFill>
                  <a:srgbClr val="000000"/>
                </a:solidFill>
              </a:rPr>
              <a:t>E</a:t>
            </a:r>
            <a:r>
              <a:rPr lang="en-US" altLang="zh-CN" sz="2800" b="1">
                <a:solidFill>
                  <a:srgbClr val="000000"/>
                </a:solidFill>
                <a:sym typeface="Wingdings" pitchFamily="2" charset="2"/>
              </a:rPr>
              <a:t>→</a:t>
            </a:r>
            <a:r>
              <a:rPr lang="en-US" altLang="zh-CN" sz="2800" b="1">
                <a:solidFill>
                  <a:srgbClr val="000000"/>
                </a:solidFill>
              </a:rPr>
              <a:t>E</a:t>
            </a:r>
            <a:r>
              <a:rPr lang="en-US" altLang="zh-CN" sz="2800" b="1" baseline="30000">
                <a:solidFill>
                  <a:srgbClr val="000000"/>
                </a:solidFill>
              </a:rPr>
              <a:t>1</a:t>
            </a:r>
            <a:r>
              <a:rPr lang="en-US" altLang="zh-CN" sz="2800" b="1">
                <a:solidFill>
                  <a:srgbClr val="000000"/>
                </a:solidFill>
              </a:rPr>
              <a:t>*E</a:t>
            </a:r>
            <a:r>
              <a:rPr lang="en-US" altLang="zh-CN" sz="2800" b="1" baseline="30000">
                <a:solidFill>
                  <a:srgbClr val="000000"/>
                </a:solidFill>
              </a:rPr>
              <a:t>2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E.place:＝newtemp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emit ( * , E</a:t>
            </a:r>
            <a:r>
              <a:rPr lang="en-US" altLang="zh-CN" sz="2800" b="1" baseline="30000">
                <a:solidFill>
                  <a:srgbClr val="000000"/>
                </a:solidFill>
              </a:rPr>
              <a:t>1</a:t>
            </a:r>
            <a:r>
              <a:rPr lang="en-US" altLang="zh-CN" sz="2800" b="1">
                <a:solidFill>
                  <a:srgbClr val="000000"/>
                </a:solidFill>
              </a:rPr>
              <a:t>.place , E</a:t>
            </a:r>
            <a:r>
              <a:rPr lang="en-US" altLang="zh-CN" sz="2800" b="1" baseline="30000">
                <a:solidFill>
                  <a:srgbClr val="000000"/>
                </a:solidFill>
              </a:rPr>
              <a:t>2</a:t>
            </a:r>
            <a:r>
              <a:rPr lang="en-US" altLang="zh-CN" sz="2800" b="1">
                <a:solidFill>
                  <a:srgbClr val="000000"/>
                </a:solidFill>
              </a:rPr>
              <a:t>.place , E.place ) }</a:t>
            </a:r>
          </a:p>
        </p:txBody>
      </p:sp>
      <p:sp>
        <p:nvSpPr>
          <p:cNvPr id="36870" name="AutoShape 6">
            <a:hlinkClick r:id="rId2" action="ppaction://hlinksldjump"/>
          </p:cNvPr>
          <p:cNvSpPr>
            <a:spLocks noChangeArrowheads="1"/>
          </p:cNvSpPr>
          <p:nvPr/>
        </p:nvSpPr>
        <p:spPr bwMode="auto">
          <a:xfrm>
            <a:off x="8610600" y="6400800"/>
            <a:ext cx="304800" cy="228600"/>
          </a:xfrm>
          <a:prstGeom prst="rightArrow">
            <a:avLst>
              <a:gd name="adj1" fmla="val 50000"/>
              <a:gd name="adj2"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autoUpdateAnimBg="0"/>
      <p:bldP spid="69636" grpId="0" autoUpdateAnimBg="0"/>
      <p:bldP spid="6963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228600" y="228600"/>
            <a:ext cx="8334375" cy="533400"/>
          </a:xfrm>
        </p:spPr>
        <p:txBody>
          <a:bodyPr/>
          <a:lstStyle/>
          <a:p>
            <a:pPr eaLnBrk="1" hangingPunct="1">
              <a:buFont typeface="Wingdings" pitchFamily="2" charset="2"/>
              <a:buNone/>
            </a:pPr>
            <a:r>
              <a:rPr lang="zh-CN" altLang="en-US" sz="2800" smtClean="0"/>
              <a:t>例 翻译赋值语句</a:t>
            </a:r>
            <a:r>
              <a:rPr lang="en-US" altLang="zh-CN" sz="2800" smtClean="0"/>
              <a:t>A:＝B+C </a:t>
            </a:r>
            <a:r>
              <a:rPr lang="zh-CN" altLang="en-US" sz="2800" smtClean="0"/>
              <a:t>（</a:t>
            </a:r>
            <a:r>
              <a:rPr lang="en-US" altLang="zh-CN" sz="2800" smtClean="0"/>
              <a:t>A</a:t>
            </a:r>
            <a:r>
              <a:rPr lang="zh-CN" altLang="en-US" sz="2800" smtClean="0"/>
              <a:t>、</a:t>
            </a:r>
            <a:r>
              <a:rPr lang="en-US" altLang="zh-CN" sz="2800" smtClean="0"/>
              <a:t>B</a:t>
            </a:r>
            <a:r>
              <a:rPr lang="zh-CN" altLang="en-US" sz="2800" smtClean="0"/>
              <a:t>、</a:t>
            </a:r>
            <a:r>
              <a:rPr lang="en-US" altLang="zh-CN" sz="2800" smtClean="0"/>
              <a:t>C</a:t>
            </a:r>
            <a:r>
              <a:rPr lang="zh-CN" altLang="en-US" sz="2800" smtClean="0"/>
              <a:t>为标识符</a:t>
            </a:r>
            <a:r>
              <a:rPr lang="en-US" altLang="zh-CN" sz="2800" smtClean="0"/>
              <a:t>id</a:t>
            </a:r>
            <a:r>
              <a:rPr lang="zh-CN" altLang="en-US" sz="2800" smtClean="0"/>
              <a:t>）</a:t>
            </a:r>
          </a:p>
        </p:txBody>
      </p:sp>
      <p:sp>
        <p:nvSpPr>
          <p:cNvPr id="34829" name="Rectangle 13"/>
          <p:cNvSpPr>
            <a:spLocks noChangeArrowheads="1"/>
          </p:cNvSpPr>
          <p:nvPr/>
        </p:nvSpPr>
        <p:spPr bwMode="auto">
          <a:xfrm>
            <a:off x="2178050" y="3028950"/>
            <a:ext cx="21542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rgbClr val="FF0000"/>
              </a:buClr>
              <a:buFont typeface="Wingdings" pitchFamily="2" charset="2"/>
              <a:buNone/>
            </a:pPr>
            <a:r>
              <a:rPr lang="en-US" altLang="zh-CN" sz="2800" b="1">
                <a:solidFill>
                  <a:srgbClr val="FF0000"/>
                </a:solidFill>
              </a:rPr>
              <a:t>E</a:t>
            </a:r>
            <a:r>
              <a:rPr lang="en-US" altLang="zh-CN" sz="2800" b="1" baseline="30000">
                <a:solidFill>
                  <a:srgbClr val="FF0000"/>
                </a:solidFill>
              </a:rPr>
              <a:t>1</a:t>
            </a:r>
            <a:r>
              <a:rPr lang="en-US" altLang="zh-CN" sz="2800" b="1">
                <a:solidFill>
                  <a:srgbClr val="FF0000"/>
                </a:solidFill>
              </a:rPr>
              <a:t>.place＝P</a:t>
            </a:r>
            <a:r>
              <a:rPr lang="en-US" altLang="zh-CN" sz="2800" b="1" baseline="-25000">
                <a:solidFill>
                  <a:srgbClr val="FF0000"/>
                </a:solidFill>
              </a:rPr>
              <a:t>B</a:t>
            </a:r>
          </a:p>
        </p:txBody>
      </p:sp>
      <p:sp>
        <p:nvSpPr>
          <p:cNvPr id="34830" name="Rectangle 14"/>
          <p:cNvSpPr>
            <a:spLocks noChangeArrowheads="1"/>
          </p:cNvSpPr>
          <p:nvPr/>
        </p:nvSpPr>
        <p:spPr bwMode="auto">
          <a:xfrm>
            <a:off x="6553200" y="2986088"/>
            <a:ext cx="2339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00"/>
                </a:solidFill>
              </a:rPr>
              <a:t>E</a:t>
            </a:r>
            <a:r>
              <a:rPr lang="en-US" altLang="zh-CN" sz="2800" b="1" baseline="30000">
                <a:solidFill>
                  <a:srgbClr val="FF0000"/>
                </a:solidFill>
              </a:rPr>
              <a:t>2</a:t>
            </a:r>
            <a:r>
              <a:rPr lang="en-US" altLang="zh-CN" sz="2800" b="1">
                <a:solidFill>
                  <a:srgbClr val="FF0000"/>
                </a:solidFill>
              </a:rPr>
              <a:t>.place＝P</a:t>
            </a:r>
            <a:r>
              <a:rPr lang="en-US" altLang="zh-CN" sz="2800" b="1" baseline="-25000">
                <a:solidFill>
                  <a:srgbClr val="FF0000"/>
                </a:solidFill>
              </a:rPr>
              <a:t>C</a:t>
            </a:r>
            <a:endParaRPr lang="zh-CN" altLang="en-US" sz="2800" b="1" baseline="-25000">
              <a:solidFill>
                <a:srgbClr val="FF0000"/>
              </a:solidFill>
            </a:endParaRPr>
          </a:p>
        </p:txBody>
      </p:sp>
      <p:sp>
        <p:nvSpPr>
          <p:cNvPr id="34831" name="Rectangle 15"/>
          <p:cNvSpPr>
            <a:spLocks noChangeArrowheads="1"/>
          </p:cNvSpPr>
          <p:nvPr/>
        </p:nvSpPr>
        <p:spPr bwMode="auto">
          <a:xfrm>
            <a:off x="6084888" y="1484313"/>
            <a:ext cx="2519362"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rgbClr val="FF0000"/>
              </a:buClr>
              <a:buFont typeface="Wingdings" pitchFamily="2" charset="2"/>
              <a:buNone/>
            </a:pPr>
            <a:r>
              <a:rPr lang="en-US" altLang="zh-CN" sz="2800" b="1">
                <a:solidFill>
                  <a:srgbClr val="FF0000"/>
                </a:solidFill>
              </a:rPr>
              <a:t>E.place＝t</a:t>
            </a:r>
            <a:r>
              <a:rPr lang="en-US" altLang="zh-CN" sz="2800" b="1" baseline="-30000">
                <a:solidFill>
                  <a:srgbClr val="FF0000"/>
                </a:solidFill>
              </a:rPr>
              <a:t>1</a:t>
            </a:r>
            <a:r>
              <a:rPr lang="en-US" altLang="zh-CN" sz="2800" b="1">
                <a:solidFill>
                  <a:srgbClr val="FF0000"/>
                </a:solidFill>
              </a:rPr>
              <a:t>；</a:t>
            </a:r>
          </a:p>
          <a:p>
            <a:pPr>
              <a:lnSpc>
                <a:spcPct val="90000"/>
              </a:lnSpc>
              <a:spcBef>
                <a:spcPct val="50000"/>
              </a:spcBef>
              <a:buClr>
                <a:srgbClr val="FF0000"/>
              </a:buClr>
              <a:buFont typeface="Wingdings" pitchFamily="2" charset="2"/>
              <a:buNone/>
            </a:pPr>
            <a:r>
              <a:rPr lang="zh-CN" altLang="en-US" sz="2800" b="1">
                <a:solidFill>
                  <a:srgbClr val="FF0000"/>
                </a:solidFill>
              </a:rPr>
              <a:t>(＋, </a:t>
            </a:r>
            <a:r>
              <a:rPr lang="en-US" altLang="zh-CN" sz="2800" b="1">
                <a:solidFill>
                  <a:srgbClr val="FF0000"/>
                </a:solidFill>
              </a:rPr>
              <a:t>P</a:t>
            </a:r>
            <a:r>
              <a:rPr lang="en-US" altLang="zh-CN" sz="2800" b="1" baseline="-25000">
                <a:solidFill>
                  <a:srgbClr val="FF0000"/>
                </a:solidFill>
              </a:rPr>
              <a:t>B</a:t>
            </a:r>
            <a:r>
              <a:rPr lang="en-US" altLang="zh-CN" sz="2800" b="1">
                <a:solidFill>
                  <a:srgbClr val="FF0000"/>
                </a:solidFill>
              </a:rPr>
              <a:t> ,P</a:t>
            </a:r>
            <a:r>
              <a:rPr lang="en-US" altLang="zh-CN" sz="2800" b="1" baseline="-25000">
                <a:solidFill>
                  <a:srgbClr val="FF0000"/>
                </a:solidFill>
              </a:rPr>
              <a:t>C</a:t>
            </a:r>
            <a:r>
              <a:rPr lang="en-US" altLang="zh-CN" sz="2800" b="1">
                <a:solidFill>
                  <a:srgbClr val="FF0000"/>
                </a:solidFill>
              </a:rPr>
              <a:t> , t</a:t>
            </a:r>
            <a:r>
              <a:rPr lang="en-US" altLang="zh-CN" sz="2800" b="1" baseline="-30000">
                <a:solidFill>
                  <a:srgbClr val="FF0000"/>
                </a:solidFill>
              </a:rPr>
              <a:t>1</a:t>
            </a:r>
            <a:r>
              <a:rPr lang="en-US" altLang="zh-CN" sz="2800" b="1">
                <a:solidFill>
                  <a:srgbClr val="FF0000"/>
                </a:solidFill>
              </a:rPr>
              <a:t>)</a:t>
            </a:r>
            <a:endParaRPr lang="zh-CN" altLang="en-US" sz="2800" b="1">
              <a:solidFill>
                <a:srgbClr val="FF0000"/>
              </a:solidFill>
            </a:endParaRPr>
          </a:p>
        </p:txBody>
      </p:sp>
      <p:sp>
        <p:nvSpPr>
          <p:cNvPr id="34832" name="Rectangle 16"/>
          <p:cNvSpPr>
            <a:spLocks noChangeArrowheads="1"/>
          </p:cNvSpPr>
          <p:nvPr/>
        </p:nvSpPr>
        <p:spPr bwMode="auto">
          <a:xfrm>
            <a:off x="4098925" y="914400"/>
            <a:ext cx="2360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rPr>
              <a:t>(:＝, </a:t>
            </a:r>
            <a:r>
              <a:rPr lang="en-US" altLang="zh-CN" sz="2800" b="1">
                <a:solidFill>
                  <a:srgbClr val="FF0000"/>
                </a:solidFill>
              </a:rPr>
              <a:t>t</a:t>
            </a:r>
            <a:r>
              <a:rPr lang="en-US" altLang="zh-CN" sz="2800" b="1" baseline="-30000">
                <a:solidFill>
                  <a:srgbClr val="FF0000"/>
                </a:solidFill>
              </a:rPr>
              <a:t>1</a:t>
            </a:r>
            <a:r>
              <a:rPr lang="en-US" altLang="zh-CN" sz="2800" b="1">
                <a:solidFill>
                  <a:srgbClr val="FF0000"/>
                </a:solidFill>
              </a:rPr>
              <a:t> , - , P</a:t>
            </a:r>
            <a:r>
              <a:rPr lang="en-US" altLang="zh-CN" sz="2800" b="1" baseline="-25000">
                <a:solidFill>
                  <a:srgbClr val="FF0000"/>
                </a:solidFill>
              </a:rPr>
              <a:t>A</a:t>
            </a:r>
            <a:r>
              <a:rPr lang="en-US" altLang="zh-CN" sz="2800" b="1">
                <a:solidFill>
                  <a:srgbClr val="FF0000"/>
                </a:solidFill>
              </a:rPr>
              <a:t>)</a:t>
            </a:r>
            <a:endParaRPr lang="zh-CN" altLang="en-US" sz="2800" b="1">
              <a:solidFill>
                <a:srgbClr val="FF0000"/>
              </a:solidFill>
            </a:endParaRPr>
          </a:p>
        </p:txBody>
      </p:sp>
      <p:grpSp>
        <p:nvGrpSpPr>
          <p:cNvPr id="34842" name="Group 26"/>
          <p:cNvGrpSpPr>
            <a:grpSpLocks/>
          </p:cNvGrpSpPr>
          <p:nvPr/>
        </p:nvGrpSpPr>
        <p:grpSpPr bwMode="auto">
          <a:xfrm>
            <a:off x="2667000" y="990600"/>
            <a:ext cx="4038600" cy="3657600"/>
            <a:chOff x="1680" y="624"/>
            <a:chExt cx="2544" cy="2304"/>
          </a:xfrm>
        </p:grpSpPr>
        <p:sp>
          <p:nvSpPr>
            <p:cNvPr id="37899" name="Text Box 4"/>
            <p:cNvSpPr txBox="1">
              <a:spLocks noChangeArrowheads="1"/>
            </p:cNvSpPr>
            <p:nvPr/>
          </p:nvSpPr>
          <p:spPr bwMode="auto">
            <a:xfrm>
              <a:off x="2352" y="62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2" action="ppaction://hlinksldjump"/>
                </a:rPr>
                <a:t>S</a:t>
              </a:r>
              <a:endParaRPr lang="en-US" altLang="zh-CN" sz="2800" b="1"/>
            </a:p>
          </p:txBody>
        </p:sp>
        <p:sp>
          <p:nvSpPr>
            <p:cNvPr id="37900" name="Text Box 5"/>
            <p:cNvSpPr txBox="1">
              <a:spLocks noChangeArrowheads="1"/>
            </p:cNvSpPr>
            <p:nvPr/>
          </p:nvSpPr>
          <p:spPr bwMode="auto">
            <a:xfrm>
              <a:off x="1680" y="115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a:t>
              </a:r>
            </a:p>
          </p:txBody>
        </p:sp>
        <p:sp>
          <p:nvSpPr>
            <p:cNvPr id="37901" name="Text Box 6"/>
            <p:cNvSpPr txBox="1">
              <a:spLocks noChangeArrowheads="1"/>
            </p:cNvSpPr>
            <p:nvPr/>
          </p:nvSpPr>
          <p:spPr bwMode="auto">
            <a:xfrm>
              <a:off x="2304" y="116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t>
              </a:r>
            </a:p>
          </p:txBody>
        </p:sp>
        <p:sp>
          <p:nvSpPr>
            <p:cNvPr id="37902" name="Text Box 7"/>
            <p:cNvSpPr txBox="1">
              <a:spLocks noChangeArrowheads="1"/>
            </p:cNvSpPr>
            <p:nvPr/>
          </p:nvSpPr>
          <p:spPr bwMode="auto">
            <a:xfrm>
              <a:off x="3216" y="116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2" action="ppaction://hlinksldjump"/>
                </a:rPr>
                <a:t>E</a:t>
              </a:r>
              <a:endParaRPr lang="en-US" altLang="zh-CN" sz="2800" b="1"/>
            </a:p>
          </p:txBody>
        </p:sp>
        <p:sp>
          <p:nvSpPr>
            <p:cNvPr id="37903" name="Text Box 8"/>
            <p:cNvSpPr txBox="1">
              <a:spLocks noChangeArrowheads="1"/>
            </p:cNvSpPr>
            <p:nvPr/>
          </p:nvSpPr>
          <p:spPr bwMode="auto">
            <a:xfrm>
              <a:off x="2640" y="259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B</a:t>
              </a:r>
            </a:p>
          </p:txBody>
        </p:sp>
        <p:sp>
          <p:nvSpPr>
            <p:cNvPr id="37904" name="Text Box 9"/>
            <p:cNvSpPr txBox="1">
              <a:spLocks noChangeArrowheads="1"/>
            </p:cNvSpPr>
            <p:nvPr/>
          </p:nvSpPr>
          <p:spPr bwMode="auto">
            <a:xfrm>
              <a:off x="2640" y="187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3" action="ppaction://hlinksldjump"/>
                </a:rPr>
                <a:t>E</a:t>
              </a:r>
              <a:r>
                <a:rPr lang="en-US" altLang="zh-CN" sz="2800" b="1" baseline="30000">
                  <a:hlinkClick r:id="rId3" action="ppaction://hlinksldjump"/>
                </a:rPr>
                <a:t>1</a:t>
              </a:r>
              <a:endParaRPr lang="en-US" altLang="zh-CN" sz="2800" b="1" baseline="30000"/>
            </a:p>
          </p:txBody>
        </p:sp>
        <p:sp>
          <p:nvSpPr>
            <p:cNvPr id="37905" name="Text Box 10"/>
            <p:cNvSpPr txBox="1">
              <a:spLocks noChangeArrowheads="1"/>
            </p:cNvSpPr>
            <p:nvPr/>
          </p:nvSpPr>
          <p:spPr bwMode="auto">
            <a:xfrm>
              <a:off x="3264" y="188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t>
              </a:r>
            </a:p>
          </p:txBody>
        </p:sp>
        <p:sp>
          <p:nvSpPr>
            <p:cNvPr id="37906" name="Text Box 11"/>
            <p:cNvSpPr txBox="1">
              <a:spLocks noChangeArrowheads="1"/>
            </p:cNvSpPr>
            <p:nvPr/>
          </p:nvSpPr>
          <p:spPr bwMode="auto">
            <a:xfrm>
              <a:off x="3792" y="1881"/>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3" action="ppaction://hlinksldjump"/>
                </a:rPr>
                <a:t>E</a:t>
              </a:r>
              <a:r>
                <a:rPr lang="en-US" altLang="zh-CN" sz="2800" b="1" baseline="30000">
                  <a:hlinkClick r:id="rId3" action="ppaction://hlinksldjump"/>
                </a:rPr>
                <a:t>2</a:t>
              </a:r>
              <a:endParaRPr lang="en-US" altLang="zh-CN" sz="2800" b="1" baseline="30000"/>
            </a:p>
          </p:txBody>
        </p:sp>
        <p:sp>
          <p:nvSpPr>
            <p:cNvPr id="37907" name="Text Box 12"/>
            <p:cNvSpPr txBox="1">
              <a:spLocks noChangeArrowheads="1"/>
            </p:cNvSpPr>
            <p:nvPr/>
          </p:nvSpPr>
          <p:spPr bwMode="auto">
            <a:xfrm>
              <a:off x="3792" y="260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C</a:t>
              </a:r>
            </a:p>
          </p:txBody>
        </p:sp>
        <p:sp>
          <p:nvSpPr>
            <p:cNvPr id="37908" name="Line 17"/>
            <p:cNvSpPr>
              <a:spLocks noChangeShapeType="1"/>
            </p:cNvSpPr>
            <p:nvPr/>
          </p:nvSpPr>
          <p:spPr bwMode="auto">
            <a:xfrm flipH="1">
              <a:off x="1920" y="912"/>
              <a:ext cx="528"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9" name="Line 18"/>
            <p:cNvSpPr>
              <a:spLocks noChangeShapeType="1"/>
            </p:cNvSpPr>
            <p:nvPr/>
          </p:nvSpPr>
          <p:spPr bwMode="auto">
            <a:xfrm>
              <a:off x="2448" y="912"/>
              <a:ext cx="0"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10" name="Line 19"/>
            <p:cNvSpPr>
              <a:spLocks noChangeShapeType="1"/>
            </p:cNvSpPr>
            <p:nvPr/>
          </p:nvSpPr>
          <p:spPr bwMode="auto">
            <a:xfrm>
              <a:off x="2448" y="912"/>
              <a:ext cx="864"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11" name="Line 20"/>
            <p:cNvSpPr>
              <a:spLocks noChangeShapeType="1"/>
            </p:cNvSpPr>
            <p:nvPr/>
          </p:nvSpPr>
          <p:spPr bwMode="auto">
            <a:xfrm>
              <a:off x="3360" y="1440"/>
              <a:ext cx="0" cy="48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12" name="Line 21"/>
            <p:cNvSpPr>
              <a:spLocks noChangeShapeType="1"/>
            </p:cNvSpPr>
            <p:nvPr/>
          </p:nvSpPr>
          <p:spPr bwMode="auto">
            <a:xfrm flipH="1">
              <a:off x="2832" y="1440"/>
              <a:ext cx="528"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13" name="Line 22"/>
            <p:cNvSpPr>
              <a:spLocks noChangeShapeType="1"/>
            </p:cNvSpPr>
            <p:nvPr/>
          </p:nvSpPr>
          <p:spPr bwMode="auto">
            <a:xfrm>
              <a:off x="3360" y="1440"/>
              <a:ext cx="576"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14" name="Line 23"/>
            <p:cNvSpPr>
              <a:spLocks noChangeShapeType="1"/>
            </p:cNvSpPr>
            <p:nvPr/>
          </p:nvSpPr>
          <p:spPr bwMode="auto">
            <a:xfrm>
              <a:off x="2784" y="2160"/>
              <a:ext cx="0"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15" name="Line 24"/>
            <p:cNvSpPr>
              <a:spLocks noChangeShapeType="1"/>
            </p:cNvSpPr>
            <p:nvPr/>
          </p:nvSpPr>
          <p:spPr bwMode="auto">
            <a:xfrm>
              <a:off x="3888" y="2160"/>
              <a:ext cx="0"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41" name="Rectangle 25"/>
          <p:cNvSpPr>
            <a:spLocks noChangeArrowheads="1"/>
          </p:cNvSpPr>
          <p:nvPr/>
        </p:nvSpPr>
        <p:spPr bwMode="auto">
          <a:xfrm>
            <a:off x="157163" y="4876800"/>
            <a:ext cx="79962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rgbClr val="FF0000"/>
              </a:buClr>
              <a:buFont typeface="Wingdings" pitchFamily="2" charset="2"/>
              <a:buNone/>
            </a:pPr>
            <a:r>
              <a:rPr lang="en-US" altLang="zh-CN" sz="2800" b="1">
                <a:solidFill>
                  <a:srgbClr val="000000"/>
                </a:solidFill>
              </a:rPr>
              <a:t>(</a:t>
            </a:r>
            <a:r>
              <a:rPr lang="zh-CN" altLang="en-US" sz="2800" b="1">
                <a:solidFill>
                  <a:srgbClr val="000000"/>
                </a:solidFill>
              </a:rPr>
              <a:t>为了直观，用</a:t>
            </a:r>
            <a:r>
              <a:rPr lang="en-US" altLang="zh-CN" sz="2800" b="1">
                <a:solidFill>
                  <a:srgbClr val="000000"/>
                </a:solidFill>
              </a:rPr>
              <a:t>P</a:t>
            </a:r>
            <a:r>
              <a:rPr lang="en-US" altLang="zh-CN" sz="2800" b="1" baseline="-25000">
                <a:solidFill>
                  <a:srgbClr val="000000"/>
                </a:solidFill>
              </a:rPr>
              <a:t>B</a:t>
            </a:r>
            <a:r>
              <a:rPr lang="zh-CN" altLang="en-US" sz="2800" b="1">
                <a:solidFill>
                  <a:srgbClr val="000000"/>
                </a:solidFill>
              </a:rPr>
              <a:t>和</a:t>
            </a:r>
            <a:r>
              <a:rPr lang="en-US" altLang="zh-CN" sz="2800" b="1">
                <a:solidFill>
                  <a:srgbClr val="000000"/>
                </a:solidFill>
              </a:rPr>
              <a:t>P</a:t>
            </a:r>
            <a:r>
              <a:rPr lang="en-US" altLang="zh-CN" sz="2800" b="1" baseline="-25000">
                <a:solidFill>
                  <a:srgbClr val="000000"/>
                </a:solidFill>
              </a:rPr>
              <a:t>C</a:t>
            </a:r>
            <a:r>
              <a:rPr lang="zh-CN" altLang="en-US" sz="2800" b="1">
                <a:solidFill>
                  <a:srgbClr val="000000"/>
                </a:solidFill>
              </a:rPr>
              <a:t>分别表示</a:t>
            </a:r>
            <a:r>
              <a:rPr lang="en-US" altLang="zh-CN" sz="2800" b="1">
                <a:solidFill>
                  <a:srgbClr val="000000"/>
                </a:solidFill>
              </a:rPr>
              <a:t>B</a:t>
            </a:r>
            <a:r>
              <a:rPr lang="zh-CN" altLang="en-US" sz="2800" b="1">
                <a:solidFill>
                  <a:srgbClr val="000000"/>
                </a:solidFill>
              </a:rPr>
              <a:t>和</a:t>
            </a:r>
            <a:r>
              <a:rPr lang="en-US" altLang="zh-CN" sz="2800" b="1">
                <a:solidFill>
                  <a:srgbClr val="000000"/>
                </a:solidFill>
              </a:rPr>
              <a:t>C</a:t>
            </a:r>
            <a:r>
              <a:rPr lang="zh-CN" altLang="en-US" sz="2800" b="1">
                <a:solidFill>
                  <a:srgbClr val="000000"/>
                </a:solidFill>
              </a:rPr>
              <a:t>在符号表的入</a:t>
            </a:r>
          </a:p>
          <a:p>
            <a:pPr>
              <a:lnSpc>
                <a:spcPct val="90000"/>
              </a:lnSpc>
              <a:spcBef>
                <a:spcPct val="20000"/>
              </a:spcBef>
              <a:buClr>
                <a:srgbClr val="FF0000"/>
              </a:buClr>
              <a:buFont typeface="Wingdings" pitchFamily="2" charset="2"/>
              <a:buNone/>
            </a:pPr>
            <a:r>
              <a:rPr lang="zh-CN" altLang="en-US" sz="2800" b="1">
                <a:solidFill>
                  <a:srgbClr val="000000"/>
                </a:solidFill>
              </a:rPr>
              <a:t>口地址)</a:t>
            </a:r>
          </a:p>
        </p:txBody>
      </p:sp>
      <p:sp>
        <p:nvSpPr>
          <p:cNvPr id="37897" name="AutoShape 27">
            <a:hlinkClick r:id="rId2" action="ppaction://hlinksldjump"/>
          </p:cNvPr>
          <p:cNvSpPr>
            <a:spLocks noChangeArrowheads="1"/>
          </p:cNvSpPr>
          <p:nvPr/>
        </p:nvSpPr>
        <p:spPr bwMode="auto">
          <a:xfrm>
            <a:off x="7451725" y="5589588"/>
            <a:ext cx="865188" cy="215900"/>
          </a:xfrm>
          <a:prstGeom prst="leftArrow">
            <a:avLst>
              <a:gd name="adj1" fmla="val 50000"/>
              <a:gd name="adj2" fmla="val 100184"/>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8" name="AutoShape 28">
            <a:hlinkClick r:id="rId3" action="ppaction://hlinksldjump"/>
          </p:cNvPr>
          <p:cNvSpPr>
            <a:spLocks noChangeArrowheads="1"/>
          </p:cNvSpPr>
          <p:nvPr/>
        </p:nvSpPr>
        <p:spPr bwMode="auto">
          <a:xfrm>
            <a:off x="7451725" y="5949950"/>
            <a:ext cx="865188" cy="215900"/>
          </a:xfrm>
          <a:prstGeom prst="leftArrow">
            <a:avLst>
              <a:gd name="adj1" fmla="val 50000"/>
              <a:gd name="adj2" fmla="val 100184"/>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4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41">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3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9" grpId="0" build="p" autoUpdateAnimBg="0"/>
      <p:bldP spid="34830" grpId="0" build="p" autoUpdateAnimBg="0"/>
      <p:bldP spid="34831" grpId="0" autoUpdateAnimBg="0"/>
      <p:bldP spid="34832" grpId="0" build="p" autoUpdateAnimBg="0"/>
      <p:bldP spid="3484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304800" y="762000"/>
            <a:ext cx="8462963" cy="5638800"/>
          </a:xfrm>
        </p:spPr>
        <p:txBody>
          <a:bodyPr/>
          <a:lstStyle/>
          <a:p>
            <a:pPr marL="533400" indent="-533400" eaLnBrk="1" hangingPunct="1">
              <a:lnSpc>
                <a:spcPct val="90000"/>
              </a:lnSpc>
              <a:buClr>
                <a:srgbClr val="FF0000"/>
              </a:buClr>
              <a:buFont typeface="Wingdings" pitchFamily="2" charset="2"/>
              <a:buChar char="Ø"/>
            </a:pPr>
            <a:r>
              <a:rPr lang="zh-CN" altLang="en-US" sz="2800" smtClean="0"/>
              <a:t>表达式中可能出现不同类型的变量和常量</a:t>
            </a:r>
          </a:p>
          <a:p>
            <a:pPr marL="533400" indent="-533400" eaLnBrk="1" hangingPunct="1">
              <a:lnSpc>
                <a:spcPct val="90000"/>
              </a:lnSpc>
              <a:buClr>
                <a:srgbClr val="FF0000"/>
              </a:buClr>
              <a:buFont typeface="Wingdings" pitchFamily="2" charset="2"/>
              <a:buChar char="Ø"/>
            </a:pPr>
            <a:r>
              <a:rPr lang="zh-CN" altLang="en-US" sz="2800" smtClean="0"/>
              <a:t>语义审查包括：</a:t>
            </a:r>
          </a:p>
          <a:p>
            <a:pPr marL="914400" lvl="1" indent="-457200" eaLnBrk="1" hangingPunct="1">
              <a:lnSpc>
                <a:spcPct val="90000"/>
              </a:lnSpc>
              <a:buClr>
                <a:srgbClr val="FF0000"/>
              </a:buClr>
              <a:buFont typeface="Wingdings" pitchFamily="2" charset="2"/>
              <a:buAutoNum type="arabicPeriod"/>
            </a:pPr>
            <a:r>
              <a:rPr lang="zh-CN" altLang="en-US" smtClean="0"/>
              <a:t>每个使用性标识符是否都有声明？</a:t>
            </a:r>
          </a:p>
          <a:p>
            <a:pPr marL="914400" lvl="1" indent="-457200" eaLnBrk="1" hangingPunct="1">
              <a:lnSpc>
                <a:spcPct val="90000"/>
              </a:lnSpc>
              <a:buClr>
                <a:srgbClr val="FF0000"/>
              </a:buClr>
              <a:buFont typeface="Wingdings" pitchFamily="2" charset="2"/>
              <a:buAutoNum type="arabicPeriod"/>
            </a:pPr>
            <a:r>
              <a:rPr lang="zh-CN" altLang="en-US" smtClean="0"/>
              <a:t>运算符的分量类型是否相容？</a:t>
            </a:r>
          </a:p>
          <a:p>
            <a:pPr marL="914400" lvl="1" indent="-457200" eaLnBrk="1" hangingPunct="1">
              <a:lnSpc>
                <a:spcPct val="90000"/>
              </a:lnSpc>
              <a:buFontTx/>
              <a:buChar char="•"/>
            </a:pPr>
            <a:r>
              <a:rPr lang="zh-CN" altLang="en-US" sz="2400" smtClean="0"/>
              <a:t>若不接受不同类型的运算对象混合运算，则应指出错误；</a:t>
            </a:r>
          </a:p>
          <a:p>
            <a:pPr marL="914400" lvl="1" indent="-457200" eaLnBrk="1" hangingPunct="1">
              <a:lnSpc>
                <a:spcPct val="90000"/>
              </a:lnSpc>
              <a:buFontTx/>
              <a:buChar char="•"/>
            </a:pPr>
            <a:r>
              <a:rPr lang="zh-CN" altLang="en-US" sz="2400" smtClean="0"/>
              <a:t>若接受混合运算则要进行类型转换处理。</a:t>
            </a:r>
          </a:p>
          <a:p>
            <a:pPr marL="533400" indent="-533400" eaLnBrk="1" hangingPunct="1">
              <a:lnSpc>
                <a:spcPct val="90000"/>
              </a:lnSpc>
              <a:buClr>
                <a:srgbClr val="FF0000"/>
              </a:buClr>
              <a:buFont typeface="Wingdings" pitchFamily="2" charset="2"/>
              <a:buChar char="Ø"/>
            </a:pPr>
            <a:r>
              <a:rPr lang="zh-CN" altLang="en-US" sz="2800" smtClean="0"/>
              <a:t>例	：假定表达式可以有混合运算，</a:t>
            </a:r>
            <a:r>
              <a:rPr lang="en-US" altLang="zh-CN" sz="2800" smtClean="0"/>
              <a:t>id</a:t>
            </a:r>
            <a:r>
              <a:rPr lang="zh-CN" altLang="en-US" sz="2800" smtClean="0"/>
              <a:t>可以是整型和实型，且当两个不同类型的</a:t>
            </a:r>
            <a:r>
              <a:rPr lang="en-US" altLang="zh-CN" sz="2800" smtClean="0"/>
              <a:t>id</a:t>
            </a:r>
            <a:r>
              <a:rPr lang="zh-CN" altLang="en-US" sz="2800" smtClean="0"/>
              <a:t>进行运算时先把整型</a:t>
            </a:r>
            <a:r>
              <a:rPr lang="en-US" altLang="zh-CN" sz="2800" smtClean="0"/>
              <a:t>id</a:t>
            </a:r>
            <a:r>
              <a:rPr lang="zh-CN" altLang="en-US" sz="2800" smtClean="0"/>
              <a:t>转换成实型，再进行运算。</a:t>
            </a:r>
          </a:p>
          <a:p>
            <a:pPr marL="533400" indent="-533400" eaLnBrk="1" hangingPunct="1">
              <a:lnSpc>
                <a:spcPct val="90000"/>
              </a:lnSpc>
              <a:buClr>
                <a:srgbClr val="FF0000"/>
              </a:buClr>
              <a:buFont typeface="Wingdings" pitchFamily="2" charset="2"/>
              <a:buNone/>
            </a:pPr>
            <a:r>
              <a:rPr lang="zh-CN" altLang="en-US" sz="2800" smtClean="0"/>
              <a:t>用</a:t>
            </a:r>
            <a:r>
              <a:rPr lang="en-US" altLang="zh-CN" sz="2800" smtClean="0"/>
              <a:t>E.type</a:t>
            </a:r>
            <a:r>
              <a:rPr lang="zh-CN" altLang="en-US" sz="2800" smtClean="0"/>
              <a:t>表示</a:t>
            </a:r>
            <a:r>
              <a:rPr lang="en-US" altLang="zh-CN" sz="2800" smtClean="0"/>
              <a:t>E</a:t>
            </a:r>
            <a:r>
              <a:rPr lang="zh-CN" altLang="en-US" sz="2800" smtClean="0"/>
              <a:t>的类型信息，其值为</a:t>
            </a:r>
            <a:r>
              <a:rPr lang="en-US" altLang="zh-CN" sz="2800" smtClean="0"/>
              <a:t>int</a:t>
            </a:r>
            <a:r>
              <a:rPr lang="zh-CN" altLang="en-US" sz="2800" smtClean="0"/>
              <a:t>或</a:t>
            </a:r>
            <a:r>
              <a:rPr lang="en-US" altLang="zh-CN" sz="2800" smtClean="0"/>
              <a:t>real。</a:t>
            </a:r>
          </a:p>
          <a:p>
            <a:pPr marL="533400" indent="-533400" algn="just" eaLnBrk="1" hangingPunct="1">
              <a:lnSpc>
                <a:spcPct val="90000"/>
              </a:lnSpc>
              <a:buFont typeface="Wingdings" pitchFamily="2" charset="2"/>
              <a:buNone/>
            </a:pPr>
            <a:r>
              <a:rPr lang="zh-CN" altLang="en-US" sz="2800" smtClean="0"/>
              <a:t>用 +</a:t>
            </a:r>
            <a:r>
              <a:rPr lang="en-US" altLang="zh-CN" sz="2800" baseline="30000" smtClean="0"/>
              <a:t>i </a:t>
            </a:r>
            <a:r>
              <a:rPr lang="en-US" altLang="zh-CN" sz="2800" smtClean="0"/>
              <a:t>, </a:t>
            </a:r>
            <a:r>
              <a:rPr lang="en-US" altLang="zh-CN" sz="2800" baseline="-25000" smtClean="0"/>
              <a:t>*</a:t>
            </a:r>
            <a:r>
              <a:rPr lang="en-US" altLang="zh-CN" sz="2800" baseline="30000" smtClean="0"/>
              <a:t>i </a:t>
            </a:r>
            <a:r>
              <a:rPr lang="zh-CN" altLang="en-US" sz="2800" smtClean="0"/>
              <a:t>表示整型运算，用 +</a:t>
            </a:r>
            <a:r>
              <a:rPr lang="en-US" altLang="zh-CN" sz="2800" baseline="30000" smtClean="0"/>
              <a:t>r </a:t>
            </a:r>
            <a:r>
              <a:rPr lang="en-US" altLang="zh-CN" sz="2800" smtClean="0"/>
              <a:t>, </a:t>
            </a:r>
            <a:r>
              <a:rPr lang="en-US" altLang="zh-CN" sz="2800" baseline="-25000" smtClean="0"/>
              <a:t>*</a:t>
            </a:r>
            <a:r>
              <a:rPr lang="en-US" altLang="zh-CN" sz="2800" baseline="30000" smtClean="0"/>
              <a:t>r </a:t>
            </a:r>
            <a:r>
              <a:rPr lang="zh-CN" altLang="en-US" sz="2800" smtClean="0"/>
              <a:t>表示实型运算。</a:t>
            </a:r>
          </a:p>
          <a:p>
            <a:pPr marL="533400" indent="-533400" eaLnBrk="1" hangingPunct="1">
              <a:lnSpc>
                <a:spcPct val="90000"/>
              </a:lnSpc>
              <a:buFont typeface="Wingdings" pitchFamily="2" charset="2"/>
              <a:buNone/>
            </a:pPr>
            <a:r>
              <a:rPr lang="zh-CN" altLang="en-US" sz="2800" smtClean="0"/>
              <a:t>用一目算符 </a:t>
            </a:r>
            <a:r>
              <a:rPr lang="en-US" altLang="zh-CN" sz="2800" smtClean="0"/>
              <a:t>itr </a:t>
            </a:r>
            <a:r>
              <a:rPr lang="zh-CN" altLang="en-US" sz="2800" smtClean="0"/>
              <a:t>表示将整型量转换成实型量的运算。</a:t>
            </a:r>
          </a:p>
        </p:txBody>
      </p:sp>
      <p:sp>
        <p:nvSpPr>
          <p:cNvPr id="38915" name="Rectangle 4"/>
          <p:cNvSpPr>
            <a:spLocks noChangeArrowheads="1"/>
          </p:cNvSpPr>
          <p:nvPr/>
        </p:nvSpPr>
        <p:spPr bwMode="auto">
          <a:xfrm>
            <a:off x="368300" y="152400"/>
            <a:ext cx="47371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CC"/>
                </a:solidFill>
              </a:rPr>
              <a:t>3 </a:t>
            </a:r>
            <a:r>
              <a:rPr lang="zh-CN" altLang="en-US" sz="2800" b="1">
                <a:solidFill>
                  <a:srgbClr val="6600CC"/>
                </a:solidFill>
              </a:rPr>
              <a:t>简单赋值语句的四元式翻译</a:t>
            </a:r>
            <a:endParaRPr lang="zh-CN" altLang="en-US" sz="28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2400" y="685800"/>
            <a:ext cx="8839200" cy="5638800"/>
          </a:xfrm>
        </p:spPr>
        <p:txBody>
          <a:bodyPr/>
          <a:lstStyle/>
          <a:p>
            <a:pPr eaLnBrk="1" hangingPunct="1">
              <a:lnSpc>
                <a:spcPct val="90000"/>
              </a:lnSpc>
              <a:buFont typeface="Wingdings" pitchFamily="2" charset="2"/>
              <a:buNone/>
            </a:pPr>
            <a:r>
              <a:rPr lang="en-US" altLang="zh-CN" sz="2400" smtClean="0"/>
              <a:t>E.place:＝newtemp ;</a:t>
            </a:r>
          </a:p>
          <a:p>
            <a:pPr eaLnBrk="1" hangingPunct="1">
              <a:lnSpc>
                <a:spcPct val="90000"/>
              </a:lnSpc>
              <a:buFont typeface="Wingdings" pitchFamily="2" charset="2"/>
              <a:buNone/>
            </a:pPr>
            <a:r>
              <a:rPr lang="en-US" altLang="zh-CN" sz="2400" smtClean="0"/>
              <a:t>if  </a:t>
            </a:r>
            <a:r>
              <a:rPr lang="en-US" altLang="zh-CN" sz="2400" smtClean="0">
                <a:solidFill>
                  <a:srgbClr val="FF0000"/>
                </a:solidFill>
              </a:rPr>
              <a:t>E</a:t>
            </a:r>
            <a:r>
              <a:rPr lang="en-US" altLang="zh-CN" sz="2400" baseline="30000" smtClean="0">
                <a:solidFill>
                  <a:srgbClr val="FF0000"/>
                </a:solidFill>
              </a:rPr>
              <a:t>1</a:t>
            </a:r>
            <a:r>
              <a:rPr lang="en-US" altLang="zh-CN" sz="2400" smtClean="0">
                <a:solidFill>
                  <a:srgbClr val="FF0000"/>
                </a:solidFill>
              </a:rPr>
              <a:t>.type＝int  AND  E</a:t>
            </a:r>
            <a:r>
              <a:rPr lang="en-US" altLang="zh-CN" sz="2400" baseline="30000" smtClean="0">
                <a:solidFill>
                  <a:srgbClr val="FF0000"/>
                </a:solidFill>
              </a:rPr>
              <a:t>2</a:t>
            </a:r>
            <a:r>
              <a:rPr lang="en-US" altLang="zh-CN" sz="2400" smtClean="0">
                <a:solidFill>
                  <a:srgbClr val="FF0000"/>
                </a:solidFill>
              </a:rPr>
              <a:t>.type＝int</a:t>
            </a:r>
            <a:r>
              <a:rPr lang="en-US" altLang="zh-CN" sz="2400" smtClean="0"/>
              <a:t>  then</a:t>
            </a:r>
          </a:p>
          <a:p>
            <a:pPr algn="just" eaLnBrk="1" hangingPunct="1">
              <a:lnSpc>
                <a:spcPct val="90000"/>
              </a:lnSpc>
              <a:buFont typeface="Wingdings" pitchFamily="2" charset="2"/>
              <a:buNone/>
            </a:pPr>
            <a:r>
              <a:rPr lang="en-US" altLang="zh-CN" sz="2400" smtClean="0"/>
              <a:t>begin  emit ( +</a:t>
            </a:r>
            <a:r>
              <a:rPr lang="en-US" altLang="zh-CN" sz="2400" baseline="30000" smtClean="0"/>
              <a:t>i</a:t>
            </a:r>
            <a:r>
              <a:rPr lang="en-US" altLang="zh-CN" sz="2400" smtClean="0"/>
              <a:t> , E</a:t>
            </a:r>
            <a:r>
              <a:rPr lang="en-US" altLang="zh-CN" sz="2400" baseline="30000" smtClean="0"/>
              <a:t>1</a:t>
            </a:r>
            <a:r>
              <a:rPr lang="en-US" altLang="zh-CN" sz="2400" smtClean="0"/>
              <a:t>.place , E</a:t>
            </a:r>
            <a:r>
              <a:rPr lang="en-US" altLang="zh-CN" sz="2400" baseline="30000" smtClean="0"/>
              <a:t>2</a:t>
            </a:r>
            <a:r>
              <a:rPr lang="en-US" altLang="zh-CN" sz="2400" smtClean="0"/>
              <a:t>.place , E.place) ; E.type:＝int  end</a:t>
            </a:r>
          </a:p>
          <a:p>
            <a:pPr algn="just" eaLnBrk="1" hangingPunct="1">
              <a:lnSpc>
                <a:spcPct val="90000"/>
              </a:lnSpc>
              <a:buFont typeface="Wingdings" pitchFamily="2" charset="2"/>
              <a:buNone/>
            </a:pPr>
            <a:r>
              <a:rPr lang="en-US" altLang="zh-CN" sz="2400" smtClean="0"/>
              <a:t>else  if  </a:t>
            </a:r>
            <a:r>
              <a:rPr lang="en-US" altLang="zh-CN" sz="2400" smtClean="0">
                <a:solidFill>
                  <a:srgbClr val="FF0000"/>
                </a:solidFill>
              </a:rPr>
              <a:t>E</a:t>
            </a:r>
            <a:r>
              <a:rPr lang="en-US" altLang="zh-CN" sz="2400" baseline="30000" smtClean="0">
                <a:solidFill>
                  <a:srgbClr val="FF0000"/>
                </a:solidFill>
              </a:rPr>
              <a:t>1</a:t>
            </a:r>
            <a:r>
              <a:rPr lang="en-US" altLang="zh-CN" sz="2400" smtClean="0">
                <a:solidFill>
                  <a:srgbClr val="FF0000"/>
                </a:solidFill>
              </a:rPr>
              <a:t>.type＝real  AND  E</a:t>
            </a:r>
            <a:r>
              <a:rPr lang="en-US" altLang="zh-CN" sz="2400" baseline="30000" smtClean="0">
                <a:solidFill>
                  <a:srgbClr val="FF0000"/>
                </a:solidFill>
              </a:rPr>
              <a:t>2</a:t>
            </a:r>
            <a:r>
              <a:rPr lang="en-US" altLang="zh-CN" sz="2400" smtClean="0">
                <a:solidFill>
                  <a:srgbClr val="FF0000"/>
                </a:solidFill>
              </a:rPr>
              <a:t>.type＝real</a:t>
            </a:r>
            <a:r>
              <a:rPr lang="en-US" altLang="zh-CN" sz="2400" smtClean="0"/>
              <a:t>  then</a:t>
            </a:r>
          </a:p>
          <a:p>
            <a:pPr algn="just" eaLnBrk="1" hangingPunct="1">
              <a:lnSpc>
                <a:spcPct val="90000"/>
              </a:lnSpc>
              <a:buFont typeface="Wingdings" pitchFamily="2" charset="2"/>
              <a:buNone/>
            </a:pPr>
            <a:r>
              <a:rPr lang="en-US" altLang="zh-CN" sz="2400" smtClean="0"/>
              <a:t>		begin emit ( +</a:t>
            </a:r>
            <a:r>
              <a:rPr lang="en-US" altLang="zh-CN" sz="2400" baseline="30000" smtClean="0"/>
              <a:t>r</a:t>
            </a:r>
            <a:r>
              <a:rPr lang="en-US" altLang="zh-CN" sz="2400" smtClean="0"/>
              <a:t> , E</a:t>
            </a:r>
            <a:r>
              <a:rPr lang="en-US" altLang="zh-CN" sz="2400" baseline="30000" smtClean="0"/>
              <a:t>1</a:t>
            </a:r>
            <a:r>
              <a:rPr lang="en-US" altLang="zh-CN" sz="2400" smtClean="0"/>
              <a:t>.place , E</a:t>
            </a:r>
            <a:r>
              <a:rPr lang="en-US" altLang="zh-CN" sz="2400" baseline="30000" smtClean="0"/>
              <a:t>2</a:t>
            </a:r>
            <a:r>
              <a:rPr lang="en-US" altLang="zh-CN" sz="2400" smtClean="0"/>
              <a:t>.place , E.place ) ;</a:t>
            </a:r>
          </a:p>
          <a:p>
            <a:pPr algn="just" eaLnBrk="1" hangingPunct="1">
              <a:lnSpc>
                <a:spcPct val="90000"/>
              </a:lnSpc>
              <a:buFont typeface="Wingdings" pitchFamily="2" charset="2"/>
              <a:buNone/>
            </a:pPr>
            <a:r>
              <a:rPr lang="en-US" altLang="zh-CN" sz="2400" smtClean="0"/>
              <a:t>                      E.type:＝real     </a:t>
            </a:r>
          </a:p>
          <a:p>
            <a:pPr algn="just" eaLnBrk="1" hangingPunct="1">
              <a:lnSpc>
                <a:spcPct val="90000"/>
              </a:lnSpc>
              <a:buFont typeface="Wingdings" pitchFamily="2" charset="2"/>
              <a:buNone/>
            </a:pPr>
            <a:r>
              <a:rPr lang="en-US" altLang="zh-CN" sz="2400" smtClean="0"/>
              <a:t>		end</a:t>
            </a:r>
          </a:p>
          <a:p>
            <a:pPr algn="just" eaLnBrk="1" hangingPunct="1">
              <a:lnSpc>
                <a:spcPct val="90000"/>
              </a:lnSpc>
              <a:buFont typeface="Wingdings" pitchFamily="2" charset="2"/>
              <a:buNone/>
            </a:pPr>
            <a:r>
              <a:rPr lang="en-US" altLang="zh-CN" sz="2400" smtClean="0"/>
              <a:t>        else  if  </a:t>
            </a:r>
            <a:r>
              <a:rPr lang="en-US" altLang="zh-CN" sz="2400" smtClean="0">
                <a:solidFill>
                  <a:srgbClr val="FF0000"/>
                </a:solidFill>
              </a:rPr>
              <a:t>E</a:t>
            </a:r>
            <a:r>
              <a:rPr lang="en-US" altLang="zh-CN" sz="2400" baseline="30000" smtClean="0">
                <a:solidFill>
                  <a:srgbClr val="FF0000"/>
                </a:solidFill>
              </a:rPr>
              <a:t>1</a:t>
            </a:r>
            <a:r>
              <a:rPr lang="en-US" altLang="zh-CN" sz="2400" smtClean="0">
                <a:solidFill>
                  <a:srgbClr val="FF0000"/>
                </a:solidFill>
              </a:rPr>
              <a:t>.type＝int</a:t>
            </a:r>
            <a:r>
              <a:rPr lang="en-US" altLang="zh-CN" sz="2400" smtClean="0"/>
              <a:t>  then</a:t>
            </a:r>
          </a:p>
          <a:p>
            <a:pPr algn="just" eaLnBrk="1" hangingPunct="1">
              <a:lnSpc>
                <a:spcPct val="90000"/>
              </a:lnSpc>
              <a:buFont typeface="Wingdings" pitchFamily="2" charset="2"/>
              <a:buNone/>
            </a:pPr>
            <a:r>
              <a:rPr lang="en-US" altLang="zh-CN" sz="2400" smtClean="0"/>
              <a:t>                begin  t:＝newtemp ; emit ( itr , E</a:t>
            </a:r>
            <a:r>
              <a:rPr lang="en-US" altLang="zh-CN" sz="2400" baseline="30000" smtClean="0"/>
              <a:t>1</a:t>
            </a:r>
            <a:r>
              <a:rPr lang="en-US" altLang="zh-CN" sz="2400" smtClean="0"/>
              <a:t>.place , - , t ) ;</a:t>
            </a:r>
          </a:p>
          <a:p>
            <a:pPr algn="just" eaLnBrk="1" hangingPunct="1">
              <a:lnSpc>
                <a:spcPct val="90000"/>
              </a:lnSpc>
              <a:buFont typeface="Wingdings" pitchFamily="2" charset="2"/>
              <a:buNone/>
            </a:pPr>
            <a:r>
              <a:rPr lang="en-US" altLang="zh-CN" sz="2400" smtClean="0"/>
              <a:t>                          emit ( +</a:t>
            </a:r>
            <a:r>
              <a:rPr lang="en-US" altLang="zh-CN" sz="2400" baseline="30000" smtClean="0"/>
              <a:t>r</a:t>
            </a:r>
            <a:r>
              <a:rPr lang="en-US" altLang="zh-CN" sz="2400" smtClean="0"/>
              <a:t> , t , E</a:t>
            </a:r>
            <a:r>
              <a:rPr lang="en-US" altLang="zh-CN" sz="2400" baseline="30000" smtClean="0"/>
              <a:t>2</a:t>
            </a:r>
            <a:r>
              <a:rPr lang="en-US" altLang="zh-CN" sz="2400" smtClean="0"/>
              <a:t>.place , E.place ) ; E.type:＝real</a:t>
            </a:r>
          </a:p>
          <a:p>
            <a:pPr algn="just" eaLnBrk="1" hangingPunct="1">
              <a:lnSpc>
                <a:spcPct val="90000"/>
              </a:lnSpc>
              <a:buFont typeface="Wingdings" pitchFamily="2" charset="2"/>
              <a:buNone/>
            </a:pPr>
            <a:r>
              <a:rPr lang="en-US" altLang="zh-CN" sz="2400" smtClean="0"/>
              <a:t>		    end</a:t>
            </a:r>
          </a:p>
          <a:p>
            <a:pPr algn="just" eaLnBrk="1" hangingPunct="1">
              <a:lnSpc>
                <a:spcPct val="90000"/>
              </a:lnSpc>
              <a:buFont typeface="Wingdings" pitchFamily="2" charset="2"/>
              <a:buNone/>
            </a:pPr>
            <a:r>
              <a:rPr lang="en-US" altLang="zh-CN" sz="2400" smtClean="0"/>
              <a:t>     	    else  begin  t:＝newtemp ; emit ( itr , E</a:t>
            </a:r>
            <a:r>
              <a:rPr lang="en-US" altLang="zh-CN" sz="2400" baseline="30000" smtClean="0"/>
              <a:t>2</a:t>
            </a:r>
            <a:r>
              <a:rPr lang="en-US" altLang="zh-CN" sz="2400" smtClean="0"/>
              <a:t>.place , - , t ) ;</a:t>
            </a:r>
          </a:p>
          <a:p>
            <a:pPr eaLnBrk="1" hangingPunct="1">
              <a:lnSpc>
                <a:spcPct val="90000"/>
              </a:lnSpc>
              <a:buFont typeface="Wingdings" pitchFamily="2" charset="2"/>
              <a:buNone/>
            </a:pPr>
            <a:r>
              <a:rPr lang="en-US" altLang="zh-CN" sz="2400" smtClean="0"/>
              <a:t>                        emit ( +</a:t>
            </a:r>
            <a:r>
              <a:rPr lang="en-US" altLang="zh-CN" sz="2400" baseline="30000" smtClean="0"/>
              <a:t>r</a:t>
            </a:r>
            <a:r>
              <a:rPr lang="en-US" altLang="zh-CN" sz="2400" smtClean="0"/>
              <a:t> , E</a:t>
            </a:r>
            <a:r>
              <a:rPr lang="en-US" altLang="zh-CN" sz="2400" baseline="30000" smtClean="0"/>
              <a:t>1</a:t>
            </a:r>
            <a:r>
              <a:rPr lang="en-US" altLang="zh-CN" sz="2400" smtClean="0"/>
              <a:t>.place , t , E.place ) ; E.type:＝real  </a:t>
            </a:r>
          </a:p>
          <a:p>
            <a:pPr eaLnBrk="1" hangingPunct="1">
              <a:lnSpc>
                <a:spcPct val="90000"/>
              </a:lnSpc>
              <a:buFont typeface="Wingdings" pitchFamily="2" charset="2"/>
              <a:buNone/>
            </a:pPr>
            <a:r>
              <a:rPr lang="en-US" altLang="zh-CN" sz="2400" smtClean="0"/>
              <a:t>			end ;</a:t>
            </a:r>
            <a:endParaRPr lang="zh-CN" altLang="en-US" sz="2400" smtClean="0"/>
          </a:p>
        </p:txBody>
      </p:sp>
      <p:sp>
        <p:nvSpPr>
          <p:cNvPr id="36870" name="Rectangle 6"/>
          <p:cNvSpPr>
            <a:spLocks noChangeArrowheads="1"/>
          </p:cNvSpPr>
          <p:nvPr/>
        </p:nvSpPr>
        <p:spPr bwMode="auto">
          <a:xfrm>
            <a:off x="96838" y="152400"/>
            <a:ext cx="6707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产生式</a:t>
            </a:r>
            <a:r>
              <a:rPr lang="en-US" altLang="zh-CN" b="1">
                <a:solidFill>
                  <a:srgbClr val="000000"/>
                </a:solidFill>
              </a:rPr>
              <a:t>E</a:t>
            </a:r>
            <a:r>
              <a:rPr lang="en-US" altLang="zh-CN" b="1">
                <a:solidFill>
                  <a:srgbClr val="000000"/>
                </a:solidFill>
                <a:sym typeface="Wingdings" pitchFamily="2" charset="2"/>
              </a:rPr>
              <a:t>→</a:t>
            </a:r>
            <a:r>
              <a:rPr lang="en-US" altLang="zh-CN" b="1">
                <a:solidFill>
                  <a:srgbClr val="000000"/>
                </a:solidFill>
              </a:rPr>
              <a:t>E</a:t>
            </a:r>
            <a:r>
              <a:rPr lang="en-US" altLang="zh-CN" b="1" baseline="30000">
                <a:solidFill>
                  <a:srgbClr val="000000"/>
                </a:solidFill>
              </a:rPr>
              <a:t>1</a:t>
            </a:r>
            <a:r>
              <a:rPr lang="en-US" altLang="zh-CN" b="1">
                <a:solidFill>
                  <a:srgbClr val="000000"/>
                </a:solidFill>
              </a:rPr>
              <a:t>+E</a:t>
            </a:r>
            <a:r>
              <a:rPr lang="en-US" altLang="zh-CN" b="1" baseline="30000">
                <a:solidFill>
                  <a:srgbClr val="000000"/>
                </a:solidFill>
              </a:rPr>
              <a:t>2</a:t>
            </a:r>
            <a:r>
              <a:rPr lang="zh-CN" altLang="en-US" b="1">
                <a:solidFill>
                  <a:srgbClr val="000000"/>
                </a:solidFill>
              </a:rPr>
              <a:t>的包含类型属性的语义规则为：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P spid="36870"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152400" y="685800"/>
            <a:ext cx="8839200" cy="5638800"/>
          </a:xfrm>
        </p:spPr>
        <p:txBody>
          <a:bodyPr/>
          <a:lstStyle/>
          <a:p>
            <a:pPr eaLnBrk="1" hangingPunct="1">
              <a:lnSpc>
                <a:spcPct val="90000"/>
              </a:lnSpc>
              <a:buFont typeface="Wingdings" pitchFamily="2" charset="2"/>
              <a:buNone/>
            </a:pPr>
            <a:r>
              <a:rPr lang="en-US" altLang="zh-CN" sz="2400" smtClean="0"/>
              <a:t>E.place=newtemp ;</a:t>
            </a:r>
          </a:p>
          <a:p>
            <a:pPr eaLnBrk="1" hangingPunct="1">
              <a:lnSpc>
                <a:spcPct val="90000"/>
              </a:lnSpc>
              <a:buFont typeface="Wingdings" pitchFamily="2" charset="2"/>
              <a:buNone/>
            </a:pPr>
            <a:r>
              <a:rPr lang="en-US" altLang="zh-CN" sz="2400" smtClean="0"/>
              <a:t>if (</a:t>
            </a:r>
            <a:r>
              <a:rPr lang="en-US" altLang="zh-CN" sz="2400" smtClean="0">
                <a:solidFill>
                  <a:srgbClr val="FF0000"/>
                </a:solidFill>
              </a:rPr>
              <a:t>E</a:t>
            </a:r>
            <a:r>
              <a:rPr lang="en-US" altLang="zh-CN" sz="2400" baseline="30000" smtClean="0">
                <a:solidFill>
                  <a:srgbClr val="FF0000"/>
                </a:solidFill>
              </a:rPr>
              <a:t>1</a:t>
            </a:r>
            <a:r>
              <a:rPr lang="en-US" altLang="zh-CN" sz="2400" smtClean="0">
                <a:solidFill>
                  <a:srgbClr val="FF0000"/>
                </a:solidFill>
              </a:rPr>
              <a:t>.type==int  &amp;&amp;  E</a:t>
            </a:r>
            <a:r>
              <a:rPr lang="en-US" altLang="zh-CN" sz="2400" baseline="30000" smtClean="0">
                <a:solidFill>
                  <a:srgbClr val="FF0000"/>
                </a:solidFill>
              </a:rPr>
              <a:t>2</a:t>
            </a:r>
            <a:r>
              <a:rPr lang="en-US" altLang="zh-CN" sz="2400" smtClean="0">
                <a:solidFill>
                  <a:srgbClr val="FF0000"/>
                </a:solidFill>
              </a:rPr>
              <a:t>.type==int)</a:t>
            </a:r>
            <a:endParaRPr lang="en-US" altLang="zh-CN" sz="2400" smtClean="0"/>
          </a:p>
          <a:p>
            <a:pPr algn="just" eaLnBrk="1" hangingPunct="1">
              <a:lnSpc>
                <a:spcPct val="90000"/>
              </a:lnSpc>
              <a:buFont typeface="Wingdings" pitchFamily="2" charset="2"/>
              <a:buNone/>
            </a:pPr>
            <a:r>
              <a:rPr lang="en-US" altLang="zh-CN" sz="2400" smtClean="0"/>
              <a:t>  {emit ( +</a:t>
            </a:r>
            <a:r>
              <a:rPr lang="en-US" altLang="zh-CN" sz="2400" baseline="30000" smtClean="0"/>
              <a:t>i</a:t>
            </a:r>
            <a:r>
              <a:rPr lang="en-US" altLang="zh-CN" sz="2400" smtClean="0"/>
              <a:t> , E</a:t>
            </a:r>
            <a:r>
              <a:rPr lang="en-US" altLang="zh-CN" sz="2400" baseline="30000" smtClean="0"/>
              <a:t>1</a:t>
            </a:r>
            <a:r>
              <a:rPr lang="en-US" altLang="zh-CN" sz="2400" smtClean="0"/>
              <a:t>.place , E</a:t>
            </a:r>
            <a:r>
              <a:rPr lang="en-US" altLang="zh-CN" sz="2400" baseline="30000" smtClean="0"/>
              <a:t>2</a:t>
            </a:r>
            <a:r>
              <a:rPr lang="en-US" altLang="zh-CN" sz="2400" smtClean="0"/>
              <a:t>.place , E.place) ; E.type=int}</a:t>
            </a:r>
          </a:p>
          <a:p>
            <a:pPr algn="just" eaLnBrk="1" hangingPunct="1">
              <a:lnSpc>
                <a:spcPct val="90000"/>
              </a:lnSpc>
              <a:buFont typeface="Wingdings" pitchFamily="2" charset="2"/>
              <a:buNone/>
            </a:pPr>
            <a:r>
              <a:rPr lang="en-US" altLang="zh-CN" sz="2400" smtClean="0"/>
              <a:t>else  if  (</a:t>
            </a:r>
            <a:r>
              <a:rPr lang="en-US" altLang="zh-CN" sz="2400" smtClean="0">
                <a:solidFill>
                  <a:srgbClr val="FF0000"/>
                </a:solidFill>
              </a:rPr>
              <a:t>E</a:t>
            </a:r>
            <a:r>
              <a:rPr lang="en-US" altLang="zh-CN" sz="2400" baseline="30000" smtClean="0">
                <a:solidFill>
                  <a:srgbClr val="FF0000"/>
                </a:solidFill>
              </a:rPr>
              <a:t>1</a:t>
            </a:r>
            <a:r>
              <a:rPr lang="en-US" altLang="zh-CN" sz="2400" smtClean="0">
                <a:solidFill>
                  <a:srgbClr val="FF0000"/>
                </a:solidFill>
              </a:rPr>
              <a:t>.type==real &amp;&amp; E</a:t>
            </a:r>
            <a:r>
              <a:rPr lang="en-US" altLang="zh-CN" sz="2400" baseline="30000" smtClean="0">
                <a:solidFill>
                  <a:srgbClr val="FF0000"/>
                </a:solidFill>
              </a:rPr>
              <a:t>2</a:t>
            </a:r>
            <a:r>
              <a:rPr lang="en-US" altLang="zh-CN" sz="2400" smtClean="0">
                <a:solidFill>
                  <a:srgbClr val="FF0000"/>
                </a:solidFill>
              </a:rPr>
              <a:t>.type==real)</a:t>
            </a:r>
            <a:r>
              <a:rPr lang="en-US" altLang="zh-CN" sz="2400" smtClean="0"/>
              <a:t> </a:t>
            </a:r>
          </a:p>
          <a:p>
            <a:pPr algn="just" eaLnBrk="1" hangingPunct="1">
              <a:lnSpc>
                <a:spcPct val="90000"/>
              </a:lnSpc>
              <a:buFont typeface="Wingdings" pitchFamily="2" charset="2"/>
              <a:buNone/>
            </a:pPr>
            <a:r>
              <a:rPr lang="en-US" altLang="zh-CN" sz="2400" smtClean="0"/>
              <a:t>		       { emit ( +</a:t>
            </a:r>
            <a:r>
              <a:rPr lang="en-US" altLang="zh-CN" sz="2400" baseline="30000" smtClean="0"/>
              <a:t>r</a:t>
            </a:r>
            <a:r>
              <a:rPr lang="en-US" altLang="zh-CN" sz="2400" smtClean="0"/>
              <a:t> , E</a:t>
            </a:r>
            <a:r>
              <a:rPr lang="en-US" altLang="zh-CN" sz="2400" baseline="30000" smtClean="0"/>
              <a:t>1</a:t>
            </a:r>
            <a:r>
              <a:rPr lang="en-US" altLang="zh-CN" sz="2400" smtClean="0"/>
              <a:t>.place , E</a:t>
            </a:r>
            <a:r>
              <a:rPr lang="en-US" altLang="zh-CN" sz="2400" baseline="30000" smtClean="0"/>
              <a:t>2</a:t>
            </a:r>
            <a:r>
              <a:rPr lang="en-US" altLang="zh-CN" sz="2400" smtClean="0"/>
              <a:t>.place , E.place ) ;</a:t>
            </a:r>
          </a:p>
          <a:p>
            <a:pPr algn="just" eaLnBrk="1" hangingPunct="1">
              <a:lnSpc>
                <a:spcPct val="90000"/>
              </a:lnSpc>
              <a:buFont typeface="Wingdings" pitchFamily="2" charset="2"/>
              <a:buNone/>
            </a:pPr>
            <a:r>
              <a:rPr lang="en-US" altLang="zh-CN" sz="2400" smtClean="0"/>
              <a:t>                      E.type:＝real     </a:t>
            </a:r>
          </a:p>
          <a:p>
            <a:pPr algn="just" eaLnBrk="1" hangingPunct="1">
              <a:lnSpc>
                <a:spcPct val="90000"/>
              </a:lnSpc>
              <a:buFont typeface="Wingdings" pitchFamily="2" charset="2"/>
              <a:buNone/>
            </a:pPr>
            <a:r>
              <a:rPr lang="en-US" altLang="zh-CN" sz="2400" smtClean="0"/>
              <a:t>		       }</a:t>
            </a:r>
          </a:p>
          <a:p>
            <a:pPr algn="just" eaLnBrk="1" hangingPunct="1">
              <a:lnSpc>
                <a:spcPct val="90000"/>
              </a:lnSpc>
              <a:buFont typeface="Wingdings" pitchFamily="2" charset="2"/>
              <a:buNone/>
            </a:pPr>
            <a:r>
              <a:rPr lang="en-US" altLang="zh-CN" sz="2400" smtClean="0"/>
              <a:t>        else  if  (</a:t>
            </a:r>
            <a:r>
              <a:rPr lang="en-US" altLang="zh-CN" sz="2400" smtClean="0">
                <a:solidFill>
                  <a:srgbClr val="FF0000"/>
                </a:solidFill>
              </a:rPr>
              <a:t>E</a:t>
            </a:r>
            <a:r>
              <a:rPr lang="en-US" altLang="zh-CN" sz="2400" baseline="30000" smtClean="0">
                <a:solidFill>
                  <a:srgbClr val="FF0000"/>
                </a:solidFill>
              </a:rPr>
              <a:t>1</a:t>
            </a:r>
            <a:r>
              <a:rPr lang="en-US" altLang="zh-CN" sz="2400" smtClean="0">
                <a:solidFill>
                  <a:srgbClr val="FF0000"/>
                </a:solidFill>
              </a:rPr>
              <a:t>.type==int)</a:t>
            </a:r>
            <a:endParaRPr lang="en-US" altLang="zh-CN" sz="2400" smtClean="0"/>
          </a:p>
          <a:p>
            <a:pPr algn="just" eaLnBrk="1" hangingPunct="1">
              <a:lnSpc>
                <a:spcPct val="90000"/>
              </a:lnSpc>
              <a:buFont typeface="Wingdings" pitchFamily="2" charset="2"/>
              <a:buNone/>
            </a:pPr>
            <a:r>
              <a:rPr lang="en-US" altLang="zh-CN" sz="2400" smtClean="0"/>
              <a:t>                      {  t=newtemp ; emit ( itr , E</a:t>
            </a:r>
            <a:r>
              <a:rPr lang="en-US" altLang="zh-CN" sz="2400" baseline="30000" smtClean="0"/>
              <a:t>1</a:t>
            </a:r>
            <a:r>
              <a:rPr lang="en-US" altLang="zh-CN" sz="2400" smtClean="0"/>
              <a:t>.place , - , t ) ;</a:t>
            </a:r>
          </a:p>
          <a:p>
            <a:pPr algn="just" eaLnBrk="1" hangingPunct="1">
              <a:lnSpc>
                <a:spcPct val="90000"/>
              </a:lnSpc>
              <a:buFont typeface="Wingdings" pitchFamily="2" charset="2"/>
              <a:buNone/>
            </a:pPr>
            <a:r>
              <a:rPr lang="en-US" altLang="zh-CN" sz="2400" smtClean="0"/>
              <a:t>                          emit ( +</a:t>
            </a:r>
            <a:r>
              <a:rPr lang="en-US" altLang="zh-CN" sz="2400" baseline="30000" smtClean="0"/>
              <a:t>r</a:t>
            </a:r>
            <a:r>
              <a:rPr lang="en-US" altLang="zh-CN" sz="2400" smtClean="0"/>
              <a:t> , t , E</a:t>
            </a:r>
            <a:r>
              <a:rPr lang="en-US" altLang="zh-CN" sz="2400" baseline="30000" smtClean="0"/>
              <a:t>2</a:t>
            </a:r>
            <a:r>
              <a:rPr lang="en-US" altLang="zh-CN" sz="2400" smtClean="0"/>
              <a:t>.place , E.place ) ; E.type=real</a:t>
            </a:r>
          </a:p>
          <a:p>
            <a:pPr algn="just" eaLnBrk="1" hangingPunct="1">
              <a:lnSpc>
                <a:spcPct val="90000"/>
              </a:lnSpc>
              <a:buFont typeface="Wingdings" pitchFamily="2" charset="2"/>
              <a:buNone/>
            </a:pPr>
            <a:r>
              <a:rPr lang="en-US" altLang="zh-CN" sz="2400" smtClean="0"/>
              <a:t>		          }</a:t>
            </a:r>
          </a:p>
          <a:p>
            <a:pPr algn="just" eaLnBrk="1" hangingPunct="1">
              <a:lnSpc>
                <a:spcPct val="90000"/>
              </a:lnSpc>
              <a:buFont typeface="Wingdings" pitchFamily="2" charset="2"/>
              <a:buNone/>
            </a:pPr>
            <a:r>
              <a:rPr lang="en-US" altLang="zh-CN" sz="2400" smtClean="0"/>
              <a:t>     	    else  {  t=newtemp ; emit ( itr , E</a:t>
            </a:r>
            <a:r>
              <a:rPr lang="en-US" altLang="zh-CN" sz="2400" baseline="30000" smtClean="0"/>
              <a:t>2</a:t>
            </a:r>
            <a:r>
              <a:rPr lang="en-US" altLang="zh-CN" sz="2400" smtClean="0"/>
              <a:t>.place , - , t ) ;</a:t>
            </a:r>
          </a:p>
          <a:p>
            <a:pPr eaLnBrk="1" hangingPunct="1">
              <a:lnSpc>
                <a:spcPct val="90000"/>
              </a:lnSpc>
              <a:buFont typeface="Wingdings" pitchFamily="2" charset="2"/>
              <a:buNone/>
            </a:pPr>
            <a:r>
              <a:rPr lang="en-US" altLang="zh-CN" sz="2400" smtClean="0"/>
              <a:t>                        emit ( +</a:t>
            </a:r>
            <a:r>
              <a:rPr lang="en-US" altLang="zh-CN" sz="2400" baseline="30000" smtClean="0"/>
              <a:t>r</a:t>
            </a:r>
            <a:r>
              <a:rPr lang="en-US" altLang="zh-CN" sz="2400" smtClean="0"/>
              <a:t> , E</a:t>
            </a:r>
            <a:r>
              <a:rPr lang="en-US" altLang="zh-CN" sz="2400" baseline="30000" smtClean="0"/>
              <a:t>1</a:t>
            </a:r>
            <a:r>
              <a:rPr lang="en-US" altLang="zh-CN" sz="2400" smtClean="0"/>
              <a:t>.place , t , E.place ) ; E.type=real  </a:t>
            </a:r>
          </a:p>
          <a:p>
            <a:pPr eaLnBrk="1" hangingPunct="1">
              <a:lnSpc>
                <a:spcPct val="90000"/>
              </a:lnSpc>
              <a:buFont typeface="Wingdings" pitchFamily="2" charset="2"/>
              <a:buNone/>
            </a:pPr>
            <a:r>
              <a:rPr lang="en-US" altLang="zh-CN" sz="2400" smtClean="0"/>
              <a:t>			};</a:t>
            </a:r>
            <a:endParaRPr lang="zh-CN" altLang="en-US" sz="2400" smtClean="0"/>
          </a:p>
        </p:txBody>
      </p:sp>
      <p:sp>
        <p:nvSpPr>
          <p:cNvPr id="180227" name="Rectangle 3"/>
          <p:cNvSpPr>
            <a:spLocks noChangeArrowheads="1"/>
          </p:cNvSpPr>
          <p:nvPr/>
        </p:nvSpPr>
        <p:spPr bwMode="auto">
          <a:xfrm>
            <a:off x="96838" y="152400"/>
            <a:ext cx="6707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产生式</a:t>
            </a:r>
            <a:r>
              <a:rPr lang="en-US" altLang="zh-CN" b="1">
                <a:solidFill>
                  <a:srgbClr val="000000"/>
                </a:solidFill>
              </a:rPr>
              <a:t>E</a:t>
            </a:r>
            <a:r>
              <a:rPr lang="en-US" altLang="zh-CN" b="1">
                <a:solidFill>
                  <a:srgbClr val="000000"/>
                </a:solidFill>
                <a:sym typeface="Wingdings" pitchFamily="2" charset="2"/>
              </a:rPr>
              <a:t>→</a:t>
            </a:r>
            <a:r>
              <a:rPr lang="en-US" altLang="zh-CN" b="1">
                <a:solidFill>
                  <a:srgbClr val="000000"/>
                </a:solidFill>
              </a:rPr>
              <a:t>E</a:t>
            </a:r>
            <a:r>
              <a:rPr lang="en-US" altLang="zh-CN" b="1" baseline="30000">
                <a:solidFill>
                  <a:srgbClr val="000000"/>
                </a:solidFill>
              </a:rPr>
              <a:t>1</a:t>
            </a:r>
            <a:r>
              <a:rPr lang="en-US" altLang="zh-CN" b="1">
                <a:solidFill>
                  <a:srgbClr val="000000"/>
                </a:solidFill>
              </a:rPr>
              <a:t>+E</a:t>
            </a:r>
            <a:r>
              <a:rPr lang="en-US" altLang="zh-CN" b="1" baseline="30000">
                <a:solidFill>
                  <a:srgbClr val="000000"/>
                </a:solidFill>
              </a:rPr>
              <a:t>2</a:t>
            </a:r>
            <a:r>
              <a:rPr lang="zh-CN" altLang="en-US" b="1">
                <a:solidFill>
                  <a:srgbClr val="000000"/>
                </a:solidFill>
              </a:rPr>
              <a:t>的包含类型属性的语义规则为：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pPr eaLnBrk="1" hangingPunct="1"/>
            <a:endParaRPr lang="zh-CN" altLang="en-US" smtClean="0"/>
          </a:p>
        </p:txBody>
      </p:sp>
      <p:sp>
        <p:nvSpPr>
          <p:cNvPr id="41987" name="Rectangle 1027"/>
          <p:cNvSpPr>
            <a:spLocks noGrp="1" noChangeArrowheads="1"/>
          </p:cNvSpPr>
          <p:nvPr>
            <p:ph type="body" idx="1"/>
          </p:nvPr>
        </p:nvSpPr>
        <p:spPr>
          <a:xfrm>
            <a:off x="457200" y="1371600"/>
            <a:ext cx="8310563" cy="4876800"/>
          </a:xfrm>
        </p:spPr>
        <p:txBody>
          <a:bodyPr/>
          <a:lstStyle/>
          <a:p>
            <a:pPr eaLnBrk="1" hangingPunct="1"/>
            <a:r>
              <a:rPr lang="zh-CN" altLang="en-US" sz="2800" smtClean="0"/>
              <a:t>属性文法的构造</a:t>
            </a:r>
            <a:endParaRPr lang="en-US" altLang="zh-CN" sz="2800" smtClean="0"/>
          </a:p>
          <a:p>
            <a:pPr eaLnBrk="1" hangingPunct="1">
              <a:buClr>
                <a:srgbClr val="FF0000"/>
              </a:buClr>
              <a:buFont typeface="Wingdings" pitchFamily="2" charset="2"/>
              <a:buChar char="Ø"/>
            </a:pPr>
            <a:r>
              <a:rPr lang="zh-CN" altLang="en-US" sz="2800" smtClean="0"/>
              <a:t>属性：根据语义处理的需要，设计文法符号的相应属性（包括：属性的个数和属性的符号表示）</a:t>
            </a:r>
          </a:p>
          <a:p>
            <a:pPr eaLnBrk="1" hangingPunct="1">
              <a:buClr>
                <a:srgbClr val="FF0000"/>
              </a:buClr>
              <a:buFont typeface="Wingdings" pitchFamily="2" charset="2"/>
              <a:buChar char="Ø"/>
            </a:pPr>
            <a:r>
              <a:rPr lang="zh-CN" altLang="en-US" sz="2800" smtClean="0"/>
              <a:t>语义规则：满足语义处理的要求，并生成相应的中间代码</a:t>
            </a:r>
          </a:p>
        </p:txBody>
      </p:sp>
      <p:sp>
        <p:nvSpPr>
          <p:cNvPr id="41988" name="AutoShape 1028">
            <a:hlinkClick r:id="rId2" action="ppaction://hlinksldjump"/>
          </p:cNvPr>
          <p:cNvSpPr>
            <a:spLocks noChangeArrowheads="1"/>
          </p:cNvSpPr>
          <p:nvPr/>
        </p:nvSpPr>
        <p:spPr bwMode="auto">
          <a:xfrm>
            <a:off x="8077200" y="6096000"/>
            <a:ext cx="762000" cy="457200"/>
          </a:xfrm>
          <a:prstGeom prst="curvedUpArrow">
            <a:avLst>
              <a:gd name="adj1" fmla="val 33333"/>
              <a:gd name="adj2" fmla="val 66667"/>
              <a:gd name="adj3"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z="3600" dirty="0" smtClean="0"/>
              <a:t>7.</a:t>
            </a:r>
            <a:r>
              <a:rPr lang="zh-CN" altLang="en-US" sz="3600" dirty="0" smtClean="0"/>
              <a:t>4</a:t>
            </a:r>
            <a:r>
              <a:rPr lang="zh-CN" altLang="en-US" sz="3600" dirty="0" smtClean="0"/>
              <a:t>.2  布尔表达式的翻译</a:t>
            </a:r>
          </a:p>
        </p:txBody>
      </p:sp>
      <p:sp>
        <p:nvSpPr>
          <p:cNvPr id="37891" name="Rectangle 3"/>
          <p:cNvSpPr>
            <a:spLocks noGrp="1" noChangeArrowheads="1"/>
          </p:cNvSpPr>
          <p:nvPr>
            <p:ph type="body" idx="1"/>
          </p:nvPr>
        </p:nvSpPr>
        <p:spPr>
          <a:xfrm>
            <a:off x="762000" y="1295400"/>
            <a:ext cx="8153400" cy="5181600"/>
          </a:xfrm>
        </p:spPr>
        <p:txBody>
          <a:bodyPr/>
          <a:lstStyle/>
          <a:p>
            <a:pPr marL="533400" indent="-533400" algn="just" eaLnBrk="1" hangingPunct="1">
              <a:lnSpc>
                <a:spcPct val="90000"/>
              </a:lnSpc>
              <a:buClr>
                <a:srgbClr val="FF0000"/>
              </a:buClr>
              <a:buFont typeface="Wingdings" pitchFamily="2" charset="2"/>
              <a:buAutoNum type="arabicPeriod"/>
            </a:pPr>
            <a:r>
              <a:rPr lang="zh-CN" altLang="en-US" sz="2800" smtClean="0"/>
              <a:t>布尔表达式的作用与结构</a:t>
            </a:r>
          </a:p>
          <a:p>
            <a:pPr marL="533400" indent="-533400" algn="just" eaLnBrk="1" hangingPunct="1">
              <a:lnSpc>
                <a:spcPct val="90000"/>
              </a:lnSpc>
            </a:pPr>
            <a:r>
              <a:rPr lang="zh-CN" altLang="en-US" sz="2800" smtClean="0"/>
              <a:t>布尔表达式的两个作用：</a:t>
            </a:r>
          </a:p>
          <a:p>
            <a:pPr marL="533400" indent="-533400" algn="just" eaLnBrk="1" hangingPunct="1">
              <a:lnSpc>
                <a:spcPct val="90000"/>
              </a:lnSpc>
              <a:buClr>
                <a:srgbClr val="FF0000"/>
              </a:buClr>
              <a:buFont typeface="Wingdings" pitchFamily="2" charset="2"/>
              <a:buChar char="Ø"/>
            </a:pPr>
            <a:r>
              <a:rPr lang="zh-CN" altLang="en-US" sz="2800" smtClean="0"/>
              <a:t>计算逻辑值</a:t>
            </a:r>
          </a:p>
          <a:p>
            <a:pPr marL="533400" indent="-533400" algn="just" eaLnBrk="1" hangingPunct="1">
              <a:lnSpc>
                <a:spcPct val="90000"/>
              </a:lnSpc>
              <a:buClr>
                <a:srgbClr val="FF0000"/>
              </a:buClr>
              <a:buFont typeface="Wingdings" pitchFamily="2" charset="2"/>
              <a:buChar char="Ø"/>
            </a:pPr>
            <a:r>
              <a:rPr lang="zh-CN" altLang="en-US" sz="2800" smtClean="0"/>
              <a:t>作为控制语句(如</a:t>
            </a:r>
            <a:r>
              <a:rPr lang="en-US" altLang="zh-CN" sz="2800" smtClean="0"/>
              <a:t>if-then,while)</a:t>
            </a:r>
            <a:r>
              <a:rPr lang="zh-CN" altLang="en-US" sz="2800" smtClean="0"/>
              <a:t>的条件表达式</a:t>
            </a:r>
          </a:p>
          <a:p>
            <a:pPr marL="533400" indent="-533400" algn="just" eaLnBrk="1" hangingPunct="1">
              <a:lnSpc>
                <a:spcPct val="90000"/>
              </a:lnSpc>
            </a:pPr>
            <a:r>
              <a:rPr lang="zh-CN" altLang="en-US" sz="2800" smtClean="0"/>
              <a:t>布尔表达式的语法：</a:t>
            </a:r>
          </a:p>
          <a:p>
            <a:pPr marL="533400" indent="-533400" algn="just" eaLnBrk="1" hangingPunct="1">
              <a:lnSpc>
                <a:spcPct val="90000"/>
              </a:lnSpc>
              <a:buFont typeface="Wingdings" pitchFamily="2" charset="2"/>
              <a:buNone/>
            </a:pPr>
            <a:r>
              <a:rPr lang="en-US" altLang="zh-CN" sz="2400" smtClean="0"/>
              <a:t>&lt;BE&gt;→&lt;BE&gt; or &lt;BE&gt; |&lt;BE&gt; and &lt;BE&gt; | not &lt;BE&gt; | (&lt;BE&gt;) |&lt;RE&gt;| true | false			（</a:t>
            </a:r>
            <a:r>
              <a:rPr lang="zh-CN" altLang="en-US" sz="2400" smtClean="0"/>
              <a:t>布尔表达式）</a:t>
            </a:r>
          </a:p>
          <a:p>
            <a:pPr marL="533400" indent="-533400" algn="just" eaLnBrk="1" hangingPunct="1">
              <a:lnSpc>
                <a:spcPct val="90000"/>
              </a:lnSpc>
              <a:buFont typeface="Wingdings" pitchFamily="2" charset="2"/>
              <a:buNone/>
            </a:pPr>
            <a:r>
              <a:rPr lang="en-US" altLang="zh-CN" sz="2400" smtClean="0"/>
              <a:t>&lt;RE&gt;→&lt;AE&gt; relop &lt;AE&gt; | (&lt;RE&gt;) 	（</a:t>
            </a:r>
            <a:r>
              <a:rPr lang="zh-CN" altLang="en-US" sz="2400" smtClean="0"/>
              <a:t>关系表达式）</a:t>
            </a:r>
          </a:p>
          <a:p>
            <a:pPr marL="533400" indent="-533400" algn="just" eaLnBrk="1" hangingPunct="1">
              <a:lnSpc>
                <a:spcPct val="90000"/>
              </a:lnSpc>
              <a:buFont typeface="Wingdings" pitchFamily="2" charset="2"/>
              <a:buNone/>
            </a:pPr>
            <a:r>
              <a:rPr lang="en-US" altLang="zh-CN" sz="2400" smtClean="0"/>
              <a:t>&lt;AE&gt;→&lt;AE&gt; op &lt;AE&gt; | -&lt;AE&gt; | (&lt;AE&gt;) | id | num	  						（</a:t>
            </a:r>
            <a:r>
              <a:rPr lang="zh-CN" altLang="en-US" sz="2400" smtClean="0"/>
              <a:t>算术表达式）</a:t>
            </a:r>
          </a:p>
          <a:p>
            <a:pPr marL="533400" indent="-533400" algn="just" eaLnBrk="1" hangingPunct="1">
              <a:lnSpc>
                <a:spcPct val="90000"/>
              </a:lnSpc>
              <a:buFont typeface="Wingdings" pitchFamily="2" charset="2"/>
              <a:buNone/>
            </a:pPr>
            <a:r>
              <a:rPr lang="zh-CN" altLang="en-US" sz="2400" smtClean="0"/>
              <a:t>其中：</a:t>
            </a:r>
            <a:r>
              <a:rPr lang="en-US" altLang="zh-CN" sz="2400" smtClean="0"/>
              <a:t>relop</a:t>
            </a:r>
            <a:r>
              <a:rPr lang="zh-CN" altLang="en-US" sz="2400" smtClean="0"/>
              <a:t>是</a:t>
            </a:r>
            <a:r>
              <a:rPr lang="zh-CN" altLang="en-US" sz="2400" smtClean="0">
                <a:solidFill>
                  <a:srgbClr val="6600CC"/>
                </a:solidFill>
              </a:rPr>
              <a:t>关系算符</a:t>
            </a:r>
            <a:r>
              <a:rPr lang="zh-CN" altLang="en-US" sz="2400" smtClean="0"/>
              <a:t>(如&lt;＝, &lt; ,＝,≠, &gt; , &gt;=)</a:t>
            </a:r>
          </a:p>
          <a:p>
            <a:pPr marL="533400" indent="-533400" algn="just" eaLnBrk="1" hangingPunct="1">
              <a:lnSpc>
                <a:spcPct val="90000"/>
              </a:lnSpc>
              <a:buFont typeface="Wingdings" pitchFamily="2" charset="2"/>
              <a:buNone/>
            </a:pPr>
            <a:r>
              <a:rPr lang="en-US" altLang="zh-CN" sz="2400" smtClean="0"/>
              <a:t>		op</a:t>
            </a:r>
            <a:r>
              <a:rPr lang="zh-CN" altLang="en-US" sz="2400" smtClean="0"/>
              <a:t>是</a:t>
            </a:r>
            <a:r>
              <a:rPr lang="zh-CN" altLang="en-US" sz="2400" smtClean="0">
                <a:solidFill>
                  <a:srgbClr val="6600CC"/>
                </a:solidFill>
              </a:rPr>
              <a:t>算术算符</a:t>
            </a:r>
            <a:r>
              <a:rPr lang="zh-CN" altLang="en-US" sz="2400" smtClean="0"/>
              <a:t>(+ , - , *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8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8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8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zh-CN" altLang="en-US" smtClean="0"/>
          </a:p>
        </p:txBody>
      </p:sp>
      <p:sp>
        <p:nvSpPr>
          <p:cNvPr id="98307" name="Rectangle 3"/>
          <p:cNvSpPr>
            <a:spLocks noGrp="1" noChangeArrowheads="1"/>
          </p:cNvSpPr>
          <p:nvPr>
            <p:ph type="body" idx="1"/>
          </p:nvPr>
        </p:nvSpPr>
        <p:spPr/>
        <p:txBody>
          <a:bodyPr/>
          <a:lstStyle/>
          <a:p>
            <a:pPr eaLnBrk="1" hangingPunct="1">
              <a:buClr>
                <a:srgbClr val="FF0000"/>
              </a:buClr>
              <a:buFont typeface="Wingdings" pitchFamily="2" charset="2"/>
              <a:buChar char="Ø"/>
            </a:pPr>
            <a:r>
              <a:rPr lang="zh-CN" altLang="en-US" sz="2800" smtClean="0"/>
              <a:t>其它语义检查：</a:t>
            </a:r>
          </a:p>
          <a:p>
            <a:pPr eaLnBrk="1" hangingPunct="1">
              <a:buClr>
                <a:srgbClr val="FF0000"/>
              </a:buClr>
              <a:buFont typeface="Wingdings" pitchFamily="2" charset="2"/>
              <a:buAutoNum type="arabicParenR"/>
            </a:pPr>
            <a:r>
              <a:rPr lang="en-US" altLang="zh-CN" sz="2800" smtClean="0"/>
              <a:t>V[E]</a:t>
            </a:r>
            <a:r>
              <a:rPr lang="zh-CN" altLang="en-US" sz="2800" smtClean="0"/>
              <a:t>中的</a:t>
            </a:r>
            <a:r>
              <a:rPr lang="en-US" altLang="zh-CN" sz="2800" smtClean="0"/>
              <a:t>V</a:t>
            </a:r>
            <a:r>
              <a:rPr lang="zh-CN" altLang="en-US" sz="2800" smtClean="0"/>
              <a:t>是不是变量，而且是数组类型？</a:t>
            </a:r>
          </a:p>
          <a:p>
            <a:pPr eaLnBrk="1" hangingPunct="1">
              <a:buClr>
                <a:srgbClr val="FF0000"/>
              </a:buClr>
              <a:buFont typeface="Wingdings" pitchFamily="2" charset="2"/>
              <a:buAutoNum type="arabicParenR"/>
            </a:pPr>
            <a:r>
              <a:rPr lang="en-US" altLang="zh-CN" sz="2800" smtClean="0"/>
              <a:t>V.i</a:t>
            </a:r>
            <a:r>
              <a:rPr lang="zh-CN" altLang="en-US" sz="2800" smtClean="0"/>
              <a:t>中的</a:t>
            </a:r>
            <a:r>
              <a:rPr lang="en-US" altLang="zh-CN" sz="2800" smtClean="0"/>
              <a:t>V</a:t>
            </a:r>
            <a:r>
              <a:rPr lang="zh-CN" altLang="en-US" sz="2800" smtClean="0"/>
              <a:t>是不是变量，而且是记录类型？</a:t>
            </a:r>
            <a:r>
              <a:rPr lang="en-US" altLang="zh-CN" sz="2800" smtClean="0"/>
              <a:t>i</a:t>
            </a:r>
            <a:r>
              <a:rPr lang="zh-CN" altLang="en-US" sz="2800" smtClean="0"/>
              <a:t>是不是该记录的域名？</a:t>
            </a:r>
          </a:p>
          <a:p>
            <a:pPr eaLnBrk="1" hangingPunct="1">
              <a:buClr>
                <a:srgbClr val="FF0000"/>
              </a:buClr>
              <a:buFont typeface="Wingdings" pitchFamily="2" charset="2"/>
              <a:buAutoNum type="arabicParenR"/>
            </a:pPr>
            <a:r>
              <a:rPr lang="en-US" altLang="zh-CN" sz="2800" smtClean="0"/>
              <a:t>x+f(…)</a:t>
            </a:r>
            <a:r>
              <a:rPr lang="zh-CN" altLang="en-US" sz="2800" smtClean="0"/>
              <a:t>中的</a:t>
            </a:r>
            <a:r>
              <a:rPr lang="en-US" altLang="zh-CN" sz="2800" smtClean="0"/>
              <a:t>f</a:t>
            </a:r>
            <a:r>
              <a:rPr lang="zh-CN" altLang="en-US" sz="2800" smtClean="0"/>
              <a:t>是不是函数名？形参个数和实参个数是否一致？</a:t>
            </a:r>
          </a:p>
          <a:p>
            <a:pPr eaLnBrk="1" hangingPunct="1">
              <a:buClr>
                <a:srgbClr val="FF0000"/>
              </a:buClr>
              <a:buFont typeface="Wingdings" pitchFamily="2" charset="2"/>
              <a:buAutoNum type="arabicParenR"/>
            </a:pPr>
            <a:r>
              <a:rPr lang="zh-CN" altLang="en-US" sz="2800" smtClean="0"/>
              <a:t>每个使用性标识符是否都有声明？有无标识符的重复声明？</a:t>
            </a:r>
          </a:p>
          <a:p>
            <a:pPr eaLnBrk="1" hangingPunct="1">
              <a:buClr>
                <a:srgbClr val="FF0000"/>
              </a:buClr>
              <a:buFont typeface="Wingdings" pitchFamily="2" charset="2"/>
              <a:buNone/>
            </a:pPr>
            <a:endParaRPr lang="zh-CN" altLang="en-US" smtClean="0"/>
          </a:p>
          <a:p>
            <a:pPr eaLnBrk="1" hangingPunct="1">
              <a:buClr>
                <a:srgbClr val="FF0000"/>
              </a:buClr>
              <a:buFont typeface="Wingdings" pitchFamily="2" charset="2"/>
              <a:buNone/>
            </a:pP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pPr eaLnBrk="1" hangingPunct="1"/>
            <a:endParaRPr lang="en-US" altLang="zh-CN" smtClean="0"/>
          </a:p>
        </p:txBody>
      </p:sp>
      <p:sp>
        <p:nvSpPr>
          <p:cNvPr id="108547" name="Rectangle 1027"/>
          <p:cNvSpPr>
            <a:spLocks noGrp="1" noChangeArrowheads="1"/>
          </p:cNvSpPr>
          <p:nvPr>
            <p:ph type="body" idx="1"/>
          </p:nvPr>
        </p:nvSpPr>
        <p:spPr>
          <a:xfrm>
            <a:off x="809625" y="1371600"/>
            <a:ext cx="7958138" cy="4114800"/>
          </a:xfrm>
        </p:spPr>
        <p:txBody>
          <a:bodyPr/>
          <a:lstStyle/>
          <a:p>
            <a:pPr algn="just" eaLnBrk="1" hangingPunct="1"/>
            <a:r>
              <a:rPr lang="zh-CN" altLang="en-US" sz="2800" smtClean="0"/>
              <a:t>只考虑如下形式的布尔表达式的翻译</a:t>
            </a:r>
          </a:p>
          <a:p>
            <a:pPr algn="just" eaLnBrk="1" hangingPunct="1">
              <a:buFont typeface="Wingdings" pitchFamily="2" charset="2"/>
              <a:buNone/>
            </a:pPr>
            <a:r>
              <a:rPr lang="en-US" altLang="zh-CN" sz="2800" smtClean="0"/>
              <a:t>	E</a:t>
            </a:r>
            <a:r>
              <a:rPr lang="en-US" altLang="zh-CN" sz="2800" smtClean="0">
                <a:sym typeface="Wingdings" pitchFamily="2" charset="2"/>
              </a:rPr>
              <a:t>→</a:t>
            </a:r>
            <a:r>
              <a:rPr lang="en-US" altLang="zh-CN" sz="2800" smtClean="0"/>
              <a:t>E or E | E and E | not E | (E ) | id rop id 	|true|false</a:t>
            </a:r>
            <a:endParaRPr lang="zh-CN" altLang="en-US" sz="2800" smtClean="0"/>
          </a:p>
          <a:p>
            <a:pPr algn="just" eaLnBrk="1" hangingPunct="1">
              <a:buClr>
                <a:srgbClr val="FF0000"/>
              </a:buClr>
              <a:buFont typeface="Wingdings" pitchFamily="2" charset="2"/>
              <a:buChar char="Ø"/>
            </a:pPr>
            <a:r>
              <a:rPr lang="zh-CN" altLang="en-US" sz="2800" smtClean="0">
                <a:solidFill>
                  <a:srgbClr val="6600CC"/>
                </a:solidFill>
              </a:rPr>
              <a:t>布尔算符</a:t>
            </a:r>
            <a:r>
              <a:rPr lang="zh-CN" altLang="en-US" sz="2800" smtClean="0"/>
              <a:t>的优先顺序（从高到低）为：</a:t>
            </a:r>
            <a:r>
              <a:rPr lang="en-US" altLang="zh-CN" sz="2800" smtClean="0"/>
              <a:t>not&gt;and&gt;or，</a:t>
            </a:r>
            <a:r>
              <a:rPr lang="zh-CN" altLang="en-US" sz="2800" smtClean="0"/>
              <a:t>且</a:t>
            </a:r>
            <a:r>
              <a:rPr lang="en-US" altLang="zh-CN" sz="2800" smtClean="0"/>
              <a:t>and</a:t>
            </a:r>
            <a:r>
              <a:rPr lang="zh-CN" altLang="en-US" sz="2800" smtClean="0"/>
              <a:t>和</a:t>
            </a:r>
            <a:r>
              <a:rPr lang="en-US" altLang="zh-CN" sz="2800" smtClean="0"/>
              <a:t>or</a:t>
            </a:r>
            <a:r>
              <a:rPr lang="zh-CN" altLang="en-US" sz="2800" smtClean="0"/>
              <a:t>都服从左结合，</a:t>
            </a:r>
            <a:r>
              <a:rPr lang="en-US" altLang="zh-CN" sz="2800" smtClean="0"/>
              <a:t>not</a:t>
            </a:r>
            <a:r>
              <a:rPr lang="zh-CN" altLang="en-US" sz="2800" smtClean="0"/>
              <a:t>服从右结合</a:t>
            </a:r>
          </a:p>
          <a:p>
            <a:pPr algn="just" eaLnBrk="1" hangingPunct="1">
              <a:buClr>
                <a:srgbClr val="FF0000"/>
              </a:buClr>
              <a:buFont typeface="Wingdings" pitchFamily="2" charset="2"/>
              <a:buChar char="Ø"/>
            </a:pPr>
            <a:r>
              <a:rPr lang="zh-CN" altLang="en-US" sz="2800" smtClean="0">
                <a:solidFill>
                  <a:srgbClr val="6600CC"/>
                </a:solidFill>
              </a:rPr>
              <a:t>关系算符</a:t>
            </a:r>
            <a:r>
              <a:rPr lang="zh-CN" altLang="en-US" sz="2800" smtClean="0"/>
              <a:t>的优先级都相同，而且高于任何布尔算符，低于任何算术算符。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57200" y="228600"/>
            <a:ext cx="8310563" cy="6019800"/>
          </a:xfrm>
        </p:spPr>
        <p:txBody>
          <a:bodyPr/>
          <a:lstStyle/>
          <a:p>
            <a:pPr marL="609600" indent="-609600" eaLnBrk="1" hangingPunct="1">
              <a:buClr>
                <a:srgbClr val="FF0000"/>
              </a:buClr>
              <a:buFont typeface="Wingdings" pitchFamily="2" charset="2"/>
              <a:buAutoNum type="arabicPeriod" startAt="2"/>
            </a:pPr>
            <a:r>
              <a:rPr lang="zh-CN" altLang="en-US" sz="2800" smtClean="0"/>
              <a:t>布尔表达式的计算方法：</a:t>
            </a:r>
          </a:p>
          <a:p>
            <a:pPr marL="609600" indent="-609600" eaLnBrk="1" hangingPunct="1">
              <a:buClr>
                <a:srgbClr val="FF0000"/>
              </a:buClr>
              <a:buFont typeface="Wingdings" pitchFamily="2" charset="2"/>
              <a:buNone/>
            </a:pPr>
            <a:r>
              <a:rPr lang="zh-CN" altLang="en-US" sz="2800" smtClean="0"/>
              <a:t>	采用两种方法：数值表示的</a:t>
            </a:r>
            <a:r>
              <a:rPr lang="zh-CN" altLang="en-US" sz="2800" smtClean="0">
                <a:solidFill>
                  <a:srgbClr val="6600CC"/>
                </a:solidFill>
              </a:rPr>
              <a:t>直接计算</a:t>
            </a:r>
            <a:r>
              <a:rPr lang="zh-CN" altLang="en-US" sz="2800" smtClean="0"/>
              <a:t>与逻辑表示的</a:t>
            </a:r>
            <a:r>
              <a:rPr lang="zh-CN" altLang="en-US" sz="2800" smtClean="0">
                <a:solidFill>
                  <a:srgbClr val="6600CC"/>
                </a:solidFill>
              </a:rPr>
              <a:t>短路计算</a:t>
            </a:r>
          </a:p>
          <a:p>
            <a:pPr marL="609600" indent="-609600" eaLnBrk="1" hangingPunct="1">
              <a:buClr>
                <a:srgbClr val="FF0000"/>
              </a:buClr>
              <a:buFont typeface="Wingdings" pitchFamily="2" charset="2"/>
              <a:buChar char="Ø"/>
            </a:pPr>
            <a:r>
              <a:rPr lang="zh-CN" altLang="en-US" sz="2800" smtClean="0"/>
              <a:t>直接计算与算术表达式计算方法基本相同</a:t>
            </a:r>
          </a:p>
          <a:p>
            <a:pPr marL="609600" indent="-609600" eaLnBrk="1" hangingPunct="1">
              <a:buClr>
                <a:srgbClr val="FF0000"/>
              </a:buClr>
              <a:buFont typeface="Wingdings" pitchFamily="2" charset="2"/>
              <a:buNone/>
            </a:pPr>
            <a:r>
              <a:rPr lang="zh-CN" altLang="en-US" sz="2800" smtClean="0"/>
              <a:t>	如：1 </a:t>
            </a:r>
            <a:r>
              <a:rPr lang="en-US" altLang="zh-CN" sz="2800" smtClean="0"/>
              <a:t>or 0 and 1=1 or 0=1</a:t>
            </a:r>
            <a:endParaRPr lang="zh-CN" altLang="en-US" sz="2800" smtClean="0"/>
          </a:p>
          <a:p>
            <a:pPr marL="609600" indent="-609600" eaLnBrk="1" hangingPunct="1">
              <a:buClr>
                <a:srgbClr val="FF0000"/>
              </a:buClr>
              <a:buFont typeface="Wingdings" pitchFamily="2" charset="2"/>
              <a:buChar char="Ø"/>
            </a:pPr>
            <a:r>
              <a:rPr lang="zh-CN" altLang="en-US" sz="2800" smtClean="0"/>
              <a:t>短路计算即布尔表达式计算到某一部分就可以得到结果，而无需对布尔表达式进行完全计算。可以用</a:t>
            </a:r>
            <a:r>
              <a:rPr lang="en-US" altLang="zh-CN" sz="2800" smtClean="0"/>
              <a:t>if-then-else</a:t>
            </a:r>
            <a:r>
              <a:rPr lang="zh-CN" altLang="en-US" sz="2800" smtClean="0"/>
              <a:t>来解释</a:t>
            </a:r>
          </a:p>
          <a:p>
            <a:pPr marL="990600" lvl="1" indent="-533400" eaLnBrk="1" hangingPunct="1">
              <a:buClr>
                <a:srgbClr val="FF0000"/>
              </a:buClr>
              <a:buFont typeface="Wingdings" pitchFamily="2" charset="2"/>
              <a:buNone/>
            </a:pPr>
            <a:r>
              <a:rPr lang="zh-CN" altLang="en-US" smtClean="0"/>
              <a:t>	</a:t>
            </a:r>
            <a:r>
              <a:rPr lang="en-US" altLang="zh-CN" smtClean="0"/>
              <a:t>A or B 	if A then 1 else B</a:t>
            </a:r>
          </a:p>
          <a:p>
            <a:pPr marL="990600" lvl="1" indent="-533400" eaLnBrk="1" hangingPunct="1">
              <a:buClr>
                <a:srgbClr val="FF0000"/>
              </a:buClr>
              <a:buFont typeface="Wingdings" pitchFamily="2" charset="2"/>
              <a:buNone/>
            </a:pPr>
            <a:r>
              <a:rPr lang="en-US" altLang="zh-CN" smtClean="0"/>
              <a:t>	A and B	if A then B else 0</a:t>
            </a:r>
          </a:p>
          <a:p>
            <a:pPr marL="990600" lvl="1" indent="-533400" eaLnBrk="1" hangingPunct="1">
              <a:buClr>
                <a:srgbClr val="FF0000"/>
              </a:buClr>
              <a:buFont typeface="Wingdings" pitchFamily="2" charset="2"/>
              <a:buNone/>
            </a:pPr>
            <a:r>
              <a:rPr lang="en-US" altLang="zh-CN" smtClean="0"/>
              <a:t>	not A	if A then 0 else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5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5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95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95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95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381000" y="0"/>
            <a:ext cx="8386763" cy="609600"/>
          </a:xfrm>
        </p:spPr>
        <p:txBody>
          <a:bodyPr/>
          <a:lstStyle/>
          <a:p>
            <a:pPr marL="609600" indent="-609600" eaLnBrk="1" hangingPunct="1">
              <a:buClr>
                <a:srgbClr val="FF0000"/>
              </a:buClr>
              <a:buFont typeface="Wingdings" pitchFamily="2" charset="2"/>
              <a:buAutoNum type="arabicPeriod" startAt="3"/>
            </a:pPr>
            <a:r>
              <a:rPr lang="zh-CN" altLang="en-US" sz="2800" smtClean="0"/>
              <a:t>直接计算的语法制导翻译</a:t>
            </a:r>
            <a:endParaRPr lang="en-US" altLang="zh-CN" sz="2800" smtClean="0"/>
          </a:p>
        </p:txBody>
      </p:sp>
      <p:sp>
        <p:nvSpPr>
          <p:cNvPr id="110596" name="Rectangle 4"/>
          <p:cNvSpPr>
            <a:spLocks noChangeArrowheads="1"/>
          </p:cNvSpPr>
          <p:nvPr/>
        </p:nvSpPr>
        <p:spPr bwMode="auto">
          <a:xfrm>
            <a:off x="914400" y="2852738"/>
            <a:ext cx="7848600" cy="385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rgbClr val="FF0000"/>
              </a:buClr>
              <a:buFont typeface="Wingdings" pitchFamily="2" charset="2"/>
              <a:buNone/>
            </a:pPr>
            <a:r>
              <a:rPr lang="zh-CN" altLang="en-US" sz="2800" b="1">
                <a:solidFill>
                  <a:srgbClr val="000000"/>
                </a:solidFill>
              </a:rPr>
              <a:t>对关系表达式，如</a:t>
            </a:r>
            <a:r>
              <a:rPr lang="en-US" altLang="zh-CN" sz="2800" b="1">
                <a:solidFill>
                  <a:srgbClr val="000000"/>
                </a:solidFill>
              </a:rPr>
              <a:t>a&lt;b，</a:t>
            </a:r>
            <a:r>
              <a:rPr lang="zh-CN" altLang="en-US" sz="2800" b="1">
                <a:solidFill>
                  <a:srgbClr val="000000"/>
                </a:solidFill>
              </a:rPr>
              <a:t>可翻译成如下固定的三地址代码序列：</a:t>
            </a:r>
          </a:p>
          <a:p>
            <a:pPr>
              <a:lnSpc>
                <a:spcPct val="90000"/>
              </a:lnSpc>
              <a:spcBef>
                <a:spcPct val="50000"/>
              </a:spcBef>
              <a:buClr>
                <a:srgbClr val="FF0000"/>
              </a:buClr>
              <a:buFont typeface="Wingdings" pitchFamily="2" charset="2"/>
              <a:buNone/>
            </a:pPr>
            <a:r>
              <a:rPr lang="zh-CN" altLang="en-US" sz="2800" b="1">
                <a:solidFill>
                  <a:srgbClr val="000000"/>
                </a:solidFill>
              </a:rPr>
              <a:t>	(1) (	</a:t>
            </a:r>
            <a:r>
              <a:rPr lang="en-US" altLang="zh-CN" sz="2800" b="1">
                <a:solidFill>
                  <a:srgbClr val="000000"/>
                </a:solidFill>
              </a:rPr>
              <a:t>j&lt;,	a,	b,	(4))</a:t>
            </a:r>
          </a:p>
          <a:p>
            <a:pPr>
              <a:lnSpc>
                <a:spcPct val="90000"/>
              </a:lnSpc>
              <a:spcBef>
                <a:spcPct val="50000"/>
              </a:spcBef>
              <a:buClr>
                <a:srgbClr val="FF0000"/>
              </a:buClr>
              <a:buFont typeface="Wingdings" pitchFamily="2" charset="2"/>
              <a:buNone/>
            </a:pPr>
            <a:r>
              <a:rPr lang="en-US" altLang="zh-CN" sz="2800" b="1">
                <a:solidFill>
                  <a:srgbClr val="000000"/>
                </a:solidFill>
              </a:rPr>
              <a:t>	(2) (	:=,	0,	- ,	t</a:t>
            </a:r>
            <a:r>
              <a:rPr lang="en-US" altLang="zh-CN" sz="2800" b="1" baseline="-25000">
                <a:solidFill>
                  <a:srgbClr val="000000"/>
                </a:solidFill>
              </a:rPr>
              <a:t>1</a:t>
            </a:r>
            <a:r>
              <a:rPr lang="en-US" altLang="zh-CN" sz="2800" b="1">
                <a:solidFill>
                  <a:srgbClr val="000000"/>
                </a:solidFill>
              </a:rPr>
              <a:t>)</a:t>
            </a:r>
          </a:p>
          <a:p>
            <a:pPr>
              <a:lnSpc>
                <a:spcPct val="90000"/>
              </a:lnSpc>
              <a:spcBef>
                <a:spcPct val="50000"/>
              </a:spcBef>
              <a:buClr>
                <a:srgbClr val="FF0000"/>
              </a:buClr>
              <a:buFont typeface="Wingdings" pitchFamily="2" charset="2"/>
              <a:buNone/>
            </a:pPr>
            <a:r>
              <a:rPr lang="en-US" altLang="zh-CN" sz="2800" b="1">
                <a:solidFill>
                  <a:srgbClr val="000000"/>
                </a:solidFill>
              </a:rPr>
              <a:t>	(3) (	jump,	  - ,	- ,	(5))</a:t>
            </a:r>
          </a:p>
          <a:p>
            <a:pPr>
              <a:lnSpc>
                <a:spcPct val="90000"/>
              </a:lnSpc>
              <a:spcBef>
                <a:spcPct val="50000"/>
              </a:spcBef>
              <a:buClr>
                <a:srgbClr val="FF0000"/>
              </a:buClr>
              <a:buFont typeface="Wingdings" pitchFamily="2" charset="2"/>
              <a:buNone/>
            </a:pPr>
            <a:r>
              <a:rPr lang="en-US" altLang="zh-CN" sz="2800" b="1">
                <a:solidFill>
                  <a:srgbClr val="000000"/>
                </a:solidFill>
              </a:rPr>
              <a:t>	(4) (	:=,	1,	- ,	t</a:t>
            </a:r>
            <a:r>
              <a:rPr lang="en-US" altLang="zh-CN" sz="2800" b="1" baseline="-25000">
                <a:solidFill>
                  <a:srgbClr val="000000"/>
                </a:solidFill>
              </a:rPr>
              <a:t>1</a:t>
            </a:r>
            <a:r>
              <a:rPr lang="en-US" altLang="zh-CN" sz="2800" b="1">
                <a:solidFill>
                  <a:srgbClr val="000000"/>
                </a:solidFill>
              </a:rPr>
              <a:t>)</a:t>
            </a:r>
          </a:p>
          <a:p>
            <a:pPr>
              <a:lnSpc>
                <a:spcPct val="90000"/>
              </a:lnSpc>
              <a:spcBef>
                <a:spcPct val="50000"/>
              </a:spcBef>
              <a:buClr>
                <a:srgbClr val="FF0000"/>
              </a:buClr>
              <a:buFont typeface="Wingdings" pitchFamily="2" charset="2"/>
              <a:buNone/>
            </a:pPr>
            <a:r>
              <a:rPr lang="en-US" altLang="zh-CN" sz="2800" b="1">
                <a:solidFill>
                  <a:srgbClr val="000000"/>
                </a:solidFill>
              </a:rPr>
              <a:t>	(5) 	…</a:t>
            </a:r>
          </a:p>
        </p:txBody>
      </p:sp>
      <p:sp>
        <p:nvSpPr>
          <p:cNvPr id="110597" name="Rectangle 5"/>
          <p:cNvSpPr>
            <a:spLocks noChangeArrowheads="1"/>
          </p:cNvSpPr>
          <p:nvPr/>
        </p:nvSpPr>
        <p:spPr bwMode="auto">
          <a:xfrm>
            <a:off x="990600" y="457200"/>
            <a:ext cx="7620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spcBef>
                <a:spcPct val="50000"/>
              </a:spcBef>
              <a:buClr>
                <a:srgbClr val="FF0000"/>
              </a:buClr>
              <a:buFont typeface="Wingdings" pitchFamily="2" charset="2"/>
              <a:buNone/>
            </a:pPr>
            <a:r>
              <a:rPr lang="zh-CN" altLang="en-US" sz="2800" b="1">
                <a:solidFill>
                  <a:srgbClr val="000000"/>
                </a:solidFill>
              </a:rPr>
              <a:t>如：</a:t>
            </a:r>
            <a:r>
              <a:rPr lang="en-US" altLang="zh-CN" sz="2800" b="1">
                <a:solidFill>
                  <a:srgbClr val="000000"/>
                </a:solidFill>
              </a:rPr>
              <a:t>A or B and not C</a:t>
            </a:r>
            <a:r>
              <a:rPr lang="zh-CN" altLang="en-US" sz="2800" b="1">
                <a:solidFill>
                  <a:srgbClr val="000000"/>
                </a:solidFill>
              </a:rPr>
              <a:t>被翻译成：</a:t>
            </a:r>
          </a:p>
          <a:p>
            <a:pPr fontAlgn="t">
              <a:spcBef>
                <a:spcPct val="50000"/>
              </a:spcBef>
              <a:buClr>
                <a:srgbClr val="FF0000"/>
              </a:buClr>
              <a:buFont typeface="Wingdings" pitchFamily="2" charset="2"/>
              <a:buNone/>
            </a:pPr>
            <a:r>
              <a:rPr lang="zh-CN" altLang="en-US" sz="2800" b="1">
                <a:solidFill>
                  <a:srgbClr val="000000"/>
                </a:solidFill>
              </a:rPr>
              <a:t>	(	</a:t>
            </a:r>
            <a:r>
              <a:rPr lang="en-US" altLang="zh-CN" sz="2800" b="1">
                <a:solidFill>
                  <a:srgbClr val="000000"/>
                </a:solidFill>
              </a:rPr>
              <a:t>not,	C,	- ,	t</a:t>
            </a:r>
            <a:r>
              <a:rPr lang="en-US" altLang="zh-CN" sz="2800" b="1" baseline="-25000">
                <a:solidFill>
                  <a:srgbClr val="000000"/>
                </a:solidFill>
              </a:rPr>
              <a:t>1</a:t>
            </a:r>
            <a:r>
              <a:rPr lang="en-US" altLang="zh-CN" sz="2800" b="1">
                <a:solidFill>
                  <a:srgbClr val="000000"/>
                </a:solidFill>
              </a:rPr>
              <a:t>)</a:t>
            </a:r>
          </a:p>
          <a:p>
            <a:pPr fontAlgn="t">
              <a:spcBef>
                <a:spcPct val="50000"/>
              </a:spcBef>
              <a:buClr>
                <a:srgbClr val="FF0000"/>
              </a:buClr>
              <a:buFont typeface="Wingdings" pitchFamily="2" charset="2"/>
              <a:buNone/>
            </a:pPr>
            <a:r>
              <a:rPr lang="en-US" altLang="zh-CN" sz="2800" b="1">
                <a:solidFill>
                  <a:srgbClr val="000000"/>
                </a:solidFill>
              </a:rPr>
              <a:t>	(	and,	B,	t</a:t>
            </a:r>
            <a:r>
              <a:rPr lang="en-US" altLang="zh-CN" sz="2800" b="1" baseline="-25000">
                <a:solidFill>
                  <a:srgbClr val="000000"/>
                </a:solidFill>
              </a:rPr>
              <a:t>1</a:t>
            </a:r>
            <a:r>
              <a:rPr lang="en-US" altLang="zh-CN" sz="2800" b="1">
                <a:solidFill>
                  <a:srgbClr val="000000"/>
                </a:solidFill>
              </a:rPr>
              <a:t>,	t</a:t>
            </a:r>
            <a:r>
              <a:rPr lang="en-US" altLang="zh-CN" sz="2800" b="1" baseline="-25000">
                <a:solidFill>
                  <a:srgbClr val="000000"/>
                </a:solidFill>
              </a:rPr>
              <a:t>2</a:t>
            </a:r>
            <a:r>
              <a:rPr lang="en-US" altLang="zh-CN" sz="2800" b="1">
                <a:solidFill>
                  <a:srgbClr val="000000"/>
                </a:solidFill>
              </a:rPr>
              <a:t>)</a:t>
            </a:r>
          </a:p>
          <a:p>
            <a:pPr fontAlgn="t">
              <a:spcBef>
                <a:spcPct val="50000"/>
              </a:spcBef>
              <a:buClr>
                <a:srgbClr val="FF0000"/>
              </a:buClr>
              <a:buFont typeface="Wingdings" pitchFamily="2" charset="2"/>
              <a:buNone/>
            </a:pPr>
            <a:r>
              <a:rPr lang="en-US" altLang="zh-CN" sz="2800" b="1">
                <a:solidFill>
                  <a:srgbClr val="000000"/>
                </a:solidFill>
              </a:rPr>
              <a:t>	(	or,	A,	t</a:t>
            </a:r>
            <a:r>
              <a:rPr lang="en-US" altLang="zh-CN" sz="2800" b="1" baseline="-25000">
                <a:solidFill>
                  <a:srgbClr val="000000"/>
                </a:solidFill>
              </a:rPr>
              <a:t>2</a:t>
            </a:r>
            <a:r>
              <a:rPr lang="en-US" altLang="zh-CN" sz="2800" b="1">
                <a:solidFill>
                  <a:srgbClr val="000000"/>
                </a:solidFill>
              </a:rPr>
              <a:t>,	t</a:t>
            </a:r>
            <a:r>
              <a:rPr lang="en-US" altLang="zh-CN" sz="2800" b="1" baseline="-25000">
                <a:solidFill>
                  <a:srgbClr val="000000"/>
                </a:solidFill>
              </a:rPr>
              <a:t>3</a:t>
            </a:r>
            <a:r>
              <a:rPr lang="en-US" altLang="zh-CN" sz="2800" b="1">
                <a:solidFill>
                  <a:srgbClr val="000000"/>
                </a:solidFill>
              </a:rPr>
              <a:t>)</a:t>
            </a:r>
          </a:p>
        </p:txBody>
      </p:sp>
      <p:sp>
        <p:nvSpPr>
          <p:cNvPr id="46085" name="AutoShape 6">
            <a:hlinkClick r:id="rId2" action="ppaction://hlinksldjump"/>
          </p:cNvPr>
          <p:cNvSpPr>
            <a:spLocks noChangeArrowheads="1"/>
          </p:cNvSpPr>
          <p:nvPr/>
        </p:nvSpPr>
        <p:spPr bwMode="auto">
          <a:xfrm>
            <a:off x="7308850" y="5084763"/>
            <a:ext cx="935038" cy="288925"/>
          </a:xfrm>
          <a:prstGeom prst="rightArrow">
            <a:avLst>
              <a:gd name="adj1" fmla="val 50000"/>
              <a:gd name="adj2" fmla="val 80907"/>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Text Box 7"/>
          <p:cNvSpPr txBox="1">
            <a:spLocks noChangeArrowheads="1"/>
          </p:cNvSpPr>
          <p:nvPr/>
        </p:nvSpPr>
        <p:spPr bwMode="auto">
          <a:xfrm>
            <a:off x="611188" y="5013325"/>
            <a:ext cx="108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PC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6" grpId="0" autoUpdateAnimBg="0"/>
      <p:bldP spid="110597" grpId="0" autoUpdateAnimBg="0"/>
      <p:bldP spid="11059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304800" y="228600"/>
            <a:ext cx="8462963" cy="6400800"/>
          </a:xfrm>
        </p:spPr>
        <p:txBody>
          <a:bodyPr/>
          <a:lstStyle/>
          <a:p>
            <a:pPr eaLnBrk="1" hangingPunct="1">
              <a:lnSpc>
                <a:spcPct val="90000"/>
              </a:lnSpc>
              <a:buFont typeface="Wingdings" pitchFamily="2" charset="2"/>
              <a:buNone/>
            </a:pPr>
            <a:r>
              <a:rPr lang="zh-CN" altLang="en-US" sz="2400" smtClean="0"/>
              <a:t>直接计算的翻译方案</a:t>
            </a:r>
          </a:p>
          <a:p>
            <a:pPr algn="just" eaLnBrk="1" hangingPunct="1">
              <a:lnSpc>
                <a:spcPct val="90000"/>
              </a:lnSpc>
              <a:buFont typeface="Wingdings" pitchFamily="2" charset="2"/>
              <a:buNone/>
            </a:pPr>
            <a:r>
              <a:rPr lang="en-US" altLang="zh-CN" sz="2400" smtClean="0">
                <a:solidFill>
                  <a:srgbClr val="6600CC"/>
                </a:solidFill>
              </a:rPr>
              <a:t>(1)E</a:t>
            </a:r>
            <a:r>
              <a:rPr lang="en-US" altLang="zh-CN" sz="2400" smtClean="0">
                <a:solidFill>
                  <a:srgbClr val="6600CC"/>
                </a:solidFill>
                <a:sym typeface="Wingdings" pitchFamily="2" charset="2"/>
              </a:rPr>
              <a:t>→</a:t>
            </a:r>
            <a:r>
              <a:rPr lang="en-US" altLang="zh-CN" sz="2400" smtClean="0">
                <a:solidFill>
                  <a:srgbClr val="6600CC"/>
                </a:solidFill>
              </a:rPr>
              <a:t>E</a:t>
            </a:r>
            <a:r>
              <a:rPr lang="en-US" altLang="zh-CN" sz="2400" baseline="30000" smtClean="0">
                <a:solidFill>
                  <a:srgbClr val="6600CC"/>
                </a:solidFill>
              </a:rPr>
              <a:t>1</a:t>
            </a:r>
            <a:r>
              <a:rPr lang="en-US" altLang="zh-CN" sz="2400" smtClean="0">
                <a:solidFill>
                  <a:srgbClr val="6600CC"/>
                </a:solidFill>
              </a:rPr>
              <a:t> or E</a:t>
            </a:r>
            <a:r>
              <a:rPr lang="en-US" altLang="zh-CN" sz="2400" baseline="30000" smtClean="0">
                <a:solidFill>
                  <a:srgbClr val="6600CC"/>
                </a:solidFill>
              </a:rPr>
              <a:t>2</a:t>
            </a:r>
            <a:r>
              <a:rPr lang="en-US" altLang="zh-CN" sz="2400" baseline="30000" smtClean="0"/>
              <a:t>	</a:t>
            </a:r>
            <a:r>
              <a:rPr lang="en-US" altLang="zh-CN" sz="2400" smtClean="0"/>
              <a:t>{ E.place :＝newtemp ;</a:t>
            </a:r>
          </a:p>
          <a:p>
            <a:pPr algn="just" eaLnBrk="1" hangingPunct="1">
              <a:lnSpc>
                <a:spcPct val="90000"/>
              </a:lnSpc>
              <a:buFont typeface="Wingdings" pitchFamily="2" charset="2"/>
              <a:buNone/>
            </a:pPr>
            <a:r>
              <a:rPr lang="en-US" altLang="zh-CN" sz="2400" smtClean="0"/>
              <a:t>                                  	emit ( or , E</a:t>
            </a:r>
            <a:r>
              <a:rPr lang="en-US" altLang="zh-CN" sz="2400" baseline="30000" smtClean="0"/>
              <a:t>1</a:t>
            </a:r>
            <a:r>
              <a:rPr lang="en-US" altLang="zh-CN" sz="2400" smtClean="0"/>
              <a:t>.place , E</a:t>
            </a:r>
            <a:r>
              <a:rPr lang="en-US" altLang="zh-CN" sz="2400" baseline="30000" smtClean="0"/>
              <a:t>2</a:t>
            </a:r>
            <a:r>
              <a:rPr lang="en-US" altLang="zh-CN" sz="2400" smtClean="0"/>
              <a:t>.place , E.place ) } </a:t>
            </a:r>
          </a:p>
          <a:p>
            <a:pPr algn="just" eaLnBrk="1" hangingPunct="1">
              <a:lnSpc>
                <a:spcPct val="90000"/>
              </a:lnSpc>
              <a:buFont typeface="Wingdings" pitchFamily="2" charset="2"/>
              <a:buNone/>
            </a:pPr>
            <a:r>
              <a:rPr lang="en-US" altLang="zh-CN" sz="2400" smtClean="0">
                <a:solidFill>
                  <a:srgbClr val="6600CC"/>
                </a:solidFill>
              </a:rPr>
              <a:t>(2)E</a:t>
            </a:r>
            <a:r>
              <a:rPr lang="en-US" altLang="zh-CN" sz="2400" smtClean="0">
                <a:solidFill>
                  <a:srgbClr val="6600CC"/>
                </a:solidFill>
                <a:sym typeface="Wingdings" pitchFamily="2" charset="2"/>
              </a:rPr>
              <a:t>→</a:t>
            </a:r>
            <a:r>
              <a:rPr lang="en-US" altLang="zh-CN" sz="2400" smtClean="0">
                <a:solidFill>
                  <a:srgbClr val="6600CC"/>
                </a:solidFill>
              </a:rPr>
              <a:t>E</a:t>
            </a:r>
            <a:r>
              <a:rPr lang="en-US" altLang="zh-CN" sz="2400" baseline="30000" smtClean="0">
                <a:solidFill>
                  <a:srgbClr val="6600CC"/>
                </a:solidFill>
              </a:rPr>
              <a:t>1</a:t>
            </a:r>
            <a:r>
              <a:rPr lang="en-US" altLang="zh-CN" sz="2400" smtClean="0">
                <a:solidFill>
                  <a:srgbClr val="6600CC"/>
                </a:solidFill>
              </a:rPr>
              <a:t> and E</a:t>
            </a:r>
            <a:r>
              <a:rPr lang="en-US" altLang="zh-CN" sz="2400" baseline="30000" smtClean="0">
                <a:solidFill>
                  <a:srgbClr val="6600CC"/>
                </a:solidFill>
              </a:rPr>
              <a:t>2</a:t>
            </a:r>
            <a:r>
              <a:rPr lang="en-US" altLang="zh-CN" sz="2400" baseline="30000" smtClean="0"/>
              <a:t>	</a:t>
            </a:r>
            <a:r>
              <a:rPr lang="en-US" altLang="zh-CN" sz="2400" smtClean="0"/>
              <a:t>{ E.place :＝newtemp ;</a:t>
            </a:r>
          </a:p>
          <a:p>
            <a:pPr algn="just" eaLnBrk="1" hangingPunct="1">
              <a:lnSpc>
                <a:spcPct val="90000"/>
              </a:lnSpc>
              <a:buFont typeface="Wingdings" pitchFamily="2" charset="2"/>
              <a:buNone/>
            </a:pPr>
            <a:r>
              <a:rPr lang="en-US" altLang="zh-CN" sz="2400" smtClean="0"/>
              <a:t>                                  	emit ( and , E</a:t>
            </a:r>
            <a:r>
              <a:rPr lang="en-US" altLang="zh-CN" sz="2400" baseline="30000" smtClean="0"/>
              <a:t>1</a:t>
            </a:r>
            <a:r>
              <a:rPr lang="en-US" altLang="zh-CN" sz="2400" smtClean="0"/>
              <a:t>.place , E</a:t>
            </a:r>
            <a:r>
              <a:rPr lang="en-US" altLang="zh-CN" sz="2400" baseline="30000" smtClean="0"/>
              <a:t>2</a:t>
            </a:r>
            <a:r>
              <a:rPr lang="en-US" altLang="zh-CN" sz="2400" smtClean="0"/>
              <a:t>.place , E.place ) }</a:t>
            </a:r>
          </a:p>
          <a:p>
            <a:pPr algn="just" eaLnBrk="1" hangingPunct="1">
              <a:lnSpc>
                <a:spcPct val="90000"/>
              </a:lnSpc>
              <a:buFont typeface="Wingdings" pitchFamily="2" charset="2"/>
              <a:buNone/>
            </a:pPr>
            <a:r>
              <a:rPr lang="en-US" altLang="zh-CN" sz="2400" smtClean="0">
                <a:solidFill>
                  <a:srgbClr val="6600CC"/>
                </a:solidFill>
              </a:rPr>
              <a:t>(3)E</a:t>
            </a:r>
            <a:r>
              <a:rPr lang="en-US" altLang="zh-CN" sz="2400" smtClean="0">
                <a:solidFill>
                  <a:srgbClr val="6600CC"/>
                </a:solidFill>
                <a:sym typeface="Wingdings" pitchFamily="2" charset="2"/>
              </a:rPr>
              <a:t>→</a:t>
            </a:r>
            <a:r>
              <a:rPr lang="en-US" altLang="zh-CN" sz="2400" smtClean="0">
                <a:solidFill>
                  <a:srgbClr val="6600CC"/>
                </a:solidFill>
              </a:rPr>
              <a:t>not E</a:t>
            </a:r>
            <a:r>
              <a:rPr lang="en-US" altLang="zh-CN" sz="2400" baseline="30000" smtClean="0">
                <a:solidFill>
                  <a:srgbClr val="6600CC"/>
                </a:solidFill>
              </a:rPr>
              <a:t>1</a:t>
            </a:r>
            <a:r>
              <a:rPr lang="en-US" altLang="zh-CN" sz="2400" baseline="30000" smtClean="0"/>
              <a:t>		</a:t>
            </a:r>
            <a:r>
              <a:rPr lang="en-US" altLang="zh-CN" sz="2400" smtClean="0"/>
              <a:t>{ E.place :＝newtemp ;</a:t>
            </a:r>
          </a:p>
          <a:p>
            <a:pPr algn="just" eaLnBrk="1" hangingPunct="1">
              <a:lnSpc>
                <a:spcPct val="90000"/>
              </a:lnSpc>
              <a:buFont typeface="Wingdings" pitchFamily="2" charset="2"/>
              <a:buNone/>
            </a:pPr>
            <a:r>
              <a:rPr lang="en-US" altLang="zh-CN" sz="2400" smtClean="0"/>
              <a:t>                                  	emit ( not , E</a:t>
            </a:r>
            <a:r>
              <a:rPr lang="en-US" altLang="zh-CN" sz="2400" baseline="30000" smtClean="0"/>
              <a:t>1</a:t>
            </a:r>
            <a:r>
              <a:rPr lang="en-US" altLang="zh-CN" sz="2400" smtClean="0"/>
              <a:t>.place ,—, E.place ) }</a:t>
            </a:r>
          </a:p>
          <a:p>
            <a:pPr algn="just" eaLnBrk="1" hangingPunct="1">
              <a:lnSpc>
                <a:spcPct val="90000"/>
              </a:lnSpc>
              <a:buFont typeface="Wingdings" pitchFamily="2" charset="2"/>
              <a:buNone/>
            </a:pPr>
            <a:r>
              <a:rPr lang="en-US" altLang="zh-CN" sz="2400" smtClean="0">
                <a:solidFill>
                  <a:srgbClr val="6600CC"/>
                </a:solidFill>
              </a:rPr>
              <a:t>(4)E</a:t>
            </a:r>
            <a:r>
              <a:rPr lang="en-US" altLang="zh-CN" sz="2400" smtClean="0">
                <a:solidFill>
                  <a:srgbClr val="6600CC"/>
                </a:solidFill>
                <a:sym typeface="Wingdings" pitchFamily="2" charset="2"/>
              </a:rPr>
              <a:t>→(</a:t>
            </a:r>
            <a:r>
              <a:rPr lang="en-US" altLang="zh-CN" sz="2400" smtClean="0">
                <a:solidFill>
                  <a:srgbClr val="6600CC"/>
                </a:solidFill>
              </a:rPr>
              <a:t>E</a:t>
            </a:r>
            <a:r>
              <a:rPr lang="en-US" altLang="zh-CN" sz="2400" baseline="30000" smtClean="0">
                <a:solidFill>
                  <a:srgbClr val="6600CC"/>
                </a:solidFill>
              </a:rPr>
              <a:t>1</a:t>
            </a:r>
            <a:r>
              <a:rPr lang="en-US" altLang="zh-CN" sz="2400" smtClean="0">
                <a:solidFill>
                  <a:srgbClr val="6600CC"/>
                </a:solidFill>
              </a:rPr>
              <a:t>)</a:t>
            </a:r>
            <a:r>
              <a:rPr lang="en-US" altLang="zh-CN" sz="2400" smtClean="0"/>
              <a:t>		{ E.place :＝E</a:t>
            </a:r>
            <a:r>
              <a:rPr lang="en-US" altLang="zh-CN" sz="2400" baseline="30000" smtClean="0"/>
              <a:t>1</a:t>
            </a:r>
            <a:r>
              <a:rPr lang="en-US" altLang="zh-CN" sz="2400" smtClean="0"/>
              <a:t>.place }</a:t>
            </a:r>
          </a:p>
          <a:p>
            <a:pPr algn="just" eaLnBrk="1" hangingPunct="1">
              <a:lnSpc>
                <a:spcPct val="90000"/>
              </a:lnSpc>
              <a:buFont typeface="Wingdings" pitchFamily="2" charset="2"/>
              <a:buNone/>
            </a:pPr>
            <a:r>
              <a:rPr lang="en-US" altLang="zh-CN" sz="2400" smtClean="0"/>
              <a:t>(</a:t>
            </a:r>
            <a:r>
              <a:rPr lang="en-US" altLang="zh-CN" sz="2400" smtClean="0">
                <a:solidFill>
                  <a:srgbClr val="6600CC"/>
                </a:solidFill>
              </a:rPr>
              <a:t>5)E</a:t>
            </a:r>
            <a:r>
              <a:rPr lang="en-US" altLang="zh-CN" sz="2400" smtClean="0">
                <a:solidFill>
                  <a:srgbClr val="6600CC"/>
                </a:solidFill>
                <a:sym typeface="Wingdings" pitchFamily="2" charset="2"/>
              </a:rPr>
              <a:t>→</a:t>
            </a:r>
            <a:r>
              <a:rPr lang="en-US" altLang="zh-CN" sz="2400" smtClean="0">
                <a:solidFill>
                  <a:srgbClr val="6600CC"/>
                </a:solidFill>
              </a:rPr>
              <a:t>id</a:t>
            </a:r>
            <a:r>
              <a:rPr lang="en-US" altLang="zh-CN" sz="2400" baseline="-30000" smtClean="0">
                <a:solidFill>
                  <a:srgbClr val="6600CC"/>
                </a:solidFill>
              </a:rPr>
              <a:t>1</a:t>
            </a:r>
            <a:r>
              <a:rPr lang="en-US" altLang="zh-CN" sz="2400" smtClean="0">
                <a:solidFill>
                  <a:srgbClr val="6600CC"/>
                </a:solidFill>
              </a:rPr>
              <a:t> rop id</a:t>
            </a:r>
            <a:r>
              <a:rPr lang="en-US" altLang="zh-CN" sz="2400" baseline="-30000" smtClean="0">
                <a:solidFill>
                  <a:srgbClr val="6600CC"/>
                </a:solidFill>
              </a:rPr>
              <a:t>2</a:t>
            </a:r>
            <a:r>
              <a:rPr lang="en-US" altLang="zh-CN" sz="2400" baseline="-30000" smtClean="0"/>
              <a:t>	</a:t>
            </a:r>
            <a:r>
              <a:rPr lang="en-US" altLang="zh-CN" sz="2400" smtClean="0"/>
              <a:t>{ E.place :＝newtemp ;</a:t>
            </a:r>
          </a:p>
          <a:p>
            <a:pPr algn="just" eaLnBrk="1" hangingPunct="1">
              <a:lnSpc>
                <a:spcPct val="90000"/>
              </a:lnSpc>
              <a:buFont typeface="Wingdings" pitchFamily="2" charset="2"/>
              <a:buNone/>
            </a:pPr>
            <a:r>
              <a:rPr lang="en-US" altLang="zh-CN" sz="2400" smtClean="0"/>
              <a:t>                               emit (jrop , id</a:t>
            </a:r>
            <a:r>
              <a:rPr lang="en-US" altLang="zh-CN" sz="2400" baseline="-30000" smtClean="0"/>
              <a:t>1</a:t>
            </a:r>
            <a:r>
              <a:rPr lang="en-US" altLang="zh-CN" sz="2400" smtClean="0"/>
              <a:t>.place , id</a:t>
            </a:r>
            <a:r>
              <a:rPr lang="en-US" altLang="zh-CN" sz="2400" baseline="-30000" smtClean="0"/>
              <a:t>2</a:t>
            </a:r>
            <a:r>
              <a:rPr lang="en-US" altLang="zh-CN" sz="2400" smtClean="0"/>
              <a:t>.place , </a:t>
            </a:r>
            <a:r>
              <a:rPr lang="en-US" altLang="zh-CN" sz="2400" smtClean="0">
                <a:solidFill>
                  <a:srgbClr val="FF3300"/>
                </a:solidFill>
              </a:rPr>
              <a:t>nextstat+3</a:t>
            </a:r>
            <a:r>
              <a:rPr lang="en-US" altLang="zh-CN" sz="2400" smtClean="0"/>
              <a:t> ) ;</a:t>
            </a:r>
          </a:p>
          <a:p>
            <a:pPr algn="just" eaLnBrk="1" hangingPunct="1">
              <a:lnSpc>
                <a:spcPct val="90000"/>
              </a:lnSpc>
              <a:buFont typeface="Wingdings" pitchFamily="2" charset="2"/>
              <a:buNone/>
            </a:pPr>
            <a:r>
              <a:rPr lang="en-US" altLang="zh-CN" sz="2400" smtClean="0"/>
              <a:t>                                   	emit ( :＝, 0 ,－, E.place ) ;</a:t>
            </a:r>
          </a:p>
          <a:p>
            <a:pPr algn="just" eaLnBrk="1" hangingPunct="1">
              <a:lnSpc>
                <a:spcPct val="90000"/>
              </a:lnSpc>
              <a:buFont typeface="Wingdings" pitchFamily="2" charset="2"/>
              <a:buNone/>
            </a:pPr>
            <a:r>
              <a:rPr lang="en-US" altLang="zh-CN" sz="2400" smtClean="0"/>
              <a:t>                                   	emit ( jump ,―,―, </a:t>
            </a:r>
            <a:r>
              <a:rPr lang="en-US" altLang="zh-CN" sz="2400" smtClean="0">
                <a:solidFill>
                  <a:srgbClr val="FF3300"/>
                </a:solidFill>
              </a:rPr>
              <a:t>nextstat+2</a:t>
            </a:r>
            <a:r>
              <a:rPr lang="en-US" altLang="zh-CN" sz="2400" smtClean="0"/>
              <a:t> ) ;</a:t>
            </a:r>
          </a:p>
          <a:p>
            <a:pPr algn="just" eaLnBrk="1" hangingPunct="1">
              <a:lnSpc>
                <a:spcPct val="90000"/>
              </a:lnSpc>
              <a:buFont typeface="Wingdings" pitchFamily="2" charset="2"/>
              <a:buNone/>
            </a:pPr>
            <a:r>
              <a:rPr lang="en-US" altLang="zh-CN" sz="2400" smtClean="0"/>
              <a:t>                                   	emit ( :＝, 1 ,－, E.place ) }</a:t>
            </a:r>
          </a:p>
          <a:p>
            <a:pPr eaLnBrk="1" hangingPunct="1">
              <a:lnSpc>
                <a:spcPct val="90000"/>
              </a:lnSpc>
              <a:buFont typeface="Wingdings" pitchFamily="2" charset="2"/>
              <a:buNone/>
            </a:pPr>
            <a:r>
              <a:rPr lang="en-US" altLang="zh-CN" sz="2400" smtClean="0">
                <a:solidFill>
                  <a:srgbClr val="6600CC"/>
                </a:solidFill>
              </a:rPr>
              <a:t>(6)E</a:t>
            </a:r>
            <a:r>
              <a:rPr lang="en-US" altLang="zh-CN" sz="2400" smtClean="0">
                <a:solidFill>
                  <a:srgbClr val="6600CC"/>
                </a:solidFill>
                <a:sym typeface="Wingdings" pitchFamily="2" charset="2"/>
              </a:rPr>
              <a:t>→true</a:t>
            </a:r>
            <a:r>
              <a:rPr lang="en-US" altLang="zh-CN" sz="2400" smtClean="0">
                <a:sym typeface="Wingdings" pitchFamily="2" charset="2"/>
              </a:rPr>
              <a:t>		</a:t>
            </a:r>
            <a:r>
              <a:rPr lang="en-US" altLang="zh-CN" sz="2400" smtClean="0"/>
              <a:t>{ E.place:＝newtemp;emit(:=,1,- ,E.place) }</a:t>
            </a:r>
          </a:p>
          <a:p>
            <a:pPr eaLnBrk="1" hangingPunct="1">
              <a:lnSpc>
                <a:spcPct val="90000"/>
              </a:lnSpc>
              <a:buFont typeface="Wingdings" pitchFamily="2" charset="2"/>
              <a:buNone/>
            </a:pPr>
            <a:r>
              <a:rPr lang="en-US" altLang="zh-CN" sz="2400" smtClean="0">
                <a:solidFill>
                  <a:srgbClr val="6600CC"/>
                </a:solidFill>
              </a:rPr>
              <a:t>(7)E</a:t>
            </a:r>
            <a:r>
              <a:rPr lang="en-US" altLang="zh-CN" sz="2400" smtClean="0">
                <a:solidFill>
                  <a:srgbClr val="6600CC"/>
                </a:solidFill>
                <a:sym typeface="Wingdings" pitchFamily="2" charset="2"/>
              </a:rPr>
              <a:t>→</a:t>
            </a:r>
            <a:r>
              <a:rPr lang="en-US" altLang="zh-CN" sz="2400" smtClean="0">
                <a:solidFill>
                  <a:srgbClr val="6600CC"/>
                </a:solidFill>
              </a:rPr>
              <a:t>false</a:t>
            </a:r>
            <a:r>
              <a:rPr lang="en-US" altLang="zh-CN" sz="2400" smtClean="0"/>
              <a:t>		{E.place:=newtemp;emit(:=,0,- ,E.place)} </a:t>
            </a:r>
          </a:p>
          <a:p>
            <a:pPr eaLnBrk="1" hangingPunct="1">
              <a:lnSpc>
                <a:spcPct val="90000"/>
              </a:lnSpc>
              <a:buFont typeface="Wingdings" pitchFamily="2" charset="2"/>
              <a:buNone/>
            </a:pPr>
            <a:endParaRPr lang="en-US" altLang="zh-CN" sz="2400" smtClean="0"/>
          </a:p>
        </p:txBody>
      </p:sp>
      <p:sp>
        <p:nvSpPr>
          <p:cNvPr id="47107" name="AutoShape 4">
            <a:hlinkClick r:id="rId2" action="ppaction://hlinksldjump"/>
          </p:cNvPr>
          <p:cNvSpPr>
            <a:spLocks noChangeArrowheads="1"/>
          </p:cNvSpPr>
          <p:nvPr/>
        </p:nvSpPr>
        <p:spPr bwMode="auto">
          <a:xfrm>
            <a:off x="8534400" y="6400800"/>
            <a:ext cx="304800" cy="228600"/>
          </a:xfrm>
          <a:prstGeom prst="rightArrow">
            <a:avLst>
              <a:gd name="adj1" fmla="val 50000"/>
              <a:gd name="adj2"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8" name="AutoShape 5">
            <a:hlinkClick r:id="rId3" action="ppaction://hlinksldjump"/>
          </p:cNvPr>
          <p:cNvSpPr>
            <a:spLocks noChangeArrowheads="1"/>
          </p:cNvSpPr>
          <p:nvPr/>
        </p:nvSpPr>
        <p:spPr bwMode="auto">
          <a:xfrm>
            <a:off x="7596188" y="188913"/>
            <a:ext cx="792162" cy="215900"/>
          </a:xfrm>
          <a:prstGeom prst="leftArrow">
            <a:avLst>
              <a:gd name="adj1" fmla="val 50000"/>
              <a:gd name="adj2" fmla="val 91728"/>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90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90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902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902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902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902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902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902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29027">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29027">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2902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0051" name="Rectangle 1027"/>
          <p:cNvSpPr>
            <a:spLocks noGrp="1" noChangeArrowheads="1"/>
          </p:cNvSpPr>
          <p:nvPr>
            <p:ph type="body" idx="1"/>
          </p:nvPr>
        </p:nvSpPr>
        <p:spPr>
          <a:xfrm>
            <a:off x="195263" y="152400"/>
            <a:ext cx="7958137" cy="457200"/>
          </a:xfrm>
        </p:spPr>
        <p:txBody>
          <a:bodyPr/>
          <a:lstStyle/>
          <a:p>
            <a:pPr eaLnBrk="1" hangingPunct="1">
              <a:buFont typeface="Wingdings" pitchFamily="2" charset="2"/>
              <a:buNone/>
            </a:pPr>
            <a:r>
              <a:rPr lang="zh-CN" altLang="en-US" sz="2400" smtClean="0"/>
              <a:t>例：布尔表达式</a:t>
            </a:r>
            <a:r>
              <a:rPr lang="en-US" altLang="zh-CN" sz="2400" smtClean="0"/>
              <a:t>a&lt;b or c&lt;d and e&gt;f</a:t>
            </a:r>
            <a:r>
              <a:rPr lang="zh-CN" altLang="en-US" sz="2400" smtClean="0"/>
              <a:t>的翻译</a:t>
            </a:r>
          </a:p>
        </p:txBody>
      </p:sp>
      <p:sp>
        <p:nvSpPr>
          <p:cNvPr id="130072" name="Text Box 1048"/>
          <p:cNvSpPr txBox="1">
            <a:spLocks noChangeArrowheads="1"/>
          </p:cNvSpPr>
          <p:nvPr/>
        </p:nvSpPr>
        <p:spPr bwMode="auto">
          <a:xfrm>
            <a:off x="3657600" y="609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rPr>
              <a:t>E.place=t</a:t>
            </a:r>
            <a:r>
              <a:rPr lang="en-US" altLang="zh-CN" b="1" baseline="-25000">
                <a:solidFill>
                  <a:srgbClr val="FF0000"/>
                </a:solidFill>
              </a:rPr>
              <a:t>5</a:t>
            </a:r>
          </a:p>
        </p:txBody>
      </p:sp>
      <p:sp>
        <p:nvSpPr>
          <p:cNvPr id="130073" name="Text Box 1049"/>
          <p:cNvSpPr txBox="1">
            <a:spLocks noChangeArrowheads="1"/>
          </p:cNvSpPr>
          <p:nvPr/>
        </p:nvSpPr>
        <p:spPr bwMode="auto">
          <a:xfrm>
            <a:off x="838200" y="1371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rPr>
              <a:t>E</a:t>
            </a:r>
            <a:r>
              <a:rPr lang="en-US" altLang="zh-CN" b="1" baseline="30000">
                <a:solidFill>
                  <a:srgbClr val="FF0000"/>
                </a:solidFill>
              </a:rPr>
              <a:t>1</a:t>
            </a:r>
            <a:r>
              <a:rPr lang="en-US" altLang="zh-CN" b="1">
                <a:solidFill>
                  <a:srgbClr val="FF0000"/>
                </a:solidFill>
              </a:rPr>
              <a:t>.place=t</a:t>
            </a:r>
            <a:r>
              <a:rPr lang="en-US" altLang="zh-CN" b="1" baseline="-25000">
                <a:solidFill>
                  <a:srgbClr val="FF0000"/>
                </a:solidFill>
              </a:rPr>
              <a:t>1</a:t>
            </a:r>
          </a:p>
        </p:txBody>
      </p:sp>
      <p:sp>
        <p:nvSpPr>
          <p:cNvPr id="130074" name="Text Box 1050"/>
          <p:cNvSpPr txBox="1">
            <a:spLocks noChangeArrowheads="1"/>
          </p:cNvSpPr>
          <p:nvPr/>
        </p:nvSpPr>
        <p:spPr bwMode="auto">
          <a:xfrm>
            <a:off x="4267200" y="1371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rPr>
              <a:t>E</a:t>
            </a:r>
            <a:r>
              <a:rPr lang="en-US" altLang="zh-CN" b="1" baseline="30000">
                <a:solidFill>
                  <a:srgbClr val="FF0000"/>
                </a:solidFill>
              </a:rPr>
              <a:t>2</a:t>
            </a:r>
            <a:r>
              <a:rPr lang="en-US" altLang="zh-CN" b="1">
                <a:solidFill>
                  <a:srgbClr val="FF0000"/>
                </a:solidFill>
              </a:rPr>
              <a:t>.place=t</a:t>
            </a:r>
            <a:r>
              <a:rPr lang="en-US" altLang="zh-CN" b="1" baseline="-25000">
                <a:solidFill>
                  <a:srgbClr val="FF0000"/>
                </a:solidFill>
              </a:rPr>
              <a:t>4</a:t>
            </a:r>
          </a:p>
        </p:txBody>
      </p:sp>
      <p:sp>
        <p:nvSpPr>
          <p:cNvPr id="130075" name="Text Box 1051"/>
          <p:cNvSpPr txBox="1">
            <a:spLocks noChangeArrowheads="1"/>
          </p:cNvSpPr>
          <p:nvPr/>
        </p:nvSpPr>
        <p:spPr bwMode="auto">
          <a:xfrm>
            <a:off x="5029200" y="2286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rPr>
              <a:t>E</a:t>
            </a:r>
            <a:r>
              <a:rPr lang="en-US" altLang="zh-CN" b="1" baseline="30000">
                <a:solidFill>
                  <a:srgbClr val="FF0000"/>
                </a:solidFill>
              </a:rPr>
              <a:t>2</a:t>
            </a:r>
            <a:r>
              <a:rPr lang="en-US" altLang="zh-CN" b="1">
                <a:solidFill>
                  <a:srgbClr val="FF0000"/>
                </a:solidFill>
              </a:rPr>
              <a:t>.place=t</a:t>
            </a:r>
            <a:r>
              <a:rPr lang="en-US" altLang="zh-CN" b="1" baseline="-25000">
                <a:solidFill>
                  <a:srgbClr val="FF0000"/>
                </a:solidFill>
              </a:rPr>
              <a:t>3</a:t>
            </a:r>
          </a:p>
        </p:txBody>
      </p:sp>
      <p:sp>
        <p:nvSpPr>
          <p:cNvPr id="130076" name="Text Box 1052"/>
          <p:cNvSpPr txBox="1">
            <a:spLocks noChangeArrowheads="1"/>
          </p:cNvSpPr>
          <p:nvPr/>
        </p:nvSpPr>
        <p:spPr bwMode="auto">
          <a:xfrm>
            <a:off x="1676400" y="259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rPr>
              <a:t>E</a:t>
            </a:r>
            <a:r>
              <a:rPr lang="en-US" altLang="zh-CN" b="1" baseline="30000">
                <a:solidFill>
                  <a:srgbClr val="FF0000"/>
                </a:solidFill>
              </a:rPr>
              <a:t>1</a:t>
            </a:r>
            <a:r>
              <a:rPr lang="en-US" altLang="zh-CN" b="1">
                <a:solidFill>
                  <a:srgbClr val="FF0000"/>
                </a:solidFill>
              </a:rPr>
              <a:t>.place=t</a:t>
            </a:r>
            <a:r>
              <a:rPr lang="en-US" altLang="zh-CN" b="1" baseline="-25000">
                <a:solidFill>
                  <a:srgbClr val="FF0000"/>
                </a:solidFill>
              </a:rPr>
              <a:t>2</a:t>
            </a:r>
          </a:p>
        </p:txBody>
      </p:sp>
      <p:grpSp>
        <p:nvGrpSpPr>
          <p:cNvPr id="130093" name="Group 1069"/>
          <p:cNvGrpSpPr>
            <a:grpSpLocks/>
          </p:cNvGrpSpPr>
          <p:nvPr/>
        </p:nvGrpSpPr>
        <p:grpSpPr bwMode="auto">
          <a:xfrm>
            <a:off x="2209800" y="685800"/>
            <a:ext cx="3200400" cy="3048000"/>
            <a:chOff x="1392" y="432"/>
            <a:chExt cx="2016" cy="1920"/>
          </a:xfrm>
        </p:grpSpPr>
        <p:sp>
          <p:nvSpPr>
            <p:cNvPr id="48143" name="Text Box 1028"/>
            <p:cNvSpPr txBox="1">
              <a:spLocks noChangeArrowheads="1"/>
            </p:cNvSpPr>
            <p:nvPr/>
          </p:nvSpPr>
          <p:spPr bwMode="auto">
            <a:xfrm>
              <a:off x="2016" y="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hlinkClick r:id="rId2" action="ppaction://hlinksldjump"/>
                </a:rPr>
                <a:t>E</a:t>
              </a:r>
              <a:endParaRPr lang="en-US" altLang="zh-CN" b="1"/>
            </a:p>
          </p:txBody>
        </p:sp>
        <p:sp>
          <p:nvSpPr>
            <p:cNvPr id="48144" name="Text Box 1029"/>
            <p:cNvSpPr txBox="1">
              <a:spLocks noChangeArrowheads="1"/>
            </p:cNvSpPr>
            <p:nvPr/>
          </p:nvSpPr>
          <p:spPr bwMode="auto">
            <a:xfrm>
              <a:off x="1536" y="8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hlinkClick r:id="rId2" action="ppaction://hlinksldjump"/>
                </a:rPr>
                <a:t>E</a:t>
              </a:r>
              <a:r>
                <a:rPr lang="en-US" altLang="zh-CN" b="1" baseline="30000">
                  <a:hlinkClick r:id="rId2" action="ppaction://hlinksldjump"/>
                </a:rPr>
                <a:t>1</a:t>
              </a:r>
              <a:endParaRPr lang="en-US" altLang="zh-CN" b="1" baseline="30000"/>
            </a:p>
          </p:txBody>
        </p:sp>
        <p:sp>
          <p:nvSpPr>
            <p:cNvPr id="48145" name="Text Box 1030"/>
            <p:cNvSpPr txBox="1">
              <a:spLocks noChangeArrowheads="1"/>
            </p:cNvSpPr>
            <p:nvPr/>
          </p:nvSpPr>
          <p:spPr bwMode="auto">
            <a:xfrm>
              <a:off x="2400" y="8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hlinkClick r:id="rId2" action="ppaction://hlinksldjump"/>
                </a:rPr>
                <a:t>E</a:t>
              </a:r>
              <a:r>
                <a:rPr lang="en-US" altLang="zh-CN" b="1" baseline="30000">
                  <a:hlinkClick r:id="rId2" action="ppaction://hlinksldjump"/>
                </a:rPr>
                <a:t>2</a:t>
              </a:r>
              <a:endParaRPr lang="en-US" altLang="zh-CN" b="1" baseline="30000"/>
            </a:p>
          </p:txBody>
        </p:sp>
        <p:sp>
          <p:nvSpPr>
            <p:cNvPr id="48146" name="Text Box 1031"/>
            <p:cNvSpPr txBox="1">
              <a:spLocks noChangeArrowheads="1"/>
            </p:cNvSpPr>
            <p:nvPr/>
          </p:nvSpPr>
          <p:spPr bwMode="auto">
            <a:xfrm>
              <a:off x="1968"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hlinkClick r:id="rId2" action="ppaction://hlinksldjump"/>
                </a:rPr>
                <a:t>E</a:t>
              </a:r>
              <a:r>
                <a:rPr lang="en-US" altLang="zh-CN" b="1" baseline="30000">
                  <a:hlinkClick r:id="rId2" action="ppaction://hlinksldjump"/>
                </a:rPr>
                <a:t>1</a:t>
              </a:r>
              <a:endParaRPr lang="en-US" altLang="zh-CN" b="1" baseline="30000"/>
            </a:p>
          </p:txBody>
        </p:sp>
        <p:sp>
          <p:nvSpPr>
            <p:cNvPr id="48147" name="Text Box 1032"/>
            <p:cNvSpPr txBox="1">
              <a:spLocks noChangeArrowheads="1"/>
            </p:cNvSpPr>
            <p:nvPr/>
          </p:nvSpPr>
          <p:spPr bwMode="auto">
            <a:xfrm>
              <a:off x="2928"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hlinkClick r:id="rId2" action="ppaction://hlinksldjump"/>
                </a:rPr>
                <a:t>E</a:t>
              </a:r>
              <a:r>
                <a:rPr lang="en-US" altLang="zh-CN" b="1" baseline="30000">
                  <a:hlinkClick r:id="rId2" action="ppaction://hlinksldjump"/>
                </a:rPr>
                <a:t>2</a:t>
              </a:r>
              <a:endParaRPr lang="en-US" altLang="zh-CN" b="1" baseline="30000"/>
            </a:p>
          </p:txBody>
        </p:sp>
        <p:sp>
          <p:nvSpPr>
            <p:cNvPr id="48148" name="Text Box 1035"/>
            <p:cNvSpPr txBox="1">
              <a:spLocks noChangeArrowheads="1"/>
            </p:cNvSpPr>
            <p:nvPr/>
          </p:nvSpPr>
          <p:spPr bwMode="auto">
            <a:xfrm>
              <a:off x="2016" y="8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or</a:t>
              </a:r>
            </a:p>
          </p:txBody>
        </p:sp>
        <p:sp>
          <p:nvSpPr>
            <p:cNvPr id="48149" name="Text Box 1036"/>
            <p:cNvSpPr txBox="1">
              <a:spLocks noChangeArrowheads="1"/>
            </p:cNvSpPr>
            <p:nvPr/>
          </p:nvSpPr>
          <p:spPr bwMode="auto">
            <a:xfrm>
              <a:off x="2400" y="144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and</a:t>
              </a:r>
            </a:p>
          </p:txBody>
        </p:sp>
        <p:sp>
          <p:nvSpPr>
            <p:cNvPr id="48150" name="Text Box 1037"/>
            <p:cNvSpPr txBox="1">
              <a:spLocks noChangeArrowheads="1"/>
            </p:cNvSpPr>
            <p:nvPr/>
          </p:nvSpPr>
          <p:spPr bwMode="auto">
            <a:xfrm>
              <a:off x="1392" y="144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a &lt; b</a:t>
              </a:r>
              <a:endParaRPr lang="en-US" altLang="zh-CN" b="1" baseline="30000"/>
            </a:p>
          </p:txBody>
        </p:sp>
        <p:sp>
          <p:nvSpPr>
            <p:cNvPr id="48151" name="Text Box 1040"/>
            <p:cNvSpPr txBox="1">
              <a:spLocks noChangeArrowheads="1"/>
            </p:cNvSpPr>
            <p:nvPr/>
          </p:nvSpPr>
          <p:spPr bwMode="auto">
            <a:xfrm>
              <a:off x="1824"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c &lt; d</a:t>
              </a:r>
              <a:endParaRPr lang="en-US" altLang="zh-CN" b="1" baseline="30000"/>
            </a:p>
          </p:txBody>
        </p:sp>
        <p:sp>
          <p:nvSpPr>
            <p:cNvPr id="48152" name="Text Box 1046"/>
            <p:cNvSpPr txBox="1">
              <a:spLocks noChangeArrowheads="1"/>
            </p:cNvSpPr>
            <p:nvPr/>
          </p:nvSpPr>
          <p:spPr bwMode="auto">
            <a:xfrm>
              <a:off x="2880" y="206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 &gt; f</a:t>
              </a:r>
              <a:endParaRPr lang="en-US" altLang="zh-CN" b="1" baseline="30000"/>
            </a:p>
          </p:txBody>
        </p:sp>
        <p:sp>
          <p:nvSpPr>
            <p:cNvPr id="48153" name="Line 1053"/>
            <p:cNvSpPr>
              <a:spLocks noChangeShapeType="1"/>
            </p:cNvSpPr>
            <p:nvPr/>
          </p:nvSpPr>
          <p:spPr bwMode="auto">
            <a:xfrm flipH="1">
              <a:off x="1680" y="672"/>
              <a:ext cx="432"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4" name="Line 1054"/>
            <p:cNvSpPr>
              <a:spLocks noChangeShapeType="1"/>
            </p:cNvSpPr>
            <p:nvPr/>
          </p:nvSpPr>
          <p:spPr bwMode="auto">
            <a:xfrm>
              <a:off x="2112" y="672"/>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5" name="Line 1055"/>
            <p:cNvSpPr>
              <a:spLocks noChangeShapeType="1"/>
            </p:cNvSpPr>
            <p:nvPr/>
          </p:nvSpPr>
          <p:spPr bwMode="auto">
            <a:xfrm>
              <a:off x="2112" y="672"/>
              <a:ext cx="432" cy="19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6" name="Line 1056"/>
            <p:cNvSpPr>
              <a:spLocks noChangeShapeType="1"/>
            </p:cNvSpPr>
            <p:nvPr/>
          </p:nvSpPr>
          <p:spPr bwMode="auto">
            <a:xfrm flipH="1">
              <a:off x="1488" y="1104"/>
              <a:ext cx="144"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7" name="Line 1057"/>
            <p:cNvSpPr>
              <a:spLocks noChangeShapeType="1"/>
            </p:cNvSpPr>
            <p:nvPr/>
          </p:nvSpPr>
          <p:spPr bwMode="auto">
            <a:xfrm>
              <a:off x="1632" y="1104"/>
              <a:ext cx="0"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8" name="Line 1058"/>
            <p:cNvSpPr>
              <a:spLocks noChangeShapeType="1"/>
            </p:cNvSpPr>
            <p:nvPr/>
          </p:nvSpPr>
          <p:spPr bwMode="auto">
            <a:xfrm>
              <a:off x="1632" y="1104"/>
              <a:ext cx="144"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9" name="Line 1059"/>
            <p:cNvSpPr>
              <a:spLocks noChangeShapeType="1"/>
            </p:cNvSpPr>
            <p:nvPr/>
          </p:nvSpPr>
          <p:spPr bwMode="auto">
            <a:xfrm flipH="1">
              <a:off x="2160" y="1152"/>
              <a:ext cx="336"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0" name="Line 1060"/>
            <p:cNvSpPr>
              <a:spLocks noChangeShapeType="1"/>
            </p:cNvSpPr>
            <p:nvPr/>
          </p:nvSpPr>
          <p:spPr bwMode="auto">
            <a:xfrm>
              <a:off x="2496" y="1152"/>
              <a:ext cx="0"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1" name="Line 1061"/>
            <p:cNvSpPr>
              <a:spLocks noChangeShapeType="1"/>
            </p:cNvSpPr>
            <p:nvPr/>
          </p:nvSpPr>
          <p:spPr bwMode="auto">
            <a:xfrm>
              <a:off x="2496" y="1152"/>
              <a:ext cx="528"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2" name="Line 1063"/>
            <p:cNvSpPr>
              <a:spLocks noChangeShapeType="1"/>
            </p:cNvSpPr>
            <p:nvPr/>
          </p:nvSpPr>
          <p:spPr bwMode="auto">
            <a:xfrm>
              <a:off x="2112" y="1680"/>
              <a:ext cx="0"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3" name="Line 1064"/>
            <p:cNvSpPr>
              <a:spLocks noChangeShapeType="1"/>
            </p:cNvSpPr>
            <p:nvPr/>
          </p:nvSpPr>
          <p:spPr bwMode="auto">
            <a:xfrm>
              <a:off x="2112" y="1680"/>
              <a:ext cx="192"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4" name="Line 1065"/>
            <p:cNvSpPr>
              <a:spLocks noChangeShapeType="1"/>
            </p:cNvSpPr>
            <p:nvPr/>
          </p:nvSpPr>
          <p:spPr bwMode="auto">
            <a:xfrm flipH="1">
              <a:off x="1872" y="1680"/>
              <a:ext cx="240"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5" name="Line 1066"/>
            <p:cNvSpPr>
              <a:spLocks noChangeShapeType="1"/>
            </p:cNvSpPr>
            <p:nvPr/>
          </p:nvSpPr>
          <p:spPr bwMode="auto">
            <a:xfrm flipH="1">
              <a:off x="2928" y="1728"/>
              <a:ext cx="96"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6" name="Line 1067"/>
            <p:cNvSpPr>
              <a:spLocks noChangeShapeType="1"/>
            </p:cNvSpPr>
            <p:nvPr/>
          </p:nvSpPr>
          <p:spPr bwMode="auto">
            <a:xfrm>
              <a:off x="3024" y="1728"/>
              <a:ext cx="48"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7" name="Line 1068"/>
            <p:cNvSpPr>
              <a:spLocks noChangeShapeType="1"/>
            </p:cNvSpPr>
            <p:nvPr/>
          </p:nvSpPr>
          <p:spPr bwMode="auto">
            <a:xfrm>
              <a:off x="3024" y="1728"/>
              <a:ext cx="288"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0094" name="Text Box 1070"/>
          <p:cNvSpPr txBox="1">
            <a:spLocks noChangeArrowheads="1"/>
          </p:cNvSpPr>
          <p:nvPr/>
        </p:nvSpPr>
        <p:spPr bwMode="auto">
          <a:xfrm>
            <a:off x="228600" y="3810000"/>
            <a:ext cx="2362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(1)(</a:t>
            </a:r>
            <a:r>
              <a:rPr lang="en-US" altLang="zh-CN" b="1"/>
              <a:t>j&lt;, a, b, (4))</a:t>
            </a:r>
          </a:p>
          <a:p>
            <a:pPr eaLnBrk="1" hangingPunct="1">
              <a:spcBef>
                <a:spcPct val="50000"/>
              </a:spcBef>
            </a:pPr>
            <a:r>
              <a:rPr lang="en-US" altLang="zh-CN" b="1"/>
              <a:t>(2)(:=, 0,  - , t</a:t>
            </a:r>
            <a:r>
              <a:rPr lang="en-US" altLang="zh-CN" b="1" baseline="-25000"/>
              <a:t>1</a:t>
            </a:r>
            <a:r>
              <a:rPr lang="en-US" altLang="zh-CN" b="1"/>
              <a:t>)</a:t>
            </a:r>
          </a:p>
          <a:p>
            <a:pPr eaLnBrk="1" hangingPunct="1">
              <a:spcBef>
                <a:spcPct val="50000"/>
              </a:spcBef>
            </a:pPr>
            <a:r>
              <a:rPr lang="en-US" altLang="zh-CN" b="1"/>
              <a:t>(3)(jump,- ,- ,(5))</a:t>
            </a:r>
          </a:p>
          <a:p>
            <a:pPr eaLnBrk="1" hangingPunct="1">
              <a:spcBef>
                <a:spcPct val="50000"/>
              </a:spcBef>
            </a:pPr>
            <a:r>
              <a:rPr lang="en-US" altLang="zh-CN" b="1"/>
              <a:t>(4)(:=, 1, - , t</a:t>
            </a:r>
            <a:r>
              <a:rPr lang="en-US" altLang="zh-CN" b="1" baseline="-25000"/>
              <a:t>1</a:t>
            </a:r>
            <a:r>
              <a:rPr lang="en-US" altLang="zh-CN" b="1"/>
              <a:t>)</a:t>
            </a:r>
          </a:p>
        </p:txBody>
      </p:sp>
      <p:sp>
        <p:nvSpPr>
          <p:cNvPr id="130095" name="Rectangle 1071"/>
          <p:cNvSpPr>
            <a:spLocks noChangeArrowheads="1"/>
          </p:cNvSpPr>
          <p:nvPr/>
        </p:nvSpPr>
        <p:spPr bwMode="auto">
          <a:xfrm>
            <a:off x="2819400" y="3810000"/>
            <a:ext cx="2438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(5)(</a:t>
            </a:r>
            <a:r>
              <a:rPr lang="en-US" altLang="zh-CN" b="1"/>
              <a:t>j&lt;, c, d, (8))</a:t>
            </a:r>
          </a:p>
          <a:p>
            <a:pPr>
              <a:spcBef>
                <a:spcPct val="50000"/>
              </a:spcBef>
            </a:pPr>
            <a:r>
              <a:rPr lang="en-US" altLang="zh-CN" b="1"/>
              <a:t>(6)(:=, 0, - , t</a:t>
            </a:r>
            <a:r>
              <a:rPr lang="en-US" altLang="zh-CN" b="1" baseline="-25000"/>
              <a:t>2</a:t>
            </a:r>
            <a:r>
              <a:rPr lang="en-US" altLang="zh-CN" b="1"/>
              <a:t>)</a:t>
            </a:r>
          </a:p>
          <a:p>
            <a:pPr>
              <a:spcBef>
                <a:spcPct val="50000"/>
              </a:spcBef>
            </a:pPr>
            <a:r>
              <a:rPr lang="en-US" altLang="zh-CN" b="1"/>
              <a:t>(7)(jump, - , - ,(9))</a:t>
            </a:r>
          </a:p>
          <a:p>
            <a:pPr>
              <a:spcBef>
                <a:spcPct val="50000"/>
              </a:spcBef>
            </a:pPr>
            <a:r>
              <a:rPr lang="en-US" altLang="zh-CN" b="1"/>
              <a:t>(8)(:=, 1, - , t</a:t>
            </a:r>
            <a:r>
              <a:rPr lang="en-US" altLang="zh-CN" b="1" baseline="-25000"/>
              <a:t>2</a:t>
            </a:r>
            <a:r>
              <a:rPr lang="en-US" altLang="zh-CN" b="1"/>
              <a:t>)</a:t>
            </a:r>
            <a:endParaRPr lang="zh-CN" altLang="en-US" b="1"/>
          </a:p>
        </p:txBody>
      </p:sp>
      <p:sp>
        <p:nvSpPr>
          <p:cNvPr id="130096" name="Rectangle 1072"/>
          <p:cNvSpPr>
            <a:spLocks noChangeArrowheads="1"/>
          </p:cNvSpPr>
          <p:nvPr/>
        </p:nvSpPr>
        <p:spPr bwMode="auto">
          <a:xfrm>
            <a:off x="6019800" y="3276600"/>
            <a:ext cx="26670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(9)(</a:t>
            </a:r>
            <a:r>
              <a:rPr lang="en-US" altLang="zh-CN" b="1"/>
              <a:t>j&gt;, e, f, (12))</a:t>
            </a:r>
          </a:p>
          <a:p>
            <a:pPr>
              <a:spcBef>
                <a:spcPct val="50000"/>
              </a:spcBef>
            </a:pPr>
            <a:r>
              <a:rPr lang="en-US" altLang="zh-CN" b="1"/>
              <a:t>(10)(:=, 0, - , t</a:t>
            </a:r>
            <a:r>
              <a:rPr lang="en-US" altLang="zh-CN" b="1" baseline="-25000"/>
              <a:t>3</a:t>
            </a:r>
            <a:r>
              <a:rPr lang="en-US" altLang="zh-CN" b="1"/>
              <a:t>)</a:t>
            </a:r>
          </a:p>
          <a:p>
            <a:pPr>
              <a:spcBef>
                <a:spcPct val="50000"/>
              </a:spcBef>
            </a:pPr>
            <a:r>
              <a:rPr lang="en-US" altLang="zh-CN" b="1"/>
              <a:t>(11)(jump,- ,- ,(13))</a:t>
            </a:r>
          </a:p>
          <a:p>
            <a:pPr>
              <a:spcBef>
                <a:spcPct val="50000"/>
              </a:spcBef>
            </a:pPr>
            <a:r>
              <a:rPr lang="en-US" altLang="zh-CN" b="1"/>
              <a:t>(12)(:=, 1, - , t</a:t>
            </a:r>
            <a:r>
              <a:rPr lang="en-US" altLang="zh-CN" b="1" baseline="-25000"/>
              <a:t>3</a:t>
            </a:r>
            <a:r>
              <a:rPr lang="en-US" altLang="zh-CN" b="1"/>
              <a:t>)</a:t>
            </a:r>
            <a:endParaRPr lang="zh-CN" altLang="en-US" b="1"/>
          </a:p>
        </p:txBody>
      </p:sp>
      <p:sp>
        <p:nvSpPr>
          <p:cNvPr id="130097" name="Text Box 1073"/>
          <p:cNvSpPr txBox="1">
            <a:spLocks noChangeArrowheads="1"/>
          </p:cNvSpPr>
          <p:nvPr/>
        </p:nvSpPr>
        <p:spPr bwMode="auto">
          <a:xfrm>
            <a:off x="6019800" y="5410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(13)(</a:t>
            </a:r>
            <a:r>
              <a:rPr lang="en-US" altLang="zh-CN" b="1"/>
              <a:t>and, t</a:t>
            </a:r>
            <a:r>
              <a:rPr lang="en-US" altLang="zh-CN" b="1" baseline="-25000"/>
              <a:t>2</a:t>
            </a:r>
            <a:r>
              <a:rPr lang="en-US" altLang="zh-CN" b="1"/>
              <a:t>, t</a:t>
            </a:r>
            <a:r>
              <a:rPr lang="en-US" altLang="zh-CN" b="1" baseline="-25000"/>
              <a:t>3</a:t>
            </a:r>
            <a:r>
              <a:rPr lang="en-US" altLang="zh-CN" b="1"/>
              <a:t>, t</a:t>
            </a:r>
            <a:r>
              <a:rPr lang="en-US" altLang="zh-CN" b="1" baseline="-25000"/>
              <a:t>4</a:t>
            </a:r>
            <a:r>
              <a:rPr lang="en-US" altLang="zh-CN" b="1"/>
              <a:t>)</a:t>
            </a:r>
          </a:p>
        </p:txBody>
      </p:sp>
      <p:sp>
        <p:nvSpPr>
          <p:cNvPr id="130098" name="Rectangle 1074"/>
          <p:cNvSpPr>
            <a:spLocks noChangeArrowheads="1"/>
          </p:cNvSpPr>
          <p:nvPr/>
        </p:nvSpPr>
        <p:spPr bwMode="auto">
          <a:xfrm>
            <a:off x="6019800" y="5867400"/>
            <a:ext cx="224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b="1"/>
              <a:t>(14)(or, t</a:t>
            </a:r>
            <a:r>
              <a:rPr lang="en-US" altLang="zh-CN" b="1" baseline="-25000"/>
              <a:t>1</a:t>
            </a:r>
            <a:r>
              <a:rPr lang="en-US" altLang="zh-CN" b="1"/>
              <a:t>, t</a:t>
            </a:r>
            <a:r>
              <a:rPr lang="en-US" altLang="zh-CN" b="1" baseline="-25000"/>
              <a:t>4</a:t>
            </a:r>
            <a:r>
              <a:rPr lang="en-US" altLang="zh-CN" b="1"/>
              <a:t>, t</a:t>
            </a:r>
            <a:r>
              <a:rPr lang="en-US" altLang="zh-CN" b="1" baseline="-25000"/>
              <a:t>5</a:t>
            </a:r>
            <a:r>
              <a:rPr lang="en-US" altLang="zh-CN" b="1"/>
              <a:t>)</a:t>
            </a:r>
          </a:p>
        </p:txBody>
      </p:sp>
      <p:sp>
        <p:nvSpPr>
          <p:cNvPr id="48142" name="AutoShape 1075">
            <a:hlinkClick r:id="rId2" action="ppaction://hlinksldjump"/>
          </p:cNvPr>
          <p:cNvSpPr>
            <a:spLocks noChangeArrowheads="1"/>
          </p:cNvSpPr>
          <p:nvPr/>
        </p:nvSpPr>
        <p:spPr bwMode="auto">
          <a:xfrm>
            <a:off x="7451725" y="765175"/>
            <a:ext cx="433388" cy="215900"/>
          </a:xfrm>
          <a:prstGeom prst="leftArrow">
            <a:avLst>
              <a:gd name="adj1" fmla="val 50000"/>
              <a:gd name="adj2" fmla="val 50184"/>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00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07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07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00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0075">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009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0074">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0097">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0072">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0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P spid="130072" grpId="0" build="p" autoUpdateAnimBg="0"/>
      <p:bldP spid="130073" grpId="0" build="p" autoUpdateAnimBg="0"/>
      <p:bldP spid="130074" grpId="0" build="p" autoUpdateAnimBg="0"/>
      <p:bldP spid="130075" grpId="0" build="p" autoUpdateAnimBg="0"/>
      <p:bldP spid="130076" grpId="0" build="p" autoUpdateAnimBg="0"/>
      <p:bldP spid="130094" grpId="0" autoUpdateAnimBg="0"/>
      <p:bldP spid="130095" grpId="0" autoUpdateAnimBg="0"/>
      <p:bldP spid="130096" grpId="0" autoUpdateAnimBg="0"/>
      <p:bldP spid="130097" grpId="0" build="p" autoUpdateAnimBg="0"/>
      <p:bldP spid="130098"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304800" y="152400"/>
            <a:ext cx="8462963" cy="2438400"/>
          </a:xfrm>
        </p:spPr>
        <p:txBody>
          <a:bodyPr/>
          <a:lstStyle/>
          <a:p>
            <a:pPr marL="609600" indent="-609600" algn="just" eaLnBrk="1" hangingPunct="1">
              <a:buClr>
                <a:srgbClr val="FF0000"/>
              </a:buClr>
              <a:buFont typeface="Wingdings" pitchFamily="2" charset="2"/>
              <a:buAutoNum type="arabicPeriod" startAt="4"/>
            </a:pPr>
            <a:r>
              <a:rPr lang="zh-CN" altLang="en-US" sz="2800" smtClean="0"/>
              <a:t>作为条件控制的布尔表达式的翻译</a:t>
            </a:r>
          </a:p>
          <a:p>
            <a:pPr marL="609600" indent="-609600" algn="just" eaLnBrk="1" hangingPunct="1">
              <a:buClr>
                <a:srgbClr val="FF0000"/>
              </a:buClr>
            </a:pPr>
            <a:r>
              <a:rPr lang="zh-CN" altLang="en-US" sz="2800" smtClean="0"/>
              <a:t>基本翻译方法</a:t>
            </a:r>
          </a:p>
          <a:p>
            <a:pPr marL="609600" indent="-609600" algn="just" eaLnBrk="1" hangingPunct="1">
              <a:buClr>
                <a:srgbClr val="FF0000"/>
              </a:buClr>
              <a:buFont typeface="Wingdings" pitchFamily="2" charset="2"/>
              <a:buNone/>
            </a:pPr>
            <a:r>
              <a:rPr lang="zh-CN" altLang="en-US" sz="2800" smtClean="0"/>
              <a:t>	当布尔表达式用于控制条件时，并不需要计算表达式的值，而是一旦确定了表达式为真或为假，就将控制转向相应的代码序列。</a:t>
            </a:r>
          </a:p>
        </p:txBody>
      </p:sp>
      <p:grpSp>
        <p:nvGrpSpPr>
          <p:cNvPr id="40992" name="Group 32"/>
          <p:cNvGrpSpPr>
            <a:grpSpLocks/>
          </p:cNvGrpSpPr>
          <p:nvPr/>
        </p:nvGrpSpPr>
        <p:grpSpPr bwMode="auto">
          <a:xfrm>
            <a:off x="304800" y="2667000"/>
            <a:ext cx="3843338" cy="3352800"/>
            <a:chOff x="192" y="1680"/>
            <a:chExt cx="2421" cy="2112"/>
          </a:xfrm>
        </p:grpSpPr>
        <p:grpSp>
          <p:nvGrpSpPr>
            <p:cNvPr id="49157" name="Group 30"/>
            <p:cNvGrpSpPr>
              <a:grpSpLocks/>
            </p:cNvGrpSpPr>
            <p:nvPr/>
          </p:nvGrpSpPr>
          <p:grpSpPr bwMode="auto">
            <a:xfrm>
              <a:off x="192" y="1680"/>
              <a:ext cx="2421" cy="1920"/>
              <a:chOff x="1095" y="1632"/>
              <a:chExt cx="2421" cy="1920"/>
            </a:xfrm>
          </p:grpSpPr>
          <p:sp>
            <p:nvSpPr>
              <p:cNvPr id="49159" name="Rectangle 7"/>
              <p:cNvSpPr>
                <a:spLocks noChangeArrowheads="1"/>
              </p:cNvSpPr>
              <p:nvPr/>
            </p:nvSpPr>
            <p:spPr bwMode="auto">
              <a:xfrm>
                <a:off x="1866" y="2908"/>
                <a:ext cx="918" cy="280"/>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S</a:t>
                </a:r>
                <a:r>
                  <a:rPr kumimoji="0" lang="en-US" altLang="zh-CN" b="1" baseline="30000"/>
                  <a:t>2 </a:t>
                </a:r>
                <a:r>
                  <a:rPr kumimoji="0" lang="zh-CN" altLang="en-US" b="1"/>
                  <a:t>的代码</a:t>
                </a:r>
              </a:p>
            </p:txBody>
          </p:sp>
          <p:sp>
            <p:nvSpPr>
              <p:cNvPr id="49160" name="Rectangle 9"/>
              <p:cNvSpPr>
                <a:spLocks noChangeArrowheads="1"/>
              </p:cNvSpPr>
              <p:nvPr/>
            </p:nvSpPr>
            <p:spPr bwMode="auto">
              <a:xfrm>
                <a:off x="1866" y="2313"/>
                <a:ext cx="918" cy="279"/>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S</a:t>
                </a:r>
                <a:r>
                  <a:rPr kumimoji="0" lang="en-US" altLang="zh-CN" b="1" baseline="30000"/>
                  <a:t>1 </a:t>
                </a:r>
                <a:r>
                  <a:rPr kumimoji="0" lang="zh-CN" altLang="en-US" b="1"/>
                  <a:t>的代码</a:t>
                </a:r>
              </a:p>
            </p:txBody>
          </p:sp>
          <p:sp>
            <p:nvSpPr>
              <p:cNvPr id="49161" name="Rectangle 10"/>
              <p:cNvSpPr>
                <a:spLocks noChangeArrowheads="1"/>
              </p:cNvSpPr>
              <p:nvPr/>
            </p:nvSpPr>
            <p:spPr bwMode="auto">
              <a:xfrm>
                <a:off x="1866" y="1788"/>
                <a:ext cx="918" cy="281"/>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E</a:t>
                </a:r>
                <a:r>
                  <a:rPr kumimoji="0" lang="zh-CN" altLang="en-US" b="1"/>
                  <a:t>的代码</a:t>
                </a:r>
              </a:p>
            </p:txBody>
          </p:sp>
          <p:sp>
            <p:nvSpPr>
              <p:cNvPr id="49162" name="Line 11"/>
              <p:cNvSpPr>
                <a:spLocks noChangeShapeType="1"/>
              </p:cNvSpPr>
              <p:nvPr/>
            </p:nvSpPr>
            <p:spPr bwMode="auto">
              <a:xfrm>
                <a:off x="1248" y="1968"/>
                <a:ext cx="618" cy="7"/>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12"/>
              <p:cNvSpPr>
                <a:spLocks noChangeShapeType="1"/>
              </p:cNvSpPr>
              <p:nvPr/>
            </p:nvSpPr>
            <p:spPr bwMode="auto">
              <a:xfrm>
                <a:off x="1248" y="1975"/>
                <a:ext cx="0" cy="1049"/>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4"/>
              <p:cNvSpPr>
                <a:spLocks noChangeShapeType="1"/>
              </p:cNvSpPr>
              <p:nvPr/>
            </p:nvSpPr>
            <p:spPr bwMode="auto">
              <a:xfrm flipV="1">
                <a:off x="2794" y="1968"/>
                <a:ext cx="566" cy="7"/>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Line 15"/>
              <p:cNvSpPr>
                <a:spLocks noChangeShapeType="1"/>
              </p:cNvSpPr>
              <p:nvPr/>
            </p:nvSpPr>
            <p:spPr bwMode="auto">
              <a:xfrm>
                <a:off x="3360" y="1975"/>
                <a:ext cx="0" cy="425"/>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6" name="Line 16"/>
              <p:cNvSpPr>
                <a:spLocks noChangeShapeType="1"/>
              </p:cNvSpPr>
              <p:nvPr/>
            </p:nvSpPr>
            <p:spPr bwMode="auto">
              <a:xfrm flipH="1">
                <a:off x="2794" y="2400"/>
                <a:ext cx="566"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7" name="Line 17"/>
              <p:cNvSpPr>
                <a:spLocks noChangeShapeType="1"/>
              </p:cNvSpPr>
              <p:nvPr/>
            </p:nvSpPr>
            <p:spPr bwMode="auto">
              <a:xfrm>
                <a:off x="2256" y="2784"/>
                <a:ext cx="1056" cy="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Line 18"/>
              <p:cNvSpPr>
                <a:spLocks noChangeShapeType="1"/>
              </p:cNvSpPr>
              <p:nvPr/>
            </p:nvSpPr>
            <p:spPr bwMode="auto">
              <a:xfrm flipH="1">
                <a:off x="3312" y="2784"/>
                <a:ext cx="3" cy="59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Line 19"/>
              <p:cNvSpPr>
                <a:spLocks noChangeShapeType="1"/>
              </p:cNvSpPr>
              <p:nvPr/>
            </p:nvSpPr>
            <p:spPr bwMode="auto">
              <a:xfrm flipH="1">
                <a:off x="2544" y="3360"/>
                <a:ext cx="768" cy="14"/>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0" name="Text Box 23"/>
              <p:cNvSpPr txBox="1">
                <a:spLocks noChangeArrowheads="1"/>
              </p:cNvSpPr>
              <p:nvPr/>
            </p:nvSpPr>
            <p:spPr bwMode="auto">
              <a:xfrm>
                <a:off x="1095" y="169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E.false </a:t>
                </a:r>
              </a:p>
            </p:txBody>
          </p:sp>
          <p:sp>
            <p:nvSpPr>
              <p:cNvPr id="49171" name="Text Box 24"/>
              <p:cNvSpPr txBox="1">
                <a:spLocks noChangeArrowheads="1"/>
              </p:cNvSpPr>
              <p:nvPr/>
            </p:nvSpPr>
            <p:spPr bwMode="auto">
              <a:xfrm>
                <a:off x="2784" y="1632"/>
                <a:ext cx="7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E.true </a:t>
                </a:r>
              </a:p>
            </p:txBody>
          </p:sp>
          <p:sp>
            <p:nvSpPr>
              <p:cNvPr id="49172" name="Text Box 27"/>
              <p:cNvSpPr txBox="1">
                <a:spLocks noChangeArrowheads="1"/>
              </p:cNvSpPr>
              <p:nvPr/>
            </p:nvSpPr>
            <p:spPr bwMode="auto">
              <a:xfrm>
                <a:off x="1872" y="326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en-US" altLang="zh-CN" b="1">
                  <a:solidFill>
                    <a:srgbClr val="000000"/>
                  </a:solidFill>
                </a:endParaRPr>
              </a:p>
            </p:txBody>
          </p:sp>
          <p:sp>
            <p:nvSpPr>
              <p:cNvPr id="49173" name="Line 29"/>
              <p:cNvSpPr>
                <a:spLocks noChangeShapeType="1"/>
              </p:cNvSpPr>
              <p:nvPr/>
            </p:nvSpPr>
            <p:spPr bwMode="auto">
              <a:xfrm>
                <a:off x="1248" y="3024"/>
                <a:ext cx="576" cy="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58" name="Rectangle 31"/>
            <p:cNvSpPr>
              <a:spLocks noChangeArrowheads="1"/>
            </p:cNvSpPr>
            <p:nvPr/>
          </p:nvSpPr>
          <p:spPr bwMode="auto">
            <a:xfrm>
              <a:off x="432" y="3465"/>
              <a:ext cx="18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00"/>
                  </a:solidFill>
                </a:rPr>
                <a:t>if E then S</a:t>
              </a:r>
              <a:r>
                <a:rPr lang="en-US" altLang="zh-CN" sz="2800" b="1" baseline="30000">
                  <a:solidFill>
                    <a:srgbClr val="000000"/>
                  </a:solidFill>
                </a:rPr>
                <a:t>1</a:t>
              </a:r>
              <a:r>
                <a:rPr lang="en-US" altLang="zh-CN" sz="2800" b="1">
                  <a:solidFill>
                    <a:srgbClr val="000000"/>
                  </a:solidFill>
                </a:rPr>
                <a:t> else S</a:t>
              </a:r>
              <a:r>
                <a:rPr lang="en-US" altLang="zh-CN" sz="2800" b="1" baseline="30000">
                  <a:solidFill>
                    <a:srgbClr val="000000"/>
                  </a:solidFill>
                </a:rPr>
                <a:t>2</a:t>
              </a:r>
              <a:endParaRPr lang="zh-CN" altLang="en-US" sz="2800" b="1" baseline="30000">
                <a:solidFill>
                  <a:srgbClr val="000000"/>
                </a:solidFill>
              </a:endParaRPr>
            </a:p>
          </p:txBody>
        </p:sp>
      </p:grpSp>
      <p:sp>
        <p:nvSpPr>
          <p:cNvPr id="40993" name="Rectangle 33"/>
          <p:cNvSpPr>
            <a:spLocks noChangeArrowheads="1"/>
          </p:cNvSpPr>
          <p:nvPr/>
        </p:nvSpPr>
        <p:spPr bwMode="auto">
          <a:xfrm>
            <a:off x="4237038" y="2667000"/>
            <a:ext cx="475456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为布尔表达式</a:t>
            </a:r>
            <a:r>
              <a:rPr lang="en-US" altLang="zh-CN" sz="2800" b="1">
                <a:solidFill>
                  <a:srgbClr val="000000"/>
                </a:solidFill>
              </a:rPr>
              <a:t>E</a:t>
            </a:r>
            <a:r>
              <a:rPr lang="zh-CN" altLang="en-US" sz="2800" b="1">
                <a:solidFill>
                  <a:srgbClr val="000000"/>
                </a:solidFill>
              </a:rPr>
              <a:t>引入两个新的属性：</a:t>
            </a:r>
          </a:p>
          <a:p>
            <a:pPr>
              <a:buClr>
                <a:srgbClr val="64CEC9"/>
              </a:buClr>
              <a:buFont typeface="Wingdings" pitchFamily="2" charset="2"/>
              <a:buChar char="Ø"/>
            </a:pPr>
            <a:r>
              <a:rPr lang="en-US" altLang="zh-CN" sz="2800" b="1">
                <a:solidFill>
                  <a:srgbClr val="000000"/>
                </a:solidFill>
              </a:rPr>
              <a:t>E.true：</a:t>
            </a:r>
            <a:r>
              <a:rPr lang="zh-CN" altLang="en-US" sz="2800" b="1">
                <a:solidFill>
                  <a:srgbClr val="000000"/>
                </a:solidFill>
              </a:rPr>
              <a:t>表达式的真出口，它指向表达式为真时的转向</a:t>
            </a:r>
          </a:p>
          <a:p>
            <a:pPr>
              <a:buClr>
                <a:srgbClr val="64CEC9"/>
              </a:buClr>
              <a:buFont typeface="Wingdings" pitchFamily="2" charset="2"/>
              <a:buChar char="Ø"/>
            </a:pPr>
            <a:r>
              <a:rPr lang="en-US" altLang="zh-CN" sz="2800" b="1">
                <a:solidFill>
                  <a:srgbClr val="000000"/>
                </a:solidFill>
              </a:rPr>
              <a:t>E.false：</a:t>
            </a:r>
            <a:r>
              <a:rPr lang="zh-CN" altLang="en-US" sz="2800" b="1">
                <a:solidFill>
                  <a:srgbClr val="000000"/>
                </a:solidFill>
              </a:rPr>
              <a:t>表达式的假出口，它指向表达式为假时的转向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09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93">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93">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9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autoUpdateAnimBg="0"/>
      <p:bldP spid="4099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endParaRPr lang="zh-CN" altLang="en-US" smtClean="0"/>
          </a:p>
        </p:txBody>
      </p:sp>
      <p:sp>
        <p:nvSpPr>
          <p:cNvPr id="131075" name="Rectangle 3"/>
          <p:cNvSpPr>
            <a:spLocks noGrp="1" noChangeArrowheads="1"/>
          </p:cNvSpPr>
          <p:nvPr>
            <p:ph type="body" idx="1"/>
          </p:nvPr>
        </p:nvSpPr>
        <p:spPr/>
        <p:txBody>
          <a:bodyPr/>
          <a:lstStyle/>
          <a:p>
            <a:pPr marL="609600" indent="-609600" eaLnBrk="1" hangingPunct="1">
              <a:buFont typeface="Wingdings" pitchFamily="2" charset="2"/>
              <a:buNone/>
            </a:pPr>
            <a:r>
              <a:rPr lang="zh-CN" altLang="en-US" sz="2800" smtClean="0"/>
              <a:t>把</a:t>
            </a:r>
            <a:r>
              <a:rPr lang="en-US" altLang="zh-CN" sz="2800" smtClean="0"/>
              <a:t>E</a:t>
            </a:r>
            <a:r>
              <a:rPr lang="zh-CN" altLang="en-US" sz="2800" smtClean="0"/>
              <a:t>翻译成下述形式的条件转移和无条件转移的四元式序列：</a:t>
            </a:r>
          </a:p>
          <a:p>
            <a:pPr marL="609600" indent="-609600" eaLnBrk="1" hangingPunct="1">
              <a:buClr>
                <a:srgbClr val="FF0000"/>
              </a:buClr>
              <a:buFont typeface="Wingdings" pitchFamily="2" charset="2"/>
              <a:buAutoNum type="arabicPeriod"/>
            </a:pPr>
            <a:r>
              <a:rPr lang="zh-CN" altLang="en-US" sz="2800" smtClean="0"/>
              <a:t>( </a:t>
            </a:r>
            <a:r>
              <a:rPr lang="en-US" altLang="zh-CN" sz="2800" smtClean="0"/>
              <a:t>jnz , A , - , p )</a:t>
            </a:r>
          </a:p>
          <a:p>
            <a:pPr marL="609600" indent="-609600" eaLnBrk="1" hangingPunct="1">
              <a:buClr>
                <a:srgbClr val="FF0000"/>
              </a:buClr>
              <a:buFont typeface="Wingdings" pitchFamily="2" charset="2"/>
              <a:buNone/>
            </a:pPr>
            <a:r>
              <a:rPr lang="zh-CN" altLang="en-US" sz="2800" smtClean="0"/>
              <a:t>	若</a:t>
            </a:r>
            <a:r>
              <a:rPr lang="en-US" altLang="zh-CN" sz="2800" smtClean="0"/>
              <a:t>A</a:t>
            </a:r>
            <a:r>
              <a:rPr lang="zh-CN" altLang="en-US" sz="2800" smtClean="0"/>
              <a:t>为真，则转向四元式</a:t>
            </a:r>
            <a:r>
              <a:rPr lang="en-US" altLang="zh-CN" sz="2800" smtClean="0"/>
              <a:t>p</a:t>
            </a:r>
            <a:endParaRPr lang="zh-CN" altLang="en-US" sz="2800" smtClean="0"/>
          </a:p>
          <a:p>
            <a:pPr marL="609600" indent="-609600" eaLnBrk="1" hangingPunct="1">
              <a:buClr>
                <a:srgbClr val="FF0000"/>
              </a:buClr>
              <a:buFont typeface="Wingdings" pitchFamily="2" charset="2"/>
              <a:buAutoNum type="arabicPeriod" startAt="2"/>
            </a:pPr>
            <a:r>
              <a:rPr lang="zh-CN" altLang="en-US" sz="2800" smtClean="0"/>
              <a:t>( </a:t>
            </a:r>
            <a:r>
              <a:rPr lang="en-US" altLang="zh-CN" sz="2800" smtClean="0"/>
              <a:t>jrop , A , B , p )</a:t>
            </a:r>
          </a:p>
          <a:p>
            <a:pPr marL="609600" indent="-609600" eaLnBrk="1" hangingPunct="1">
              <a:buClr>
                <a:srgbClr val="FF0000"/>
              </a:buClr>
              <a:buFont typeface="Wingdings" pitchFamily="2" charset="2"/>
              <a:buNone/>
            </a:pPr>
            <a:r>
              <a:rPr lang="zh-CN" altLang="en-US" sz="2800" smtClean="0"/>
              <a:t>	若</a:t>
            </a:r>
            <a:r>
              <a:rPr lang="en-US" altLang="zh-CN" sz="2800" smtClean="0"/>
              <a:t>A rop B</a:t>
            </a:r>
            <a:r>
              <a:rPr lang="zh-CN" altLang="en-US" sz="2800" smtClean="0"/>
              <a:t>为真，则转向四元式</a:t>
            </a:r>
            <a:r>
              <a:rPr lang="en-US" altLang="zh-CN" sz="2800" smtClean="0"/>
              <a:t>p</a:t>
            </a:r>
          </a:p>
          <a:p>
            <a:pPr marL="609600" indent="-609600" eaLnBrk="1" hangingPunct="1">
              <a:buClr>
                <a:srgbClr val="FF0000"/>
              </a:buClr>
              <a:buFont typeface="Wingdings" pitchFamily="2" charset="2"/>
              <a:buAutoNum type="arabicPeriod" startAt="3"/>
            </a:pPr>
            <a:r>
              <a:rPr lang="en-US" altLang="zh-CN" sz="2800" smtClean="0"/>
              <a:t>( jump , -  , -  , p )</a:t>
            </a:r>
          </a:p>
          <a:p>
            <a:pPr marL="609600" indent="-609600" eaLnBrk="1" hangingPunct="1">
              <a:buClr>
                <a:srgbClr val="FF0000"/>
              </a:buClr>
              <a:buFont typeface="Wingdings" pitchFamily="2" charset="2"/>
              <a:buNone/>
            </a:pPr>
            <a:r>
              <a:rPr lang="zh-CN" altLang="en-US" sz="2800" smtClean="0"/>
              <a:t>	无条件转向四元式</a:t>
            </a:r>
            <a:r>
              <a:rPr lang="en-US" altLang="zh-CN" sz="2800" smtClean="0"/>
              <a:t>p</a:t>
            </a: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1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1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1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1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76200" y="762000"/>
            <a:ext cx="8915400" cy="4114800"/>
          </a:xfrm>
        </p:spPr>
        <p:txBody>
          <a:bodyPr/>
          <a:lstStyle/>
          <a:p>
            <a:pPr eaLnBrk="1" hangingPunct="1">
              <a:buFont typeface="Wingdings" pitchFamily="2" charset="2"/>
              <a:buNone/>
            </a:pPr>
            <a:r>
              <a:rPr lang="zh-CN" altLang="en-US" sz="2800" smtClean="0">
                <a:solidFill>
                  <a:srgbClr val="0000CC"/>
                </a:solidFill>
              </a:rPr>
              <a:t>(1) 	( </a:t>
            </a:r>
            <a:r>
              <a:rPr lang="en-US" altLang="zh-CN" sz="2800" smtClean="0">
                <a:solidFill>
                  <a:srgbClr val="0000CC"/>
                </a:solidFill>
              </a:rPr>
              <a:t>jnz , A , -  , 5 )		A</a:t>
            </a:r>
            <a:r>
              <a:rPr lang="zh-CN" altLang="en-US" sz="2800" smtClean="0">
                <a:solidFill>
                  <a:srgbClr val="0000CC"/>
                </a:solidFill>
              </a:rPr>
              <a:t>的真出口为5</a:t>
            </a:r>
          </a:p>
          <a:p>
            <a:pPr eaLnBrk="1" hangingPunct="1">
              <a:buFont typeface="Wingdings" pitchFamily="2" charset="2"/>
              <a:buNone/>
            </a:pPr>
            <a:r>
              <a:rPr lang="en-US" altLang="zh-CN" sz="2800" smtClean="0">
                <a:solidFill>
                  <a:srgbClr val="0000CC"/>
                </a:solidFill>
              </a:rPr>
              <a:t>(2) 	( jump , -  , -  , 3 )		A</a:t>
            </a:r>
            <a:r>
              <a:rPr lang="zh-CN" altLang="en-US" sz="2800" smtClean="0">
                <a:solidFill>
                  <a:srgbClr val="0000CC"/>
                </a:solidFill>
              </a:rPr>
              <a:t>的假出口为3</a:t>
            </a:r>
          </a:p>
          <a:p>
            <a:pPr eaLnBrk="1" hangingPunct="1">
              <a:buFont typeface="Wingdings" pitchFamily="2" charset="2"/>
              <a:buNone/>
            </a:pPr>
            <a:r>
              <a:rPr lang="en-US" altLang="zh-CN" sz="2800" smtClean="0">
                <a:solidFill>
                  <a:srgbClr val="0000CC"/>
                </a:solidFill>
              </a:rPr>
              <a:t>(3) 	( j&lt; , B , D , 5 )		B&lt;D</a:t>
            </a:r>
            <a:r>
              <a:rPr lang="zh-CN" altLang="en-US" sz="2800" smtClean="0">
                <a:solidFill>
                  <a:srgbClr val="0000CC"/>
                </a:solidFill>
              </a:rPr>
              <a:t>的真出口为5</a:t>
            </a:r>
          </a:p>
          <a:p>
            <a:pPr eaLnBrk="1" hangingPunct="1">
              <a:buFont typeface="Wingdings" pitchFamily="2" charset="2"/>
              <a:buNone/>
            </a:pPr>
            <a:r>
              <a:rPr lang="en-US" altLang="zh-CN" sz="2800" smtClean="0">
                <a:solidFill>
                  <a:srgbClr val="0000CC"/>
                </a:solidFill>
              </a:rPr>
              <a:t>(4) 	(jump , -  , -  , p+1 )	B&lt;D</a:t>
            </a:r>
            <a:r>
              <a:rPr lang="zh-CN" altLang="en-US" sz="2800" smtClean="0">
                <a:solidFill>
                  <a:srgbClr val="0000CC"/>
                </a:solidFill>
              </a:rPr>
              <a:t>的假出口为(</a:t>
            </a:r>
            <a:r>
              <a:rPr lang="en-US" altLang="zh-CN" sz="2800" smtClean="0">
                <a:solidFill>
                  <a:srgbClr val="0000CC"/>
                </a:solidFill>
              </a:rPr>
              <a:t>p+1)</a:t>
            </a:r>
          </a:p>
          <a:p>
            <a:pPr eaLnBrk="1" hangingPunct="1">
              <a:buFont typeface="Wingdings" pitchFamily="2" charset="2"/>
              <a:buNone/>
            </a:pPr>
            <a:r>
              <a:rPr lang="en-US" altLang="zh-CN" sz="2800" smtClean="0"/>
              <a:t>(5) 	(</a:t>
            </a:r>
            <a:r>
              <a:rPr lang="zh-CN" altLang="en-US" sz="2800" smtClean="0"/>
              <a:t>关于</a:t>
            </a:r>
            <a:r>
              <a:rPr lang="en-US" altLang="zh-CN" sz="2800" smtClean="0"/>
              <a:t>S</a:t>
            </a:r>
            <a:r>
              <a:rPr lang="en-US" altLang="zh-CN" sz="2800" baseline="30000" smtClean="0"/>
              <a:t>1</a:t>
            </a:r>
            <a:r>
              <a:rPr lang="zh-CN" altLang="en-US" sz="2800" smtClean="0"/>
              <a:t>的四元式序列)</a:t>
            </a:r>
          </a:p>
          <a:p>
            <a:pPr eaLnBrk="1" hangingPunct="1">
              <a:buFont typeface="Wingdings" pitchFamily="2" charset="2"/>
              <a:buNone/>
            </a:pPr>
            <a:r>
              <a:rPr lang="en-US" altLang="zh-CN" sz="2800" smtClean="0"/>
              <a:t>(p)	( jump , -  , -  , q )		</a:t>
            </a:r>
            <a:r>
              <a:rPr lang="zh-CN" altLang="en-US" sz="2800" smtClean="0"/>
              <a:t>跳过</a:t>
            </a:r>
            <a:r>
              <a:rPr lang="en-US" altLang="zh-CN" sz="2800" smtClean="0"/>
              <a:t>S</a:t>
            </a:r>
            <a:r>
              <a:rPr lang="en-US" altLang="zh-CN" sz="2800" baseline="30000" smtClean="0"/>
              <a:t>2</a:t>
            </a:r>
            <a:r>
              <a:rPr lang="zh-CN" altLang="en-US" sz="2800" smtClean="0"/>
              <a:t>的代码段</a:t>
            </a:r>
          </a:p>
          <a:p>
            <a:pPr eaLnBrk="1" hangingPunct="1">
              <a:buFont typeface="Wingdings" pitchFamily="2" charset="2"/>
              <a:buNone/>
            </a:pPr>
            <a:r>
              <a:rPr lang="en-US" altLang="zh-CN" sz="2800" smtClean="0"/>
              <a:t>(p+1)	(</a:t>
            </a:r>
            <a:r>
              <a:rPr lang="zh-CN" altLang="en-US" sz="2800" smtClean="0"/>
              <a:t>关于</a:t>
            </a:r>
            <a:r>
              <a:rPr lang="en-US" altLang="zh-CN" sz="2800" smtClean="0"/>
              <a:t>S</a:t>
            </a:r>
            <a:r>
              <a:rPr lang="en-US" altLang="zh-CN" sz="2800" baseline="30000" smtClean="0"/>
              <a:t>2</a:t>
            </a:r>
            <a:r>
              <a:rPr lang="zh-CN" altLang="en-US" sz="2800" smtClean="0"/>
              <a:t>的四元式序列)</a:t>
            </a:r>
          </a:p>
          <a:p>
            <a:pPr eaLnBrk="1" hangingPunct="1">
              <a:buFont typeface="Wingdings" pitchFamily="2" charset="2"/>
              <a:buNone/>
            </a:pPr>
            <a:r>
              <a:rPr lang="en-US" altLang="zh-CN" sz="2800" smtClean="0"/>
              <a:t>(q)</a:t>
            </a:r>
          </a:p>
        </p:txBody>
      </p:sp>
      <p:sp>
        <p:nvSpPr>
          <p:cNvPr id="111620" name="Rectangle 4"/>
          <p:cNvSpPr>
            <a:spLocks noChangeArrowheads="1"/>
          </p:cNvSpPr>
          <p:nvPr/>
        </p:nvSpPr>
        <p:spPr bwMode="auto">
          <a:xfrm>
            <a:off x="76200" y="4930775"/>
            <a:ext cx="87312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accent2"/>
              </a:buClr>
              <a:buFont typeface="Wingdings" pitchFamily="2" charset="2"/>
              <a:buNone/>
            </a:pPr>
            <a:r>
              <a:rPr lang="en-US" altLang="zh-CN" sz="2800" b="1">
                <a:solidFill>
                  <a:srgbClr val="000000"/>
                </a:solidFill>
              </a:rPr>
              <a:t>(1) - (4)</a:t>
            </a:r>
            <a:r>
              <a:rPr lang="zh-CN" altLang="en-US" sz="2800" b="1">
                <a:solidFill>
                  <a:srgbClr val="000000"/>
                </a:solidFill>
              </a:rPr>
              <a:t>是布尔式</a:t>
            </a:r>
            <a:r>
              <a:rPr lang="en-US" altLang="zh-CN" sz="2800" b="1">
                <a:solidFill>
                  <a:srgbClr val="0000CC"/>
                </a:solidFill>
              </a:rPr>
              <a:t>A or B&lt;D</a:t>
            </a:r>
            <a:r>
              <a:rPr lang="en-US" altLang="zh-CN" sz="2800" b="1">
                <a:solidFill>
                  <a:srgbClr val="000000"/>
                </a:solidFill>
              </a:rPr>
              <a:t> </a:t>
            </a:r>
            <a:r>
              <a:rPr lang="zh-CN" altLang="en-US" sz="2800" b="1">
                <a:solidFill>
                  <a:srgbClr val="000000"/>
                </a:solidFill>
              </a:rPr>
              <a:t>翻译产生的代码，全部是条	件转移和无条件转移四元式，没有布尔运算。</a:t>
            </a:r>
          </a:p>
        </p:txBody>
      </p:sp>
      <p:sp>
        <p:nvSpPr>
          <p:cNvPr id="111621" name="Rectangle 5"/>
          <p:cNvSpPr>
            <a:spLocks noChangeArrowheads="1"/>
          </p:cNvSpPr>
          <p:nvPr/>
        </p:nvSpPr>
        <p:spPr bwMode="auto">
          <a:xfrm>
            <a:off x="76200" y="152400"/>
            <a:ext cx="843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00"/>
                </a:solidFill>
              </a:rPr>
              <a:t>例：</a:t>
            </a:r>
            <a:r>
              <a:rPr lang="en-US" altLang="zh-CN" sz="2800" b="1">
                <a:solidFill>
                  <a:srgbClr val="000000"/>
                </a:solidFill>
              </a:rPr>
              <a:t>if </a:t>
            </a:r>
            <a:r>
              <a:rPr lang="en-US" altLang="zh-CN" sz="2800" b="1" u="sng">
                <a:solidFill>
                  <a:srgbClr val="0000CC"/>
                </a:solidFill>
              </a:rPr>
              <a:t>A or B&lt;D</a:t>
            </a:r>
            <a:r>
              <a:rPr lang="en-US" altLang="zh-CN" sz="2800" b="1">
                <a:solidFill>
                  <a:srgbClr val="000000"/>
                </a:solidFill>
              </a:rPr>
              <a:t> then S</a:t>
            </a:r>
            <a:r>
              <a:rPr lang="en-US" altLang="zh-CN" sz="2800" b="1" baseline="30000">
                <a:solidFill>
                  <a:srgbClr val="000000"/>
                </a:solidFill>
              </a:rPr>
              <a:t>1</a:t>
            </a:r>
            <a:r>
              <a:rPr lang="en-US" altLang="zh-CN" sz="2800" b="1">
                <a:solidFill>
                  <a:srgbClr val="000000"/>
                </a:solidFill>
              </a:rPr>
              <a:t> else S</a:t>
            </a:r>
            <a:r>
              <a:rPr lang="en-US" altLang="zh-CN" sz="2800" b="1" baseline="30000">
                <a:solidFill>
                  <a:srgbClr val="000000"/>
                </a:solidFill>
              </a:rPr>
              <a:t>2</a:t>
            </a:r>
            <a:r>
              <a:rPr lang="zh-CN" altLang="en-US" sz="2800" b="1">
                <a:solidFill>
                  <a:srgbClr val="000000"/>
                </a:solidFill>
              </a:rPr>
              <a:t>翻译成如下四元式序列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16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16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620" grpId="0" build="p" autoUpdateAnimBg="0"/>
      <p:bldP spid="11162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381000" y="228600"/>
            <a:ext cx="8386763" cy="3352800"/>
          </a:xfrm>
        </p:spPr>
        <p:txBody>
          <a:bodyPr/>
          <a:lstStyle/>
          <a:p>
            <a:pPr algn="just" eaLnBrk="1" hangingPunct="1">
              <a:lnSpc>
                <a:spcPct val="90000"/>
              </a:lnSpc>
              <a:buClr>
                <a:srgbClr val="FF0000"/>
              </a:buClr>
              <a:buFont typeface="Wingdings" pitchFamily="2" charset="2"/>
              <a:buNone/>
            </a:pPr>
            <a:r>
              <a:rPr lang="zh-CN" altLang="en-US" sz="2800" smtClean="0"/>
              <a:t>具体说明如下：</a:t>
            </a:r>
          </a:p>
          <a:p>
            <a:pPr algn="just" eaLnBrk="1" hangingPunct="1">
              <a:lnSpc>
                <a:spcPct val="90000"/>
              </a:lnSpc>
              <a:buClr>
                <a:srgbClr val="FF0000"/>
              </a:buClr>
              <a:buFont typeface="Wingdings" pitchFamily="2" charset="2"/>
              <a:buNone/>
            </a:pPr>
            <a:r>
              <a:rPr lang="zh-CN" altLang="en-US" sz="2800" smtClean="0"/>
              <a:t>	用</a:t>
            </a:r>
            <a:r>
              <a:rPr lang="en-US" altLang="zh-CN" sz="2800" smtClean="0"/>
              <a:t>E.true</a:t>
            </a:r>
            <a:r>
              <a:rPr lang="zh-CN" altLang="en-US" sz="2800" smtClean="0"/>
              <a:t>和</a:t>
            </a:r>
            <a:r>
              <a:rPr lang="en-US" altLang="zh-CN" sz="2800" smtClean="0"/>
              <a:t>E.false </a:t>
            </a:r>
            <a:r>
              <a:rPr lang="zh-CN" altLang="en-US" sz="2800" smtClean="0"/>
              <a:t>分别表示</a:t>
            </a:r>
            <a:r>
              <a:rPr lang="en-US" altLang="zh-CN" sz="2800" smtClean="0"/>
              <a:t>E</a:t>
            </a:r>
            <a:r>
              <a:rPr lang="zh-CN" altLang="en-US" sz="2800" smtClean="0"/>
              <a:t>的“真”和“假”出口转移目标，在翻译</a:t>
            </a:r>
            <a:r>
              <a:rPr lang="en-US" altLang="zh-CN" sz="2800" smtClean="0"/>
              <a:t>E</a:t>
            </a:r>
            <a:r>
              <a:rPr lang="zh-CN" altLang="en-US" sz="2800" smtClean="0"/>
              <a:t>时并未能确定。</a:t>
            </a:r>
          </a:p>
          <a:p>
            <a:pPr algn="just" eaLnBrk="1" hangingPunct="1">
              <a:lnSpc>
                <a:spcPct val="90000"/>
              </a:lnSpc>
              <a:buClr>
                <a:srgbClr val="FF0000"/>
              </a:buClr>
              <a:buFont typeface="Wingdings" pitchFamily="2" charset="2"/>
              <a:buChar char="Ø"/>
            </a:pPr>
            <a:r>
              <a:rPr lang="zh-CN" altLang="en-US" sz="2800" smtClean="0"/>
              <a:t>对于</a:t>
            </a:r>
            <a:r>
              <a:rPr lang="en-US" altLang="zh-CN" sz="2800" smtClean="0"/>
              <a:t>E</a:t>
            </a:r>
            <a:r>
              <a:rPr lang="zh-CN" altLang="en-US" sz="2800" smtClean="0"/>
              <a:t>为 </a:t>
            </a:r>
            <a:r>
              <a:rPr lang="en-US" altLang="zh-CN" sz="2800" smtClean="0"/>
              <a:t>a rop b </a:t>
            </a:r>
            <a:r>
              <a:rPr lang="zh-CN" altLang="en-US" sz="2800" smtClean="0"/>
              <a:t>形式，生成代码如下：</a:t>
            </a:r>
          </a:p>
          <a:p>
            <a:pPr algn="just" eaLnBrk="1" hangingPunct="1">
              <a:lnSpc>
                <a:spcPct val="90000"/>
              </a:lnSpc>
              <a:buClr>
                <a:srgbClr val="FF0000"/>
              </a:buClr>
              <a:buFont typeface="Wingdings" pitchFamily="2" charset="2"/>
              <a:buNone/>
            </a:pPr>
            <a:r>
              <a:rPr lang="en-US" altLang="zh-CN" sz="2800" smtClean="0"/>
              <a:t>	</a:t>
            </a:r>
            <a:r>
              <a:rPr lang="zh-CN" altLang="en-US" sz="2800" smtClean="0"/>
              <a:t>( </a:t>
            </a:r>
            <a:r>
              <a:rPr lang="en-US" altLang="zh-CN" sz="2800" smtClean="0"/>
              <a:t>jrop , a , b , E.true )</a:t>
            </a:r>
          </a:p>
          <a:p>
            <a:pPr algn="just" eaLnBrk="1" hangingPunct="1">
              <a:lnSpc>
                <a:spcPct val="90000"/>
              </a:lnSpc>
              <a:buClr>
                <a:srgbClr val="FF0000"/>
              </a:buClr>
              <a:buFont typeface="Wingdings" pitchFamily="2" charset="2"/>
              <a:buNone/>
            </a:pPr>
            <a:r>
              <a:rPr lang="en-US" altLang="zh-CN" sz="2800" smtClean="0"/>
              <a:t>	( jump ,－,－, E.false )</a:t>
            </a:r>
            <a:endParaRPr lang="zh-CN" altLang="en-US" sz="2800" smtClean="0"/>
          </a:p>
          <a:p>
            <a:pPr algn="just" eaLnBrk="1" hangingPunct="1">
              <a:lnSpc>
                <a:spcPct val="90000"/>
              </a:lnSpc>
              <a:buClr>
                <a:srgbClr val="FF0000"/>
              </a:buClr>
              <a:buFont typeface="Wingdings" pitchFamily="2" charset="2"/>
              <a:buNone/>
            </a:pPr>
            <a:r>
              <a:rPr lang="zh-CN" altLang="en-US" sz="2800" smtClean="0"/>
              <a:t>	以结构图表示：</a:t>
            </a:r>
          </a:p>
        </p:txBody>
      </p:sp>
      <p:grpSp>
        <p:nvGrpSpPr>
          <p:cNvPr id="41995" name="Group 11"/>
          <p:cNvGrpSpPr>
            <a:grpSpLocks/>
          </p:cNvGrpSpPr>
          <p:nvPr/>
        </p:nvGrpSpPr>
        <p:grpSpPr bwMode="auto">
          <a:xfrm>
            <a:off x="1676400" y="3581400"/>
            <a:ext cx="5867400" cy="914400"/>
            <a:chOff x="1248" y="1917"/>
            <a:chExt cx="3024" cy="435"/>
          </a:xfrm>
        </p:grpSpPr>
        <p:sp>
          <p:nvSpPr>
            <p:cNvPr id="52228" name="Line 5"/>
            <p:cNvSpPr>
              <a:spLocks noChangeShapeType="1"/>
            </p:cNvSpPr>
            <p:nvPr/>
          </p:nvSpPr>
          <p:spPr bwMode="auto">
            <a:xfrm flipH="1">
              <a:off x="1248" y="2223"/>
              <a:ext cx="840" cy="0"/>
            </a:xfrm>
            <a:prstGeom prst="line">
              <a:avLst/>
            </a:prstGeom>
            <a:noFill/>
            <a:ln w="25400">
              <a:solidFill>
                <a:srgbClr val="FF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2229" name="Rectangle 6"/>
            <p:cNvSpPr>
              <a:spLocks noChangeArrowheads="1"/>
            </p:cNvSpPr>
            <p:nvPr/>
          </p:nvSpPr>
          <p:spPr bwMode="auto">
            <a:xfrm>
              <a:off x="2088" y="2016"/>
              <a:ext cx="1176" cy="336"/>
            </a:xfrm>
            <a:prstGeom prst="rect">
              <a:avLst/>
            </a:prstGeom>
            <a:solidFill>
              <a:srgbClr val="FFFFFF"/>
            </a:solidFill>
            <a:ln w="25400">
              <a:solidFill>
                <a:srgbClr val="FF00FF"/>
              </a:solidFill>
              <a:miter lim="800000"/>
              <a:headEnd/>
              <a:tailEnd/>
            </a:ln>
          </p:spPr>
          <p:txBody>
            <a:bodyPr/>
            <a:lstStyle/>
            <a:p>
              <a:pPr algn="ctr" eaLnBrk="0" hangingPunct="0"/>
              <a:r>
                <a:rPr kumimoji="0" lang="en-US" altLang="zh-CN" sz="2800" b="1"/>
                <a:t>E</a:t>
              </a:r>
              <a:r>
                <a:rPr kumimoji="0" lang="zh-CN" altLang="en-US" sz="2800" b="1"/>
                <a:t>的代码</a:t>
              </a:r>
            </a:p>
          </p:txBody>
        </p:sp>
        <p:sp>
          <p:nvSpPr>
            <p:cNvPr id="52230" name="Line 7"/>
            <p:cNvSpPr>
              <a:spLocks noChangeShapeType="1"/>
            </p:cNvSpPr>
            <p:nvPr/>
          </p:nvSpPr>
          <p:spPr bwMode="auto">
            <a:xfrm>
              <a:off x="3264" y="2223"/>
              <a:ext cx="1008" cy="0"/>
            </a:xfrm>
            <a:prstGeom prst="line">
              <a:avLst/>
            </a:prstGeom>
            <a:noFill/>
            <a:ln w="25400">
              <a:solidFill>
                <a:srgbClr val="FF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2231" name="Text Box 8"/>
            <p:cNvSpPr txBox="1">
              <a:spLocks noChangeArrowheads="1"/>
            </p:cNvSpPr>
            <p:nvPr/>
          </p:nvSpPr>
          <p:spPr bwMode="auto">
            <a:xfrm>
              <a:off x="1396" y="1917"/>
              <a:ext cx="958"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latin typeface="Tahoma" pitchFamily="34" charset="0"/>
                </a:rPr>
                <a:t>E.false</a:t>
              </a:r>
            </a:p>
          </p:txBody>
        </p:sp>
        <p:sp>
          <p:nvSpPr>
            <p:cNvPr id="52232" name="Text Box 9"/>
            <p:cNvSpPr txBox="1">
              <a:spLocks noChangeArrowheads="1"/>
            </p:cNvSpPr>
            <p:nvPr/>
          </p:nvSpPr>
          <p:spPr bwMode="auto">
            <a:xfrm>
              <a:off x="3313" y="1917"/>
              <a:ext cx="811"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latin typeface="Tahoma" pitchFamily="34" charset="0"/>
                </a:rPr>
                <a:t>E.true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9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1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228600"/>
            <a:ext cx="8310563" cy="533400"/>
          </a:xfrm>
        </p:spPr>
        <p:txBody>
          <a:bodyPr/>
          <a:lstStyle/>
          <a:p>
            <a:pPr eaLnBrk="1" hangingPunct="1">
              <a:buClr>
                <a:srgbClr val="FF0000"/>
              </a:buClr>
              <a:buFont typeface="Wingdings" pitchFamily="2" charset="2"/>
              <a:buChar char="Ø"/>
            </a:pPr>
            <a:r>
              <a:rPr lang="zh-CN" altLang="en-US" sz="2800" smtClean="0"/>
              <a:t>对于</a:t>
            </a:r>
            <a:r>
              <a:rPr lang="en-US" altLang="zh-CN" sz="2800" smtClean="0"/>
              <a:t>E</a:t>
            </a:r>
            <a:r>
              <a:rPr lang="zh-CN" altLang="en-US" sz="2800" smtClean="0"/>
              <a:t>为 </a:t>
            </a:r>
            <a:r>
              <a:rPr lang="en-US" altLang="zh-CN" sz="2800" smtClean="0">
                <a:solidFill>
                  <a:srgbClr val="0000CC"/>
                </a:solidFill>
              </a:rPr>
              <a:t>E</a:t>
            </a:r>
            <a:r>
              <a:rPr lang="en-US" altLang="zh-CN" sz="2800" baseline="30000" smtClean="0">
                <a:solidFill>
                  <a:srgbClr val="0000CC"/>
                </a:solidFill>
              </a:rPr>
              <a:t>1</a:t>
            </a:r>
            <a:r>
              <a:rPr lang="en-US" altLang="zh-CN" sz="2800" smtClean="0">
                <a:solidFill>
                  <a:srgbClr val="0000CC"/>
                </a:solidFill>
              </a:rPr>
              <a:t> or E</a:t>
            </a:r>
            <a:r>
              <a:rPr lang="en-US" altLang="zh-CN" sz="2800" baseline="30000" smtClean="0">
                <a:solidFill>
                  <a:srgbClr val="0000CC"/>
                </a:solidFill>
              </a:rPr>
              <a:t>2</a:t>
            </a:r>
            <a:r>
              <a:rPr lang="zh-CN" altLang="en-US" sz="2800" smtClean="0"/>
              <a:t>的形式，生成代码结构如下：</a:t>
            </a:r>
          </a:p>
        </p:txBody>
      </p:sp>
      <p:grpSp>
        <p:nvGrpSpPr>
          <p:cNvPr id="43072" name="Group 64"/>
          <p:cNvGrpSpPr>
            <a:grpSpLocks/>
          </p:cNvGrpSpPr>
          <p:nvPr/>
        </p:nvGrpSpPr>
        <p:grpSpPr bwMode="auto">
          <a:xfrm>
            <a:off x="1676400" y="1152525"/>
            <a:ext cx="5410200" cy="2428875"/>
            <a:chOff x="240" y="761"/>
            <a:chExt cx="2736" cy="1298"/>
          </a:xfrm>
        </p:grpSpPr>
        <p:grpSp>
          <p:nvGrpSpPr>
            <p:cNvPr id="53254" name="Group 28"/>
            <p:cNvGrpSpPr>
              <a:grpSpLocks/>
            </p:cNvGrpSpPr>
            <p:nvPr/>
          </p:nvGrpSpPr>
          <p:grpSpPr bwMode="auto">
            <a:xfrm>
              <a:off x="400" y="761"/>
              <a:ext cx="2336" cy="1096"/>
              <a:chOff x="2880" y="2064"/>
              <a:chExt cx="2880" cy="2496"/>
            </a:xfrm>
          </p:grpSpPr>
          <p:sp>
            <p:nvSpPr>
              <p:cNvPr id="53261" name="Rectangle 29"/>
              <p:cNvSpPr>
                <a:spLocks noChangeArrowheads="1"/>
              </p:cNvSpPr>
              <p:nvPr/>
            </p:nvSpPr>
            <p:spPr bwMode="auto">
              <a:xfrm>
                <a:off x="3600" y="2064"/>
                <a:ext cx="1440" cy="624"/>
              </a:xfrm>
              <a:prstGeom prst="rect">
                <a:avLst/>
              </a:prstGeom>
              <a:solidFill>
                <a:srgbClr val="FFFFFF"/>
              </a:solidFill>
              <a:ln w="25400">
                <a:solidFill>
                  <a:srgbClr val="FF00FF"/>
                </a:solidFill>
                <a:miter lim="800000"/>
                <a:headEnd/>
                <a:tailEnd/>
              </a:ln>
            </p:spPr>
            <p:txBody>
              <a:bodyPr/>
              <a:lstStyle/>
              <a:p>
                <a:pPr algn="ctr" eaLnBrk="0" hangingPunct="0"/>
                <a:r>
                  <a:rPr kumimoji="0" lang="en-US" altLang="zh-CN" b="1"/>
                  <a:t>E</a:t>
                </a:r>
                <a:r>
                  <a:rPr kumimoji="0" lang="en-US" altLang="zh-CN" b="1" baseline="30000"/>
                  <a:t>1</a:t>
                </a:r>
                <a:r>
                  <a:rPr kumimoji="0" lang="en-US" altLang="zh-CN" b="1"/>
                  <a:t>.</a:t>
                </a:r>
                <a:r>
                  <a:rPr kumimoji="0" lang="zh-CN" altLang="en-US" b="1"/>
                  <a:t>的代码</a:t>
                </a:r>
              </a:p>
            </p:txBody>
          </p:sp>
          <p:sp>
            <p:nvSpPr>
              <p:cNvPr id="53262" name="Rectangle 30"/>
              <p:cNvSpPr>
                <a:spLocks noChangeArrowheads="1"/>
              </p:cNvSpPr>
              <p:nvPr/>
            </p:nvSpPr>
            <p:spPr bwMode="auto">
              <a:xfrm>
                <a:off x="3600" y="3312"/>
                <a:ext cx="1440" cy="624"/>
              </a:xfrm>
              <a:prstGeom prst="rect">
                <a:avLst/>
              </a:prstGeom>
              <a:solidFill>
                <a:srgbClr val="FFFFFF"/>
              </a:solidFill>
              <a:ln w="25400">
                <a:solidFill>
                  <a:srgbClr val="FF00FF"/>
                </a:solidFill>
                <a:miter lim="800000"/>
                <a:headEnd/>
                <a:tailEnd/>
              </a:ln>
            </p:spPr>
            <p:txBody>
              <a:bodyPr/>
              <a:lstStyle/>
              <a:p>
                <a:pPr algn="ctr" eaLnBrk="0" hangingPunct="0"/>
                <a:r>
                  <a:rPr kumimoji="0" lang="en-US" altLang="zh-CN" b="1"/>
                  <a:t>E</a:t>
                </a:r>
                <a:r>
                  <a:rPr kumimoji="0" lang="en-US" altLang="zh-CN" b="1" baseline="30000"/>
                  <a:t>2</a:t>
                </a:r>
                <a:r>
                  <a:rPr kumimoji="0" lang="en-US" altLang="zh-CN" b="1"/>
                  <a:t>.</a:t>
                </a:r>
                <a:r>
                  <a:rPr kumimoji="0" lang="zh-CN" altLang="en-US" b="1"/>
                  <a:t>的代码</a:t>
                </a:r>
              </a:p>
            </p:txBody>
          </p:sp>
          <p:sp>
            <p:nvSpPr>
              <p:cNvPr id="53263" name="Line 31"/>
              <p:cNvSpPr>
                <a:spLocks noChangeShapeType="1"/>
              </p:cNvSpPr>
              <p:nvPr/>
            </p:nvSpPr>
            <p:spPr bwMode="auto">
              <a:xfrm>
                <a:off x="2880" y="2532"/>
                <a:ext cx="720"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32"/>
              <p:cNvSpPr>
                <a:spLocks noChangeShapeType="1"/>
              </p:cNvSpPr>
              <p:nvPr/>
            </p:nvSpPr>
            <p:spPr bwMode="auto">
              <a:xfrm>
                <a:off x="2880" y="2532"/>
                <a:ext cx="0" cy="78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33"/>
              <p:cNvSpPr>
                <a:spLocks noChangeShapeType="1"/>
              </p:cNvSpPr>
              <p:nvPr/>
            </p:nvSpPr>
            <p:spPr bwMode="auto">
              <a:xfrm>
                <a:off x="2880" y="3312"/>
                <a:ext cx="720" cy="0"/>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Line 34"/>
              <p:cNvSpPr>
                <a:spLocks noChangeShapeType="1"/>
              </p:cNvSpPr>
              <p:nvPr/>
            </p:nvSpPr>
            <p:spPr bwMode="auto">
              <a:xfrm>
                <a:off x="2880" y="3780"/>
                <a:ext cx="720"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Line 35"/>
              <p:cNvSpPr>
                <a:spLocks noChangeShapeType="1"/>
              </p:cNvSpPr>
              <p:nvPr/>
            </p:nvSpPr>
            <p:spPr bwMode="auto">
              <a:xfrm>
                <a:off x="2880" y="3780"/>
                <a:ext cx="0" cy="780"/>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8" name="Line 36"/>
              <p:cNvSpPr>
                <a:spLocks noChangeShapeType="1"/>
              </p:cNvSpPr>
              <p:nvPr/>
            </p:nvSpPr>
            <p:spPr bwMode="auto">
              <a:xfrm>
                <a:off x="5040" y="2532"/>
                <a:ext cx="720"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Line 37"/>
              <p:cNvSpPr>
                <a:spLocks noChangeShapeType="1"/>
              </p:cNvSpPr>
              <p:nvPr/>
            </p:nvSpPr>
            <p:spPr bwMode="auto">
              <a:xfrm>
                <a:off x="5760" y="2532"/>
                <a:ext cx="0" cy="2028"/>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0" name="Line 38"/>
              <p:cNvSpPr>
                <a:spLocks noChangeShapeType="1"/>
              </p:cNvSpPr>
              <p:nvPr/>
            </p:nvSpPr>
            <p:spPr bwMode="auto">
              <a:xfrm>
                <a:off x="5040" y="3780"/>
                <a:ext cx="720" cy="0"/>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55" name="Text Box 39"/>
            <p:cNvSpPr txBox="1">
              <a:spLocks noChangeArrowheads="1"/>
            </p:cNvSpPr>
            <p:nvPr/>
          </p:nvSpPr>
          <p:spPr bwMode="auto">
            <a:xfrm>
              <a:off x="307" y="761"/>
              <a:ext cx="73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a:t>
              </a:r>
              <a:r>
                <a:rPr lang="en-US" altLang="zh-CN" b="1" baseline="30000">
                  <a:latin typeface="Tahoma" pitchFamily="34" charset="0"/>
                </a:rPr>
                <a:t>1</a:t>
              </a:r>
              <a:r>
                <a:rPr lang="en-US" altLang="zh-CN" b="1">
                  <a:latin typeface="Tahoma" pitchFamily="34" charset="0"/>
                </a:rPr>
                <a:t>.false</a:t>
              </a:r>
            </a:p>
          </p:txBody>
        </p:sp>
        <p:sp>
          <p:nvSpPr>
            <p:cNvPr id="53256" name="Text Box 40"/>
            <p:cNvSpPr txBox="1">
              <a:spLocks noChangeArrowheads="1"/>
            </p:cNvSpPr>
            <p:nvPr/>
          </p:nvSpPr>
          <p:spPr bwMode="auto">
            <a:xfrm>
              <a:off x="373" y="1499"/>
              <a:ext cx="73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a:t>
              </a:r>
              <a:r>
                <a:rPr lang="en-US" altLang="zh-CN" b="1" baseline="30000">
                  <a:latin typeface="Tahoma" pitchFamily="34" charset="0"/>
                </a:rPr>
                <a:t>2</a:t>
              </a:r>
              <a:r>
                <a:rPr lang="en-US" altLang="zh-CN" b="1">
                  <a:latin typeface="Tahoma" pitchFamily="34" charset="0"/>
                </a:rPr>
                <a:t>.false</a:t>
              </a:r>
            </a:p>
          </p:txBody>
        </p:sp>
        <p:sp>
          <p:nvSpPr>
            <p:cNvPr id="53257" name="Text Box 41"/>
            <p:cNvSpPr txBox="1">
              <a:spLocks noChangeArrowheads="1"/>
            </p:cNvSpPr>
            <p:nvPr/>
          </p:nvSpPr>
          <p:spPr bwMode="auto">
            <a:xfrm>
              <a:off x="240" y="1815"/>
              <a:ext cx="73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E.false</a:t>
              </a:r>
            </a:p>
          </p:txBody>
        </p:sp>
        <p:sp>
          <p:nvSpPr>
            <p:cNvPr id="53258" name="Text Box 42"/>
            <p:cNvSpPr txBox="1">
              <a:spLocks noChangeArrowheads="1"/>
            </p:cNvSpPr>
            <p:nvPr/>
          </p:nvSpPr>
          <p:spPr bwMode="auto">
            <a:xfrm>
              <a:off x="2108" y="761"/>
              <a:ext cx="66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a:t>
              </a:r>
              <a:r>
                <a:rPr lang="en-US" altLang="zh-CN" b="1" baseline="30000">
                  <a:latin typeface="Tahoma" pitchFamily="34" charset="0"/>
                </a:rPr>
                <a:t>1</a:t>
              </a:r>
              <a:r>
                <a:rPr lang="en-US" altLang="zh-CN" b="1">
                  <a:latin typeface="Tahoma" pitchFamily="34" charset="0"/>
                </a:rPr>
                <a:t>.true</a:t>
              </a:r>
            </a:p>
          </p:txBody>
        </p:sp>
        <p:sp>
          <p:nvSpPr>
            <p:cNvPr id="53259" name="Text Box 43"/>
            <p:cNvSpPr txBox="1">
              <a:spLocks noChangeArrowheads="1"/>
            </p:cNvSpPr>
            <p:nvPr/>
          </p:nvSpPr>
          <p:spPr bwMode="auto">
            <a:xfrm>
              <a:off x="2108" y="1288"/>
              <a:ext cx="73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a:t>
              </a:r>
              <a:r>
                <a:rPr lang="en-US" altLang="zh-CN" b="1" baseline="30000">
                  <a:latin typeface="Tahoma" pitchFamily="34" charset="0"/>
                </a:rPr>
                <a:t>2</a:t>
              </a:r>
              <a:r>
                <a:rPr lang="en-US" altLang="zh-CN" b="1">
                  <a:latin typeface="Tahoma" pitchFamily="34" charset="0"/>
                </a:rPr>
                <a:t>.true</a:t>
              </a:r>
            </a:p>
          </p:txBody>
        </p:sp>
        <p:sp>
          <p:nvSpPr>
            <p:cNvPr id="53260" name="Text Box 44"/>
            <p:cNvSpPr txBox="1">
              <a:spLocks noChangeArrowheads="1"/>
            </p:cNvSpPr>
            <p:nvPr/>
          </p:nvSpPr>
          <p:spPr bwMode="auto">
            <a:xfrm>
              <a:off x="2242" y="1815"/>
              <a:ext cx="73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E.true</a:t>
              </a:r>
            </a:p>
          </p:txBody>
        </p:sp>
      </p:grpSp>
      <p:sp>
        <p:nvSpPr>
          <p:cNvPr id="43074" name="Rectangle 66"/>
          <p:cNvSpPr>
            <a:spLocks noChangeArrowheads="1"/>
          </p:cNvSpPr>
          <p:nvPr/>
        </p:nvSpPr>
        <p:spPr bwMode="auto">
          <a:xfrm>
            <a:off x="533400" y="3886200"/>
            <a:ext cx="83820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00"/>
              </a:buClr>
              <a:buFont typeface="Wingdings" pitchFamily="2" charset="2"/>
              <a:buNone/>
            </a:pPr>
            <a:r>
              <a:rPr lang="zh-CN" altLang="en-US" b="1">
                <a:solidFill>
                  <a:srgbClr val="000000"/>
                </a:solidFill>
              </a:rPr>
              <a:t>若</a:t>
            </a:r>
            <a:r>
              <a:rPr lang="en-US" altLang="zh-CN" b="1">
                <a:solidFill>
                  <a:srgbClr val="000000"/>
                </a:solidFill>
                <a:latin typeface="Tahoma" pitchFamily="34" charset="0"/>
              </a:rPr>
              <a:t>E</a:t>
            </a:r>
            <a:r>
              <a:rPr lang="en-US" altLang="zh-CN" b="1" baseline="30000">
                <a:solidFill>
                  <a:srgbClr val="000000"/>
                </a:solidFill>
                <a:latin typeface="Tahoma" pitchFamily="34" charset="0"/>
              </a:rPr>
              <a:t>1</a:t>
            </a:r>
            <a:r>
              <a:rPr lang="zh-CN" altLang="en-US" b="1">
                <a:solidFill>
                  <a:srgbClr val="000000"/>
                </a:solidFill>
              </a:rPr>
              <a:t>为真，则可知</a:t>
            </a:r>
            <a:r>
              <a:rPr lang="en-US" altLang="zh-CN" b="1">
                <a:solidFill>
                  <a:srgbClr val="000000"/>
                </a:solidFill>
                <a:latin typeface="Tahoma" pitchFamily="34" charset="0"/>
              </a:rPr>
              <a:t>E</a:t>
            </a:r>
            <a:r>
              <a:rPr lang="zh-CN" altLang="en-US" b="1">
                <a:solidFill>
                  <a:srgbClr val="000000"/>
                </a:solidFill>
              </a:rPr>
              <a:t>为真，即</a:t>
            </a:r>
            <a:r>
              <a:rPr lang="en-US" altLang="zh-CN" b="1">
                <a:solidFill>
                  <a:srgbClr val="000000"/>
                </a:solidFill>
                <a:latin typeface="Tahoma" pitchFamily="34" charset="0"/>
              </a:rPr>
              <a:t>E</a:t>
            </a:r>
            <a:r>
              <a:rPr lang="en-US" altLang="zh-CN" b="1" baseline="30000">
                <a:solidFill>
                  <a:srgbClr val="000000"/>
                </a:solidFill>
                <a:latin typeface="Tahoma" pitchFamily="34" charset="0"/>
              </a:rPr>
              <a:t>1</a:t>
            </a:r>
            <a:r>
              <a:rPr lang="zh-CN" altLang="en-US" b="1">
                <a:solidFill>
                  <a:srgbClr val="000000"/>
                </a:solidFill>
              </a:rPr>
              <a:t>的真出口和</a:t>
            </a:r>
            <a:r>
              <a:rPr lang="en-US" altLang="zh-CN" b="1">
                <a:solidFill>
                  <a:srgbClr val="000000"/>
                </a:solidFill>
                <a:latin typeface="Tahoma" pitchFamily="34" charset="0"/>
              </a:rPr>
              <a:t>E</a:t>
            </a:r>
            <a:r>
              <a:rPr lang="zh-CN" altLang="en-US" b="1">
                <a:solidFill>
                  <a:srgbClr val="000000"/>
                </a:solidFill>
              </a:rPr>
              <a:t>的真出口一样；若</a:t>
            </a:r>
            <a:r>
              <a:rPr lang="en-US" altLang="zh-CN" b="1">
                <a:solidFill>
                  <a:srgbClr val="000000"/>
                </a:solidFill>
                <a:latin typeface="Tahoma" pitchFamily="34" charset="0"/>
              </a:rPr>
              <a:t>E</a:t>
            </a:r>
            <a:r>
              <a:rPr lang="en-US" altLang="zh-CN" b="1" baseline="30000">
                <a:solidFill>
                  <a:srgbClr val="000000"/>
                </a:solidFill>
                <a:latin typeface="Tahoma" pitchFamily="34" charset="0"/>
              </a:rPr>
              <a:t>1</a:t>
            </a:r>
            <a:r>
              <a:rPr lang="zh-CN" altLang="en-US" b="1">
                <a:solidFill>
                  <a:srgbClr val="000000"/>
                </a:solidFill>
              </a:rPr>
              <a:t>为假，则必须计算</a:t>
            </a:r>
            <a:r>
              <a:rPr lang="en-US" altLang="zh-CN" b="1">
                <a:solidFill>
                  <a:srgbClr val="000000"/>
                </a:solidFill>
                <a:latin typeface="Tahoma" pitchFamily="34" charset="0"/>
              </a:rPr>
              <a:t>E</a:t>
            </a:r>
            <a:r>
              <a:rPr lang="en-US" altLang="zh-CN" b="1" baseline="30000">
                <a:solidFill>
                  <a:srgbClr val="000000"/>
                </a:solidFill>
                <a:latin typeface="Tahoma" pitchFamily="34" charset="0"/>
              </a:rPr>
              <a:t>2</a:t>
            </a:r>
            <a:r>
              <a:rPr lang="en-US" altLang="zh-CN" b="1">
                <a:solidFill>
                  <a:srgbClr val="000000"/>
                </a:solidFill>
              </a:rPr>
              <a:t>，</a:t>
            </a:r>
            <a:r>
              <a:rPr lang="zh-CN" altLang="en-US" b="1">
                <a:solidFill>
                  <a:srgbClr val="000000"/>
                </a:solidFill>
              </a:rPr>
              <a:t>因此</a:t>
            </a:r>
            <a:r>
              <a:rPr lang="en-US" altLang="zh-CN" b="1">
                <a:solidFill>
                  <a:srgbClr val="000000"/>
                </a:solidFill>
                <a:latin typeface="Tahoma" pitchFamily="34" charset="0"/>
              </a:rPr>
              <a:t>E</a:t>
            </a:r>
            <a:r>
              <a:rPr lang="en-US" altLang="zh-CN" b="1" baseline="30000">
                <a:solidFill>
                  <a:srgbClr val="000000"/>
                </a:solidFill>
                <a:latin typeface="Tahoma" pitchFamily="34" charset="0"/>
              </a:rPr>
              <a:t>1</a:t>
            </a:r>
            <a:r>
              <a:rPr lang="zh-CN" altLang="en-US" b="1">
                <a:solidFill>
                  <a:srgbClr val="000000"/>
                </a:solidFill>
              </a:rPr>
              <a:t>的假出口应是</a:t>
            </a:r>
            <a:r>
              <a:rPr lang="en-US" altLang="zh-CN" b="1">
                <a:solidFill>
                  <a:srgbClr val="000000"/>
                </a:solidFill>
                <a:latin typeface="Tahoma" pitchFamily="34" charset="0"/>
              </a:rPr>
              <a:t>E</a:t>
            </a:r>
            <a:r>
              <a:rPr lang="en-US" altLang="zh-CN" b="1" baseline="30000">
                <a:solidFill>
                  <a:srgbClr val="000000"/>
                </a:solidFill>
                <a:latin typeface="Tahoma" pitchFamily="34" charset="0"/>
              </a:rPr>
              <a:t>2</a:t>
            </a:r>
            <a:r>
              <a:rPr lang="zh-CN" altLang="en-US" b="1">
                <a:solidFill>
                  <a:srgbClr val="000000"/>
                </a:solidFill>
              </a:rPr>
              <a:t>代码的第一个四元式序号；</a:t>
            </a:r>
          </a:p>
          <a:p>
            <a:pPr>
              <a:spcBef>
                <a:spcPct val="50000"/>
              </a:spcBef>
              <a:buClr>
                <a:srgbClr val="FF0000"/>
              </a:buClr>
              <a:buFont typeface="Wingdings" pitchFamily="2" charset="2"/>
              <a:buNone/>
            </a:pPr>
            <a:r>
              <a:rPr lang="en-US" altLang="zh-CN" b="1">
                <a:solidFill>
                  <a:srgbClr val="000000"/>
                </a:solidFill>
                <a:latin typeface="Tahoma" pitchFamily="34" charset="0"/>
              </a:rPr>
              <a:t>E</a:t>
            </a:r>
            <a:r>
              <a:rPr lang="en-US" altLang="zh-CN" b="1" baseline="30000">
                <a:solidFill>
                  <a:srgbClr val="000000"/>
                </a:solidFill>
                <a:latin typeface="Tahoma" pitchFamily="34" charset="0"/>
              </a:rPr>
              <a:t>2</a:t>
            </a:r>
            <a:r>
              <a:rPr lang="zh-CN" altLang="en-US" b="1">
                <a:solidFill>
                  <a:srgbClr val="000000"/>
                </a:solidFill>
              </a:rPr>
              <a:t>的真出口和假出口分别与</a:t>
            </a:r>
            <a:r>
              <a:rPr lang="en-US" altLang="zh-CN" b="1">
                <a:solidFill>
                  <a:srgbClr val="000000"/>
                </a:solidFill>
                <a:latin typeface="Tahoma" pitchFamily="34" charset="0"/>
              </a:rPr>
              <a:t>E</a:t>
            </a:r>
            <a:r>
              <a:rPr lang="zh-CN" altLang="en-US" b="1">
                <a:solidFill>
                  <a:srgbClr val="000000"/>
                </a:solidFill>
              </a:rPr>
              <a:t>的真出口和假出口一样</a:t>
            </a:r>
          </a:p>
        </p:txBody>
      </p:sp>
      <p:sp>
        <p:nvSpPr>
          <p:cNvPr id="53253" name="AutoShape 67">
            <a:hlinkClick r:id="rId2" action="ppaction://hlinksldjump"/>
          </p:cNvPr>
          <p:cNvSpPr>
            <a:spLocks noChangeArrowheads="1"/>
          </p:cNvSpPr>
          <p:nvPr/>
        </p:nvSpPr>
        <p:spPr bwMode="auto">
          <a:xfrm>
            <a:off x="7451725" y="1268413"/>
            <a:ext cx="863600" cy="287337"/>
          </a:xfrm>
          <a:prstGeom prst="rightArrow">
            <a:avLst>
              <a:gd name="adj1" fmla="val 50000"/>
              <a:gd name="adj2" fmla="val 75138"/>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30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7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P spid="4307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zh-CN" altLang="en-US" sz="3600" smtClean="0"/>
          </a:p>
        </p:txBody>
      </p:sp>
      <p:sp>
        <p:nvSpPr>
          <p:cNvPr id="95235" name="Rectangle 3"/>
          <p:cNvSpPr>
            <a:spLocks noGrp="1" noChangeArrowheads="1"/>
          </p:cNvSpPr>
          <p:nvPr>
            <p:ph type="body" idx="1"/>
          </p:nvPr>
        </p:nvSpPr>
        <p:spPr>
          <a:xfrm>
            <a:off x="609600" y="1371600"/>
            <a:ext cx="8158163" cy="5334000"/>
          </a:xfrm>
        </p:spPr>
        <p:txBody>
          <a:bodyPr/>
          <a:lstStyle/>
          <a:p>
            <a:pPr algn="just" eaLnBrk="1" hangingPunct="1">
              <a:buClr>
                <a:schemeClr val="folHlink"/>
              </a:buClr>
            </a:pPr>
            <a:r>
              <a:rPr lang="zh-CN" altLang="en-US" sz="2800" smtClean="0">
                <a:latin typeface="宋体" pitchFamily="2" charset="-122"/>
              </a:rPr>
              <a:t>在语义分析同时产生中间代码，在这种模式下，语义分析的主要功能如下：</a:t>
            </a:r>
          </a:p>
          <a:p>
            <a:pPr lvl="1" algn="just" eaLnBrk="1" hangingPunct="1">
              <a:buClr>
                <a:srgbClr val="FF0000"/>
              </a:buClr>
              <a:buFont typeface="Wingdings" pitchFamily="2" charset="2"/>
              <a:buChar char="Ø"/>
            </a:pPr>
            <a:r>
              <a:rPr lang="zh-CN" altLang="en-US" smtClean="0">
                <a:latin typeface="宋体" pitchFamily="2" charset="-122"/>
              </a:rPr>
              <a:t>语义审查</a:t>
            </a:r>
          </a:p>
          <a:p>
            <a:pPr lvl="1" algn="just" eaLnBrk="1" hangingPunct="1">
              <a:buClr>
                <a:srgbClr val="FF0000"/>
              </a:buClr>
              <a:buFont typeface="Wingdings" pitchFamily="2" charset="2"/>
              <a:buChar char="Ø"/>
            </a:pPr>
            <a:r>
              <a:rPr lang="zh-CN" altLang="en-US" smtClean="0">
                <a:latin typeface="宋体" pitchFamily="2" charset="-122"/>
              </a:rPr>
              <a:t>在扫描声明部分时构造标识符的符号表</a:t>
            </a:r>
          </a:p>
          <a:p>
            <a:pPr lvl="1" algn="just" eaLnBrk="1" hangingPunct="1">
              <a:buClr>
                <a:srgbClr val="FF0000"/>
              </a:buClr>
              <a:buFont typeface="Wingdings" pitchFamily="2" charset="2"/>
              <a:buChar char="Ø"/>
            </a:pPr>
            <a:r>
              <a:rPr lang="zh-CN" altLang="en-US" smtClean="0">
                <a:latin typeface="宋体" pitchFamily="2" charset="-122"/>
              </a:rPr>
              <a:t>在扫描语句部分时产生中间代码</a:t>
            </a:r>
          </a:p>
          <a:p>
            <a:pPr algn="just" eaLnBrk="1" hangingPunct="1">
              <a:buClr>
                <a:schemeClr val="folHlink"/>
              </a:buClr>
            </a:pPr>
            <a:r>
              <a:rPr lang="zh-CN" altLang="en-US" sz="2800" smtClean="0">
                <a:latin typeface="宋体" pitchFamily="2" charset="-122"/>
              </a:rPr>
              <a:t>语义分析方法</a:t>
            </a:r>
          </a:p>
          <a:p>
            <a:pPr algn="just" eaLnBrk="1" hangingPunct="1">
              <a:buClr>
                <a:schemeClr val="folHlink"/>
              </a:buClr>
              <a:buFont typeface="Wingdings" pitchFamily="2" charset="2"/>
              <a:buNone/>
            </a:pPr>
            <a:r>
              <a:rPr lang="zh-CN" altLang="en-US" sz="2800" smtClean="0">
                <a:latin typeface="宋体" pitchFamily="2" charset="-122"/>
              </a:rPr>
              <a:t>	</a:t>
            </a:r>
            <a:r>
              <a:rPr lang="zh-CN" altLang="en-US" sz="2800" smtClean="0">
                <a:solidFill>
                  <a:srgbClr val="FF0000"/>
                </a:solidFill>
                <a:latin typeface="宋体" pitchFamily="2" charset="-122"/>
              </a:rPr>
              <a:t>语法制导翻译</a:t>
            </a:r>
            <a:r>
              <a:rPr lang="zh-CN" altLang="en-US" sz="2800" smtClean="0">
                <a:latin typeface="宋体" pitchFamily="2" charset="-122"/>
              </a:rPr>
              <a:t>方法</a:t>
            </a:r>
          </a:p>
          <a:p>
            <a:pPr algn="just" eaLnBrk="1" hangingPunct="1">
              <a:buClr>
                <a:schemeClr val="folHlink"/>
              </a:buClr>
              <a:buFont typeface="Wingdings" pitchFamily="2" charset="2"/>
              <a:buNone/>
            </a:pPr>
            <a:r>
              <a:rPr lang="zh-CN" altLang="en-US" sz="2800" smtClean="0">
                <a:latin typeface="宋体" pitchFamily="2" charset="-122"/>
              </a:rPr>
              <a:t>	使用</a:t>
            </a:r>
            <a:r>
              <a:rPr lang="zh-CN" altLang="en-US" sz="2800" smtClean="0">
                <a:solidFill>
                  <a:srgbClr val="FF0000"/>
                </a:solidFill>
                <a:latin typeface="宋体" pitchFamily="2" charset="-122"/>
              </a:rPr>
              <a:t>属性文法</a:t>
            </a:r>
            <a:r>
              <a:rPr lang="zh-CN" altLang="en-US" sz="2800" smtClean="0">
                <a:latin typeface="宋体" pitchFamily="2" charset="-122"/>
              </a:rPr>
              <a:t>为工具来说明程序设计语言的语义。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2707" name="Group 3"/>
          <p:cNvGrpSpPr>
            <a:grpSpLocks/>
          </p:cNvGrpSpPr>
          <p:nvPr/>
        </p:nvGrpSpPr>
        <p:grpSpPr bwMode="auto">
          <a:xfrm>
            <a:off x="1676400" y="1066800"/>
            <a:ext cx="5943600" cy="2533650"/>
            <a:chOff x="2688" y="720"/>
            <a:chExt cx="2976" cy="1230"/>
          </a:xfrm>
        </p:grpSpPr>
        <p:grpSp>
          <p:nvGrpSpPr>
            <p:cNvPr id="54278" name="Group 4"/>
            <p:cNvGrpSpPr>
              <a:grpSpLocks/>
            </p:cNvGrpSpPr>
            <p:nvPr/>
          </p:nvGrpSpPr>
          <p:grpSpPr bwMode="auto">
            <a:xfrm>
              <a:off x="2826" y="768"/>
              <a:ext cx="2630" cy="998"/>
              <a:chOff x="6480" y="2064"/>
              <a:chExt cx="2880" cy="2496"/>
            </a:xfrm>
          </p:grpSpPr>
          <p:sp>
            <p:nvSpPr>
              <p:cNvPr id="54285" name="Rectangle 5"/>
              <p:cNvSpPr>
                <a:spLocks noChangeArrowheads="1"/>
              </p:cNvSpPr>
              <p:nvPr/>
            </p:nvSpPr>
            <p:spPr bwMode="auto">
              <a:xfrm>
                <a:off x="7200" y="2064"/>
                <a:ext cx="1440" cy="624"/>
              </a:xfrm>
              <a:prstGeom prst="rect">
                <a:avLst/>
              </a:prstGeom>
              <a:solidFill>
                <a:srgbClr val="FFFFFF"/>
              </a:solidFill>
              <a:ln w="25400">
                <a:solidFill>
                  <a:srgbClr val="FF00FF"/>
                </a:solidFill>
                <a:miter lim="800000"/>
                <a:headEnd/>
                <a:tailEnd/>
              </a:ln>
            </p:spPr>
            <p:txBody>
              <a:bodyPr/>
              <a:lstStyle/>
              <a:p>
                <a:pPr algn="ctr" eaLnBrk="0" hangingPunct="0"/>
                <a:r>
                  <a:rPr kumimoji="0" lang="en-US" altLang="zh-CN" b="1"/>
                  <a:t>E</a:t>
                </a:r>
                <a:r>
                  <a:rPr kumimoji="0" lang="en-US" altLang="zh-CN" b="1" baseline="30000"/>
                  <a:t>1</a:t>
                </a:r>
                <a:r>
                  <a:rPr kumimoji="0" lang="en-US" altLang="zh-CN" b="1"/>
                  <a:t>.</a:t>
                </a:r>
                <a:r>
                  <a:rPr kumimoji="0" lang="zh-CN" altLang="en-US" b="1"/>
                  <a:t>的代码</a:t>
                </a:r>
              </a:p>
            </p:txBody>
          </p:sp>
          <p:sp>
            <p:nvSpPr>
              <p:cNvPr id="54286" name="Rectangle 6"/>
              <p:cNvSpPr>
                <a:spLocks noChangeArrowheads="1"/>
              </p:cNvSpPr>
              <p:nvPr/>
            </p:nvSpPr>
            <p:spPr bwMode="auto">
              <a:xfrm>
                <a:off x="7200" y="3312"/>
                <a:ext cx="1440" cy="624"/>
              </a:xfrm>
              <a:prstGeom prst="rect">
                <a:avLst/>
              </a:prstGeom>
              <a:solidFill>
                <a:srgbClr val="FFFFFF"/>
              </a:solidFill>
              <a:ln w="25400">
                <a:solidFill>
                  <a:srgbClr val="FF00FF"/>
                </a:solidFill>
                <a:miter lim="800000"/>
                <a:headEnd/>
                <a:tailEnd/>
              </a:ln>
            </p:spPr>
            <p:txBody>
              <a:bodyPr/>
              <a:lstStyle/>
              <a:p>
                <a:pPr algn="ctr" eaLnBrk="0" hangingPunct="0"/>
                <a:r>
                  <a:rPr kumimoji="0" lang="en-US" altLang="zh-CN" b="1"/>
                  <a:t>E</a:t>
                </a:r>
                <a:r>
                  <a:rPr kumimoji="0" lang="en-US" altLang="zh-CN" b="1" baseline="30000"/>
                  <a:t>2</a:t>
                </a:r>
                <a:r>
                  <a:rPr kumimoji="0" lang="en-US" altLang="zh-CN" b="1"/>
                  <a:t>.</a:t>
                </a:r>
                <a:r>
                  <a:rPr kumimoji="0" lang="zh-CN" altLang="en-US" b="1"/>
                  <a:t>的代码</a:t>
                </a:r>
              </a:p>
            </p:txBody>
          </p:sp>
          <p:sp>
            <p:nvSpPr>
              <p:cNvPr id="54287" name="Line 7"/>
              <p:cNvSpPr>
                <a:spLocks noChangeShapeType="1"/>
              </p:cNvSpPr>
              <p:nvPr/>
            </p:nvSpPr>
            <p:spPr bwMode="auto">
              <a:xfrm>
                <a:off x="6480" y="2532"/>
                <a:ext cx="720"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8" name="Line 8"/>
              <p:cNvSpPr>
                <a:spLocks noChangeShapeType="1"/>
              </p:cNvSpPr>
              <p:nvPr/>
            </p:nvSpPr>
            <p:spPr bwMode="auto">
              <a:xfrm>
                <a:off x="6480" y="2532"/>
                <a:ext cx="0" cy="2028"/>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9" name="Line 9"/>
              <p:cNvSpPr>
                <a:spLocks noChangeShapeType="1"/>
              </p:cNvSpPr>
              <p:nvPr/>
            </p:nvSpPr>
            <p:spPr bwMode="auto">
              <a:xfrm flipH="1">
                <a:off x="6480" y="3780"/>
                <a:ext cx="720" cy="0"/>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0" name="Line 10"/>
              <p:cNvSpPr>
                <a:spLocks noChangeShapeType="1"/>
              </p:cNvSpPr>
              <p:nvPr/>
            </p:nvSpPr>
            <p:spPr bwMode="auto">
              <a:xfrm>
                <a:off x="8640" y="2532"/>
                <a:ext cx="720"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1" name="Line 11"/>
              <p:cNvSpPr>
                <a:spLocks noChangeShapeType="1"/>
              </p:cNvSpPr>
              <p:nvPr/>
            </p:nvSpPr>
            <p:spPr bwMode="auto">
              <a:xfrm>
                <a:off x="9360" y="2532"/>
                <a:ext cx="0" cy="78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2" name="Line 12"/>
              <p:cNvSpPr>
                <a:spLocks noChangeShapeType="1"/>
              </p:cNvSpPr>
              <p:nvPr/>
            </p:nvSpPr>
            <p:spPr bwMode="auto">
              <a:xfrm flipH="1">
                <a:off x="8640" y="3312"/>
                <a:ext cx="720" cy="0"/>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3" name="Line 13"/>
              <p:cNvSpPr>
                <a:spLocks noChangeShapeType="1"/>
              </p:cNvSpPr>
              <p:nvPr/>
            </p:nvSpPr>
            <p:spPr bwMode="auto">
              <a:xfrm>
                <a:off x="8640" y="3780"/>
                <a:ext cx="720" cy="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4" name="Line 14"/>
              <p:cNvSpPr>
                <a:spLocks noChangeShapeType="1"/>
              </p:cNvSpPr>
              <p:nvPr/>
            </p:nvSpPr>
            <p:spPr bwMode="auto">
              <a:xfrm>
                <a:off x="9360" y="3780"/>
                <a:ext cx="0" cy="780"/>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4279" name="Text Box 15"/>
            <p:cNvSpPr txBox="1">
              <a:spLocks noChangeArrowheads="1"/>
            </p:cNvSpPr>
            <p:nvPr/>
          </p:nvSpPr>
          <p:spPr bwMode="auto">
            <a:xfrm>
              <a:off x="2826" y="720"/>
              <a:ext cx="762"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a:t>
              </a:r>
              <a:r>
                <a:rPr lang="en-US" altLang="zh-CN" b="1" baseline="30000">
                  <a:latin typeface="Tahoma" pitchFamily="34" charset="0"/>
                </a:rPr>
                <a:t>1</a:t>
              </a:r>
              <a:r>
                <a:rPr lang="en-US" altLang="zh-CN" b="1">
                  <a:latin typeface="Tahoma" pitchFamily="34" charset="0"/>
                </a:rPr>
                <a:t>.false</a:t>
              </a:r>
            </a:p>
          </p:txBody>
        </p:sp>
        <p:sp>
          <p:nvSpPr>
            <p:cNvPr id="54280" name="Text Box 16"/>
            <p:cNvSpPr txBox="1">
              <a:spLocks noChangeArrowheads="1"/>
            </p:cNvSpPr>
            <p:nvPr/>
          </p:nvSpPr>
          <p:spPr bwMode="auto">
            <a:xfrm>
              <a:off x="2826" y="1248"/>
              <a:ext cx="762"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a:t>
              </a:r>
              <a:r>
                <a:rPr lang="en-US" altLang="zh-CN" b="1" baseline="30000">
                  <a:latin typeface="Tahoma" pitchFamily="34" charset="0"/>
                </a:rPr>
                <a:t>2</a:t>
              </a:r>
              <a:r>
                <a:rPr lang="en-US" altLang="zh-CN" b="1">
                  <a:latin typeface="Tahoma" pitchFamily="34" charset="0"/>
                </a:rPr>
                <a:t>.false</a:t>
              </a:r>
            </a:p>
          </p:txBody>
        </p:sp>
        <p:sp>
          <p:nvSpPr>
            <p:cNvPr id="54281" name="Text Box 17"/>
            <p:cNvSpPr txBox="1">
              <a:spLocks noChangeArrowheads="1"/>
            </p:cNvSpPr>
            <p:nvPr/>
          </p:nvSpPr>
          <p:spPr bwMode="auto">
            <a:xfrm>
              <a:off x="2688" y="1728"/>
              <a:ext cx="692"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E.false</a:t>
              </a:r>
            </a:p>
          </p:txBody>
        </p:sp>
        <p:sp>
          <p:nvSpPr>
            <p:cNvPr id="54282" name="Text Box 18"/>
            <p:cNvSpPr txBox="1">
              <a:spLocks noChangeArrowheads="1"/>
            </p:cNvSpPr>
            <p:nvPr/>
          </p:nvSpPr>
          <p:spPr bwMode="auto">
            <a:xfrm>
              <a:off x="4764" y="768"/>
              <a:ext cx="83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a:t>
              </a:r>
              <a:r>
                <a:rPr lang="en-US" altLang="zh-CN" b="1" baseline="30000">
                  <a:latin typeface="Tahoma" pitchFamily="34" charset="0"/>
                </a:rPr>
                <a:t>1</a:t>
              </a:r>
              <a:r>
                <a:rPr lang="en-US" altLang="zh-CN" b="1">
                  <a:latin typeface="Tahoma" pitchFamily="34" charset="0"/>
                </a:rPr>
                <a:t>.true</a:t>
              </a:r>
            </a:p>
          </p:txBody>
        </p:sp>
        <p:sp>
          <p:nvSpPr>
            <p:cNvPr id="54283" name="Text Box 19"/>
            <p:cNvSpPr txBox="1">
              <a:spLocks noChangeArrowheads="1"/>
            </p:cNvSpPr>
            <p:nvPr/>
          </p:nvSpPr>
          <p:spPr bwMode="auto">
            <a:xfrm>
              <a:off x="4764" y="1440"/>
              <a:ext cx="900"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Tahoma" pitchFamily="34" charset="0"/>
                </a:rPr>
                <a:t>E</a:t>
              </a:r>
              <a:r>
                <a:rPr lang="en-US" altLang="zh-CN" b="1" baseline="30000">
                  <a:latin typeface="Tahoma" pitchFamily="34" charset="0"/>
                </a:rPr>
                <a:t>2</a:t>
              </a:r>
              <a:r>
                <a:rPr lang="en-US" altLang="zh-CN" b="1">
                  <a:latin typeface="Tahoma" pitchFamily="34" charset="0"/>
                </a:rPr>
                <a:t>.true</a:t>
              </a:r>
            </a:p>
          </p:txBody>
        </p:sp>
        <p:sp>
          <p:nvSpPr>
            <p:cNvPr id="54284" name="Text Box 20"/>
            <p:cNvSpPr txBox="1">
              <a:spLocks noChangeArrowheads="1"/>
            </p:cNvSpPr>
            <p:nvPr/>
          </p:nvSpPr>
          <p:spPr bwMode="auto">
            <a:xfrm>
              <a:off x="4972" y="1649"/>
              <a:ext cx="55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latin typeface="Tahoma" pitchFamily="34" charset="0"/>
                </a:rPr>
                <a:t>E.true</a:t>
              </a:r>
            </a:p>
          </p:txBody>
        </p:sp>
      </p:grpSp>
      <p:sp>
        <p:nvSpPr>
          <p:cNvPr id="72726" name="Rectangle 22"/>
          <p:cNvSpPr>
            <a:spLocks noChangeArrowheads="1"/>
          </p:cNvSpPr>
          <p:nvPr/>
        </p:nvSpPr>
        <p:spPr bwMode="auto">
          <a:xfrm>
            <a:off x="457200" y="228600"/>
            <a:ext cx="83105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Font typeface="Wingdings" pitchFamily="2" charset="2"/>
              <a:buChar char="Ø"/>
            </a:pPr>
            <a:r>
              <a:rPr lang="zh-CN" altLang="en-US" sz="2800" b="1">
                <a:solidFill>
                  <a:srgbClr val="000000"/>
                </a:solidFill>
              </a:rPr>
              <a:t>对于</a:t>
            </a:r>
            <a:r>
              <a:rPr lang="en-US" altLang="zh-CN" sz="2800" b="1">
                <a:solidFill>
                  <a:srgbClr val="000000"/>
                </a:solidFill>
              </a:rPr>
              <a:t>E</a:t>
            </a:r>
            <a:r>
              <a:rPr lang="zh-CN" altLang="en-US" sz="2800" b="1">
                <a:solidFill>
                  <a:srgbClr val="000000"/>
                </a:solidFill>
              </a:rPr>
              <a:t>为 </a:t>
            </a:r>
            <a:r>
              <a:rPr lang="en-US" altLang="zh-CN" sz="2800" b="1">
                <a:solidFill>
                  <a:srgbClr val="0000CC"/>
                </a:solidFill>
              </a:rPr>
              <a:t>E</a:t>
            </a:r>
            <a:r>
              <a:rPr lang="en-US" altLang="zh-CN" sz="2800" b="1" baseline="30000">
                <a:solidFill>
                  <a:srgbClr val="0000CC"/>
                </a:solidFill>
              </a:rPr>
              <a:t>1</a:t>
            </a:r>
            <a:r>
              <a:rPr lang="en-US" altLang="zh-CN" sz="2800" b="1">
                <a:solidFill>
                  <a:srgbClr val="0000CC"/>
                </a:solidFill>
              </a:rPr>
              <a:t> and E</a:t>
            </a:r>
            <a:r>
              <a:rPr lang="en-US" altLang="zh-CN" sz="2800" b="1" baseline="30000">
                <a:solidFill>
                  <a:srgbClr val="0000CC"/>
                </a:solidFill>
              </a:rPr>
              <a:t>2</a:t>
            </a:r>
            <a:r>
              <a:rPr lang="zh-CN" altLang="en-US" sz="2800" b="1">
                <a:solidFill>
                  <a:srgbClr val="000000"/>
                </a:solidFill>
              </a:rPr>
              <a:t>的形式，生成代码结构如下：</a:t>
            </a:r>
          </a:p>
        </p:txBody>
      </p:sp>
      <p:sp>
        <p:nvSpPr>
          <p:cNvPr id="72727" name="Rectangle 23"/>
          <p:cNvSpPr>
            <a:spLocks noChangeArrowheads="1"/>
          </p:cNvSpPr>
          <p:nvPr/>
        </p:nvSpPr>
        <p:spPr bwMode="auto">
          <a:xfrm>
            <a:off x="609600" y="38862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00"/>
              </a:buClr>
              <a:buFont typeface="Wingdings" pitchFamily="2" charset="2"/>
              <a:buChar char="Ø"/>
            </a:pPr>
            <a:r>
              <a:rPr lang="zh-CN" altLang="en-US" sz="2800" b="1">
                <a:solidFill>
                  <a:srgbClr val="000000"/>
                </a:solidFill>
              </a:rPr>
              <a:t>对于</a:t>
            </a:r>
            <a:r>
              <a:rPr lang="en-US" altLang="zh-CN" sz="2800" b="1">
                <a:solidFill>
                  <a:srgbClr val="000000"/>
                </a:solidFill>
                <a:latin typeface="Tahoma" pitchFamily="34" charset="0"/>
              </a:rPr>
              <a:t>E</a:t>
            </a:r>
            <a:r>
              <a:rPr lang="zh-CN" altLang="en-US" sz="2800" b="1">
                <a:solidFill>
                  <a:srgbClr val="000000"/>
                </a:solidFill>
              </a:rPr>
              <a:t>为</a:t>
            </a:r>
            <a:r>
              <a:rPr lang="zh-CN" altLang="en-US" sz="2800" b="1">
                <a:solidFill>
                  <a:srgbClr val="000000"/>
                </a:solidFill>
                <a:latin typeface="Tahoma" pitchFamily="34" charset="0"/>
              </a:rPr>
              <a:t> </a:t>
            </a:r>
            <a:r>
              <a:rPr lang="en-US" altLang="zh-CN" sz="2800" b="1">
                <a:solidFill>
                  <a:srgbClr val="0000CC"/>
                </a:solidFill>
                <a:latin typeface="Tahoma" pitchFamily="34" charset="0"/>
              </a:rPr>
              <a:t>not E</a:t>
            </a:r>
            <a:r>
              <a:rPr lang="en-US" altLang="zh-CN" sz="2800" b="1" baseline="30000">
                <a:solidFill>
                  <a:srgbClr val="0000CC"/>
                </a:solidFill>
                <a:latin typeface="Tahoma" pitchFamily="34" charset="0"/>
              </a:rPr>
              <a:t>1</a:t>
            </a:r>
            <a:r>
              <a:rPr lang="zh-CN" altLang="en-US" sz="2800" b="1">
                <a:solidFill>
                  <a:srgbClr val="000000"/>
                </a:solidFill>
              </a:rPr>
              <a:t>形式，只需调换</a:t>
            </a:r>
            <a:r>
              <a:rPr lang="en-US" altLang="zh-CN" sz="2800" b="1">
                <a:solidFill>
                  <a:srgbClr val="000000"/>
                </a:solidFill>
                <a:latin typeface="Tahoma" pitchFamily="34" charset="0"/>
              </a:rPr>
              <a:t>E</a:t>
            </a:r>
            <a:r>
              <a:rPr lang="en-US" altLang="zh-CN" sz="2800" b="1" baseline="30000">
                <a:solidFill>
                  <a:srgbClr val="000000"/>
                </a:solidFill>
                <a:latin typeface="Tahoma" pitchFamily="34" charset="0"/>
              </a:rPr>
              <a:t>1</a:t>
            </a:r>
            <a:r>
              <a:rPr lang="zh-CN" altLang="en-US" sz="2800" b="1">
                <a:solidFill>
                  <a:srgbClr val="000000"/>
                </a:solidFill>
              </a:rPr>
              <a:t>的真假出口，即可得到</a:t>
            </a:r>
            <a:r>
              <a:rPr lang="en-US" altLang="zh-CN" sz="2800" b="1">
                <a:solidFill>
                  <a:srgbClr val="000000"/>
                </a:solidFill>
                <a:latin typeface="Tahoma" pitchFamily="34" charset="0"/>
              </a:rPr>
              <a:t>E</a:t>
            </a:r>
            <a:r>
              <a:rPr lang="zh-CN" altLang="en-US" sz="2800" b="1">
                <a:solidFill>
                  <a:srgbClr val="000000"/>
                </a:solidFill>
              </a:rPr>
              <a:t>的真假出口。</a:t>
            </a:r>
          </a:p>
        </p:txBody>
      </p:sp>
      <p:sp>
        <p:nvSpPr>
          <p:cNvPr id="54277" name="AutoShape 26">
            <a:hlinkClick r:id="rId2" action="ppaction://hlinksldjump"/>
          </p:cNvPr>
          <p:cNvSpPr>
            <a:spLocks noChangeArrowheads="1"/>
          </p:cNvSpPr>
          <p:nvPr/>
        </p:nvSpPr>
        <p:spPr bwMode="auto">
          <a:xfrm>
            <a:off x="7740650" y="1773238"/>
            <a:ext cx="935038" cy="287337"/>
          </a:xfrm>
          <a:prstGeom prst="rightArrow">
            <a:avLst>
              <a:gd name="adj1" fmla="val 50000"/>
              <a:gd name="adj2" fmla="val 81354"/>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27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6" grpId="0" build="p" autoUpdateAnimBg="0"/>
      <p:bldP spid="7272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228600" y="152400"/>
            <a:ext cx="8382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accent2"/>
              </a:buClr>
              <a:buFont typeface="Wingdings" pitchFamily="2" charset="2"/>
              <a:buNone/>
            </a:pPr>
            <a:r>
              <a:rPr lang="zh-CN" altLang="en-US" sz="2800" b="1">
                <a:solidFill>
                  <a:srgbClr val="000000"/>
                </a:solidFill>
              </a:rPr>
              <a:t>例：</a:t>
            </a:r>
            <a:r>
              <a:rPr lang="en-US" altLang="zh-CN" sz="2800" b="1">
                <a:solidFill>
                  <a:srgbClr val="000000"/>
                </a:solidFill>
              </a:rPr>
              <a:t>E </a:t>
            </a:r>
            <a:r>
              <a:rPr lang="zh-CN" altLang="en-US" sz="2800" b="1">
                <a:solidFill>
                  <a:srgbClr val="000000"/>
                </a:solidFill>
              </a:rPr>
              <a:t>为 </a:t>
            </a:r>
            <a:r>
              <a:rPr lang="en-US" altLang="zh-CN" sz="2800" b="1">
                <a:solidFill>
                  <a:srgbClr val="0000CC"/>
                </a:solidFill>
              </a:rPr>
              <a:t>a&lt;b  or  c&lt;d  and  e&gt;f</a:t>
            </a:r>
            <a:r>
              <a:rPr lang="en-US" altLang="zh-CN" sz="2800" b="1">
                <a:solidFill>
                  <a:srgbClr val="000000"/>
                </a:solidFill>
              </a:rPr>
              <a:t> ，</a:t>
            </a:r>
            <a:r>
              <a:rPr lang="zh-CN" altLang="en-US" sz="2800" b="1">
                <a:solidFill>
                  <a:srgbClr val="000000"/>
                </a:solidFill>
              </a:rPr>
              <a:t>翻译为四元式序列：</a:t>
            </a:r>
          </a:p>
          <a:p>
            <a:pPr marL="342900" indent="-342900" algn="just">
              <a:spcBef>
                <a:spcPct val="20000"/>
              </a:spcBef>
              <a:buClr>
                <a:schemeClr val="accent2"/>
              </a:buClr>
              <a:buFont typeface="Wingdings" pitchFamily="2" charset="2"/>
              <a:buNone/>
            </a:pPr>
            <a:r>
              <a:rPr lang="zh-CN" altLang="en-US" sz="2800" b="1">
                <a:solidFill>
                  <a:srgbClr val="000000"/>
                </a:solidFill>
              </a:rPr>
              <a:t>（1）</a:t>
            </a:r>
            <a:r>
              <a:rPr lang="zh-CN" altLang="en-US" sz="2800" b="1">
                <a:solidFill>
                  <a:srgbClr val="000000"/>
                </a:solidFill>
                <a:cs typeface="Times New Roman" pitchFamily="18" charset="0"/>
              </a:rPr>
              <a:t>    (	</a:t>
            </a:r>
            <a:r>
              <a:rPr lang="en-US" altLang="zh-CN" sz="2800" b="1">
                <a:solidFill>
                  <a:srgbClr val="000000"/>
                </a:solidFill>
                <a:cs typeface="Times New Roman" pitchFamily="18" charset="0"/>
              </a:rPr>
              <a:t>j&lt;,	 a,	b,	</a:t>
            </a:r>
            <a:r>
              <a:rPr lang="en-US" altLang="zh-CN" sz="2800" b="1">
                <a:solidFill>
                  <a:srgbClr val="FF0000"/>
                </a:solidFill>
                <a:cs typeface="Times New Roman" pitchFamily="18" charset="0"/>
              </a:rPr>
              <a:t>E.true</a:t>
            </a:r>
            <a:r>
              <a:rPr lang="en-US" altLang="zh-CN" sz="2800" b="1">
                <a:solidFill>
                  <a:srgbClr val="000000"/>
                </a:solidFill>
                <a:cs typeface="Times New Roman" pitchFamily="18" charset="0"/>
              </a:rPr>
              <a:t>)</a:t>
            </a:r>
            <a:endParaRPr lang="en-US" altLang="zh-CN" sz="2800" b="1">
              <a:solidFill>
                <a:srgbClr val="FF0000"/>
              </a:solidFill>
            </a:endParaRPr>
          </a:p>
          <a:p>
            <a:pPr marL="342900" indent="-342900" algn="just">
              <a:spcBef>
                <a:spcPct val="20000"/>
              </a:spcBef>
              <a:buClr>
                <a:schemeClr val="accent2"/>
              </a:buClr>
              <a:buFont typeface="Wingdings" pitchFamily="2" charset="2"/>
              <a:buNone/>
            </a:pPr>
            <a:r>
              <a:rPr lang="en-US" altLang="zh-CN" sz="2800" b="1">
                <a:solidFill>
                  <a:srgbClr val="000000"/>
                </a:solidFill>
              </a:rPr>
              <a:t>（2）</a:t>
            </a:r>
            <a:r>
              <a:rPr lang="en-US" altLang="zh-CN" sz="2800" b="1">
                <a:solidFill>
                  <a:srgbClr val="000000"/>
                </a:solidFill>
                <a:cs typeface="Times New Roman" pitchFamily="18" charset="0"/>
              </a:rPr>
              <a:t>    </a:t>
            </a:r>
            <a:r>
              <a:rPr lang="en-US" altLang="zh-CN" sz="2800" b="1">
                <a:solidFill>
                  <a:srgbClr val="000000"/>
                </a:solidFill>
              </a:rPr>
              <a:t>(	jump,	  - ,	- ,	(3))</a:t>
            </a:r>
          </a:p>
          <a:p>
            <a:pPr marL="342900" indent="-342900" algn="just">
              <a:spcBef>
                <a:spcPct val="20000"/>
              </a:spcBef>
              <a:buClr>
                <a:schemeClr val="accent2"/>
              </a:buClr>
              <a:buFont typeface="Wingdings" pitchFamily="2" charset="2"/>
              <a:buNone/>
            </a:pPr>
            <a:r>
              <a:rPr lang="en-US" altLang="zh-CN" sz="2800" b="1">
                <a:solidFill>
                  <a:srgbClr val="000000"/>
                </a:solidFill>
              </a:rPr>
              <a:t>（3）</a:t>
            </a:r>
            <a:r>
              <a:rPr lang="en-US" altLang="zh-CN" sz="2800" b="1">
                <a:solidFill>
                  <a:srgbClr val="000000"/>
                </a:solidFill>
                <a:cs typeface="Times New Roman" pitchFamily="18" charset="0"/>
              </a:rPr>
              <a:t>    (	j&lt;,	 c ,	d ,	(5))</a:t>
            </a:r>
            <a:endParaRPr lang="en-US" altLang="zh-CN" sz="2800" b="1">
              <a:solidFill>
                <a:srgbClr val="000000"/>
              </a:solidFill>
            </a:endParaRPr>
          </a:p>
          <a:p>
            <a:pPr marL="342900" indent="-342900" algn="just">
              <a:spcBef>
                <a:spcPct val="20000"/>
              </a:spcBef>
              <a:buClr>
                <a:schemeClr val="accent2"/>
              </a:buClr>
              <a:buFont typeface="Wingdings" pitchFamily="2" charset="2"/>
              <a:buNone/>
            </a:pPr>
            <a:r>
              <a:rPr lang="en-US" altLang="zh-CN" sz="2800" b="1">
                <a:solidFill>
                  <a:srgbClr val="000000"/>
                </a:solidFill>
              </a:rPr>
              <a:t>（4）</a:t>
            </a:r>
            <a:r>
              <a:rPr lang="en-US" altLang="zh-CN" sz="2800" b="1">
                <a:solidFill>
                  <a:srgbClr val="000000"/>
                </a:solidFill>
                <a:cs typeface="Times New Roman" pitchFamily="18" charset="0"/>
              </a:rPr>
              <a:t>    (	jump,	  - ,	- ,	</a:t>
            </a:r>
            <a:r>
              <a:rPr lang="en-US" altLang="zh-CN" sz="2800" b="1">
                <a:solidFill>
                  <a:srgbClr val="0000CC"/>
                </a:solidFill>
                <a:cs typeface="Times New Roman" pitchFamily="18" charset="0"/>
              </a:rPr>
              <a:t>E.false</a:t>
            </a:r>
            <a:r>
              <a:rPr lang="en-US" altLang="zh-CN" sz="2800" b="1">
                <a:solidFill>
                  <a:srgbClr val="000000"/>
                </a:solidFill>
                <a:cs typeface="Times New Roman" pitchFamily="18" charset="0"/>
              </a:rPr>
              <a:t>)</a:t>
            </a:r>
            <a:endParaRPr lang="en-US" altLang="zh-CN" sz="2800" b="1">
              <a:solidFill>
                <a:srgbClr val="FF0000"/>
              </a:solidFill>
            </a:endParaRPr>
          </a:p>
          <a:p>
            <a:pPr marL="342900" indent="-342900" algn="just">
              <a:spcBef>
                <a:spcPct val="20000"/>
              </a:spcBef>
              <a:buClr>
                <a:schemeClr val="accent2"/>
              </a:buClr>
              <a:buFont typeface="Wingdings" pitchFamily="2" charset="2"/>
              <a:buNone/>
            </a:pPr>
            <a:r>
              <a:rPr lang="en-US" altLang="zh-CN" sz="2800" b="1">
                <a:solidFill>
                  <a:srgbClr val="000000"/>
                </a:solidFill>
              </a:rPr>
              <a:t>（5）</a:t>
            </a:r>
            <a:r>
              <a:rPr lang="en-US" altLang="zh-CN" sz="2800" b="1">
                <a:solidFill>
                  <a:srgbClr val="000000"/>
                </a:solidFill>
                <a:cs typeface="Times New Roman" pitchFamily="18" charset="0"/>
              </a:rPr>
              <a:t>    (	j&gt;,	 e ,	f ,	</a:t>
            </a:r>
            <a:r>
              <a:rPr lang="en-US" altLang="zh-CN" sz="2800" b="1">
                <a:solidFill>
                  <a:srgbClr val="FF0000"/>
                </a:solidFill>
                <a:cs typeface="Times New Roman" pitchFamily="18" charset="0"/>
              </a:rPr>
              <a:t>E.true</a:t>
            </a:r>
            <a:r>
              <a:rPr lang="en-US" altLang="zh-CN" sz="2800" b="1">
                <a:solidFill>
                  <a:srgbClr val="000000"/>
                </a:solidFill>
                <a:cs typeface="Times New Roman" pitchFamily="18" charset="0"/>
              </a:rPr>
              <a:t>)</a:t>
            </a:r>
            <a:endParaRPr lang="en-US" altLang="zh-CN" sz="2800" b="1">
              <a:solidFill>
                <a:srgbClr val="000000"/>
              </a:solidFill>
            </a:endParaRPr>
          </a:p>
          <a:p>
            <a:pPr marL="342900" indent="-342900" algn="just">
              <a:spcBef>
                <a:spcPct val="20000"/>
              </a:spcBef>
              <a:buClr>
                <a:schemeClr val="accent2"/>
              </a:buClr>
              <a:buFont typeface="Wingdings" pitchFamily="2" charset="2"/>
              <a:buNone/>
            </a:pPr>
            <a:r>
              <a:rPr lang="en-US" altLang="zh-CN" sz="2800" b="1">
                <a:solidFill>
                  <a:srgbClr val="000000"/>
                </a:solidFill>
              </a:rPr>
              <a:t>（6）</a:t>
            </a:r>
            <a:r>
              <a:rPr lang="en-US" altLang="zh-CN" sz="2800" b="1">
                <a:solidFill>
                  <a:srgbClr val="000000"/>
                </a:solidFill>
                <a:cs typeface="Times New Roman" pitchFamily="18" charset="0"/>
              </a:rPr>
              <a:t>    (	jump,	  - ,	- ,	</a:t>
            </a:r>
            <a:r>
              <a:rPr lang="en-US" altLang="zh-CN" sz="2800" b="1">
                <a:solidFill>
                  <a:srgbClr val="0000CC"/>
                </a:solidFill>
                <a:cs typeface="Times New Roman" pitchFamily="18" charset="0"/>
              </a:rPr>
              <a:t>E.false</a:t>
            </a:r>
            <a:r>
              <a:rPr lang="en-US" altLang="zh-CN" sz="2800" b="1">
                <a:solidFill>
                  <a:srgbClr val="000000"/>
                </a:solidFill>
                <a:cs typeface="Times New Roman" pitchFamily="18" charset="0"/>
              </a:rPr>
              <a:t>)</a:t>
            </a: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26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26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26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264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4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26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uild="allAtOnce"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endParaRPr lang="zh-CN" altLang="en-US" smtClean="0"/>
          </a:p>
        </p:txBody>
      </p:sp>
      <p:sp>
        <p:nvSpPr>
          <p:cNvPr id="74755" name="Rectangle 3"/>
          <p:cNvSpPr>
            <a:spLocks noGrp="1" noChangeArrowheads="1"/>
          </p:cNvSpPr>
          <p:nvPr>
            <p:ph type="body" idx="1"/>
          </p:nvPr>
        </p:nvSpPr>
        <p:spPr/>
        <p:txBody>
          <a:bodyPr/>
          <a:lstStyle/>
          <a:p>
            <a:pPr marL="609600" indent="-609600" eaLnBrk="1" hangingPunct="1">
              <a:buClr>
                <a:srgbClr val="FF0000"/>
              </a:buClr>
            </a:pPr>
            <a:r>
              <a:rPr lang="zh-CN" altLang="en-US" sz="2800" smtClean="0"/>
              <a:t>真假出口的拉链与回填</a:t>
            </a:r>
          </a:p>
          <a:p>
            <a:pPr marL="609600" indent="-609600" eaLnBrk="1" hangingPunct="1">
              <a:buClr>
                <a:srgbClr val="FF0000"/>
              </a:buClr>
              <a:buFont typeface="Wingdings" pitchFamily="2" charset="2"/>
              <a:buChar char="Ø"/>
            </a:pPr>
            <a:r>
              <a:rPr lang="zh-CN" altLang="en-US" sz="2800" smtClean="0"/>
              <a:t>原因</a:t>
            </a:r>
          </a:p>
          <a:p>
            <a:pPr marL="609600" indent="-609600" algn="just" eaLnBrk="1" hangingPunct="1">
              <a:buFont typeface="Wingdings" pitchFamily="2" charset="2"/>
              <a:buNone/>
            </a:pPr>
            <a:r>
              <a:rPr lang="zh-CN" altLang="en-US" sz="2800" smtClean="0"/>
              <a:t>	在把布尔式翻译成一串条件转和无条件转四元式时，真假出口未能在生成四元式时确定；而且多个四元式可能有相同的出口</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3" name="Rectangle 5"/>
          <p:cNvSpPr>
            <a:spLocks noGrp="1" noChangeArrowheads="1"/>
          </p:cNvSpPr>
          <p:nvPr>
            <p:ph type="body" idx="1"/>
          </p:nvPr>
        </p:nvSpPr>
        <p:spPr>
          <a:xfrm>
            <a:off x="4648200" y="685800"/>
            <a:ext cx="4114800" cy="4800600"/>
          </a:xfrm>
          <a:noFill/>
          <a:extLst>
            <a:ext uri="{91240B29-F687-4F45-9708-019B960494DF}">
              <a14:hiddenLine xmlns:a14="http://schemas.microsoft.com/office/drawing/2010/main" w="25400" cap="flat" cmpd="sng">
                <a:solidFill>
                  <a:srgbClr val="FF00FF"/>
                </a:solidFill>
                <a:prstDash val="solid"/>
                <a:miter lim="800000"/>
                <a:headEnd type="none" w="med" len="med"/>
                <a:tailEnd type="none" w="lg" len="med"/>
              </a14:hiddenLine>
            </a:ext>
          </a:extLst>
        </p:spPr>
        <p:txBody>
          <a:bodyPr/>
          <a:lstStyle/>
          <a:p>
            <a:pPr eaLnBrk="1" hangingPunct="1">
              <a:lnSpc>
                <a:spcPct val="90000"/>
              </a:lnSpc>
              <a:spcBef>
                <a:spcPct val="50000"/>
              </a:spcBef>
              <a:buFont typeface="Wingdings" pitchFamily="2" charset="2"/>
              <a:buNone/>
            </a:pPr>
            <a:r>
              <a:rPr lang="zh-CN" altLang="en-US" sz="2800" smtClean="0"/>
              <a:t>说明：</a:t>
            </a:r>
          </a:p>
          <a:p>
            <a:pPr eaLnBrk="1" hangingPunct="1">
              <a:lnSpc>
                <a:spcPct val="90000"/>
              </a:lnSpc>
              <a:spcBef>
                <a:spcPct val="50000"/>
              </a:spcBef>
              <a:buFont typeface="Wingdings" pitchFamily="2" charset="2"/>
              <a:buChar char="Ø"/>
            </a:pPr>
            <a:r>
              <a:rPr lang="en-US" altLang="zh-CN" sz="2800" smtClean="0"/>
              <a:t>E.true</a:t>
            </a:r>
            <a:r>
              <a:rPr lang="zh-CN" altLang="en-US" sz="2800" smtClean="0"/>
              <a:t>和</a:t>
            </a:r>
            <a:r>
              <a:rPr lang="en-US" altLang="zh-CN" sz="2800" smtClean="0"/>
              <a:t>E.false</a:t>
            </a:r>
            <a:r>
              <a:rPr lang="zh-CN" altLang="en-US" sz="2800" smtClean="0"/>
              <a:t>不能在产生四元式的同时确定，要等将来目标明确时再回填，为此要记录这些要回填的四元式。</a:t>
            </a:r>
          </a:p>
          <a:p>
            <a:pPr eaLnBrk="1" hangingPunct="1">
              <a:lnSpc>
                <a:spcPct val="90000"/>
              </a:lnSpc>
              <a:spcBef>
                <a:spcPct val="50000"/>
              </a:spcBef>
              <a:buFont typeface="Wingdings" pitchFamily="2" charset="2"/>
              <a:buChar char="Ø"/>
            </a:pPr>
            <a:r>
              <a:rPr lang="zh-CN" altLang="en-US" sz="2800" smtClean="0"/>
              <a:t>通常采用“拉链”的办法，把需要回填</a:t>
            </a:r>
            <a:r>
              <a:rPr lang="en-US" altLang="zh-CN" sz="2800" smtClean="0"/>
              <a:t>E.true</a:t>
            </a:r>
            <a:r>
              <a:rPr lang="zh-CN" altLang="en-US" sz="2800" smtClean="0"/>
              <a:t>的四元式拉成一条“真”链，把需要回填</a:t>
            </a:r>
            <a:r>
              <a:rPr lang="en-US" altLang="zh-CN" sz="2800" smtClean="0"/>
              <a:t>E.false</a:t>
            </a:r>
            <a:r>
              <a:rPr lang="zh-CN" altLang="en-US" sz="2800" smtClean="0"/>
              <a:t>的四元式拉成一条“假”链。</a:t>
            </a:r>
          </a:p>
        </p:txBody>
      </p:sp>
      <p:sp>
        <p:nvSpPr>
          <p:cNvPr id="73734" name="Rectangle 6"/>
          <p:cNvSpPr>
            <a:spLocks noChangeArrowheads="1"/>
          </p:cNvSpPr>
          <p:nvPr/>
        </p:nvSpPr>
        <p:spPr bwMode="auto">
          <a:xfrm>
            <a:off x="228600" y="152400"/>
            <a:ext cx="5334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accent2"/>
              </a:buClr>
              <a:buFont typeface="Wingdings" pitchFamily="2" charset="2"/>
              <a:buNone/>
            </a:pPr>
            <a:r>
              <a:rPr lang="en-US" altLang="zh-CN" b="1">
                <a:solidFill>
                  <a:srgbClr val="000000"/>
                </a:solidFill>
              </a:rPr>
              <a:t>if </a:t>
            </a:r>
            <a:r>
              <a:rPr lang="en-US" altLang="zh-CN" b="1" u="sng">
                <a:solidFill>
                  <a:srgbClr val="0000CC"/>
                </a:solidFill>
              </a:rPr>
              <a:t>a&lt;b  or  c&lt;d  and  e&gt;f</a:t>
            </a:r>
            <a:r>
              <a:rPr lang="en-US" altLang="zh-CN" b="1">
                <a:solidFill>
                  <a:srgbClr val="000000"/>
                </a:solidFill>
              </a:rPr>
              <a:t> then S</a:t>
            </a:r>
            <a:r>
              <a:rPr lang="en-US" altLang="zh-CN" b="1" baseline="30000">
                <a:solidFill>
                  <a:srgbClr val="000000"/>
                </a:solidFill>
              </a:rPr>
              <a:t>1</a:t>
            </a:r>
            <a:r>
              <a:rPr lang="en-US" altLang="zh-CN" b="1">
                <a:solidFill>
                  <a:srgbClr val="000000"/>
                </a:solidFill>
              </a:rPr>
              <a:t> else S</a:t>
            </a:r>
            <a:r>
              <a:rPr lang="en-US" altLang="zh-CN" b="1" baseline="30000">
                <a:solidFill>
                  <a:srgbClr val="000000"/>
                </a:solidFill>
              </a:rPr>
              <a:t>2</a:t>
            </a:r>
          </a:p>
          <a:p>
            <a:pPr marL="342900" indent="-342900" algn="just">
              <a:spcBef>
                <a:spcPct val="20000"/>
              </a:spcBef>
              <a:buClr>
                <a:schemeClr val="accent2"/>
              </a:buClr>
              <a:buFont typeface="Wingdings" pitchFamily="2" charset="2"/>
              <a:buNone/>
            </a:pPr>
            <a:r>
              <a:rPr lang="zh-CN" altLang="en-US" b="1">
                <a:solidFill>
                  <a:srgbClr val="000000"/>
                </a:solidFill>
              </a:rPr>
              <a:t>翻译为四元式序列：</a:t>
            </a:r>
          </a:p>
          <a:p>
            <a:pPr marL="342900" indent="-342900" algn="just">
              <a:spcBef>
                <a:spcPct val="20000"/>
              </a:spcBef>
              <a:buClr>
                <a:schemeClr val="accent2"/>
              </a:buClr>
              <a:buFont typeface="Wingdings" pitchFamily="2" charset="2"/>
              <a:buNone/>
            </a:pPr>
            <a:r>
              <a:rPr lang="zh-CN" altLang="en-US" b="1">
                <a:solidFill>
                  <a:srgbClr val="000000"/>
                </a:solidFill>
              </a:rPr>
              <a:t>（1）</a:t>
            </a:r>
            <a:r>
              <a:rPr lang="zh-CN" altLang="en-US" b="1">
                <a:solidFill>
                  <a:srgbClr val="000000"/>
                </a:solidFill>
                <a:cs typeface="Times New Roman" pitchFamily="18" charset="0"/>
              </a:rPr>
              <a:t>    </a:t>
            </a:r>
            <a:r>
              <a:rPr lang="zh-CN" altLang="en-US" b="1">
                <a:solidFill>
                  <a:srgbClr val="000000"/>
                </a:solidFill>
              </a:rPr>
              <a:t>(</a:t>
            </a:r>
            <a:r>
              <a:rPr lang="en-US" altLang="zh-CN" b="1">
                <a:solidFill>
                  <a:srgbClr val="000000"/>
                </a:solidFill>
              </a:rPr>
              <a:t>j&lt; ,	  a ,	b ,	</a:t>
            </a:r>
            <a:r>
              <a:rPr lang="en-US" altLang="zh-CN" b="1">
                <a:solidFill>
                  <a:srgbClr val="FF3300"/>
                </a:solidFill>
              </a:rPr>
              <a:t>(7)</a:t>
            </a:r>
            <a:r>
              <a:rPr lang="en-US" altLang="zh-CN" b="1">
                <a:solidFill>
                  <a:srgbClr val="000000"/>
                </a:solidFill>
              </a:rPr>
              <a:t>)</a:t>
            </a:r>
            <a:endParaRPr lang="en-US" altLang="zh-CN" b="1">
              <a:solidFill>
                <a:srgbClr val="FF0000"/>
              </a:solidFill>
            </a:endParaRPr>
          </a:p>
          <a:p>
            <a:pPr marL="342900" indent="-342900" algn="just">
              <a:spcBef>
                <a:spcPct val="20000"/>
              </a:spcBef>
              <a:buClr>
                <a:schemeClr val="accent2"/>
              </a:buClr>
              <a:buFont typeface="Wingdings" pitchFamily="2" charset="2"/>
              <a:buNone/>
            </a:pPr>
            <a:r>
              <a:rPr lang="en-US" altLang="zh-CN" b="1">
                <a:solidFill>
                  <a:srgbClr val="000000"/>
                </a:solidFill>
              </a:rPr>
              <a:t>（2）</a:t>
            </a:r>
            <a:r>
              <a:rPr lang="en-US" altLang="zh-CN" b="1">
                <a:solidFill>
                  <a:srgbClr val="000000"/>
                </a:solidFill>
                <a:cs typeface="Times New Roman" pitchFamily="18" charset="0"/>
              </a:rPr>
              <a:t>    (jump, - ,	- ,	(3))</a:t>
            </a:r>
            <a:endParaRPr lang="en-US" altLang="zh-CN" b="1">
              <a:solidFill>
                <a:srgbClr val="000000"/>
              </a:solidFill>
            </a:endParaRPr>
          </a:p>
          <a:p>
            <a:pPr marL="342900" indent="-342900" algn="just">
              <a:spcBef>
                <a:spcPct val="20000"/>
              </a:spcBef>
              <a:buClr>
                <a:schemeClr val="accent2"/>
              </a:buClr>
              <a:buFont typeface="Wingdings" pitchFamily="2" charset="2"/>
              <a:buNone/>
            </a:pPr>
            <a:r>
              <a:rPr lang="en-US" altLang="zh-CN" b="1">
                <a:solidFill>
                  <a:srgbClr val="000000"/>
                </a:solidFill>
              </a:rPr>
              <a:t>（3）</a:t>
            </a:r>
            <a:r>
              <a:rPr lang="en-US" altLang="zh-CN" b="1">
                <a:solidFill>
                  <a:srgbClr val="000000"/>
                </a:solidFill>
                <a:cs typeface="Times New Roman" pitchFamily="18" charset="0"/>
              </a:rPr>
              <a:t>    (j&lt; ,	  c ,	d ,	(5))</a:t>
            </a:r>
            <a:endParaRPr lang="en-US" altLang="zh-CN" b="1">
              <a:solidFill>
                <a:srgbClr val="000000"/>
              </a:solidFill>
            </a:endParaRPr>
          </a:p>
          <a:p>
            <a:pPr marL="342900" indent="-342900" algn="just">
              <a:spcBef>
                <a:spcPct val="20000"/>
              </a:spcBef>
              <a:buClr>
                <a:schemeClr val="accent2"/>
              </a:buClr>
              <a:buFont typeface="Wingdings" pitchFamily="2" charset="2"/>
              <a:buNone/>
            </a:pPr>
            <a:r>
              <a:rPr lang="en-US" altLang="zh-CN" b="1">
                <a:solidFill>
                  <a:srgbClr val="000000"/>
                </a:solidFill>
              </a:rPr>
              <a:t>（4）</a:t>
            </a:r>
            <a:r>
              <a:rPr lang="en-US" altLang="zh-CN" b="1">
                <a:solidFill>
                  <a:srgbClr val="000000"/>
                </a:solidFill>
                <a:cs typeface="Times New Roman" pitchFamily="18" charset="0"/>
              </a:rPr>
              <a:t>    (jump, - ,	- ,	</a:t>
            </a:r>
            <a:r>
              <a:rPr lang="en-US" altLang="zh-CN" b="1">
                <a:solidFill>
                  <a:srgbClr val="0000CC"/>
                </a:solidFill>
                <a:cs typeface="Times New Roman" pitchFamily="18" charset="0"/>
              </a:rPr>
              <a:t>(p+1)</a:t>
            </a:r>
            <a:r>
              <a:rPr lang="en-US" altLang="zh-CN" b="1">
                <a:solidFill>
                  <a:srgbClr val="000000"/>
                </a:solidFill>
                <a:cs typeface="Times New Roman" pitchFamily="18" charset="0"/>
              </a:rPr>
              <a:t>)</a:t>
            </a:r>
            <a:endParaRPr lang="en-US" altLang="zh-CN" b="1">
              <a:solidFill>
                <a:srgbClr val="FF0000"/>
              </a:solidFill>
            </a:endParaRPr>
          </a:p>
          <a:p>
            <a:pPr marL="342900" indent="-342900" algn="just">
              <a:spcBef>
                <a:spcPct val="20000"/>
              </a:spcBef>
              <a:buClr>
                <a:schemeClr val="accent2"/>
              </a:buClr>
              <a:buFont typeface="Wingdings" pitchFamily="2" charset="2"/>
              <a:buNone/>
            </a:pPr>
            <a:r>
              <a:rPr lang="en-US" altLang="zh-CN" b="1">
                <a:solidFill>
                  <a:srgbClr val="000000"/>
                </a:solidFill>
              </a:rPr>
              <a:t>（5）</a:t>
            </a:r>
            <a:r>
              <a:rPr lang="en-US" altLang="zh-CN" b="1">
                <a:solidFill>
                  <a:srgbClr val="000000"/>
                </a:solidFill>
                <a:cs typeface="Times New Roman" pitchFamily="18" charset="0"/>
              </a:rPr>
              <a:t>    (j&gt; ,	  e ,	f ,	</a:t>
            </a:r>
            <a:r>
              <a:rPr lang="en-US" altLang="zh-CN" b="1">
                <a:solidFill>
                  <a:srgbClr val="FF3300"/>
                </a:solidFill>
                <a:cs typeface="Times New Roman" pitchFamily="18" charset="0"/>
              </a:rPr>
              <a:t>(7)</a:t>
            </a:r>
            <a:r>
              <a:rPr lang="en-US" altLang="zh-CN" b="1">
                <a:solidFill>
                  <a:srgbClr val="000000"/>
                </a:solidFill>
                <a:cs typeface="Times New Roman" pitchFamily="18" charset="0"/>
              </a:rPr>
              <a:t>)</a:t>
            </a:r>
            <a:endParaRPr lang="en-US" altLang="zh-CN" b="1">
              <a:solidFill>
                <a:srgbClr val="000000"/>
              </a:solidFill>
            </a:endParaRPr>
          </a:p>
          <a:p>
            <a:pPr marL="342900" indent="-342900" algn="just">
              <a:spcBef>
                <a:spcPct val="20000"/>
              </a:spcBef>
              <a:buClr>
                <a:schemeClr val="accent2"/>
              </a:buClr>
              <a:buFont typeface="Wingdings" pitchFamily="2" charset="2"/>
              <a:buNone/>
            </a:pPr>
            <a:r>
              <a:rPr lang="en-US" altLang="zh-CN" b="1">
                <a:solidFill>
                  <a:srgbClr val="000000"/>
                </a:solidFill>
              </a:rPr>
              <a:t>（6）</a:t>
            </a:r>
            <a:r>
              <a:rPr lang="en-US" altLang="zh-CN" b="1">
                <a:solidFill>
                  <a:srgbClr val="000000"/>
                </a:solidFill>
                <a:cs typeface="Times New Roman" pitchFamily="18" charset="0"/>
              </a:rPr>
              <a:t>    (jump, - ,	- ,	</a:t>
            </a:r>
            <a:r>
              <a:rPr lang="en-US" altLang="zh-CN" b="1">
                <a:solidFill>
                  <a:srgbClr val="0000CC"/>
                </a:solidFill>
                <a:cs typeface="Times New Roman" pitchFamily="18" charset="0"/>
              </a:rPr>
              <a:t>(p+1)</a:t>
            </a:r>
            <a:r>
              <a:rPr lang="en-US" altLang="zh-CN" b="1">
                <a:solidFill>
                  <a:srgbClr val="000000"/>
                </a:solidFill>
                <a:cs typeface="Times New Roman" pitchFamily="18" charset="0"/>
              </a:rPr>
              <a:t>)</a:t>
            </a:r>
            <a:r>
              <a:rPr lang="en-US" altLang="zh-CN" b="1">
                <a:solidFill>
                  <a:srgbClr val="000000"/>
                </a:solidFill>
              </a:rPr>
              <a:t> </a:t>
            </a:r>
          </a:p>
          <a:p>
            <a:pPr marL="342900" indent="-342900" algn="just">
              <a:spcBef>
                <a:spcPct val="20000"/>
              </a:spcBef>
              <a:buClr>
                <a:schemeClr val="accent2"/>
              </a:buClr>
              <a:buFont typeface="Wingdings" pitchFamily="2" charset="2"/>
              <a:buNone/>
            </a:pPr>
            <a:r>
              <a:rPr lang="zh-CN" altLang="en-US" b="1">
                <a:solidFill>
                  <a:srgbClr val="FF3300"/>
                </a:solidFill>
              </a:rPr>
              <a:t>（7）</a:t>
            </a:r>
            <a:r>
              <a:rPr lang="zh-CN" altLang="en-US" b="1">
                <a:solidFill>
                  <a:srgbClr val="000000"/>
                </a:solidFill>
              </a:rPr>
              <a:t>	(关于</a:t>
            </a:r>
            <a:r>
              <a:rPr lang="en-US" altLang="zh-CN" b="1">
                <a:solidFill>
                  <a:srgbClr val="000000"/>
                </a:solidFill>
              </a:rPr>
              <a:t>S</a:t>
            </a:r>
            <a:r>
              <a:rPr lang="en-US" altLang="zh-CN" b="1" baseline="30000">
                <a:solidFill>
                  <a:srgbClr val="000000"/>
                </a:solidFill>
              </a:rPr>
              <a:t>1</a:t>
            </a:r>
            <a:r>
              <a:rPr lang="zh-CN" altLang="en-US" b="1">
                <a:solidFill>
                  <a:srgbClr val="000000"/>
                </a:solidFill>
              </a:rPr>
              <a:t>的四元式)</a:t>
            </a:r>
          </a:p>
          <a:p>
            <a:pPr marL="342900" indent="-342900" algn="just">
              <a:spcBef>
                <a:spcPct val="20000"/>
              </a:spcBef>
              <a:buClr>
                <a:schemeClr val="accent2"/>
              </a:buClr>
              <a:buFont typeface="Wingdings" pitchFamily="2" charset="2"/>
              <a:buNone/>
            </a:pPr>
            <a:r>
              <a:rPr lang="zh-CN" altLang="en-US" b="1">
                <a:solidFill>
                  <a:srgbClr val="000000"/>
                </a:solidFill>
              </a:rPr>
              <a:t>	……</a:t>
            </a:r>
          </a:p>
          <a:p>
            <a:pPr marL="342900" indent="-342900" algn="just">
              <a:spcBef>
                <a:spcPct val="20000"/>
              </a:spcBef>
              <a:buClr>
                <a:schemeClr val="accent2"/>
              </a:buClr>
              <a:buFont typeface="Wingdings" pitchFamily="2" charset="2"/>
              <a:buNone/>
            </a:pPr>
            <a:r>
              <a:rPr lang="zh-CN" altLang="en-US" b="1">
                <a:solidFill>
                  <a:srgbClr val="000000"/>
                </a:solidFill>
              </a:rPr>
              <a:t>（</a:t>
            </a:r>
            <a:r>
              <a:rPr lang="en-US" altLang="zh-CN" b="1">
                <a:solidFill>
                  <a:srgbClr val="000000"/>
                </a:solidFill>
              </a:rPr>
              <a:t>p）	(jump, - ,	- ,	q)</a:t>
            </a:r>
          </a:p>
          <a:p>
            <a:pPr marL="342900" indent="-342900" algn="just">
              <a:spcBef>
                <a:spcPct val="20000"/>
              </a:spcBef>
              <a:buClr>
                <a:schemeClr val="accent2"/>
              </a:buClr>
              <a:buFont typeface="Wingdings" pitchFamily="2" charset="2"/>
              <a:buNone/>
            </a:pPr>
            <a:r>
              <a:rPr lang="en-US" altLang="zh-CN" b="1">
                <a:solidFill>
                  <a:srgbClr val="0000CC"/>
                </a:solidFill>
              </a:rPr>
              <a:t>(p+1)</a:t>
            </a:r>
            <a:r>
              <a:rPr lang="en-US" altLang="zh-CN" b="1">
                <a:solidFill>
                  <a:srgbClr val="000000"/>
                </a:solidFill>
              </a:rPr>
              <a:t>	(</a:t>
            </a:r>
            <a:r>
              <a:rPr lang="zh-CN" altLang="en-US" b="1">
                <a:solidFill>
                  <a:srgbClr val="000000"/>
                </a:solidFill>
              </a:rPr>
              <a:t>关于</a:t>
            </a:r>
            <a:r>
              <a:rPr lang="en-US" altLang="zh-CN" b="1">
                <a:solidFill>
                  <a:srgbClr val="000000"/>
                </a:solidFill>
              </a:rPr>
              <a:t>S</a:t>
            </a:r>
            <a:r>
              <a:rPr lang="en-US" altLang="zh-CN" b="1" baseline="30000">
                <a:solidFill>
                  <a:srgbClr val="000000"/>
                </a:solidFill>
              </a:rPr>
              <a:t>2</a:t>
            </a:r>
            <a:r>
              <a:rPr lang="zh-CN" altLang="en-US" b="1">
                <a:solidFill>
                  <a:srgbClr val="000000"/>
                </a:solidFill>
              </a:rPr>
              <a:t>的四元式)</a:t>
            </a:r>
          </a:p>
          <a:p>
            <a:pPr marL="342900" indent="-342900" algn="just">
              <a:spcBef>
                <a:spcPct val="20000"/>
              </a:spcBef>
              <a:buClr>
                <a:schemeClr val="accent2"/>
              </a:buClr>
              <a:buFont typeface="Wingdings" pitchFamily="2" charset="2"/>
              <a:buNone/>
            </a:pPr>
            <a:r>
              <a:rPr lang="zh-CN" altLang="en-US" b="1">
                <a:solidFill>
                  <a:srgbClr val="000000"/>
                </a:solidFill>
              </a:rPr>
              <a:t>	……</a:t>
            </a:r>
          </a:p>
          <a:p>
            <a:pPr marL="342900" indent="-342900" algn="just">
              <a:spcBef>
                <a:spcPct val="20000"/>
              </a:spcBef>
              <a:buClr>
                <a:schemeClr val="accent2"/>
              </a:buClr>
              <a:buFont typeface="Wingdings" pitchFamily="2" charset="2"/>
              <a:buNone/>
            </a:pPr>
            <a:r>
              <a:rPr lang="en-US" altLang="zh-CN" b="1">
                <a:solidFill>
                  <a:srgbClr val="000000"/>
                </a:solidFill>
              </a:rPr>
              <a:t>  (q)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bldLvl="2" autoUpdateAnimBg="0"/>
      <p:bldP spid="7373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457200" y="76200"/>
            <a:ext cx="4114800" cy="609600"/>
          </a:xfrm>
        </p:spPr>
        <p:txBody>
          <a:bodyPr/>
          <a:lstStyle/>
          <a:p>
            <a:pPr eaLnBrk="1" hangingPunct="1">
              <a:buClr>
                <a:srgbClr val="FF0000"/>
              </a:buClr>
              <a:buFont typeface="Wingdings" pitchFamily="2" charset="2"/>
              <a:buChar char="Ø"/>
            </a:pPr>
            <a:r>
              <a:rPr lang="zh-CN" altLang="en-US" sz="2800" smtClean="0"/>
              <a:t>拉链方式：</a:t>
            </a:r>
          </a:p>
        </p:txBody>
      </p:sp>
      <p:sp>
        <p:nvSpPr>
          <p:cNvPr id="45060" name="Rectangle 4"/>
          <p:cNvSpPr>
            <a:spLocks noChangeArrowheads="1"/>
          </p:cNvSpPr>
          <p:nvPr/>
        </p:nvSpPr>
        <p:spPr bwMode="auto">
          <a:xfrm>
            <a:off x="4953000" y="574675"/>
            <a:ext cx="35814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zh-CN" altLang="en-US" sz="2800" b="1">
                <a:solidFill>
                  <a:srgbClr val="000000"/>
                </a:solidFill>
              </a:rPr>
              <a:t>则链接成为：</a:t>
            </a:r>
          </a:p>
          <a:p>
            <a:pPr algn="just">
              <a:spcBef>
                <a:spcPct val="20000"/>
              </a:spcBef>
              <a:buClr>
                <a:schemeClr val="accent2"/>
              </a:buClr>
              <a:buFont typeface="Wingdings" pitchFamily="2" charset="2"/>
              <a:buNone/>
            </a:pPr>
            <a:r>
              <a:rPr lang="zh-CN" altLang="en-US" sz="2800" b="1">
                <a:solidFill>
                  <a:srgbClr val="000000"/>
                </a:solidFill>
              </a:rPr>
              <a:t>(10)…… </a:t>
            </a:r>
            <a:r>
              <a:rPr lang="en-US" altLang="zh-CN" sz="2800" b="1">
                <a:solidFill>
                  <a:srgbClr val="000000"/>
                </a:solidFill>
              </a:rPr>
              <a:t>goto  (</a:t>
            </a:r>
            <a:r>
              <a:rPr lang="en-US" altLang="zh-CN" sz="2800" b="1">
                <a:solidFill>
                  <a:srgbClr val="FF3300"/>
                </a:solidFill>
              </a:rPr>
              <a:t>True</a:t>
            </a:r>
            <a:r>
              <a:rPr lang="en-US" altLang="zh-CN" sz="2800" b="1">
                <a:solidFill>
                  <a:srgbClr val="000000"/>
                </a:solidFill>
              </a:rPr>
              <a:t>)</a:t>
            </a:r>
          </a:p>
          <a:p>
            <a:pPr algn="just">
              <a:spcBef>
                <a:spcPct val="20000"/>
              </a:spcBef>
              <a:buClr>
                <a:schemeClr val="accent2"/>
              </a:buClr>
              <a:buFont typeface="Wingdings" pitchFamily="2" charset="2"/>
              <a:buNone/>
            </a:pPr>
            <a:r>
              <a:rPr lang="en-US" altLang="zh-CN" sz="2800" b="1">
                <a:solidFill>
                  <a:srgbClr val="000000"/>
                </a:solidFill>
              </a:rPr>
              <a:t>…… </a:t>
            </a:r>
          </a:p>
          <a:p>
            <a:pPr algn="just">
              <a:spcBef>
                <a:spcPct val="20000"/>
              </a:spcBef>
              <a:buClr>
                <a:schemeClr val="accent2"/>
              </a:buClr>
              <a:buFont typeface="Wingdings" pitchFamily="2" charset="2"/>
              <a:buNone/>
            </a:pPr>
            <a:r>
              <a:rPr lang="en-US" altLang="zh-CN" sz="2800" b="1">
                <a:solidFill>
                  <a:srgbClr val="000000"/>
                </a:solidFill>
              </a:rPr>
              <a:t>(20)…… goto  (10) </a:t>
            </a:r>
          </a:p>
          <a:p>
            <a:pPr algn="just">
              <a:spcBef>
                <a:spcPct val="20000"/>
              </a:spcBef>
              <a:buClr>
                <a:schemeClr val="accent2"/>
              </a:buClr>
              <a:buFont typeface="Wingdings" pitchFamily="2" charset="2"/>
              <a:buNone/>
            </a:pPr>
            <a:r>
              <a:rPr lang="en-US" altLang="zh-CN" sz="2800" b="1">
                <a:solidFill>
                  <a:srgbClr val="000000"/>
                </a:solidFill>
              </a:rPr>
              <a:t>…… </a:t>
            </a:r>
          </a:p>
          <a:p>
            <a:pPr algn="just">
              <a:spcBef>
                <a:spcPct val="20000"/>
              </a:spcBef>
              <a:buClr>
                <a:schemeClr val="accent2"/>
              </a:buClr>
              <a:buFont typeface="Wingdings" pitchFamily="2" charset="2"/>
              <a:buNone/>
            </a:pPr>
            <a:r>
              <a:rPr lang="en-US" altLang="zh-CN" sz="2800" b="1">
                <a:solidFill>
                  <a:srgbClr val="000000"/>
                </a:solidFill>
              </a:rPr>
              <a:t>(30)…… goto  (20)</a:t>
            </a:r>
            <a:endParaRPr lang="zh-CN" altLang="en-US" sz="2800" b="1">
              <a:solidFill>
                <a:srgbClr val="000000"/>
              </a:solidFill>
            </a:endParaRPr>
          </a:p>
        </p:txBody>
      </p:sp>
      <p:sp>
        <p:nvSpPr>
          <p:cNvPr id="45061" name="Rectangle 5"/>
          <p:cNvSpPr>
            <a:spLocks noChangeArrowheads="1"/>
          </p:cNvSpPr>
          <p:nvPr/>
        </p:nvSpPr>
        <p:spPr bwMode="auto">
          <a:xfrm>
            <a:off x="609600" y="3962400"/>
            <a:ext cx="79248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00"/>
              </a:buClr>
              <a:buFont typeface="Wingdings" pitchFamily="2" charset="2"/>
              <a:buChar char="§"/>
            </a:pPr>
            <a:r>
              <a:rPr lang="zh-CN" altLang="en-US" sz="2800" b="1">
                <a:solidFill>
                  <a:srgbClr val="000000"/>
                </a:solidFill>
              </a:rPr>
              <a:t>把地址（30）作为链首，地址（10）作为链尾,</a:t>
            </a:r>
          </a:p>
          <a:p>
            <a:pPr>
              <a:spcBef>
                <a:spcPct val="20000"/>
              </a:spcBef>
              <a:buClr>
                <a:srgbClr val="FF0000"/>
              </a:buClr>
              <a:buFont typeface="Wingdings" pitchFamily="2" charset="2"/>
              <a:buNone/>
            </a:pPr>
            <a:r>
              <a:rPr lang="zh-CN" altLang="en-US" sz="2800" b="1">
                <a:solidFill>
                  <a:srgbClr val="000000"/>
                </a:solidFill>
              </a:rPr>
              <a:t>	 </a:t>
            </a:r>
            <a:r>
              <a:rPr lang="en-US" altLang="zh-CN" sz="2800" b="1">
                <a:solidFill>
                  <a:srgbClr val="FF3300"/>
                </a:solidFill>
              </a:rPr>
              <a:t>True</a:t>
            </a:r>
            <a:r>
              <a:rPr lang="zh-CN" altLang="en-US" sz="2800" b="1">
                <a:solidFill>
                  <a:srgbClr val="000000"/>
                </a:solidFill>
              </a:rPr>
              <a:t>为</a:t>
            </a:r>
            <a:r>
              <a:rPr lang="en-US" altLang="zh-CN" sz="2800" b="1">
                <a:solidFill>
                  <a:srgbClr val="000000"/>
                </a:solidFill>
              </a:rPr>
              <a:t>"</a:t>
            </a:r>
            <a:r>
              <a:rPr lang="zh-CN" altLang="en-US" sz="2800" b="1">
                <a:solidFill>
                  <a:srgbClr val="000000"/>
                </a:solidFill>
              </a:rPr>
              <a:t>真</a:t>
            </a:r>
            <a:r>
              <a:rPr lang="en-US" altLang="zh-CN" sz="2800" b="1">
                <a:solidFill>
                  <a:srgbClr val="000000"/>
                </a:solidFill>
              </a:rPr>
              <a:t>"</a:t>
            </a:r>
            <a:r>
              <a:rPr lang="zh-CN" altLang="en-US" sz="2800" b="1">
                <a:solidFill>
                  <a:srgbClr val="000000"/>
                </a:solidFill>
              </a:rPr>
              <a:t>链尾标志。</a:t>
            </a:r>
          </a:p>
          <a:p>
            <a:pPr>
              <a:spcBef>
                <a:spcPct val="20000"/>
              </a:spcBef>
              <a:buClr>
                <a:srgbClr val="FF0000"/>
              </a:buClr>
              <a:buFont typeface="Wingdings" pitchFamily="2" charset="2"/>
              <a:buChar char="§"/>
            </a:pPr>
            <a:r>
              <a:rPr lang="zh-CN" altLang="en-US" sz="2800" b="1">
                <a:solidFill>
                  <a:srgbClr val="000000"/>
                </a:solidFill>
              </a:rPr>
              <a:t>四元式的第四个区段存放链指针。</a:t>
            </a:r>
          </a:p>
          <a:p>
            <a:pPr>
              <a:spcBef>
                <a:spcPct val="20000"/>
              </a:spcBef>
              <a:buClr>
                <a:srgbClr val="FF0000"/>
              </a:buClr>
              <a:buFont typeface="Wingdings" pitchFamily="2" charset="2"/>
              <a:buChar char="§"/>
            </a:pPr>
            <a:r>
              <a:rPr lang="en-US" altLang="zh-CN" sz="2800" b="1">
                <a:solidFill>
                  <a:srgbClr val="FF3300"/>
                </a:solidFill>
              </a:rPr>
              <a:t>E.true </a:t>
            </a:r>
            <a:r>
              <a:rPr lang="zh-CN" altLang="en-US" sz="2800" b="1">
                <a:solidFill>
                  <a:srgbClr val="FF3300"/>
                </a:solidFill>
              </a:rPr>
              <a:t>和</a:t>
            </a:r>
            <a:r>
              <a:rPr lang="en-US" altLang="zh-CN" sz="2800" b="1">
                <a:solidFill>
                  <a:srgbClr val="FF3300"/>
                </a:solidFill>
              </a:rPr>
              <a:t>E.false</a:t>
            </a:r>
            <a:r>
              <a:rPr lang="zh-CN" altLang="en-US" sz="2800" b="1">
                <a:solidFill>
                  <a:srgbClr val="FF3300"/>
                </a:solidFill>
              </a:rPr>
              <a:t>用于存放“真”链和“假”链的链首</a:t>
            </a:r>
            <a:r>
              <a:rPr lang="zh-CN" altLang="en-US" sz="2800" b="1">
                <a:solidFill>
                  <a:srgbClr val="000000"/>
                </a:solidFill>
              </a:rPr>
              <a:t>。</a:t>
            </a:r>
          </a:p>
        </p:txBody>
      </p:sp>
      <p:sp>
        <p:nvSpPr>
          <p:cNvPr id="45064" name="Rectangle 8"/>
          <p:cNvSpPr>
            <a:spLocks noChangeArrowheads="1"/>
          </p:cNvSpPr>
          <p:nvPr/>
        </p:nvSpPr>
        <p:spPr bwMode="auto">
          <a:xfrm>
            <a:off x="762000" y="533400"/>
            <a:ext cx="35814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zh-CN" altLang="en-US" sz="2800" b="1">
                <a:solidFill>
                  <a:srgbClr val="000000"/>
                </a:solidFill>
              </a:rPr>
              <a:t>若有四元式序列：</a:t>
            </a:r>
          </a:p>
          <a:p>
            <a:pPr algn="just">
              <a:spcBef>
                <a:spcPct val="20000"/>
              </a:spcBef>
              <a:buClr>
                <a:schemeClr val="accent2"/>
              </a:buClr>
              <a:buFont typeface="Wingdings" pitchFamily="2" charset="2"/>
              <a:buNone/>
            </a:pPr>
            <a:r>
              <a:rPr lang="zh-CN" altLang="en-US" sz="2800" b="1">
                <a:solidFill>
                  <a:srgbClr val="000000"/>
                </a:solidFill>
              </a:rPr>
              <a:t>(10)…… </a:t>
            </a:r>
            <a:r>
              <a:rPr lang="en-US" altLang="zh-CN" sz="2800" b="1">
                <a:solidFill>
                  <a:srgbClr val="000000"/>
                </a:solidFill>
              </a:rPr>
              <a:t>goto  E.true</a:t>
            </a:r>
          </a:p>
          <a:p>
            <a:pPr algn="just">
              <a:spcBef>
                <a:spcPct val="20000"/>
              </a:spcBef>
              <a:buClr>
                <a:schemeClr val="accent2"/>
              </a:buClr>
              <a:buFont typeface="Wingdings" pitchFamily="2" charset="2"/>
              <a:buNone/>
            </a:pPr>
            <a:r>
              <a:rPr lang="en-US" altLang="zh-CN" sz="2800" b="1">
                <a:solidFill>
                  <a:srgbClr val="000000"/>
                </a:solidFill>
              </a:rPr>
              <a:t>…… </a:t>
            </a:r>
          </a:p>
          <a:p>
            <a:pPr algn="just">
              <a:spcBef>
                <a:spcPct val="20000"/>
              </a:spcBef>
              <a:buClr>
                <a:schemeClr val="accent2"/>
              </a:buClr>
              <a:buFont typeface="Wingdings" pitchFamily="2" charset="2"/>
              <a:buNone/>
            </a:pPr>
            <a:r>
              <a:rPr lang="en-US" altLang="zh-CN" sz="2800" b="1">
                <a:solidFill>
                  <a:srgbClr val="000000"/>
                </a:solidFill>
              </a:rPr>
              <a:t>(20)…… goto  E.true</a:t>
            </a:r>
          </a:p>
          <a:p>
            <a:pPr algn="just">
              <a:spcBef>
                <a:spcPct val="20000"/>
              </a:spcBef>
              <a:buClr>
                <a:schemeClr val="accent2"/>
              </a:buClr>
              <a:buFont typeface="Wingdings" pitchFamily="2" charset="2"/>
              <a:buNone/>
            </a:pPr>
            <a:r>
              <a:rPr lang="en-US" altLang="zh-CN" sz="2800" b="1">
                <a:solidFill>
                  <a:srgbClr val="000000"/>
                </a:solidFill>
              </a:rPr>
              <a:t>…… </a:t>
            </a:r>
          </a:p>
          <a:p>
            <a:pPr algn="just">
              <a:spcBef>
                <a:spcPct val="20000"/>
              </a:spcBef>
              <a:buClr>
                <a:schemeClr val="accent2"/>
              </a:buClr>
              <a:buFont typeface="Wingdings" pitchFamily="2" charset="2"/>
              <a:buNone/>
            </a:pPr>
            <a:r>
              <a:rPr lang="en-US" altLang="zh-CN" sz="2800" b="1">
                <a:solidFill>
                  <a:srgbClr val="000000"/>
                </a:solidFill>
              </a:rPr>
              <a:t>(30)…… goto  E.true</a:t>
            </a: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1">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P spid="45060" grpId="0" autoUpdateAnimBg="0"/>
      <p:bldP spid="45061" grpId="0" build="p" autoUpdateAnimBg="0"/>
      <p:bldP spid="4506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57200" y="228600"/>
            <a:ext cx="84582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Clr>
                <a:srgbClr val="FF0000"/>
              </a:buClr>
              <a:buFont typeface="Wingdings" pitchFamily="2" charset="2"/>
              <a:buChar char="Ø"/>
            </a:pPr>
            <a:r>
              <a:rPr lang="zh-CN" altLang="en-US" sz="2800" b="1">
                <a:solidFill>
                  <a:srgbClr val="000000"/>
                </a:solidFill>
              </a:rPr>
              <a:t>为了完成拉链和回填工作，设计以下语义变量和过程（函数）：</a:t>
            </a:r>
            <a:endParaRPr lang="zh-CN" altLang="en-US" sz="2800" b="1">
              <a:solidFill>
                <a:srgbClr val="000000"/>
              </a:solidFill>
              <a:latin typeface="Tahoma" pitchFamily="34" charset="0"/>
            </a:endParaRPr>
          </a:p>
          <a:p>
            <a:pPr marL="457200" indent="-457200">
              <a:spcBef>
                <a:spcPct val="50000"/>
              </a:spcBef>
              <a:buClr>
                <a:srgbClr val="FF0000"/>
              </a:buClr>
              <a:buFont typeface="Wingdings" pitchFamily="2" charset="2"/>
              <a:buAutoNum type="arabicParenR"/>
            </a:pPr>
            <a:r>
              <a:rPr lang="zh-CN" altLang="en-US" sz="2800" b="1">
                <a:solidFill>
                  <a:srgbClr val="000000"/>
                </a:solidFill>
              </a:rPr>
              <a:t>函数</a:t>
            </a:r>
            <a:r>
              <a:rPr lang="en-US" altLang="zh-CN" sz="2800" b="1">
                <a:solidFill>
                  <a:srgbClr val="000000"/>
                </a:solidFill>
                <a:latin typeface="Tahoma" pitchFamily="34" charset="0"/>
              </a:rPr>
              <a:t>merge ( p</a:t>
            </a:r>
            <a:r>
              <a:rPr lang="en-US" altLang="zh-CN" sz="2800" b="1" baseline="-30000">
                <a:solidFill>
                  <a:srgbClr val="000000"/>
                </a:solidFill>
                <a:latin typeface="Tahoma" pitchFamily="34" charset="0"/>
              </a:rPr>
              <a:t>1</a:t>
            </a:r>
            <a:r>
              <a:rPr lang="en-US" altLang="zh-CN" sz="2800" b="1">
                <a:solidFill>
                  <a:srgbClr val="000000"/>
                </a:solidFill>
                <a:latin typeface="Tahoma" pitchFamily="34" charset="0"/>
              </a:rPr>
              <a:t>, p</a:t>
            </a:r>
            <a:r>
              <a:rPr lang="en-US" altLang="zh-CN" sz="2800" b="1" baseline="-30000">
                <a:solidFill>
                  <a:srgbClr val="000000"/>
                </a:solidFill>
                <a:latin typeface="Tahoma" pitchFamily="34" charset="0"/>
              </a:rPr>
              <a:t>2</a:t>
            </a:r>
            <a:r>
              <a:rPr lang="en-US" altLang="zh-CN" sz="2800" b="1">
                <a:solidFill>
                  <a:srgbClr val="000000"/>
                </a:solidFill>
                <a:latin typeface="Tahoma" pitchFamily="34" charset="0"/>
              </a:rPr>
              <a:t> ) </a:t>
            </a:r>
            <a:r>
              <a:rPr lang="zh-CN" altLang="en-US" sz="2800" b="1">
                <a:solidFill>
                  <a:srgbClr val="000000"/>
                </a:solidFill>
              </a:rPr>
              <a:t>用于把</a:t>
            </a:r>
            <a:r>
              <a:rPr lang="en-US" altLang="zh-CN" sz="2800" b="1">
                <a:solidFill>
                  <a:srgbClr val="000000"/>
                </a:solidFill>
                <a:latin typeface="Tahoma" pitchFamily="34" charset="0"/>
              </a:rPr>
              <a:t>P</a:t>
            </a:r>
            <a:r>
              <a:rPr lang="en-US" altLang="zh-CN" sz="2800" b="1" baseline="-30000">
                <a:solidFill>
                  <a:srgbClr val="000000"/>
                </a:solidFill>
                <a:latin typeface="Tahoma" pitchFamily="34" charset="0"/>
              </a:rPr>
              <a:t>1</a:t>
            </a:r>
            <a:r>
              <a:rPr lang="zh-CN" altLang="en-US" sz="2800" b="1">
                <a:solidFill>
                  <a:srgbClr val="000000"/>
                </a:solidFill>
              </a:rPr>
              <a:t>和</a:t>
            </a:r>
            <a:r>
              <a:rPr lang="en-US" altLang="zh-CN" sz="2800" b="1">
                <a:solidFill>
                  <a:srgbClr val="000000"/>
                </a:solidFill>
                <a:latin typeface="Tahoma" pitchFamily="34" charset="0"/>
              </a:rPr>
              <a:t>P</a:t>
            </a:r>
            <a:r>
              <a:rPr lang="en-US" altLang="zh-CN" sz="2800" b="1" baseline="-30000">
                <a:solidFill>
                  <a:srgbClr val="000000"/>
                </a:solidFill>
                <a:latin typeface="Tahoma" pitchFamily="34" charset="0"/>
              </a:rPr>
              <a:t>2</a:t>
            </a:r>
            <a:r>
              <a:rPr lang="zh-CN" altLang="en-US" sz="2800" b="1">
                <a:solidFill>
                  <a:srgbClr val="000000"/>
                </a:solidFill>
              </a:rPr>
              <a:t>为链首的两条链合并成</a:t>
            </a:r>
            <a:r>
              <a:rPr lang="zh-CN" altLang="en-US" sz="2800" b="1">
                <a:solidFill>
                  <a:srgbClr val="000000"/>
                </a:solidFill>
                <a:latin typeface="Tahoma" pitchFamily="34" charset="0"/>
              </a:rPr>
              <a:t>1</a:t>
            </a:r>
            <a:r>
              <a:rPr lang="zh-CN" altLang="en-US" sz="2800" b="1">
                <a:solidFill>
                  <a:srgbClr val="000000"/>
                </a:solidFill>
              </a:rPr>
              <a:t>条，返回合并后的链首值。</a:t>
            </a:r>
          </a:p>
          <a:p>
            <a:pPr marL="457200" indent="-457200">
              <a:spcBef>
                <a:spcPct val="50000"/>
              </a:spcBef>
              <a:buClr>
                <a:srgbClr val="FF0000"/>
              </a:buClr>
              <a:buFont typeface="Wingdings" pitchFamily="2" charset="2"/>
              <a:buNone/>
            </a:pPr>
            <a:r>
              <a:rPr lang="zh-CN" altLang="en-US" sz="2800" b="1">
                <a:solidFill>
                  <a:srgbClr val="000000"/>
                </a:solidFill>
              </a:rPr>
              <a:t>	其算法为：当</a:t>
            </a:r>
            <a:r>
              <a:rPr lang="en-US" altLang="zh-CN" sz="2800" b="1">
                <a:solidFill>
                  <a:srgbClr val="000000"/>
                </a:solidFill>
                <a:latin typeface="Tahoma" pitchFamily="34" charset="0"/>
              </a:rPr>
              <a:t>P</a:t>
            </a:r>
            <a:r>
              <a:rPr lang="en-US" altLang="zh-CN" sz="2800" b="1" baseline="-30000">
                <a:solidFill>
                  <a:srgbClr val="000000"/>
                </a:solidFill>
                <a:latin typeface="Tahoma" pitchFamily="34" charset="0"/>
              </a:rPr>
              <a:t>2</a:t>
            </a:r>
            <a:r>
              <a:rPr lang="zh-CN" altLang="en-US" sz="2800" b="1">
                <a:solidFill>
                  <a:srgbClr val="000000"/>
                </a:solidFill>
              </a:rPr>
              <a:t>为空链时，返回</a:t>
            </a:r>
            <a:r>
              <a:rPr lang="en-US" altLang="zh-CN" sz="2800" b="1">
                <a:solidFill>
                  <a:srgbClr val="000000"/>
                </a:solidFill>
                <a:latin typeface="Tahoma" pitchFamily="34" charset="0"/>
              </a:rPr>
              <a:t>P</a:t>
            </a:r>
            <a:r>
              <a:rPr lang="en-US" altLang="zh-CN" sz="2800" b="1" baseline="-30000">
                <a:solidFill>
                  <a:srgbClr val="000000"/>
                </a:solidFill>
                <a:latin typeface="Tahoma" pitchFamily="34" charset="0"/>
              </a:rPr>
              <a:t>1</a:t>
            </a:r>
            <a:r>
              <a:rPr lang="en-US" altLang="zh-CN" sz="2800" b="1">
                <a:solidFill>
                  <a:srgbClr val="000000"/>
                </a:solidFill>
              </a:rPr>
              <a:t>；</a:t>
            </a:r>
            <a:r>
              <a:rPr lang="zh-CN" altLang="en-US" sz="2800" b="1">
                <a:solidFill>
                  <a:srgbClr val="000000"/>
                </a:solidFill>
              </a:rPr>
              <a:t>当</a:t>
            </a:r>
            <a:r>
              <a:rPr lang="en-US" altLang="zh-CN" sz="2800" b="1">
                <a:solidFill>
                  <a:srgbClr val="000000"/>
                </a:solidFill>
                <a:latin typeface="Tahoma" pitchFamily="34" charset="0"/>
              </a:rPr>
              <a:t>P</a:t>
            </a:r>
            <a:r>
              <a:rPr lang="en-US" altLang="zh-CN" sz="2800" b="1" baseline="-30000">
                <a:solidFill>
                  <a:srgbClr val="000000"/>
                </a:solidFill>
                <a:latin typeface="Tahoma" pitchFamily="34" charset="0"/>
              </a:rPr>
              <a:t>2</a:t>
            </a:r>
            <a:r>
              <a:rPr lang="zh-CN" altLang="en-US" sz="2800" b="1">
                <a:solidFill>
                  <a:srgbClr val="000000"/>
                </a:solidFill>
              </a:rPr>
              <a:t>不为空链时，把</a:t>
            </a:r>
            <a:r>
              <a:rPr lang="en-US" altLang="zh-CN" sz="2800" b="1">
                <a:solidFill>
                  <a:srgbClr val="000000"/>
                </a:solidFill>
                <a:latin typeface="Tahoma" pitchFamily="34" charset="0"/>
              </a:rPr>
              <a:t>P</a:t>
            </a:r>
            <a:r>
              <a:rPr lang="en-US" altLang="zh-CN" sz="2800" b="1" baseline="-30000">
                <a:solidFill>
                  <a:srgbClr val="000000"/>
                </a:solidFill>
                <a:latin typeface="Tahoma" pitchFamily="34" charset="0"/>
              </a:rPr>
              <a:t>2</a:t>
            </a:r>
            <a:r>
              <a:rPr lang="zh-CN" altLang="en-US" sz="2800" b="1">
                <a:solidFill>
                  <a:srgbClr val="000000"/>
                </a:solidFill>
              </a:rPr>
              <a:t>的链尾第四区段改为</a:t>
            </a:r>
            <a:r>
              <a:rPr lang="en-US" altLang="zh-CN" sz="2800" b="1">
                <a:solidFill>
                  <a:srgbClr val="000000"/>
                </a:solidFill>
                <a:latin typeface="Tahoma" pitchFamily="34" charset="0"/>
              </a:rPr>
              <a:t>P</a:t>
            </a:r>
            <a:r>
              <a:rPr lang="en-US" altLang="zh-CN" sz="2800" b="1" baseline="-30000">
                <a:solidFill>
                  <a:srgbClr val="000000"/>
                </a:solidFill>
                <a:latin typeface="Tahoma" pitchFamily="34" charset="0"/>
              </a:rPr>
              <a:t>1</a:t>
            </a:r>
            <a:r>
              <a:rPr lang="en-US" altLang="zh-CN" sz="2800" b="1">
                <a:solidFill>
                  <a:srgbClr val="000000"/>
                </a:solidFill>
              </a:rPr>
              <a:t>，</a:t>
            </a:r>
            <a:r>
              <a:rPr lang="zh-CN" altLang="en-US" sz="2800" b="1">
                <a:solidFill>
                  <a:srgbClr val="000000"/>
                </a:solidFill>
              </a:rPr>
              <a:t>返回</a:t>
            </a:r>
            <a:r>
              <a:rPr lang="en-US" altLang="zh-CN" sz="2800" b="1">
                <a:solidFill>
                  <a:srgbClr val="000000"/>
                </a:solidFill>
                <a:latin typeface="Tahoma" pitchFamily="34" charset="0"/>
              </a:rPr>
              <a:t>P</a:t>
            </a:r>
            <a:r>
              <a:rPr lang="en-US" altLang="zh-CN" sz="2800" b="1" baseline="-30000">
                <a:solidFill>
                  <a:srgbClr val="000000"/>
                </a:solidFill>
                <a:latin typeface="Tahoma" pitchFamily="34" charset="0"/>
              </a:rPr>
              <a:t>2</a:t>
            </a:r>
            <a:r>
              <a:rPr lang="en-US" altLang="zh-CN" sz="2800" b="1">
                <a:solidFill>
                  <a:srgbClr val="000000"/>
                </a:solidFill>
              </a:rPr>
              <a:t>。</a:t>
            </a:r>
            <a:endParaRPr lang="en-US" altLang="zh-CN" sz="2800" b="1">
              <a:solidFill>
                <a:srgbClr val="000000"/>
              </a:solidFill>
              <a:latin typeface="Tahoma" pitchFamily="34" charset="0"/>
            </a:endParaRPr>
          </a:p>
          <a:p>
            <a:pPr marL="457200" indent="-457200">
              <a:spcBef>
                <a:spcPct val="50000"/>
              </a:spcBef>
              <a:buClr>
                <a:srgbClr val="FF0000"/>
              </a:buClr>
              <a:buFont typeface="Wingdings" pitchFamily="2" charset="2"/>
              <a:buAutoNum type="arabicParenR" startAt="2"/>
            </a:pPr>
            <a:r>
              <a:rPr lang="zh-CN" altLang="en-US" sz="2800" b="1">
                <a:solidFill>
                  <a:srgbClr val="000000"/>
                </a:solidFill>
              </a:rPr>
              <a:t>过程</a:t>
            </a:r>
            <a:r>
              <a:rPr lang="en-US" altLang="zh-CN" sz="2800" b="1">
                <a:solidFill>
                  <a:srgbClr val="000000"/>
                </a:solidFill>
                <a:latin typeface="Tahoma" pitchFamily="34" charset="0"/>
              </a:rPr>
              <a:t>backpatch ( p , t ) </a:t>
            </a:r>
            <a:r>
              <a:rPr lang="zh-CN" altLang="en-US" sz="2800" b="1">
                <a:solidFill>
                  <a:srgbClr val="000000"/>
                </a:solidFill>
              </a:rPr>
              <a:t>用于把链首</a:t>
            </a:r>
            <a:r>
              <a:rPr lang="en-US" altLang="zh-CN" sz="2800" b="1">
                <a:solidFill>
                  <a:srgbClr val="000000"/>
                </a:solidFill>
                <a:latin typeface="Tahoma" pitchFamily="34" charset="0"/>
              </a:rPr>
              <a:t>P</a:t>
            </a:r>
            <a:r>
              <a:rPr lang="zh-CN" altLang="en-US" sz="2800" b="1">
                <a:solidFill>
                  <a:srgbClr val="000000"/>
                </a:solidFill>
              </a:rPr>
              <a:t>所链接的每个四元式的第四区段都填为转移目标</a:t>
            </a:r>
            <a:r>
              <a:rPr lang="en-US" altLang="zh-CN" sz="2800" b="1">
                <a:solidFill>
                  <a:srgbClr val="000000"/>
                </a:solidFill>
                <a:latin typeface="Tahoma" pitchFamily="34" charset="0"/>
              </a:rPr>
              <a:t>t</a:t>
            </a:r>
            <a:r>
              <a:rPr lang="en-US" altLang="zh-CN" sz="2800" b="1">
                <a:solidFill>
                  <a:srgbClr val="000000"/>
                </a:solidFill>
              </a:rPr>
              <a:t>。</a:t>
            </a:r>
            <a:endParaRPr lang="en-US" altLang="zh-CN" sz="2800" b="1">
              <a:solidFill>
                <a:srgbClr val="000000"/>
              </a:solidFill>
              <a:latin typeface="Tahoma" pitchFamily="34" charset="0"/>
            </a:endParaRPr>
          </a:p>
          <a:p>
            <a:pPr marL="457200" indent="-457200">
              <a:spcBef>
                <a:spcPct val="50000"/>
              </a:spcBef>
              <a:buClr>
                <a:srgbClr val="FF0000"/>
              </a:buClr>
              <a:buFont typeface="Wingdings" pitchFamily="2" charset="2"/>
              <a:buAutoNum type="arabicParenR" startAt="2"/>
            </a:pPr>
            <a:r>
              <a:rPr lang="zh-CN" altLang="en-US" sz="2800" b="1">
                <a:solidFill>
                  <a:srgbClr val="000000"/>
                </a:solidFill>
              </a:rPr>
              <a:t>语义变量</a:t>
            </a:r>
            <a:r>
              <a:rPr lang="en-US" altLang="zh-CN" sz="2800" b="1">
                <a:solidFill>
                  <a:srgbClr val="000000"/>
                </a:solidFill>
                <a:latin typeface="Tahoma" pitchFamily="34" charset="0"/>
              </a:rPr>
              <a:t>E.codebegin</a:t>
            </a:r>
            <a:r>
              <a:rPr lang="zh-CN" altLang="en-US" sz="2800" b="1">
                <a:solidFill>
                  <a:srgbClr val="000000"/>
                </a:solidFill>
              </a:rPr>
              <a:t>表示表达式</a:t>
            </a:r>
            <a:r>
              <a:rPr lang="en-US" altLang="zh-CN" sz="2800" b="1">
                <a:solidFill>
                  <a:srgbClr val="000000"/>
                </a:solidFill>
                <a:latin typeface="Tahoma" pitchFamily="34" charset="0"/>
              </a:rPr>
              <a:t>E</a:t>
            </a:r>
            <a:r>
              <a:rPr lang="zh-CN" altLang="en-US" sz="2800" b="1">
                <a:solidFill>
                  <a:srgbClr val="000000"/>
                </a:solidFill>
              </a:rPr>
              <a:t>的第一个四元式的序号。</a:t>
            </a:r>
            <a:r>
              <a:rPr lang="zh-CN" altLang="en-US" sz="2800" b="1">
                <a:solidFill>
                  <a:srgbClr val="000000"/>
                </a:solidFill>
                <a:latin typeface="Tahom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7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685800" y="838200"/>
            <a:ext cx="8001000" cy="2286000"/>
          </a:xfrm>
        </p:spPr>
        <p:txBody>
          <a:bodyPr/>
          <a:lstStyle/>
          <a:p>
            <a:pPr marL="609600" indent="-609600" algn="just" eaLnBrk="1" hangingPunct="1">
              <a:lnSpc>
                <a:spcPct val="90000"/>
              </a:lnSpc>
              <a:buClr>
                <a:srgbClr val="FF0000"/>
              </a:buClr>
              <a:buFont typeface="Wingdings" pitchFamily="2" charset="2"/>
              <a:buAutoNum type="arabicParenR"/>
            </a:pPr>
            <a:r>
              <a:rPr lang="en-US" altLang="zh-CN" sz="2800" smtClean="0">
                <a:solidFill>
                  <a:srgbClr val="6600CC"/>
                </a:solidFill>
              </a:rPr>
              <a:t>E</a:t>
            </a:r>
            <a:r>
              <a:rPr lang="en-US" altLang="zh-CN" sz="2800" smtClean="0">
                <a:solidFill>
                  <a:srgbClr val="6600CC"/>
                </a:solidFill>
                <a:sym typeface="Wingdings" pitchFamily="2" charset="2"/>
              </a:rPr>
              <a:t>→</a:t>
            </a:r>
            <a:r>
              <a:rPr lang="en-US" altLang="zh-CN" sz="2800" smtClean="0">
                <a:solidFill>
                  <a:srgbClr val="6600CC"/>
                </a:solidFill>
              </a:rPr>
              <a:t>E</a:t>
            </a:r>
            <a:r>
              <a:rPr lang="en-US" altLang="zh-CN" sz="2800" baseline="30000" smtClean="0">
                <a:solidFill>
                  <a:srgbClr val="6600CC"/>
                </a:solidFill>
              </a:rPr>
              <a:t>1</a:t>
            </a:r>
            <a:r>
              <a:rPr lang="en-US" altLang="zh-CN" sz="2800" smtClean="0">
                <a:solidFill>
                  <a:srgbClr val="6600CC"/>
                </a:solidFill>
              </a:rPr>
              <a:t> or E</a:t>
            </a:r>
            <a:r>
              <a:rPr lang="en-US" altLang="zh-CN" sz="2800" baseline="30000" smtClean="0">
                <a:solidFill>
                  <a:srgbClr val="6600CC"/>
                </a:solidFill>
              </a:rPr>
              <a:t>2</a:t>
            </a:r>
            <a:r>
              <a:rPr lang="en-US" altLang="zh-CN" sz="2800" baseline="30000" smtClean="0"/>
              <a:t>	</a:t>
            </a:r>
          </a:p>
          <a:p>
            <a:pPr marL="609600" indent="-609600" algn="just" eaLnBrk="1" hangingPunct="1">
              <a:lnSpc>
                <a:spcPct val="90000"/>
              </a:lnSpc>
              <a:buClr>
                <a:srgbClr val="FF0000"/>
              </a:buClr>
              <a:buFont typeface="Wingdings" pitchFamily="2" charset="2"/>
              <a:buNone/>
            </a:pPr>
            <a:r>
              <a:rPr lang="en-US" altLang="zh-CN" sz="2800" smtClean="0"/>
              <a:t>    { 	E.codebegin:＝E</a:t>
            </a:r>
            <a:r>
              <a:rPr lang="en-US" altLang="zh-CN" sz="2800" baseline="30000" smtClean="0"/>
              <a:t>1</a:t>
            </a:r>
            <a:r>
              <a:rPr lang="en-US" altLang="zh-CN" sz="2800" smtClean="0"/>
              <a:t>.codebegin ;</a:t>
            </a:r>
          </a:p>
          <a:p>
            <a:pPr marL="609600" indent="-609600" algn="just" eaLnBrk="1" hangingPunct="1">
              <a:lnSpc>
                <a:spcPct val="90000"/>
              </a:lnSpc>
              <a:buClr>
                <a:srgbClr val="FF0000"/>
              </a:buClr>
              <a:buFont typeface="Wingdings" pitchFamily="2" charset="2"/>
              <a:buNone/>
            </a:pPr>
            <a:r>
              <a:rPr lang="en-US" altLang="zh-CN" sz="2800" smtClean="0"/>
              <a:t>	backpatch ( E</a:t>
            </a:r>
            <a:r>
              <a:rPr lang="en-US" altLang="zh-CN" sz="2800" baseline="30000" smtClean="0"/>
              <a:t>1</a:t>
            </a:r>
            <a:r>
              <a:rPr lang="en-US" altLang="zh-CN" sz="2800" smtClean="0"/>
              <a:t>.false , E</a:t>
            </a:r>
            <a:r>
              <a:rPr lang="en-US" altLang="zh-CN" sz="2800" baseline="30000" smtClean="0"/>
              <a:t>2</a:t>
            </a:r>
            <a:r>
              <a:rPr lang="en-US" altLang="zh-CN" sz="2800" smtClean="0"/>
              <a:t>.codebegin ) ;</a:t>
            </a:r>
          </a:p>
          <a:p>
            <a:pPr marL="609600" indent="-609600" algn="just" eaLnBrk="1" hangingPunct="1">
              <a:lnSpc>
                <a:spcPct val="90000"/>
              </a:lnSpc>
              <a:buClr>
                <a:srgbClr val="FF0000"/>
              </a:buClr>
              <a:buFont typeface="Wingdings" pitchFamily="2" charset="2"/>
              <a:buNone/>
            </a:pPr>
            <a:r>
              <a:rPr lang="en-US" altLang="zh-CN" sz="2800" smtClean="0"/>
              <a:t>	E.true:＝merge ( E</a:t>
            </a:r>
            <a:r>
              <a:rPr lang="en-US" altLang="zh-CN" sz="2800" baseline="30000" smtClean="0"/>
              <a:t>1</a:t>
            </a:r>
            <a:r>
              <a:rPr lang="en-US" altLang="zh-CN" sz="2800" smtClean="0"/>
              <a:t>.true , E</a:t>
            </a:r>
            <a:r>
              <a:rPr lang="en-US" altLang="zh-CN" sz="2800" baseline="30000" smtClean="0"/>
              <a:t>2</a:t>
            </a:r>
            <a:r>
              <a:rPr lang="en-US" altLang="zh-CN" sz="2800" smtClean="0"/>
              <a:t>.true ) ;  </a:t>
            </a:r>
          </a:p>
          <a:p>
            <a:pPr marL="609600" indent="-609600" algn="just" eaLnBrk="1" hangingPunct="1">
              <a:lnSpc>
                <a:spcPct val="90000"/>
              </a:lnSpc>
              <a:buClr>
                <a:srgbClr val="FF0000"/>
              </a:buClr>
              <a:buFont typeface="Wingdings" pitchFamily="2" charset="2"/>
              <a:buNone/>
            </a:pPr>
            <a:r>
              <a:rPr lang="en-US" altLang="zh-CN" sz="2800" smtClean="0"/>
              <a:t>	E.false:＝E</a:t>
            </a:r>
            <a:r>
              <a:rPr lang="en-US" altLang="zh-CN" sz="2800" baseline="30000" smtClean="0"/>
              <a:t>2</a:t>
            </a:r>
            <a:r>
              <a:rPr lang="en-US" altLang="zh-CN" sz="2800" smtClean="0"/>
              <a:t>.false }</a:t>
            </a:r>
          </a:p>
        </p:txBody>
      </p:sp>
      <p:sp>
        <p:nvSpPr>
          <p:cNvPr id="46084" name="Rectangle 4"/>
          <p:cNvSpPr>
            <a:spLocks noChangeArrowheads="1"/>
          </p:cNvSpPr>
          <p:nvPr/>
        </p:nvSpPr>
        <p:spPr bwMode="auto">
          <a:xfrm>
            <a:off x="152400" y="133350"/>
            <a:ext cx="74104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lnSpc>
                <a:spcPct val="90000"/>
              </a:lnSpc>
              <a:spcBef>
                <a:spcPct val="20000"/>
              </a:spcBef>
              <a:buClr>
                <a:srgbClr val="FF0000"/>
              </a:buClr>
              <a:buFont typeface="Wingdings" pitchFamily="2" charset="2"/>
              <a:buBlip>
                <a:blip r:embed="rId2"/>
              </a:buBlip>
            </a:pPr>
            <a:r>
              <a:rPr lang="zh-CN" altLang="en-US" sz="2800" b="1">
                <a:solidFill>
                  <a:srgbClr val="000000"/>
                </a:solidFill>
              </a:rPr>
              <a:t>自下而上分析中布尔表达式的一种翻译方案</a:t>
            </a:r>
          </a:p>
        </p:txBody>
      </p:sp>
      <p:sp>
        <p:nvSpPr>
          <p:cNvPr id="46085" name="Rectangle 5"/>
          <p:cNvSpPr>
            <a:spLocks noChangeArrowheads="1"/>
          </p:cNvSpPr>
          <p:nvPr/>
        </p:nvSpPr>
        <p:spPr bwMode="auto">
          <a:xfrm>
            <a:off x="762000" y="3316288"/>
            <a:ext cx="7924800"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Clr>
                <a:srgbClr val="FF0000"/>
              </a:buClr>
              <a:buFont typeface="Wingdings" pitchFamily="2" charset="2"/>
              <a:buAutoNum type="arabicParenR" startAt="2"/>
            </a:pPr>
            <a:r>
              <a:rPr lang="en-US" altLang="zh-CN" sz="2800" b="1">
                <a:solidFill>
                  <a:srgbClr val="6600CC"/>
                </a:solidFill>
              </a:rPr>
              <a:t>E</a:t>
            </a:r>
            <a:r>
              <a:rPr lang="en-US" altLang="zh-CN" sz="2800" b="1">
                <a:solidFill>
                  <a:srgbClr val="6600CC"/>
                </a:solidFill>
                <a:sym typeface="Wingdings" pitchFamily="2" charset="2"/>
              </a:rPr>
              <a:t>→</a:t>
            </a:r>
            <a:r>
              <a:rPr lang="en-US" altLang="zh-CN" sz="2800" b="1">
                <a:solidFill>
                  <a:srgbClr val="6600CC"/>
                </a:solidFill>
              </a:rPr>
              <a:t>E</a:t>
            </a:r>
            <a:r>
              <a:rPr lang="en-US" altLang="zh-CN" sz="2800" b="1" baseline="30000">
                <a:solidFill>
                  <a:srgbClr val="6600CC"/>
                </a:solidFill>
              </a:rPr>
              <a:t>1</a:t>
            </a:r>
            <a:r>
              <a:rPr lang="en-US" altLang="zh-CN" sz="2800" b="1">
                <a:solidFill>
                  <a:srgbClr val="6600CC"/>
                </a:solidFill>
              </a:rPr>
              <a:t> and E</a:t>
            </a:r>
            <a:r>
              <a:rPr lang="en-US" altLang="zh-CN" sz="2800" b="1" baseline="30000">
                <a:solidFill>
                  <a:srgbClr val="6600CC"/>
                </a:solidFill>
              </a:rPr>
              <a:t>2</a:t>
            </a:r>
            <a:r>
              <a:rPr lang="en-US" altLang="zh-CN" sz="2800" b="1">
                <a:solidFill>
                  <a:srgbClr val="000000"/>
                </a:solidFill>
              </a:rPr>
              <a:t>	</a:t>
            </a:r>
          </a:p>
          <a:p>
            <a:pPr marL="457200" indent="-457200">
              <a:spcBef>
                <a:spcPct val="50000"/>
              </a:spcBef>
              <a:buClr>
                <a:srgbClr val="FF0000"/>
              </a:buClr>
              <a:buFont typeface="Wingdings" pitchFamily="2" charset="2"/>
              <a:buNone/>
            </a:pPr>
            <a:r>
              <a:rPr lang="en-US" altLang="zh-CN" sz="2800" b="1">
                <a:solidFill>
                  <a:srgbClr val="000000"/>
                </a:solidFill>
              </a:rPr>
              <a:t>  { 	E.codebegin:＝E</a:t>
            </a:r>
            <a:r>
              <a:rPr lang="en-US" altLang="zh-CN" sz="2800" b="1" baseline="30000">
                <a:solidFill>
                  <a:srgbClr val="000000"/>
                </a:solidFill>
              </a:rPr>
              <a:t>1</a:t>
            </a:r>
            <a:r>
              <a:rPr lang="en-US" altLang="zh-CN" sz="2800" b="1">
                <a:solidFill>
                  <a:srgbClr val="000000"/>
                </a:solidFill>
              </a:rPr>
              <a:t>.codebigin ;</a:t>
            </a:r>
          </a:p>
          <a:p>
            <a:pPr marL="457200" indent="-457200">
              <a:spcBef>
                <a:spcPct val="50000"/>
              </a:spcBef>
              <a:buClr>
                <a:srgbClr val="FF0000"/>
              </a:buClr>
              <a:buFont typeface="Wingdings" pitchFamily="2" charset="2"/>
              <a:buNone/>
            </a:pPr>
            <a:r>
              <a:rPr lang="en-US" altLang="zh-CN" sz="2800" b="1">
                <a:solidFill>
                  <a:srgbClr val="000000"/>
                </a:solidFill>
              </a:rPr>
              <a:t>	backpatch ( E</a:t>
            </a:r>
            <a:r>
              <a:rPr lang="en-US" altLang="zh-CN" sz="2800" b="1" baseline="30000">
                <a:solidFill>
                  <a:srgbClr val="000000"/>
                </a:solidFill>
              </a:rPr>
              <a:t>1</a:t>
            </a:r>
            <a:r>
              <a:rPr lang="en-US" altLang="zh-CN" sz="2800" b="1">
                <a:solidFill>
                  <a:srgbClr val="000000"/>
                </a:solidFill>
              </a:rPr>
              <a:t>.true ,  E</a:t>
            </a:r>
            <a:r>
              <a:rPr lang="en-US" altLang="zh-CN" sz="2800" b="1" baseline="30000">
                <a:solidFill>
                  <a:srgbClr val="000000"/>
                </a:solidFill>
              </a:rPr>
              <a:t>2</a:t>
            </a:r>
            <a:r>
              <a:rPr lang="en-US" altLang="zh-CN" sz="2800" b="1">
                <a:solidFill>
                  <a:srgbClr val="000000"/>
                </a:solidFill>
              </a:rPr>
              <a:t>.codebegin ) ;</a:t>
            </a:r>
          </a:p>
          <a:p>
            <a:pPr marL="457200" indent="-457200">
              <a:spcBef>
                <a:spcPct val="50000"/>
              </a:spcBef>
              <a:buClr>
                <a:srgbClr val="FF0000"/>
              </a:buClr>
              <a:buFont typeface="Wingdings" pitchFamily="2" charset="2"/>
              <a:buNone/>
            </a:pPr>
            <a:r>
              <a:rPr lang="en-US" altLang="zh-CN" sz="2800" b="1">
                <a:solidFill>
                  <a:srgbClr val="000000"/>
                </a:solidFill>
              </a:rPr>
              <a:t>	E.true:＝E</a:t>
            </a:r>
            <a:r>
              <a:rPr lang="en-US" altLang="zh-CN" sz="2800" b="1" baseline="30000">
                <a:solidFill>
                  <a:srgbClr val="000000"/>
                </a:solidFill>
              </a:rPr>
              <a:t>2</a:t>
            </a:r>
            <a:r>
              <a:rPr lang="en-US" altLang="zh-CN" sz="2800" b="1">
                <a:solidFill>
                  <a:srgbClr val="000000"/>
                </a:solidFill>
              </a:rPr>
              <a:t>.true ;  </a:t>
            </a:r>
          </a:p>
          <a:p>
            <a:pPr marL="457200" indent="-457200">
              <a:spcBef>
                <a:spcPct val="50000"/>
              </a:spcBef>
              <a:buClr>
                <a:srgbClr val="FF0000"/>
              </a:buClr>
              <a:buFont typeface="Wingdings" pitchFamily="2" charset="2"/>
              <a:buNone/>
            </a:pPr>
            <a:r>
              <a:rPr lang="en-US" altLang="zh-CN" sz="2800" b="1">
                <a:solidFill>
                  <a:srgbClr val="000000"/>
                </a:solidFill>
              </a:rPr>
              <a:t>	E.false:＝merge ( E</a:t>
            </a:r>
            <a:r>
              <a:rPr lang="en-US" altLang="zh-CN" sz="2800" b="1" baseline="30000">
                <a:solidFill>
                  <a:srgbClr val="000000"/>
                </a:solidFill>
              </a:rPr>
              <a:t>1</a:t>
            </a:r>
            <a:r>
              <a:rPr lang="en-US" altLang="zh-CN" sz="2800" b="1">
                <a:solidFill>
                  <a:srgbClr val="000000"/>
                </a:solidFill>
              </a:rPr>
              <a:t>.fasle , E</a:t>
            </a:r>
            <a:r>
              <a:rPr lang="en-US" altLang="zh-CN" sz="2800" b="1" baseline="30000">
                <a:solidFill>
                  <a:srgbClr val="000000"/>
                </a:solidFill>
              </a:rPr>
              <a:t>2</a:t>
            </a:r>
            <a:r>
              <a:rPr lang="en-US" altLang="zh-CN" sz="2800" b="1">
                <a:solidFill>
                  <a:srgbClr val="000000"/>
                </a:solidFill>
              </a:rPr>
              <a:t>.false ) }</a:t>
            </a:r>
          </a:p>
        </p:txBody>
      </p:sp>
      <p:sp>
        <p:nvSpPr>
          <p:cNvPr id="60421" name="AutoShape 7">
            <a:hlinkClick r:id="rId3" action="ppaction://hlinksldjump"/>
          </p:cNvPr>
          <p:cNvSpPr>
            <a:spLocks noChangeArrowheads="1"/>
          </p:cNvSpPr>
          <p:nvPr/>
        </p:nvSpPr>
        <p:spPr bwMode="auto">
          <a:xfrm>
            <a:off x="8458200" y="6400800"/>
            <a:ext cx="304800" cy="228600"/>
          </a:xfrm>
          <a:prstGeom prst="rightArrow">
            <a:avLst>
              <a:gd name="adj1" fmla="val 50000"/>
              <a:gd name="adj2"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2" name="AutoShape 8">
            <a:hlinkClick r:id="rId4" action="ppaction://hlinksldjump"/>
          </p:cNvPr>
          <p:cNvSpPr>
            <a:spLocks noChangeArrowheads="1"/>
          </p:cNvSpPr>
          <p:nvPr/>
        </p:nvSpPr>
        <p:spPr bwMode="auto">
          <a:xfrm>
            <a:off x="7308850" y="1196975"/>
            <a:ext cx="1008063" cy="360363"/>
          </a:xfrm>
          <a:prstGeom prst="leftArrow">
            <a:avLst>
              <a:gd name="adj1" fmla="val 50000"/>
              <a:gd name="adj2" fmla="val 69934"/>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3" name="AutoShape 9">
            <a:hlinkClick r:id="rId5" action="ppaction://hlinksldjump"/>
          </p:cNvPr>
          <p:cNvSpPr>
            <a:spLocks noChangeArrowheads="1"/>
          </p:cNvSpPr>
          <p:nvPr/>
        </p:nvSpPr>
        <p:spPr bwMode="auto">
          <a:xfrm>
            <a:off x="7235825" y="4652963"/>
            <a:ext cx="1008063" cy="360362"/>
          </a:xfrm>
          <a:prstGeom prst="leftArrow">
            <a:avLst>
              <a:gd name="adj1" fmla="val 50000"/>
              <a:gd name="adj2" fmla="val 69934"/>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0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4" grpId="0" build="p" autoUpdateAnimBg="0"/>
      <p:bldP spid="4608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533400" y="376238"/>
            <a:ext cx="5791200"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Clr>
                <a:srgbClr val="FF0000"/>
              </a:buClr>
              <a:buFont typeface="Wingdings" pitchFamily="2" charset="2"/>
              <a:buAutoNum type="arabicParenR" startAt="3"/>
            </a:pPr>
            <a:r>
              <a:rPr lang="en-US" altLang="zh-CN" sz="2800" b="1">
                <a:solidFill>
                  <a:srgbClr val="6600CC"/>
                </a:solidFill>
              </a:rPr>
              <a:t>E</a:t>
            </a:r>
            <a:r>
              <a:rPr lang="en-US" altLang="zh-CN" sz="2800" b="1">
                <a:solidFill>
                  <a:srgbClr val="6600CC"/>
                </a:solidFill>
                <a:sym typeface="Wingdings" pitchFamily="2" charset="2"/>
              </a:rPr>
              <a:t>→</a:t>
            </a:r>
            <a:r>
              <a:rPr lang="en-US" altLang="zh-CN" sz="2800" b="1">
                <a:solidFill>
                  <a:srgbClr val="6600CC"/>
                </a:solidFill>
              </a:rPr>
              <a:t>not E</a:t>
            </a:r>
            <a:r>
              <a:rPr lang="en-US" altLang="zh-CN" sz="2800" b="1" baseline="30000">
                <a:solidFill>
                  <a:srgbClr val="6600CC"/>
                </a:solidFill>
              </a:rPr>
              <a:t>1</a:t>
            </a:r>
            <a:r>
              <a:rPr lang="en-US" altLang="zh-CN" sz="2800" b="1" baseline="30000">
                <a:solidFill>
                  <a:srgbClr val="000000"/>
                </a:solidFill>
              </a:rPr>
              <a:t>		</a:t>
            </a:r>
          </a:p>
          <a:p>
            <a:pPr marL="457200" indent="-457200">
              <a:spcBef>
                <a:spcPct val="50000"/>
              </a:spcBef>
              <a:buClr>
                <a:srgbClr val="FF0000"/>
              </a:buClr>
              <a:buFont typeface="Wingdings" pitchFamily="2" charset="2"/>
              <a:buNone/>
            </a:pPr>
            <a:r>
              <a:rPr lang="en-US" altLang="zh-CN" sz="2800" b="1">
                <a:solidFill>
                  <a:srgbClr val="000000"/>
                </a:solidFill>
              </a:rPr>
              <a:t>  { 	E.codebegin:＝E</a:t>
            </a:r>
            <a:r>
              <a:rPr lang="en-US" altLang="zh-CN" sz="2800" b="1" baseline="30000">
                <a:solidFill>
                  <a:srgbClr val="000000"/>
                </a:solidFill>
              </a:rPr>
              <a:t>1</a:t>
            </a:r>
            <a:r>
              <a:rPr lang="en-US" altLang="zh-CN" sz="2800" b="1">
                <a:solidFill>
                  <a:srgbClr val="000000"/>
                </a:solidFill>
              </a:rPr>
              <a:t>.codebigin ;</a:t>
            </a:r>
          </a:p>
          <a:p>
            <a:pPr marL="457200" indent="-457200">
              <a:spcBef>
                <a:spcPct val="50000"/>
              </a:spcBef>
              <a:buClr>
                <a:srgbClr val="FF0000"/>
              </a:buClr>
              <a:buFont typeface="Wingdings" pitchFamily="2" charset="2"/>
              <a:buNone/>
            </a:pPr>
            <a:r>
              <a:rPr lang="en-US" altLang="zh-CN" sz="2800" b="1">
                <a:solidFill>
                  <a:srgbClr val="000000"/>
                </a:solidFill>
              </a:rPr>
              <a:t>	E.true:＝E</a:t>
            </a:r>
            <a:r>
              <a:rPr lang="en-US" altLang="zh-CN" sz="2800" b="1" baseline="30000">
                <a:solidFill>
                  <a:srgbClr val="000000"/>
                </a:solidFill>
              </a:rPr>
              <a:t>1</a:t>
            </a:r>
            <a:r>
              <a:rPr lang="en-US" altLang="zh-CN" sz="2800" b="1">
                <a:solidFill>
                  <a:srgbClr val="000000"/>
                </a:solidFill>
              </a:rPr>
              <a:t>.false ;  </a:t>
            </a:r>
          </a:p>
          <a:p>
            <a:pPr marL="457200" indent="-457200">
              <a:spcBef>
                <a:spcPct val="50000"/>
              </a:spcBef>
              <a:buClr>
                <a:srgbClr val="FF0000"/>
              </a:buClr>
              <a:buFont typeface="Wingdings" pitchFamily="2" charset="2"/>
              <a:buNone/>
            </a:pPr>
            <a:r>
              <a:rPr lang="en-US" altLang="zh-CN" sz="2800" b="1">
                <a:solidFill>
                  <a:srgbClr val="000000"/>
                </a:solidFill>
              </a:rPr>
              <a:t>	E.false:＝E</a:t>
            </a:r>
            <a:r>
              <a:rPr lang="en-US" altLang="zh-CN" sz="2800" b="1" baseline="30000">
                <a:solidFill>
                  <a:srgbClr val="000000"/>
                </a:solidFill>
              </a:rPr>
              <a:t>1</a:t>
            </a:r>
            <a:r>
              <a:rPr lang="en-US" altLang="zh-CN" sz="2800" b="1">
                <a:solidFill>
                  <a:srgbClr val="000000"/>
                </a:solidFill>
              </a:rPr>
              <a:t>.true }</a:t>
            </a:r>
          </a:p>
        </p:txBody>
      </p:sp>
      <p:sp>
        <p:nvSpPr>
          <p:cNvPr id="114691" name="Rectangle 3"/>
          <p:cNvSpPr>
            <a:spLocks noChangeArrowheads="1"/>
          </p:cNvSpPr>
          <p:nvPr/>
        </p:nvSpPr>
        <p:spPr bwMode="auto">
          <a:xfrm>
            <a:off x="457200" y="3124200"/>
            <a:ext cx="6858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Clr>
                <a:srgbClr val="FF0000"/>
              </a:buClr>
              <a:buFont typeface="Wingdings" pitchFamily="2" charset="2"/>
              <a:buAutoNum type="arabicParenR" startAt="4"/>
            </a:pPr>
            <a:r>
              <a:rPr lang="en-US" altLang="zh-CN" sz="2800" b="1">
                <a:solidFill>
                  <a:srgbClr val="6600CC"/>
                </a:solidFill>
              </a:rPr>
              <a:t>E</a:t>
            </a:r>
            <a:r>
              <a:rPr lang="en-US" altLang="zh-CN" sz="2800" b="1">
                <a:solidFill>
                  <a:srgbClr val="6600CC"/>
                </a:solidFill>
                <a:sym typeface="Wingdings" pitchFamily="2" charset="2"/>
              </a:rPr>
              <a:t>→</a:t>
            </a:r>
            <a:r>
              <a:rPr lang="en-US" altLang="zh-CN" sz="2800" b="1">
                <a:solidFill>
                  <a:srgbClr val="6600CC"/>
                </a:solidFill>
              </a:rPr>
              <a:t>(E</a:t>
            </a:r>
            <a:r>
              <a:rPr lang="en-US" altLang="zh-CN" sz="2800" b="1" baseline="30000">
                <a:solidFill>
                  <a:srgbClr val="6600CC"/>
                </a:solidFill>
              </a:rPr>
              <a:t>1</a:t>
            </a:r>
            <a:r>
              <a:rPr lang="en-US" altLang="zh-CN" sz="2800" b="1">
                <a:solidFill>
                  <a:srgbClr val="6600CC"/>
                </a:solidFill>
              </a:rPr>
              <a:t>)	</a:t>
            </a:r>
            <a:r>
              <a:rPr lang="en-US" altLang="zh-CN" sz="2800" b="1">
                <a:solidFill>
                  <a:srgbClr val="000000"/>
                </a:solidFill>
              </a:rPr>
              <a:t>	</a:t>
            </a:r>
          </a:p>
          <a:p>
            <a:pPr marL="609600" indent="-609600" algn="just">
              <a:spcBef>
                <a:spcPct val="20000"/>
              </a:spcBef>
              <a:buClr>
                <a:srgbClr val="FF0000"/>
              </a:buClr>
              <a:buFont typeface="Wingdings" pitchFamily="2" charset="2"/>
              <a:buNone/>
            </a:pPr>
            <a:r>
              <a:rPr lang="en-US" altLang="zh-CN" sz="2800" b="1">
                <a:solidFill>
                  <a:srgbClr val="000000"/>
                </a:solidFill>
              </a:rPr>
              <a:t>   { 	E.codebegin:＝E</a:t>
            </a:r>
            <a:r>
              <a:rPr lang="en-US" altLang="zh-CN" sz="2800" b="1" baseline="30000">
                <a:solidFill>
                  <a:srgbClr val="000000"/>
                </a:solidFill>
              </a:rPr>
              <a:t>1</a:t>
            </a:r>
            <a:r>
              <a:rPr lang="en-US" altLang="zh-CN" sz="2800" b="1">
                <a:solidFill>
                  <a:srgbClr val="000000"/>
                </a:solidFill>
              </a:rPr>
              <a:t>.codebegin ;</a:t>
            </a:r>
          </a:p>
          <a:p>
            <a:pPr marL="609600" indent="-609600" algn="just">
              <a:spcBef>
                <a:spcPct val="20000"/>
              </a:spcBef>
              <a:buClr>
                <a:srgbClr val="FF0000"/>
              </a:buClr>
              <a:buFont typeface="Wingdings" pitchFamily="2" charset="2"/>
              <a:buNone/>
            </a:pPr>
            <a:r>
              <a:rPr lang="en-US" altLang="zh-CN" sz="2800" b="1">
                <a:solidFill>
                  <a:srgbClr val="000000"/>
                </a:solidFill>
              </a:rPr>
              <a:t>	E.true:＝E</a:t>
            </a:r>
            <a:r>
              <a:rPr lang="en-US" altLang="zh-CN" sz="2800" b="1" baseline="30000">
                <a:solidFill>
                  <a:srgbClr val="000000"/>
                </a:solidFill>
              </a:rPr>
              <a:t>1</a:t>
            </a:r>
            <a:r>
              <a:rPr lang="en-US" altLang="zh-CN" sz="2800" b="1">
                <a:solidFill>
                  <a:srgbClr val="000000"/>
                </a:solidFill>
              </a:rPr>
              <a:t>.true ;  </a:t>
            </a:r>
          </a:p>
          <a:p>
            <a:pPr marL="609600" indent="-609600" algn="just">
              <a:spcBef>
                <a:spcPct val="20000"/>
              </a:spcBef>
              <a:buClr>
                <a:srgbClr val="FF0000"/>
              </a:buClr>
              <a:buFont typeface="Wingdings" pitchFamily="2" charset="2"/>
              <a:buNone/>
            </a:pPr>
            <a:r>
              <a:rPr lang="en-US" altLang="zh-CN" sz="2800" b="1">
                <a:solidFill>
                  <a:srgbClr val="000000"/>
                </a:solidFill>
              </a:rPr>
              <a:t>	E.false:＝E</a:t>
            </a:r>
            <a:r>
              <a:rPr lang="en-US" altLang="zh-CN" sz="2800" b="1" baseline="30000">
                <a:solidFill>
                  <a:srgbClr val="000000"/>
                </a:solidFill>
              </a:rPr>
              <a:t>1</a:t>
            </a:r>
            <a:r>
              <a:rPr lang="en-US" altLang="zh-CN" sz="2800" b="1">
                <a:solidFill>
                  <a:srgbClr val="000000"/>
                </a:solidFill>
              </a:rPr>
              <a:t>.false }</a:t>
            </a:r>
          </a:p>
        </p:txBody>
      </p:sp>
      <p:sp>
        <p:nvSpPr>
          <p:cNvPr id="61444" name="AutoShape 4">
            <a:hlinkClick r:id="rId2" action="ppaction://hlinksldjump"/>
          </p:cNvPr>
          <p:cNvSpPr>
            <a:spLocks noChangeArrowheads="1"/>
          </p:cNvSpPr>
          <p:nvPr/>
        </p:nvSpPr>
        <p:spPr bwMode="auto">
          <a:xfrm>
            <a:off x="8458200" y="6400800"/>
            <a:ext cx="304800" cy="228600"/>
          </a:xfrm>
          <a:prstGeom prst="rightArrow">
            <a:avLst>
              <a:gd name="adj1" fmla="val 50000"/>
              <a:gd name="adj2"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4" name="Rectangle 4"/>
          <p:cNvSpPr>
            <a:spLocks noChangeArrowheads="1"/>
          </p:cNvSpPr>
          <p:nvPr/>
        </p:nvSpPr>
        <p:spPr bwMode="auto">
          <a:xfrm>
            <a:off x="228600" y="152400"/>
            <a:ext cx="8534400" cy="346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R" startAt="5"/>
            </a:pPr>
            <a:r>
              <a:rPr lang="en-US" altLang="zh-CN" sz="2800" b="1">
                <a:solidFill>
                  <a:srgbClr val="6600CC"/>
                </a:solidFill>
              </a:rPr>
              <a:t>E</a:t>
            </a:r>
            <a:r>
              <a:rPr lang="en-US" altLang="zh-CN" sz="2800" b="1">
                <a:solidFill>
                  <a:srgbClr val="6600CC"/>
                </a:solidFill>
                <a:sym typeface="Wingdings" pitchFamily="2" charset="2"/>
              </a:rPr>
              <a:t>→</a:t>
            </a:r>
            <a:r>
              <a:rPr lang="en-US" altLang="zh-CN" sz="2800" b="1">
                <a:solidFill>
                  <a:srgbClr val="6600CC"/>
                </a:solidFill>
              </a:rPr>
              <a:t>id</a:t>
            </a:r>
            <a:r>
              <a:rPr lang="en-US" altLang="zh-CN" sz="2800" b="1" baseline="-30000">
                <a:solidFill>
                  <a:srgbClr val="6600CC"/>
                </a:solidFill>
              </a:rPr>
              <a:t>1</a:t>
            </a:r>
            <a:r>
              <a:rPr lang="en-US" altLang="zh-CN" sz="2800" b="1">
                <a:solidFill>
                  <a:srgbClr val="6600CC"/>
                </a:solidFill>
              </a:rPr>
              <a:t> rop id</a:t>
            </a:r>
            <a:r>
              <a:rPr lang="en-US" altLang="zh-CN" sz="2800" b="1" baseline="-30000">
                <a:solidFill>
                  <a:srgbClr val="6600CC"/>
                </a:solidFill>
              </a:rPr>
              <a:t>2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 	E.codebegin:＝nextstat ;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E.true:＝nextstat ;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E.false:＝nextstat+1;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emit ( jrop , id</a:t>
            </a:r>
            <a:r>
              <a:rPr lang="en-US" altLang="zh-CN" sz="2800" b="1" baseline="-30000">
                <a:solidFill>
                  <a:srgbClr val="000000"/>
                </a:solidFill>
              </a:rPr>
              <a:t>1</a:t>
            </a:r>
            <a:r>
              <a:rPr lang="en-US" altLang="zh-CN" sz="2800" b="1">
                <a:solidFill>
                  <a:srgbClr val="000000"/>
                </a:solidFill>
              </a:rPr>
              <a:t>.place , id</a:t>
            </a:r>
            <a:r>
              <a:rPr lang="en-US" altLang="zh-CN" sz="2800" b="1" baseline="-30000">
                <a:solidFill>
                  <a:srgbClr val="000000"/>
                </a:solidFill>
              </a:rPr>
              <a:t>2</a:t>
            </a:r>
            <a:r>
              <a:rPr lang="en-US" altLang="zh-CN" sz="2800" b="1">
                <a:solidFill>
                  <a:srgbClr val="000000"/>
                </a:solidFill>
              </a:rPr>
              <a:t>.place , </a:t>
            </a:r>
            <a:r>
              <a:rPr lang="en-US" altLang="zh-CN" sz="2800" b="1">
                <a:solidFill>
                  <a:srgbClr val="41B606"/>
                </a:solidFill>
              </a:rPr>
              <a:t>true</a:t>
            </a:r>
            <a:r>
              <a:rPr lang="en-US" altLang="zh-CN" sz="2800" b="1">
                <a:solidFill>
                  <a:srgbClr val="000000"/>
                </a:solidFill>
              </a:rPr>
              <a:t> ) ;</a:t>
            </a:r>
          </a:p>
          <a:p>
            <a:pPr marL="457200" indent="-457200">
              <a:lnSpc>
                <a:spcPct val="90000"/>
              </a:lnSpc>
              <a:spcBef>
                <a:spcPct val="50000"/>
              </a:spcBef>
              <a:buClr>
                <a:schemeClr val="accent2"/>
              </a:buClr>
              <a:buFont typeface="Wingdings" pitchFamily="2" charset="2"/>
              <a:buNone/>
            </a:pPr>
            <a:r>
              <a:rPr lang="en-US" altLang="zh-CN" sz="2800" b="1">
                <a:solidFill>
                  <a:srgbClr val="000000"/>
                </a:solidFill>
              </a:rPr>
              <a:t>     emit ( jump ,－,－, </a:t>
            </a:r>
            <a:r>
              <a:rPr lang="en-US" altLang="zh-CN" sz="2800" b="1">
                <a:solidFill>
                  <a:srgbClr val="FF0000"/>
                </a:solidFill>
              </a:rPr>
              <a:t>false</a:t>
            </a:r>
            <a:r>
              <a:rPr lang="en-US" altLang="zh-CN" sz="2800" b="1">
                <a:solidFill>
                  <a:srgbClr val="000000"/>
                </a:solidFill>
              </a:rPr>
              <a:t> ) }</a:t>
            </a:r>
          </a:p>
        </p:txBody>
      </p:sp>
      <p:sp>
        <p:nvSpPr>
          <p:cNvPr id="76806" name="Rectangle 6"/>
          <p:cNvSpPr>
            <a:spLocks noChangeArrowheads="1"/>
          </p:cNvSpPr>
          <p:nvPr/>
        </p:nvSpPr>
        <p:spPr bwMode="auto">
          <a:xfrm>
            <a:off x="0" y="3760788"/>
            <a:ext cx="4572000"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R" startAt="6"/>
            </a:pPr>
            <a:r>
              <a:rPr lang="en-US" altLang="zh-CN" sz="2800" b="1">
                <a:solidFill>
                  <a:srgbClr val="6600CC"/>
                </a:solidFill>
              </a:rPr>
              <a:t>E</a:t>
            </a:r>
            <a:r>
              <a:rPr lang="en-US" altLang="zh-CN" sz="2800" b="1">
                <a:solidFill>
                  <a:srgbClr val="6600CC"/>
                </a:solidFill>
                <a:sym typeface="Wingdings" pitchFamily="2" charset="2"/>
              </a:rPr>
              <a:t>→</a:t>
            </a:r>
            <a:r>
              <a:rPr lang="en-US" altLang="zh-CN" sz="2800" b="1">
                <a:solidFill>
                  <a:srgbClr val="6600CC"/>
                </a:solidFill>
              </a:rPr>
              <a:t>true</a:t>
            </a:r>
            <a:r>
              <a:rPr lang="en-US" altLang="zh-CN" sz="2800" b="1">
                <a:solidFill>
                  <a:srgbClr val="000000"/>
                </a:solidFill>
              </a:rPr>
              <a:t>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 	E.codebegin:＝nextstat ;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E.true:＝nextstat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E.false:＝</a:t>
            </a:r>
            <a:r>
              <a:rPr lang="en-US" altLang="zh-CN" sz="2800" b="1">
                <a:solidFill>
                  <a:srgbClr val="0000CC"/>
                </a:solidFill>
              </a:rPr>
              <a:t>Nil</a:t>
            </a:r>
            <a:r>
              <a:rPr lang="en-US" altLang="zh-CN" sz="2800" b="1">
                <a:solidFill>
                  <a:srgbClr val="000000"/>
                </a:solidFill>
              </a:rPr>
              <a:t>;</a:t>
            </a:r>
            <a:endParaRPr lang="zh-CN" altLang="en-US" sz="2800" b="1">
              <a:solidFill>
                <a:srgbClr val="000000"/>
              </a:solidFill>
            </a:endParaRP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emit ( jump ,－,－,</a:t>
            </a:r>
            <a:r>
              <a:rPr lang="en-US" altLang="zh-CN" sz="2800" b="1">
                <a:solidFill>
                  <a:srgbClr val="41B606"/>
                </a:solidFill>
              </a:rPr>
              <a:t>true</a:t>
            </a:r>
            <a:r>
              <a:rPr lang="en-US" altLang="zh-CN" sz="2800" b="1">
                <a:solidFill>
                  <a:srgbClr val="000000"/>
                </a:solidFill>
              </a:rPr>
              <a:t> ) }	</a:t>
            </a:r>
            <a:endParaRPr lang="zh-CN" altLang="en-US" sz="2800" b="1">
              <a:solidFill>
                <a:srgbClr val="000000"/>
              </a:solidFill>
            </a:endParaRPr>
          </a:p>
        </p:txBody>
      </p:sp>
      <p:sp>
        <p:nvSpPr>
          <p:cNvPr id="76807" name="Rectangle 7"/>
          <p:cNvSpPr>
            <a:spLocks noChangeArrowheads="1"/>
          </p:cNvSpPr>
          <p:nvPr/>
        </p:nvSpPr>
        <p:spPr bwMode="auto">
          <a:xfrm>
            <a:off x="4495800" y="3810000"/>
            <a:ext cx="4572000"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R" startAt="7"/>
            </a:pPr>
            <a:r>
              <a:rPr lang="en-US" altLang="zh-CN" sz="2800" b="1">
                <a:solidFill>
                  <a:srgbClr val="6600CC"/>
                </a:solidFill>
              </a:rPr>
              <a:t>E</a:t>
            </a:r>
            <a:r>
              <a:rPr lang="en-US" altLang="zh-CN" sz="2800" b="1">
                <a:solidFill>
                  <a:srgbClr val="6600CC"/>
                </a:solidFill>
                <a:sym typeface="Wingdings" pitchFamily="2" charset="2"/>
              </a:rPr>
              <a:t>→</a:t>
            </a:r>
            <a:r>
              <a:rPr lang="en-US" altLang="zh-CN" sz="2800" b="1">
                <a:solidFill>
                  <a:srgbClr val="6600CC"/>
                </a:solidFill>
              </a:rPr>
              <a:t>false</a:t>
            </a:r>
            <a:r>
              <a:rPr lang="en-US" altLang="zh-CN" sz="2800" b="1">
                <a:solidFill>
                  <a:srgbClr val="000000"/>
                </a:solidFill>
              </a:rPr>
              <a:t>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 	E.codebegin:＝nextstat ;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E.false:＝nextstat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E.true:＝</a:t>
            </a:r>
            <a:r>
              <a:rPr lang="en-US" altLang="zh-CN" sz="2800" b="1">
                <a:solidFill>
                  <a:srgbClr val="0000CC"/>
                </a:solidFill>
              </a:rPr>
              <a:t>Nil</a:t>
            </a:r>
            <a:r>
              <a:rPr lang="en-US" altLang="zh-CN" sz="2800" b="1">
                <a:solidFill>
                  <a:srgbClr val="000000"/>
                </a:solidFill>
              </a:rPr>
              <a:t>;</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emit ( jump ,－,－,</a:t>
            </a:r>
            <a:r>
              <a:rPr lang="en-US" altLang="zh-CN" sz="2800" b="1">
                <a:solidFill>
                  <a:srgbClr val="FF0000"/>
                </a:solidFill>
              </a:rPr>
              <a:t>false</a:t>
            </a:r>
            <a:r>
              <a:rPr lang="en-US" altLang="zh-CN" sz="2800" b="1">
                <a:solidFill>
                  <a:srgbClr val="000000"/>
                </a:solidFill>
              </a:rPr>
              <a:t> ) }	</a:t>
            </a:r>
            <a:endParaRPr lang="zh-CN" altLang="en-US" sz="2800" b="1">
              <a:solidFill>
                <a:srgbClr val="000000"/>
              </a:solidFill>
            </a:endParaRPr>
          </a:p>
        </p:txBody>
      </p:sp>
      <p:sp>
        <p:nvSpPr>
          <p:cNvPr id="62469" name="AutoShape 8">
            <a:hlinkClick r:id="rId2" action="ppaction://hlinksldjump"/>
          </p:cNvPr>
          <p:cNvSpPr>
            <a:spLocks noChangeArrowheads="1"/>
          </p:cNvSpPr>
          <p:nvPr/>
        </p:nvSpPr>
        <p:spPr bwMode="auto">
          <a:xfrm>
            <a:off x="8761413" y="6092825"/>
            <a:ext cx="304800" cy="228600"/>
          </a:xfrm>
          <a:prstGeom prst="rightArrow">
            <a:avLst>
              <a:gd name="adj1" fmla="val 50000"/>
              <a:gd name="adj2"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0" name="AutoShape 9">
            <a:hlinkClick r:id="rId3" action="ppaction://hlinksldjump"/>
          </p:cNvPr>
          <p:cNvSpPr>
            <a:spLocks noChangeArrowheads="1"/>
          </p:cNvSpPr>
          <p:nvPr/>
        </p:nvSpPr>
        <p:spPr bwMode="auto">
          <a:xfrm>
            <a:off x="8027988" y="476250"/>
            <a:ext cx="504825" cy="288925"/>
          </a:xfrm>
          <a:prstGeom prst="rightArrow">
            <a:avLst>
              <a:gd name="adj1" fmla="val 50000"/>
              <a:gd name="adj2" fmla="val 43681"/>
            </a:avLst>
          </a:prstGeom>
          <a:solidFill>
            <a:schemeClr val="accent1"/>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8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680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6806">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6806">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6806">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6806">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6807">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6807">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6807">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6807">
                                            <p:txEl>
                                              <p:pRg st="3" end="3"/>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68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uild="p" autoUpdateAnimBg="0"/>
      <p:bldP spid="76806" grpId="0" build="p" autoUpdateAnimBg="0"/>
      <p:bldP spid="7680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zh-CN" altLang="en-US" smtClean="0"/>
          </a:p>
        </p:txBody>
      </p:sp>
      <p:sp>
        <p:nvSpPr>
          <p:cNvPr id="63491" name="Rectangle 3"/>
          <p:cNvSpPr>
            <a:spLocks noGrp="1" noChangeArrowheads="1"/>
          </p:cNvSpPr>
          <p:nvPr>
            <p:ph type="body" idx="1"/>
          </p:nvPr>
        </p:nvSpPr>
        <p:spPr/>
        <p:txBody>
          <a:bodyPr/>
          <a:lstStyle/>
          <a:p>
            <a:pPr eaLnBrk="1" hangingPunct="1">
              <a:buFont typeface="Wingdings" pitchFamily="2" charset="2"/>
              <a:buNone/>
            </a:pPr>
            <a:r>
              <a:rPr lang="zh-CN" altLang="en-US" sz="2800" smtClean="0"/>
              <a:t>例 </a:t>
            </a:r>
            <a:r>
              <a:rPr lang="en-US" altLang="zh-CN" sz="2800" smtClean="0">
                <a:solidFill>
                  <a:srgbClr val="0000CC"/>
                </a:solidFill>
              </a:rPr>
              <a:t>a&lt;b  or  c&lt;d  and  e&lt;f</a:t>
            </a:r>
            <a:r>
              <a:rPr lang="en-US" altLang="zh-CN" sz="2800" smtClean="0"/>
              <a:t> </a:t>
            </a:r>
            <a:r>
              <a:rPr lang="zh-CN" altLang="en-US" sz="2800" smtClean="0"/>
              <a:t>的翻译过程</a:t>
            </a:r>
          </a:p>
          <a:p>
            <a:pPr algn="just" eaLnBrk="1" hangingPunct="1">
              <a:buFont typeface="Wingdings" pitchFamily="2" charset="2"/>
              <a:buNone/>
            </a:pPr>
            <a:r>
              <a:rPr lang="zh-CN" altLang="en-US" sz="2800" smtClean="0"/>
              <a:t>	假定四元式编号从100开始，</a:t>
            </a:r>
          </a:p>
          <a:p>
            <a:pPr algn="just" eaLnBrk="1" hangingPunct="1">
              <a:buFont typeface="Wingdings" pitchFamily="2" charset="2"/>
              <a:buNone/>
            </a:pPr>
            <a:r>
              <a:rPr lang="zh-CN" altLang="en-US" sz="2800" smtClean="0"/>
              <a:t>	即开始时</a:t>
            </a:r>
            <a:r>
              <a:rPr lang="en-US" altLang="zh-CN" sz="2800" smtClean="0"/>
              <a:t>nextstat＝100</a:t>
            </a:r>
            <a:endParaRPr lang="zh-CN"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endParaRPr lang="zh-CN" altLang="en-US" b="0" smtClean="0"/>
          </a:p>
        </p:txBody>
      </p:sp>
      <p:sp>
        <p:nvSpPr>
          <p:cNvPr id="9219" name="Rectangle 1027"/>
          <p:cNvSpPr>
            <a:spLocks noGrp="1" noChangeArrowheads="1"/>
          </p:cNvSpPr>
          <p:nvPr>
            <p:ph type="body" idx="1"/>
          </p:nvPr>
        </p:nvSpPr>
        <p:spPr/>
        <p:txBody>
          <a:bodyPr/>
          <a:lstStyle/>
          <a:p>
            <a:pPr eaLnBrk="1" hangingPunct="1">
              <a:buFont typeface="Wingdings" pitchFamily="2" charset="2"/>
              <a:buNone/>
            </a:pPr>
            <a:r>
              <a:rPr lang="en-US" altLang="zh-CN" sz="2800" dirty="0" smtClean="0">
                <a:hlinkClick r:id="rId2" action="ppaction://hlinksldjump"/>
              </a:rPr>
              <a:t>7.</a:t>
            </a:r>
            <a:r>
              <a:rPr lang="zh-CN" altLang="en-US" sz="2800" dirty="0" smtClean="0">
                <a:hlinkClick r:id="rId2" action="ppaction://hlinksldjump"/>
              </a:rPr>
              <a:t>1</a:t>
            </a:r>
            <a:r>
              <a:rPr lang="zh-CN" altLang="en-US" sz="2800" dirty="0" smtClean="0">
                <a:hlinkClick r:id="rId2" action="ppaction://hlinksldjump"/>
              </a:rPr>
              <a:t>	属性文法</a:t>
            </a:r>
            <a:endParaRPr lang="zh-CN" altLang="en-US" sz="2800" dirty="0" smtClean="0"/>
          </a:p>
          <a:p>
            <a:pPr eaLnBrk="1" hangingPunct="1">
              <a:buFont typeface="Wingdings" pitchFamily="2" charset="2"/>
              <a:buNone/>
            </a:pPr>
            <a:r>
              <a:rPr lang="en-US" altLang="zh-CN" sz="2800" dirty="0" smtClean="0">
                <a:hlinkClick r:id="rId3" action="ppaction://hlinksldjump"/>
              </a:rPr>
              <a:t>7.</a:t>
            </a:r>
            <a:r>
              <a:rPr lang="zh-CN" altLang="en-US" sz="2800" dirty="0" smtClean="0">
                <a:hlinkClick r:id="rId3" action="ppaction://hlinksldjump"/>
              </a:rPr>
              <a:t>2</a:t>
            </a:r>
            <a:r>
              <a:rPr lang="zh-CN" altLang="en-US" sz="2800" dirty="0" smtClean="0">
                <a:hlinkClick r:id="rId3" action="ppaction://hlinksldjump"/>
              </a:rPr>
              <a:t>	语法制导翻译概论</a:t>
            </a:r>
            <a:endParaRPr lang="zh-CN" altLang="en-US" sz="2800" dirty="0" smtClean="0"/>
          </a:p>
          <a:p>
            <a:pPr eaLnBrk="1" hangingPunct="1">
              <a:buFont typeface="Wingdings" pitchFamily="2" charset="2"/>
              <a:buNone/>
            </a:pPr>
            <a:r>
              <a:rPr lang="en-US" altLang="zh-CN" sz="2800" dirty="0" smtClean="0">
                <a:hlinkClick r:id="rId4" action="ppaction://hlinksldjump"/>
              </a:rPr>
              <a:t>7.</a:t>
            </a:r>
            <a:r>
              <a:rPr lang="zh-CN" altLang="en-US" sz="2800" dirty="0" smtClean="0">
                <a:hlinkClick r:id="rId4" action="ppaction://hlinksldjump"/>
              </a:rPr>
              <a:t>3</a:t>
            </a:r>
            <a:r>
              <a:rPr lang="zh-CN" altLang="en-US" sz="2800" dirty="0" smtClean="0">
                <a:hlinkClick r:id="rId4" action="ppaction://hlinksldjump"/>
              </a:rPr>
              <a:t>	中间代码形式</a:t>
            </a:r>
            <a:endParaRPr lang="zh-CN" altLang="en-US" sz="2800" dirty="0" smtClean="0"/>
          </a:p>
          <a:p>
            <a:pPr eaLnBrk="1" hangingPunct="1">
              <a:buFont typeface="Wingdings" pitchFamily="2" charset="2"/>
              <a:buNone/>
            </a:pPr>
            <a:r>
              <a:rPr lang="en-US" altLang="zh-CN" sz="2800" dirty="0" smtClean="0">
                <a:hlinkClick r:id="rId5" action="ppaction://hlinksldjump"/>
              </a:rPr>
              <a:t>7.</a:t>
            </a:r>
            <a:r>
              <a:rPr lang="zh-CN" altLang="en-US" sz="2800" dirty="0" smtClean="0">
                <a:hlinkClick r:id="rId5" action="ppaction://hlinksldjump"/>
              </a:rPr>
              <a:t>4</a:t>
            </a:r>
            <a:r>
              <a:rPr lang="zh-CN" altLang="en-US" sz="2800" dirty="0" smtClean="0">
                <a:hlinkClick r:id="rId5" action="ppaction://hlinksldjump"/>
              </a:rPr>
              <a:t>	基本语言成分的自下而上语法制导翻译</a:t>
            </a:r>
            <a:endParaRPr lang="zh-CN" altLang="en-US" sz="2800" dirty="0" smtClean="0"/>
          </a:p>
          <a:p>
            <a:pPr eaLnBrk="1" hangingPunct="1">
              <a:buFont typeface="Wingdings" pitchFamily="2" charset="2"/>
              <a:buNone/>
            </a:pPr>
            <a:r>
              <a:rPr lang="en-US" altLang="zh-CN" sz="2800" dirty="0" smtClean="0">
                <a:hlinkClick r:id="rId6" action="ppaction://hlinksldjump"/>
              </a:rPr>
              <a:t>7.</a:t>
            </a:r>
            <a:r>
              <a:rPr lang="zh-CN" altLang="en-US" sz="2800" dirty="0" smtClean="0">
                <a:hlinkClick r:id="rId6" action="ppaction://hlinksldjump"/>
              </a:rPr>
              <a:t>5</a:t>
            </a:r>
            <a:r>
              <a:rPr lang="zh-CN" altLang="en-US" sz="2800" dirty="0" smtClean="0">
                <a:hlinkClick r:id="rId6" action="ppaction://hlinksldjump"/>
              </a:rPr>
              <a:t>	自上而下的语法制导翻译</a:t>
            </a:r>
            <a:endParaRPr lang="zh-CN" altLang="en-US"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3"/>
          <p:cNvSpPr txBox="1">
            <a:spLocks noChangeArrowheads="1"/>
          </p:cNvSpPr>
          <p:nvPr/>
        </p:nvSpPr>
        <p:spPr bwMode="auto">
          <a:xfrm>
            <a:off x="2514600" y="15097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hlinkClick r:id="rId2" action="ppaction://hlinksldjump"/>
              </a:rPr>
              <a:t>E</a:t>
            </a:r>
            <a:endParaRPr lang="en-US" altLang="zh-CN" b="1">
              <a:solidFill>
                <a:srgbClr val="6600CC"/>
              </a:solidFill>
            </a:endParaRPr>
          </a:p>
        </p:txBody>
      </p:sp>
      <p:sp>
        <p:nvSpPr>
          <p:cNvPr id="64515" name="Text Box 4"/>
          <p:cNvSpPr txBox="1">
            <a:spLocks noChangeArrowheads="1"/>
          </p:cNvSpPr>
          <p:nvPr/>
        </p:nvSpPr>
        <p:spPr bwMode="auto">
          <a:xfrm>
            <a:off x="755650" y="2133600"/>
            <a:ext cx="53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hlinkClick r:id="rId3" action="ppaction://hlinksldjump"/>
              </a:rPr>
              <a:t>E</a:t>
            </a:r>
            <a:r>
              <a:rPr lang="en-US" altLang="zh-CN" b="1" baseline="-25000">
                <a:solidFill>
                  <a:srgbClr val="FF3300"/>
                </a:solidFill>
              </a:rPr>
              <a:t>1</a:t>
            </a:r>
          </a:p>
        </p:txBody>
      </p:sp>
      <p:sp>
        <p:nvSpPr>
          <p:cNvPr id="64516" name="Text Box 5"/>
          <p:cNvSpPr txBox="1">
            <a:spLocks noChangeArrowheads="1"/>
          </p:cNvSpPr>
          <p:nvPr/>
        </p:nvSpPr>
        <p:spPr bwMode="auto">
          <a:xfrm>
            <a:off x="2590800" y="211931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or</a:t>
            </a:r>
          </a:p>
        </p:txBody>
      </p:sp>
      <p:sp>
        <p:nvSpPr>
          <p:cNvPr id="64517" name="Text Box 6"/>
          <p:cNvSpPr txBox="1">
            <a:spLocks noChangeArrowheads="1"/>
          </p:cNvSpPr>
          <p:nvPr/>
        </p:nvSpPr>
        <p:spPr bwMode="auto">
          <a:xfrm>
            <a:off x="5257800" y="2119313"/>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hlinkClick r:id="rId2" action="ppaction://hlinksldjump"/>
              </a:rPr>
              <a:t>E</a:t>
            </a:r>
            <a:r>
              <a:rPr lang="en-US" altLang="zh-CN" b="1" baseline="-25000">
                <a:solidFill>
                  <a:srgbClr val="FF3300"/>
                </a:solidFill>
              </a:rPr>
              <a:t>2</a:t>
            </a:r>
          </a:p>
        </p:txBody>
      </p:sp>
      <p:sp>
        <p:nvSpPr>
          <p:cNvPr id="64518" name="Text Box 7"/>
          <p:cNvSpPr txBox="1">
            <a:spLocks noChangeArrowheads="1"/>
          </p:cNvSpPr>
          <p:nvPr/>
        </p:nvSpPr>
        <p:spPr bwMode="auto">
          <a:xfrm>
            <a:off x="3565525" y="2728913"/>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hlinkClick r:id="rId3" action="ppaction://hlinksldjump"/>
              </a:rPr>
              <a:t>E</a:t>
            </a:r>
            <a:r>
              <a:rPr lang="en-US" altLang="zh-CN" b="1" baseline="-25000">
                <a:solidFill>
                  <a:srgbClr val="6600CC"/>
                </a:solidFill>
              </a:rPr>
              <a:t>1</a:t>
            </a:r>
          </a:p>
        </p:txBody>
      </p:sp>
      <p:sp>
        <p:nvSpPr>
          <p:cNvPr id="64519" name="Text Box 8"/>
          <p:cNvSpPr txBox="1">
            <a:spLocks noChangeArrowheads="1"/>
          </p:cNvSpPr>
          <p:nvPr/>
        </p:nvSpPr>
        <p:spPr bwMode="auto">
          <a:xfrm>
            <a:off x="5181600" y="272891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and</a:t>
            </a:r>
          </a:p>
        </p:txBody>
      </p:sp>
      <p:sp>
        <p:nvSpPr>
          <p:cNvPr id="64520" name="Text Box 9"/>
          <p:cNvSpPr txBox="1">
            <a:spLocks noChangeArrowheads="1"/>
          </p:cNvSpPr>
          <p:nvPr/>
        </p:nvSpPr>
        <p:spPr bwMode="auto">
          <a:xfrm>
            <a:off x="6526213" y="2805113"/>
            <a:ext cx="566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hlinkClick r:id="rId3" action="ppaction://hlinksldjump"/>
              </a:rPr>
              <a:t>E</a:t>
            </a:r>
            <a:r>
              <a:rPr lang="en-US" altLang="zh-CN" b="1" baseline="-25000">
                <a:solidFill>
                  <a:srgbClr val="6600CC"/>
                </a:solidFill>
              </a:rPr>
              <a:t>2</a:t>
            </a:r>
          </a:p>
        </p:txBody>
      </p:sp>
      <p:sp>
        <p:nvSpPr>
          <p:cNvPr id="64521" name="Text Box 10"/>
          <p:cNvSpPr txBox="1">
            <a:spLocks noChangeArrowheads="1"/>
          </p:cNvSpPr>
          <p:nvPr/>
        </p:nvSpPr>
        <p:spPr bwMode="auto">
          <a:xfrm>
            <a:off x="0" y="27289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a</a:t>
            </a:r>
          </a:p>
        </p:txBody>
      </p:sp>
      <p:sp>
        <p:nvSpPr>
          <p:cNvPr id="64522" name="Text Box 11"/>
          <p:cNvSpPr txBox="1">
            <a:spLocks noChangeArrowheads="1"/>
          </p:cNvSpPr>
          <p:nvPr/>
        </p:nvSpPr>
        <p:spPr bwMode="auto">
          <a:xfrm>
            <a:off x="762000" y="27289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&lt;</a:t>
            </a:r>
          </a:p>
        </p:txBody>
      </p:sp>
      <p:sp>
        <p:nvSpPr>
          <p:cNvPr id="64523" name="Text Box 12"/>
          <p:cNvSpPr txBox="1">
            <a:spLocks noChangeArrowheads="1"/>
          </p:cNvSpPr>
          <p:nvPr/>
        </p:nvSpPr>
        <p:spPr bwMode="auto">
          <a:xfrm>
            <a:off x="1219200" y="27289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b</a:t>
            </a:r>
          </a:p>
        </p:txBody>
      </p:sp>
      <p:sp>
        <p:nvSpPr>
          <p:cNvPr id="64524" name="Text Box 13"/>
          <p:cNvSpPr txBox="1">
            <a:spLocks noChangeArrowheads="1"/>
          </p:cNvSpPr>
          <p:nvPr/>
        </p:nvSpPr>
        <p:spPr bwMode="auto">
          <a:xfrm>
            <a:off x="2971800" y="33385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c</a:t>
            </a:r>
          </a:p>
        </p:txBody>
      </p:sp>
      <p:sp>
        <p:nvSpPr>
          <p:cNvPr id="64525" name="Text Box 14"/>
          <p:cNvSpPr txBox="1">
            <a:spLocks noChangeArrowheads="1"/>
          </p:cNvSpPr>
          <p:nvPr/>
        </p:nvSpPr>
        <p:spPr bwMode="auto">
          <a:xfrm>
            <a:off x="3581400" y="33385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&lt;</a:t>
            </a:r>
          </a:p>
        </p:txBody>
      </p:sp>
      <p:sp>
        <p:nvSpPr>
          <p:cNvPr id="64526" name="Text Box 15"/>
          <p:cNvSpPr txBox="1">
            <a:spLocks noChangeArrowheads="1"/>
          </p:cNvSpPr>
          <p:nvPr/>
        </p:nvSpPr>
        <p:spPr bwMode="auto">
          <a:xfrm>
            <a:off x="4114800" y="33385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d</a:t>
            </a:r>
          </a:p>
        </p:txBody>
      </p:sp>
      <p:sp>
        <p:nvSpPr>
          <p:cNvPr id="64527" name="Text Box 16"/>
          <p:cNvSpPr txBox="1">
            <a:spLocks noChangeArrowheads="1"/>
          </p:cNvSpPr>
          <p:nvPr/>
        </p:nvSpPr>
        <p:spPr bwMode="auto">
          <a:xfrm>
            <a:off x="6172200" y="34147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e</a:t>
            </a:r>
          </a:p>
        </p:txBody>
      </p:sp>
      <p:sp>
        <p:nvSpPr>
          <p:cNvPr id="64528" name="Text Box 17"/>
          <p:cNvSpPr txBox="1">
            <a:spLocks noChangeArrowheads="1"/>
          </p:cNvSpPr>
          <p:nvPr/>
        </p:nvSpPr>
        <p:spPr bwMode="auto">
          <a:xfrm>
            <a:off x="6705600" y="34147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&lt;</a:t>
            </a:r>
          </a:p>
        </p:txBody>
      </p:sp>
      <p:sp>
        <p:nvSpPr>
          <p:cNvPr id="64529" name="Text Box 18"/>
          <p:cNvSpPr txBox="1">
            <a:spLocks noChangeArrowheads="1"/>
          </p:cNvSpPr>
          <p:nvPr/>
        </p:nvSpPr>
        <p:spPr bwMode="auto">
          <a:xfrm>
            <a:off x="7315200" y="34147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6600CC"/>
                </a:solidFill>
              </a:rPr>
              <a:t>f</a:t>
            </a:r>
          </a:p>
        </p:txBody>
      </p:sp>
      <p:sp>
        <p:nvSpPr>
          <p:cNvPr id="64530" name="Line 19"/>
          <p:cNvSpPr>
            <a:spLocks noChangeShapeType="1"/>
          </p:cNvSpPr>
          <p:nvPr/>
        </p:nvSpPr>
        <p:spPr bwMode="auto">
          <a:xfrm>
            <a:off x="2743200" y="1890713"/>
            <a:ext cx="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1" name="Line 20"/>
          <p:cNvSpPr>
            <a:spLocks noChangeShapeType="1"/>
          </p:cNvSpPr>
          <p:nvPr/>
        </p:nvSpPr>
        <p:spPr bwMode="auto">
          <a:xfrm flipH="1">
            <a:off x="304800" y="2500313"/>
            <a:ext cx="609600" cy="3810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2" name="Line 21"/>
          <p:cNvSpPr>
            <a:spLocks noChangeShapeType="1"/>
          </p:cNvSpPr>
          <p:nvPr/>
        </p:nvSpPr>
        <p:spPr bwMode="auto">
          <a:xfrm>
            <a:off x="914400" y="2500313"/>
            <a:ext cx="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3" name="Line 22"/>
          <p:cNvSpPr>
            <a:spLocks noChangeShapeType="1"/>
          </p:cNvSpPr>
          <p:nvPr/>
        </p:nvSpPr>
        <p:spPr bwMode="auto">
          <a:xfrm>
            <a:off x="914400" y="2500313"/>
            <a:ext cx="45720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4" name="Line 23"/>
          <p:cNvSpPr>
            <a:spLocks noChangeShapeType="1"/>
          </p:cNvSpPr>
          <p:nvPr/>
        </p:nvSpPr>
        <p:spPr bwMode="auto">
          <a:xfrm>
            <a:off x="5486400" y="2500313"/>
            <a:ext cx="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5" name="Line 24"/>
          <p:cNvSpPr>
            <a:spLocks noChangeShapeType="1"/>
          </p:cNvSpPr>
          <p:nvPr/>
        </p:nvSpPr>
        <p:spPr bwMode="auto">
          <a:xfrm>
            <a:off x="5486400" y="2500313"/>
            <a:ext cx="1219200" cy="3810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6" name="Line 25"/>
          <p:cNvSpPr>
            <a:spLocks noChangeShapeType="1"/>
          </p:cNvSpPr>
          <p:nvPr/>
        </p:nvSpPr>
        <p:spPr bwMode="auto">
          <a:xfrm flipH="1">
            <a:off x="3200400" y="3109913"/>
            <a:ext cx="533400" cy="3810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7" name="Line 26"/>
          <p:cNvSpPr>
            <a:spLocks noChangeShapeType="1"/>
          </p:cNvSpPr>
          <p:nvPr/>
        </p:nvSpPr>
        <p:spPr bwMode="auto">
          <a:xfrm>
            <a:off x="3733800" y="3109913"/>
            <a:ext cx="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8" name="Line 27"/>
          <p:cNvSpPr>
            <a:spLocks noChangeShapeType="1"/>
          </p:cNvSpPr>
          <p:nvPr/>
        </p:nvSpPr>
        <p:spPr bwMode="auto">
          <a:xfrm>
            <a:off x="3733800" y="3109913"/>
            <a:ext cx="53340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9" name="Line 28"/>
          <p:cNvSpPr>
            <a:spLocks noChangeShapeType="1"/>
          </p:cNvSpPr>
          <p:nvPr/>
        </p:nvSpPr>
        <p:spPr bwMode="auto">
          <a:xfrm flipH="1">
            <a:off x="6324600" y="3186113"/>
            <a:ext cx="533400" cy="3810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40" name="Line 29"/>
          <p:cNvSpPr>
            <a:spLocks noChangeShapeType="1"/>
          </p:cNvSpPr>
          <p:nvPr/>
        </p:nvSpPr>
        <p:spPr bwMode="auto">
          <a:xfrm>
            <a:off x="6858000" y="3186113"/>
            <a:ext cx="0" cy="3810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41" name="Line 30"/>
          <p:cNvSpPr>
            <a:spLocks noChangeShapeType="1"/>
          </p:cNvSpPr>
          <p:nvPr/>
        </p:nvSpPr>
        <p:spPr bwMode="auto">
          <a:xfrm>
            <a:off x="6858000" y="3186113"/>
            <a:ext cx="60960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42" name="Line 31"/>
          <p:cNvSpPr>
            <a:spLocks noChangeShapeType="1"/>
          </p:cNvSpPr>
          <p:nvPr/>
        </p:nvSpPr>
        <p:spPr bwMode="auto">
          <a:xfrm flipH="1">
            <a:off x="1066800" y="1890713"/>
            <a:ext cx="167640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43" name="Line 32"/>
          <p:cNvSpPr>
            <a:spLocks noChangeShapeType="1"/>
          </p:cNvSpPr>
          <p:nvPr/>
        </p:nvSpPr>
        <p:spPr bwMode="auto">
          <a:xfrm>
            <a:off x="2743200" y="1890713"/>
            <a:ext cx="259080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44" name="Line 33"/>
          <p:cNvSpPr>
            <a:spLocks noChangeShapeType="1"/>
          </p:cNvSpPr>
          <p:nvPr/>
        </p:nvSpPr>
        <p:spPr bwMode="auto">
          <a:xfrm flipH="1">
            <a:off x="3886200" y="2500313"/>
            <a:ext cx="1600200" cy="3048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794" name="Text Box 34"/>
          <p:cNvSpPr txBox="1">
            <a:spLocks noChangeArrowheads="1"/>
          </p:cNvSpPr>
          <p:nvPr/>
        </p:nvSpPr>
        <p:spPr bwMode="auto">
          <a:xfrm>
            <a:off x="1447800" y="2409825"/>
            <a:ext cx="20447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a:t>
            </a:r>
            <a:r>
              <a:rPr lang="en-US" altLang="zh-CN" b="1" baseline="-25000">
                <a:solidFill>
                  <a:srgbClr val="FF3300"/>
                </a:solidFill>
              </a:rPr>
              <a:t>1</a:t>
            </a:r>
            <a:r>
              <a:rPr lang="en-US" altLang="zh-CN" b="1"/>
              <a:t>.begin=100</a:t>
            </a:r>
          </a:p>
          <a:p>
            <a:pPr eaLnBrk="1" hangingPunct="1">
              <a:spcBef>
                <a:spcPct val="50000"/>
              </a:spcBef>
            </a:pPr>
            <a:r>
              <a:rPr lang="en-US" altLang="zh-CN" b="1"/>
              <a:t>E</a:t>
            </a:r>
            <a:r>
              <a:rPr lang="en-US" altLang="zh-CN" b="1" baseline="-25000">
                <a:solidFill>
                  <a:srgbClr val="FF3300"/>
                </a:solidFill>
              </a:rPr>
              <a:t>1</a:t>
            </a:r>
            <a:r>
              <a:rPr lang="en-US" altLang="zh-CN" b="1"/>
              <a:t>.true=100</a:t>
            </a:r>
          </a:p>
          <a:p>
            <a:pPr eaLnBrk="1" hangingPunct="1">
              <a:spcBef>
                <a:spcPct val="50000"/>
              </a:spcBef>
            </a:pPr>
            <a:r>
              <a:rPr lang="en-US" altLang="zh-CN" b="1"/>
              <a:t>E</a:t>
            </a:r>
            <a:r>
              <a:rPr lang="en-US" altLang="zh-CN" b="1" baseline="-25000">
                <a:solidFill>
                  <a:srgbClr val="FF3300"/>
                </a:solidFill>
              </a:rPr>
              <a:t>1</a:t>
            </a:r>
            <a:r>
              <a:rPr lang="en-US" altLang="zh-CN" b="1"/>
              <a:t>.false=101</a:t>
            </a:r>
          </a:p>
        </p:txBody>
      </p:sp>
      <p:sp>
        <p:nvSpPr>
          <p:cNvPr id="117795" name="Text Box 35"/>
          <p:cNvSpPr txBox="1">
            <a:spLocks noChangeArrowheads="1"/>
          </p:cNvSpPr>
          <p:nvPr/>
        </p:nvSpPr>
        <p:spPr bwMode="auto">
          <a:xfrm>
            <a:off x="4343400" y="3019425"/>
            <a:ext cx="20288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a:t>
            </a:r>
            <a:r>
              <a:rPr lang="en-US" altLang="zh-CN" b="1" baseline="-25000">
                <a:solidFill>
                  <a:srgbClr val="6600CC"/>
                </a:solidFill>
              </a:rPr>
              <a:t>1</a:t>
            </a:r>
            <a:r>
              <a:rPr lang="en-US" altLang="zh-CN" b="1"/>
              <a:t>.begin=102</a:t>
            </a:r>
          </a:p>
          <a:p>
            <a:pPr eaLnBrk="1" hangingPunct="1">
              <a:spcBef>
                <a:spcPct val="50000"/>
              </a:spcBef>
            </a:pPr>
            <a:r>
              <a:rPr lang="en-US" altLang="zh-CN" b="1"/>
              <a:t>E</a:t>
            </a:r>
            <a:r>
              <a:rPr lang="en-US" altLang="zh-CN" b="1" baseline="-25000">
                <a:solidFill>
                  <a:srgbClr val="6600CC"/>
                </a:solidFill>
              </a:rPr>
              <a:t>1</a:t>
            </a:r>
            <a:r>
              <a:rPr lang="en-US" altLang="zh-CN" b="1"/>
              <a:t>.true=102</a:t>
            </a:r>
          </a:p>
          <a:p>
            <a:pPr eaLnBrk="1" hangingPunct="1">
              <a:spcBef>
                <a:spcPct val="50000"/>
              </a:spcBef>
            </a:pPr>
            <a:r>
              <a:rPr lang="en-US" altLang="zh-CN" b="1"/>
              <a:t>E</a:t>
            </a:r>
            <a:r>
              <a:rPr lang="en-US" altLang="zh-CN" b="1" baseline="-25000">
                <a:solidFill>
                  <a:srgbClr val="6600CC"/>
                </a:solidFill>
              </a:rPr>
              <a:t>1</a:t>
            </a:r>
            <a:r>
              <a:rPr lang="en-US" altLang="zh-CN" b="1"/>
              <a:t>.false=103</a:t>
            </a:r>
          </a:p>
        </p:txBody>
      </p:sp>
      <p:sp>
        <p:nvSpPr>
          <p:cNvPr id="117796" name="Text Box 36"/>
          <p:cNvSpPr txBox="1">
            <a:spLocks noChangeArrowheads="1"/>
          </p:cNvSpPr>
          <p:nvPr/>
        </p:nvSpPr>
        <p:spPr bwMode="auto">
          <a:xfrm>
            <a:off x="7164388" y="1952625"/>
            <a:ext cx="20859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a:t>
            </a:r>
            <a:r>
              <a:rPr lang="en-US" altLang="zh-CN" b="1" baseline="-25000">
                <a:solidFill>
                  <a:srgbClr val="6600CC"/>
                </a:solidFill>
              </a:rPr>
              <a:t>2</a:t>
            </a:r>
            <a:r>
              <a:rPr lang="en-US" altLang="zh-CN" b="1"/>
              <a:t>.begin=104</a:t>
            </a:r>
          </a:p>
          <a:p>
            <a:pPr eaLnBrk="1" hangingPunct="1">
              <a:spcBef>
                <a:spcPct val="50000"/>
              </a:spcBef>
            </a:pPr>
            <a:r>
              <a:rPr lang="en-US" altLang="zh-CN" b="1"/>
              <a:t>E</a:t>
            </a:r>
            <a:r>
              <a:rPr lang="en-US" altLang="zh-CN" b="1" baseline="-25000">
                <a:solidFill>
                  <a:srgbClr val="6600CC"/>
                </a:solidFill>
              </a:rPr>
              <a:t>2</a:t>
            </a:r>
            <a:r>
              <a:rPr lang="en-US" altLang="zh-CN" b="1"/>
              <a:t>.true=104</a:t>
            </a:r>
          </a:p>
          <a:p>
            <a:pPr eaLnBrk="1" hangingPunct="1">
              <a:spcBef>
                <a:spcPct val="50000"/>
              </a:spcBef>
            </a:pPr>
            <a:r>
              <a:rPr lang="en-US" altLang="zh-CN" b="1"/>
              <a:t>E</a:t>
            </a:r>
            <a:r>
              <a:rPr lang="en-US" altLang="zh-CN" b="1" baseline="-25000">
                <a:solidFill>
                  <a:srgbClr val="6600CC"/>
                </a:solidFill>
              </a:rPr>
              <a:t>2</a:t>
            </a:r>
            <a:r>
              <a:rPr lang="en-US" altLang="zh-CN" b="1"/>
              <a:t>.false=105</a:t>
            </a:r>
          </a:p>
        </p:txBody>
      </p:sp>
      <p:sp>
        <p:nvSpPr>
          <p:cNvPr id="117797" name="Text Box 37"/>
          <p:cNvSpPr txBox="1">
            <a:spLocks noChangeArrowheads="1"/>
          </p:cNvSpPr>
          <p:nvPr/>
        </p:nvSpPr>
        <p:spPr bwMode="auto">
          <a:xfrm>
            <a:off x="5334000" y="152400"/>
            <a:ext cx="3276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a:t>
            </a:r>
            <a:r>
              <a:rPr lang="en-US" altLang="zh-CN" b="1" baseline="-25000">
                <a:solidFill>
                  <a:srgbClr val="FF3300"/>
                </a:solidFill>
              </a:rPr>
              <a:t>2</a:t>
            </a:r>
            <a:r>
              <a:rPr lang="en-US" altLang="zh-CN" b="1"/>
              <a:t>.begin=102</a:t>
            </a:r>
          </a:p>
          <a:p>
            <a:pPr eaLnBrk="1" hangingPunct="1">
              <a:spcBef>
                <a:spcPct val="50000"/>
              </a:spcBef>
            </a:pPr>
            <a:r>
              <a:rPr lang="en-US" altLang="zh-CN" b="1"/>
              <a:t>E</a:t>
            </a:r>
            <a:r>
              <a:rPr lang="en-US" altLang="zh-CN" b="1" baseline="-25000">
                <a:solidFill>
                  <a:srgbClr val="FF3300"/>
                </a:solidFill>
              </a:rPr>
              <a:t>2</a:t>
            </a:r>
            <a:r>
              <a:rPr lang="en-US" altLang="zh-CN" b="1"/>
              <a:t>.true=104</a:t>
            </a:r>
          </a:p>
          <a:p>
            <a:pPr eaLnBrk="1" hangingPunct="1">
              <a:spcBef>
                <a:spcPct val="50000"/>
              </a:spcBef>
            </a:pPr>
            <a:r>
              <a:rPr lang="en-US" altLang="zh-CN" b="1"/>
              <a:t>E</a:t>
            </a:r>
            <a:r>
              <a:rPr lang="en-US" altLang="zh-CN" b="1" baseline="-25000">
                <a:solidFill>
                  <a:srgbClr val="FF3300"/>
                </a:solidFill>
              </a:rPr>
              <a:t>2</a:t>
            </a:r>
            <a:r>
              <a:rPr lang="en-US" altLang="zh-CN" b="1"/>
              <a:t>.false={103,105}=105	</a:t>
            </a:r>
          </a:p>
        </p:txBody>
      </p:sp>
      <p:sp>
        <p:nvSpPr>
          <p:cNvPr id="117798" name="Text Box 38"/>
          <p:cNvSpPr txBox="1">
            <a:spLocks noChangeArrowheads="1"/>
          </p:cNvSpPr>
          <p:nvPr/>
        </p:nvSpPr>
        <p:spPr bwMode="auto">
          <a:xfrm>
            <a:off x="1600200" y="0"/>
            <a:ext cx="3276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E.begin=100</a:t>
            </a:r>
          </a:p>
          <a:p>
            <a:pPr eaLnBrk="1" hangingPunct="1">
              <a:spcBef>
                <a:spcPct val="50000"/>
              </a:spcBef>
            </a:pPr>
            <a:r>
              <a:rPr lang="en-US" altLang="zh-CN" b="1"/>
              <a:t>E.true={100,104}=104</a:t>
            </a:r>
          </a:p>
          <a:p>
            <a:pPr eaLnBrk="1" hangingPunct="1">
              <a:spcBef>
                <a:spcPct val="50000"/>
              </a:spcBef>
            </a:pPr>
            <a:r>
              <a:rPr lang="en-US" altLang="zh-CN" b="1"/>
              <a:t>E.false=105</a:t>
            </a:r>
          </a:p>
        </p:txBody>
      </p:sp>
      <p:sp>
        <p:nvSpPr>
          <p:cNvPr id="117799" name="Rectangle 39"/>
          <p:cNvSpPr>
            <a:spLocks noChangeArrowheads="1"/>
          </p:cNvSpPr>
          <p:nvPr/>
        </p:nvSpPr>
        <p:spPr bwMode="auto">
          <a:xfrm>
            <a:off x="228600" y="4238625"/>
            <a:ext cx="3124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Clr>
                <a:schemeClr val="accent2"/>
              </a:buClr>
              <a:buFont typeface="Wingdings" pitchFamily="2" charset="2"/>
              <a:buNone/>
            </a:pPr>
            <a:r>
              <a:rPr lang="zh-CN" altLang="en-US" b="1">
                <a:solidFill>
                  <a:srgbClr val="000000"/>
                </a:solidFill>
              </a:rPr>
              <a:t>100 :  ( </a:t>
            </a:r>
            <a:r>
              <a:rPr lang="en-US" altLang="zh-CN" b="1">
                <a:solidFill>
                  <a:srgbClr val="000000"/>
                </a:solidFill>
              </a:rPr>
              <a:t>j&lt; , a , b , </a:t>
            </a:r>
            <a:r>
              <a:rPr lang="en-US" altLang="zh-CN" b="1">
                <a:solidFill>
                  <a:srgbClr val="41B606"/>
                </a:solidFill>
              </a:rPr>
              <a:t>true</a:t>
            </a:r>
            <a:r>
              <a:rPr lang="en-US" altLang="zh-CN" b="1">
                <a:solidFill>
                  <a:srgbClr val="000000"/>
                </a:solidFill>
              </a:rPr>
              <a:t> )</a:t>
            </a:r>
          </a:p>
        </p:txBody>
      </p:sp>
      <p:sp>
        <p:nvSpPr>
          <p:cNvPr id="117800" name="Rectangle 40"/>
          <p:cNvSpPr>
            <a:spLocks noChangeArrowheads="1"/>
          </p:cNvSpPr>
          <p:nvPr/>
        </p:nvSpPr>
        <p:spPr bwMode="auto">
          <a:xfrm>
            <a:off x="228600" y="4648200"/>
            <a:ext cx="34845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101:  ( jump ,―,―,</a:t>
            </a:r>
            <a:r>
              <a:rPr lang="en-US" altLang="zh-CN" b="1">
                <a:solidFill>
                  <a:srgbClr val="FF3300"/>
                </a:solidFill>
              </a:rPr>
              <a:t>false</a:t>
            </a:r>
            <a:r>
              <a:rPr lang="en-US" altLang="zh-CN" b="1">
                <a:solidFill>
                  <a:srgbClr val="000000"/>
                </a:solidFill>
              </a:rPr>
              <a:t> )</a:t>
            </a:r>
            <a:endParaRPr lang="zh-CN" altLang="en-US" b="1">
              <a:solidFill>
                <a:srgbClr val="000000"/>
              </a:solidFill>
            </a:endParaRPr>
          </a:p>
        </p:txBody>
      </p:sp>
      <p:sp>
        <p:nvSpPr>
          <p:cNvPr id="117801" name="Rectangle 41"/>
          <p:cNvSpPr>
            <a:spLocks noChangeArrowheads="1"/>
          </p:cNvSpPr>
          <p:nvPr/>
        </p:nvSpPr>
        <p:spPr bwMode="auto">
          <a:xfrm>
            <a:off x="228600" y="5105400"/>
            <a:ext cx="3086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102:  ( </a:t>
            </a:r>
            <a:r>
              <a:rPr lang="en-US" altLang="zh-CN" b="1">
                <a:solidFill>
                  <a:srgbClr val="000000"/>
                </a:solidFill>
              </a:rPr>
              <a:t>j&lt; , c , d , </a:t>
            </a:r>
            <a:r>
              <a:rPr lang="en-US" altLang="zh-CN" b="1">
                <a:solidFill>
                  <a:srgbClr val="41B606"/>
                </a:solidFill>
              </a:rPr>
              <a:t>true</a:t>
            </a:r>
            <a:r>
              <a:rPr lang="en-US" altLang="zh-CN" b="1">
                <a:solidFill>
                  <a:srgbClr val="000000"/>
                </a:solidFill>
              </a:rPr>
              <a:t> )</a:t>
            </a:r>
            <a:endParaRPr lang="zh-CN" altLang="en-US" b="1">
              <a:solidFill>
                <a:srgbClr val="000000"/>
              </a:solidFill>
            </a:endParaRPr>
          </a:p>
        </p:txBody>
      </p:sp>
      <p:sp>
        <p:nvSpPr>
          <p:cNvPr id="117802" name="Rectangle 42"/>
          <p:cNvSpPr>
            <a:spLocks noChangeArrowheads="1"/>
          </p:cNvSpPr>
          <p:nvPr/>
        </p:nvSpPr>
        <p:spPr bwMode="auto">
          <a:xfrm>
            <a:off x="228600" y="5486400"/>
            <a:ext cx="3479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103:  ( jump ,－,－, </a:t>
            </a:r>
            <a:r>
              <a:rPr lang="en-US" altLang="zh-CN" b="1">
                <a:solidFill>
                  <a:srgbClr val="FF3300"/>
                </a:solidFill>
              </a:rPr>
              <a:t>fase </a:t>
            </a:r>
            <a:r>
              <a:rPr lang="en-US" altLang="zh-CN" b="1">
                <a:solidFill>
                  <a:srgbClr val="000000"/>
                </a:solidFill>
              </a:rPr>
              <a:t>)</a:t>
            </a:r>
            <a:endParaRPr lang="zh-CN" altLang="en-US" b="1">
              <a:solidFill>
                <a:srgbClr val="000000"/>
              </a:solidFill>
            </a:endParaRPr>
          </a:p>
        </p:txBody>
      </p:sp>
      <p:sp>
        <p:nvSpPr>
          <p:cNvPr id="117803" name="Rectangle 43"/>
          <p:cNvSpPr>
            <a:spLocks noChangeArrowheads="1"/>
          </p:cNvSpPr>
          <p:nvPr/>
        </p:nvSpPr>
        <p:spPr bwMode="auto">
          <a:xfrm>
            <a:off x="219075" y="5867400"/>
            <a:ext cx="3017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104:  ( </a:t>
            </a:r>
            <a:r>
              <a:rPr lang="en-US" altLang="zh-CN" b="1">
                <a:solidFill>
                  <a:srgbClr val="000000"/>
                </a:solidFill>
              </a:rPr>
              <a:t>j&lt; , e , f , </a:t>
            </a:r>
            <a:r>
              <a:rPr lang="en-US" altLang="zh-CN" b="1">
                <a:solidFill>
                  <a:srgbClr val="41B606"/>
                </a:solidFill>
              </a:rPr>
              <a:t>true</a:t>
            </a:r>
            <a:r>
              <a:rPr lang="en-US" altLang="zh-CN" b="1">
                <a:solidFill>
                  <a:srgbClr val="000000"/>
                </a:solidFill>
              </a:rPr>
              <a:t> )</a:t>
            </a:r>
            <a:endParaRPr lang="zh-CN" altLang="en-US" b="1">
              <a:solidFill>
                <a:srgbClr val="000000"/>
              </a:solidFill>
            </a:endParaRPr>
          </a:p>
        </p:txBody>
      </p:sp>
      <p:sp>
        <p:nvSpPr>
          <p:cNvPr id="117804" name="Rectangle 44"/>
          <p:cNvSpPr>
            <a:spLocks noChangeArrowheads="1"/>
          </p:cNvSpPr>
          <p:nvPr/>
        </p:nvSpPr>
        <p:spPr bwMode="auto">
          <a:xfrm>
            <a:off x="184150" y="6248400"/>
            <a:ext cx="34877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105:  ( jump ,－,－,</a:t>
            </a:r>
            <a:r>
              <a:rPr lang="en-US" altLang="zh-CN" b="1">
                <a:solidFill>
                  <a:srgbClr val="FF3300"/>
                </a:solidFill>
              </a:rPr>
              <a:t>false </a:t>
            </a:r>
            <a:r>
              <a:rPr lang="en-US" altLang="zh-CN" b="1">
                <a:solidFill>
                  <a:srgbClr val="000000"/>
                </a:solidFill>
              </a:rPr>
              <a:t>)</a:t>
            </a:r>
            <a:endParaRPr lang="zh-CN" altLang="en-US" b="1">
              <a:solidFill>
                <a:srgbClr val="000000"/>
              </a:solidFill>
            </a:endParaRPr>
          </a:p>
        </p:txBody>
      </p:sp>
      <p:sp>
        <p:nvSpPr>
          <p:cNvPr id="117805" name="Rectangle 45"/>
          <p:cNvSpPr>
            <a:spLocks noChangeArrowheads="1"/>
          </p:cNvSpPr>
          <p:nvPr/>
        </p:nvSpPr>
        <p:spPr bwMode="auto">
          <a:xfrm>
            <a:off x="4254500" y="5105400"/>
            <a:ext cx="2643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102 </a:t>
            </a:r>
            <a:r>
              <a:rPr lang="zh-CN" altLang="en-US" b="1">
                <a:solidFill>
                  <a:srgbClr val="000000"/>
                </a:solidFill>
              </a:rPr>
              <a:t>( </a:t>
            </a:r>
            <a:r>
              <a:rPr lang="en-US" altLang="zh-CN" b="1">
                <a:solidFill>
                  <a:srgbClr val="000000"/>
                </a:solidFill>
              </a:rPr>
              <a:t>j&lt; , c , d ,</a:t>
            </a:r>
            <a:r>
              <a:rPr lang="en-US" altLang="zh-CN" b="1">
                <a:solidFill>
                  <a:srgbClr val="FF0000"/>
                </a:solidFill>
              </a:rPr>
              <a:t>104</a:t>
            </a:r>
            <a:r>
              <a:rPr lang="en-US" altLang="zh-CN" b="1">
                <a:solidFill>
                  <a:srgbClr val="000000"/>
                </a:solidFill>
              </a:rPr>
              <a:t>)</a:t>
            </a:r>
            <a:endParaRPr lang="zh-CN" altLang="en-US" b="1">
              <a:solidFill>
                <a:srgbClr val="000000"/>
              </a:solidFill>
            </a:endParaRPr>
          </a:p>
        </p:txBody>
      </p:sp>
      <p:sp>
        <p:nvSpPr>
          <p:cNvPr id="117806" name="Rectangle 46"/>
          <p:cNvSpPr>
            <a:spLocks noChangeArrowheads="1"/>
          </p:cNvSpPr>
          <p:nvPr/>
        </p:nvSpPr>
        <p:spPr bwMode="auto">
          <a:xfrm>
            <a:off x="4211638" y="6248400"/>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105 </a:t>
            </a:r>
            <a:r>
              <a:rPr lang="zh-CN" altLang="en-US" b="1">
                <a:solidFill>
                  <a:srgbClr val="000000"/>
                </a:solidFill>
              </a:rPr>
              <a:t>( </a:t>
            </a:r>
            <a:r>
              <a:rPr lang="en-US" altLang="zh-CN" b="1">
                <a:solidFill>
                  <a:srgbClr val="000000"/>
                </a:solidFill>
              </a:rPr>
              <a:t>jump ,―,―,</a:t>
            </a:r>
            <a:r>
              <a:rPr lang="en-US" altLang="zh-CN" b="1">
                <a:solidFill>
                  <a:srgbClr val="6600CC"/>
                </a:solidFill>
              </a:rPr>
              <a:t>103</a:t>
            </a:r>
            <a:r>
              <a:rPr lang="en-US" altLang="zh-CN" b="1">
                <a:solidFill>
                  <a:srgbClr val="000000"/>
                </a:solidFill>
              </a:rPr>
              <a:t>)</a:t>
            </a:r>
            <a:endParaRPr lang="zh-CN" altLang="en-US" b="1">
              <a:solidFill>
                <a:srgbClr val="000000"/>
              </a:solidFill>
            </a:endParaRPr>
          </a:p>
        </p:txBody>
      </p:sp>
      <p:sp>
        <p:nvSpPr>
          <p:cNvPr id="117807" name="Rectangle 47"/>
          <p:cNvSpPr>
            <a:spLocks noChangeArrowheads="1"/>
          </p:cNvSpPr>
          <p:nvPr/>
        </p:nvSpPr>
        <p:spPr bwMode="auto">
          <a:xfrm>
            <a:off x="4230688" y="4648200"/>
            <a:ext cx="291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00"/>
                </a:solidFill>
              </a:rPr>
              <a:t>101</a:t>
            </a:r>
            <a:r>
              <a:rPr lang="zh-CN" altLang="en-US" b="1">
                <a:solidFill>
                  <a:srgbClr val="000000"/>
                </a:solidFill>
              </a:rPr>
              <a:t>( </a:t>
            </a:r>
            <a:r>
              <a:rPr lang="en-US" altLang="zh-CN" b="1">
                <a:solidFill>
                  <a:srgbClr val="000000"/>
                </a:solidFill>
              </a:rPr>
              <a:t>jump,－,－,</a:t>
            </a:r>
            <a:r>
              <a:rPr lang="en-US" altLang="zh-CN" b="1">
                <a:solidFill>
                  <a:srgbClr val="FF0000"/>
                </a:solidFill>
              </a:rPr>
              <a:t>102</a:t>
            </a:r>
            <a:r>
              <a:rPr lang="en-US" altLang="zh-CN" b="1">
                <a:solidFill>
                  <a:srgbClr val="000000"/>
                </a:solidFill>
              </a:rPr>
              <a:t>)</a:t>
            </a:r>
            <a:endParaRPr lang="zh-CN" altLang="en-US" b="1">
              <a:solidFill>
                <a:srgbClr val="000000"/>
              </a:solidFill>
            </a:endParaRPr>
          </a:p>
        </p:txBody>
      </p:sp>
      <p:sp>
        <p:nvSpPr>
          <p:cNvPr id="117808" name="Rectangle 48"/>
          <p:cNvSpPr>
            <a:spLocks noChangeArrowheads="1"/>
          </p:cNvSpPr>
          <p:nvPr/>
        </p:nvSpPr>
        <p:spPr bwMode="auto">
          <a:xfrm>
            <a:off x="4211638" y="5867400"/>
            <a:ext cx="257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104 </a:t>
            </a:r>
            <a:r>
              <a:rPr lang="zh-CN" altLang="en-US" b="1">
                <a:solidFill>
                  <a:srgbClr val="000000"/>
                </a:solidFill>
              </a:rPr>
              <a:t>(</a:t>
            </a:r>
            <a:r>
              <a:rPr lang="en-US" altLang="zh-CN" b="1">
                <a:solidFill>
                  <a:srgbClr val="000000"/>
                </a:solidFill>
              </a:rPr>
              <a:t>j&lt; , e , f</a:t>
            </a:r>
            <a:r>
              <a:rPr lang="en-US" altLang="zh-CN"/>
              <a:t>  </a:t>
            </a:r>
            <a:r>
              <a:rPr lang="en-US" altLang="zh-CN" b="1">
                <a:solidFill>
                  <a:srgbClr val="000000"/>
                </a:solidFill>
              </a:rPr>
              <a:t>,</a:t>
            </a:r>
            <a:r>
              <a:rPr lang="en-US" altLang="zh-CN" b="1">
                <a:solidFill>
                  <a:srgbClr val="6600CC"/>
                </a:solidFill>
              </a:rPr>
              <a:t>100</a:t>
            </a:r>
            <a:r>
              <a:rPr lang="en-US" altLang="zh-CN" b="1">
                <a:solidFill>
                  <a:srgbClr val="000000"/>
                </a:solidFill>
              </a:rPr>
              <a:t>)</a:t>
            </a:r>
            <a:endParaRPr lang="zh-CN" altLang="en-US" b="1">
              <a:solidFill>
                <a:srgbClr val="000000"/>
              </a:solidFill>
            </a:endParaRPr>
          </a:p>
        </p:txBody>
      </p:sp>
      <p:sp>
        <p:nvSpPr>
          <p:cNvPr id="64560" name="AutoShape 49">
            <a:hlinkClick r:id="rId2" action="ppaction://hlinksldjump"/>
          </p:cNvPr>
          <p:cNvSpPr>
            <a:spLocks noChangeArrowheads="1"/>
          </p:cNvSpPr>
          <p:nvPr/>
        </p:nvSpPr>
        <p:spPr bwMode="auto">
          <a:xfrm>
            <a:off x="7451725" y="4221163"/>
            <a:ext cx="792163" cy="287337"/>
          </a:xfrm>
          <a:prstGeom prst="leftArrow">
            <a:avLst>
              <a:gd name="adj1" fmla="val 50000"/>
              <a:gd name="adj2" fmla="val 6892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1" name="AutoShape 50">
            <a:hlinkClick r:id="rId3" action="ppaction://hlinksldjump"/>
          </p:cNvPr>
          <p:cNvSpPr>
            <a:spLocks noChangeArrowheads="1"/>
          </p:cNvSpPr>
          <p:nvPr/>
        </p:nvSpPr>
        <p:spPr bwMode="auto">
          <a:xfrm>
            <a:off x="7451725" y="4797425"/>
            <a:ext cx="792163" cy="287338"/>
          </a:xfrm>
          <a:prstGeom prst="leftArrow">
            <a:avLst>
              <a:gd name="adj1" fmla="val 50000"/>
              <a:gd name="adj2" fmla="val 6892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1" name="AutoShape 51"/>
          <p:cNvSpPr>
            <a:spLocks noChangeArrowheads="1"/>
          </p:cNvSpPr>
          <p:nvPr/>
        </p:nvSpPr>
        <p:spPr bwMode="auto">
          <a:xfrm>
            <a:off x="3925888" y="4797425"/>
            <a:ext cx="358775" cy="144463"/>
          </a:xfrm>
          <a:prstGeom prst="rightArrow">
            <a:avLst>
              <a:gd name="adj1" fmla="val 50000"/>
              <a:gd name="adj2" fmla="val 62088"/>
            </a:avLst>
          </a:prstGeom>
          <a:solidFill>
            <a:schemeClr val="accent1"/>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2" name="AutoShape 52"/>
          <p:cNvSpPr>
            <a:spLocks noChangeArrowheads="1"/>
          </p:cNvSpPr>
          <p:nvPr/>
        </p:nvSpPr>
        <p:spPr bwMode="auto">
          <a:xfrm>
            <a:off x="3925888" y="5229225"/>
            <a:ext cx="358775" cy="144463"/>
          </a:xfrm>
          <a:prstGeom prst="rightArrow">
            <a:avLst>
              <a:gd name="adj1" fmla="val 50000"/>
              <a:gd name="adj2" fmla="val 62088"/>
            </a:avLst>
          </a:prstGeom>
          <a:solidFill>
            <a:schemeClr val="accent1"/>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3" name="AutoShape 53"/>
          <p:cNvSpPr>
            <a:spLocks noChangeArrowheads="1"/>
          </p:cNvSpPr>
          <p:nvPr/>
        </p:nvSpPr>
        <p:spPr bwMode="auto">
          <a:xfrm>
            <a:off x="3925888" y="6021388"/>
            <a:ext cx="358775" cy="144462"/>
          </a:xfrm>
          <a:prstGeom prst="rightArrow">
            <a:avLst>
              <a:gd name="adj1" fmla="val 50000"/>
              <a:gd name="adj2" fmla="val 62088"/>
            </a:avLst>
          </a:prstGeom>
          <a:solidFill>
            <a:schemeClr val="accent1"/>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4" name="AutoShape 54"/>
          <p:cNvSpPr>
            <a:spLocks noChangeArrowheads="1"/>
          </p:cNvSpPr>
          <p:nvPr/>
        </p:nvSpPr>
        <p:spPr bwMode="auto">
          <a:xfrm>
            <a:off x="3925888" y="6453188"/>
            <a:ext cx="358775" cy="144462"/>
          </a:xfrm>
          <a:prstGeom prst="rightArrow">
            <a:avLst>
              <a:gd name="adj1" fmla="val 50000"/>
              <a:gd name="adj2" fmla="val 62088"/>
            </a:avLst>
          </a:prstGeom>
          <a:solidFill>
            <a:schemeClr val="accent1"/>
          </a:solidFill>
          <a:ln w="254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9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779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780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779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7795">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7795">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7801">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7802">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7796">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7796">
                                            <p:txEl>
                                              <p:pRg st="1" end="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7796">
                                            <p:txEl>
                                              <p:pRg st="2" end="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17803">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7804">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7797">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78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499"/>
                                          </p:stCondLst>
                                        </p:cTn>
                                        <p:tgtEl>
                                          <p:spTgt spid="117805">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17797">
                                            <p:txEl>
                                              <p:pRg st="1" end="1"/>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17797">
                                            <p:txEl>
                                              <p:pRg st="2" end="2"/>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781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117806">
                                            <p:txEl>
                                              <p:pRg st="0" end="0"/>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17798">
                                            <p:txEl>
                                              <p:pRg st="0" end="0"/>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78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499"/>
                                          </p:stCondLst>
                                        </p:cTn>
                                        <p:tgtEl>
                                          <p:spTgt spid="117807">
                                            <p:txEl>
                                              <p:pRg st="0" end="0"/>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117798">
                                            <p:txEl>
                                              <p:pRg st="1" end="1"/>
                                            </p:txEl>
                                          </p:spTgt>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1781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17808">
                                            <p:txEl>
                                              <p:pRg st="0" end="0"/>
                                            </p:txEl>
                                          </p:spTgt>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1177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4" grpId="0" build="p" autoUpdateAnimBg="0"/>
      <p:bldP spid="117795" grpId="0" build="p" autoUpdateAnimBg="0"/>
      <p:bldP spid="117796" grpId="0" build="p" autoUpdateAnimBg="0"/>
      <p:bldP spid="117797" grpId="0" build="p" autoUpdateAnimBg="0"/>
      <p:bldP spid="117798" grpId="0" build="p" autoUpdateAnimBg="0"/>
      <p:bldP spid="117799" grpId="0" build="p" autoUpdateAnimBg="0"/>
      <p:bldP spid="117800" grpId="0" build="p" autoUpdateAnimBg="0"/>
      <p:bldP spid="117801" grpId="0" build="p" autoUpdateAnimBg="0"/>
      <p:bldP spid="117802" grpId="0" build="p" autoUpdateAnimBg="0"/>
      <p:bldP spid="117803" grpId="0" build="p" autoUpdateAnimBg="0"/>
      <p:bldP spid="117804" grpId="0" build="p" autoUpdateAnimBg="0"/>
      <p:bldP spid="117806" grpId="0" build="p" autoUpdateAnimBg="0"/>
      <p:bldP spid="117807" grpId="0" build="p" autoUpdateAnimBg="0"/>
      <p:bldP spid="117808" grpId="0" build="p" autoUpdateAnimBg="0"/>
      <p:bldP spid="117811" grpId="0" animBg="1"/>
      <p:bldP spid="117812" grpId="0" animBg="1"/>
      <p:bldP spid="117813" grpId="0" animBg="1"/>
      <p:bldP spid="1178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zh-CN" altLang="en-US" b="0" smtClean="0"/>
          </a:p>
        </p:txBody>
      </p:sp>
      <p:sp>
        <p:nvSpPr>
          <p:cNvPr id="65539" name="Rectangle 3"/>
          <p:cNvSpPr>
            <a:spLocks noGrp="1" noChangeArrowheads="1"/>
          </p:cNvSpPr>
          <p:nvPr>
            <p:ph type="body" idx="1"/>
          </p:nvPr>
        </p:nvSpPr>
        <p:spPr>
          <a:xfrm>
            <a:off x="885825" y="1524000"/>
            <a:ext cx="7648575" cy="4267200"/>
          </a:xfrm>
        </p:spPr>
        <p:txBody>
          <a:bodyPr/>
          <a:lstStyle/>
          <a:p>
            <a:pPr algn="just" eaLnBrk="1" hangingPunct="1">
              <a:buFont typeface="Wingdings" pitchFamily="2" charset="2"/>
              <a:buNone/>
            </a:pPr>
            <a:r>
              <a:rPr lang="zh-CN" altLang="en-US" sz="2800" smtClean="0"/>
              <a:t>最终结果：</a:t>
            </a:r>
          </a:p>
          <a:p>
            <a:pPr algn="just" eaLnBrk="1" hangingPunct="1">
              <a:buFont typeface="Wingdings" pitchFamily="2" charset="2"/>
              <a:buNone/>
            </a:pPr>
            <a:r>
              <a:rPr lang="zh-CN" altLang="en-US" sz="2800" smtClean="0"/>
              <a:t>100：( </a:t>
            </a:r>
            <a:r>
              <a:rPr lang="en-US" altLang="zh-CN" sz="2800" smtClean="0"/>
              <a:t>j&lt; , a , b , </a:t>
            </a:r>
            <a:r>
              <a:rPr lang="en-US" altLang="zh-CN" sz="2800" smtClean="0">
                <a:solidFill>
                  <a:srgbClr val="41B606"/>
                </a:solidFill>
              </a:rPr>
              <a:t>true</a:t>
            </a:r>
            <a:r>
              <a:rPr lang="en-US" altLang="zh-CN" sz="2800" smtClean="0"/>
              <a:t> )		</a:t>
            </a:r>
          </a:p>
          <a:p>
            <a:pPr algn="just" eaLnBrk="1" hangingPunct="1">
              <a:buFont typeface="Wingdings" pitchFamily="2" charset="2"/>
              <a:buNone/>
            </a:pPr>
            <a:r>
              <a:rPr lang="en-US" altLang="zh-CN" sz="2800" smtClean="0"/>
              <a:t>101：( jump,―,―,102)        	</a:t>
            </a:r>
          </a:p>
          <a:p>
            <a:pPr algn="just" eaLnBrk="1" hangingPunct="1">
              <a:buFont typeface="Wingdings" pitchFamily="2" charset="2"/>
              <a:buNone/>
            </a:pPr>
            <a:r>
              <a:rPr lang="en-US" altLang="zh-CN" sz="2800" smtClean="0"/>
              <a:t>102：( j&lt; , c , d , 104) </a:t>
            </a:r>
          </a:p>
          <a:p>
            <a:pPr algn="just" eaLnBrk="1" hangingPunct="1">
              <a:buFont typeface="Wingdings" pitchFamily="2" charset="2"/>
              <a:buNone/>
            </a:pPr>
            <a:r>
              <a:rPr lang="en-US" altLang="zh-CN" sz="2800" smtClean="0"/>
              <a:t>103：( jump,－,－, </a:t>
            </a:r>
            <a:r>
              <a:rPr lang="en-US" altLang="zh-CN" sz="2800" smtClean="0">
                <a:solidFill>
                  <a:srgbClr val="0000CC"/>
                </a:solidFill>
              </a:rPr>
              <a:t>false</a:t>
            </a:r>
            <a:r>
              <a:rPr lang="en-US" altLang="zh-CN" sz="2800" smtClean="0">
                <a:solidFill>
                  <a:srgbClr val="FF3300"/>
                </a:solidFill>
              </a:rPr>
              <a:t> </a:t>
            </a:r>
            <a:r>
              <a:rPr lang="en-US" altLang="zh-CN" sz="2800" smtClean="0"/>
              <a:t>) </a:t>
            </a:r>
          </a:p>
          <a:p>
            <a:pPr algn="just" eaLnBrk="1" hangingPunct="1">
              <a:buFont typeface="Wingdings" pitchFamily="2" charset="2"/>
              <a:buNone/>
            </a:pPr>
            <a:r>
              <a:rPr lang="en-US" altLang="zh-CN" sz="2800" smtClean="0"/>
              <a:t>104：( j&lt; , e , f , </a:t>
            </a:r>
            <a:r>
              <a:rPr lang="en-US" altLang="zh-CN" sz="2800" smtClean="0">
                <a:solidFill>
                  <a:srgbClr val="41B606"/>
                </a:solidFill>
              </a:rPr>
              <a:t>100</a:t>
            </a:r>
            <a:r>
              <a:rPr lang="en-US" altLang="zh-CN" sz="2800" smtClean="0"/>
              <a:t>) </a:t>
            </a:r>
          </a:p>
          <a:p>
            <a:pPr algn="just" eaLnBrk="1" hangingPunct="1">
              <a:buFont typeface="Wingdings" pitchFamily="2" charset="2"/>
              <a:buNone/>
            </a:pPr>
            <a:r>
              <a:rPr lang="en-US" altLang="zh-CN" sz="2800" smtClean="0"/>
              <a:t>105：( jump,－,－,</a:t>
            </a:r>
            <a:r>
              <a:rPr lang="en-US" altLang="zh-CN" sz="2800" smtClean="0">
                <a:solidFill>
                  <a:srgbClr val="0000CC"/>
                </a:solidFill>
              </a:rPr>
              <a:t>103</a:t>
            </a:r>
            <a:r>
              <a:rPr lang="en-US" altLang="zh-CN" sz="2800" smtClean="0"/>
              <a:t>) </a:t>
            </a:r>
          </a:p>
          <a:p>
            <a:pPr algn="just" eaLnBrk="1" hangingPunct="1">
              <a:buFont typeface="Wingdings" pitchFamily="2" charset="2"/>
              <a:buNone/>
            </a:pPr>
            <a:r>
              <a:rPr lang="en-US" altLang="zh-CN" sz="2800" smtClean="0"/>
              <a:t>“</a:t>
            </a:r>
            <a:r>
              <a:rPr lang="zh-CN" altLang="en-US" sz="2800" smtClean="0"/>
              <a:t>真”链首</a:t>
            </a:r>
            <a:r>
              <a:rPr lang="en-US" altLang="zh-CN" sz="2800" smtClean="0"/>
              <a:t>E.true＝104 ,  “</a:t>
            </a:r>
            <a:r>
              <a:rPr lang="zh-CN" altLang="en-US" sz="2800" smtClean="0"/>
              <a:t>假”链首</a:t>
            </a:r>
            <a:r>
              <a:rPr lang="en-US" altLang="zh-CN" sz="2800" smtClean="0"/>
              <a:t>E.false＝105。</a:t>
            </a:r>
            <a:endParaRPr lang="zh-CN" altLang="en-US" sz="2800" smtClean="0"/>
          </a:p>
        </p:txBody>
      </p:sp>
      <p:sp>
        <p:nvSpPr>
          <p:cNvPr id="65540" name="AutoShape 37">
            <a:hlinkClick r:id="rId2" action="ppaction://hlinksldjump"/>
          </p:cNvPr>
          <p:cNvSpPr>
            <a:spLocks noChangeArrowheads="1"/>
          </p:cNvSpPr>
          <p:nvPr/>
        </p:nvSpPr>
        <p:spPr bwMode="auto">
          <a:xfrm>
            <a:off x="8077200" y="6096000"/>
            <a:ext cx="762000" cy="457200"/>
          </a:xfrm>
          <a:prstGeom prst="curvedUpArrow">
            <a:avLst>
              <a:gd name="adj1" fmla="val 33333"/>
              <a:gd name="adj2" fmla="val 66667"/>
              <a:gd name="adj3"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371600" y="381000"/>
            <a:ext cx="7378700" cy="762000"/>
          </a:xfrm>
        </p:spPr>
        <p:txBody>
          <a:bodyPr/>
          <a:lstStyle/>
          <a:p>
            <a:pPr eaLnBrk="1" hangingPunct="1"/>
            <a:r>
              <a:rPr lang="en-US" altLang="zh-CN" sz="3600" dirty="0" smtClean="0"/>
              <a:t>7.</a:t>
            </a:r>
            <a:r>
              <a:rPr lang="zh-CN" altLang="en-US" sz="3600" dirty="0" smtClean="0"/>
              <a:t>4</a:t>
            </a:r>
            <a:r>
              <a:rPr lang="zh-CN" altLang="en-US" sz="3600" dirty="0" smtClean="0"/>
              <a:t>.3  控制结构的翻译</a:t>
            </a:r>
          </a:p>
        </p:txBody>
      </p:sp>
      <p:sp>
        <p:nvSpPr>
          <p:cNvPr id="49155" name="Rectangle 3"/>
          <p:cNvSpPr>
            <a:spLocks noGrp="1" noChangeArrowheads="1"/>
          </p:cNvSpPr>
          <p:nvPr>
            <p:ph type="body" idx="1"/>
          </p:nvPr>
        </p:nvSpPr>
        <p:spPr>
          <a:xfrm>
            <a:off x="376238" y="1295400"/>
            <a:ext cx="8539162" cy="609600"/>
          </a:xfrm>
        </p:spPr>
        <p:txBody>
          <a:bodyPr/>
          <a:lstStyle/>
          <a:p>
            <a:pPr algn="just" eaLnBrk="1" hangingPunct="1"/>
            <a:r>
              <a:rPr lang="zh-CN" altLang="en-US" sz="2800" smtClean="0"/>
              <a:t>以</a:t>
            </a:r>
            <a:r>
              <a:rPr lang="en-US" altLang="zh-CN" sz="2800" smtClean="0"/>
              <a:t>if </a:t>
            </a:r>
            <a:r>
              <a:rPr lang="zh-CN" altLang="en-US" sz="2800" smtClean="0"/>
              <a:t>语句，</a:t>
            </a:r>
            <a:r>
              <a:rPr lang="en-US" altLang="zh-CN" sz="2800" smtClean="0"/>
              <a:t>while</a:t>
            </a:r>
            <a:r>
              <a:rPr lang="zh-CN" altLang="en-US" sz="2800" smtClean="0"/>
              <a:t>语句为例说明控制语句的翻译方法</a:t>
            </a:r>
          </a:p>
        </p:txBody>
      </p:sp>
      <p:sp>
        <p:nvSpPr>
          <p:cNvPr id="49156" name="Rectangle 4"/>
          <p:cNvSpPr>
            <a:spLocks noChangeArrowheads="1"/>
          </p:cNvSpPr>
          <p:nvPr/>
        </p:nvSpPr>
        <p:spPr bwMode="auto">
          <a:xfrm>
            <a:off x="762000" y="1676400"/>
            <a:ext cx="80010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en-US" altLang="zh-CN" sz="2800" b="1">
                <a:solidFill>
                  <a:srgbClr val="000000"/>
                </a:solidFill>
              </a:rPr>
              <a:t>S</a:t>
            </a:r>
            <a:r>
              <a:rPr lang="en-US" altLang="zh-CN" sz="2800" b="1">
                <a:solidFill>
                  <a:srgbClr val="000000"/>
                </a:solidFill>
                <a:sym typeface="Wingdings" pitchFamily="2" charset="2"/>
              </a:rPr>
              <a:t>→	</a:t>
            </a:r>
            <a:r>
              <a:rPr lang="en-US" altLang="zh-CN" sz="2800" b="1">
                <a:solidFill>
                  <a:srgbClr val="000000"/>
                </a:solidFill>
              </a:rPr>
              <a:t> if  E  then  S			if</a:t>
            </a:r>
            <a:r>
              <a:rPr lang="zh-CN" altLang="en-US" sz="2800" b="1">
                <a:solidFill>
                  <a:srgbClr val="000000"/>
                </a:solidFill>
              </a:rPr>
              <a:t>语句</a:t>
            </a:r>
          </a:p>
          <a:p>
            <a:pPr>
              <a:spcBef>
                <a:spcPct val="50000"/>
              </a:spcBef>
              <a:buClr>
                <a:schemeClr val="accent2"/>
              </a:buClr>
              <a:buFont typeface="Wingdings" pitchFamily="2" charset="2"/>
              <a:buNone/>
            </a:pPr>
            <a:r>
              <a:rPr lang="en-US" altLang="zh-CN" sz="2800" b="1">
                <a:solidFill>
                  <a:srgbClr val="000000"/>
                </a:solidFill>
              </a:rPr>
              <a:t>	| if  E  then  S  else  S		if</a:t>
            </a:r>
            <a:r>
              <a:rPr lang="zh-CN" altLang="en-US" sz="2800" b="1">
                <a:solidFill>
                  <a:srgbClr val="000000"/>
                </a:solidFill>
              </a:rPr>
              <a:t>语句</a:t>
            </a:r>
          </a:p>
          <a:p>
            <a:pPr>
              <a:spcBef>
                <a:spcPct val="50000"/>
              </a:spcBef>
              <a:buClr>
                <a:schemeClr val="accent2"/>
              </a:buClr>
              <a:buFont typeface="Wingdings" pitchFamily="2" charset="2"/>
              <a:buNone/>
            </a:pPr>
            <a:r>
              <a:rPr lang="en-US" altLang="zh-CN" sz="2800" b="1">
                <a:solidFill>
                  <a:srgbClr val="000000"/>
                </a:solidFill>
              </a:rPr>
              <a:t>	| while  E  do  S			while</a:t>
            </a:r>
            <a:r>
              <a:rPr lang="zh-CN" altLang="en-US" sz="2800" b="1">
                <a:solidFill>
                  <a:srgbClr val="000000"/>
                </a:solidFill>
              </a:rPr>
              <a:t>语句</a:t>
            </a:r>
          </a:p>
          <a:p>
            <a:pPr>
              <a:spcBef>
                <a:spcPct val="50000"/>
              </a:spcBef>
              <a:buClr>
                <a:schemeClr val="accent2"/>
              </a:buClr>
              <a:buFont typeface="Wingdings" pitchFamily="2" charset="2"/>
              <a:buNone/>
            </a:pPr>
            <a:r>
              <a:rPr lang="en-US" altLang="zh-CN" sz="2800" b="1">
                <a:solidFill>
                  <a:srgbClr val="000000"/>
                </a:solidFill>
              </a:rPr>
              <a:t>	| begin  L  end 			</a:t>
            </a:r>
            <a:r>
              <a:rPr lang="zh-CN" altLang="en-US" sz="2800" b="1">
                <a:solidFill>
                  <a:srgbClr val="000000"/>
                </a:solidFill>
              </a:rPr>
              <a:t>复合语句</a:t>
            </a:r>
          </a:p>
          <a:p>
            <a:pPr>
              <a:spcBef>
                <a:spcPct val="50000"/>
              </a:spcBef>
              <a:buClr>
                <a:schemeClr val="accent2"/>
              </a:buClr>
              <a:buFont typeface="Wingdings" pitchFamily="2" charset="2"/>
              <a:buNone/>
            </a:pPr>
            <a:r>
              <a:rPr lang="en-US" altLang="zh-CN" sz="2800" b="1">
                <a:solidFill>
                  <a:srgbClr val="000000"/>
                </a:solidFill>
              </a:rPr>
              <a:t>	| A					</a:t>
            </a:r>
            <a:r>
              <a:rPr lang="zh-CN" altLang="en-US" sz="2800" b="1">
                <a:solidFill>
                  <a:srgbClr val="000000"/>
                </a:solidFill>
              </a:rPr>
              <a:t>赋值语句</a:t>
            </a:r>
          </a:p>
          <a:p>
            <a:pPr>
              <a:spcBef>
                <a:spcPct val="50000"/>
              </a:spcBef>
              <a:buClr>
                <a:schemeClr val="accent2"/>
              </a:buClr>
              <a:buFont typeface="Wingdings" pitchFamily="2" charset="2"/>
              <a:buNone/>
            </a:pPr>
            <a:r>
              <a:rPr lang="en-US" altLang="zh-CN" sz="2800" b="1">
                <a:solidFill>
                  <a:srgbClr val="000000"/>
                </a:solidFill>
              </a:rPr>
              <a:t>A </a:t>
            </a:r>
            <a:r>
              <a:rPr lang="en-US" altLang="zh-CN" sz="2800" b="1">
                <a:solidFill>
                  <a:srgbClr val="000000"/>
                </a:solidFill>
                <a:sym typeface="Wingdings" pitchFamily="2" charset="2"/>
              </a:rPr>
              <a:t>→id:=E</a:t>
            </a:r>
            <a:endParaRPr lang="zh-CN" altLang="en-US" sz="2800" b="1">
              <a:solidFill>
                <a:srgbClr val="000000"/>
              </a:solidFill>
            </a:endParaRPr>
          </a:p>
          <a:p>
            <a:pPr>
              <a:spcBef>
                <a:spcPct val="50000"/>
              </a:spcBef>
              <a:buClr>
                <a:schemeClr val="accent2"/>
              </a:buClr>
              <a:buFont typeface="Wingdings" pitchFamily="2" charset="2"/>
              <a:buNone/>
            </a:pPr>
            <a:r>
              <a:rPr lang="en-US" altLang="zh-CN" sz="2800" b="1">
                <a:solidFill>
                  <a:srgbClr val="000000"/>
                </a:solidFill>
              </a:rPr>
              <a:t>L</a:t>
            </a:r>
            <a:r>
              <a:rPr lang="en-US" altLang="zh-CN" sz="2800" b="1">
                <a:solidFill>
                  <a:srgbClr val="000000"/>
                </a:solidFill>
                <a:sym typeface="Wingdings" pitchFamily="2" charset="2"/>
              </a:rPr>
              <a:t>→</a:t>
            </a:r>
            <a:r>
              <a:rPr lang="en-US" altLang="zh-CN" sz="2800" b="1">
                <a:solidFill>
                  <a:srgbClr val="000000"/>
                </a:solidFill>
              </a:rPr>
              <a:t> L ; S				</a:t>
            </a:r>
            <a:r>
              <a:rPr lang="zh-CN" altLang="en-US" sz="2800" b="1">
                <a:solidFill>
                  <a:srgbClr val="000000"/>
                </a:solidFill>
              </a:rPr>
              <a:t>语句序列</a:t>
            </a:r>
          </a:p>
          <a:p>
            <a:pPr>
              <a:spcBef>
                <a:spcPct val="50000"/>
              </a:spcBef>
              <a:buClr>
                <a:schemeClr val="accent2"/>
              </a:buClr>
              <a:buFont typeface="Wingdings" pitchFamily="2" charset="2"/>
              <a:buNone/>
            </a:pPr>
            <a:r>
              <a:rPr lang="en-US" altLang="zh-CN" sz="2800" b="1">
                <a:solidFill>
                  <a:srgbClr val="000000"/>
                </a:solidFill>
              </a:rPr>
              <a:t>	| S 				</a:t>
            </a:r>
            <a:r>
              <a:rPr lang="zh-CN" altLang="en-US" sz="2800" b="1">
                <a:solidFill>
                  <a:srgbClr val="000000"/>
                </a:solidFill>
              </a:rPr>
              <a:t>语句</a:t>
            </a:r>
            <a:r>
              <a:rPr lang="en-US" altLang="zh-CN" sz="2800" b="1">
                <a:solidFill>
                  <a:srgbClr val="000000"/>
                </a:solidFill>
              </a:rPr>
              <a:t> </a:t>
            </a: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autoUpdateAnimBg="0"/>
      <p:bldP spid="4915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Text Box 1026"/>
          <p:cNvSpPr txBox="1">
            <a:spLocks noChangeArrowheads="1"/>
          </p:cNvSpPr>
          <p:nvPr/>
        </p:nvSpPr>
        <p:spPr bwMode="auto">
          <a:xfrm>
            <a:off x="152400" y="152400"/>
            <a:ext cx="86868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条件转移语句的共同特点是：根据布尔表达式取值，分别执行不同的语句序列。</a:t>
            </a:r>
          </a:p>
          <a:p>
            <a:pPr eaLnBrk="1" hangingPunct="1">
              <a:spcBef>
                <a:spcPct val="50000"/>
              </a:spcBef>
            </a:pPr>
            <a:r>
              <a:rPr lang="zh-CN" altLang="en-US" sz="2800" b="1">
                <a:solidFill>
                  <a:srgbClr val="FF3300"/>
                </a:solidFill>
              </a:rPr>
              <a:t>问题</a:t>
            </a:r>
            <a:r>
              <a:rPr lang="zh-CN" altLang="en-US" sz="2800" b="1"/>
              <a:t>：不同的语句序列结束后，如何使控制转向语句的结束。例如：</a:t>
            </a:r>
            <a:r>
              <a:rPr lang="en-US" altLang="zh-CN" sz="2800" b="1"/>
              <a:t>if E</a:t>
            </a:r>
            <a:r>
              <a:rPr lang="en-US" altLang="zh-CN" sz="2800" b="1" baseline="30000"/>
              <a:t>1</a:t>
            </a:r>
            <a:r>
              <a:rPr lang="en-US" altLang="zh-CN" sz="2800" b="1"/>
              <a:t> then </a:t>
            </a:r>
            <a:r>
              <a:rPr lang="en-US" altLang="zh-CN" sz="2800" b="1" u="sng">
                <a:solidFill>
                  <a:srgbClr val="6600CC"/>
                </a:solidFill>
              </a:rPr>
              <a:t>if E</a:t>
            </a:r>
            <a:r>
              <a:rPr lang="en-US" altLang="zh-CN" sz="2800" b="1" u="sng" baseline="30000">
                <a:solidFill>
                  <a:srgbClr val="6600CC"/>
                </a:solidFill>
              </a:rPr>
              <a:t>2</a:t>
            </a:r>
            <a:r>
              <a:rPr lang="en-US" altLang="zh-CN" sz="2800" b="1" u="sng">
                <a:solidFill>
                  <a:srgbClr val="6600CC"/>
                </a:solidFill>
              </a:rPr>
              <a:t> then S</a:t>
            </a:r>
            <a:r>
              <a:rPr lang="en-US" altLang="zh-CN" sz="2800" b="1" u="sng" baseline="30000">
                <a:solidFill>
                  <a:srgbClr val="6600CC"/>
                </a:solidFill>
              </a:rPr>
              <a:t>1</a:t>
            </a:r>
            <a:r>
              <a:rPr lang="en-US" altLang="zh-CN" sz="2800" b="1" u="sng">
                <a:solidFill>
                  <a:srgbClr val="6600CC"/>
                </a:solidFill>
              </a:rPr>
              <a:t> else S</a:t>
            </a:r>
            <a:r>
              <a:rPr lang="en-US" altLang="zh-CN" sz="2800" b="1" u="sng" baseline="30000">
                <a:solidFill>
                  <a:srgbClr val="6600CC"/>
                </a:solidFill>
              </a:rPr>
              <a:t>2</a:t>
            </a:r>
            <a:r>
              <a:rPr lang="en-US" altLang="zh-CN" sz="2800" b="1"/>
              <a:t> else S</a:t>
            </a:r>
            <a:r>
              <a:rPr lang="en-US" altLang="zh-CN" sz="2800" b="1" baseline="30000"/>
              <a:t>3</a:t>
            </a:r>
            <a:endParaRPr lang="en-US" altLang="zh-CN" sz="2800" b="1" u="sng" baseline="30000"/>
          </a:p>
        </p:txBody>
      </p:sp>
      <p:grpSp>
        <p:nvGrpSpPr>
          <p:cNvPr id="132145" name="Group 1073"/>
          <p:cNvGrpSpPr>
            <a:grpSpLocks/>
          </p:cNvGrpSpPr>
          <p:nvPr/>
        </p:nvGrpSpPr>
        <p:grpSpPr bwMode="auto">
          <a:xfrm>
            <a:off x="533400" y="2286000"/>
            <a:ext cx="3962400" cy="4495800"/>
            <a:chOff x="624" y="1824"/>
            <a:chExt cx="2208" cy="2400"/>
          </a:xfrm>
        </p:grpSpPr>
        <p:sp>
          <p:nvSpPr>
            <p:cNvPr id="67589" name="AutoShape 1028"/>
            <p:cNvSpPr>
              <a:spLocks noChangeArrowheads="1"/>
            </p:cNvSpPr>
            <p:nvPr/>
          </p:nvSpPr>
          <p:spPr bwMode="auto">
            <a:xfrm>
              <a:off x="624" y="2304"/>
              <a:ext cx="816" cy="288"/>
            </a:xfrm>
            <a:prstGeom prst="flowChartDecision">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E</a:t>
              </a:r>
              <a:r>
                <a:rPr lang="en-US" altLang="zh-CN" sz="2800" b="1" baseline="30000"/>
                <a:t>1</a:t>
              </a:r>
              <a:r>
                <a:rPr lang="en-US" altLang="zh-CN" sz="2800" b="1"/>
                <a:t>=1</a:t>
              </a:r>
            </a:p>
          </p:txBody>
        </p:sp>
        <p:sp>
          <p:nvSpPr>
            <p:cNvPr id="67590" name="AutoShape 1029"/>
            <p:cNvSpPr>
              <a:spLocks noChangeArrowheads="1"/>
            </p:cNvSpPr>
            <p:nvPr/>
          </p:nvSpPr>
          <p:spPr bwMode="auto">
            <a:xfrm>
              <a:off x="624" y="2784"/>
              <a:ext cx="816" cy="288"/>
            </a:xfrm>
            <a:prstGeom prst="flowChartDecision">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E</a:t>
              </a:r>
              <a:r>
                <a:rPr lang="en-US" altLang="zh-CN" sz="2800" b="1" baseline="30000"/>
                <a:t>2</a:t>
              </a:r>
              <a:r>
                <a:rPr lang="en-US" altLang="zh-CN" sz="2800" b="1"/>
                <a:t>=1</a:t>
              </a:r>
            </a:p>
          </p:txBody>
        </p:sp>
        <p:sp>
          <p:nvSpPr>
            <p:cNvPr id="67591" name="AutoShape 1030"/>
            <p:cNvSpPr>
              <a:spLocks noChangeArrowheads="1"/>
            </p:cNvSpPr>
            <p:nvPr/>
          </p:nvSpPr>
          <p:spPr bwMode="auto">
            <a:xfrm>
              <a:off x="768" y="3360"/>
              <a:ext cx="576" cy="240"/>
            </a:xfrm>
            <a:prstGeom prst="flowChartProcess">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S</a:t>
              </a:r>
              <a:r>
                <a:rPr lang="en-US" altLang="zh-CN" sz="2800" b="1" baseline="30000"/>
                <a:t>1</a:t>
              </a:r>
            </a:p>
          </p:txBody>
        </p:sp>
        <p:sp>
          <p:nvSpPr>
            <p:cNvPr id="67592" name="Line 1031"/>
            <p:cNvSpPr>
              <a:spLocks noChangeShapeType="1"/>
            </p:cNvSpPr>
            <p:nvPr/>
          </p:nvSpPr>
          <p:spPr bwMode="auto">
            <a:xfrm>
              <a:off x="1032" y="2024"/>
              <a:ext cx="0" cy="24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3" name="Line 1032"/>
            <p:cNvSpPr>
              <a:spLocks noChangeShapeType="1"/>
            </p:cNvSpPr>
            <p:nvPr/>
          </p:nvSpPr>
          <p:spPr bwMode="auto">
            <a:xfrm>
              <a:off x="1040" y="2592"/>
              <a:ext cx="0" cy="192"/>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4" name="Line 1033"/>
            <p:cNvSpPr>
              <a:spLocks noChangeShapeType="1"/>
            </p:cNvSpPr>
            <p:nvPr/>
          </p:nvSpPr>
          <p:spPr bwMode="auto">
            <a:xfrm>
              <a:off x="1040" y="3088"/>
              <a:ext cx="0" cy="24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5" name="AutoShape 1034"/>
            <p:cNvSpPr>
              <a:spLocks noChangeArrowheads="1"/>
            </p:cNvSpPr>
            <p:nvPr/>
          </p:nvSpPr>
          <p:spPr bwMode="auto">
            <a:xfrm>
              <a:off x="1584" y="3360"/>
              <a:ext cx="480" cy="240"/>
            </a:xfrm>
            <a:prstGeom prst="flowChartProcess">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S</a:t>
              </a:r>
              <a:r>
                <a:rPr lang="en-US" altLang="zh-CN" sz="2800" b="1" baseline="30000"/>
                <a:t>2</a:t>
              </a:r>
            </a:p>
          </p:txBody>
        </p:sp>
        <p:sp>
          <p:nvSpPr>
            <p:cNvPr id="67596" name="AutoShape 1035"/>
            <p:cNvSpPr>
              <a:spLocks noChangeArrowheads="1"/>
            </p:cNvSpPr>
            <p:nvPr/>
          </p:nvSpPr>
          <p:spPr bwMode="auto">
            <a:xfrm>
              <a:off x="2352" y="3360"/>
              <a:ext cx="480" cy="240"/>
            </a:xfrm>
            <a:prstGeom prst="flowChartProcess">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S</a:t>
              </a:r>
              <a:r>
                <a:rPr lang="en-US" altLang="zh-CN" sz="2800" b="1" baseline="30000"/>
                <a:t>3</a:t>
              </a:r>
            </a:p>
          </p:txBody>
        </p:sp>
        <p:sp>
          <p:nvSpPr>
            <p:cNvPr id="67597" name="Line 1036"/>
            <p:cNvSpPr>
              <a:spLocks noChangeShapeType="1"/>
            </p:cNvSpPr>
            <p:nvPr/>
          </p:nvSpPr>
          <p:spPr bwMode="auto">
            <a:xfrm>
              <a:off x="1440" y="2928"/>
              <a:ext cx="336"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8" name="Line 1037"/>
            <p:cNvSpPr>
              <a:spLocks noChangeShapeType="1"/>
            </p:cNvSpPr>
            <p:nvPr/>
          </p:nvSpPr>
          <p:spPr bwMode="auto">
            <a:xfrm>
              <a:off x="1776" y="2928"/>
              <a:ext cx="0" cy="432"/>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9" name="Line 1038"/>
            <p:cNvSpPr>
              <a:spLocks noChangeShapeType="1"/>
            </p:cNvSpPr>
            <p:nvPr/>
          </p:nvSpPr>
          <p:spPr bwMode="auto">
            <a:xfrm>
              <a:off x="1440" y="2448"/>
              <a:ext cx="1104"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0" name="Line 1039"/>
            <p:cNvSpPr>
              <a:spLocks noChangeShapeType="1"/>
            </p:cNvSpPr>
            <p:nvPr/>
          </p:nvSpPr>
          <p:spPr bwMode="auto">
            <a:xfrm>
              <a:off x="2544" y="2448"/>
              <a:ext cx="0" cy="912"/>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1" name="Line 1040"/>
            <p:cNvSpPr>
              <a:spLocks noChangeShapeType="1"/>
            </p:cNvSpPr>
            <p:nvPr/>
          </p:nvSpPr>
          <p:spPr bwMode="auto">
            <a:xfrm>
              <a:off x="1056" y="3600"/>
              <a:ext cx="0" cy="19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2" name="Line 1041"/>
            <p:cNvSpPr>
              <a:spLocks noChangeShapeType="1"/>
            </p:cNvSpPr>
            <p:nvPr/>
          </p:nvSpPr>
          <p:spPr bwMode="auto">
            <a:xfrm>
              <a:off x="1056" y="3792"/>
              <a:ext cx="1488"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3" name="Line 1042"/>
            <p:cNvSpPr>
              <a:spLocks noChangeShapeType="1"/>
            </p:cNvSpPr>
            <p:nvPr/>
          </p:nvSpPr>
          <p:spPr bwMode="auto">
            <a:xfrm>
              <a:off x="2544" y="3600"/>
              <a:ext cx="0" cy="19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4" name="Line 1043"/>
            <p:cNvSpPr>
              <a:spLocks noChangeShapeType="1"/>
            </p:cNvSpPr>
            <p:nvPr/>
          </p:nvSpPr>
          <p:spPr bwMode="auto">
            <a:xfrm>
              <a:off x="1824" y="3600"/>
              <a:ext cx="0" cy="19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5" name="Line 1044"/>
            <p:cNvSpPr>
              <a:spLocks noChangeShapeType="1"/>
            </p:cNvSpPr>
            <p:nvPr/>
          </p:nvSpPr>
          <p:spPr bwMode="auto">
            <a:xfrm>
              <a:off x="1824" y="3792"/>
              <a:ext cx="0" cy="24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6" name="AutoShape 1046"/>
            <p:cNvSpPr>
              <a:spLocks noChangeArrowheads="1"/>
            </p:cNvSpPr>
            <p:nvPr/>
          </p:nvSpPr>
          <p:spPr bwMode="auto">
            <a:xfrm>
              <a:off x="1584" y="4032"/>
              <a:ext cx="432" cy="192"/>
            </a:xfrm>
            <a:prstGeom prst="flowChartTerminator">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end</a:t>
              </a:r>
            </a:p>
          </p:txBody>
        </p:sp>
        <p:sp>
          <p:nvSpPr>
            <p:cNvPr id="67607" name="AutoShape 1047"/>
            <p:cNvSpPr>
              <a:spLocks noChangeArrowheads="1"/>
            </p:cNvSpPr>
            <p:nvPr/>
          </p:nvSpPr>
          <p:spPr bwMode="auto">
            <a:xfrm>
              <a:off x="816" y="1824"/>
              <a:ext cx="432" cy="192"/>
            </a:xfrm>
            <a:prstGeom prst="flowChartTerminator">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t>start</a:t>
              </a:r>
            </a:p>
          </p:txBody>
        </p:sp>
        <p:sp>
          <p:nvSpPr>
            <p:cNvPr id="67608" name="Text Box 1048"/>
            <p:cNvSpPr txBox="1">
              <a:spLocks noChangeArrowheads="1"/>
            </p:cNvSpPr>
            <p:nvPr/>
          </p:nvSpPr>
          <p:spPr bwMode="auto">
            <a:xfrm>
              <a:off x="1056" y="3072"/>
              <a:ext cx="48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Yes</a:t>
              </a:r>
            </a:p>
          </p:txBody>
        </p:sp>
        <p:sp>
          <p:nvSpPr>
            <p:cNvPr id="67609" name="Text Box 1049"/>
            <p:cNvSpPr txBox="1">
              <a:spLocks noChangeArrowheads="1"/>
            </p:cNvSpPr>
            <p:nvPr/>
          </p:nvSpPr>
          <p:spPr bwMode="auto">
            <a:xfrm>
              <a:off x="1344" y="2688"/>
              <a:ext cx="48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No</a:t>
              </a:r>
            </a:p>
          </p:txBody>
        </p:sp>
        <p:sp>
          <p:nvSpPr>
            <p:cNvPr id="67610" name="Text Box 1050"/>
            <p:cNvSpPr txBox="1">
              <a:spLocks noChangeArrowheads="1"/>
            </p:cNvSpPr>
            <p:nvPr/>
          </p:nvSpPr>
          <p:spPr bwMode="auto">
            <a:xfrm>
              <a:off x="1056" y="2544"/>
              <a:ext cx="48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Yes</a:t>
              </a:r>
            </a:p>
          </p:txBody>
        </p:sp>
        <p:sp>
          <p:nvSpPr>
            <p:cNvPr id="67611" name="Text Box 1051"/>
            <p:cNvSpPr txBox="1">
              <a:spLocks noChangeArrowheads="1"/>
            </p:cNvSpPr>
            <p:nvPr/>
          </p:nvSpPr>
          <p:spPr bwMode="auto">
            <a:xfrm>
              <a:off x="1344" y="2208"/>
              <a:ext cx="48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No</a:t>
              </a:r>
            </a:p>
          </p:txBody>
        </p:sp>
      </p:grpSp>
      <p:sp>
        <p:nvSpPr>
          <p:cNvPr id="132147" name="Rectangle 1075"/>
          <p:cNvSpPr>
            <a:spLocks noChangeArrowheads="1"/>
          </p:cNvSpPr>
          <p:nvPr/>
        </p:nvSpPr>
        <p:spPr bwMode="auto">
          <a:xfrm>
            <a:off x="4591050" y="2514600"/>
            <a:ext cx="44005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0000"/>
              </a:buClr>
              <a:buFont typeface="Wingdings" pitchFamily="2" charset="2"/>
              <a:buNone/>
            </a:pPr>
            <a:r>
              <a:rPr lang="zh-CN" altLang="en-US" sz="2800" b="1">
                <a:solidFill>
                  <a:srgbClr val="6600CC"/>
                </a:solidFill>
              </a:rPr>
              <a:t>参照布尔表达式的翻译方法，对非终结符</a:t>
            </a:r>
            <a:r>
              <a:rPr lang="en-US" altLang="zh-CN" sz="2800" b="1">
                <a:solidFill>
                  <a:srgbClr val="6600CC"/>
                </a:solidFill>
                <a:latin typeface="Tahoma" pitchFamily="34" charset="0"/>
              </a:rPr>
              <a:t>S(</a:t>
            </a:r>
            <a:r>
              <a:rPr lang="zh-CN" altLang="en-US" sz="2800" b="1">
                <a:solidFill>
                  <a:srgbClr val="6600CC"/>
                </a:solidFill>
                <a:latin typeface="Tahoma" pitchFamily="34" charset="0"/>
              </a:rPr>
              <a:t>和</a:t>
            </a:r>
            <a:r>
              <a:rPr lang="en-US" altLang="zh-CN" sz="2800" b="1">
                <a:solidFill>
                  <a:srgbClr val="6600CC"/>
                </a:solidFill>
                <a:latin typeface="Tahoma" pitchFamily="34" charset="0"/>
              </a:rPr>
              <a:t>L)，</a:t>
            </a:r>
            <a:r>
              <a:rPr lang="zh-CN" altLang="en-US" sz="2800" b="1">
                <a:solidFill>
                  <a:srgbClr val="6600CC"/>
                </a:solidFill>
              </a:rPr>
              <a:t>设立语义变量</a:t>
            </a:r>
            <a:r>
              <a:rPr lang="en-US" altLang="zh-CN" sz="2800" b="1">
                <a:solidFill>
                  <a:srgbClr val="6600CC"/>
                </a:solidFill>
                <a:latin typeface="Tahoma" pitchFamily="34" charset="0"/>
              </a:rPr>
              <a:t>S.CHAIN（</a:t>
            </a:r>
            <a:r>
              <a:rPr lang="zh-CN" altLang="en-US" sz="2800" b="1">
                <a:solidFill>
                  <a:srgbClr val="6600CC"/>
                </a:solidFill>
                <a:latin typeface="Tahoma" pitchFamily="34" charset="0"/>
              </a:rPr>
              <a:t>和</a:t>
            </a:r>
            <a:r>
              <a:rPr lang="en-US" altLang="zh-CN" sz="2800" b="1">
                <a:solidFill>
                  <a:srgbClr val="6600CC"/>
                </a:solidFill>
                <a:latin typeface="Tahoma" pitchFamily="34" charset="0"/>
              </a:rPr>
              <a:t>L.CHAIN ）</a:t>
            </a:r>
            <a:r>
              <a:rPr lang="en-US" altLang="zh-CN" sz="2800" b="1">
                <a:solidFill>
                  <a:srgbClr val="6600CC"/>
                </a:solidFill>
              </a:rPr>
              <a:t>，</a:t>
            </a:r>
            <a:r>
              <a:rPr lang="zh-CN" altLang="en-US" sz="2800" b="1">
                <a:solidFill>
                  <a:srgbClr val="6600CC"/>
                </a:solidFill>
              </a:rPr>
              <a:t>用于记住需要在翻译完</a:t>
            </a:r>
            <a:r>
              <a:rPr lang="en-US" altLang="zh-CN" sz="2800" b="1">
                <a:solidFill>
                  <a:srgbClr val="6600CC"/>
                </a:solidFill>
              </a:rPr>
              <a:t>S(L)</a:t>
            </a:r>
            <a:r>
              <a:rPr lang="zh-CN" altLang="en-US" sz="2800" b="1">
                <a:solidFill>
                  <a:srgbClr val="6600CC"/>
                </a:solidFill>
              </a:rPr>
              <a:t>后回填转移目标的一串四元式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0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20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21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2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uild="p" autoUpdateAnimBg="0"/>
      <p:bldP spid="13214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 y="228600"/>
            <a:ext cx="2286000" cy="381000"/>
          </a:xfrm>
        </p:spPr>
        <p:txBody>
          <a:bodyPr/>
          <a:lstStyle/>
          <a:p>
            <a:pPr eaLnBrk="1" hangingPunct="1"/>
            <a:r>
              <a:rPr lang="zh-CN" altLang="en-US" sz="2800" smtClean="0">
                <a:solidFill>
                  <a:srgbClr val="0000CC"/>
                </a:solidFill>
              </a:rPr>
              <a:t>1.  代码结构</a:t>
            </a:r>
          </a:p>
        </p:txBody>
      </p:sp>
      <p:grpSp>
        <p:nvGrpSpPr>
          <p:cNvPr id="50324" name="Group 148"/>
          <p:cNvGrpSpPr>
            <a:grpSpLocks/>
          </p:cNvGrpSpPr>
          <p:nvPr/>
        </p:nvGrpSpPr>
        <p:grpSpPr bwMode="auto">
          <a:xfrm>
            <a:off x="609600" y="754063"/>
            <a:ext cx="6248400" cy="2290762"/>
            <a:chOff x="384" y="475"/>
            <a:chExt cx="3936" cy="1443"/>
          </a:xfrm>
        </p:grpSpPr>
        <p:sp>
          <p:nvSpPr>
            <p:cNvPr id="68637" name="Rectangle 33"/>
            <p:cNvSpPr>
              <a:spLocks noChangeArrowheads="1"/>
            </p:cNvSpPr>
            <p:nvPr/>
          </p:nvSpPr>
          <p:spPr bwMode="auto">
            <a:xfrm>
              <a:off x="2053" y="924"/>
              <a:ext cx="1511" cy="266"/>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E</a:t>
              </a:r>
              <a:r>
                <a:rPr kumimoji="0" lang="zh-CN" altLang="en-US" b="1"/>
                <a:t>的代码</a:t>
              </a:r>
            </a:p>
          </p:txBody>
        </p:sp>
        <p:sp>
          <p:nvSpPr>
            <p:cNvPr id="68638" name="Rectangle 34"/>
            <p:cNvSpPr>
              <a:spLocks noChangeArrowheads="1"/>
            </p:cNvSpPr>
            <p:nvPr/>
          </p:nvSpPr>
          <p:spPr bwMode="auto">
            <a:xfrm>
              <a:off x="2053" y="1278"/>
              <a:ext cx="1511" cy="265"/>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S</a:t>
              </a:r>
              <a:r>
                <a:rPr kumimoji="0" lang="en-US" altLang="zh-CN" b="1" baseline="30000"/>
                <a:t>1 </a:t>
              </a:r>
              <a:r>
                <a:rPr kumimoji="0" lang="zh-CN" altLang="en-US" b="1"/>
                <a:t>的代码</a:t>
              </a:r>
            </a:p>
          </p:txBody>
        </p:sp>
        <p:sp>
          <p:nvSpPr>
            <p:cNvPr id="68639" name="Line 35"/>
            <p:cNvSpPr>
              <a:spLocks noChangeShapeType="1"/>
            </p:cNvSpPr>
            <p:nvPr/>
          </p:nvSpPr>
          <p:spPr bwMode="auto">
            <a:xfrm>
              <a:off x="3564" y="1101"/>
              <a:ext cx="756" cy="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0" name="Line 36"/>
            <p:cNvSpPr>
              <a:spLocks noChangeShapeType="1"/>
            </p:cNvSpPr>
            <p:nvPr/>
          </p:nvSpPr>
          <p:spPr bwMode="auto">
            <a:xfrm>
              <a:off x="4320" y="1101"/>
              <a:ext cx="0" cy="177"/>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1" name="Line 37"/>
            <p:cNvSpPr>
              <a:spLocks noChangeShapeType="1"/>
            </p:cNvSpPr>
            <p:nvPr/>
          </p:nvSpPr>
          <p:spPr bwMode="auto">
            <a:xfrm flipH="1">
              <a:off x="3564" y="1278"/>
              <a:ext cx="756"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2" name="Line 38"/>
            <p:cNvSpPr>
              <a:spLocks noChangeShapeType="1"/>
            </p:cNvSpPr>
            <p:nvPr/>
          </p:nvSpPr>
          <p:spPr bwMode="auto">
            <a:xfrm>
              <a:off x="1047" y="1101"/>
              <a:ext cx="1006" cy="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3" name="Line 39"/>
            <p:cNvSpPr>
              <a:spLocks noChangeShapeType="1"/>
            </p:cNvSpPr>
            <p:nvPr/>
          </p:nvSpPr>
          <p:spPr bwMode="auto">
            <a:xfrm>
              <a:off x="1047" y="1101"/>
              <a:ext cx="0" cy="619"/>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4" name="Line 40"/>
            <p:cNvSpPr>
              <a:spLocks noChangeShapeType="1"/>
            </p:cNvSpPr>
            <p:nvPr/>
          </p:nvSpPr>
          <p:spPr bwMode="auto">
            <a:xfrm>
              <a:off x="1047" y="1720"/>
              <a:ext cx="1006"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5" name="Line 41"/>
            <p:cNvSpPr>
              <a:spLocks noChangeShapeType="1"/>
            </p:cNvSpPr>
            <p:nvPr/>
          </p:nvSpPr>
          <p:spPr bwMode="auto">
            <a:xfrm flipH="1">
              <a:off x="1047" y="1454"/>
              <a:ext cx="1006"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6" name="Text Box 58"/>
            <p:cNvSpPr txBox="1">
              <a:spLocks noChangeArrowheads="1"/>
            </p:cNvSpPr>
            <p:nvPr/>
          </p:nvSpPr>
          <p:spPr bwMode="auto">
            <a:xfrm>
              <a:off x="1382" y="816"/>
              <a:ext cx="7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t>E.false</a:t>
              </a:r>
              <a:r>
                <a:rPr lang="en-US" altLang="zh-CN" b="1"/>
                <a:t> </a:t>
              </a:r>
            </a:p>
          </p:txBody>
        </p:sp>
        <p:sp>
          <p:nvSpPr>
            <p:cNvPr id="68647" name="Text Box 59"/>
            <p:cNvSpPr txBox="1">
              <a:spLocks noChangeArrowheads="1"/>
            </p:cNvSpPr>
            <p:nvPr/>
          </p:nvSpPr>
          <p:spPr bwMode="auto">
            <a:xfrm>
              <a:off x="3570" y="768"/>
              <a:ext cx="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t>E.true</a:t>
              </a:r>
              <a:r>
                <a:rPr lang="en-US" altLang="zh-CN" b="1"/>
                <a:t> </a:t>
              </a:r>
            </a:p>
          </p:txBody>
        </p:sp>
        <p:sp>
          <p:nvSpPr>
            <p:cNvPr id="68648" name="Text Box 60"/>
            <p:cNvSpPr txBox="1">
              <a:spLocks noChangeArrowheads="1"/>
            </p:cNvSpPr>
            <p:nvPr/>
          </p:nvSpPr>
          <p:spPr bwMode="auto">
            <a:xfrm>
              <a:off x="1122" y="119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t>S</a:t>
              </a:r>
              <a:r>
                <a:rPr lang="en-US" altLang="zh-CN" sz="2000" b="1" baseline="30000"/>
                <a:t>1</a:t>
              </a:r>
              <a:r>
                <a:rPr lang="en-US" altLang="zh-CN" sz="2000" b="1"/>
                <a:t>.CHAIN</a:t>
              </a:r>
              <a:r>
                <a:rPr lang="en-US" altLang="zh-CN" b="1"/>
                <a:t> </a:t>
              </a:r>
            </a:p>
          </p:txBody>
        </p:sp>
        <p:sp>
          <p:nvSpPr>
            <p:cNvPr id="68649" name="Text Box 61"/>
            <p:cNvSpPr txBox="1">
              <a:spLocks noChangeArrowheads="1"/>
            </p:cNvSpPr>
            <p:nvPr/>
          </p:nvSpPr>
          <p:spPr bwMode="auto">
            <a:xfrm>
              <a:off x="2101" y="1630"/>
              <a:ext cx="1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t>S.CHAIN</a:t>
              </a:r>
              <a:r>
                <a:rPr lang="en-US" altLang="zh-CN" b="1"/>
                <a:t> </a:t>
              </a:r>
            </a:p>
          </p:txBody>
        </p:sp>
        <p:sp>
          <p:nvSpPr>
            <p:cNvPr id="68650" name="Rectangle 70"/>
            <p:cNvSpPr>
              <a:spLocks noChangeArrowheads="1"/>
            </p:cNvSpPr>
            <p:nvPr/>
          </p:nvSpPr>
          <p:spPr bwMode="auto">
            <a:xfrm>
              <a:off x="384" y="475"/>
              <a:ext cx="2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itchFamily="2" charset="2"/>
                <a:buChar char="q"/>
              </a:pPr>
              <a:r>
                <a:rPr lang="en-US" altLang="zh-CN" b="1">
                  <a:solidFill>
                    <a:srgbClr val="000000"/>
                  </a:solidFill>
                  <a:latin typeface="Tahoma" pitchFamily="34" charset="0"/>
                </a:rPr>
                <a:t>if E then S</a:t>
              </a:r>
              <a:r>
                <a:rPr lang="en-US" altLang="zh-CN" b="1" baseline="30000">
                  <a:solidFill>
                    <a:srgbClr val="000000"/>
                  </a:solidFill>
                  <a:latin typeface="Tahoma" pitchFamily="34" charset="0"/>
                </a:rPr>
                <a:t>1</a:t>
              </a:r>
              <a:r>
                <a:rPr lang="en-US" altLang="zh-CN" b="1">
                  <a:solidFill>
                    <a:srgbClr val="000000"/>
                  </a:solidFill>
                  <a:latin typeface="Tahoma" pitchFamily="34" charset="0"/>
                </a:rPr>
                <a:t> </a:t>
              </a:r>
              <a:r>
                <a:rPr lang="zh-CN" altLang="en-US" b="1">
                  <a:solidFill>
                    <a:srgbClr val="000000"/>
                  </a:solidFill>
                  <a:latin typeface="Tahoma" pitchFamily="34" charset="0"/>
                </a:rPr>
                <a:t>代码结构</a:t>
              </a:r>
            </a:p>
          </p:txBody>
        </p:sp>
      </p:grpSp>
      <p:grpSp>
        <p:nvGrpSpPr>
          <p:cNvPr id="50325" name="Group 149"/>
          <p:cNvGrpSpPr>
            <a:grpSpLocks/>
          </p:cNvGrpSpPr>
          <p:nvPr/>
        </p:nvGrpSpPr>
        <p:grpSpPr bwMode="auto">
          <a:xfrm>
            <a:off x="762000" y="3124200"/>
            <a:ext cx="6781800" cy="3505200"/>
            <a:chOff x="480" y="1968"/>
            <a:chExt cx="4272" cy="2208"/>
          </a:xfrm>
        </p:grpSpPr>
        <p:grpSp>
          <p:nvGrpSpPr>
            <p:cNvPr id="68614" name="Group 146"/>
            <p:cNvGrpSpPr>
              <a:grpSpLocks/>
            </p:cNvGrpSpPr>
            <p:nvPr/>
          </p:nvGrpSpPr>
          <p:grpSpPr bwMode="auto">
            <a:xfrm>
              <a:off x="480" y="1968"/>
              <a:ext cx="4272" cy="2208"/>
              <a:chOff x="480" y="1968"/>
              <a:chExt cx="4272" cy="2208"/>
            </a:xfrm>
          </p:grpSpPr>
          <p:sp>
            <p:nvSpPr>
              <p:cNvPr id="68616" name="Rectangle 140"/>
              <p:cNvSpPr>
                <a:spLocks noChangeArrowheads="1"/>
              </p:cNvSpPr>
              <p:nvPr/>
            </p:nvSpPr>
            <p:spPr bwMode="auto">
              <a:xfrm>
                <a:off x="480" y="1968"/>
                <a:ext cx="28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itchFamily="2" charset="2"/>
                  <a:buChar char="q"/>
                </a:pPr>
                <a:r>
                  <a:rPr lang="en-US" altLang="zh-CN" b="1">
                    <a:solidFill>
                      <a:srgbClr val="000000"/>
                    </a:solidFill>
                    <a:latin typeface="Tahoma" pitchFamily="34" charset="0"/>
                  </a:rPr>
                  <a:t>if E then S</a:t>
                </a:r>
                <a:r>
                  <a:rPr lang="en-US" altLang="zh-CN" b="1" baseline="30000">
                    <a:solidFill>
                      <a:srgbClr val="000000"/>
                    </a:solidFill>
                    <a:latin typeface="Tahoma" pitchFamily="34" charset="0"/>
                  </a:rPr>
                  <a:t>1</a:t>
                </a:r>
                <a:r>
                  <a:rPr lang="en-US" altLang="zh-CN" b="1">
                    <a:solidFill>
                      <a:srgbClr val="000000"/>
                    </a:solidFill>
                    <a:latin typeface="Tahoma" pitchFamily="34" charset="0"/>
                  </a:rPr>
                  <a:t> else S</a:t>
                </a:r>
                <a:r>
                  <a:rPr lang="en-US" altLang="zh-CN" b="1" baseline="30000">
                    <a:solidFill>
                      <a:srgbClr val="000000"/>
                    </a:solidFill>
                    <a:latin typeface="Tahoma" pitchFamily="34" charset="0"/>
                  </a:rPr>
                  <a:t>2</a:t>
                </a:r>
                <a:r>
                  <a:rPr lang="en-US" altLang="zh-CN" b="1">
                    <a:solidFill>
                      <a:srgbClr val="000000"/>
                    </a:solidFill>
                    <a:latin typeface="Tahoma" pitchFamily="34" charset="0"/>
                  </a:rPr>
                  <a:t> </a:t>
                </a:r>
                <a:r>
                  <a:rPr lang="zh-CN" altLang="en-US" b="1">
                    <a:solidFill>
                      <a:srgbClr val="000000"/>
                    </a:solidFill>
                  </a:rPr>
                  <a:t>代码结构</a:t>
                </a:r>
              </a:p>
            </p:txBody>
          </p:sp>
          <p:sp>
            <p:nvSpPr>
              <p:cNvPr id="68617" name="Rectangle 120"/>
              <p:cNvSpPr>
                <a:spLocks noChangeArrowheads="1"/>
              </p:cNvSpPr>
              <p:nvPr/>
            </p:nvSpPr>
            <p:spPr bwMode="auto">
              <a:xfrm>
                <a:off x="1722" y="3532"/>
                <a:ext cx="1819" cy="280"/>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S</a:t>
                </a:r>
                <a:r>
                  <a:rPr kumimoji="0" lang="en-US" altLang="zh-CN" b="1" baseline="30000"/>
                  <a:t>2 </a:t>
                </a:r>
                <a:r>
                  <a:rPr kumimoji="0" lang="zh-CN" altLang="en-US" b="1"/>
                  <a:t>的代码</a:t>
                </a:r>
              </a:p>
            </p:txBody>
          </p:sp>
          <p:sp>
            <p:nvSpPr>
              <p:cNvPr id="68618" name="Rectangle 121"/>
              <p:cNvSpPr>
                <a:spLocks noChangeArrowheads="1"/>
              </p:cNvSpPr>
              <p:nvPr/>
            </p:nvSpPr>
            <p:spPr bwMode="auto">
              <a:xfrm>
                <a:off x="1722" y="3158"/>
                <a:ext cx="1819" cy="281"/>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Jump out</a:t>
                </a:r>
              </a:p>
            </p:txBody>
          </p:sp>
          <p:sp>
            <p:nvSpPr>
              <p:cNvPr id="68619" name="Rectangle 122"/>
              <p:cNvSpPr>
                <a:spLocks noChangeArrowheads="1"/>
              </p:cNvSpPr>
              <p:nvPr/>
            </p:nvSpPr>
            <p:spPr bwMode="auto">
              <a:xfrm>
                <a:off x="1722" y="2786"/>
                <a:ext cx="1819" cy="279"/>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S</a:t>
                </a:r>
                <a:r>
                  <a:rPr kumimoji="0" lang="en-US" altLang="zh-CN" b="1" baseline="30000"/>
                  <a:t>1 </a:t>
                </a:r>
                <a:r>
                  <a:rPr kumimoji="0" lang="zh-CN" altLang="en-US" b="1"/>
                  <a:t>的代码</a:t>
                </a:r>
              </a:p>
            </p:txBody>
          </p:sp>
          <p:sp>
            <p:nvSpPr>
              <p:cNvPr id="68620" name="Rectangle 123"/>
              <p:cNvSpPr>
                <a:spLocks noChangeArrowheads="1"/>
              </p:cNvSpPr>
              <p:nvPr/>
            </p:nvSpPr>
            <p:spPr bwMode="auto">
              <a:xfrm>
                <a:off x="1722" y="2412"/>
                <a:ext cx="1819" cy="281"/>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E</a:t>
                </a:r>
                <a:r>
                  <a:rPr kumimoji="0" lang="zh-CN" altLang="en-US" b="1"/>
                  <a:t>的代码</a:t>
                </a:r>
              </a:p>
            </p:txBody>
          </p:sp>
          <p:sp>
            <p:nvSpPr>
              <p:cNvPr id="68621" name="Line 124"/>
              <p:cNvSpPr>
                <a:spLocks noChangeShapeType="1"/>
              </p:cNvSpPr>
              <p:nvPr/>
            </p:nvSpPr>
            <p:spPr bwMode="auto">
              <a:xfrm>
                <a:off x="815" y="2599"/>
                <a:ext cx="907" cy="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2" name="Line 125"/>
              <p:cNvSpPr>
                <a:spLocks noChangeShapeType="1"/>
              </p:cNvSpPr>
              <p:nvPr/>
            </p:nvSpPr>
            <p:spPr bwMode="auto">
              <a:xfrm>
                <a:off x="815" y="2599"/>
                <a:ext cx="0" cy="933"/>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3" name="Line 126"/>
              <p:cNvSpPr>
                <a:spLocks noChangeShapeType="1"/>
              </p:cNvSpPr>
              <p:nvPr/>
            </p:nvSpPr>
            <p:spPr bwMode="auto">
              <a:xfrm>
                <a:off x="815" y="3532"/>
                <a:ext cx="907"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4" name="Line 127"/>
              <p:cNvSpPr>
                <a:spLocks noChangeShapeType="1"/>
              </p:cNvSpPr>
              <p:nvPr/>
            </p:nvSpPr>
            <p:spPr bwMode="auto">
              <a:xfrm>
                <a:off x="3541" y="2599"/>
                <a:ext cx="1211" cy="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5" name="Line 128"/>
              <p:cNvSpPr>
                <a:spLocks noChangeShapeType="1"/>
              </p:cNvSpPr>
              <p:nvPr/>
            </p:nvSpPr>
            <p:spPr bwMode="auto">
              <a:xfrm>
                <a:off x="4752" y="2599"/>
                <a:ext cx="0" cy="187"/>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6" name="Line 129"/>
              <p:cNvSpPr>
                <a:spLocks noChangeShapeType="1"/>
              </p:cNvSpPr>
              <p:nvPr/>
            </p:nvSpPr>
            <p:spPr bwMode="auto">
              <a:xfrm flipH="1">
                <a:off x="3541" y="2786"/>
                <a:ext cx="1211"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7" name="Line 130"/>
              <p:cNvSpPr>
                <a:spLocks noChangeShapeType="1"/>
              </p:cNvSpPr>
              <p:nvPr/>
            </p:nvSpPr>
            <p:spPr bwMode="auto">
              <a:xfrm>
                <a:off x="3541" y="2972"/>
                <a:ext cx="1211" cy="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8" name="Line 131"/>
              <p:cNvSpPr>
                <a:spLocks noChangeShapeType="1"/>
              </p:cNvSpPr>
              <p:nvPr/>
            </p:nvSpPr>
            <p:spPr bwMode="auto">
              <a:xfrm>
                <a:off x="4752" y="2972"/>
                <a:ext cx="0" cy="1026"/>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9" name="Line 132"/>
              <p:cNvSpPr>
                <a:spLocks noChangeShapeType="1"/>
              </p:cNvSpPr>
              <p:nvPr/>
            </p:nvSpPr>
            <p:spPr bwMode="auto">
              <a:xfrm flipH="1">
                <a:off x="3843" y="3998"/>
                <a:ext cx="909"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0" name="Line 134"/>
              <p:cNvSpPr>
                <a:spLocks noChangeShapeType="1"/>
              </p:cNvSpPr>
              <p:nvPr/>
            </p:nvSpPr>
            <p:spPr bwMode="auto">
              <a:xfrm>
                <a:off x="3541" y="3718"/>
                <a:ext cx="1211"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1" name="Text Box 135"/>
              <p:cNvSpPr txBox="1">
                <a:spLocks noChangeArrowheads="1"/>
              </p:cNvSpPr>
              <p:nvPr/>
            </p:nvSpPr>
            <p:spPr bwMode="auto">
              <a:xfrm>
                <a:off x="2945" y="3871"/>
                <a:ext cx="9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S.CHAIN</a:t>
                </a:r>
                <a:r>
                  <a:rPr lang="en-US" altLang="zh-CN" b="1">
                    <a:latin typeface="Tahoma" pitchFamily="34" charset="0"/>
                  </a:rPr>
                  <a:t> </a:t>
                </a:r>
              </a:p>
            </p:txBody>
          </p:sp>
          <p:sp>
            <p:nvSpPr>
              <p:cNvPr id="68632" name="Text Box 136"/>
              <p:cNvSpPr txBox="1">
                <a:spLocks noChangeArrowheads="1"/>
              </p:cNvSpPr>
              <p:nvPr/>
            </p:nvSpPr>
            <p:spPr bwMode="auto">
              <a:xfrm>
                <a:off x="951" y="231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E.false</a:t>
                </a:r>
                <a:r>
                  <a:rPr lang="en-US" altLang="zh-CN" b="1">
                    <a:latin typeface="Tahoma" pitchFamily="34" charset="0"/>
                  </a:rPr>
                  <a:t> </a:t>
                </a:r>
              </a:p>
            </p:txBody>
          </p:sp>
          <p:sp>
            <p:nvSpPr>
              <p:cNvPr id="68633" name="Text Box 137"/>
              <p:cNvSpPr txBox="1">
                <a:spLocks noChangeArrowheads="1"/>
              </p:cNvSpPr>
              <p:nvPr/>
            </p:nvSpPr>
            <p:spPr bwMode="auto">
              <a:xfrm>
                <a:off x="3531" y="2256"/>
                <a:ext cx="7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E.true</a:t>
                </a:r>
                <a:r>
                  <a:rPr lang="en-US" altLang="zh-CN" b="1">
                    <a:latin typeface="Tahoma" pitchFamily="34" charset="0"/>
                  </a:rPr>
                  <a:t> </a:t>
                </a:r>
              </a:p>
            </p:txBody>
          </p:sp>
          <p:sp>
            <p:nvSpPr>
              <p:cNvPr id="68634" name="Text Box 138"/>
              <p:cNvSpPr txBox="1">
                <a:spLocks noChangeArrowheads="1"/>
              </p:cNvSpPr>
              <p:nvPr/>
            </p:nvSpPr>
            <p:spPr bwMode="auto">
              <a:xfrm>
                <a:off x="3499" y="2928"/>
                <a:ext cx="10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S</a:t>
                </a:r>
                <a:r>
                  <a:rPr lang="en-US" altLang="zh-CN" sz="2000" b="1" baseline="30000">
                    <a:latin typeface="Tahoma" pitchFamily="34" charset="0"/>
                  </a:rPr>
                  <a:t>1</a:t>
                </a:r>
                <a:r>
                  <a:rPr lang="en-US" altLang="zh-CN" sz="2000" b="1">
                    <a:latin typeface="Tahoma" pitchFamily="34" charset="0"/>
                  </a:rPr>
                  <a:t>.CHAIN</a:t>
                </a:r>
                <a:r>
                  <a:rPr lang="en-US" altLang="zh-CN" b="1">
                    <a:latin typeface="Tahoma" pitchFamily="34" charset="0"/>
                  </a:rPr>
                  <a:t> </a:t>
                </a:r>
              </a:p>
            </p:txBody>
          </p:sp>
          <p:sp>
            <p:nvSpPr>
              <p:cNvPr id="68635" name="Text Box 139"/>
              <p:cNvSpPr txBox="1">
                <a:spLocks noChangeArrowheads="1"/>
              </p:cNvSpPr>
              <p:nvPr/>
            </p:nvSpPr>
            <p:spPr bwMode="auto">
              <a:xfrm>
                <a:off x="3531" y="3487"/>
                <a:ext cx="1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S</a:t>
                </a:r>
                <a:r>
                  <a:rPr lang="en-US" altLang="zh-CN" sz="2000" b="1" baseline="30000">
                    <a:latin typeface="Tahoma" pitchFamily="34" charset="0"/>
                  </a:rPr>
                  <a:t>2</a:t>
                </a:r>
                <a:r>
                  <a:rPr lang="en-US" altLang="zh-CN" sz="2000" b="1">
                    <a:latin typeface="Tahoma" pitchFamily="34" charset="0"/>
                  </a:rPr>
                  <a:t>.CHAIN</a:t>
                </a:r>
                <a:r>
                  <a:rPr lang="en-US" altLang="zh-CN" b="1">
                    <a:latin typeface="Tahoma" pitchFamily="34" charset="0"/>
                  </a:rPr>
                  <a:t> </a:t>
                </a:r>
              </a:p>
            </p:txBody>
          </p:sp>
          <p:sp>
            <p:nvSpPr>
              <p:cNvPr id="68636" name="Text Box 142"/>
              <p:cNvSpPr txBox="1">
                <a:spLocks noChangeArrowheads="1"/>
              </p:cNvSpPr>
              <p:nvPr/>
            </p:nvSpPr>
            <p:spPr bwMode="auto">
              <a:xfrm>
                <a:off x="1728" y="388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00"/>
                    </a:solidFill>
                  </a:rPr>
                  <a:t>out:</a:t>
                </a:r>
              </a:p>
            </p:txBody>
          </p:sp>
        </p:grpSp>
        <p:sp>
          <p:nvSpPr>
            <p:cNvPr id="68615" name="Line 147"/>
            <p:cNvSpPr>
              <a:spLocks noChangeShapeType="1"/>
            </p:cNvSpPr>
            <p:nvPr/>
          </p:nvSpPr>
          <p:spPr bwMode="auto">
            <a:xfrm>
              <a:off x="3552" y="3312"/>
              <a:ext cx="1200" cy="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8613" name="AutoShape 150">
            <a:hlinkClick r:id="rId2" action="ppaction://hlinksldjump"/>
          </p:cNvPr>
          <p:cNvSpPr>
            <a:spLocks noChangeArrowheads="1"/>
          </p:cNvSpPr>
          <p:nvPr/>
        </p:nvSpPr>
        <p:spPr bwMode="auto">
          <a:xfrm>
            <a:off x="7451725" y="2205038"/>
            <a:ext cx="720725" cy="360362"/>
          </a:xfrm>
          <a:prstGeom prst="rightArrow">
            <a:avLst>
              <a:gd name="adj1" fmla="val 50000"/>
              <a:gd name="adj2" fmla="val 5000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0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0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24" name="Group 56"/>
          <p:cNvGrpSpPr>
            <a:grpSpLocks/>
          </p:cNvGrpSpPr>
          <p:nvPr/>
        </p:nvGrpSpPr>
        <p:grpSpPr bwMode="auto">
          <a:xfrm>
            <a:off x="990600" y="1423988"/>
            <a:ext cx="7315200" cy="3546475"/>
            <a:chOff x="624" y="897"/>
            <a:chExt cx="4608" cy="2234"/>
          </a:xfrm>
        </p:grpSpPr>
        <p:grpSp>
          <p:nvGrpSpPr>
            <p:cNvPr id="69636" name="Group 54"/>
            <p:cNvGrpSpPr>
              <a:grpSpLocks/>
            </p:cNvGrpSpPr>
            <p:nvPr/>
          </p:nvGrpSpPr>
          <p:grpSpPr bwMode="auto">
            <a:xfrm>
              <a:off x="624" y="897"/>
              <a:ext cx="4608" cy="2234"/>
              <a:chOff x="624" y="897"/>
              <a:chExt cx="4608" cy="2234"/>
            </a:xfrm>
          </p:grpSpPr>
          <p:sp>
            <p:nvSpPr>
              <p:cNvPr id="69638" name="Text Box 19"/>
              <p:cNvSpPr txBox="1">
                <a:spLocks noChangeArrowheads="1"/>
              </p:cNvSpPr>
              <p:nvPr/>
            </p:nvSpPr>
            <p:spPr bwMode="auto">
              <a:xfrm>
                <a:off x="3673" y="1537"/>
                <a:ext cx="155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E.true</a:t>
                </a:r>
                <a:r>
                  <a:rPr lang="en-US" altLang="zh-CN" b="1">
                    <a:latin typeface="Tahoma" pitchFamily="34" charset="0"/>
                  </a:rPr>
                  <a:t> </a:t>
                </a:r>
              </a:p>
            </p:txBody>
          </p:sp>
          <p:sp>
            <p:nvSpPr>
              <p:cNvPr id="69639" name="Rectangle 21"/>
              <p:cNvSpPr>
                <a:spLocks noChangeArrowheads="1"/>
              </p:cNvSpPr>
              <p:nvPr/>
            </p:nvSpPr>
            <p:spPr bwMode="auto">
              <a:xfrm>
                <a:off x="624" y="897"/>
                <a:ext cx="25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itchFamily="2" charset="2"/>
                  <a:buChar char="q"/>
                </a:pPr>
                <a:r>
                  <a:rPr lang="en-US" altLang="zh-CN" sz="2800" b="1">
                    <a:solidFill>
                      <a:srgbClr val="000000"/>
                    </a:solidFill>
                  </a:rPr>
                  <a:t>while E do S</a:t>
                </a:r>
                <a:r>
                  <a:rPr lang="en-US" altLang="zh-CN" sz="2800" b="1" baseline="30000">
                    <a:solidFill>
                      <a:srgbClr val="000000"/>
                    </a:solidFill>
                  </a:rPr>
                  <a:t>1 </a:t>
                </a:r>
                <a:r>
                  <a:rPr lang="zh-CN" altLang="en-US" sz="2800" b="1">
                    <a:solidFill>
                      <a:srgbClr val="000000"/>
                    </a:solidFill>
                  </a:rPr>
                  <a:t>代码结构</a:t>
                </a:r>
              </a:p>
            </p:txBody>
          </p:sp>
          <p:sp>
            <p:nvSpPr>
              <p:cNvPr id="69640" name="Rectangle 4"/>
              <p:cNvSpPr>
                <a:spLocks noChangeArrowheads="1"/>
              </p:cNvSpPr>
              <p:nvPr/>
            </p:nvSpPr>
            <p:spPr bwMode="auto">
              <a:xfrm>
                <a:off x="1830" y="2468"/>
                <a:ext cx="1768" cy="334"/>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Jump begin</a:t>
                </a:r>
              </a:p>
            </p:txBody>
          </p:sp>
          <p:sp>
            <p:nvSpPr>
              <p:cNvPr id="69641" name="Rectangle 5"/>
              <p:cNvSpPr>
                <a:spLocks noChangeArrowheads="1"/>
              </p:cNvSpPr>
              <p:nvPr/>
            </p:nvSpPr>
            <p:spPr bwMode="auto">
              <a:xfrm>
                <a:off x="1830" y="2023"/>
                <a:ext cx="1768" cy="334"/>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S</a:t>
                </a:r>
                <a:r>
                  <a:rPr kumimoji="0" lang="en-US" altLang="zh-CN" b="1" baseline="30000"/>
                  <a:t>1 </a:t>
                </a:r>
                <a:r>
                  <a:rPr kumimoji="0" lang="zh-CN" altLang="en-US" b="1"/>
                  <a:t>的代码</a:t>
                </a:r>
              </a:p>
            </p:txBody>
          </p:sp>
          <p:sp>
            <p:nvSpPr>
              <p:cNvPr id="69642" name="Rectangle 6"/>
              <p:cNvSpPr>
                <a:spLocks noChangeArrowheads="1"/>
              </p:cNvSpPr>
              <p:nvPr/>
            </p:nvSpPr>
            <p:spPr bwMode="auto">
              <a:xfrm>
                <a:off x="1830" y="1578"/>
                <a:ext cx="1768" cy="334"/>
              </a:xfrm>
              <a:prstGeom prst="rect">
                <a:avLst/>
              </a:prstGeom>
              <a:solidFill>
                <a:srgbClr val="FFFFFF"/>
              </a:solidFill>
              <a:ln w="25400">
                <a:solidFill>
                  <a:srgbClr val="FF66CC"/>
                </a:solidFill>
                <a:miter lim="800000"/>
                <a:headEnd/>
                <a:tailEnd/>
              </a:ln>
            </p:spPr>
            <p:txBody>
              <a:bodyPr/>
              <a:lstStyle/>
              <a:p>
                <a:pPr algn="ctr" eaLnBrk="0" hangingPunct="0"/>
                <a:r>
                  <a:rPr kumimoji="0" lang="en-US" altLang="zh-CN" b="1"/>
                  <a:t>E </a:t>
                </a:r>
                <a:r>
                  <a:rPr kumimoji="0" lang="zh-CN" altLang="en-US" b="1"/>
                  <a:t>的代码</a:t>
                </a:r>
              </a:p>
            </p:txBody>
          </p:sp>
          <p:sp>
            <p:nvSpPr>
              <p:cNvPr id="69643" name="Line 7"/>
              <p:cNvSpPr>
                <a:spLocks noChangeShapeType="1"/>
              </p:cNvSpPr>
              <p:nvPr/>
            </p:nvSpPr>
            <p:spPr bwMode="auto">
              <a:xfrm>
                <a:off x="946" y="1800"/>
                <a:ext cx="884" cy="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8"/>
              <p:cNvSpPr>
                <a:spLocks noChangeShapeType="1"/>
              </p:cNvSpPr>
              <p:nvPr/>
            </p:nvSpPr>
            <p:spPr bwMode="auto">
              <a:xfrm>
                <a:off x="946" y="1800"/>
                <a:ext cx="0" cy="1224"/>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9"/>
              <p:cNvSpPr>
                <a:spLocks noChangeShapeType="1"/>
              </p:cNvSpPr>
              <p:nvPr/>
            </p:nvSpPr>
            <p:spPr bwMode="auto">
              <a:xfrm>
                <a:off x="946" y="3024"/>
                <a:ext cx="1179"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6" name="Line 13"/>
              <p:cNvSpPr>
                <a:spLocks noChangeShapeType="1"/>
              </p:cNvSpPr>
              <p:nvPr/>
            </p:nvSpPr>
            <p:spPr bwMode="auto">
              <a:xfrm>
                <a:off x="3598" y="1800"/>
                <a:ext cx="590" cy="0"/>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Line 14"/>
              <p:cNvSpPr>
                <a:spLocks noChangeShapeType="1"/>
              </p:cNvSpPr>
              <p:nvPr/>
            </p:nvSpPr>
            <p:spPr bwMode="auto">
              <a:xfrm>
                <a:off x="4188" y="1800"/>
                <a:ext cx="0" cy="223"/>
              </a:xfrm>
              <a:prstGeom prst="line">
                <a:avLst/>
              </a:prstGeom>
              <a:noFill/>
              <a:ln w="25400">
                <a:solidFill>
                  <a:srgbClr val="FF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15"/>
              <p:cNvSpPr>
                <a:spLocks noChangeShapeType="1"/>
              </p:cNvSpPr>
              <p:nvPr/>
            </p:nvSpPr>
            <p:spPr bwMode="auto">
              <a:xfrm flipH="1">
                <a:off x="3598" y="2023"/>
                <a:ext cx="590" cy="0"/>
              </a:xfrm>
              <a:prstGeom prst="line">
                <a:avLst/>
              </a:prstGeom>
              <a:noFill/>
              <a:ln w="25400">
                <a:solidFill>
                  <a:srgbClr val="FF66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9" name="Text Box 17"/>
              <p:cNvSpPr txBox="1">
                <a:spLocks noChangeArrowheads="1"/>
              </p:cNvSpPr>
              <p:nvPr/>
            </p:nvSpPr>
            <p:spPr bwMode="auto">
              <a:xfrm>
                <a:off x="2112" y="2881"/>
                <a:ext cx="15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S.CHAIN </a:t>
                </a:r>
              </a:p>
            </p:txBody>
          </p:sp>
          <p:sp>
            <p:nvSpPr>
              <p:cNvPr id="69650" name="Text Box 18"/>
              <p:cNvSpPr txBox="1">
                <a:spLocks noChangeArrowheads="1"/>
              </p:cNvSpPr>
              <p:nvPr/>
            </p:nvSpPr>
            <p:spPr bwMode="auto">
              <a:xfrm>
                <a:off x="105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E.false </a:t>
                </a:r>
              </a:p>
            </p:txBody>
          </p:sp>
          <p:sp>
            <p:nvSpPr>
              <p:cNvPr id="69651" name="Text Box 44"/>
              <p:cNvSpPr txBox="1">
                <a:spLocks noChangeArrowheads="1"/>
              </p:cNvSpPr>
              <p:nvPr/>
            </p:nvSpPr>
            <p:spPr bwMode="auto">
              <a:xfrm>
                <a:off x="1824" y="124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latin typeface="Tahoma" pitchFamily="34" charset="0"/>
                  </a:rPr>
                  <a:t>begin：</a:t>
                </a:r>
              </a:p>
            </p:txBody>
          </p:sp>
          <p:sp>
            <p:nvSpPr>
              <p:cNvPr id="69652" name="Line 50"/>
              <p:cNvSpPr>
                <a:spLocks noChangeShapeType="1"/>
              </p:cNvSpPr>
              <p:nvPr/>
            </p:nvSpPr>
            <p:spPr bwMode="auto">
              <a:xfrm>
                <a:off x="3600" y="2208"/>
                <a:ext cx="864" cy="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3" name="Line 51"/>
              <p:cNvSpPr>
                <a:spLocks noChangeShapeType="1"/>
              </p:cNvSpPr>
              <p:nvPr/>
            </p:nvSpPr>
            <p:spPr bwMode="auto">
              <a:xfrm flipV="1">
                <a:off x="4464" y="1344"/>
                <a:ext cx="0" cy="129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4" name="Line 52"/>
              <p:cNvSpPr>
                <a:spLocks noChangeShapeType="1"/>
              </p:cNvSpPr>
              <p:nvPr/>
            </p:nvSpPr>
            <p:spPr bwMode="auto">
              <a:xfrm flipH="1">
                <a:off x="3072" y="1344"/>
                <a:ext cx="1392" cy="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5" name="Line 53"/>
              <p:cNvSpPr>
                <a:spLocks noChangeShapeType="1"/>
              </p:cNvSpPr>
              <p:nvPr/>
            </p:nvSpPr>
            <p:spPr bwMode="auto">
              <a:xfrm>
                <a:off x="3600" y="2640"/>
                <a:ext cx="864"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9637" name="Rectangle 55"/>
            <p:cNvSpPr>
              <a:spLocks noChangeArrowheads="1"/>
            </p:cNvSpPr>
            <p:nvPr/>
          </p:nvSpPr>
          <p:spPr bwMode="auto">
            <a:xfrm>
              <a:off x="3552" y="2239"/>
              <a:ext cx="8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S</a:t>
              </a:r>
              <a:r>
                <a:rPr lang="en-US" altLang="zh-CN" sz="2000" b="1" baseline="30000">
                  <a:latin typeface="Tahoma" pitchFamily="34" charset="0"/>
                </a:rPr>
                <a:t>1</a:t>
              </a:r>
              <a:r>
                <a:rPr lang="en-US" altLang="zh-CN" sz="2000" b="1">
                  <a:latin typeface="Tahoma" pitchFamily="34" charset="0"/>
                </a:rPr>
                <a:t>.CHAIN</a:t>
              </a:r>
              <a:endParaRPr lang="zh-CN" altLang="en-US" sz="2000" b="1">
                <a:latin typeface="Tahoma" pitchFamily="34" charset="0"/>
              </a:endParaRPr>
            </a:p>
          </p:txBody>
        </p:sp>
      </p:grpSp>
      <p:sp>
        <p:nvSpPr>
          <p:cNvPr id="69635" name="AutoShape 57">
            <a:hlinkClick r:id="rId2" action="ppaction://hlinksldjump"/>
          </p:cNvPr>
          <p:cNvSpPr>
            <a:spLocks noChangeArrowheads="1"/>
          </p:cNvSpPr>
          <p:nvPr/>
        </p:nvSpPr>
        <p:spPr bwMode="auto">
          <a:xfrm>
            <a:off x="7740650" y="3141663"/>
            <a:ext cx="719138" cy="358775"/>
          </a:xfrm>
          <a:prstGeom prst="rightArrow">
            <a:avLst>
              <a:gd name="adj1" fmla="val 50000"/>
              <a:gd name="adj2" fmla="val 50111"/>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4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49" name="Rectangle 25"/>
          <p:cNvSpPr>
            <a:spLocks noChangeArrowheads="1"/>
          </p:cNvSpPr>
          <p:nvPr/>
        </p:nvSpPr>
        <p:spPr bwMode="auto">
          <a:xfrm>
            <a:off x="304800" y="228600"/>
            <a:ext cx="8610600" cy="380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chemeClr val="folHlink"/>
              </a:buClr>
              <a:buSzPct val="60000"/>
              <a:buFont typeface="Wingdings" pitchFamily="2" charset="2"/>
              <a:buNone/>
            </a:pPr>
            <a:r>
              <a:rPr lang="zh-CN" altLang="en-US" sz="2800" b="1">
                <a:solidFill>
                  <a:srgbClr val="0000CC"/>
                </a:solidFill>
              </a:rPr>
              <a:t>2．文法的改写</a:t>
            </a:r>
          </a:p>
          <a:p>
            <a:pPr marL="457200" indent="-457200">
              <a:lnSpc>
                <a:spcPct val="90000"/>
              </a:lnSpc>
              <a:spcBef>
                <a:spcPct val="50000"/>
              </a:spcBef>
              <a:buClr>
                <a:srgbClr val="FF0000"/>
              </a:buClr>
              <a:buFont typeface="Wingdings" pitchFamily="2" charset="2"/>
              <a:buChar char="Ø"/>
            </a:pPr>
            <a:r>
              <a:rPr lang="zh-CN" altLang="en-US" sz="2800" b="1">
                <a:solidFill>
                  <a:srgbClr val="000000"/>
                </a:solidFill>
              </a:rPr>
              <a:t>原因：在自下而上的语法制导翻译中，语义动作的执行是在使用产生式进行归约之后，并不允许在产生式的中间执行。为了能及时地执行语义动作（比如回填转移目标），需对源文法改写</a:t>
            </a:r>
          </a:p>
          <a:p>
            <a:pPr marL="457200" indent="-457200">
              <a:lnSpc>
                <a:spcPct val="90000"/>
              </a:lnSpc>
              <a:spcBef>
                <a:spcPct val="50000"/>
              </a:spcBef>
              <a:buClr>
                <a:srgbClr val="FF0000"/>
              </a:buClr>
              <a:buFont typeface="Wingdings" pitchFamily="2" charset="2"/>
              <a:buChar char="Ø"/>
            </a:pPr>
            <a:r>
              <a:rPr lang="zh-CN" altLang="en-US" sz="2800" b="1">
                <a:solidFill>
                  <a:srgbClr val="000000"/>
                </a:solidFill>
              </a:rPr>
              <a:t>方法：在需要执行语义动作的地方把产生式分段，引入新的非终结符来表示它</a:t>
            </a:r>
          </a:p>
          <a:p>
            <a:pPr marL="457200" indent="-457200">
              <a:lnSpc>
                <a:spcPct val="90000"/>
              </a:lnSpc>
              <a:spcBef>
                <a:spcPct val="50000"/>
              </a:spcBef>
              <a:buClr>
                <a:srgbClr val="FF0000"/>
              </a:buClr>
              <a:buFont typeface="Wingdings" pitchFamily="2" charset="2"/>
              <a:buChar char="Ø"/>
            </a:pPr>
            <a:r>
              <a:rPr lang="zh-CN" altLang="en-US" sz="2800" b="1">
                <a:solidFill>
                  <a:srgbClr val="000000"/>
                </a:solidFill>
              </a:rPr>
              <a:t>需要改写的产生式：</a:t>
            </a:r>
            <a:endParaRPr lang="zh-CN" altLang="en-US" sz="2800" b="1">
              <a:solidFill>
                <a:srgbClr val="000000"/>
              </a:solidFill>
              <a:latin typeface="Tahoma" pitchFamily="34" charset="0"/>
            </a:endParaRPr>
          </a:p>
        </p:txBody>
      </p:sp>
      <p:sp>
        <p:nvSpPr>
          <p:cNvPr id="52250" name="Rectangle 26"/>
          <p:cNvSpPr>
            <a:spLocks noChangeArrowheads="1"/>
          </p:cNvSpPr>
          <p:nvPr/>
        </p:nvSpPr>
        <p:spPr bwMode="auto">
          <a:xfrm>
            <a:off x="838200" y="4114800"/>
            <a:ext cx="66294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R"/>
            </a:pPr>
            <a:r>
              <a:rPr lang="zh-CN" altLang="en-US" sz="2800" b="1">
                <a:solidFill>
                  <a:srgbClr val="000000"/>
                </a:solidFill>
              </a:rPr>
              <a:t>把 </a:t>
            </a:r>
            <a:r>
              <a:rPr lang="en-US" altLang="zh-CN" sz="2800" b="1">
                <a:solidFill>
                  <a:srgbClr val="000000"/>
                </a:solidFill>
                <a:latin typeface="Tahoma" pitchFamily="34" charset="0"/>
              </a:rPr>
              <a:t>S</a:t>
            </a:r>
            <a:r>
              <a:rPr lang="en-US" altLang="zh-CN" sz="2800" b="1">
                <a:solidFill>
                  <a:srgbClr val="000000"/>
                </a:solidFill>
                <a:sym typeface="Wingdings" pitchFamily="2" charset="2"/>
              </a:rPr>
              <a:t>→</a:t>
            </a:r>
            <a:r>
              <a:rPr lang="en-US" altLang="zh-CN" sz="2800" b="1">
                <a:solidFill>
                  <a:srgbClr val="000000"/>
                </a:solidFill>
                <a:latin typeface="Tahoma" pitchFamily="34" charset="0"/>
              </a:rPr>
              <a:t>if E then S</a:t>
            </a:r>
            <a:r>
              <a:rPr lang="en-US" altLang="zh-CN" sz="2800" b="1" baseline="30000">
                <a:solidFill>
                  <a:srgbClr val="000000"/>
                </a:solidFill>
                <a:latin typeface="Tahoma" pitchFamily="34" charset="0"/>
              </a:rPr>
              <a:t>1	</a:t>
            </a:r>
            <a:r>
              <a:rPr lang="zh-CN" altLang="en-US" sz="2800" b="1">
                <a:solidFill>
                  <a:srgbClr val="000000"/>
                </a:solidFill>
              </a:rPr>
              <a:t>改写成</a:t>
            </a:r>
          </a:p>
          <a:p>
            <a:pPr marL="457200" indent="-457200">
              <a:lnSpc>
                <a:spcPct val="90000"/>
              </a:lnSpc>
              <a:spcBef>
                <a:spcPct val="50000"/>
              </a:spcBef>
              <a:buClr>
                <a:srgbClr val="FF0000"/>
              </a:buClr>
              <a:buFont typeface="Wingdings" pitchFamily="2" charset="2"/>
              <a:buNone/>
            </a:pPr>
            <a:r>
              <a:rPr lang="zh-CN" altLang="en-US" sz="2800" b="1">
                <a:solidFill>
                  <a:srgbClr val="000000"/>
                </a:solidFill>
              </a:rPr>
              <a:t>	</a:t>
            </a:r>
            <a:r>
              <a:rPr lang="en-US" altLang="zh-CN" sz="2800" b="1">
                <a:solidFill>
                  <a:srgbClr val="0000CC"/>
                </a:solidFill>
                <a:latin typeface="Tahoma" pitchFamily="34" charset="0"/>
              </a:rPr>
              <a:t>C</a:t>
            </a:r>
            <a:r>
              <a:rPr lang="en-US" altLang="zh-CN" sz="2800" b="1">
                <a:solidFill>
                  <a:srgbClr val="000000"/>
                </a:solidFill>
                <a:sym typeface="Wingdings" pitchFamily="2" charset="2"/>
              </a:rPr>
              <a:t>→</a:t>
            </a:r>
            <a:r>
              <a:rPr lang="en-US" altLang="zh-CN" sz="2800" b="1">
                <a:solidFill>
                  <a:srgbClr val="000000"/>
                </a:solidFill>
                <a:latin typeface="Tahoma" pitchFamily="34" charset="0"/>
              </a:rPr>
              <a:t>if E then  </a:t>
            </a:r>
            <a:r>
              <a:rPr lang="en-US" altLang="zh-CN" sz="2000" b="1">
                <a:solidFill>
                  <a:srgbClr val="000000"/>
                </a:solidFill>
                <a:latin typeface="Tahoma" pitchFamily="34" charset="0"/>
              </a:rPr>
              <a:t>(</a:t>
            </a:r>
            <a:r>
              <a:rPr lang="zh-CN" altLang="en-US" sz="2000" b="1">
                <a:solidFill>
                  <a:srgbClr val="000000"/>
                </a:solidFill>
                <a:latin typeface="Tahoma" pitchFamily="34" charset="0"/>
              </a:rPr>
              <a:t>回填</a:t>
            </a:r>
            <a:r>
              <a:rPr lang="en-US" altLang="zh-CN" sz="2000" b="1">
                <a:solidFill>
                  <a:srgbClr val="000000"/>
                </a:solidFill>
                <a:latin typeface="Tahoma" pitchFamily="34" charset="0"/>
              </a:rPr>
              <a:t>E.true)</a:t>
            </a:r>
            <a:r>
              <a:rPr lang="en-US" altLang="zh-CN" sz="2800" b="1">
                <a:solidFill>
                  <a:srgbClr val="000000"/>
                </a:solidFill>
                <a:latin typeface="Tahoma" pitchFamily="34" charset="0"/>
              </a:rPr>
              <a:t>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latin typeface="Tahoma" pitchFamily="34" charset="0"/>
              </a:rPr>
              <a:t>	S</a:t>
            </a:r>
            <a:r>
              <a:rPr lang="en-US" altLang="zh-CN" sz="2800" b="1">
                <a:solidFill>
                  <a:srgbClr val="000000"/>
                </a:solidFill>
                <a:sym typeface="Wingdings" pitchFamily="2" charset="2"/>
              </a:rPr>
              <a:t>→</a:t>
            </a:r>
            <a:r>
              <a:rPr lang="en-US" altLang="zh-CN" sz="2800" b="1">
                <a:solidFill>
                  <a:srgbClr val="0000CC"/>
                </a:solidFill>
                <a:latin typeface="Tahoma" pitchFamily="34" charset="0"/>
              </a:rPr>
              <a:t>C</a:t>
            </a:r>
            <a:r>
              <a:rPr lang="en-US" altLang="zh-CN" sz="2800" b="1">
                <a:solidFill>
                  <a:srgbClr val="000000"/>
                </a:solidFill>
                <a:latin typeface="Tahoma" pitchFamily="34" charset="0"/>
              </a:rPr>
              <a:t> S</a:t>
            </a:r>
            <a:r>
              <a:rPr lang="en-US" altLang="zh-CN" sz="2800" b="1" baseline="30000">
                <a:solidFill>
                  <a:srgbClr val="000000"/>
                </a:solidFill>
                <a:latin typeface="Tahoma"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4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4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9" grpId="0" build="p" autoUpdateAnimBg="0"/>
      <p:bldP spid="5225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228600"/>
            <a:ext cx="5292725" cy="314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R" startAt="2"/>
            </a:pPr>
            <a:r>
              <a:rPr lang="zh-CN" altLang="en-US" sz="2800" b="1">
                <a:solidFill>
                  <a:srgbClr val="000000"/>
                </a:solidFill>
              </a:rPr>
              <a:t>把 </a:t>
            </a:r>
            <a:r>
              <a:rPr lang="en-US" altLang="zh-CN" sz="2800" b="1">
                <a:solidFill>
                  <a:srgbClr val="000000"/>
                </a:solidFill>
                <a:latin typeface="Tahoma" pitchFamily="34" charset="0"/>
              </a:rPr>
              <a:t>S</a:t>
            </a:r>
            <a:r>
              <a:rPr lang="en-US" altLang="zh-CN" sz="2800" b="1">
                <a:solidFill>
                  <a:srgbClr val="000000"/>
                </a:solidFill>
                <a:sym typeface="Wingdings" pitchFamily="2" charset="2"/>
              </a:rPr>
              <a:t>→</a:t>
            </a:r>
            <a:r>
              <a:rPr lang="en-US" altLang="zh-CN" sz="2800" b="1">
                <a:solidFill>
                  <a:srgbClr val="000000"/>
                </a:solidFill>
                <a:latin typeface="Tahoma" pitchFamily="34" charset="0"/>
              </a:rPr>
              <a:t>if E then S</a:t>
            </a:r>
            <a:r>
              <a:rPr lang="en-US" altLang="zh-CN" sz="2800" b="1" baseline="30000">
                <a:solidFill>
                  <a:srgbClr val="000000"/>
                </a:solidFill>
                <a:latin typeface="Tahoma" pitchFamily="34" charset="0"/>
              </a:rPr>
              <a:t>1</a:t>
            </a:r>
            <a:r>
              <a:rPr lang="en-US" altLang="zh-CN" sz="2800" b="1">
                <a:solidFill>
                  <a:srgbClr val="000000"/>
                </a:solidFill>
                <a:latin typeface="Tahoma" pitchFamily="34" charset="0"/>
              </a:rPr>
              <a:t> else S</a:t>
            </a:r>
            <a:r>
              <a:rPr lang="en-US" altLang="zh-CN" sz="2800" b="1" baseline="30000">
                <a:solidFill>
                  <a:srgbClr val="000000"/>
                </a:solidFill>
                <a:latin typeface="Tahoma" pitchFamily="34" charset="0"/>
              </a:rPr>
              <a:t>2</a:t>
            </a:r>
            <a:endParaRPr lang="en-US" altLang="zh-CN" sz="2800" b="1">
              <a:solidFill>
                <a:srgbClr val="000000"/>
              </a:solidFill>
              <a:latin typeface="Tahoma" pitchFamily="34" charset="0"/>
            </a:endParaRPr>
          </a:p>
          <a:p>
            <a:pPr marL="457200" indent="-457200">
              <a:lnSpc>
                <a:spcPct val="90000"/>
              </a:lnSpc>
              <a:spcBef>
                <a:spcPct val="50000"/>
              </a:spcBef>
              <a:buClr>
                <a:srgbClr val="FF0000"/>
              </a:buClr>
              <a:buFont typeface="Wingdings" pitchFamily="2" charset="2"/>
              <a:buNone/>
            </a:pPr>
            <a:r>
              <a:rPr lang="zh-CN" altLang="en-US" sz="2800" b="1">
                <a:solidFill>
                  <a:srgbClr val="000000"/>
                </a:solidFill>
              </a:rPr>
              <a:t>	改写成</a:t>
            </a:r>
          </a:p>
          <a:p>
            <a:pPr marL="457200" indent="-457200">
              <a:lnSpc>
                <a:spcPct val="90000"/>
              </a:lnSpc>
              <a:spcBef>
                <a:spcPct val="50000"/>
              </a:spcBef>
              <a:buClr>
                <a:srgbClr val="FF0000"/>
              </a:buClr>
              <a:buFont typeface="Wingdings" pitchFamily="2" charset="2"/>
              <a:buNone/>
            </a:pPr>
            <a:r>
              <a:rPr lang="zh-CN" altLang="en-US" sz="2800" b="1">
                <a:solidFill>
                  <a:srgbClr val="000000"/>
                </a:solidFill>
                <a:latin typeface="Tahoma" pitchFamily="34" charset="0"/>
              </a:rPr>
              <a:t>	</a:t>
            </a:r>
            <a:r>
              <a:rPr lang="en-US" altLang="zh-CN" sz="2800" b="1">
                <a:solidFill>
                  <a:srgbClr val="0000CC"/>
                </a:solidFill>
                <a:latin typeface="Tahoma" pitchFamily="34" charset="0"/>
              </a:rPr>
              <a:t>C</a:t>
            </a:r>
            <a:r>
              <a:rPr lang="en-US" altLang="zh-CN" sz="2800" b="1">
                <a:solidFill>
                  <a:srgbClr val="000000"/>
                </a:solidFill>
                <a:sym typeface="Wingdings" pitchFamily="2" charset="2"/>
              </a:rPr>
              <a:t>→</a:t>
            </a:r>
            <a:r>
              <a:rPr lang="en-US" altLang="zh-CN" sz="2800" b="1">
                <a:solidFill>
                  <a:srgbClr val="000000"/>
                </a:solidFill>
                <a:latin typeface="Tahoma" pitchFamily="34" charset="0"/>
              </a:rPr>
              <a:t>if E then	  </a:t>
            </a:r>
            <a:r>
              <a:rPr lang="en-US" altLang="zh-CN" sz="2000" b="1">
                <a:solidFill>
                  <a:srgbClr val="000000"/>
                </a:solidFill>
                <a:latin typeface="Tahoma" pitchFamily="34" charset="0"/>
              </a:rPr>
              <a:t>(</a:t>
            </a:r>
            <a:r>
              <a:rPr lang="zh-CN" altLang="en-US" sz="2000" b="1">
                <a:solidFill>
                  <a:srgbClr val="000000"/>
                </a:solidFill>
                <a:latin typeface="Tahoma" pitchFamily="34" charset="0"/>
              </a:rPr>
              <a:t>回填</a:t>
            </a:r>
            <a:r>
              <a:rPr lang="en-US" altLang="zh-CN" sz="2000" b="1">
                <a:solidFill>
                  <a:srgbClr val="000000"/>
                </a:solidFill>
                <a:latin typeface="Tahoma" pitchFamily="34" charset="0"/>
              </a:rPr>
              <a:t>E.true)</a:t>
            </a:r>
            <a:endParaRPr lang="en-US" altLang="zh-CN" sz="2800" b="1">
              <a:solidFill>
                <a:srgbClr val="000000"/>
              </a:solidFill>
              <a:latin typeface="Tahoma" pitchFamily="34" charset="0"/>
            </a:endParaRPr>
          </a:p>
          <a:p>
            <a:pPr marL="457200" indent="-457200">
              <a:lnSpc>
                <a:spcPct val="90000"/>
              </a:lnSpc>
              <a:spcBef>
                <a:spcPct val="50000"/>
              </a:spcBef>
              <a:buClr>
                <a:srgbClr val="FF0000"/>
              </a:buClr>
              <a:buFont typeface="Wingdings" pitchFamily="2" charset="2"/>
              <a:buNone/>
            </a:pPr>
            <a:r>
              <a:rPr lang="en-US" altLang="zh-CN" sz="2800" b="1">
                <a:solidFill>
                  <a:srgbClr val="000000"/>
                </a:solidFill>
                <a:latin typeface="Tahoma" pitchFamily="34" charset="0"/>
              </a:rPr>
              <a:t>	</a:t>
            </a:r>
            <a:r>
              <a:rPr lang="en-US" altLang="zh-CN" sz="2800" b="1">
                <a:solidFill>
                  <a:srgbClr val="0000CC"/>
                </a:solidFill>
                <a:latin typeface="Tahoma" pitchFamily="34" charset="0"/>
              </a:rPr>
              <a:t>T</a:t>
            </a:r>
            <a:r>
              <a:rPr lang="en-US" altLang="zh-CN" sz="2800" b="1" baseline="30000">
                <a:solidFill>
                  <a:srgbClr val="0000CC"/>
                </a:solidFill>
                <a:latin typeface="Tahoma" pitchFamily="34" charset="0"/>
              </a:rPr>
              <a:t>p</a:t>
            </a:r>
            <a:r>
              <a:rPr lang="en-US" altLang="zh-CN" sz="2800" b="1">
                <a:solidFill>
                  <a:srgbClr val="000000"/>
                </a:solidFill>
                <a:sym typeface="Wingdings" pitchFamily="2" charset="2"/>
              </a:rPr>
              <a:t>→</a:t>
            </a:r>
            <a:r>
              <a:rPr lang="en-US" altLang="zh-CN" sz="2800" b="1">
                <a:solidFill>
                  <a:srgbClr val="0000CC"/>
                </a:solidFill>
                <a:latin typeface="Tahoma" pitchFamily="34" charset="0"/>
              </a:rPr>
              <a:t>C</a:t>
            </a:r>
            <a:r>
              <a:rPr lang="en-US" altLang="zh-CN" sz="2800" b="1">
                <a:solidFill>
                  <a:srgbClr val="000000"/>
                </a:solidFill>
                <a:latin typeface="Tahoma" pitchFamily="34" charset="0"/>
              </a:rPr>
              <a:t> S</a:t>
            </a:r>
            <a:r>
              <a:rPr lang="en-US" altLang="zh-CN" sz="2800" b="1" baseline="30000">
                <a:solidFill>
                  <a:srgbClr val="000000"/>
                </a:solidFill>
                <a:latin typeface="Tahoma" pitchFamily="34" charset="0"/>
              </a:rPr>
              <a:t>1</a:t>
            </a:r>
            <a:r>
              <a:rPr lang="en-US" altLang="zh-CN" sz="2800" b="1">
                <a:solidFill>
                  <a:srgbClr val="000000"/>
                </a:solidFill>
                <a:latin typeface="Tahoma" pitchFamily="34" charset="0"/>
              </a:rPr>
              <a:t> else  </a:t>
            </a:r>
            <a:r>
              <a:rPr lang="en-US" altLang="zh-CN" sz="2000" b="1">
                <a:solidFill>
                  <a:srgbClr val="000000"/>
                </a:solidFill>
                <a:latin typeface="Tahoma" pitchFamily="34" charset="0"/>
              </a:rPr>
              <a:t>(</a:t>
            </a:r>
            <a:r>
              <a:rPr lang="zh-CN" altLang="en-US" sz="2000" b="1">
                <a:solidFill>
                  <a:srgbClr val="000000"/>
                </a:solidFill>
                <a:latin typeface="Tahoma" pitchFamily="34" charset="0"/>
              </a:rPr>
              <a:t>产生无条件转移，			    并回填</a:t>
            </a:r>
            <a:r>
              <a:rPr lang="en-US" altLang="zh-CN" sz="2000" b="1">
                <a:solidFill>
                  <a:srgbClr val="000000"/>
                </a:solidFill>
                <a:latin typeface="Tahoma" pitchFamily="34" charset="0"/>
              </a:rPr>
              <a:t>E.false)</a:t>
            </a:r>
            <a:endParaRPr lang="en-US" altLang="zh-CN" sz="2800" b="1">
              <a:solidFill>
                <a:srgbClr val="000000"/>
              </a:solidFill>
              <a:latin typeface="Tahoma" pitchFamily="34" charset="0"/>
            </a:endParaRPr>
          </a:p>
          <a:p>
            <a:pPr marL="457200" indent="-457200">
              <a:lnSpc>
                <a:spcPct val="90000"/>
              </a:lnSpc>
              <a:spcBef>
                <a:spcPct val="50000"/>
              </a:spcBef>
              <a:buClr>
                <a:schemeClr val="folHlink"/>
              </a:buClr>
              <a:buSzPct val="60000"/>
              <a:buFont typeface="Wingdings" pitchFamily="2" charset="2"/>
              <a:buNone/>
            </a:pPr>
            <a:r>
              <a:rPr lang="en-US" altLang="zh-CN" sz="2800" b="1">
                <a:solidFill>
                  <a:srgbClr val="000000"/>
                </a:solidFill>
                <a:latin typeface="Tahoma" pitchFamily="34" charset="0"/>
              </a:rPr>
              <a:t>    S</a:t>
            </a:r>
            <a:r>
              <a:rPr lang="en-US" altLang="zh-CN" sz="2800" b="1">
                <a:solidFill>
                  <a:srgbClr val="000000"/>
                </a:solidFill>
                <a:sym typeface="Wingdings" pitchFamily="2" charset="2"/>
              </a:rPr>
              <a:t>→</a:t>
            </a:r>
            <a:r>
              <a:rPr lang="en-US" altLang="zh-CN" sz="2800" b="1">
                <a:solidFill>
                  <a:srgbClr val="0000CC"/>
                </a:solidFill>
                <a:latin typeface="Tahoma" pitchFamily="34" charset="0"/>
              </a:rPr>
              <a:t>T</a:t>
            </a:r>
            <a:r>
              <a:rPr lang="en-US" altLang="zh-CN" sz="2800" b="1" baseline="30000">
                <a:solidFill>
                  <a:srgbClr val="0000CC"/>
                </a:solidFill>
                <a:latin typeface="Tahoma" pitchFamily="34" charset="0"/>
              </a:rPr>
              <a:t>p</a:t>
            </a:r>
            <a:r>
              <a:rPr lang="en-US" altLang="zh-CN" sz="2800" b="1">
                <a:solidFill>
                  <a:srgbClr val="000000"/>
                </a:solidFill>
                <a:latin typeface="Tahoma" pitchFamily="34" charset="0"/>
              </a:rPr>
              <a:t> S</a:t>
            </a:r>
            <a:r>
              <a:rPr lang="en-US" altLang="zh-CN" sz="2800" b="1" baseline="30000">
                <a:solidFill>
                  <a:srgbClr val="000000"/>
                </a:solidFill>
                <a:latin typeface="Tahoma" pitchFamily="34" charset="0"/>
              </a:rPr>
              <a:t>2</a:t>
            </a:r>
            <a:endParaRPr lang="zh-CN" altLang="en-US" sz="2800" b="1" baseline="30000">
              <a:solidFill>
                <a:srgbClr val="000000"/>
              </a:solidFill>
              <a:latin typeface="Tahoma" pitchFamily="34" charset="0"/>
            </a:endParaRPr>
          </a:p>
        </p:txBody>
      </p:sp>
      <p:sp>
        <p:nvSpPr>
          <p:cNvPr id="84995" name="Rectangle 3"/>
          <p:cNvSpPr>
            <a:spLocks noChangeArrowheads="1"/>
          </p:cNvSpPr>
          <p:nvPr/>
        </p:nvSpPr>
        <p:spPr bwMode="auto">
          <a:xfrm>
            <a:off x="5029200" y="228600"/>
            <a:ext cx="4114800" cy="314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R" startAt="3"/>
            </a:pPr>
            <a:r>
              <a:rPr lang="zh-CN" altLang="en-US" sz="2800" b="1">
                <a:solidFill>
                  <a:srgbClr val="000000"/>
                </a:solidFill>
              </a:rPr>
              <a:t>把 </a:t>
            </a:r>
            <a:r>
              <a:rPr lang="en-US" altLang="zh-CN" sz="2800" b="1">
                <a:solidFill>
                  <a:srgbClr val="000000"/>
                </a:solidFill>
                <a:latin typeface="Tahoma" pitchFamily="34" charset="0"/>
              </a:rPr>
              <a:t>S</a:t>
            </a:r>
            <a:r>
              <a:rPr lang="en-US" altLang="zh-CN" sz="2800" b="1">
                <a:solidFill>
                  <a:srgbClr val="000000"/>
                </a:solidFill>
                <a:sym typeface="Wingdings" pitchFamily="2" charset="2"/>
              </a:rPr>
              <a:t>→</a:t>
            </a:r>
            <a:r>
              <a:rPr lang="en-US" altLang="zh-CN" sz="2800" b="1">
                <a:solidFill>
                  <a:srgbClr val="000000"/>
                </a:solidFill>
                <a:latin typeface="Tahoma" pitchFamily="34" charset="0"/>
              </a:rPr>
              <a:t>while E do S</a:t>
            </a:r>
            <a:r>
              <a:rPr lang="en-US" altLang="zh-CN" sz="2800" b="1" baseline="30000">
                <a:solidFill>
                  <a:srgbClr val="000000"/>
                </a:solidFill>
                <a:latin typeface="Tahoma" pitchFamily="34" charset="0"/>
              </a:rPr>
              <a:t>3</a:t>
            </a:r>
            <a:r>
              <a:rPr lang="en-US" altLang="zh-CN" sz="2800" b="1">
                <a:solidFill>
                  <a:srgbClr val="000000"/>
                </a:solidFill>
                <a:latin typeface="Tahoma" pitchFamily="34" charset="0"/>
              </a:rPr>
              <a:t> </a:t>
            </a:r>
          </a:p>
          <a:p>
            <a:pPr marL="457200" indent="-457200">
              <a:lnSpc>
                <a:spcPct val="90000"/>
              </a:lnSpc>
              <a:spcBef>
                <a:spcPct val="50000"/>
              </a:spcBef>
              <a:buClr>
                <a:srgbClr val="FF0000"/>
              </a:buClr>
              <a:buFont typeface="Wingdings" pitchFamily="2" charset="2"/>
              <a:buNone/>
            </a:pPr>
            <a:r>
              <a:rPr lang="zh-CN" altLang="en-US" sz="2800" b="1">
                <a:solidFill>
                  <a:srgbClr val="000000"/>
                </a:solidFill>
              </a:rPr>
              <a:t>	改写成</a:t>
            </a:r>
            <a:r>
              <a:rPr lang="zh-CN" altLang="en-US" sz="2800" b="1">
                <a:solidFill>
                  <a:srgbClr val="000000"/>
                </a:solidFill>
                <a:latin typeface="Tahoma" pitchFamily="34" charset="0"/>
              </a:rPr>
              <a:t>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latin typeface="Tahoma" pitchFamily="34" charset="0"/>
              </a:rPr>
              <a:t>  </a:t>
            </a:r>
            <a:r>
              <a:rPr lang="en-US" altLang="zh-CN" sz="2800" b="1">
                <a:solidFill>
                  <a:srgbClr val="0000CC"/>
                </a:solidFill>
                <a:latin typeface="Tahoma" pitchFamily="34" charset="0"/>
              </a:rPr>
              <a:t>W</a:t>
            </a:r>
            <a:r>
              <a:rPr lang="en-US" altLang="zh-CN" sz="2800" b="1">
                <a:solidFill>
                  <a:srgbClr val="000000"/>
                </a:solidFill>
                <a:sym typeface="Wingdings" pitchFamily="2" charset="2"/>
              </a:rPr>
              <a:t>→</a:t>
            </a:r>
            <a:r>
              <a:rPr lang="en-US" altLang="zh-CN" sz="2800" b="1">
                <a:solidFill>
                  <a:srgbClr val="000000"/>
                </a:solidFill>
                <a:latin typeface="Tahoma" pitchFamily="34" charset="0"/>
              </a:rPr>
              <a:t>while    </a:t>
            </a:r>
            <a:r>
              <a:rPr lang="en-US" altLang="zh-CN" sz="2000" b="1">
                <a:solidFill>
                  <a:srgbClr val="000000"/>
                </a:solidFill>
                <a:latin typeface="Tahoma" pitchFamily="34" charset="0"/>
              </a:rPr>
              <a:t> (</a:t>
            </a:r>
            <a:r>
              <a:rPr lang="zh-CN" altLang="en-US" sz="2000" b="1">
                <a:solidFill>
                  <a:srgbClr val="000000"/>
                </a:solidFill>
                <a:latin typeface="Tahoma" pitchFamily="34" charset="0"/>
              </a:rPr>
              <a:t>记住入口)</a:t>
            </a:r>
          </a:p>
          <a:p>
            <a:pPr marL="457200" indent="-457200">
              <a:lnSpc>
                <a:spcPct val="90000"/>
              </a:lnSpc>
              <a:spcBef>
                <a:spcPct val="50000"/>
              </a:spcBef>
              <a:buClr>
                <a:schemeClr val="folHlink"/>
              </a:buClr>
              <a:buSzPct val="60000"/>
              <a:buFont typeface="Wingdings" pitchFamily="2" charset="2"/>
              <a:buNone/>
            </a:pPr>
            <a:r>
              <a:rPr lang="en-US" altLang="zh-CN" sz="2800" b="1">
                <a:solidFill>
                  <a:srgbClr val="000000"/>
                </a:solidFill>
                <a:latin typeface="Tahoma" pitchFamily="34" charset="0"/>
              </a:rPr>
              <a:t>  </a:t>
            </a:r>
            <a:r>
              <a:rPr lang="en-US" altLang="zh-CN" sz="2800" b="1">
                <a:solidFill>
                  <a:srgbClr val="0000CC"/>
                </a:solidFill>
                <a:latin typeface="Tahoma" pitchFamily="34" charset="0"/>
              </a:rPr>
              <a:t>W</a:t>
            </a:r>
            <a:r>
              <a:rPr lang="en-US" altLang="zh-CN" sz="2800" b="1" baseline="30000">
                <a:solidFill>
                  <a:srgbClr val="0000CC"/>
                </a:solidFill>
                <a:latin typeface="Tahoma" pitchFamily="34" charset="0"/>
              </a:rPr>
              <a:t>d</a:t>
            </a:r>
            <a:r>
              <a:rPr lang="en-US" altLang="zh-CN" sz="2800" b="1">
                <a:solidFill>
                  <a:srgbClr val="000000"/>
                </a:solidFill>
                <a:sym typeface="Wingdings" pitchFamily="2" charset="2"/>
              </a:rPr>
              <a:t>→</a:t>
            </a:r>
            <a:r>
              <a:rPr lang="en-US" altLang="zh-CN" sz="2800" b="1">
                <a:solidFill>
                  <a:srgbClr val="0000CC"/>
                </a:solidFill>
                <a:latin typeface="Tahoma" pitchFamily="34" charset="0"/>
              </a:rPr>
              <a:t>W</a:t>
            </a:r>
            <a:r>
              <a:rPr lang="en-US" altLang="zh-CN" sz="2800" b="1">
                <a:solidFill>
                  <a:srgbClr val="000000"/>
                </a:solidFill>
                <a:latin typeface="Tahoma" pitchFamily="34" charset="0"/>
              </a:rPr>
              <a:t> E do </a:t>
            </a:r>
            <a:r>
              <a:rPr lang="en-US" altLang="zh-CN" sz="2000" b="1">
                <a:solidFill>
                  <a:srgbClr val="000000"/>
                </a:solidFill>
                <a:latin typeface="Tahoma" pitchFamily="34" charset="0"/>
              </a:rPr>
              <a:t>(</a:t>
            </a:r>
            <a:r>
              <a:rPr lang="zh-CN" altLang="en-US" sz="2000" b="1">
                <a:solidFill>
                  <a:srgbClr val="000000"/>
                </a:solidFill>
                <a:latin typeface="Tahoma" pitchFamily="34" charset="0"/>
              </a:rPr>
              <a:t>回填</a:t>
            </a:r>
            <a:r>
              <a:rPr lang="en-US" altLang="zh-CN" sz="2000" b="1">
                <a:solidFill>
                  <a:srgbClr val="000000"/>
                </a:solidFill>
                <a:latin typeface="Tahoma" pitchFamily="34" charset="0"/>
              </a:rPr>
              <a:t>E.true)</a:t>
            </a:r>
          </a:p>
          <a:p>
            <a:pPr marL="457200" indent="-457200">
              <a:lnSpc>
                <a:spcPct val="90000"/>
              </a:lnSpc>
              <a:spcBef>
                <a:spcPct val="50000"/>
              </a:spcBef>
              <a:buClr>
                <a:schemeClr val="folHlink"/>
              </a:buClr>
              <a:buSzPct val="60000"/>
              <a:buFont typeface="Wingdings" pitchFamily="2" charset="2"/>
              <a:buNone/>
            </a:pPr>
            <a:r>
              <a:rPr lang="en-US" altLang="zh-CN" sz="2800" b="1">
                <a:solidFill>
                  <a:srgbClr val="000000"/>
                </a:solidFill>
                <a:latin typeface="Tahoma" pitchFamily="34" charset="0"/>
              </a:rPr>
              <a:t>  S</a:t>
            </a:r>
            <a:r>
              <a:rPr lang="en-US" altLang="zh-CN" sz="2800" b="1">
                <a:solidFill>
                  <a:srgbClr val="000000"/>
                </a:solidFill>
                <a:sym typeface="Wingdings" pitchFamily="2" charset="2"/>
              </a:rPr>
              <a:t>→</a:t>
            </a:r>
            <a:r>
              <a:rPr lang="en-US" altLang="zh-CN" sz="2800" b="1">
                <a:solidFill>
                  <a:srgbClr val="000000"/>
                </a:solidFill>
                <a:latin typeface="Tahoma" pitchFamily="34" charset="0"/>
              </a:rPr>
              <a:t> </a:t>
            </a:r>
            <a:r>
              <a:rPr lang="en-US" altLang="zh-CN" sz="2800" b="1">
                <a:solidFill>
                  <a:srgbClr val="0000CC"/>
                </a:solidFill>
                <a:latin typeface="Tahoma" pitchFamily="34" charset="0"/>
              </a:rPr>
              <a:t>W</a:t>
            </a:r>
            <a:r>
              <a:rPr lang="en-US" altLang="zh-CN" sz="2800" b="1" baseline="30000">
                <a:solidFill>
                  <a:srgbClr val="0000CC"/>
                </a:solidFill>
                <a:latin typeface="Tahoma" pitchFamily="34" charset="0"/>
              </a:rPr>
              <a:t>d</a:t>
            </a:r>
            <a:r>
              <a:rPr lang="en-US" altLang="zh-CN" sz="2800" b="1">
                <a:solidFill>
                  <a:srgbClr val="000000"/>
                </a:solidFill>
                <a:latin typeface="Tahoma" pitchFamily="34" charset="0"/>
              </a:rPr>
              <a:t> S</a:t>
            </a:r>
            <a:r>
              <a:rPr lang="en-US" altLang="zh-CN" sz="2800" b="1" baseline="30000">
                <a:solidFill>
                  <a:srgbClr val="000000"/>
                </a:solidFill>
                <a:latin typeface="Tahoma" pitchFamily="34" charset="0"/>
              </a:rPr>
              <a:t>3 </a:t>
            </a:r>
            <a:r>
              <a:rPr lang="en-US" altLang="zh-CN" sz="2000" b="1">
                <a:solidFill>
                  <a:srgbClr val="000000"/>
                </a:solidFill>
                <a:latin typeface="Tahoma" pitchFamily="34" charset="0"/>
              </a:rPr>
              <a:t>(</a:t>
            </a:r>
            <a:r>
              <a:rPr lang="zh-CN" altLang="en-US" sz="2000" b="1">
                <a:solidFill>
                  <a:srgbClr val="000000"/>
                </a:solidFill>
                <a:latin typeface="Tahoma" pitchFamily="34" charset="0"/>
              </a:rPr>
              <a:t>产生无条件转移  返回循环入口</a:t>
            </a:r>
            <a:r>
              <a:rPr lang="en-US" altLang="zh-CN" sz="2000" b="1">
                <a:solidFill>
                  <a:srgbClr val="000000"/>
                </a:solidFill>
                <a:latin typeface="Tahoma" pitchFamily="34" charset="0"/>
              </a:rPr>
              <a:t>)</a:t>
            </a:r>
            <a:endParaRPr lang="zh-CN" altLang="en-US" sz="2000" b="1">
              <a:solidFill>
                <a:srgbClr val="000000"/>
              </a:solidFill>
              <a:latin typeface="Tahoma" pitchFamily="34" charset="0"/>
            </a:endParaRPr>
          </a:p>
        </p:txBody>
      </p:sp>
      <p:sp>
        <p:nvSpPr>
          <p:cNvPr id="84996" name="Rectangle 4"/>
          <p:cNvSpPr>
            <a:spLocks noChangeArrowheads="1"/>
          </p:cNvSpPr>
          <p:nvPr/>
        </p:nvSpPr>
        <p:spPr bwMode="auto">
          <a:xfrm>
            <a:off x="0" y="3962400"/>
            <a:ext cx="7620000"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rgbClr val="FF0000"/>
              </a:buClr>
              <a:buFont typeface="Wingdings" pitchFamily="2" charset="2"/>
              <a:buAutoNum type="arabicParenR" startAt="4"/>
            </a:pPr>
            <a:r>
              <a:rPr lang="zh-CN" altLang="en-US" sz="2800" b="1">
                <a:solidFill>
                  <a:srgbClr val="000000"/>
                </a:solidFill>
              </a:rPr>
              <a:t>把 </a:t>
            </a:r>
            <a:r>
              <a:rPr lang="en-US" altLang="zh-CN" sz="2800" b="1">
                <a:solidFill>
                  <a:srgbClr val="000000"/>
                </a:solidFill>
                <a:latin typeface="Tahoma" pitchFamily="34" charset="0"/>
              </a:rPr>
              <a:t>L</a:t>
            </a:r>
            <a:r>
              <a:rPr lang="en-US" altLang="zh-CN" sz="2800" b="1">
                <a:solidFill>
                  <a:srgbClr val="000000"/>
                </a:solidFill>
                <a:sym typeface="Wingdings" pitchFamily="2" charset="2"/>
              </a:rPr>
              <a:t>→</a:t>
            </a:r>
            <a:r>
              <a:rPr lang="en-US" altLang="zh-CN" sz="2800" b="1">
                <a:solidFill>
                  <a:srgbClr val="000000"/>
                </a:solidFill>
                <a:latin typeface="Tahoma" pitchFamily="34" charset="0"/>
              </a:rPr>
              <a:t>L ; S</a:t>
            </a:r>
          </a:p>
          <a:p>
            <a:pPr marL="457200" indent="-457200">
              <a:lnSpc>
                <a:spcPct val="90000"/>
              </a:lnSpc>
              <a:spcBef>
                <a:spcPct val="50000"/>
              </a:spcBef>
              <a:buClr>
                <a:srgbClr val="FF0000"/>
              </a:buClr>
              <a:buFont typeface="Wingdings" pitchFamily="2" charset="2"/>
              <a:buNone/>
            </a:pPr>
            <a:r>
              <a:rPr lang="zh-CN" altLang="en-US" sz="2800" b="1">
                <a:solidFill>
                  <a:srgbClr val="000000"/>
                </a:solidFill>
              </a:rPr>
              <a:t>	改写成	</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rPr>
              <a:t>	</a:t>
            </a:r>
            <a:r>
              <a:rPr lang="en-US" altLang="zh-CN" sz="2800" b="1">
                <a:solidFill>
                  <a:srgbClr val="0000CC"/>
                </a:solidFill>
                <a:latin typeface="Tahoma" pitchFamily="34" charset="0"/>
              </a:rPr>
              <a:t>L</a:t>
            </a:r>
            <a:r>
              <a:rPr lang="en-US" altLang="zh-CN" sz="2800" b="1" baseline="30000">
                <a:solidFill>
                  <a:srgbClr val="0000CC"/>
                </a:solidFill>
                <a:latin typeface="Tahoma" pitchFamily="34" charset="0"/>
              </a:rPr>
              <a:t>s</a:t>
            </a:r>
            <a:r>
              <a:rPr lang="en-US" altLang="zh-CN" sz="2800" b="1">
                <a:solidFill>
                  <a:srgbClr val="000000"/>
                </a:solidFill>
                <a:sym typeface="Wingdings" pitchFamily="2" charset="2"/>
              </a:rPr>
              <a:t>→</a:t>
            </a:r>
            <a:r>
              <a:rPr lang="en-US" altLang="zh-CN" sz="2800" b="1">
                <a:solidFill>
                  <a:srgbClr val="000000"/>
                </a:solidFill>
                <a:latin typeface="Tahoma" pitchFamily="34" charset="0"/>
              </a:rPr>
              <a:t>L ;  </a:t>
            </a:r>
            <a:r>
              <a:rPr lang="en-US" altLang="zh-CN" sz="2000" b="1">
                <a:solidFill>
                  <a:srgbClr val="000000"/>
                </a:solidFill>
                <a:latin typeface="Tahoma" pitchFamily="34" charset="0"/>
              </a:rPr>
              <a:t>(</a:t>
            </a:r>
            <a:r>
              <a:rPr lang="zh-CN" altLang="en-US" sz="2000" b="1">
                <a:solidFill>
                  <a:srgbClr val="000000"/>
                </a:solidFill>
              </a:rPr>
              <a:t>回填前一语句的出口</a:t>
            </a:r>
            <a:r>
              <a:rPr lang="zh-CN" altLang="en-US" sz="2000" b="1">
                <a:solidFill>
                  <a:srgbClr val="000000"/>
                </a:solidFill>
                <a:latin typeface="Tahoma" pitchFamily="34" charset="0"/>
              </a:rPr>
              <a:t>)</a:t>
            </a:r>
          </a:p>
          <a:p>
            <a:pPr marL="457200" indent="-457200">
              <a:lnSpc>
                <a:spcPct val="90000"/>
              </a:lnSpc>
              <a:spcBef>
                <a:spcPct val="50000"/>
              </a:spcBef>
              <a:buClr>
                <a:srgbClr val="FF0000"/>
              </a:buClr>
              <a:buFont typeface="Wingdings" pitchFamily="2" charset="2"/>
              <a:buNone/>
            </a:pPr>
            <a:r>
              <a:rPr lang="en-US" altLang="zh-CN" sz="2800" b="1">
                <a:solidFill>
                  <a:srgbClr val="000000"/>
                </a:solidFill>
                <a:latin typeface="Tahoma" pitchFamily="34" charset="0"/>
              </a:rPr>
              <a:t>	L</a:t>
            </a:r>
            <a:r>
              <a:rPr lang="en-US" altLang="zh-CN" sz="2800" b="1">
                <a:solidFill>
                  <a:srgbClr val="000000"/>
                </a:solidFill>
                <a:sym typeface="Wingdings" pitchFamily="2" charset="2"/>
              </a:rPr>
              <a:t>→</a:t>
            </a:r>
            <a:r>
              <a:rPr lang="en-US" altLang="zh-CN" sz="2800" b="1">
                <a:solidFill>
                  <a:srgbClr val="0000CC"/>
                </a:solidFill>
                <a:latin typeface="Tahoma" pitchFamily="34" charset="0"/>
              </a:rPr>
              <a:t>L</a:t>
            </a:r>
            <a:r>
              <a:rPr lang="en-US" altLang="zh-CN" sz="2800" b="1" baseline="30000">
                <a:solidFill>
                  <a:srgbClr val="0000CC"/>
                </a:solidFill>
                <a:latin typeface="Tahoma" pitchFamily="34" charset="0"/>
              </a:rPr>
              <a:t>s</a:t>
            </a:r>
            <a:r>
              <a:rPr lang="en-US" altLang="zh-CN" sz="2800" b="1">
                <a:solidFill>
                  <a:srgbClr val="000000"/>
                </a:solidFill>
                <a:latin typeface="Tahoma" pitchFamily="34" charset="0"/>
              </a:rPr>
              <a:t> S</a:t>
            </a:r>
            <a:endParaRPr lang="zh-CN" altLang="en-US" sz="2800" b="1">
              <a:solidFill>
                <a:srgbClr val="0000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autoUpdateAnimBg="0"/>
      <p:bldP spid="8499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5219700" y="188913"/>
            <a:ext cx="3924300" cy="6400800"/>
          </a:xfrm>
        </p:spPr>
        <p:txBody>
          <a:bodyPr/>
          <a:lstStyle/>
          <a:p>
            <a:pPr marL="609600" indent="-609600" algn="just" eaLnBrk="1" hangingPunct="1">
              <a:lnSpc>
                <a:spcPct val="80000"/>
              </a:lnSpc>
              <a:buFontTx/>
              <a:buNone/>
            </a:pPr>
            <a:r>
              <a:rPr lang="zh-CN" altLang="en-US" sz="2800" b="1" smtClean="0"/>
              <a:t>改写后的文法</a:t>
            </a:r>
          </a:p>
          <a:p>
            <a:pPr marL="609600" indent="-609600" algn="just" eaLnBrk="1" hangingPunct="1">
              <a:lnSpc>
                <a:spcPct val="80000"/>
              </a:lnSpc>
              <a:buFontTx/>
              <a:buNone/>
            </a:pPr>
            <a:r>
              <a:rPr lang="zh-CN" altLang="en-US" sz="2800" b="1" smtClean="0"/>
              <a:t>(1)   </a:t>
            </a:r>
            <a:r>
              <a:rPr lang="en-US" altLang="zh-CN" sz="2800" b="1" smtClean="0"/>
              <a:t>S</a:t>
            </a:r>
            <a:r>
              <a:rPr lang="en-US" altLang="zh-CN" sz="2800" b="1" smtClean="0">
                <a:sym typeface="Wingdings" pitchFamily="2" charset="2"/>
              </a:rPr>
              <a:t>→</a:t>
            </a:r>
            <a:r>
              <a:rPr lang="en-US" altLang="zh-CN" sz="2800" b="1" smtClean="0"/>
              <a:t> C S</a:t>
            </a:r>
            <a:r>
              <a:rPr lang="en-US" altLang="zh-CN" sz="2800" b="1" baseline="30000" smtClean="0"/>
              <a:t>1</a:t>
            </a:r>
            <a:r>
              <a:rPr lang="en-US" altLang="zh-CN" sz="2800" b="1" smtClean="0"/>
              <a:t>	</a:t>
            </a:r>
          </a:p>
          <a:p>
            <a:pPr marL="609600" indent="-609600" algn="just" eaLnBrk="1" hangingPunct="1">
              <a:lnSpc>
                <a:spcPct val="80000"/>
              </a:lnSpc>
              <a:buFontTx/>
              <a:buNone/>
            </a:pPr>
            <a:r>
              <a:rPr lang="en-US" altLang="zh-CN" sz="2800" b="1" smtClean="0"/>
              <a:t>(2)   S</a:t>
            </a:r>
            <a:r>
              <a:rPr lang="en-US" altLang="zh-CN" sz="2800" b="1" smtClean="0">
                <a:sym typeface="Wingdings" pitchFamily="2" charset="2"/>
              </a:rPr>
              <a:t>→</a:t>
            </a:r>
            <a:r>
              <a:rPr lang="en-US" altLang="zh-CN" sz="2800" b="1" smtClean="0"/>
              <a:t> T</a:t>
            </a:r>
            <a:r>
              <a:rPr lang="en-US" altLang="zh-CN" sz="2800" b="1" baseline="30000" smtClean="0"/>
              <a:t>p</a:t>
            </a:r>
            <a:r>
              <a:rPr lang="en-US" altLang="zh-CN" sz="2800" b="1" smtClean="0"/>
              <a:t> S</a:t>
            </a:r>
            <a:r>
              <a:rPr lang="en-US" altLang="zh-CN" sz="2800" b="1" baseline="30000" smtClean="0"/>
              <a:t>2</a:t>
            </a:r>
            <a:r>
              <a:rPr lang="en-US" altLang="zh-CN" sz="2800" b="1" smtClean="0"/>
              <a:t>	</a:t>
            </a:r>
          </a:p>
          <a:p>
            <a:pPr marL="609600" indent="-609600" algn="just" eaLnBrk="1" hangingPunct="1">
              <a:lnSpc>
                <a:spcPct val="80000"/>
              </a:lnSpc>
              <a:buClr>
                <a:srgbClr val="000000"/>
              </a:buClr>
              <a:buFont typeface="Wingdings" pitchFamily="2" charset="2"/>
              <a:buAutoNum type="arabicParenBoth" startAt="3"/>
            </a:pPr>
            <a:r>
              <a:rPr lang="en-US" altLang="zh-CN" sz="2800" b="1" smtClean="0"/>
              <a:t> S</a:t>
            </a:r>
            <a:r>
              <a:rPr lang="en-US" altLang="zh-CN" sz="2800" b="1" smtClean="0">
                <a:sym typeface="Wingdings" pitchFamily="2" charset="2"/>
              </a:rPr>
              <a:t>→</a:t>
            </a:r>
            <a:r>
              <a:rPr lang="en-US" altLang="zh-CN" sz="2800" b="1" smtClean="0"/>
              <a:t> W</a:t>
            </a:r>
            <a:r>
              <a:rPr lang="en-US" altLang="zh-CN" sz="2800" b="1" baseline="30000" smtClean="0"/>
              <a:t>d</a:t>
            </a:r>
            <a:r>
              <a:rPr lang="en-US" altLang="zh-CN" sz="2800" b="1" smtClean="0"/>
              <a:t> S</a:t>
            </a:r>
            <a:r>
              <a:rPr lang="en-US" altLang="zh-CN" sz="2800" b="1" baseline="30000" smtClean="0"/>
              <a:t>3	</a:t>
            </a:r>
            <a:endParaRPr lang="en-US" altLang="zh-CN" sz="2800" b="1" smtClean="0"/>
          </a:p>
          <a:p>
            <a:pPr marL="609600" indent="-609600" algn="just" eaLnBrk="1" hangingPunct="1">
              <a:lnSpc>
                <a:spcPct val="80000"/>
              </a:lnSpc>
              <a:buFontTx/>
              <a:buNone/>
            </a:pPr>
            <a:r>
              <a:rPr lang="en-US" altLang="zh-CN" sz="2800" b="1" smtClean="0"/>
              <a:t>(4)   S</a:t>
            </a:r>
            <a:r>
              <a:rPr lang="en-US" altLang="zh-CN" sz="2800" b="1" smtClean="0">
                <a:sym typeface="Wingdings" pitchFamily="2" charset="2"/>
              </a:rPr>
              <a:t>→</a:t>
            </a:r>
            <a:r>
              <a:rPr lang="en-US" altLang="zh-CN" sz="2800" b="1" smtClean="0"/>
              <a:t> begin L end</a:t>
            </a:r>
          </a:p>
          <a:p>
            <a:pPr marL="609600" indent="-609600" algn="just" eaLnBrk="1" hangingPunct="1">
              <a:lnSpc>
                <a:spcPct val="80000"/>
              </a:lnSpc>
              <a:buClr>
                <a:srgbClr val="000000"/>
              </a:buClr>
              <a:buFont typeface="Wingdings" pitchFamily="2" charset="2"/>
              <a:buAutoNum type="arabicParenBoth" startAt="5"/>
            </a:pPr>
            <a:r>
              <a:rPr lang="en-US" altLang="zh-CN" sz="2800" b="1" smtClean="0"/>
              <a:t> S</a:t>
            </a:r>
            <a:r>
              <a:rPr lang="en-US" altLang="zh-CN" sz="2800" b="1" smtClean="0">
                <a:sym typeface="Wingdings" pitchFamily="2" charset="2"/>
              </a:rPr>
              <a:t>→</a:t>
            </a:r>
            <a:r>
              <a:rPr lang="en-US" altLang="zh-CN" sz="2800" b="1" smtClean="0"/>
              <a:t> A            	</a:t>
            </a:r>
            <a:endParaRPr lang="zh-CN" altLang="en-US" sz="2800" b="1" smtClean="0"/>
          </a:p>
          <a:p>
            <a:pPr marL="609600" indent="-609600" algn="just" eaLnBrk="1" hangingPunct="1">
              <a:lnSpc>
                <a:spcPct val="80000"/>
              </a:lnSpc>
              <a:buFontTx/>
              <a:buNone/>
            </a:pPr>
            <a:r>
              <a:rPr lang="zh-CN" altLang="en-US" sz="2800" b="1" smtClean="0"/>
              <a:t>(6)   </a:t>
            </a:r>
            <a:r>
              <a:rPr lang="en-US" altLang="zh-CN" sz="2800" b="1" smtClean="0"/>
              <a:t>L</a:t>
            </a:r>
            <a:r>
              <a:rPr lang="en-US" altLang="zh-CN" sz="2800" b="1" smtClean="0">
                <a:sym typeface="Wingdings" pitchFamily="2" charset="2"/>
              </a:rPr>
              <a:t>→</a:t>
            </a:r>
            <a:r>
              <a:rPr lang="en-US" altLang="zh-CN" sz="2800" b="1" smtClean="0"/>
              <a:t> L</a:t>
            </a:r>
            <a:r>
              <a:rPr lang="en-US" altLang="zh-CN" sz="2800" b="1" baseline="30000" smtClean="0"/>
              <a:t>s</a:t>
            </a:r>
            <a:r>
              <a:rPr lang="en-US" altLang="zh-CN" sz="2800" b="1" smtClean="0"/>
              <a:t> S	</a:t>
            </a:r>
          </a:p>
          <a:p>
            <a:pPr marL="609600" indent="-609600" algn="just" eaLnBrk="1" hangingPunct="1">
              <a:lnSpc>
                <a:spcPct val="80000"/>
              </a:lnSpc>
              <a:buClr>
                <a:srgbClr val="000000"/>
              </a:buClr>
              <a:buFont typeface="Wingdings" pitchFamily="2" charset="2"/>
              <a:buAutoNum type="arabicParenBoth" startAt="7"/>
            </a:pPr>
            <a:r>
              <a:rPr lang="en-US" altLang="zh-CN" sz="2800" b="1" smtClean="0"/>
              <a:t> L</a:t>
            </a:r>
            <a:r>
              <a:rPr lang="en-US" altLang="zh-CN" sz="2800" b="1" smtClean="0">
                <a:sym typeface="Wingdings" pitchFamily="2" charset="2"/>
              </a:rPr>
              <a:t>→</a:t>
            </a:r>
            <a:r>
              <a:rPr lang="en-US" altLang="zh-CN" sz="2800" b="1" smtClean="0"/>
              <a:t> S</a:t>
            </a:r>
          </a:p>
          <a:p>
            <a:pPr marL="609600" indent="-609600" algn="just" eaLnBrk="1" hangingPunct="1">
              <a:lnSpc>
                <a:spcPct val="80000"/>
              </a:lnSpc>
              <a:buClr>
                <a:srgbClr val="000000"/>
              </a:buClr>
              <a:buFont typeface="Wingdings" pitchFamily="2" charset="2"/>
              <a:buAutoNum type="arabicParenBoth" startAt="7"/>
            </a:pPr>
            <a:r>
              <a:rPr lang="en-US" altLang="zh-CN" sz="2800" b="1" smtClean="0"/>
              <a:t> C</a:t>
            </a:r>
            <a:r>
              <a:rPr lang="en-US" altLang="zh-CN" sz="2800" b="1" smtClean="0">
                <a:sym typeface="Wingdings" pitchFamily="2" charset="2"/>
              </a:rPr>
              <a:t>→</a:t>
            </a:r>
            <a:r>
              <a:rPr lang="en-US" altLang="zh-CN" sz="2800" b="1" smtClean="0"/>
              <a:t> if E then</a:t>
            </a:r>
          </a:p>
          <a:p>
            <a:pPr marL="609600" indent="-609600" algn="just" eaLnBrk="1" hangingPunct="1">
              <a:lnSpc>
                <a:spcPct val="80000"/>
              </a:lnSpc>
              <a:buClr>
                <a:srgbClr val="000000"/>
              </a:buClr>
              <a:buFont typeface="Wingdings" pitchFamily="2" charset="2"/>
              <a:buAutoNum type="arabicParenBoth" startAt="7"/>
            </a:pPr>
            <a:r>
              <a:rPr lang="en-US" altLang="zh-CN" sz="2800" b="1" smtClean="0"/>
              <a:t> T</a:t>
            </a:r>
            <a:r>
              <a:rPr lang="en-US" altLang="zh-CN" sz="2800" b="1" baseline="30000" smtClean="0"/>
              <a:t>p</a:t>
            </a:r>
            <a:r>
              <a:rPr lang="en-US" altLang="zh-CN" sz="2800" b="1" smtClean="0">
                <a:sym typeface="Wingdings" pitchFamily="2" charset="2"/>
              </a:rPr>
              <a:t>→</a:t>
            </a:r>
            <a:r>
              <a:rPr lang="en-US" altLang="zh-CN" sz="2800" b="1" smtClean="0"/>
              <a:t> C S</a:t>
            </a:r>
            <a:r>
              <a:rPr lang="en-US" altLang="zh-CN" sz="2800" b="1" baseline="30000" smtClean="0"/>
              <a:t>1</a:t>
            </a:r>
            <a:r>
              <a:rPr lang="en-US" altLang="zh-CN" sz="2800" b="1" smtClean="0"/>
              <a:t> else</a:t>
            </a:r>
          </a:p>
          <a:p>
            <a:pPr marL="609600" indent="-609600" algn="just" eaLnBrk="1" hangingPunct="1">
              <a:lnSpc>
                <a:spcPct val="80000"/>
              </a:lnSpc>
              <a:buClr>
                <a:srgbClr val="000000"/>
              </a:buClr>
              <a:buFont typeface="Wingdings" pitchFamily="2" charset="2"/>
              <a:buAutoNum type="arabicParenBoth" startAt="7"/>
            </a:pPr>
            <a:r>
              <a:rPr lang="en-US" altLang="zh-CN" sz="2800" b="1" smtClean="0"/>
              <a:t>  W</a:t>
            </a:r>
            <a:r>
              <a:rPr lang="en-US" altLang="zh-CN" sz="2800" b="1" smtClean="0">
                <a:sym typeface="Wingdings" pitchFamily="2" charset="2"/>
              </a:rPr>
              <a:t>→</a:t>
            </a:r>
            <a:r>
              <a:rPr lang="en-US" altLang="zh-CN" sz="2800" b="1" smtClean="0"/>
              <a:t> while</a:t>
            </a:r>
          </a:p>
          <a:p>
            <a:pPr marL="609600" indent="-609600" algn="just" eaLnBrk="1" hangingPunct="1">
              <a:lnSpc>
                <a:spcPct val="80000"/>
              </a:lnSpc>
              <a:buClr>
                <a:srgbClr val="000000"/>
              </a:buClr>
              <a:buFont typeface="Wingdings" pitchFamily="2" charset="2"/>
              <a:buAutoNum type="arabicParenBoth" startAt="7"/>
            </a:pPr>
            <a:r>
              <a:rPr lang="en-US" altLang="zh-CN" sz="2800" b="1" smtClean="0"/>
              <a:t> W</a:t>
            </a:r>
            <a:r>
              <a:rPr lang="en-US" altLang="zh-CN" sz="2800" b="1" baseline="30000" smtClean="0"/>
              <a:t>d</a:t>
            </a:r>
            <a:r>
              <a:rPr lang="en-US" altLang="zh-CN" sz="2800" b="1" smtClean="0">
                <a:sym typeface="Wingdings" pitchFamily="2" charset="2"/>
              </a:rPr>
              <a:t>→</a:t>
            </a:r>
            <a:r>
              <a:rPr lang="en-US" altLang="zh-CN" sz="2800" b="1" smtClean="0"/>
              <a:t> W E do</a:t>
            </a:r>
          </a:p>
          <a:p>
            <a:pPr marL="609600" indent="-609600" algn="just" eaLnBrk="1" hangingPunct="1">
              <a:lnSpc>
                <a:spcPct val="80000"/>
              </a:lnSpc>
              <a:buClr>
                <a:srgbClr val="000000"/>
              </a:buClr>
              <a:buFont typeface="Wingdings" pitchFamily="2" charset="2"/>
              <a:buAutoNum type="arabicParenBoth" startAt="7"/>
            </a:pPr>
            <a:r>
              <a:rPr lang="en-US" altLang="zh-CN" sz="2800" b="1" smtClean="0"/>
              <a:t> L</a:t>
            </a:r>
            <a:r>
              <a:rPr lang="en-US" altLang="zh-CN" sz="2800" b="1" baseline="30000" smtClean="0"/>
              <a:t>s</a:t>
            </a:r>
            <a:r>
              <a:rPr lang="en-US" altLang="zh-CN" sz="2800" b="1" smtClean="0">
                <a:sym typeface="Wingdings" pitchFamily="2" charset="2"/>
              </a:rPr>
              <a:t>→</a:t>
            </a:r>
            <a:r>
              <a:rPr lang="en-US" altLang="zh-CN" sz="2800" b="1" smtClean="0"/>
              <a:t> L ; 		</a:t>
            </a:r>
          </a:p>
        </p:txBody>
      </p:sp>
      <p:sp>
        <p:nvSpPr>
          <p:cNvPr id="162819" name="Rectangle 3"/>
          <p:cNvSpPr>
            <a:spLocks noChangeArrowheads="1"/>
          </p:cNvSpPr>
          <p:nvPr/>
        </p:nvSpPr>
        <p:spPr bwMode="auto">
          <a:xfrm>
            <a:off x="228600" y="276225"/>
            <a:ext cx="4038600" cy="466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zh-CN" altLang="en-US" sz="2800" b="1">
                <a:solidFill>
                  <a:srgbClr val="000000"/>
                </a:solidFill>
              </a:rPr>
              <a:t>源文法：</a:t>
            </a:r>
          </a:p>
          <a:p>
            <a:pPr>
              <a:lnSpc>
                <a:spcPct val="90000"/>
              </a:lnSpc>
              <a:spcBef>
                <a:spcPct val="50000"/>
              </a:spcBef>
              <a:buClr>
                <a:schemeClr val="accent2"/>
              </a:buClr>
              <a:buFont typeface="Wingdings" pitchFamily="2" charset="2"/>
              <a:buNone/>
            </a:pPr>
            <a:r>
              <a:rPr lang="en-US" altLang="zh-CN" sz="2800" b="1">
                <a:solidFill>
                  <a:srgbClr val="000000"/>
                </a:solidFill>
              </a:rPr>
              <a:t>S</a:t>
            </a:r>
            <a:r>
              <a:rPr lang="en-US" altLang="zh-CN" sz="2800" b="1">
                <a:solidFill>
                  <a:srgbClr val="000000"/>
                </a:solidFill>
                <a:sym typeface="Wingdings" pitchFamily="2" charset="2"/>
              </a:rPr>
              <a:t>→</a:t>
            </a:r>
            <a:r>
              <a:rPr lang="en-US" altLang="zh-CN" sz="2800" b="1">
                <a:solidFill>
                  <a:srgbClr val="000000"/>
                </a:solidFill>
              </a:rPr>
              <a:t> if  E  then  S	</a:t>
            </a:r>
          </a:p>
          <a:p>
            <a:pPr>
              <a:lnSpc>
                <a:spcPct val="90000"/>
              </a:lnSpc>
              <a:spcBef>
                <a:spcPct val="50000"/>
              </a:spcBef>
              <a:buClr>
                <a:schemeClr val="accent2"/>
              </a:buClr>
              <a:buFont typeface="Wingdings" pitchFamily="2" charset="2"/>
              <a:buNone/>
            </a:pPr>
            <a:r>
              <a:rPr lang="en-US" altLang="zh-CN" sz="2800" b="1">
                <a:solidFill>
                  <a:srgbClr val="000000"/>
                </a:solidFill>
              </a:rPr>
              <a:t>S</a:t>
            </a:r>
            <a:r>
              <a:rPr lang="en-US" altLang="zh-CN" sz="2800" b="1">
                <a:solidFill>
                  <a:srgbClr val="000000"/>
                </a:solidFill>
                <a:sym typeface="Wingdings" pitchFamily="2" charset="2"/>
              </a:rPr>
              <a:t>→</a:t>
            </a:r>
            <a:r>
              <a:rPr lang="en-US" altLang="zh-CN" sz="2800" b="1">
                <a:solidFill>
                  <a:srgbClr val="000000"/>
                </a:solidFill>
              </a:rPr>
              <a:t> if  E  then  S  else  S</a:t>
            </a:r>
          </a:p>
          <a:p>
            <a:pPr>
              <a:lnSpc>
                <a:spcPct val="90000"/>
              </a:lnSpc>
              <a:spcBef>
                <a:spcPct val="50000"/>
              </a:spcBef>
              <a:buClr>
                <a:schemeClr val="accent2"/>
              </a:buClr>
              <a:buFont typeface="Wingdings" pitchFamily="2" charset="2"/>
              <a:buNone/>
            </a:pPr>
            <a:r>
              <a:rPr lang="en-US" altLang="zh-CN" sz="2800" b="1">
                <a:solidFill>
                  <a:srgbClr val="000000"/>
                </a:solidFill>
              </a:rPr>
              <a:t>S</a:t>
            </a:r>
            <a:r>
              <a:rPr lang="en-US" altLang="zh-CN" sz="2800" b="1">
                <a:solidFill>
                  <a:srgbClr val="000000"/>
                </a:solidFill>
                <a:sym typeface="Wingdings" pitchFamily="2" charset="2"/>
              </a:rPr>
              <a:t>→</a:t>
            </a:r>
            <a:r>
              <a:rPr lang="en-US" altLang="zh-CN" sz="2800" b="1">
                <a:solidFill>
                  <a:srgbClr val="000000"/>
                </a:solidFill>
              </a:rPr>
              <a:t> while  E  do  S</a:t>
            </a:r>
          </a:p>
          <a:p>
            <a:pPr>
              <a:lnSpc>
                <a:spcPct val="90000"/>
              </a:lnSpc>
              <a:spcBef>
                <a:spcPct val="50000"/>
              </a:spcBef>
              <a:buClr>
                <a:schemeClr val="accent2"/>
              </a:buClr>
              <a:buFont typeface="Wingdings" pitchFamily="2" charset="2"/>
              <a:buNone/>
            </a:pPr>
            <a:r>
              <a:rPr lang="en-US" altLang="zh-CN" sz="2800" b="1">
                <a:solidFill>
                  <a:srgbClr val="000000"/>
                </a:solidFill>
              </a:rPr>
              <a:t>S</a:t>
            </a:r>
            <a:r>
              <a:rPr lang="en-US" altLang="zh-CN" sz="2800" b="1">
                <a:solidFill>
                  <a:srgbClr val="000000"/>
                </a:solidFill>
                <a:sym typeface="Wingdings" pitchFamily="2" charset="2"/>
              </a:rPr>
              <a:t>→</a:t>
            </a:r>
            <a:r>
              <a:rPr lang="en-US" altLang="zh-CN" sz="2800" b="1">
                <a:solidFill>
                  <a:srgbClr val="000000"/>
                </a:solidFill>
              </a:rPr>
              <a:t> begin  L  end </a:t>
            </a:r>
          </a:p>
          <a:p>
            <a:pPr>
              <a:lnSpc>
                <a:spcPct val="90000"/>
              </a:lnSpc>
              <a:spcBef>
                <a:spcPct val="50000"/>
              </a:spcBef>
              <a:buClr>
                <a:schemeClr val="accent2"/>
              </a:buClr>
              <a:buFont typeface="Wingdings" pitchFamily="2" charset="2"/>
              <a:buNone/>
            </a:pPr>
            <a:r>
              <a:rPr lang="en-US" altLang="zh-CN" sz="2800" b="1">
                <a:solidFill>
                  <a:srgbClr val="000000"/>
                </a:solidFill>
              </a:rPr>
              <a:t>S</a:t>
            </a:r>
            <a:r>
              <a:rPr lang="en-US" altLang="zh-CN" sz="2800" b="1">
                <a:solidFill>
                  <a:srgbClr val="000000"/>
                </a:solidFill>
                <a:sym typeface="Wingdings" pitchFamily="2" charset="2"/>
              </a:rPr>
              <a:t>→</a:t>
            </a:r>
            <a:r>
              <a:rPr lang="en-US" altLang="zh-CN" sz="2800" b="1">
                <a:solidFill>
                  <a:srgbClr val="000000"/>
                </a:solidFill>
              </a:rPr>
              <a:t> A</a:t>
            </a:r>
          </a:p>
          <a:p>
            <a:pPr>
              <a:lnSpc>
                <a:spcPct val="90000"/>
              </a:lnSpc>
              <a:spcBef>
                <a:spcPct val="50000"/>
              </a:spcBef>
              <a:buClr>
                <a:schemeClr val="accent2"/>
              </a:buClr>
              <a:buFont typeface="Wingdings" pitchFamily="2" charset="2"/>
              <a:buNone/>
            </a:pPr>
            <a:r>
              <a:rPr lang="en-US" altLang="zh-CN" sz="2800" b="1">
                <a:solidFill>
                  <a:srgbClr val="000000"/>
                </a:solidFill>
              </a:rPr>
              <a:t>L</a:t>
            </a:r>
            <a:r>
              <a:rPr lang="en-US" altLang="zh-CN" sz="2800" b="1">
                <a:solidFill>
                  <a:srgbClr val="000000"/>
                </a:solidFill>
                <a:sym typeface="Wingdings" pitchFamily="2" charset="2"/>
              </a:rPr>
              <a:t>→</a:t>
            </a:r>
            <a:r>
              <a:rPr lang="en-US" altLang="zh-CN" sz="2800" b="1">
                <a:solidFill>
                  <a:srgbClr val="000000"/>
                </a:solidFill>
              </a:rPr>
              <a:t> L ; S</a:t>
            </a:r>
          </a:p>
          <a:p>
            <a:pPr>
              <a:lnSpc>
                <a:spcPct val="90000"/>
              </a:lnSpc>
              <a:spcBef>
                <a:spcPct val="50000"/>
              </a:spcBef>
              <a:buClr>
                <a:schemeClr val="accent2"/>
              </a:buClr>
              <a:buFont typeface="Wingdings" pitchFamily="2" charset="2"/>
              <a:buNone/>
            </a:pPr>
            <a:r>
              <a:rPr lang="en-US" altLang="zh-CN" sz="2800" b="1">
                <a:solidFill>
                  <a:srgbClr val="000000"/>
                </a:solidFill>
              </a:rPr>
              <a:t>L</a:t>
            </a:r>
            <a:r>
              <a:rPr lang="en-US" altLang="zh-CN" sz="2800" b="1">
                <a:solidFill>
                  <a:srgbClr val="000000"/>
                </a:solidFill>
                <a:sym typeface="Wingdings" pitchFamily="2" charset="2"/>
              </a:rPr>
              <a:t>→</a:t>
            </a:r>
            <a:r>
              <a:rPr lang="en-US" altLang="zh-CN" sz="2800" b="1">
                <a:solidFill>
                  <a:srgbClr val="000000"/>
                </a:solidFill>
              </a:rPr>
              <a:t> S</a:t>
            </a:r>
            <a:endParaRPr lang="zh-CN" altLang="en-US" sz="2800" b="1">
              <a:solidFill>
                <a:srgbClr val="000000"/>
              </a:solidFill>
            </a:endParaRPr>
          </a:p>
        </p:txBody>
      </p:sp>
      <p:sp>
        <p:nvSpPr>
          <p:cNvPr id="162820" name="Text Box 4"/>
          <p:cNvSpPr txBox="1">
            <a:spLocks noChangeArrowheads="1"/>
          </p:cNvSpPr>
          <p:nvPr/>
        </p:nvSpPr>
        <p:spPr bwMode="auto">
          <a:xfrm>
            <a:off x="2987675" y="836613"/>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(8)(1)</a:t>
            </a:r>
          </a:p>
        </p:txBody>
      </p:sp>
      <p:sp>
        <p:nvSpPr>
          <p:cNvPr id="162821" name="Text Box 5"/>
          <p:cNvSpPr txBox="1">
            <a:spLocks noChangeArrowheads="1"/>
          </p:cNvSpPr>
          <p:nvPr/>
        </p:nvSpPr>
        <p:spPr bwMode="auto">
          <a:xfrm>
            <a:off x="3995738" y="1484313"/>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(8)(9)(2)</a:t>
            </a:r>
          </a:p>
        </p:txBody>
      </p:sp>
      <p:sp>
        <p:nvSpPr>
          <p:cNvPr id="162822" name="Text Box 6"/>
          <p:cNvSpPr txBox="1">
            <a:spLocks noChangeArrowheads="1"/>
          </p:cNvSpPr>
          <p:nvPr/>
        </p:nvSpPr>
        <p:spPr bwMode="auto">
          <a:xfrm>
            <a:off x="3348038" y="2060575"/>
            <a:ext cx="1655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(10)(11)(3)</a:t>
            </a:r>
          </a:p>
        </p:txBody>
      </p:sp>
      <p:sp>
        <p:nvSpPr>
          <p:cNvPr id="162823" name="Text Box 7"/>
          <p:cNvSpPr txBox="1">
            <a:spLocks noChangeArrowheads="1"/>
          </p:cNvSpPr>
          <p:nvPr/>
        </p:nvSpPr>
        <p:spPr bwMode="auto">
          <a:xfrm>
            <a:off x="3059113" y="2708275"/>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(4)</a:t>
            </a:r>
          </a:p>
        </p:txBody>
      </p:sp>
      <p:sp>
        <p:nvSpPr>
          <p:cNvPr id="162824" name="Text Box 8"/>
          <p:cNvSpPr txBox="1">
            <a:spLocks noChangeArrowheads="1"/>
          </p:cNvSpPr>
          <p:nvPr/>
        </p:nvSpPr>
        <p:spPr bwMode="auto">
          <a:xfrm>
            <a:off x="1403350" y="32845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(5)</a:t>
            </a:r>
          </a:p>
        </p:txBody>
      </p:sp>
      <p:sp>
        <p:nvSpPr>
          <p:cNvPr id="162825" name="Text Box 9"/>
          <p:cNvSpPr txBox="1">
            <a:spLocks noChangeArrowheads="1"/>
          </p:cNvSpPr>
          <p:nvPr/>
        </p:nvSpPr>
        <p:spPr bwMode="auto">
          <a:xfrm>
            <a:off x="1835150" y="3933825"/>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(12)(6)</a:t>
            </a:r>
          </a:p>
        </p:txBody>
      </p:sp>
      <p:sp>
        <p:nvSpPr>
          <p:cNvPr id="162826" name="Text Box 10"/>
          <p:cNvSpPr txBox="1">
            <a:spLocks noChangeArrowheads="1"/>
          </p:cNvSpPr>
          <p:nvPr/>
        </p:nvSpPr>
        <p:spPr bwMode="auto">
          <a:xfrm>
            <a:off x="1331913" y="45085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3300"/>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8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282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2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19" grpId="0" autoUpdateAnimBg="0"/>
      <p:bldP spid="162820" grpId="0"/>
      <p:bldP spid="162821" grpId="0"/>
      <p:bldP spid="162822" grpId="0"/>
      <p:bldP spid="162823" grpId="0"/>
      <p:bldP spid="162824" grpId="0"/>
      <p:bldP spid="162825" grpId="0"/>
      <p:bldP spid="162826"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9"/>
          <p:cNvSpPr>
            <a:spLocks noChangeArrowheads="1"/>
          </p:cNvSpPr>
          <p:nvPr/>
        </p:nvSpPr>
        <p:spPr bwMode="auto">
          <a:xfrm>
            <a:off x="152400" y="76200"/>
            <a:ext cx="2873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2"/>
              </a:buClr>
              <a:buFont typeface="Wingdings" pitchFamily="2" charset="2"/>
              <a:buNone/>
            </a:pPr>
            <a:r>
              <a:rPr lang="zh-CN" altLang="en-US" sz="2800" b="1">
                <a:solidFill>
                  <a:srgbClr val="0000CC"/>
                </a:solidFill>
              </a:rPr>
              <a:t>3．安排语义动作</a:t>
            </a:r>
          </a:p>
        </p:txBody>
      </p:sp>
      <p:grpSp>
        <p:nvGrpSpPr>
          <p:cNvPr id="86035" name="Group 19"/>
          <p:cNvGrpSpPr>
            <a:grpSpLocks/>
          </p:cNvGrpSpPr>
          <p:nvPr/>
        </p:nvGrpSpPr>
        <p:grpSpPr bwMode="auto">
          <a:xfrm>
            <a:off x="152400" y="685800"/>
            <a:ext cx="6781800" cy="1465263"/>
            <a:chOff x="96" y="432"/>
            <a:chExt cx="4272" cy="923"/>
          </a:xfrm>
        </p:grpSpPr>
        <p:sp>
          <p:nvSpPr>
            <p:cNvPr id="73743" name="Rectangle 10"/>
            <p:cNvSpPr>
              <a:spLocks noChangeArrowheads="1"/>
            </p:cNvSpPr>
            <p:nvPr/>
          </p:nvSpPr>
          <p:spPr bwMode="auto">
            <a:xfrm>
              <a:off x="96" y="432"/>
              <a:ext cx="196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rgbClr val="FF0000"/>
                </a:buClr>
                <a:buFont typeface="Wingdings" pitchFamily="2" charset="2"/>
                <a:buNone/>
              </a:pPr>
              <a:r>
                <a:rPr lang="en-US" altLang="zh-CN" sz="2800" b="1">
                  <a:latin typeface="Tahoma" pitchFamily="34" charset="0"/>
                </a:rPr>
                <a:t>C</a:t>
              </a:r>
              <a:r>
                <a:rPr lang="en-US" altLang="zh-CN" sz="2800" b="1">
                  <a:sym typeface="Wingdings" pitchFamily="2" charset="2"/>
                </a:rPr>
                <a:t>→</a:t>
              </a:r>
              <a:r>
                <a:rPr lang="en-US" altLang="zh-CN" sz="2800" b="1">
                  <a:latin typeface="Tahoma" pitchFamily="34" charset="0"/>
                </a:rPr>
                <a:t>if E then</a:t>
              </a:r>
            </a:p>
          </p:txBody>
        </p:sp>
        <p:sp>
          <p:nvSpPr>
            <p:cNvPr id="73744" name="Rectangle 11"/>
            <p:cNvSpPr>
              <a:spLocks noChangeArrowheads="1"/>
            </p:cNvSpPr>
            <p:nvPr/>
          </p:nvSpPr>
          <p:spPr bwMode="auto">
            <a:xfrm>
              <a:off x="480" y="768"/>
              <a:ext cx="3888"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en-US" altLang="zh-CN" b="1">
                  <a:solidFill>
                    <a:srgbClr val="000000"/>
                  </a:solidFill>
                </a:rPr>
                <a:t>{ backpatch ( E.true , nextstat ) ; </a:t>
              </a:r>
            </a:p>
            <a:p>
              <a:pPr>
                <a:lnSpc>
                  <a:spcPct val="90000"/>
                </a:lnSpc>
                <a:spcBef>
                  <a:spcPct val="50000"/>
                </a:spcBef>
                <a:buClr>
                  <a:schemeClr val="accent2"/>
                </a:buClr>
                <a:buFont typeface="Wingdings" pitchFamily="2" charset="2"/>
                <a:buNone/>
              </a:pPr>
              <a:r>
                <a:rPr lang="en-US" altLang="zh-CN" b="1">
                  <a:solidFill>
                    <a:srgbClr val="000000"/>
                  </a:solidFill>
                </a:rPr>
                <a:t>   C.CHAIN:=E.false }</a:t>
              </a:r>
              <a:endParaRPr lang="zh-CN" altLang="en-US" b="1">
                <a:solidFill>
                  <a:srgbClr val="000000"/>
                </a:solidFill>
              </a:endParaRPr>
            </a:p>
          </p:txBody>
        </p:sp>
      </p:grpSp>
      <p:grpSp>
        <p:nvGrpSpPr>
          <p:cNvPr id="86036" name="Group 20"/>
          <p:cNvGrpSpPr>
            <a:grpSpLocks/>
          </p:cNvGrpSpPr>
          <p:nvPr/>
        </p:nvGrpSpPr>
        <p:grpSpPr bwMode="auto">
          <a:xfrm>
            <a:off x="228600" y="2133600"/>
            <a:ext cx="6929438" cy="990600"/>
            <a:chOff x="144" y="1344"/>
            <a:chExt cx="4365" cy="624"/>
          </a:xfrm>
        </p:grpSpPr>
        <p:sp>
          <p:nvSpPr>
            <p:cNvPr id="73741" name="Rectangle 12"/>
            <p:cNvSpPr>
              <a:spLocks noChangeArrowheads="1"/>
            </p:cNvSpPr>
            <p:nvPr/>
          </p:nvSpPr>
          <p:spPr bwMode="auto">
            <a:xfrm>
              <a:off x="144" y="1344"/>
              <a:ext cx="31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ahoma" pitchFamily="34" charset="0"/>
                </a:rPr>
                <a:t>S</a:t>
              </a:r>
              <a:r>
                <a:rPr lang="en-US" altLang="zh-CN" sz="2800" b="1">
                  <a:sym typeface="Wingdings" pitchFamily="2" charset="2"/>
                </a:rPr>
                <a:t>→</a:t>
              </a:r>
              <a:r>
                <a:rPr lang="en-US" altLang="zh-CN" sz="2800" b="1">
                  <a:latin typeface="Tahoma" pitchFamily="34" charset="0"/>
                </a:rPr>
                <a:t>C S</a:t>
              </a:r>
              <a:r>
                <a:rPr lang="en-US" altLang="zh-CN" sz="2800" b="1" baseline="30000">
                  <a:latin typeface="Tahoma" pitchFamily="34" charset="0"/>
                </a:rPr>
                <a:t>1	</a:t>
              </a:r>
              <a:r>
                <a:rPr lang="en-US" altLang="zh-CN" sz="2800" b="1">
                  <a:solidFill>
                    <a:srgbClr val="0000CC"/>
                  </a:solidFill>
                  <a:latin typeface="Tahoma" pitchFamily="34" charset="0"/>
                </a:rPr>
                <a:t>/* if E then S</a:t>
              </a:r>
              <a:r>
                <a:rPr lang="en-US" altLang="zh-CN" sz="2800" b="1" baseline="30000">
                  <a:solidFill>
                    <a:srgbClr val="0000CC"/>
                  </a:solidFill>
                  <a:latin typeface="Tahoma" pitchFamily="34" charset="0"/>
                </a:rPr>
                <a:t>1 </a:t>
              </a:r>
              <a:r>
                <a:rPr lang="en-US" altLang="zh-CN" sz="2800" b="1">
                  <a:solidFill>
                    <a:srgbClr val="0000CC"/>
                  </a:solidFill>
                  <a:latin typeface="Tahoma" pitchFamily="34" charset="0"/>
                </a:rPr>
                <a:t>*/</a:t>
              </a:r>
              <a:endParaRPr lang="zh-CN" altLang="en-US" sz="2800" b="1" baseline="30000">
                <a:solidFill>
                  <a:srgbClr val="0000CC"/>
                </a:solidFill>
                <a:latin typeface="Tahoma" pitchFamily="34" charset="0"/>
              </a:endParaRPr>
            </a:p>
          </p:txBody>
        </p:sp>
        <p:sp>
          <p:nvSpPr>
            <p:cNvPr id="73742" name="Rectangle 13"/>
            <p:cNvSpPr>
              <a:spLocks noChangeArrowheads="1"/>
            </p:cNvSpPr>
            <p:nvPr/>
          </p:nvSpPr>
          <p:spPr bwMode="auto">
            <a:xfrm>
              <a:off x="480" y="1680"/>
              <a:ext cx="40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 S.CHAIN:＝merge ( C.CHAIN , S</a:t>
              </a:r>
              <a:r>
                <a:rPr lang="en-US" altLang="zh-CN" b="1" baseline="30000">
                  <a:solidFill>
                    <a:srgbClr val="000000"/>
                  </a:solidFill>
                </a:rPr>
                <a:t>1</a:t>
              </a:r>
              <a:r>
                <a:rPr lang="en-US" altLang="zh-CN" b="1">
                  <a:solidFill>
                    <a:srgbClr val="000000"/>
                  </a:solidFill>
                </a:rPr>
                <a:t>.CHAIN ) }</a:t>
              </a:r>
              <a:endParaRPr lang="zh-CN" altLang="en-US" b="1">
                <a:solidFill>
                  <a:srgbClr val="000000"/>
                </a:solidFill>
              </a:endParaRPr>
            </a:p>
          </p:txBody>
        </p:sp>
      </p:grpSp>
      <p:grpSp>
        <p:nvGrpSpPr>
          <p:cNvPr id="86038" name="Group 22"/>
          <p:cNvGrpSpPr>
            <a:grpSpLocks/>
          </p:cNvGrpSpPr>
          <p:nvPr/>
        </p:nvGrpSpPr>
        <p:grpSpPr bwMode="auto">
          <a:xfrm>
            <a:off x="228600" y="3124200"/>
            <a:ext cx="8610600" cy="2509838"/>
            <a:chOff x="144" y="1968"/>
            <a:chExt cx="5040" cy="1581"/>
          </a:xfrm>
        </p:grpSpPr>
        <p:sp>
          <p:nvSpPr>
            <p:cNvPr id="73739" name="Rectangle 14"/>
            <p:cNvSpPr>
              <a:spLocks noChangeArrowheads="1"/>
            </p:cNvSpPr>
            <p:nvPr/>
          </p:nvSpPr>
          <p:spPr bwMode="auto">
            <a:xfrm>
              <a:off x="144" y="1968"/>
              <a:ext cx="39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ahoma" pitchFamily="34" charset="0"/>
                </a:rPr>
                <a:t>T</a:t>
              </a:r>
              <a:r>
                <a:rPr lang="en-US" altLang="zh-CN" sz="2800" b="1" baseline="30000">
                  <a:latin typeface="Tahoma" pitchFamily="34" charset="0"/>
                </a:rPr>
                <a:t>p</a:t>
              </a:r>
              <a:r>
                <a:rPr lang="en-US" altLang="zh-CN" sz="2800" b="1">
                  <a:sym typeface="Wingdings" pitchFamily="2" charset="2"/>
                </a:rPr>
                <a:t>→</a:t>
              </a:r>
              <a:r>
                <a:rPr lang="en-US" altLang="zh-CN" sz="2800" b="1">
                  <a:latin typeface="Tahoma" pitchFamily="34" charset="0"/>
                </a:rPr>
                <a:t>C S</a:t>
              </a:r>
              <a:r>
                <a:rPr lang="en-US" altLang="zh-CN" sz="2800" b="1" baseline="30000">
                  <a:latin typeface="Tahoma" pitchFamily="34" charset="0"/>
                </a:rPr>
                <a:t>1</a:t>
              </a:r>
              <a:r>
                <a:rPr lang="en-US" altLang="zh-CN" sz="2800" b="1">
                  <a:latin typeface="Tahoma" pitchFamily="34" charset="0"/>
                </a:rPr>
                <a:t> else	</a:t>
              </a:r>
              <a:r>
                <a:rPr lang="en-US" altLang="zh-CN" sz="2800" b="1">
                  <a:solidFill>
                    <a:srgbClr val="0000CC"/>
                  </a:solidFill>
                  <a:latin typeface="Tahoma" pitchFamily="34" charset="0"/>
                </a:rPr>
                <a:t>/* if E then S</a:t>
              </a:r>
              <a:r>
                <a:rPr lang="en-US" altLang="zh-CN" sz="2800" b="1" baseline="30000">
                  <a:solidFill>
                    <a:srgbClr val="0000CC"/>
                  </a:solidFill>
                  <a:latin typeface="Tahoma" pitchFamily="34" charset="0"/>
                </a:rPr>
                <a:t>1</a:t>
              </a:r>
              <a:r>
                <a:rPr lang="en-US" altLang="zh-CN" sz="2800" b="1">
                  <a:solidFill>
                    <a:srgbClr val="0000CC"/>
                  </a:solidFill>
                  <a:latin typeface="Tahoma" pitchFamily="34" charset="0"/>
                </a:rPr>
                <a:t> else */</a:t>
              </a:r>
              <a:endParaRPr lang="zh-CN" altLang="en-US" sz="2800" b="1">
                <a:solidFill>
                  <a:srgbClr val="0000CC"/>
                </a:solidFill>
                <a:latin typeface="Tahoma" pitchFamily="34" charset="0"/>
              </a:endParaRPr>
            </a:p>
          </p:txBody>
        </p:sp>
        <p:sp>
          <p:nvSpPr>
            <p:cNvPr id="73740" name="Rectangle 15"/>
            <p:cNvSpPr>
              <a:spLocks noChangeArrowheads="1"/>
            </p:cNvSpPr>
            <p:nvPr/>
          </p:nvSpPr>
          <p:spPr bwMode="auto">
            <a:xfrm>
              <a:off x="480" y="2304"/>
              <a:ext cx="4704" cy="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en-US" altLang="zh-CN" b="1">
                  <a:solidFill>
                    <a:srgbClr val="000000"/>
                  </a:solidFill>
                </a:rPr>
                <a:t>{ q:=nextstat ; </a:t>
              </a:r>
            </a:p>
            <a:p>
              <a:pPr>
                <a:lnSpc>
                  <a:spcPct val="90000"/>
                </a:lnSpc>
                <a:spcBef>
                  <a:spcPct val="50000"/>
                </a:spcBef>
                <a:buClr>
                  <a:schemeClr val="accent2"/>
                </a:buClr>
                <a:buFont typeface="Wingdings" pitchFamily="2" charset="2"/>
                <a:buNone/>
              </a:pPr>
              <a:r>
                <a:rPr lang="en-US" altLang="zh-CN" b="1">
                  <a:solidFill>
                    <a:srgbClr val="000000"/>
                  </a:solidFill>
                </a:rPr>
                <a:t>emit ( jump,－,－,</a:t>
              </a:r>
              <a:r>
                <a:rPr lang="en-US" altLang="zh-CN" b="1">
                  <a:solidFill>
                    <a:srgbClr val="FF0000"/>
                  </a:solidFill>
                </a:rPr>
                <a:t>false</a:t>
              </a:r>
              <a:r>
                <a:rPr lang="en-US" altLang="zh-CN" b="1">
                  <a:solidFill>
                    <a:srgbClr val="000000"/>
                  </a:solidFill>
                </a:rPr>
                <a:t> ) ;	</a:t>
              </a:r>
              <a:r>
                <a:rPr lang="en-US" altLang="zh-CN" b="1">
                  <a:solidFill>
                    <a:srgbClr val="0000CC"/>
                  </a:solidFill>
                </a:rPr>
                <a:t>/*S</a:t>
              </a:r>
              <a:r>
                <a:rPr lang="en-US" altLang="zh-CN" b="1" baseline="30000">
                  <a:solidFill>
                    <a:srgbClr val="0000CC"/>
                  </a:solidFill>
                </a:rPr>
                <a:t>1</a:t>
              </a:r>
              <a:r>
                <a:rPr lang="zh-CN" altLang="en-US" b="1">
                  <a:solidFill>
                    <a:srgbClr val="0000CC"/>
                  </a:solidFill>
                </a:rPr>
                <a:t>执行完，跳离整个</a:t>
              </a:r>
              <a:r>
                <a:rPr lang="en-US" altLang="zh-CN" b="1">
                  <a:solidFill>
                    <a:srgbClr val="0000CC"/>
                  </a:solidFill>
                </a:rPr>
                <a:t>if</a:t>
              </a:r>
              <a:r>
                <a:rPr lang="zh-CN" altLang="en-US" b="1">
                  <a:solidFill>
                    <a:srgbClr val="0000CC"/>
                  </a:solidFill>
                </a:rPr>
                <a:t>语句*/</a:t>
              </a:r>
            </a:p>
            <a:p>
              <a:pPr>
                <a:lnSpc>
                  <a:spcPct val="90000"/>
                </a:lnSpc>
                <a:spcBef>
                  <a:spcPct val="50000"/>
                </a:spcBef>
                <a:buClr>
                  <a:schemeClr val="accent2"/>
                </a:buClr>
                <a:buFont typeface="Wingdings" pitchFamily="2" charset="2"/>
                <a:buNone/>
              </a:pPr>
              <a:r>
                <a:rPr lang="en-US" altLang="zh-CN" b="1">
                  <a:solidFill>
                    <a:srgbClr val="000000"/>
                  </a:solidFill>
                </a:rPr>
                <a:t>backpatch ( C.CHAIN , nextstat ) ;</a:t>
              </a:r>
            </a:p>
            <a:p>
              <a:pPr>
                <a:lnSpc>
                  <a:spcPct val="90000"/>
                </a:lnSpc>
                <a:spcBef>
                  <a:spcPct val="50000"/>
                </a:spcBef>
                <a:buClr>
                  <a:schemeClr val="accent2"/>
                </a:buClr>
                <a:buFont typeface="Wingdings" pitchFamily="2" charset="2"/>
                <a:buNone/>
              </a:pPr>
              <a:r>
                <a:rPr lang="en-US" altLang="zh-CN" b="1">
                  <a:solidFill>
                    <a:srgbClr val="000000"/>
                  </a:solidFill>
                </a:rPr>
                <a:t>T</a:t>
              </a:r>
              <a:r>
                <a:rPr lang="en-US" altLang="zh-CN" b="1" baseline="30000">
                  <a:solidFill>
                    <a:srgbClr val="000000"/>
                  </a:solidFill>
                </a:rPr>
                <a:t>p</a:t>
              </a:r>
              <a:r>
                <a:rPr lang="en-US" altLang="zh-CN" b="1">
                  <a:solidFill>
                    <a:srgbClr val="000000"/>
                  </a:solidFill>
                </a:rPr>
                <a:t>.CHAIN:＝merge ( q , S</a:t>
              </a:r>
              <a:r>
                <a:rPr lang="en-US" altLang="zh-CN" b="1" baseline="30000">
                  <a:solidFill>
                    <a:srgbClr val="000000"/>
                  </a:solidFill>
                </a:rPr>
                <a:t>1</a:t>
              </a:r>
              <a:r>
                <a:rPr lang="en-US" altLang="zh-CN" b="1">
                  <a:solidFill>
                    <a:srgbClr val="000000"/>
                  </a:solidFill>
                </a:rPr>
                <a:t>.CHAIN ) }</a:t>
              </a:r>
            </a:p>
          </p:txBody>
        </p:sp>
      </p:grpSp>
      <p:grpSp>
        <p:nvGrpSpPr>
          <p:cNvPr id="86037" name="Group 21"/>
          <p:cNvGrpSpPr>
            <a:grpSpLocks/>
          </p:cNvGrpSpPr>
          <p:nvPr/>
        </p:nvGrpSpPr>
        <p:grpSpPr bwMode="auto">
          <a:xfrm>
            <a:off x="228600" y="5638800"/>
            <a:ext cx="7100888" cy="990600"/>
            <a:chOff x="144" y="3552"/>
            <a:chExt cx="4473" cy="624"/>
          </a:xfrm>
        </p:grpSpPr>
        <p:sp>
          <p:nvSpPr>
            <p:cNvPr id="73737" name="Rectangle 16"/>
            <p:cNvSpPr>
              <a:spLocks noChangeArrowheads="1"/>
            </p:cNvSpPr>
            <p:nvPr/>
          </p:nvSpPr>
          <p:spPr bwMode="auto">
            <a:xfrm>
              <a:off x="144" y="3552"/>
              <a:ext cx="39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ahoma" pitchFamily="34" charset="0"/>
                </a:rPr>
                <a:t>S</a:t>
              </a:r>
              <a:r>
                <a:rPr lang="en-US" altLang="zh-CN" sz="2800" b="1">
                  <a:sym typeface="Wingdings" pitchFamily="2" charset="2"/>
                </a:rPr>
                <a:t>→</a:t>
              </a:r>
              <a:r>
                <a:rPr lang="en-US" altLang="zh-CN" sz="2800" b="1">
                  <a:latin typeface="Tahoma" pitchFamily="34" charset="0"/>
                </a:rPr>
                <a:t>T</a:t>
              </a:r>
              <a:r>
                <a:rPr lang="en-US" altLang="zh-CN" sz="2800" b="1" baseline="30000">
                  <a:latin typeface="Tahoma" pitchFamily="34" charset="0"/>
                </a:rPr>
                <a:t>p</a:t>
              </a:r>
              <a:r>
                <a:rPr lang="en-US" altLang="zh-CN" sz="2800" b="1">
                  <a:latin typeface="Tahoma" pitchFamily="34" charset="0"/>
                </a:rPr>
                <a:t> S</a:t>
              </a:r>
              <a:r>
                <a:rPr lang="en-US" altLang="zh-CN" sz="2800" b="1" baseline="30000">
                  <a:latin typeface="Tahoma" pitchFamily="34" charset="0"/>
                </a:rPr>
                <a:t>2	</a:t>
              </a:r>
              <a:r>
                <a:rPr lang="en-US" altLang="zh-CN" sz="2800" b="1">
                  <a:solidFill>
                    <a:srgbClr val="0000CC"/>
                  </a:solidFill>
                  <a:latin typeface="Tahoma" pitchFamily="34" charset="0"/>
                </a:rPr>
                <a:t>/* if E then S</a:t>
              </a:r>
              <a:r>
                <a:rPr lang="en-US" altLang="zh-CN" sz="2800" b="1" baseline="30000">
                  <a:solidFill>
                    <a:srgbClr val="0000CC"/>
                  </a:solidFill>
                  <a:latin typeface="Tahoma" pitchFamily="34" charset="0"/>
                </a:rPr>
                <a:t>1</a:t>
              </a:r>
              <a:r>
                <a:rPr lang="en-US" altLang="zh-CN" sz="2800" b="1">
                  <a:solidFill>
                    <a:srgbClr val="0000CC"/>
                  </a:solidFill>
                  <a:latin typeface="Tahoma" pitchFamily="34" charset="0"/>
                </a:rPr>
                <a:t> else S</a:t>
              </a:r>
              <a:r>
                <a:rPr lang="en-US" altLang="zh-CN" sz="2800" b="1" baseline="30000">
                  <a:solidFill>
                    <a:srgbClr val="0000CC"/>
                  </a:solidFill>
                  <a:latin typeface="Tahoma" pitchFamily="34" charset="0"/>
                </a:rPr>
                <a:t>2 </a:t>
              </a:r>
              <a:r>
                <a:rPr lang="en-US" altLang="zh-CN" sz="2800" b="1">
                  <a:solidFill>
                    <a:srgbClr val="0000CC"/>
                  </a:solidFill>
                  <a:latin typeface="Tahoma" pitchFamily="34" charset="0"/>
                </a:rPr>
                <a:t>*/</a:t>
              </a:r>
              <a:endParaRPr lang="zh-CN" altLang="en-US" sz="2800" b="1" baseline="30000">
                <a:solidFill>
                  <a:srgbClr val="0000CC"/>
                </a:solidFill>
                <a:latin typeface="Tahoma" pitchFamily="34" charset="0"/>
              </a:endParaRPr>
            </a:p>
          </p:txBody>
        </p:sp>
        <p:sp>
          <p:nvSpPr>
            <p:cNvPr id="73738" name="Rectangle 17"/>
            <p:cNvSpPr>
              <a:spLocks noChangeArrowheads="1"/>
            </p:cNvSpPr>
            <p:nvPr/>
          </p:nvSpPr>
          <p:spPr bwMode="auto">
            <a:xfrm>
              <a:off x="528" y="3888"/>
              <a:ext cx="40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 S.CHAIN:＝merge ( T</a:t>
              </a:r>
              <a:r>
                <a:rPr lang="en-US" altLang="zh-CN" b="1" baseline="30000">
                  <a:solidFill>
                    <a:srgbClr val="000000"/>
                  </a:solidFill>
                </a:rPr>
                <a:t>p</a:t>
              </a:r>
              <a:r>
                <a:rPr lang="en-US" altLang="zh-CN" b="1">
                  <a:solidFill>
                    <a:srgbClr val="000000"/>
                  </a:solidFill>
                </a:rPr>
                <a:t>.CHAIN , S</a:t>
              </a:r>
              <a:r>
                <a:rPr lang="en-US" altLang="zh-CN" b="1" baseline="30000">
                  <a:solidFill>
                    <a:srgbClr val="000000"/>
                  </a:solidFill>
                </a:rPr>
                <a:t>2</a:t>
              </a:r>
              <a:r>
                <a:rPr lang="en-US" altLang="zh-CN" b="1">
                  <a:solidFill>
                    <a:srgbClr val="000000"/>
                  </a:solidFill>
                </a:rPr>
                <a:t>.CHAIN ) }</a:t>
              </a:r>
              <a:endParaRPr lang="zh-CN" altLang="en-US" b="1">
                <a:solidFill>
                  <a:srgbClr val="000000"/>
                </a:solidFill>
              </a:endParaRPr>
            </a:p>
          </p:txBody>
        </p:sp>
      </p:grpSp>
      <p:sp>
        <p:nvSpPr>
          <p:cNvPr id="73735" name="AutoShape 23">
            <a:hlinkClick r:id="rId2" action="ppaction://hlinksldjump"/>
          </p:cNvPr>
          <p:cNvSpPr>
            <a:spLocks noChangeArrowheads="1"/>
          </p:cNvSpPr>
          <p:nvPr/>
        </p:nvSpPr>
        <p:spPr bwMode="auto">
          <a:xfrm>
            <a:off x="8458200" y="6400800"/>
            <a:ext cx="457200" cy="304800"/>
          </a:xfrm>
          <a:prstGeom prst="rightArrow">
            <a:avLst>
              <a:gd name="adj1" fmla="val 50000"/>
              <a:gd name="adj2" fmla="val 3750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6" name="AutoShape 24">
            <a:hlinkClick r:id="rId3" action="ppaction://hlinksldjump"/>
          </p:cNvPr>
          <p:cNvSpPr>
            <a:spLocks noChangeArrowheads="1"/>
          </p:cNvSpPr>
          <p:nvPr/>
        </p:nvSpPr>
        <p:spPr bwMode="auto">
          <a:xfrm>
            <a:off x="7164388" y="692150"/>
            <a:ext cx="647700" cy="288925"/>
          </a:xfrm>
          <a:prstGeom prst="leftArrow">
            <a:avLst>
              <a:gd name="adj1" fmla="val 50000"/>
              <a:gd name="adj2" fmla="val 56044"/>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60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60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6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600" dirty="0" smtClean="0">
                <a:latin typeface="宋体" pitchFamily="2" charset="-122"/>
              </a:rPr>
              <a:t>7.</a:t>
            </a:r>
            <a:r>
              <a:rPr lang="zh-CN" altLang="en-US" sz="3600" dirty="0" smtClean="0">
                <a:latin typeface="宋体" pitchFamily="2" charset="-122"/>
              </a:rPr>
              <a:t>1 </a:t>
            </a:r>
            <a:r>
              <a:rPr lang="zh-CN" altLang="en-US" sz="3600" dirty="0" smtClean="0">
                <a:latin typeface="宋体" pitchFamily="2" charset="-122"/>
              </a:rPr>
              <a:t>属性文法(</a:t>
            </a:r>
            <a:r>
              <a:rPr lang="en-US" altLang="zh-CN" sz="3600" dirty="0" smtClean="0">
                <a:latin typeface="宋体" pitchFamily="2" charset="-122"/>
              </a:rPr>
              <a:t>Attribute Grammar)</a:t>
            </a:r>
          </a:p>
        </p:txBody>
      </p:sp>
      <p:sp>
        <p:nvSpPr>
          <p:cNvPr id="12291" name="Rectangle 3"/>
          <p:cNvSpPr>
            <a:spLocks noGrp="1" noChangeArrowheads="1"/>
          </p:cNvSpPr>
          <p:nvPr>
            <p:ph type="body" idx="1"/>
          </p:nvPr>
        </p:nvSpPr>
        <p:spPr>
          <a:xfrm>
            <a:off x="685800" y="1219200"/>
            <a:ext cx="8153400" cy="5181600"/>
          </a:xfrm>
        </p:spPr>
        <p:txBody>
          <a:bodyPr/>
          <a:lstStyle/>
          <a:p>
            <a:pPr algn="just" eaLnBrk="1" hangingPunct="1">
              <a:lnSpc>
                <a:spcPct val="90000"/>
              </a:lnSpc>
              <a:buClr>
                <a:schemeClr val="folHlink"/>
              </a:buClr>
            </a:pPr>
            <a:r>
              <a:rPr lang="zh-CN" altLang="en-US" sz="2800" smtClean="0">
                <a:latin typeface="宋体" pitchFamily="2" charset="-122"/>
              </a:rPr>
              <a:t>属性</a:t>
            </a:r>
          </a:p>
          <a:p>
            <a:pPr algn="just" eaLnBrk="1" hangingPunct="1">
              <a:lnSpc>
                <a:spcPct val="90000"/>
              </a:lnSpc>
              <a:buClr>
                <a:schemeClr val="folHlink"/>
              </a:buClr>
              <a:buFont typeface="Wingdings" pitchFamily="2" charset="2"/>
              <a:buNone/>
            </a:pPr>
            <a:r>
              <a:rPr lang="zh-CN" altLang="en-US" sz="2800" smtClean="0">
                <a:latin typeface="宋体" pitchFamily="2" charset="-122"/>
              </a:rPr>
              <a:t>	对文法的每一个符号，引进一些属性，这些属性代表与文法符号相关的信息，如类型、值、存储位置等。</a:t>
            </a:r>
          </a:p>
          <a:p>
            <a:pPr eaLnBrk="1" hangingPunct="1">
              <a:lnSpc>
                <a:spcPct val="90000"/>
              </a:lnSpc>
            </a:pPr>
            <a:r>
              <a:rPr lang="zh-CN" altLang="en-US" sz="2800" smtClean="0"/>
              <a:t>语义规则</a:t>
            </a:r>
          </a:p>
          <a:p>
            <a:pPr eaLnBrk="1" hangingPunct="1">
              <a:lnSpc>
                <a:spcPct val="90000"/>
              </a:lnSpc>
              <a:buFont typeface="Wingdings" pitchFamily="2" charset="2"/>
              <a:buNone/>
            </a:pPr>
            <a:r>
              <a:rPr lang="zh-CN" altLang="en-US" sz="2800" smtClean="0"/>
              <a:t>	为文法的每一个产生式配备的计算属性的计算规则，称为语义规则。</a:t>
            </a:r>
          </a:p>
          <a:p>
            <a:pPr eaLnBrk="1" hangingPunct="1">
              <a:lnSpc>
                <a:spcPct val="90000"/>
              </a:lnSpc>
            </a:pPr>
            <a:r>
              <a:rPr lang="zh-CN" altLang="en-US" sz="2800" smtClean="0"/>
              <a:t>属性文法是带属性的一种文法</a:t>
            </a:r>
          </a:p>
          <a:p>
            <a:pPr eaLnBrk="1" hangingPunct="1">
              <a:lnSpc>
                <a:spcPct val="90000"/>
              </a:lnSpc>
              <a:buFont typeface="Wingdings" pitchFamily="2" charset="2"/>
              <a:buNone/>
            </a:pPr>
            <a:r>
              <a:rPr lang="zh-CN" altLang="en-US" sz="2800" smtClean="0"/>
              <a:t>	它的主要思想：</a:t>
            </a:r>
            <a:endParaRPr lang="en-US" altLang="zh-CN" sz="2800" smtClean="0"/>
          </a:p>
          <a:p>
            <a:pPr eaLnBrk="1" hangingPunct="1">
              <a:lnSpc>
                <a:spcPct val="90000"/>
              </a:lnSpc>
              <a:buClr>
                <a:srgbClr val="FF0000"/>
              </a:buClr>
              <a:buFont typeface="Wingdings" pitchFamily="2" charset="2"/>
              <a:buChar char="Ø"/>
            </a:pPr>
            <a:r>
              <a:rPr lang="zh-CN" altLang="en-US" sz="2800" smtClean="0"/>
              <a:t>首先对于每个文法符号引进相关的属性符号；</a:t>
            </a:r>
          </a:p>
          <a:p>
            <a:pPr eaLnBrk="1" hangingPunct="1">
              <a:lnSpc>
                <a:spcPct val="90000"/>
              </a:lnSpc>
              <a:buClr>
                <a:srgbClr val="FF0000"/>
              </a:buClr>
              <a:buFont typeface="Wingdings" pitchFamily="2" charset="2"/>
              <a:buChar char="Ø"/>
            </a:pPr>
            <a:r>
              <a:rPr lang="zh-CN" altLang="en-US" sz="2800" smtClean="0"/>
              <a:t>其次对于每个产生式写出计算属性值的语义规则</a:t>
            </a:r>
          </a:p>
          <a:p>
            <a:pPr eaLnBrk="1" hangingPunct="1">
              <a:lnSpc>
                <a:spcPct val="90000"/>
              </a:lnSpc>
              <a:buFont typeface="Wingdings" pitchFamily="2" charset="2"/>
              <a:buNone/>
            </a:pPr>
            <a:endParaRPr lang="zh-CN" altLang="en-US" sz="280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52400" y="152400"/>
            <a:ext cx="2043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ahoma" pitchFamily="34" charset="0"/>
              </a:rPr>
              <a:t>W</a:t>
            </a:r>
            <a:r>
              <a:rPr lang="en-US" altLang="zh-CN" sz="2800" b="1">
                <a:sym typeface="Wingdings" pitchFamily="2" charset="2"/>
              </a:rPr>
              <a:t>→</a:t>
            </a:r>
            <a:r>
              <a:rPr lang="en-US" altLang="zh-CN" sz="2800" b="1">
                <a:latin typeface="Tahoma" pitchFamily="34" charset="0"/>
              </a:rPr>
              <a:t>while</a:t>
            </a:r>
            <a:endParaRPr lang="zh-CN" altLang="en-US" sz="2800" b="1">
              <a:latin typeface="Tahoma" pitchFamily="34" charset="0"/>
            </a:endParaRPr>
          </a:p>
        </p:txBody>
      </p:sp>
      <p:sp>
        <p:nvSpPr>
          <p:cNvPr id="74755" name="Rectangle 3"/>
          <p:cNvSpPr>
            <a:spLocks noChangeArrowheads="1"/>
          </p:cNvSpPr>
          <p:nvPr/>
        </p:nvSpPr>
        <p:spPr bwMode="auto">
          <a:xfrm>
            <a:off x="1066800" y="762000"/>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00"/>
                </a:solidFill>
              </a:rPr>
              <a:t>{ W.codebegin:＝nextstat }</a:t>
            </a:r>
            <a:endParaRPr lang="zh-CN" altLang="en-US" b="1">
              <a:solidFill>
                <a:srgbClr val="000000"/>
              </a:solidFill>
            </a:endParaRPr>
          </a:p>
        </p:txBody>
      </p:sp>
      <p:grpSp>
        <p:nvGrpSpPr>
          <p:cNvPr id="88073" name="Group 9"/>
          <p:cNvGrpSpPr>
            <a:grpSpLocks/>
          </p:cNvGrpSpPr>
          <p:nvPr/>
        </p:nvGrpSpPr>
        <p:grpSpPr bwMode="auto">
          <a:xfrm>
            <a:off x="152400" y="1219200"/>
            <a:ext cx="8534400" cy="2052638"/>
            <a:chOff x="96" y="768"/>
            <a:chExt cx="5376" cy="1293"/>
          </a:xfrm>
        </p:grpSpPr>
        <p:sp>
          <p:nvSpPr>
            <p:cNvPr id="74762" name="Rectangle 4"/>
            <p:cNvSpPr>
              <a:spLocks noChangeArrowheads="1"/>
            </p:cNvSpPr>
            <p:nvPr/>
          </p:nvSpPr>
          <p:spPr bwMode="auto">
            <a:xfrm>
              <a:off x="96" y="768"/>
              <a:ext cx="35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ahoma" pitchFamily="34" charset="0"/>
                </a:rPr>
                <a:t>W</a:t>
              </a:r>
              <a:r>
                <a:rPr lang="en-US" altLang="zh-CN" sz="2800" b="1" baseline="30000">
                  <a:latin typeface="Tahoma" pitchFamily="34" charset="0"/>
                </a:rPr>
                <a:t>d</a:t>
              </a:r>
              <a:r>
                <a:rPr lang="en-US" altLang="zh-CN" sz="2800" b="1">
                  <a:sym typeface="Wingdings" pitchFamily="2" charset="2"/>
                </a:rPr>
                <a:t>→</a:t>
              </a:r>
              <a:r>
                <a:rPr lang="en-US" altLang="zh-CN" sz="2800" b="1">
                  <a:latin typeface="Tahoma" pitchFamily="34" charset="0"/>
                </a:rPr>
                <a:t>W E do	</a:t>
              </a:r>
              <a:r>
                <a:rPr lang="en-US" altLang="zh-CN" sz="2800" b="1">
                  <a:solidFill>
                    <a:srgbClr val="0000CC"/>
                  </a:solidFill>
                  <a:latin typeface="Tahoma" pitchFamily="34" charset="0"/>
                </a:rPr>
                <a:t>/*while E do*/</a:t>
              </a:r>
              <a:endParaRPr lang="zh-CN" altLang="en-US" sz="2800" b="1">
                <a:solidFill>
                  <a:srgbClr val="0000CC"/>
                </a:solidFill>
                <a:latin typeface="Tahoma" pitchFamily="34" charset="0"/>
              </a:endParaRPr>
            </a:p>
          </p:txBody>
        </p:sp>
        <p:sp>
          <p:nvSpPr>
            <p:cNvPr id="74763" name="Rectangle 5"/>
            <p:cNvSpPr>
              <a:spLocks noChangeArrowheads="1"/>
            </p:cNvSpPr>
            <p:nvPr/>
          </p:nvSpPr>
          <p:spPr bwMode="auto">
            <a:xfrm>
              <a:off x="720" y="1152"/>
              <a:ext cx="4752" cy="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en-US" altLang="zh-CN" b="1" dirty="0">
                  <a:solidFill>
                    <a:srgbClr val="000000"/>
                  </a:solidFill>
                </a:rPr>
                <a:t>{ </a:t>
              </a:r>
              <a:r>
                <a:rPr lang="en-US" altLang="zh-CN" b="1" dirty="0" err="1">
                  <a:solidFill>
                    <a:srgbClr val="000000"/>
                  </a:solidFill>
                </a:rPr>
                <a:t>W</a:t>
              </a:r>
              <a:r>
                <a:rPr lang="en-US" altLang="zh-CN" b="1" baseline="30000" dirty="0" err="1">
                  <a:solidFill>
                    <a:srgbClr val="000000"/>
                  </a:solidFill>
                </a:rPr>
                <a:t>d</a:t>
              </a:r>
              <a:r>
                <a:rPr lang="en-US" altLang="zh-CN" b="1" dirty="0" err="1">
                  <a:solidFill>
                    <a:srgbClr val="000000"/>
                  </a:solidFill>
                </a:rPr>
                <a:t>.codebeign</a:t>
              </a:r>
              <a:r>
                <a:rPr lang="en-US" altLang="zh-CN" b="1" dirty="0">
                  <a:solidFill>
                    <a:srgbClr val="000000"/>
                  </a:solidFill>
                </a:rPr>
                <a:t>:＝</a:t>
              </a:r>
              <a:r>
                <a:rPr lang="en-US" altLang="zh-CN" b="1" dirty="0" err="1">
                  <a:solidFill>
                    <a:srgbClr val="000000"/>
                  </a:solidFill>
                </a:rPr>
                <a:t>W.codebegin</a:t>
              </a:r>
              <a:r>
                <a:rPr lang="en-US" altLang="zh-CN" b="1" dirty="0">
                  <a:solidFill>
                    <a:srgbClr val="000000"/>
                  </a:solidFill>
                </a:rPr>
                <a:t> ; </a:t>
              </a:r>
            </a:p>
            <a:p>
              <a:pPr>
                <a:lnSpc>
                  <a:spcPct val="90000"/>
                </a:lnSpc>
                <a:spcBef>
                  <a:spcPct val="50000"/>
                </a:spcBef>
                <a:buClr>
                  <a:schemeClr val="accent2"/>
                </a:buClr>
                <a:buFont typeface="Wingdings" pitchFamily="2" charset="2"/>
                <a:buNone/>
              </a:pPr>
              <a:r>
                <a:rPr lang="en-US" altLang="zh-CN" b="1" dirty="0" err="1">
                  <a:solidFill>
                    <a:srgbClr val="000000"/>
                  </a:solidFill>
                </a:rPr>
                <a:t>backpatch</a:t>
              </a:r>
              <a:r>
                <a:rPr lang="en-US" altLang="zh-CN" b="1" dirty="0">
                  <a:solidFill>
                    <a:srgbClr val="000000"/>
                  </a:solidFill>
                </a:rPr>
                <a:t> ( </a:t>
              </a:r>
              <a:r>
                <a:rPr lang="en-US" altLang="zh-CN" b="1" dirty="0" err="1">
                  <a:solidFill>
                    <a:srgbClr val="000000"/>
                  </a:solidFill>
                </a:rPr>
                <a:t>E.true</a:t>
              </a:r>
              <a:r>
                <a:rPr lang="en-US" altLang="zh-CN" b="1" dirty="0">
                  <a:solidFill>
                    <a:srgbClr val="000000"/>
                  </a:solidFill>
                </a:rPr>
                <a:t> , </a:t>
              </a:r>
              <a:r>
                <a:rPr lang="en-US" altLang="zh-CN" b="1" dirty="0" err="1">
                  <a:solidFill>
                    <a:srgbClr val="000000"/>
                  </a:solidFill>
                </a:rPr>
                <a:t>nextstat</a:t>
              </a:r>
              <a:r>
                <a:rPr lang="en-US" altLang="zh-CN" b="1" dirty="0">
                  <a:solidFill>
                    <a:srgbClr val="000000"/>
                  </a:solidFill>
                </a:rPr>
                <a:t> ) ;</a:t>
              </a:r>
            </a:p>
            <a:p>
              <a:pPr>
                <a:lnSpc>
                  <a:spcPct val="90000"/>
                </a:lnSpc>
                <a:spcBef>
                  <a:spcPct val="50000"/>
                </a:spcBef>
                <a:buClr>
                  <a:schemeClr val="accent2"/>
                </a:buClr>
                <a:buFont typeface="Wingdings" pitchFamily="2" charset="2"/>
                <a:buNone/>
              </a:pPr>
              <a:r>
                <a:rPr lang="en-US" altLang="zh-CN" b="1" dirty="0" err="1">
                  <a:solidFill>
                    <a:srgbClr val="000000"/>
                  </a:solidFill>
                </a:rPr>
                <a:t>W</a:t>
              </a:r>
              <a:r>
                <a:rPr lang="en-US" altLang="zh-CN" b="1" baseline="30000" dirty="0" err="1">
                  <a:solidFill>
                    <a:srgbClr val="000000"/>
                  </a:solidFill>
                </a:rPr>
                <a:t>d</a:t>
              </a:r>
              <a:r>
                <a:rPr lang="en-US" altLang="zh-CN" b="1" dirty="0" err="1">
                  <a:solidFill>
                    <a:srgbClr val="000000"/>
                  </a:solidFill>
                </a:rPr>
                <a:t>.CHAIN</a:t>
              </a:r>
              <a:r>
                <a:rPr lang="en-US" altLang="zh-CN" b="1" dirty="0">
                  <a:solidFill>
                    <a:srgbClr val="000000"/>
                  </a:solidFill>
                </a:rPr>
                <a:t>:＝</a:t>
              </a:r>
              <a:r>
                <a:rPr lang="en-US" altLang="zh-CN" b="1" dirty="0" err="1">
                  <a:solidFill>
                    <a:srgbClr val="000000"/>
                  </a:solidFill>
                </a:rPr>
                <a:t>E.false</a:t>
              </a:r>
              <a:r>
                <a:rPr lang="en-US" altLang="zh-CN" b="1" dirty="0">
                  <a:solidFill>
                    <a:srgbClr val="000000"/>
                  </a:solidFill>
                </a:rPr>
                <a:t> }</a:t>
              </a:r>
            </a:p>
          </p:txBody>
        </p:sp>
      </p:grpSp>
      <p:grpSp>
        <p:nvGrpSpPr>
          <p:cNvPr id="88076" name="Group 12"/>
          <p:cNvGrpSpPr>
            <a:grpSpLocks/>
          </p:cNvGrpSpPr>
          <p:nvPr/>
        </p:nvGrpSpPr>
        <p:grpSpPr bwMode="auto">
          <a:xfrm>
            <a:off x="228600" y="3276600"/>
            <a:ext cx="8229600" cy="2644775"/>
            <a:chOff x="144" y="2064"/>
            <a:chExt cx="5184" cy="1666"/>
          </a:xfrm>
        </p:grpSpPr>
        <p:sp>
          <p:nvSpPr>
            <p:cNvPr id="74760" name="Rectangle 6"/>
            <p:cNvSpPr>
              <a:spLocks noChangeArrowheads="1"/>
            </p:cNvSpPr>
            <p:nvPr/>
          </p:nvSpPr>
          <p:spPr bwMode="auto">
            <a:xfrm>
              <a:off x="144" y="2064"/>
              <a:ext cx="38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Tahoma" pitchFamily="34" charset="0"/>
                </a:rPr>
                <a:t>S</a:t>
              </a:r>
              <a:r>
                <a:rPr lang="en-US" altLang="zh-CN" sz="2800" b="1" dirty="0">
                  <a:sym typeface="Wingdings" pitchFamily="2" charset="2"/>
                </a:rPr>
                <a:t>→</a:t>
              </a:r>
              <a:r>
                <a:rPr lang="en-US" altLang="zh-CN" sz="2800" b="1" dirty="0">
                  <a:latin typeface="Tahoma" pitchFamily="34" charset="0"/>
                </a:rPr>
                <a:t> </a:t>
              </a:r>
              <a:r>
                <a:rPr lang="en-US" altLang="zh-CN" sz="2800" b="1" dirty="0" err="1">
                  <a:latin typeface="Tahoma" pitchFamily="34" charset="0"/>
                </a:rPr>
                <a:t>W</a:t>
              </a:r>
              <a:r>
                <a:rPr lang="en-US" altLang="zh-CN" sz="2800" b="1" baseline="30000" dirty="0" err="1">
                  <a:latin typeface="Tahoma" pitchFamily="34" charset="0"/>
                </a:rPr>
                <a:t>d</a:t>
              </a:r>
              <a:r>
                <a:rPr lang="en-US" altLang="zh-CN" sz="2800" b="1" dirty="0">
                  <a:latin typeface="Tahoma" pitchFamily="34" charset="0"/>
                </a:rPr>
                <a:t> S</a:t>
              </a:r>
              <a:r>
                <a:rPr lang="en-US" altLang="zh-CN" sz="2800" b="1" baseline="30000" dirty="0">
                  <a:latin typeface="Tahoma" pitchFamily="34" charset="0"/>
                </a:rPr>
                <a:t>3		</a:t>
              </a:r>
              <a:r>
                <a:rPr lang="en-US" altLang="zh-CN" sz="2800" b="1" dirty="0">
                  <a:solidFill>
                    <a:srgbClr val="0000CC"/>
                  </a:solidFill>
                  <a:latin typeface="Tahoma" pitchFamily="34" charset="0"/>
                </a:rPr>
                <a:t>/*while E do S</a:t>
              </a:r>
              <a:r>
                <a:rPr lang="en-US" altLang="zh-CN" sz="2800" b="1" baseline="30000" dirty="0">
                  <a:solidFill>
                    <a:srgbClr val="0000CC"/>
                  </a:solidFill>
                  <a:latin typeface="Tahoma" pitchFamily="34" charset="0"/>
                </a:rPr>
                <a:t>3 </a:t>
              </a:r>
              <a:r>
                <a:rPr lang="en-US" altLang="zh-CN" sz="2800" b="1" dirty="0">
                  <a:solidFill>
                    <a:srgbClr val="0000CC"/>
                  </a:solidFill>
                  <a:latin typeface="Tahoma" pitchFamily="34" charset="0"/>
                </a:rPr>
                <a:t>*/</a:t>
              </a:r>
              <a:endParaRPr lang="zh-CN" altLang="en-US" sz="2800" b="1" baseline="30000" dirty="0">
                <a:solidFill>
                  <a:srgbClr val="0000CC"/>
                </a:solidFill>
                <a:latin typeface="Tahoma" pitchFamily="34" charset="0"/>
              </a:endParaRPr>
            </a:p>
          </p:txBody>
        </p:sp>
        <p:sp>
          <p:nvSpPr>
            <p:cNvPr id="74761" name="Rectangle 7"/>
            <p:cNvSpPr>
              <a:spLocks noChangeArrowheads="1"/>
            </p:cNvSpPr>
            <p:nvPr/>
          </p:nvSpPr>
          <p:spPr bwMode="auto">
            <a:xfrm>
              <a:off x="632" y="2499"/>
              <a:ext cx="4696" cy="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chemeClr val="accent2"/>
                </a:buClr>
                <a:buFont typeface="Wingdings" pitchFamily="2" charset="2"/>
                <a:buNone/>
              </a:pPr>
              <a:r>
                <a:rPr lang="en-US" altLang="zh-CN" b="1" dirty="0">
                  <a:solidFill>
                    <a:srgbClr val="000000"/>
                  </a:solidFill>
                </a:rPr>
                <a:t>{ </a:t>
              </a:r>
              <a:r>
                <a:rPr lang="en-US" altLang="zh-CN" b="1" dirty="0" err="1">
                  <a:solidFill>
                    <a:srgbClr val="000000"/>
                  </a:solidFill>
                </a:rPr>
                <a:t>backpatch</a:t>
              </a:r>
              <a:r>
                <a:rPr lang="en-US" altLang="zh-CN" b="1" dirty="0">
                  <a:solidFill>
                    <a:srgbClr val="000000"/>
                  </a:solidFill>
                </a:rPr>
                <a:t> ( S</a:t>
              </a:r>
              <a:r>
                <a:rPr lang="en-US" altLang="zh-CN" b="1" baseline="30000" dirty="0">
                  <a:solidFill>
                    <a:srgbClr val="000000"/>
                  </a:solidFill>
                </a:rPr>
                <a:t>3</a:t>
              </a:r>
              <a:r>
                <a:rPr lang="en-US" altLang="zh-CN" b="1" dirty="0">
                  <a:solidFill>
                    <a:srgbClr val="000000"/>
                  </a:solidFill>
                </a:rPr>
                <a:t>.CHAIN , </a:t>
              </a:r>
              <a:r>
                <a:rPr lang="en-US" altLang="zh-CN" b="1" dirty="0" err="1">
                  <a:solidFill>
                    <a:srgbClr val="000000"/>
                  </a:solidFill>
                </a:rPr>
                <a:t>W</a:t>
              </a:r>
              <a:r>
                <a:rPr lang="en-US" altLang="zh-CN" b="1" baseline="30000" dirty="0" err="1">
                  <a:solidFill>
                    <a:srgbClr val="000000"/>
                  </a:solidFill>
                </a:rPr>
                <a:t>d</a:t>
              </a:r>
              <a:r>
                <a:rPr lang="en-US" altLang="zh-CN" b="1" dirty="0" err="1">
                  <a:solidFill>
                    <a:srgbClr val="000000"/>
                  </a:solidFill>
                </a:rPr>
                <a:t>.codebegin</a:t>
              </a:r>
              <a:r>
                <a:rPr lang="en-US" altLang="zh-CN" b="1" dirty="0">
                  <a:solidFill>
                    <a:srgbClr val="000000"/>
                  </a:solidFill>
                </a:rPr>
                <a:t> ) ;</a:t>
              </a:r>
            </a:p>
            <a:p>
              <a:pPr marL="457200" indent="-457200">
                <a:lnSpc>
                  <a:spcPct val="90000"/>
                </a:lnSpc>
                <a:spcBef>
                  <a:spcPct val="50000"/>
                </a:spcBef>
                <a:buClr>
                  <a:schemeClr val="accent2"/>
                </a:buClr>
                <a:buFont typeface="Wingdings" pitchFamily="2" charset="2"/>
                <a:buNone/>
              </a:pPr>
              <a:r>
                <a:rPr lang="en-US" altLang="zh-CN" b="1" dirty="0">
                  <a:solidFill>
                    <a:srgbClr val="000000"/>
                  </a:solidFill>
                </a:rPr>
                <a:t>emit ( jump ,－,－,</a:t>
              </a:r>
              <a:r>
                <a:rPr lang="en-US" altLang="zh-CN" b="1" dirty="0" err="1">
                  <a:solidFill>
                    <a:srgbClr val="000000"/>
                  </a:solidFill>
                </a:rPr>
                <a:t>W</a:t>
              </a:r>
              <a:r>
                <a:rPr lang="en-US" altLang="zh-CN" b="1" baseline="30000" dirty="0" err="1">
                  <a:solidFill>
                    <a:srgbClr val="000000"/>
                  </a:solidFill>
                </a:rPr>
                <a:t>d</a:t>
              </a:r>
              <a:r>
                <a:rPr lang="en-US" altLang="zh-CN" b="1" dirty="0" err="1">
                  <a:solidFill>
                    <a:srgbClr val="000000"/>
                  </a:solidFill>
                </a:rPr>
                <a:t>.codebegin</a:t>
              </a:r>
              <a:r>
                <a:rPr lang="en-US" altLang="zh-CN" b="1" dirty="0">
                  <a:solidFill>
                    <a:srgbClr val="000000"/>
                  </a:solidFill>
                </a:rPr>
                <a:t>) ;</a:t>
              </a:r>
            </a:p>
            <a:p>
              <a:pPr marL="457200" indent="-457200">
                <a:lnSpc>
                  <a:spcPct val="90000"/>
                </a:lnSpc>
                <a:spcBef>
                  <a:spcPct val="50000"/>
                </a:spcBef>
                <a:buClr>
                  <a:schemeClr val="accent2"/>
                </a:buClr>
                <a:buFont typeface="Wingdings" pitchFamily="2" charset="2"/>
                <a:buNone/>
              </a:pPr>
              <a:r>
                <a:rPr lang="en-US" altLang="zh-CN" b="1" dirty="0">
                  <a:solidFill>
                    <a:srgbClr val="000000"/>
                  </a:solidFill>
                </a:rPr>
                <a:t>			          </a:t>
              </a:r>
              <a:r>
                <a:rPr lang="en-US" altLang="zh-CN" b="1" dirty="0">
                  <a:solidFill>
                    <a:srgbClr val="0000CC"/>
                  </a:solidFill>
                </a:rPr>
                <a:t>/*S</a:t>
              </a:r>
              <a:r>
                <a:rPr lang="en-US" altLang="zh-CN" b="1" baseline="30000" dirty="0">
                  <a:solidFill>
                    <a:srgbClr val="0000CC"/>
                  </a:solidFill>
                </a:rPr>
                <a:t>3</a:t>
              </a:r>
              <a:r>
                <a:rPr lang="zh-CN" altLang="en-US" b="1" dirty="0">
                  <a:solidFill>
                    <a:srgbClr val="0000CC"/>
                  </a:solidFill>
                </a:rPr>
                <a:t>执行完，跳至</a:t>
              </a:r>
              <a:r>
                <a:rPr lang="en-US" altLang="zh-CN" b="1" dirty="0">
                  <a:solidFill>
                    <a:srgbClr val="0000CC"/>
                  </a:solidFill>
                </a:rPr>
                <a:t>While</a:t>
              </a:r>
              <a:r>
                <a:rPr lang="zh-CN" altLang="en-US" b="1" dirty="0">
                  <a:solidFill>
                    <a:srgbClr val="0000CC"/>
                  </a:solidFill>
                </a:rPr>
                <a:t>语句开头*/</a:t>
              </a:r>
            </a:p>
            <a:p>
              <a:pPr marL="457200" indent="-457200">
                <a:lnSpc>
                  <a:spcPct val="90000"/>
                </a:lnSpc>
                <a:spcBef>
                  <a:spcPct val="50000"/>
                </a:spcBef>
                <a:buClr>
                  <a:schemeClr val="accent2"/>
                </a:buClr>
                <a:buFont typeface="Wingdings" pitchFamily="2" charset="2"/>
                <a:buNone/>
              </a:pPr>
              <a:r>
                <a:rPr lang="en-US" altLang="zh-CN" b="1" dirty="0">
                  <a:solidFill>
                    <a:srgbClr val="000000"/>
                  </a:solidFill>
                </a:rPr>
                <a:t>S.CHAIN:＝</a:t>
              </a:r>
              <a:r>
                <a:rPr lang="en-US" altLang="zh-CN" b="1" dirty="0" err="1">
                  <a:solidFill>
                    <a:srgbClr val="000000"/>
                  </a:solidFill>
                </a:rPr>
                <a:t>W</a:t>
              </a:r>
              <a:r>
                <a:rPr lang="en-US" altLang="zh-CN" b="1" baseline="30000" dirty="0" err="1">
                  <a:solidFill>
                    <a:srgbClr val="000000"/>
                  </a:solidFill>
                </a:rPr>
                <a:t>d</a:t>
              </a:r>
              <a:r>
                <a:rPr lang="en-US" altLang="zh-CN" b="1" dirty="0" err="1">
                  <a:solidFill>
                    <a:srgbClr val="000000"/>
                  </a:solidFill>
                </a:rPr>
                <a:t>.CHAIN</a:t>
              </a:r>
              <a:r>
                <a:rPr lang="en-US" altLang="zh-CN" b="1" dirty="0">
                  <a:solidFill>
                    <a:srgbClr val="000000"/>
                  </a:solidFill>
                </a:rPr>
                <a:t>) }</a:t>
              </a:r>
              <a:endParaRPr lang="zh-CN" altLang="en-US" b="1" dirty="0">
                <a:solidFill>
                  <a:srgbClr val="000000"/>
                </a:solidFill>
              </a:endParaRPr>
            </a:p>
          </p:txBody>
        </p:sp>
      </p:grpSp>
      <p:sp>
        <p:nvSpPr>
          <p:cNvPr id="74758" name="AutoShape 11">
            <a:hlinkClick r:id="rId2" action="ppaction://hlinksldjump"/>
          </p:cNvPr>
          <p:cNvSpPr>
            <a:spLocks noChangeArrowheads="1"/>
          </p:cNvSpPr>
          <p:nvPr/>
        </p:nvSpPr>
        <p:spPr bwMode="auto">
          <a:xfrm>
            <a:off x="8458200" y="6400800"/>
            <a:ext cx="457200" cy="304800"/>
          </a:xfrm>
          <a:prstGeom prst="rightArrow">
            <a:avLst>
              <a:gd name="adj1" fmla="val 50000"/>
              <a:gd name="adj2" fmla="val 3750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9" name="AutoShape 13">
            <a:hlinkClick r:id="rId3" action="ppaction://hlinksldjump"/>
          </p:cNvPr>
          <p:cNvSpPr>
            <a:spLocks noChangeArrowheads="1"/>
          </p:cNvSpPr>
          <p:nvPr/>
        </p:nvSpPr>
        <p:spPr bwMode="auto">
          <a:xfrm>
            <a:off x="6732588" y="765175"/>
            <a:ext cx="719137" cy="360363"/>
          </a:xfrm>
          <a:prstGeom prst="leftArrow">
            <a:avLst>
              <a:gd name="adj1" fmla="val 50000"/>
              <a:gd name="adj2" fmla="val 4989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8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100" name="Group 12"/>
          <p:cNvGrpSpPr>
            <a:grpSpLocks/>
          </p:cNvGrpSpPr>
          <p:nvPr/>
        </p:nvGrpSpPr>
        <p:grpSpPr bwMode="auto">
          <a:xfrm>
            <a:off x="152400" y="76200"/>
            <a:ext cx="4227513" cy="990600"/>
            <a:chOff x="96" y="48"/>
            <a:chExt cx="2663" cy="624"/>
          </a:xfrm>
        </p:grpSpPr>
        <p:sp>
          <p:nvSpPr>
            <p:cNvPr id="75793" name="Rectangle 2"/>
            <p:cNvSpPr>
              <a:spLocks noChangeArrowheads="1"/>
            </p:cNvSpPr>
            <p:nvPr/>
          </p:nvSpPr>
          <p:spPr bwMode="auto">
            <a:xfrm>
              <a:off x="96" y="48"/>
              <a:ext cx="16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00"/>
                  </a:solidFill>
                </a:rPr>
                <a:t>S</a:t>
              </a:r>
              <a:r>
                <a:rPr lang="en-US" altLang="zh-CN" sz="2800" b="1">
                  <a:solidFill>
                    <a:srgbClr val="000000"/>
                  </a:solidFill>
                  <a:sym typeface="Wingdings" pitchFamily="2" charset="2"/>
                </a:rPr>
                <a:t>→</a:t>
              </a:r>
              <a:r>
                <a:rPr lang="en-US" altLang="zh-CN" sz="2800" b="1">
                  <a:solidFill>
                    <a:srgbClr val="000000"/>
                  </a:solidFill>
                </a:rPr>
                <a:t> begin L end</a:t>
              </a:r>
              <a:endParaRPr lang="zh-CN" altLang="en-US" sz="2800" b="1">
                <a:solidFill>
                  <a:srgbClr val="000000"/>
                </a:solidFill>
              </a:endParaRPr>
            </a:p>
          </p:txBody>
        </p:sp>
        <p:sp>
          <p:nvSpPr>
            <p:cNvPr id="75794" name="Rectangle 3"/>
            <p:cNvSpPr>
              <a:spLocks noChangeArrowheads="1"/>
            </p:cNvSpPr>
            <p:nvPr/>
          </p:nvSpPr>
          <p:spPr bwMode="auto">
            <a:xfrm>
              <a:off x="528" y="384"/>
              <a:ext cx="2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 S.CHAIN:＝L.CHAIN }</a:t>
              </a:r>
              <a:endParaRPr lang="zh-CN" altLang="en-US" b="1">
                <a:solidFill>
                  <a:srgbClr val="000000"/>
                </a:solidFill>
              </a:endParaRPr>
            </a:p>
          </p:txBody>
        </p:sp>
      </p:grpSp>
      <p:grpSp>
        <p:nvGrpSpPr>
          <p:cNvPr id="89101" name="Group 13"/>
          <p:cNvGrpSpPr>
            <a:grpSpLocks/>
          </p:cNvGrpSpPr>
          <p:nvPr/>
        </p:nvGrpSpPr>
        <p:grpSpPr bwMode="auto">
          <a:xfrm>
            <a:off x="152400" y="1076325"/>
            <a:ext cx="8020050" cy="944563"/>
            <a:chOff x="96" y="678"/>
            <a:chExt cx="4944" cy="595"/>
          </a:xfrm>
        </p:grpSpPr>
        <p:sp>
          <p:nvSpPr>
            <p:cNvPr id="75791" name="Rectangle 4"/>
            <p:cNvSpPr>
              <a:spLocks noChangeArrowheads="1"/>
            </p:cNvSpPr>
            <p:nvPr/>
          </p:nvSpPr>
          <p:spPr bwMode="auto">
            <a:xfrm>
              <a:off x="96" y="678"/>
              <a:ext cx="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rPr>
                <a:t>S</a:t>
              </a:r>
              <a:r>
                <a:rPr lang="en-US" altLang="zh-CN" sz="2800" b="1">
                  <a:solidFill>
                    <a:srgbClr val="000000"/>
                  </a:solidFill>
                  <a:sym typeface="Wingdings" pitchFamily="2" charset="2"/>
                </a:rPr>
                <a:t>→</a:t>
              </a:r>
              <a:r>
                <a:rPr lang="en-US" altLang="zh-CN" sz="2800" b="1">
                  <a:solidFill>
                    <a:srgbClr val="000000"/>
                  </a:solidFill>
                </a:rPr>
                <a:t> A</a:t>
              </a:r>
              <a:endParaRPr lang="zh-CN" altLang="en-US" sz="2800" b="1">
                <a:solidFill>
                  <a:srgbClr val="000000"/>
                </a:solidFill>
              </a:endParaRPr>
            </a:p>
          </p:txBody>
        </p:sp>
        <p:sp>
          <p:nvSpPr>
            <p:cNvPr id="75792" name="Rectangle 5"/>
            <p:cNvSpPr>
              <a:spLocks noChangeArrowheads="1"/>
            </p:cNvSpPr>
            <p:nvPr/>
          </p:nvSpPr>
          <p:spPr bwMode="auto">
            <a:xfrm>
              <a:off x="528" y="1008"/>
              <a:ext cx="451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90000"/>
                </a:lnSpc>
                <a:spcBef>
                  <a:spcPct val="50000"/>
                </a:spcBef>
                <a:buClr>
                  <a:schemeClr val="accent2"/>
                </a:buClr>
                <a:buFont typeface="Wingdings" pitchFamily="2" charset="2"/>
                <a:buNone/>
              </a:pPr>
              <a:r>
                <a:rPr lang="en-US" altLang="zh-CN" b="1">
                  <a:solidFill>
                    <a:srgbClr val="000000"/>
                  </a:solidFill>
                </a:rPr>
                <a:t>{ S.CHAIN:＝NULL </a:t>
              </a:r>
              <a:r>
                <a:rPr lang="zh-CN" altLang="en-US" b="1">
                  <a:solidFill>
                    <a:srgbClr val="000000"/>
                  </a:solidFill>
                </a:rPr>
                <a:t>}</a:t>
              </a:r>
              <a:r>
                <a:rPr lang="en-US" altLang="zh-CN" b="1">
                  <a:solidFill>
                    <a:srgbClr val="000000"/>
                  </a:solidFill>
                </a:rPr>
                <a:t> </a:t>
              </a:r>
              <a:r>
                <a:rPr lang="en-US" altLang="zh-CN" b="1">
                  <a:solidFill>
                    <a:srgbClr val="0000CC"/>
                  </a:solidFill>
                </a:rPr>
                <a:t>/* </a:t>
              </a:r>
              <a:r>
                <a:rPr lang="zh-CN" altLang="en-US" b="1">
                  <a:solidFill>
                    <a:srgbClr val="0000CC"/>
                  </a:solidFill>
                </a:rPr>
                <a:t>赋值句无出口，置为空链 */</a:t>
              </a:r>
            </a:p>
          </p:txBody>
        </p:sp>
      </p:grpSp>
      <p:grpSp>
        <p:nvGrpSpPr>
          <p:cNvPr id="89103" name="Group 15"/>
          <p:cNvGrpSpPr>
            <a:grpSpLocks/>
          </p:cNvGrpSpPr>
          <p:nvPr/>
        </p:nvGrpSpPr>
        <p:grpSpPr bwMode="auto">
          <a:xfrm>
            <a:off x="219075" y="3200400"/>
            <a:ext cx="5543550" cy="914400"/>
            <a:chOff x="138" y="2016"/>
            <a:chExt cx="3492" cy="576"/>
          </a:xfrm>
        </p:grpSpPr>
        <p:sp>
          <p:nvSpPr>
            <p:cNvPr id="75789" name="Rectangle 6"/>
            <p:cNvSpPr>
              <a:spLocks noChangeArrowheads="1"/>
            </p:cNvSpPr>
            <p:nvPr/>
          </p:nvSpPr>
          <p:spPr bwMode="auto">
            <a:xfrm>
              <a:off x="138" y="2016"/>
              <a:ext cx="8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00"/>
                  </a:solidFill>
                  <a:latin typeface="Tahoma" pitchFamily="34" charset="0"/>
                </a:rPr>
                <a:t>L</a:t>
              </a:r>
              <a:r>
                <a:rPr lang="en-US" altLang="zh-CN" sz="2800" b="1" baseline="30000">
                  <a:solidFill>
                    <a:srgbClr val="000000"/>
                  </a:solidFill>
                  <a:latin typeface="Tahoma" pitchFamily="34" charset="0"/>
                </a:rPr>
                <a:t>s</a:t>
              </a:r>
              <a:r>
                <a:rPr lang="en-US" altLang="zh-CN" sz="2800" b="1">
                  <a:solidFill>
                    <a:srgbClr val="000000"/>
                  </a:solidFill>
                  <a:sym typeface="Wingdings" pitchFamily="2" charset="2"/>
                </a:rPr>
                <a:t>→</a:t>
              </a:r>
              <a:r>
                <a:rPr lang="en-US" altLang="zh-CN" sz="2800" b="1">
                  <a:solidFill>
                    <a:srgbClr val="000000"/>
                  </a:solidFill>
                  <a:latin typeface="Tahoma" pitchFamily="34" charset="0"/>
                </a:rPr>
                <a:t>L ;</a:t>
              </a:r>
              <a:endParaRPr lang="zh-CN" altLang="en-US" sz="2800" b="1">
                <a:solidFill>
                  <a:srgbClr val="000000"/>
                </a:solidFill>
                <a:latin typeface="Tahoma" pitchFamily="34" charset="0"/>
              </a:endParaRPr>
            </a:p>
          </p:txBody>
        </p:sp>
        <p:sp>
          <p:nvSpPr>
            <p:cNvPr id="75790" name="Rectangle 7"/>
            <p:cNvSpPr>
              <a:spLocks noChangeArrowheads="1"/>
            </p:cNvSpPr>
            <p:nvPr/>
          </p:nvSpPr>
          <p:spPr bwMode="auto">
            <a:xfrm>
              <a:off x="528" y="2304"/>
              <a:ext cx="31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Font typeface="Wingdings" pitchFamily="2" charset="2"/>
                <a:buNone/>
              </a:pPr>
              <a:r>
                <a:rPr lang="en-US" altLang="zh-CN" b="1">
                  <a:solidFill>
                    <a:srgbClr val="000000"/>
                  </a:solidFill>
                </a:rPr>
                <a:t>{ backpatch ( L.CHAIN , nextstat ) }</a:t>
              </a:r>
              <a:endParaRPr lang="zh-CN" altLang="en-US" b="1">
                <a:solidFill>
                  <a:srgbClr val="000000"/>
                </a:solidFill>
              </a:endParaRPr>
            </a:p>
          </p:txBody>
        </p:sp>
      </p:grpSp>
      <p:grpSp>
        <p:nvGrpSpPr>
          <p:cNvPr id="89104" name="Group 16"/>
          <p:cNvGrpSpPr>
            <a:grpSpLocks/>
          </p:cNvGrpSpPr>
          <p:nvPr/>
        </p:nvGrpSpPr>
        <p:grpSpPr bwMode="auto">
          <a:xfrm>
            <a:off x="304800" y="4267200"/>
            <a:ext cx="4151313" cy="990600"/>
            <a:chOff x="192" y="2688"/>
            <a:chExt cx="2615" cy="624"/>
          </a:xfrm>
        </p:grpSpPr>
        <p:sp>
          <p:nvSpPr>
            <p:cNvPr id="75787" name="Rectangle 8"/>
            <p:cNvSpPr>
              <a:spLocks noChangeArrowheads="1"/>
            </p:cNvSpPr>
            <p:nvPr/>
          </p:nvSpPr>
          <p:spPr bwMode="auto">
            <a:xfrm>
              <a:off x="192" y="2688"/>
              <a:ext cx="2295"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50000"/>
                </a:spcBef>
                <a:buClr>
                  <a:srgbClr val="FF0000"/>
                </a:buClr>
                <a:buFont typeface="Wingdings" pitchFamily="2" charset="2"/>
                <a:buNone/>
              </a:pPr>
              <a:r>
                <a:rPr lang="en-US" altLang="zh-CN" sz="2800" b="1">
                  <a:solidFill>
                    <a:srgbClr val="000000"/>
                  </a:solidFill>
                  <a:latin typeface="Tahoma" pitchFamily="34" charset="0"/>
                </a:rPr>
                <a:t>L</a:t>
              </a:r>
              <a:r>
                <a:rPr lang="en-US" altLang="zh-CN" sz="2800" b="1">
                  <a:solidFill>
                    <a:srgbClr val="000000"/>
                  </a:solidFill>
                  <a:sym typeface="Wingdings" pitchFamily="2" charset="2"/>
                </a:rPr>
                <a:t>→</a:t>
              </a:r>
              <a:r>
                <a:rPr lang="en-US" altLang="zh-CN" sz="2800" b="1">
                  <a:solidFill>
                    <a:srgbClr val="000000"/>
                  </a:solidFill>
                  <a:latin typeface="Tahoma" pitchFamily="34" charset="0"/>
                </a:rPr>
                <a:t>L</a:t>
              </a:r>
              <a:r>
                <a:rPr lang="en-US" altLang="zh-CN" sz="2800" b="1" baseline="30000">
                  <a:solidFill>
                    <a:srgbClr val="000000"/>
                  </a:solidFill>
                  <a:latin typeface="Tahoma" pitchFamily="34" charset="0"/>
                </a:rPr>
                <a:t>s</a:t>
              </a:r>
              <a:r>
                <a:rPr lang="en-US" altLang="zh-CN" sz="2800" b="1">
                  <a:solidFill>
                    <a:srgbClr val="000000"/>
                  </a:solidFill>
                  <a:latin typeface="Tahoma" pitchFamily="34" charset="0"/>
                </a:rPr>
                <a:t> S	</a:t>
              </a:r>
              <a:r>
                <a:rPr lang="en-US" altLang="zh-CN" sz="2800" b="1">
                  <a:solidFill>
                    <a:srgbClr val="0000CC"/>
                  </a:solidFill>
                  <a:latin typeface="Tahoma" pitchFamily="34" charset="0"/>
                </a:rPr>
                <a:t>/* L;S */</a:t>
              </a:r>
              <a:endParaRPr lang="zh-CN" altLang="en-US" sz="2800" b="1">
                <a:solidFill>
                  <a:srgbClr val="0000CC"/>
                </a:solidFill>
                <a:latin typeface="Tahoma" pitchFamily="34" charset="0"/>
              </a:endParaRPr>
            </a:p>
          </p:txBody>
        </p:sp>
        <p:sp>
          <p:nvSpPr>
            <p:cNvPr id="75788" name="Rectangle 9"/>
            <p:cNvSpPr>
              <a:spLocks noChangeArrowheads="1"/>
            </p:cNvSpPr>
            <p:nvPr/>
          </p:nvSpPr>
          <p:spPr bwMode="auto">
            <a:xfrm>
              <a:off x="576" y="3024"/>
              <a:ext cx="2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 L.CHAIN:＝S.CHAIN }</a:t>
              </a:r>
              <a:endParaRPr lang="zh-CN" altLang="en-US" b="1">
                <a:solidFill>
                  <a:srgbClr val="000000"/>
                </a:solidFill>
              </a:endParaRPr>
            </a:p>
          </p:txBody>
        </p:sp>
      </p:grpSp>
      <p:grpSp>
        <p:nvGrpSpPr>
          <p:cNvPr id="89102" name="Group 14"/>
          <p:cNvGrpSpPr>
            <a:grpSpLocks/>
          </p:cNvGrpSpPr>
          <p:nvPr/>
        </p:nvGrpSpPr>
        <p:grpSpPr bwMode="auto">
          <a:xfrm>
            <a:off x="76200" y="2057400"/>
            <a:ext cx="4306888" cy="990600"/>
            <a:chOff x="48" y="1296"/>
            <a:chExt cx="2572" cy="624"/>
          </a:xfrm>
        </p:grpSpPr>
        <p:sp>
          <p:nvSpPr>
            <p:cNvPr id="75785" name="Rectangle 10"/>
            <p:cNvSpPr>
              <a:spLocks noChangeArrowheads="1"/>
            </p:cNvSpPr>
            <p:nvPr/>
          </p:nvSpPr>
          <p:spPr bwMode="auto">
            <a:xfrm>
              <a:off x="48" y="1296"/>
              <a:ext cx="7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rPr>
                <a:t> L</a:t>
              </a:r>
              <a:r>
                <a:rPr lang="en-US" altLang="zh-CN" sz="2800" b="1">
                  <a:solidFill>
                    <a:srgbClr val="000000"/>
                  </a:solidFill>
                  <a:sym typeface="Wingdings" pitchFamily="2" charset="2"/>
                </a:rPr>
                <a:t>→</a:t>
              </a:r>
              <a:r>
                <a:rPr lang="en-US" altLang="zh-CN" sz="2800" b="1">
                  <a:solidFill>
                    <a:srgbClr val="000000"/>
                  </a:solidFill>
                </a:rPr>
                <a:t> S</a:t>
              </a:r>
              <a:endParaRPr lang="zh-CN" altLang="en-US" sz="2800" b="1">
                <a:solidFill>
                  <a:srgbClr val="000000"/>
                </a:solidFill>
              </a:endParaRPr>
            </a:p>
          </p:txBody>
        </p:sp>
        <p:sp>
          <p:nvSpPr>
            <p:cNvPr id="75786" name="Rectangle 11"/>
            <p:cNvSpPr>
              <a:spLocks noChangeArrowheads="1"/>
            </p:cNvSpPr>
            <p:nvPr/>
          </p:nvSpPr>
          <p:spPr bwMode="auto">
            <a:xfrm>
              <a:off x="502" y="1632"/>
              <a:ext cx="21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 L.CHAIN:＝S.CHAIN }</a:t>
              </a:r>
              <a:endParaRPr lang="zh-CN" altLang="en-US" b="1">
                <a:solidFill>
                  <a:srgbClr val="000000"/>
                </a:solidFill>
              </a:endParaRPr>
            </a:p>
          </p:txBody>
        </p:sp>
      </p:grpSp>
      <p:sp>
        <p:nvSpPr>
          <p:cNvPr id="89105" name="Rectangle 17"/>
          <p:cNvSpPr>
            <a:spLocks noChangeArrowheads="1"/>
          </p:cNvSpPr>
          <p:nvPr/>
        </p:nvSpPr>
        <p:spPr bwMode="auto">
          <a:xfrm>
            <a:off x="76200" y="5410200"/>
            <a:ext cx="84629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chemeClr val="accent2"/>
              </a:buClr>
              <a:buFont typeface="Wingdings" pitchFamily="2" charset="2"/>
              <a:buNone/>
            </a:pPr>
            <a:r>
              <a:rPr lang="zh-CN" altLang="en-US" sz="2800" b="1">
                <a:solidFill>
                  <a:srgbClr val="000000"/>
                </a:solidFill>
              </a:rPr>
              <a:t>例：翻译语句 </a:t>
            </a:r>
            <a:r>
              <a:rPr lang="en-US" altLang="zh-CN" sz="2800" b="1">
                <a:solidFill>
                  <a:srgbClr val="0000CC"/>
                </a:solidFill>
              </a:rPr>
              <a:t>while A&lt;B do </a:t>
            </a:r>
            <a:r>
              <a:rPr lang="en-US" altLang="zh-CN" sz="2800" b="1" u="sng">
                <a:solidFill>
                  <a:srgbClr val="0000CC"/>
                </a:solidFill>
              </a:rPr>
              <a:t>if C&lt;D then X:＝Y+Z</a:t>
            </a:r>
            <a:r>
              <a:rPr lang="en-US" altLang="zh-CN" sz="2800" b="1">
                <a:solidFill>
                  <a:srgbClr val="000000"/>
                </a:solidFill>
              </a:rPr>
              <a:t> </a:t>
            </a:r>
          </a:p>
          <a:p>
            <a:pPr marL="342900" indent="-342900" algn="just">
              <a:lnSpc>
                <a:spcPct val="90000"/>
              </a:lnSpc>
              <a:spcBef>
                <a:spcPct val="20000"/>
              </a:spcBef>
              <a:buClr>
                <a:schemeClr val="accent2"/>
              </a:buClr>
              <a:buFont typeface="Wingdings" pitchFamily="2" charset="2"/>
              <a:buNone/>
            </a:pPr>
            <a:r>
              <a:rPr lang="zh-CN" altLang="en-US" sz="2800" b="1">
                <a:solidFill>
                  <a:srgbClr val="000000"/>
                </a:solidFill>
              </a:rPr>
              <a:t>	设</a:t>
            </a:r>
            <a:r>
              <a:rPr lang="en-US" altLang="zh-CN" sz="2800" b="1">
                <a:solidFill>
                  <a:srgbClr val="000000"/>
                </a:solidFill>
              </a:rPr>
              <a:t>nextstat=100</a:t>
            </a:r>
          </a:p>
        </p:txBody>
      </p:sp>
      <p:sp>
        <p:nvSpPr>
          <p:cNvPr id="75784" name="AutoShape 18">
            <a:hlinkClick r:id="rId2" action="ppaction://hlinksldjump"/>
          </p:cNvPr>
          <p:cNvSpPr>
            <a:spLocks noChangeArrowheads="1"/>
          </p:cNvSpPr>
          <p:nvPr/>
        </p:nvSpPr>
        <p:spPr bwMode="auto">
          <a:xfrm>
            <a:off x="8458200" y="6400800"/>
            <a:ext cx="457200" cy="304800"/>
          </a:xfrm>
          <a:prstGeom prst="rightArrow">
            <a:avLst>
              <a:gd name="adj1" fmla="val 50000"/>
              <a:gd name="adj2" fmla="val 3750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91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91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91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91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91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9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5"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0" y="304800"/>
            <a:ext cx="213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rgbClr val="0000CC"/>
                </a:solidFill>
              </a:rPr>
              <a:t>W</a:t>
            </a:r>
            <a:r>
              <a:rPr lang="en-US" altLang="zh-CN" sz="2000" b="1" baseline="30000">
                <a:solidFill>
                  <a:srgbClr val="0000CC"/>
                </a:solidFill>
              </a:rPr>
              <a:t>d</a:t>
            </a:r>
            <a:r>
              <a:rPr lang="en-US" altLang="zh-CN" sz="2000" b="1">
                <a:solidFill>
                  <a:srgbClr val="0000CC"/>
                </a:solidFill>
              </a:rPr>
              <a:t>. begin=100</a:t>
            </a:r>
          </a:p>
          <a:p>
            <a:pPr eaLnBrk="1" hangingPunct="1">
              <a:spcBef>
                <a:spcPct val="50000"/>
              </a:spcBef>
            </a:pPr>
            <a:r>
              <a:rPr lang="en-US" altLang="zh-CN" sz="2000" b="1">
                <a:solidFill>
                  <a:srgbClr val="0000CC"/>
                </a:solidFill>
              </a:rPr>
              <a:t>W</a:t>
            </a:r>
            <a:r>
              <a:rPr lang="en-US" altLang="zh-CN" sz="2000" b="1" baseline="30000">
                <a:solidFill>
                  <a:srgbClr val="0000CC"/>
                </a:solidFill>
              </a:rPr>
              <a:t>d</a:t>
            </a:r>
            <a:r>
              <a:rPr lang="en-US" altLang="zh-CN" sz="2000" b="1">
                <a:solidFill>
                  <a:srgbClr val="0000CC"/>
                </a:solidFill>
              </a:rPr>
              <a:t>.chain=101</a:t>
            </a:r>
          </a:p>
        </p:txBody>
      </p:sp>
      <p:sp>
        <p:nvSpPr>
          <p:cNvPr id="172035" name="Text Box 3"/>
          <p:cNvSpPr txBox="1">
            <a:spLocks noChangeArrowheads="1"/>
          </p:cNvSpPr>
          <p:nvPr/>
        </p:nvSpPr>
        <p:spPr bwMode="auto">
          <a:xfrm>
            <a:off x="0" y="1676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rgbClr val="0000CC"/>
                </a:solidFill>
              </a:rPr>
              <a:t>W.begin=100</a:t>
            </a:r>
          </a:p>
        </p:txBody>
      </p:sp>
      <p:sp>
        <p:nvSpPr>
          <p:cNvPr id="172036" name="Text Box 4"/>
          <p:cNvSpPr txBox="1">
            <a:spLocks noChangeArrowheads="1"/>
          </p:cNvSpPr>
          <p:nvPr/>
        </p:nvSpPr>
        <p:spPr bwMode="auto">
          <a:xfrm>
            <a:off x="2667000" y="2514600"/>
            <a:ext cx="2057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rgbClr val="0000CC"/>
                </a:solidFill>
              </a:rPr>
              <a:t>E</a:t>
            </a:r>
            <a:r>
              <a:rPr lang="en-US" altLang="zh-CN" sz="2000" b="1" baseline="30000">
                <a:solidFill>
                  <a:srgbClr val="0000CC"/>
                </a:solidFill>
              </a:rPr>
              <a:t>1</a:t>
            </a:r>
            <a:r>
              <a:rPr lang="en-US" altLang="zh-CN" sz="2000" b="1">
                <a:solidFill>
                  <a:srgbClr val="0000CC"/>
                </a:solidFill>
              </a:rPr>
              <a:t>.begin=100</a:t>
            </a:r>
          </a:p>
          <a:p>
            <a:pPr eaLnBrk="1" hangingPunct="1">
              <a:spcBef>
                <a:spcPct val="50000"/>
              </a:spcBef>
            </a:pPr>
            <a:r>
              <a:rPr lang="en-US" altLang="zh-CN" sz="2000" b="1">
                <a:solidFill>
                  <a:srgbClr val="0000CC"/>
                </a:solidFill>
              </a:rPr>
              <a:t>E</a:t>
            </a:r>
            <a:r>
              <a:rPr lang="en-US" altLang="zh-CN" sz="2000" b="1" baseline="30000">
                <a:solidFill>
                  <a:srgbClr val="0000CC"/>
                </a:solidFill>
              </a:rPr>
              <a:t>1</a:t>
            </a:r>
            <a:r>
              <a:rPr lang="en-US" altLang="zh-CN" sz="2000" b="1">
                <a:solidFill>
                  <a:srgbClr val="0000CC"/>
                </a:solidFill>
              </a:rPr>
              <a:t>.true=100</a:t>
            </a:r>
          </a:p>
          <a:p>
            <a:pPr eaLnBrk="1" hangingPunct="1">
              <a:spcBef>
                <a:spcPct val="50000"/>
              </a:spcBef>
            </a:pPr>
            <a:r>
              <a:rPr lang="en-US" altLang="zh-CN" sz="2000" b="1">
                <a:solidFill>
                  <a:srgbClr val="0000CC"/>
                </a:solidFill>
              </a:rPr>
              <a:t>E</a:t>
            </a:r>
            <a:r>
              <a:rPr lang="en-US" altLang="zh-CN" sz="2000" b="1" baseline="30000">
                <a:solidFill>
                  <a:srgbClr val="0000CC"/>
                </a:solidFill>
              </a:rPr>
              <a:t>1</a:t>
            </a:r>
            <a:r>
              <a:rPr lang="en-US" altLang="zh-CN" sz="2000" b="1">
                <a:solidFill>
                  <a:srgbClr val="0000CC"/>
                </a:solidFill>
              </a:rPr>
              <a:t>.false=101</a:t>
            </a:r>
          </a:p>
        </p:txBody>
      </p:sp>
      <p:sp>
        <p:nvSpPr>
          <p:cNvPr id="172037" name="Text Box 5"/>
          <p:cNvSpPr txBox="1">
            <a:spLocks noChangeArrowheads="1"/>
          </p:cNvSpPr>
          <p:nvPr/>
        </p:nvSpPr>
        <p:spPr bwMode="auto">
          <a:xfrm>
            <a:off x="7086600" y="1204913"/>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rgbClr val="0000CC"/>
                </a:solidFill>
              </a:rPr>
              <a:t>S</a:t>
            </a:r>
            <a:r>
              <a:rPr lang="en-US" altLang="zh-CN" sz="2000" b="1" baseline="30000">
                <a:solidFill>
                  <a:srgbClr val="0000CC"/>
                </a:solidFill>
              </a:rPr>
              <a:t>3</a:t>
            </a:r>
            <a:r>
              <a:rPr lang="en-US" altLang="zh-CN" sz="2000" b="1">
                <a:solidFill>
                  <a:srgbClr val="0000CC"/>
                </a:solidFill>
              </a:rPr>
              <a:t>.chain=103</a:t>
            </a:r>
          </a:p>
        </p:txBody>
      </p:sp>
      <p:sp>
        <p:nvSpPr>
          <p:cNvPr id="172038" name="Text Box 6"/>
          <p:cNvSpPr txBox="1">
            <a:spLocks noChangeArrowheads="1"/>
          </p:cNvSpPr>
          <p:nvPr/>
        </p:nvSpPr>
        <p:spPr bwMode="auto">
          <a:xfrm>
            <a:off x="5943600" y="3352800"/>
            <a:ext cx="213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rgbClr val="0000CC"/>
                </a:solidFill>
              </a:rPr>
              <a:t>E</a:t>
            </a:r>
            <a:r>
              <a:rPr lang="en-US" altLang="zh-CN" sz="2000" b="1" baseline="30000">
                <a:solidFill>
                  <a:srgbClr val="0000CC"/>
                </a:solidFill>
              </a:rPr>
              <a:t>2</a:t>
            </a:r>
            <a:r>
              <a:rPr lang="en-US" altLang="zh-CN" sz="2000" b="1">
                <a:solidFill>
                  <a:srgbClr val="0000CC"/>
                </a:solidFill>
              </a:rPr>
              <a:t>.begin=102</a:t>
            </a:r>
          </a:p>
          <a:p>
            <a:pPr eaLnBrk="1" hangingPunct="1">
              <a:spcBef>
                <a:spcPct val="50000"/>
              </a:spcBef>
            </a:pPr>
            <a:r>
              <a:rPr lang="en-US" altLang="zh-CN" sz="2000" b="1">
                <a:solidFill>
                  <a:srgbClr val="0000CC"/>
                </a:solidFill>
              </a:rPr>
              <a:t>E</a:t>
            </a:r>
            <a:r>
              <a:rPr lang="en-US" altLang="zh-CN" sz="2000" b="1" baseline="30000">
                <a:solidFill>
                  <a:srgbClr val="0000CC"/>
                </a:solidFill>
              </a:rPr>
              <a:t>2</a:t>
            </a:r>
            <a:r>
              <a:rPr lang="en-US" altLang="zh-CN" sz="2000" b="1">
                <a:solidFill>
                  <a:srgbClr val="0000CC"/>
                </a:solidFill>
              </a:rPr>
              <a:t>.true=102</a:t>
            </a:r>
          </a:p>
          <a:p>
            <a:pPr eaLnBrk="1" hangingPunct="1">
              <a:spcBef>
                <a:spcPct val="50000"/>
              </a:spcBef>
            </a:pPr>
            <a:r>
              <a:rPr lang="en-US" altLang="zh-CN" sz="2000" b="1">
                <a:solidFill>
                  <a:srgbClr val="0000CC"/>
                </a:solidFill>
              </a:rPr>
              <a:t>E</a:t>
            </a:r>
            <a:r>
              <a:rPr lang="en-US" altLang="zh-CN" sz="2000" b="1" baseline="30000">
                <a:solidFill>
                  <a:srgbClr val="0000CC"/>
                </a:solidFill>
              </a:rPr>
              <a:t>2</a:t>
            </a:r>
            <a:r>
              <a:rPr lang="en-US" altLang="zh-CN" sz="2000" b="1">
                <a:solidFill>
                  <a:srgbClr val="0000CC"/>
                </a:solidFill>
              </a:rPr>
              <a:t>.false=103</a:t>
            </a:r>
          </a:p>
        </p:txBody>
      </p:sp>
      <p:sp>
        <p:nvSpPr>
          <p:cNvPr id="172039" name="Text Box 7"/>
          <p:cNvSpPr txBox="1">
            <a:spLocks noChangeArrowheads="1"/>
          </p:cNvSpPr>
          <p:nvPr/>
        </p:nvSpPr>
        <p:spPr bwMode="auto">
          <a:xfrm>
            <a:off x="6011863" y="1981200"/>
            <a:ext cx="23050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rgbClr val="0000CC"/>
                </a:solidFill>
              </a:rPr>
              <a:t>S</a:t>
            </a:r>
            <a:r>
              <a:rPr lang="en-US" altLang="zh-CN" sz="2000" b="1" baseline="30000">
                <a:solidFill>
                  <a:srgbClr val="0000CC"/>
                </a:solidFill>
              </a:rPr>
              <a:t>1</a:t>
            </a:r>
            <a:r>
              <a:rPr lang="en-US" altLang="zh-CN" sz="2000" b="1">
                <a:solidFill>
                  <a:srgbClr val="0000CC"/>
                </a:solidFill>
              </a:rPr>
              <a:t>.chain=NULL</a:t>
            </a:r>
            <a:r>
              <a:rPr lang="zh-CN" altLang="en-US" sz="2000" b="1">
                <a:solidFill>
                  <a:srgbClr val="0000CC"/>
                </a:solidFill>
              </a:rPr>
              <a:t>（空链）</a:t>
            </a:r>
          </a:p>
          <a:p>
            <a:pPr eaLnBrk="1" hangingPunct="1">
              <a:spcBef>
                <a:spcPct val="50000"/>
              </a:spcBef>
            </a:pPr>
            <a:endParaRPr lang="zh-CN" altLang="en-US" sz="2000" b="1">
              <a:solidFill>
                <a:srgbClr val="0000CC"/>
              </a:solidFill>
            </a:endParaRPr>
          </a:p>
        </p:txBody>
      </p:sp>
      <p:grpSp>
        <p:nvGrpSpPr>
          <p:cNvPr id="172040" name="Group 8"/>
          <p:cNvGrpSpPr>
            <a:grpSpLocks/>
          </p:cNvGrpSpPr>
          <p:nvPr/>
        </p:nvGrpSpPr>
        <p:grpSpPr bwMode="auto">
          <a:xfrm>
            <a:off x="152400" y="4267200"/>
            <a:ext cx="3232150" cy="919163"/>
            <a:chOff x="96" y="2400"/>
            <a:chExt cx="2036" cy="579"/>
          </a:xfrm>
        </p:grpSpPr>
        <p:sp>
          <p:nvSpPr>
            <p:cNvPr id="76860" name="Rectangle 9"/>
            <p:cNvSpPr>
              <a:spLocks noChangeArrowheads="1"/>
            </p:cNvSpPr>
            <p:nvPr/>
          </p:nvSpPr>
          <p:spPr bwMode="auto">
            <a:xfrm>
              <a:off x="96" y="2400"/>
              <a:ext cx="18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100 ( </a:t>
              </a:r>
              <a:r>
                <a:rPr lang="en-US" altLang="zh-CN" b="1">
                  <a:solidFill>
                    <a:srgbClr val="000000"/>
                  </a:solidFill>
                </a:rPr>
                <a:t>j&lt; , A , B , </a:t>
              </a:r>
              <a:r>
                <a:rPr lang="en-US" altLang="zh-CN" b="1">
                  <a:solidFill>
                    <a:srgbClr val="41B606"/>
                  </a:solidFill>
                </a:rPr>
                <a:t>true</a:t>
              </a:r>
              <a:r>
                <a:rPr lang="en-US" altLang="zh-CN" b="1">
                  <a:solidFill>
                    <a:srgbClr val="000000"/>
                  </a:solidFill>
                </a:rPr>
                <a:t> )</a:t>
              </a:r>
              <a:endParaRPr lang="zh-CN" altLang="en-US" b="1">
                <a:solidFill>
                  <a:srgbClr val="000000"/>
                </a:solidFill>
              </a:endParaRPr>
            </a:p>
          </p:txBody>
        </p:sp>
        <p:sp>
          <p:nvSpPr>
            <p:cNvPr id="76861" name="Rectangle 10"/>
            <p:cNvSpPr>
              <a:spLocks noChangeArrowheads="1"/>
            </p:cNvSpPr>
            <p:nvPr/>
          </p:nvSpPr>
          <p:spPr bwMode="auto">
            <a:xfrm>
              <a:off x="96" y="2688"/>
              <a:ext cx="20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101 ( jump,－,－,</a:t>
              </a:r>
              <a:r>
                <a:rPr lang="en-US" altLang="zh-CN" b="1">
                  <a:solidFill>
                    <a:srgbClr val="FF3300"/>
                  </a:solidFill>
                </a:rPr>
                <a:t>false</a:t>
              </a:r>
              <a:r>
                <a:rPr lang="en-US" altLang="zh-CN" b="1">
                  <a:solidFill>
                    <a:srgbClr val="000000"/>
                  </a:solidFill>
                </a:rPr>
                <a:t> )</a:t>
              </a:r>
              <a:endParaRPr lang="zh-CN" altLang="en-US" b="1">
                <a:solidFill>
                  <a:srgbClr val="000000"/>
                </a:solidFill>
              </a:endParaRPr>
            </a:p>
          </p:txBody>
        </p:sp>
      </p:grpSp>
      <p:sp>
        <p:nvSpPr>
          <p:cNvPr id="172043" name="Text Box 11"/>
          <p:cNvSpPr txBox="1">
            <a:spLocks noChangeArrowheads="1"/>
          </p:cNvSpPr>
          <p:nvPr/>
        </p:nvSpPr>
        <p:spPr bwMode="auto">
          <a:xfrm>
            <a:off x="4211638" y="188913"/>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rgbClr val="0000CC"/>
                </a:solidFill>
              </a:rPr>
              <a:t>S.chain=101</a:t>
            </a:r>
          </a:p>
        </p:txBody>
      </p:sp>
      <p:grpSp>
        <p:nvGrpSpPr>
          <p:cNvPr id="172044" name="Group 12"/>
          <p:cNvGrpSpPr>
            <a:grpSpLocks/>
          </p:cNvGrpSpPr>
          <p:nvPr/>
        </p:nvGrpSpPr>
        <p:grpSpPr bwMode="auto">
          <a:xfrm>
            <a:off x="838200" y="0"/>
            <a:ext cx="8305800" cy="4267200"/>
            <a:chOff x="528" y="0"/>
            <a:chExt cx="5232" cy="2688"/>
          </a:xfrm>
        </p:grpSpPr>
        <p:sp>
          <p:nvSpPr>
            <p:cNvPr id="76829" name="Text Box 13"/>
            <p:cNvSpPr txBox="1">
              <a:spLocks noChangeArrowheads="1"/>
            </p:cNvSpPr>
            <p:nvPr/>
          </p:nvSpPr>
          <p:spPr bwMode="auto">
            <a:xfrm>
              <a:off x="2352" y="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2" action="ppaction://hlinksldjump"/>
                </a:rPr>
                <a:t>S</a:t>
              </a:r>
              <a:endParaRPr lang="en-US" altLang="zh-CN" sz="2800" b="1"/>
            </a:p>
          </p:txBody>
        </p:sp>
        <p:sp>
          <p:nvSpPr>
            <p:cNvPr id="76830" name="Text Box 14"/>
            <p:cNvSpPr txBox="1">
              <a:spLocks noChangeArrowheads="1"/>
            </p:cNvSpPr>
            <p:nvPr/>
          </p:nvSpPr>
          <p:spPr bwMode="auto">
            <a:xfrm>
              <a:off x="1344" y="729"/>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2" action="ppaction://hlinksldjump"/>
                </a:rPr>
                <a:t>W</a:t>
              </a:r>
              <a:r>
                <a:rPr lang="en-US" altLang="zh-CN" sz="2800" b="1" baseline="30000">
                  <a:hlinkClick r:id="rId2" action="ppaction://hlinksldjump"/>
                </a:rPr>
                <a:t>d</a:t>
              </a:r>
              <a:endParaRPr lang="en-US" altLang="zh-CN" sz="2800" b="1" baseline="30000"/>
            </a:p>
          </p:txBody>
        </p:sp>
        <p:sp>
          <p:nvSpPr>
            <p:cNvPr id="76831" name="Text Box 15"/>
            <p:cNvSpPr txBox="1">
              <a:spLocks noChangeArrowheads="1"/>
            </p:cNvSpPr>
            <p:nvPr/>
          </p:nvSpPr>
          <p:spPr bwMode="auto">
            <a:xfrm>
              <a:off x="4080" y="72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3" action="ppaction://hlinksldjump"/>
                </a:rPr>
                <a:t>S</a:t>
              </a:r>
              <a:r>
                <a:rPr lang="en-US" altLang="zh-CN" sz="2800" b="1" baseline="30000">
                  <a:hlinkClick r:id="rId3" action="ppaction://hlinksldjump"/>
                </a:rPr>
                <a:t>3</a:t>
              </a:r>
              <a:endParaRPr lang="en-US" altLang="zh-CN" sz="2800" b="1" baseline="30000"/>
            </a:p>
          </p:txBody>
        </p:sp>
        <p:sp>
          <p:nvSpPr>
            <p:cNvPr id="76832" name="Text Box 16"/>
            <p:cNvSpPr txBox="1">
              <a:spLocks noChangeArrowheads="1"/>
            </p:cNvSpPr>
            <p:nvPr/>
          </p:nvSpPr>
          <p:spPr bwMode="auto">
            <a:xfrm>
              <a:off x="672" y="134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2" action="ppaction://hlinksldjump"/>
                </a:rPr>
                <a:t>W</a:t>
              </a:r>
              <a:endParaRPr lang="en-US" altLang="zh-CN" sz="2800" b="1" baseline="30000"/>
            </a:p>
          </p:txBody>
        </p:sp>
        <p:sp>
          <p:nvSpPr>
            <p:cNvPr id="76833" name="Text Box 17"/>
            <p:cNvSpPr txBox="1">
              <a:spLocks noChangeArrowheads="1"/>
            </p:cNvSpPr>
            <p:nvPr/>
          </p:nvSpPr>
          <p:spPr bwMode="auto">
            <a:xfrm>
              <a:off x="1344" y="1353"/>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4" action="ppaction://hlinksldjump"/>
                </a:rPr>
                <a:t>E</a:t>
              </a:r>
              <a:r>
                <a:rPr lang="en-US" altLang="zh-CN" sz="2800" b="1" baseline="30000">
                  <a:hlinkClick r:id="rId4" action="ppaction://hlinksldjump"/>
                </a:rPr>
                <a:t>1</a:t>
              </a:r>
              <a:endParaRPr lang="en-US" altLang="zh-CN" sz="2800" b="1" baseline="30000"/>
            </a:p>
          </p:txBody>
        </p:sp>
        <p:sp>
          <p:nvSpPr>
            <p:cNvPr id="76834" name="Text Box 18"/>
            <p:cNvSpPr txBox="1">
              <a:spLocks noChangeArrowheads="1"/>
            </p:cNvSpPr>
            <p:nvPr/>
          </p:nvSpPr>
          <p:spPr bwMode="auto">
            <a:xfrm>
              <a:off x="2016" y="129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do</a:t>
              </a:r>
              <a:endParaRPr lang="en-US" altLang="zh-CN" sz="2800" b="1" baseline="30000"/>
            </a:p>
          </p:txBody>
        </p:sp>
        <p:sp>
          <p:nvSpPr>
            <p:cNvPr id="76835" name="Text Box 19"/>
            <p:cNvSpPr txBox="1">
              <a:spLocks noChangeArrowheads="1"/>
            </p:cNvSpPr>
            <p:nvPr/>
          </p:nvSpPr>
          <p:spPr bwMode="auto">
            <a:xfrm>
              <a:off x="528" y="1785"/>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while</a:t>
              </a:r>
              <a:endParaRPr lang="en-US" altLang="zh-CN" sz="2800" b="1" baseline="30000"/>
            </a:p>
          </p:txBody>
        </p:sp>
        <p:sp>
          <p:nvSpPr>
            <p:cNvPr id="76836" name="Text Box 20"/>
            <p:cNvSpPr txBox="1">
              <a:spLocks noChangeArrowheads="1"/>
            </p:cNvSpPr>
            <p:nvPr/>
          </p:nvSpPr>
          <p:spPr bwMode="auto">
            <a:xfrm>
              <a:off x="1200" y="1776"/>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A&lt;B</a:t>
              </a:r>
              <a:endParaRPr lang="en-US" altLang="zh-CN" sz="2800" b="1" baseline="30000"/>
            </a:p>
          </p:txBody>
        </p:sp>
        <p:sp>
          <p:nvSpPr>
            <p:cNvPr id="76837" name="Text Box 21"/>
            <p:cNvSpPr txBox="1">
              <a:spLocks noChangeArrowheads="1"/>
            </p:cNvSpPr>
            <p:nvPr/>
          </p:nvSpPr>
          <p:spPr bwMode="auto">
            <a:xfrm>
              <a:off x="3168" y="129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3" action="ppaction://hlinksldjump"/>
                </a:rPr>
                <a:t>C</a:t>
              </a:r>
              <a:endParaRPr lang="en-US" altLang="zh-CN" sz="2800" b="1" baseline="30000"/>
            </a:p>
          </p:txBody>
        </p:sp>
        <p:sp>
          <p:nvSpPr>
            <p:cNvPr id="76838" name="Text Box 22"/>
            <p:cNvSpPr txBox="1">
              <a:spLocks noChangeArrowheads="1"/>
            </p:cNvSpPr>
            <p:nvPr/>
          </p:nvSpPr>
          <p:spPr bwMode="auto">
            <a:xfrm>
              <a:off x="4896" y="124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5" action="ppaction://hlinksldjump"/>
                </a:rPr>
                <a:t>S</a:t>
              </a:r>
              <a:r>
                <a:rPr lang="en-US" altLang="zh-CN" sz="2800" b="1" baseline="30000">
                  <a:hlinkClick r:id="rId5" action="ppaction://hlinksldjump"/>
                </a:rPr>
                <a:t>1</a:t>
              </a:r>
              <a:endParaRPr lang="en-US" altLang="zh-CN" sz="2800" b="1" baseline="30000"/>
            </a:p>
          </p:txBody>
        </p:sp>
        <p:sp>
          <p:nvSpPr>
            <p:cNvPr id="76839" name="Text Box 23"/>
            <p:cNvSpPr txBox="1">
              <a:spLocks noChangeArrowheads="1"/>
            </p:cNvSpPr>
            <p:nvPr/>
          </p:nvSpPr>
          <p:spPr bwMode="auto">
            <a:xfrm>
              <a:off x="2736" y="192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if</a:t>
              </a:r>
              <a:endParaRPr lang="en-US" altLang="zh-CN" sz="2800" b="1" baseline="30000"/>
            </a:p>
          </p:txBody>
        </p:sp>
        <p:sp>
          <p:nvSpPr>
            <p:cNvPr id="76840" name="Text Box 24"/>
            <p:cNvSpPr txBox="1">
              <a:spLocks noChangeArrowheads="1"/>
            </p:cNvSpPr>
            <p:nvPr/>
          </p:nvSpPr>
          <p:spPr bwMode="auto">
            <a:xfrm>
              <a:off x="3168" y="192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hlinkClick r:id="rId4" action="ppaction://hlinksldjump"/>
                </a:rPr>
                <a:t>E</a:t>
              </a:r>
              <a:r>
                <a:rPr lang="en-US" altLang="zh-CN" sz="2800" b="1" baseline="30000">
                  <a:hlinkClick r:id="rId4" action="ppaction://hlinksldjump"/>
                </a:rPr>
                <a:t>2</a:t>
              </a:r>
              <a:endParaRPr lang="en-US" altLang="zh-CN" sz="2800" b="1" baseline="30000"/>
            </a:p>
          </p:txBody>
        </p:sp>
        <p:sp>
          <p:nvSpPr>
            <p:cNvPr id="76841" name="Text Box 25"/>
            <p:cNvSpPr txBox="1">
              <a:spLocks noChangeArrowheads="1"/>
            </p:cNvSpPr>
            <p:nvPr/>
          </p:nvSpPr>
          <p:spPr bwMode="auto">
            <a:xfrm>
              <a:off x="3696" y="1872"/>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then</a:t>
              </a:r>
              <a:endParaRPr lang="en-US" altLang="zh-CN" sz="2800" b="1" baseline="30000"/>
            </a:p>
          </p:txBody>
        </p:sp>
        <p:sp>
          <p:nvSpPr>
            <p:cNvPr id="76842" name="Text Box 26"/>
            <p:cNvSpPr txBox="1">
              <a:spLocks noChangeArrowheads="1"/>
            </p:cNvSpPr>
            <p:nvPr/>
          </p:nvSpPr>
          <p:spPr bwMode="auto">
            <a:xfrm>
              <a:off x="3072" y="2352"/>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C&lt;D</a:t>
              </a:r>
              <a:endParaRPr lang="en-US" altLang="zh-CN" sz="2800" b="1" baseline="30000"/>
            </a:p>
          </p:txBody>
        </p:sp>
        <p:sp>
          <p:nvSpPr>
            <p:cNvPr id="76843" name="Text Box 27"/>
            <p:cNvSpPr txBox="1">
              <a:spLocks noChangeArrowheads="1"/>
            </p:cNvSpPr>
            <p:nvPr/>
          </p:nvSpPr>
          <p:spPr bwMode="auto">
            <a:xfrm>
              <a:off x="4896" y="1881"/>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a:t>
              </a:r>
              <a:endParaRPr lang="en-US" altLang="zh-CN" sz="2800" b="1" baseline="30000"/>
            </a:p>
          </p:txBody>
        </p:sp>
        <p:sp>
          <p:nvSpPr>
            <p:cNvPr id="76844" name="Text Box 28"/>
            <p:cNvSpPr txBox="1">
              <a:spLocks noChangeArrowheads="1"/>
            </p:cNvSpPr>
            <p:nvPr/>
          </p:nvSpPr>
          <p:spPr bwMode="auto">
            <a:xfrm>
              <a:off x="4800" y="2361"/>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X:=Y+Z</a:t>
              </a:r>
              <a:endParaRPr lang="en-US" altLang="zh-CN" sz="2800" b="1" baseline="30000"/>
            </a:p>
          </p:txBody>
        </p:sp>
        <p:sp>
          <p:nvSpPr>
            <p:cNvPr id="76845" name="Line 29"/>
            <p:cNvSpPr>
              <a:spLocks noChangeShapeType="1"/>
            </p:cNvSpPr>
            <p:nvPr/>
          </p:nvSpPr>
          <p:spPr bwMode="auto">
            <a:xfrm flipH="1">
              <a:off x="1680" y="288"/>
              <a:ext cx="768"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46" name="Line 30"/>
            <p:cNvSpPr>
              <a:spLocks noChangeShapeType="1"/>
            </p:cNvSpPr>
            <p:nvPr/>
          </p:nvSpPr>
          <p:spPr bwMode="auto">
            <a:xfrm>
              <a:off x="2448" y="288"/>
              <a:ext cx="1680" cy="52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47" name="Line 31"/>
            <p:cNvSpPr>
              <a:spLocks noChangeShapeType="1"/>
            </p:cNvSpPr>
            <p:nvPr/>
          </p:nvSpPr>
          <p:spPr bwMode="auto">
            <a:xfrm flipH="1">
              <a:off x="960" y="960"/>
              <a:ext cx="528"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48" name="Line 32"/>
            <p:cNvSpPr>
              <a:spLocks noChangeShapeType="1"/>
            </p:cNvSpPr>
            <p:nvPr/>
          </p:nvSpPr>
          <p:spPr bwMode="auto">
            <a:xfrm>
              <a:off x="1488" y="960"/>
              <a:ext cx="0"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49" name="Line 33"/>
            <p:cNvSpPr>
              <a:spLocks noChangeShapeType="1"/>
            </p:cNvSpPr>
            <p:nvPr/>
          </p:nvSpPr>
          <p:spPr bwMode="auto">
            <a:xfrm>
              <a:off x="1488" y="960"/>
              <a:ext cx="672"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0" name="Line 34"/>
            <p:cNvSpPr>
              <a:spLocks noChangeShapeType="1"/>
            </p:cNvSpPr>
            <p:nvPr/>
          </p:nvSpPr>
          <p:spPr bwMode="auto">
            <a:xfrm flipH="1">
              <a:off x="3408" y="960"/>
              <a:ext cx="768"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1" name="Line 35"/>
            <p:cNvSpPr>
              <a:spLocks noChangeShapeType="1"/>
            </p:cNvSpPr>
            <p:nvPr/>
          </p:nvSpPr>
          <p:spPr bwMode="auto">
            <a:xfrm>
              <a:off x="4176" y="960"/>
              <a:ext cx="816"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2" name="Line 36"/>
            <p:cNvSpPr>
              <a:spLocks noChangeShapeType="1"/>
            </p:cNvSpPr>
            <p:nvPr/>
          </p:nvSpPr>
          <p:spPr bwMode="auto">
            <a:xfrm>
              <a:off x="864" y="1584"/>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3" name="Line 37"/>
            <p:cNvSpPr>
              <a:spLocks noChangeShapeType="1"/>
            </p:cNvSpPr>
            <p:nvPr/>
          </p:nvSpPr>
          <p:spPr bwMode="auto">
            <a:xfrm>
              <a:off x="1488" y="1632"/>
              <a:ext cx="0" cy="19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4" name="Line 38"/>
            <p:cNvSpPr>
              <a:spLocks noChangeShapeType="1"/>
            </p:cNvSpPr>
            <p:nvPr/>
          </p:nvSpPr>
          <p:spPr bwMode="auto">
            <a:xfrm flipH="1">
              <a:off x="2928" y="1584"/>
              <a:ext cx="384"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5" name="Line 39"/>
            <p:cNvSpPr>
              <a:spLocks noChangeShapeType="1"/>
            </p:cNvSpPr>
            <p:nvPr/>
          </p:nvSpPr>
          <p:spPr bwMode="auto">
            <a:xfrm>
              <a:off x="3312" y="1584"/>
              <a:ext cx="0"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6" name="Line 40"/>
            <p:cNvSpPr>
              <a:spLocks noChangeShapeType="1"/>
            </p:cNvSpPr>
            <p:nvPr/>
          </p:nvSpPr>
          <p:spPr bwMode="auto">
            <a:xfrm>
              <a:off x="3312" y="1584"/>
              <a:ext cx="624"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7" name="Line 41"/>
            <p:cNvSpPr>
              <a:spLocks noChangeShapeType="1"/>
            </p:cNvSpPr>
            <p:nvPr/>
          </p:nvSpPr>
          <p:spPr bwMode="auto">
            <a:xfrm>
              <a:off x="4992" y="1536"/>
              <a:ext cx="0"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8" name="Line 42"/>
            <p:cNvSpPr>
              <a:spLocks noChangeShapeType="1"/>
            </p:cNvSpPr>
            <p:nvPr/>
          </p:nvSpPr>
          <p:spPr bwMode="auto">
            <a:xfrm>
              <a:off x="5040" y="2160"/>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859" name="Line 43"/>
            <p:cNvSpPr>
              <a:spLocks noChangeShapeType="1"/>
            </p:cNvSpPr>
            <p:nvPr/>
          </p:nvSpPr>
          <p:spPr bwMode="auto">
            <a:xfrm>
              <a:off x="3312" y="2208"/>
              <a:ext cx="0"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2076" name="Group 44"/>
          <p:cNvGrpSpPr>
            <a:grpSpLocks/>
          </p:cNvGrpSpPr>
          <p:nvPr/>
        </p:nvGrpSpPr>
        <p:grpSpPr bwMode="auto">
          <a:xfrm>
            <a:off x="152400" y="5181600"/>
            <a:ext cx="3154363" cy="919163"/>
            <a:chOff x="96" y="3264"/>
            <a:chExt cx="1755" cy="579"/>
          </a:xfrm>
        </p:grpSpPr>
        <p:sp>
          <p:nvSpPr>
            <p:cNvPr id="76827" name="Rectangle 45"/>
            <p:cNvSpPr>
              <a:spLocks noChangeArrowheads="1"/>
            </p:cNvSpPr>
            <p:nvPr/>
          </p:nvSpPr>
          <p:spPr bwMode="auto">
            <a:xfrm>
              <a:off x="96" y="3264"/>
              <a:ext cx="16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zh-CN" altLang="en-US" b="1">
                  <a:solidFill>
                    <a:srgbClr val="000000"/>
                  </a:solidFill>
                </a:rPr>
                <a:t>102 ( </a:t>
              </a:r>
              <a:r>
                <a:rPr lang="en-US" altLang="zh-CN" b="1">
                  <a:solidFill>
                    <a:srgbClr val="000000"/>
                  </a:solidFill>
                </a:rPr>
                <a:t>j&lt; , C , D , </a:t>
              </a:r>
              <a:r>
                <a:rPr lang="en-US" altLang="zh-CN" b="1">
                  <a:solidFill>
                    <a:srgbClr val="41B606"/>
                  </a:solidFill>
                </a:rPr>
                <a:t>true</a:t>
              </a:r>
              <a:r>
                <a:rPr lang="en-US" altLang="zh-CN" b="1">
                  <a:solidFill>
                    <a:srgbClr val="000000"/>
                  </a:solidFill>
                </a:rPr>
                <a:t> ) </a:t>
              </a:r>
              <a:endParaRPr lang="zh-CN" altLang="en-US" b="1">
                <a:solidFill>
                  <a:srgbClr val="000000"/>
                </a:solidFill>
              </a:endParaRPr>
            </a:p>
          </p:txBody>
        </p:sp>
        <p:sp>
          <p:nvSpPr>
            <p:cNvPr id="76828" name="Rectangle 46"/>
            <p:cNvSpPr>
              <a:spLocks noChangeArrowheads="1"/>
            </p:cNvSpPr>
            <p:nvPr/>
          </p:nvSpPr>
          <p:spPr bwMode="auto">
            <a:xfrm>
              <a:off x="96" y="3552"/>
              <a:ext cx="17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103 ( jump,－,－,</a:t>
              </a:r>
              <a:r>
                <a:rPr lang="en-US" altLang="zh-CN" b="1">
                  <a:solidFill>
                    <a:srgbClr val="FF3300"/>
                  </a:solidFill>
                </a:rPr>
                <a:t>false</a:t>
              </a:r>
              <a:r>
                <a:rPr lang="en-US" altLang="zh-CN" b="1">
                  <a:solidFill>
                    <a:srgbClr val="000000"/>
                  </a:solidFill>
                </a:rPr>
                <a:t>)</a:t>
              </a:r>
              <a:endParaRPr lang="zh-CN" altLang="en-US" b="1">
                <a:solidFill>
                  <a:srgbClr val="000000"/>
                </a:solidFill>
              </a:endParaRPr>
            </a:p>
          </p:txBody>
        </p:sp>
      </p:grpSp>
      <p:sp>
        <p:nvSpPr>
          <p:cNvPr id="172079" name="Text Box 47"/>
          <p:cNvSpPr txBox="1">
            <a:spLocks noChangeArrowheads="1"/>
          </p:cNvSpPr>
          <p:nvPr/>
        </p:nvSpPr>
        <p:spPr bwMode="auto">
          <a:xfrm>
            <a:off x="4038600" y="1600200"/>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rgbClr val="0000CC"/>
                </a:solidFill>
              </a:rPr>
              <a:t>C.chain=103</a:t>
            </a:r>
          </a:p>
        </p:txBody>
      </p:sp>
      <p:grpSp>
        <p:nvGrpSpPr>
          <p:cNvPr id="172080" name="Group 48"/>
          <p:cNvGrpSpPr>
            <a:grpSpLocks/>
          </p:cNvGrpSpPr>
          <p:nvPr/>
        </p:nvGrpSpPr>
        <p:grpSpPr bwMode="auto">
          <a:xfrm>
            <a:off x="152400" y="6056313"/>
            <a:ext cx="2665413" cy="801687"/>
            <a:chOff x="96" y="3815"/>
            <a:chExt cx="1679" cy="505"/>
          </a:xfrm>
        </p:grpSpPr>
        <p:sp>
          <p:nvSpPr>
            <p:cNvPr id="76825" name="Rectangle 49"/>
            <p:cNvSpPr>
              <a:spLocks noChangeArrowheads="1"/>
            </p:cNvSpPr>
            <p:nvPr/>
          </p:nvSpPr>
          <p:spPr bwMode="auto">
            <a:xfrm>
              <a:off x="96" y="3815"/>
              <a:ext cx="158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zh-CN" altLang="en-US" b="1">
                  <a:solidFill>
                    <a:srgbClr val="000000"/>
                  </a:solidFill>
                </a:rPr>
                <a:t>104 (＋, </a:t>
              </a:r>
              <a:r>
                <a:rPr lang="en-US" altLang="zh-CN" b="1">
                  <a:solidFill>
                    <a:srgbClr val="000000"/>
                  </a:solidFill>
                </a:rPr>
                <a:t>Y , Z , t</a:t>
              </a:r>
              <a:r>
                <a:rPr lang="en-US" altLang="zh-CN" b="1" baseline="-30000">
                  <a:solidFill>
                    <a:srgbClr val="000000"/>
                  </a:solidFill>
                </a:rPr>
                <a:t>1</a:t>
              </a:r>
              <a:r>
                <a:rPr lang="en-US" altLang="zh-CN" b="1">
                  <a:solidFill>
                    <a:srgbClr val="000000"/>
                  </a:solidFill>
                </a:rPr>
                <a:t> )</a:t>
              </a:r>
              <a:endParaRPr lang="zh-CN" altLang="en-US" b="1">
                <a:solidFill>
                  <a:srgbClr val="000000"/>
                </a:solidFill>
              </a:endParaRPr>
            </a:p>
          </p:txBody>
        </p:sp>
        <p:sp>
          <p:nvSpPr>
            <p:cNvPr id="76826" name="Rectangle 50"/>
            <p:cNvSpPr>
              <a:spLocks noChangeArrowheads="1"/>
            </p:cNvSpPr>
            <p:nvPr/>
          </p:nvSpPr>
          <p:spPr bwMode="auto">
            <a:xfrm>
              <a:off x="96" y="4032"/>
              <a:ext cx="16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105 ( :＝, t</a:t>
              </a:r>
              <a:r>
                <a:rPr lang="en-US" altLang="zh-CN" b="1" baseline="-30000">
                  <a:solidFill>
                    <a:srgbClr val="000000"/>
                  </a:solidFill>
                </a:rPr>
                <a:t>1</a:t>
              </a:r>
              <a:r>
                <a:rPr lang="en-US" altLang="zh-CN" b="1">
                  <a:solidFill>
                    <a:srgbClr val="000000"/>
                  </a:solidFill>
                </a:rPr>
                <a:t> ,－, X )</a:t>
              </a:r>
              <a:endParaRPr lang="zh-CN" altLang="en-US" b="1">
                <a:solidFill>
                  <a:srgbClr val="000000"/>
                </a:solidFill>
              </a:endParaRPr>
            </a:p>
          </p:txBody>
        </p:sp>
      </p:grpSp>
      <p:sp>
        <p:nvSpPr>
          <p:cNvPr id="172083" name="Rectangle 51"/>
          <p:cNvSpPr>
            <a:spLocks noChangeArrowheads="1"/>
          </p:cNvSpPr>
          <p:nvPr/>
        </p:nvSpPr>
        <p:spPr bwMode="auto">
          <a:xfrm>
            <a:off x="3421063" y="6400800"/>
            <a:ext cx="314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106 ( </a:t>
            </a:r>
            <a:r>
              <a:rPr lang="en-US" altLang="zh-CN" b="1">
                <a:solidFill>
                  <a:srgbClr val="000000"/>
                </a:solidFill>
              </a:rPr>
              <a:t>jump,－,－, 100 )</a:t>
            </a:r>
            <a:endParaRPr lang="zh-CN" altLang="en-US" b="1">
              <a:solidFill>
                <a:srgbClr val="000000"/>
              </a:solidFill>
            </a:endParaRPr>
          </a:p>
        </p:txBody>
      </p:sp>
      <p:grpSp>
        <p:nvGrpSpPr>
          <p:cNvPr id="172084" name="Group 52"/>
          <p:cNvGrpSpPr>
            <a:grpSpLocks/>
          </p:cNvGrpSpPr>
          <p:nvPr/>
        </p:nvGrpSpPr>
        <p:grpSpPr bwMode="auto">
          <a:xfrm>
            <a:off x="3059113" y="4267200"/>
            <a:ext cx="3209925" cy="457200"/>
            <a:chOff x="1776" y="2688"/>
            <a:chExt cx="2022" cy="288"/>
          </a:xfrm>
        </p:grpSpPr>
        <p:sp>
          <p:nvSpPr>
            <p:cNvPr id="76823" name="Rectangle 53"/>
            <p:cNvSpPr>
              <a:spLocks noChangeArrowheads="1"/>
            </p:cNvSpPr>
            <p:nvPr/>
          </p:nvSpPr>
          <p:spPr bwMode="auto">
            <a:xfrm>
              <a:off x="1962" y="2688"/>
              <a:ext cx="18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100  ( </a:t>
              </a:r>
              <a:r>
                <a:rPr lang="en-US" altLang="zh-CN" b="1">
                  <a:solidFill>
                    <a:srgbClr val="000000"/>
                  </a:solidFill>
                </a:rPr>
                <a:t>j&lt; , A , B ,</a:t>
              </a:r>
              <a:r>
                <a:rPr lang="en-US" altLang="zh-CN" b="1">
                  <a:solidFill>
                    <a:srgbClr val="FF0000"/>
                  </a:solidFill>
                </a:rPr>
                <a:t>102</a:t>
              </a:r>
              <a:r>
                <a:rPr lang="en-US" altLang="zh-CN" b="1">
                  <a:solidFill>
                    <a:srgbClr val="000000"/>
                  </a:solidFill>
                </a:rPr>
                <a:t> )</a:t>
              </a:r>
              <a:endParaRPr lang="zh-CN" altLang="en-US" b="1">
                <a:solidFill>
                  <a:srgbClr val="000000"/>
                </a:solidFill>
              </a:endParaRPr>
            </a:p>
          </p:txBody>
        </p:sp>
        <p:sp>
          <p:nvSpPr>
            <p:cNvPr id="76824" name="AutoShape 54"/>
            <p:cNvSpPr>
              <a:spLocks noChangeArrowheads="1"/>
            </p:cNvSpPr>
            <p:nvPr/>
          </p:nvSpPr>
          <p:spPr bwMode="auto">
            <a:xfrm>
              <a:off x="1776" y="2784"/>
              <a:ext cx="240" cy="96"/>
            </a:xfrm>
            <a:prstGeom prst="rightArrow">
              <a:avLst>
                <a:gd name="adj1" fmla="val 50000"/>
                <a:gd name="adj2" fmla="val 6250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2087" name="Group 55"/>
          <p:cNvGrpSpPr>
            <a:grpSpLocks/>
          </p:cNvGrpSpPr>
          <p:nvPr/>
        </p:nvGrpSpPr>
        <p:grpSpPr bwMode="auto">
          <a:xfrm>
            <a:off x="3167063" y="5181600"/>
            <a:ext cx="3276600" cy="457200"/>
            <a:chOff x="1776" y="3264"/>
            <a:chExt cx="2064" cy="288"/>
          </a:xfrm>
        </p:grpSpPr>
        <p:sp>
          <p:nvSpPr>
            <p:cNvPr id="76821" name="Rectangle 56"/>
            <p:cNvSpPr>
              <a:spLocks noChangeArrowheads="1"/>
            </p:cNvSpPr>
            <p:nvPr/>
          </p:nvSpPr>
          <p:spPr bwMode="auto">
            <a:xfrm>
              <a:off x="1993" y="3264"/>
              <a:ext cx="18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102 ( </a:t>
              </a:r>
              <a:r>
                <a:rPr lang="en-US" altLang="zh-CN" b="1">
                  <a:solidFill>
                    <a:srgbClr val="000000"/>
                  </a:solidFill>
                </a:rPr>
                <a:t>j&lt; , C , D ,</a:t>
              </a:r>
              <a:r>
                <a:rPr lang="en-US" altLang="zh-CN" b="1">
                  <a:solidFill>
                    <a:schemeClr val="hlink"/>
                  </a:solidFill>
                </a:rPr>
                <a:t> </a:t>
              </a:r>
              <a:r>
                <a:rPr lang="en-US" altLang="zh-CN" b="1">
                  <a:solidFill>
                    <a:srgbClr val="FF0000"/>
                  </a:solidFill>
                </a:rPr>
                <a:t>104</a:t>
              </a:r>
              <a:r>
                <a:rPr lang="en-US" altLang="zh-CN" b="1">
                  <a:solidFill>
                    <a:srgbClr val="000000"/>
                  </a:solidFill>
                </a:rPr>
                <a:t> )</a:t>
              </a:r>
              <a:endParaRPr lang="zh-CN" altLang="en-US" b="1">
                <a:solidFill>
                  <a:srgbClr val="000000"/>
                </a:solidFill>
              </a:endParaRPr>
            </a:p>
          </p:txBody>
        </p:sp>
        <p:sp>
          <p:nvSpPr>
            <p:cNvPr id="76822" name="AutoShape 57"/>
            <p:cNvSpPr>
              <a:spLocks noChangeArrowheads="1"/>
            </p:cNvSpPr>
            <p:nvPr/>
          </p:nvSpPr>
          <p:spPr bwMode="auto">
            <a:xfrm>
              <a:off x="1776" y="3360"/>
              <a:ext cx="240" cy="96"/>
            </a:xfrm>
            <a:prstGeom prst="rightArrow">
              <a:avLst>
                <a:gd name="adj1" fmla="val 50000"/>
                <a:gd name="adj2" fmla="val 6250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2090" name="Group 58"/>
          <p:cNvGrpSpPr>
            <a:grpSpLocks/>
          </p:cNvGrpSpPr>
          <p:nvPr/>
        </p:nvGrpSpPr>
        <p:grpSpPr bwMode="auto">
          <a:xfrm>
            <a:off x="3201988" y="5638800"/>
            <a:ext cx="3457575" cy="457200"/>
            <a:chOff x="1808" y="3552"/>
            <a:chExt cx="2178" cy="288"/>
          </a:xfrm>
        </p:grpSpPr>
        <p:sp>
          <p:nvSpPr>
            <p:cNvPr id="76819" name="Rectangle 59"/>
            <p:cNvSpPr>
              <a:spLocks noChangeArrowheads="1"/>
            </p:cNvSpPr>
            <p:nvPr/>
          </p:nvSpPr>
          <p:spPr bwMode="auto">
            <a:xfrm>
              <a:off x="2004" y="3552"/>
              <a:ext cx="19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rPr>
                <a:t>103 ( </a:t>
              </a:r>
              <a:r>
                <a:rPr lang="en-US" altLang="zh-CN" b="1">
                  <a:solidFill>
                    <a:srgbClr val="000000"/>
                  </a:solidFill>
                </a:rPr>
                <a:t>jump,－,－, </a:t>
              </a:r>
              <a:r>
                <a:rPr lang="en-US" altLang="zh-CN" b="1">
                  <a:solidFill>
                    <a:srgbClr val="FF3300"/>
                  </a:solidFill>
                </a:rPr>
                <a:t>100</a:t>
              </a:r>
              <a:r>
                <a:rPr lang="en-US" altLang="zh-CN" b="1">
                  <a:solidFill>
                    <a:srgbClr val="000000"/>
                  </a:solidFill>
                </a:rPr>
                <a:t> )</a:t>
              </a:r>
              <a:endParaRPr lang="zh-CN" altLang="en-US" b="1">
                <a:solidFill>
                  <a:srgbClr val="000000"/>
                </a:solidFill>
              </a:endParaRPr>
            </a:p>
          </p:txBody>
        </p:sp>
        <p:sp>
          <p:nvSpPr>
            <p:cNvPr id="76820" name="AutoShape 60"/>
            <p:cNvSpPr>
              <a:spLocks noChangeArrowheads="1"/>
            </p:cNvSpPr>
            <p:nvPr/>
          </p:nvSpPr>
          <p:spPr bwMode="auto">
            <a:xfrm>
              <a:off x="1808" y="3648"/>
              <a:ext cx="240" cy="96"/>
            </a:xfrm>
            <a:prstGeom prst="rightArrow">
              <a:avLst>
                <a:gd name="adj1" fmla="val 50000"/>
                <a:gd name="adj2" fmla="val 62500"/>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18" name="AutoShape 63">
            <a:hlinkClick r:id="rId4" action="ppaction://hlinksldjump"/>
          </p:cNvPr>
          <p:cNvSpPr>
            <a:spLocks noChangeArrowheads="1"/>
          </p:cNvSpPr>
          <p:nvPr/>
        </p:nvSpPr>
        <p:spPr bwMode="auto">
          <a:xfrm>
            <a:off x="8101013" y="6165850"/>
            <a:ext cx="431800" cy="288925"/>
          </a:xfrm>
          <a:prstGeom prst="leftArrow">
            <a:avLst>
              <a:gd name="adj1" fmla="val 50000"/>
              <a:gd name="adj2" fmla="val 3736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20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203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2036">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6">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720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203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720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2034">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203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72038">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72038">
                                            <p:txEl>
                                              <p:pRg st="2" end="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7207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7208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72079">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7208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72039">
                                            <p:txEl>
                                              <p:pRg st="0" end="0"/>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72037">
                                            <p:txEl>
                                              <p:pRg st="0" end="0"/>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7209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72083">
                                            <p:txEl>
                                              <p:pRg st="0" end="0"/>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720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autoUpdateAnimBg="0"/>
      <p:bldP spid="172035" grpId="0" build="p" autoUpdateAnimBg="0"/>
      <p:bldP spid="172036" grpId="0" build="p" autoUpdateAnimBg="0"/>
      <p:bldP spid="172037" grpId="0" build="p" autoUpdateAnimBg="0"/>
      <p:bldP spid="172038" grpId="0" build="p" autoUpdateAnimBg="0"/>
      <p:bldP spid="172039" grpId="0" build="p" autoUpdateAnimBg="0"/>
      <p:bldP spid="172043" grpId="0" build="p" autoUpdateAnimBg="0"/>
      <p:bldP spid="172079" grpId="0" build="p" autoUpdateAnimBg="0"/>
      <p:bldP spid="17208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endParaRPr lang="zh-CN" altLang="en-US" smtClean="0"/>
          </a:p>
        </p:txBody>
      </p:sp>
      <p:sp>
        <p:nvSpPr>
          <p:cNvPr id="77827" name="Rectangle 4"/>
          <p:cNvSpPr>
            <a:spLocks noGrp="1" noChangeArrowheads="1"/>
          </p:cNvSpPr>
          <p:nvPr>
            <p:ph type="body" idx="1"/>
          </p:nvPr>
        </p:nvSpPr>
        <p:spPr>
          <a:noFill/>
        </p:spPr>
        <p:txBody>
          <a:bodyPr/>
          <a:lstStyle/>
          <a:p>
            <a:pPr algn="just" eaLnBrk="1" hangingPunct="1">
              <a:lnSpc>
                <a:spcPct val="90000"/>
              </a:lnSpc>
              <a:buFont typeface="Wingdings" pitchFamily="2" charset="2"/>
              <a:buNone/>
            </a:pPr>
            <a:r>
              <a:rPr lang="en-US" altLang="zh-CN" sz="2800" smtClean="0"/>
              <a:t>	while A&lt;B do </a:t>
            </a:r>
            <a:r>
              <a:rPr lang="en-US" altLang="zh-CN" sz="2800" u="sng" smtClean="0"/>
              <a:t>if C&lt;D then X:＝Y+Z</a:t>
            </a:r>
            <a:r>
              <a:rPr lang="en-US" altLang="zh-CN" sz="2800" smtClean="0"/>
              <a:t>  </a:t>
            </a:r>
            <a:r>
              <a:rPr lang="zh-CN" altLang="en-US" sz="2800" smtClean="0"/>
              <a:t>的最终翻译结果为：</a:t>
            </a:r>
          </a:p>
          <a:p>
            <a:pPr algn="just" eaLnBrk="1" hangingPunct="1">
              <a:lnSpc>
                <a:spcPct val="90000"/>
              </a:lnSpc>
              <a:buFont typeface="Wingdings" pitchFamily="2" charset="2"/>
              <a:buNone/>
            </a:pPr>
            <a:r>
              <a:rPr lang="zh-CN" altLang="en-US" sz="2800" smtClean="0"/>
              <a:t>		100  ( </a:t>
            </a:r>
            <a:r>
              <a:rPr lang="en-US" altLang="zh-CN" sz="2800" smtClean="0"/>
              <a:t>j&lt; , A , B , 102 )</a:t>
            </a:r>
          </a:p>
          <a:p>
            <a:pPr algn="just" eaLnBrk="1" hangingPunct="1">
              <a:lnSpc>
                <a:spcPct val="90000"/>
              </a:lnSpc>
              <a:buFont typeface="Wingdings" pitchFamily="2" charset="2"/>
              <a:buNone/>
            </a:pPr>
            <a:r>
              <a:rPr lang="en-US" altLang="zh-CN" sz="2800" smtClean="0"/>
              <a:t>		101  ( jump ,－,－, </a:t>
            </a:r>
            <a:r>
              <a:rPr lang="en-US" altLang="zh-CN" sz="2800" smtClean="0">
                <a:solidFill>
                  <a:srgbClr val="FF3300"/>
                </a:solidFill>
              </a:rPr>
              <a:t>0</a:t>
            </a:r>
            <a:r>
              <a:rPr lang="en-US" altLang="zh-CN" sz="2800" smtClean="0"/>
              <a:t> )</a:t>
            </a:r>
          </a:p>
          <a:p>
            <a:pPr algn="just" eaLnBrk="1" hangingPunct="1">
              <a:lnSpc>
                <a:spcPct val="90000"/>
              </a:lnSpc>
              <a:buFont typeface="Wingdings" pitchFamily="2" charset="2"/>
              <a:buNone/>
            </a:pPr>
            <a:r>
              <a:rPr lang="en-US" altLang="zh-CN" sz="2800" smtClean="0"/>
              <a:t>          102  ( j&lt; , C , D , 104 )</a:t>
            </a:r>
          </a:p>
          <a:p>
            <a:pPr algn="just" eaLnBrk="1" hangingPunct="1">
              <a:lnSpc>
                <a:spcPct val="90000"/>
              </a:lnSpc>
              <a:buFont typeface="Wingdings" pitchFamily="2" charset="2"/>
              <a:buNone/>
            </a:pPr>
            <a:r>
              <a:rPr lang="en-US" altLang="zh-CN" sz="2800" smtClean="0"/>
              <a:t>          103  ( jump ,－,－,100 )</a:t>
            </a:r>
          </a:p>
          <a:p>
            <a:pPr algn="just" eaLnBrk="1" hangingPunct="1">
              <a:lnSpc>
                <a:spcPct val="90000"/>
              </a:lnSpc>
              <a:buFont typeface="Wingdings" pitchFamily="2" charset="2"/>
              <a:buNone/>
            </a:pPr>
            <a:r>
              <a:rPr lang="en-US" altLang="zh-CN" sz="2800" smtClean="0"/>
              <a:t>          104  (＋, Y , Z , t</a:t>
            </a:r>
            <a:r>
              <a:rPr lang="en-US" altLang="zh-CN" sz="2800" baseline="-30000" smtClean="0"/>
              <a:t>1</a:t>
            </a:r>
            <a:r>
              <a:rPr lang="en-US" altLang="zh-CN" sz="2800" smtClean="0"/>
              <a:t> )</a:t>
            </a:r>
          </a:p>
          <a:p>
            <a:pPr algn="just" eaLnBrk="1" hangingPunct="1">
              <a:lnSpc>
                <a:spcPct val="90000"/>
              </a:lnSpc>
              <a:buFont typeface="Wingdings" pitchFamily="2" charset="2"/>
              <a:buNone/>
            </a:pPr>
            <a:r>
              <a:rPr lang="en-US" altLang="zh-CN" sz="2800" smtClean="0"/>
              <a:t>          105  (:＝, t</a:t>
            </a:r>
            <a:r>
              <a:rPr lang="en-US" altLang="zh-CN" sz="2800" baseline="-30000" smtClean="0"/>
              <a:t>1</a:t>
            </a:r>
            <a:r>
              <a:rPr lang="en-US" altLang="zh-CN" sz="2800" smtClean="0"/>
              <a:t> ,－, X )</a:t>
            </a:r>
          </a:p>
          <a:p>
            <a:pPr algn="just" eaLnBrk="1" hangingPunct="1">
              <a:lnSpc>
                <a:spcPct val="90000"/>
              </a:lnSpc>
              <a:buFont typeface="Wingdings" pitchFamily="2" charset="2"/>
              <a:buNone/>
            </a:pPr>
            <a:r>
              <a:rPr lang="en-US" altLang="zh-CN" sz="2800" smtClean="0"/>
              <a:t>          106  ( jump ,－,－,100 )</a:t>
            </a:r>
          </a:p>
          <a:p>
            <a:pPr eaLnBrk="1" hangingPunct="1">
              <a:lnSpc>
                <a:spcPct val="90000"/>
              </a:lnSpc>
              <a:buFont typeface="Wingdings" pitchFamily="2" charset="2"/>
              <a:buNone/>
            </a:pPr>
            <a:r>
              <a:rPr lang="en-US" altLang="zh-CN" sz="2800" smtClean="0"/>
              <a:t>          S.CHAIN＝101 </a:t>
            </a:r>
            <a:endParaRPr lang="zh-CN" altLang="en-US" sz="28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304800" y="228600"/>
            <a:ext cx="8458200" cy="599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en-US" altLang="zh-CN" sz="2800" b="1">
                <a:solidFill>
                  <a:srgbClr val="0000CC"/>
                </a:solidFill>
              </a:rPr>
              <a:t>while A&lt;B do </a:t>
            </a:r>
            <a:r>
              <a:rPr lang="en-US" altLang="zh-CN" sz="2800" b="1" u="sng">
                <a:solidFill>
                  <a:srgbClr val="0000CC"/>
                </a:solidFill>
              </a:rPr>
              <a:t>if C&lt;D then X:＝Y+Z</a:t>
            </a:r>
            <a:r>
              <a:rPr lang="en-US" altLang="zh-CN" sz="2800" b="1">
                <a:solidFill>
                  <a:srgbClr val="000000"/>
                </a:solidFill>
              </a:rPr>
              <a:t>  </a:t>
            </a:r>
            <a:r>
              <a:rPr lang="zh-CN" altLang="en-US" sz="2800" b="1">
                <a:solidFill>
                  <a:srgbClr val="000000"/>
                </a:solidFill>
              </a:rPr>
              <a:t>的翻译过程：</a:t>
            </a:r>
            <a:endParaRPr lang="en-US" altLang="zh-CN" b="1">
              <a:solidFill>
                <a:srgbClr val="000000"/>
              </a:solidFill>
            </a:endParaRPr>
          </a:p>
          <a:p>
            <a:pPr>
              <a:spcBef>
                <a:spcPct val="50000"/>
              </a:spcBef>
              <a:buClr>
                <a:schemeClr val="accent2"/>
              </a:buClr>
              <a:buFont typeface="Wingdings" pitchFamily="2" charset="2"/>
              <a:buNone/>
            </a:pPr>
            <a:r>
              <a:rPr lang="en-US" altLang="zh-CN" b="1">
                <a:solidFill>
                  <a:srgbClr val="000000"/>
                </a:solidFill>
              </a:rPr>
              <a:t>(1) </a:t>
            </a:r>
            <a:r>
              <a:rPr lang="zh-CN" altLang="en-US" b="1">
                <a:solidFill>
                  <a:srgbClr val="000000"/>
                </a:solidFill>
              </a:rPr>
              <a:t>把</a:t>
            </a:r>
            <a:r>
              <a:rPr lang="en-US" altLang="zh-CN" b="1">
                <a:solidFill>
                  <a:srgbClr val="000000"/>
                </a:solidFill>
              </a:rPr>
              <a:t>while</a:t>
            </a:r>
            <a:r>
              <a:rPr lang="zh-CN" altLang="en-US" b="1">
                <a:solidFill>
                  <a:srgbClr val="000000"/>
                </a:solidFill>
              </a:rPr>
              <a:t>归为</a:t>
            </a:r>
            <a:r>
              <a:rPr lang="en-US" altLang="zh-CN" b="1">
                <a:solidFill>
                  <a:srgbClr val="000000"/>
                </a:solidFill>
              </a:rPr>
              <a:t>W，</a:t>
            </a:r>
            <a:r>
              <a:rPr lang="zh-CN" altLang="en-US" b="1">
                <a:solidFill>
                  <a:srgbClr val="000000"/>
                </a:solidFill>
              </a:rPr>
              <a:t>记住</a:t>
            </a:r>
            <a:r>
              <a:rPr lang="en-US" altLang="zh-CN" b="1">
                <a:solidFill>
                  <a:srgbClr val="000000"/>
                </a:solidFill>
              </a:rPr>
              <a:t>while</a:t>
            </a:r>
            <a:r>
              <a:rPr lang="zh-CN" altLang="en-US" b="1">
                <a:solidFill>
                  <a:srgbClr val="000000"/>
                </a:solidFill>
              </a:rPr>
              <a:t>语句的入口为100</a:t>
            </a:r>
          </a:p>
          <a:p>
            <a:pPr>
              <a:spcBef>
                <a:spcPct val="50000"/>
              </a:spcBef>
              <a:buClr>
                <a:schemeClr val="accent2"/>
              </a:buClr>
              <a:buFont typeface="Wingdings" pitchFamily="2" charset="2"/>
              <a:buNone/>
            </a:pPr>
            <a:r>
              <a:rPr lang="zh-CN" altLang="en-US" b="1">
                <a:solidFill>
                  <a:srgbClr val="000000"/>
                </a:solidFill>
              </a:rPr>
              <a:t>(2)</a:t>
            </a:r>
            <a:r>
              <a:rPr lang="zh-CN" altLang="en-US" b="1">
                <a:solidFill>
                  <a:srgbClr val="000000"/>
                </a:solidFill>
                <a:cs typeface="Times New Roman" pitchFamily="18" charset="0"/>
              </a:rPr>
              <a:t> </a:t>
            </a:r>
            <a:r>
              <a:rPr lang="zh-CN" altLang="en-US" b="1">
                <a:solidFill>
                  <a:srgbClr val="000000"/>
                </a:solidFill>
              </a:rPr>
              <a:t>把</a:t>
            </a:r>
            <a:r>
              <a:rPr lang="en-US" altLang="zh-CN" b="1">
                <a:solidFill>
                  <a:srgbClr val="000000"/>
                </a:solidFill>
              </a:rPr>
              <a:t>A&lt;B</a:t>
            </a:r>
            <a:r>
              <a:rPr lang="zh-CN" altLang="en-US" b="1">
                <a:solidFill>
                  <a:srgbClr val="000000"/>
                </a:solidFill>
              </a:rPr>
              <a:t>归为</a:t>
            </a:r>
            <a:r>
              <a:rPr lang="en-US" altLang="zh-CN" b="1">
                <a:solidFill>
                  <a:srgbClr val="000000"/>
                </a:solidFill>
              </a:rPr>
              <a:t>E</a:t>
            </a:r>
            <a:r>
              <a:rPr lang="en-US" altLang="zh-CN" b="1" baseline="30000">
                <a:solidFill>
                  <a:srgbClr val="000000"/>
                </a:solidFill>
              </a:rPr>
              <a:t>1</a:t>
            </a:r>
            <a:r>
              <a:rPr lang="en-US" altLang="zh-CN" b="1">
                <a:solidFill>
                  <a:srgbClr val="000000"/>
                </a:solidFill>
              </a:rPr>
              <a:t>，</a:t>
            </a:r>
            <a:r>
              <a:rPr lang="zh-CN" altLang="en-US" b="1">
                <a:solidFill>
                  <a:srgbClr val="000000"/>
                </a:solidFill>
              </a:rPr>
              <a:t>产生：	</a:t>
            </a:r>
          </a:p>
          <a:p>
            <a:pPr>
              <a:spcBef>
                <a:spcPct val="50000"/>
              </a:spcBef>
              <a:buClr>
                <a:schemeClr val="accent2"/>
              </a:buClr>
              <a:buFont typeface="Wingdings" pitchFamily="2" charset="2"/>
              <a:buNone/>
            </a:pPr>
            <a:r>
              <a:rPr lang="zh-CN" altLang="en-US" b="1">
                <a:solidFill>
                  <a:srgbClr val="000000"/>
                </a:solidFill>
              </a:rPr>
              <a:t>	100 ( </a:t>
            </a:r>
            <a:r>
              <a:rPr lang="en-US" altLang="zh-CN" b="1">
                <a:solidFill>
                  <a:srgbClr val="000000"/>
                </a:solidFill>
              </a:rPr>
              <a:t>j&lt; , A , B , 0 )          E</a:t>
            </a:r>
            <a:r>
              <a:rPr lang="en-US" altLang="zh-CN" b="1" baseline="30000">
                <a:solidFill>
                  <a:srgbClr val="000000"/>
                </a:solidFill>
              </a:rPr>
              <a:t>1</a:t>
            </a:r>
            <a:r>
              <a:rPr lang="en-US" altLang="zh-CN" b="1">
                <a:solidFill>
                  <a:srgbClr val="000000"/>
                </a:solidFill>
              </a:rPr>
              <a:t>.true＝100</a:t>
            </a:r>
          </a:p>
          <a:p>
            <a:pPr>
              <a:spcBef>
                <a:spcPct val="50000"/>
              </a:spcBef>
              <a:buClr>
                <a:schemeClr val="accent2"/>
              </a:buClr>
              <a:buFont typeface="Wingdings" pitchFamily="2" charset="2"/>
              <a:buNone/>
            </a:pPr>
            <a:r>
              <a:rPr lang="en-US" altLang="zh-CN" b="1">
                <a:solidFill>
                  <a:srgbClr val="000000"/>
                </a:solidFill>
              </a:rPr>
              <a:t>	101 ( jump,－,－,0 )        E</a:t>
            </a:r>
            <a:r>
              <a:rPr lang="en-US" altLang="zh-CN" b="1" baseline="30000">
                <a:solidFill>
                  <a:srgbClr val="000000"/>
                </a:solidFill>
              </a:rPr>
              <a:t>1</a:t>
            </a:r>
            <a:r>
              <a:rPr lang="en-US" altLang="zh-CN" b="1">
                <a:solidFill>
                  <a:srgbClr val="000000"/>
                </a:solidFill>
              </a:rPr>
              <a:t>.false＝101</a:t>
            </a:r>
          </a:p>
          <a:p>
            <a:pPr>
              <a:spcBef>
                <a:spcPct val="50000"/>
              </a:spcBef>
              <a:buClr>
                <a:schemeClr val="accent2"/>
              </a:buClr>
              <a:buFont typeface="Wingdings" pitchFamily="2" charset="2"/>
              <a:buNone/>
            </a:pPr>
            <a:r>
              <a:rPr lang="en-US" altLang="zh-CN" b="1">
                <a:solidFill>
                  <a:srgbClr val="000000"/>
                </a:solidFill>
              </a:rPr>
              <a:t>(3) </a:t>
            </a:r>
            <a:r>
              <a:rPr lang="zh-CN" altLang="en-US" b="1">
                <a:solidFill>
                  <a:srgbClr val="000000"/>
                </a:solidFill>
              </a:rPr>
              <a:t>把</a:t>
            </a:r>
            <a:r>
              <a:rPr lang="en-US" altLang="zh-CN" b="1">
                <a:solidFill>
                  <a:srgbClr val="000000"/>
                </a:solidFill>
              </a:rPr>
              <a:t>W E do</a:t>
            </a:r>
            <a:r>
              <a:rPr lang="zh-CN" altLang="en-US" b="1">
                <a:solidFill>
                  <a:srgbClr val="000000"/>
                </a:solidFill>
              </a:rPr>
              <a:t>归为</a:t>
            </a:r>
            <a:r>
              <a:rPr lang="en-US" altLang="zh-CN" b="1">
                <a:solidFill>
                  <a:srgbClr val="000000"/>
                </a:solidFill>
              </a:rPr>
              <a:t>W</a:t>
            </a:r>
            <a:r>
              <a:rPr lang="en-US" altLang="zh-CN" b="1" baseline="30000">
                <a:solidFill>
                  <a:srgbClr val="000000"/>
                </a:solidFill>
              </a:rPr>
              <a:t>d</a:t>
            </a:r>
            <a:r>
              <a:rPr lang="en-US" altLang="zh-CN" b="1">
                <a:solidFill>
                  <a:srgbClr val="000000"/>
                </a:solidFill>
              </a:rPr>
              <a:t>，</a:t>
            </a:r>
            <a:r>
              <a:rPr lang="zh-CN" altLang="en-US" b="1">
                <a:solidFill>
                  <a:srgbClr val="000000"/>
                </a:solidFill>
              </a:rPr>
              <a:t>回填</a:t>
            </a:r>
            <a:r>
              <a:rPr lang="en-US" altLang="zh-CN" b="1">
                <a:solidFill>
                  <a:srgbClr val="000000"/>
                </a:solidFill>
              </a:rPr>
              <a:t>E</a:t>
            </a:r>
            <a:r>
              <a:rPr lang="en-US" altLang="zh-CN" b="1" baseline="30000">
                <a:solidFill>
                  <a:srgbClr val="000000"/>
                </a:solidFill>
              </a:rPr>
              <a:t>1</a:t>
            </a:r>
            <a:r>
              <a:rPr lang="en-US" altLang="zh-CN" b="1">
                <a:solidFill>
                  <a:srgbClr val="000000"/>
                </a:solidFill>
              </a:rPr>
              <a:t>.true </a:t>
            </a:r>
            <a:r>
              <a:rPr lang="zh-CN" altLang="en-US" b="1">
                <a:solidFill>
                  <a:srgbClr val="000000"/>
                </a:solidFill>
              </a:rPr>
              <a:t>得到   </a:t>
            </a:r>
          </a:p>
          <a:p>
            <a:pPr>
              <a:spcBef>
                <a:spcPct val="50000"/>
              </a:spcBef>
              <a:buClr>
                <a:schemeClr val="accent2"/>
              </a:buClr>
              <a:buFont typeface="Wingdings" pitchFamily="2" charset="2"/>
              <a:buNone/>
            </a:pPr>
            <a:r>
              <a:rPr lang="zh-CN" altLang="en-US" b="1">
                <a:solidFill>
                  <a:srgbClr val="000000"/>
                </a:solidFill>
              </a:rPr>
              <a:t>	100  ( </a:t>
            </a:r>
            <a:r>
              <a:rPr lang="en-US" altLang="zh-CN" b="1">
                <a:solidFill>
                  <a:srgbClr val="000000"/>
                </a:solidFill>
              </a:rPr>
              <a:t>j&lt; , A , B ,</a:t>
            </a:r>
            <a:r>
              <a:rPr lang="en-US" altLang="zh-CN" b="1">
                <a:solidFill>
                  <a:srgbClr val="FF0000"/>
                </a:solidFill>
              </a:rPr>
              <a:t>102</a:t>
            </a:r>
            <a:r>
              <a:rPr lang="en-US" altLang="zh-CN" b="1">
                <a:solidFill>
                  <a:srgbClr val="000000"/>
                </a:solidFill>
              </a:rPr>
              <a:t> )</a:t>
            </a:r>
          </a:p>
          <a:p>
            <a:pPr>
              <a:spcBef>
                <a:spcPct val="50000"/>
              </a:spcBef>
              <a:buClr>
                <a:schemeClr val="accent2"/>
              </a:buClr>
              <a:buFont typeface="Wingdings" pitchFamily="2" charset="2"/>
              <a:buNone/>
            </a:pPr>
            <a:r>
              <a:rPr lang="en-US" altLang="zh-CN" b="1">
                <a:solidFill>
                  <a:srgbClr val="000000"/>
                </a:solidFill>
              </a:rPr>
              <a:t>	W</a:t>
            </a:r>
            <a:r>
              <a:rPr lang="en-US" altLang="zh-CN" b="1" baseline="30000">
                <a:solidFill>
                  <a:srgbClr val="000000"/>
                </a:solidFill>
              </a:rPr>
              <a:t>d</a:t>
            </a:r>
            <a:r>
              <a:rPr lang="en-US" altLang="zh-CN" b="1">
                <a:solidFill>
                  <a:srgbClr val="000000"/>
                </a:solidFill>
              </a:rPr>
              <a:t>.CHAIN＝E</a:t>
            </a:r>
            <a:r>
              <a:rPr lang="en-US" altLang="zh-CN" b="1" baseline="30000">
                <a:solidFill>
                  <a:srgbClr val="000000"/>
                </a:solidFill>
              </a:rPr>
              <a:t>1</a:t>
            </a:r>
            <a:r>
              <a:rPr lang="en-US" altLang="zh-CN" b="1">
                <a:solidFill>
                  <a:srgbClr val="000000"/>
                </a:solidFill>
              </a:rPr>
              <a:t>.false＝101</a:t>
            </a:r>
          </a:p>
          <a:p>
            <a:pPr>
              <a:spcBef>
                <a:spcPct val="50000"/>
              </a:spcBef>
              <a:buClr>
                <a:schemeClr val="accent2"/>
              </a:buClr>
              <a:buFont typeface="Wingdings" pitchFamily="2" charset="2"/>
              <a:buNone/>
            </a:pPr>
            <a:r>
              <a:rPr lang="en-US" altLang="zh-CN" b="1">
                <a:solidFill>
                  <a:srgbClr val="000000"/>
                </a:solidFill>
              </a:rPr>
              <a:t>(4)</a:t>
            </a:r>
            <a:r>
              <a:rPr lang="en-US" altLang="zh-CN" b="1">
                <a:solidFill>
                  <a:srgbClr val="000000"/>
                </a:solidFill>
                <a:cs typeface="Times New Roman" pitchFamily="18" charset="0"/>
              </a:rPr>
              <a:t>  </a:t>
            </a:r>
            <a:r>
              <a:rPr lang="zh-CN" altLang="en-US" b="1">
                <a:solidFill>
                  <a:srgbClr val="000000"/>
                </a:solidFill>
              </a:rPr>
              <a:t>把</a:t>
            </a:r>
            <a:r>
              <a:rPr lang="en-US" altLang="zh-CN" b="1">
                <a:solidFill>
                  <a:srgbClr val="000000"/>
                </a:solidFill>
              </a:rPr>
              <a:t>C&lt;D</a:t>
            </a:r>
            <a:r>
              <a:rPr lang="zh-CN" altLang="en-US" b="1">
                <a:solidFill>
                  <a:srgbClr val="000000"/>
                </a:solidFill>
              </a:rPr>
              <a:t>归为</a:t>
            </a:r>
            <a:r>
              <a:rPr lang="en-US" altLang="zh-CN" b="1">
                <a:solidFill>
                  <a:srgbClr val="000000"/>
                </a:solidFill>
              </a:rPr>
              <a:t>E</a:t>
            </a:r>
            <a:r>
              <a:rPr lang="en-US" altLang="zh-CN" b="1" baseline="30000">
                <a:solidFill>
                  <a:srgbClr val="000000"/>
                </a:solidFill>
              </a:rPr>
              <a:t>2</a:t>
            </a:r>
            <a:r>
              <a:rPr lang="en-US" altLang="zh-CN" b="1">
                <a:solidFill>
                  <a:srgbClr val="000000"/>
                </a:solidFill>
              </a:rPr>
              <a:t>，</a:t>
            </a:r>
            <a:r>
              <a:rPr lang="zh-CN" altLang="en-US" b="1">
                <a:solidFill>
                  <a:srgbClr val="000000"/>
                </a:solidFill>
              </a:rPr>
              <a:t>产生：	</a:t>
            </a:r>
          </a:p>
          <a:p>
            <a:pPr>
              <a:spcBef>
                <a:spcPct val="50000"/>
              </a:spcBef>
              <a:buClr>
                <a:schemeClr val="accent2"/>
              </a:buClr>
              <a:buFont typeface="Wingdings" pitchFamily="2" charset="2"/>
              <a:buNone/>
            </a:pPr>
            <a:r>
              <a:rPr lang="zh-CN" altLang="en-US" b="1">
                <a:solidFill>
                  <a:srgbClr val="000000"/>
                </a:solidFill>
              </a:rPr>
              <a:t>	102 ( </a:t>
            </a:r>
            <a:r>
              <a:rPr lang="en-US" altLang="zh-CN" b="1">
                <a:solidFill>
                  <a:srgbClr val="000000"/>
                </a:solidFill>
              </a:rPr>
              <a:t>j&lt; , C , D , 0 )         E</a:t>
            </a:r>
            <a:r>
              <a:rPr lang="en-US" altLang="zh-CN" b="1" baseline="30000">
                <a:solidFill>
                  <a:srgbClr val="000000"/>
                </a:solidFill>
              </a:rPr>
              <a:t>2</a:t>
            </a:r>
            <a:r>
              <a:rPr lang="en-US" altLang="zh-CN" b="1">
                <a:solidFill>
                  <a:srgbClr val="000000"/>
                </a:solidFill>
              </a:rPr>
              <a:t>.true＝102</a:t>
            </a:r>
          </a:p>
          <a:p>
            <a:pPr>
              <a:spcBef>
                <a:spcPct val="50000"/>
              </a:spcBef>
              <a:buClr>
                <a:schemeClr val="accent2"/>
              </a:buClr>
              <a:buFont typeface="Wingdings" pitchFamily="2" charset="2"/>
              <a:buNone/>
            </a:pPr>
            <a:r>
              <a:rPr lang="en-US" altLang="zh-CN" b="1">
                <a:solidFill>
                  <a:srgbClr val="000000"/>
                </a:solidFill>
              </a:rPr>
              <a:t>	103 ( jump,－,－,0 )       E</a:t>
            </a:r>
            <a:r>
              <a:rPr lang="en-US" altLang="zh-CN" b="1" baseline="30000">
                <a:solidFill>
                  <a:srgbClr val="000000"/>
                </a:solidFill>
              </a:rPr>
              <a:t>2</a:t>
            </a:r>
            <a:r>
              <a:rPr lang="en-US" altLang="zh-CN" b="1">
                <a:solidFill>
                  <a:srgbClr val="000000"/>
                </a:solidFill>
              </a:rPr>
              <a:t>.false＝103</a:t>
            </a:r>
            <a:endParaRPr lang="zh-CN" altLang="en-US" b="1">
              <a:solidFill>
                <a:srgbClr val="00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04800" y="152400"/>
            <a:ext cx="8305800" cy="604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zh-CN" altLang="en-US" b="1">
                <a:solidFill>
                  <a:srgbClr val="000000"/>
                </a:solidFill>
              </a:rPr>
              <a:t>(5)把</a:t>
            </a:r>
            <a:r>
              <a:rPr lang="en-US" altLang="zh-CN" b="1">
                <a:solidFill>
                  <a:srgbClr val="000000"/>
                </a:solidFill>
              </a:rPr>
              <a:t>if E</a:t>
            </a:r>
            <a:r>
              <a:rPr lang="en-US" altLang="zh-CN" b="1" baseline="30000">
                <a:solidFill>
                  <a:srgbClr val="000000"/>
                </a:solidFill>
              </a:rPr>
              <a:t>2</a:t>
            </a:r>
            <a:r>
              <a:rPr lang="en-US" altLang="zh-CN" b="1">
                <a:solidFill>
                  <a:srgbClr val="000000"/>
                </a:solidFill>
              </a:rPr>
              <a:t> then </a:t>
            </a:r>
            <a:r>
              <a:rPr lang="zh-CN" altLang="en-US" b="1">
                <a:solidFill>
                  <a:srgbClr val="000000"/>
                </a:solidFill>
              </a:rPr>
              <a:t>归为</a:t>
            </a:r>
            <a:r>
              <a:rPr lang="en-US" altLang="zh-CN" b="1">
                <a:solidFill>
                  <a:srgbClr val="000000"/>
                </a:solidFill>
              </a:rPr>
              <a:t>C，</a:t>
            </a:r>
            <a:r>
              <a:rPr lang="zh-CN" altLang="en-US" b="1">
                <a:solidFill>
                  <a:srgbClr val="000000"/>
                </a:solidFill>
              </a:rPr>
              <a:t>回填</a:t>
            </a:r>
            <a:r>
              <a:rPr lang="en-US" altLang="zh-CN" b="1">
                <a:solidFill>
                  <a:srgbClr val="000000"/>
                </a:solidFill>
              </a:rPr>
              <a:t>E</a:t>
            </a:r>
            <a:r>
              <a:rPr lang="en-US" altLang="zh-CN" b="1" baseline="30000">
                <a:solidFill>
                  <a:srgbClr val="000000"/>
                </a:solidFill>
              </a:rPr>
              <a:t>2</a:t>
            </a:r>
            <a:r>
              <a:rPr lang="en-US" altLang="zh-CN" b="1">
                <a:solidFill>
                  <a:srgbClr val="000000"/>
                </a:solidFill>
              </a:rPr>
              <a:t>.true</a:t>
            </a:r>
            <a:r>
              <a:rPr lang="zh-CN" altLang="en-US" b="1">
                <a:solidFill>
                  <a:srgbClr val="000000"/>
                </a:solidFill>
              </a:rPr>
              <a:t>得  	</a:t>
            </a:r>
          </a:p>
          <a:p>
            <a:pPr>
              <a:lnSpc>
                <a:spcPct val="90000"/>
              </a:lnSpc>
              <a:spcBef>
                <a:spcPct val="50000"/>
              </a:spcBef>
              <a:buClr>
                <a:schemeClr val="accent2"/>
              </a:buClr>
              <a:buFont typeface="Wingdings" pitchFamily="2" charset="2"/>
              <a:buNone/>
            </a:pPr>
            <a:r>
              <a:rPr lang="zh-CN" altLang="en-US" b="1">
                <a:solidFill>
                  <a:srgbClr val="000000"/>
                </a:solidFill>
              </a:rPr>
              <a:t>	102 ( </a:t>
            </a:r>
            <a:r>
              <a:rPr lang="en-US" altLang="zh-CN" b="1">
                <a:solidFill>
                  <a:srgbClr val="000000"/>
                </a:solidFill>
              </a:rPr>
              <a:t>j&lt; , C , D ,</a:t>
            </a:r>
            <a:r>
              <a:rPr lang="en-US" altLang="zh-CN" b="1">
                <a:solidFill>
                  <a:schemeClr val="hlink"/>
                </a:solidFill>
              </a:rPr>
              <a:t> </a:t>
            </a:r>
            <a:r>
              <a:rPr lang="en-US" altLang="zh-CN" b="1">
                <a:solidFill>
                  <a:srgbClr val="FF0000"/>
                </a:solidFill>
              </a:rPr>
              <a:t>104</a:t>
            </a:r>
            <a:r>
              <a:rPr lang="en-US" altLang="zh-CN" b="1">
                <a:solidFill>
                  <a:srgbClr val="000000"/>
                </a:solidFill>
              </a:rPr>
              <a:t> )</a:t>
            </a:r>
          </a:p>
          <a:p>
            <a:pPr>
              <a:lnSpc>
                <a:spcPct val="90000"/>
              </a:lnSpc>
              <a:spcBef>
                <a:spcPct val="50000"/>
              </a:spcBef>
              <a:buClr>
                <a:schemeClr val="accent2"/>
              </a:buClr>
              <a:buFont typeface="Wingdings" pitchFamily="2" charset="2"/>
              <a:buNone/>
            </a:pPr>
            <a:r>
              <a:rPr lang="en-US" altLang="zh-CN" b="1">
                <a:solidFill>
                  <a:srgbClr val="000000"/>
                </a:solidFill>
              </a:rPr>
              <a:t>            C.CHAIN＝E</a:t>
            </a:r>
            <a:r>
              <a:rPr lang="en-US" altLang="zh-CN" b="1" baseline="30000">
                <a:solidFill>
                  <a:srgbClr val="000000"/>
                </a:solidFill>
              </a:rPr>
              <a:t>2</a:t>
            </a:r>
            <a:r>
              <a:rPr lang="en-US" altLang="zh-CN" b="1">
                <a:solidFill>
                  <a:srgbClr val="000000"/>
                </a:solidFill>
              </a:rPr>
              <a:t>.false＝103</a:t>
            </a:r>
          </a:p>
          <a:p>
            <a:pPr>
              <a:lnSpc>
                <a:spcPct val="90000"/>
              </a:lnSpc>
              <a:spcBef>
                <a:spcPct val="50000"/>
              </a:spcBef>
              <a:buClr>
                <a:schemeClr val="accent2"/>
              </a:buClr>
              <a:buFont typeface="Wingdings" pitchFamily="2" charset="2"/>
              <a:buNone/>
            </a:pPr>
            <a:r>
              <a:rPr lang="en-US" altLang="zh-CN" b="1">
                <a:solidFill>
                  <a:srgbClr val="000000"/>
                </a:solidFill>
              </a:rPr>
              <a:t>(6)</a:t>
            </a:r>
            <a:r>
              <a:rPr lang="zh-CN" altLang="en-US" b="1">
                <a:solidFill>
                  <a:srgbClr val="000000"/>
                </a:solidFill>
              </a:rPr>
              <a:t>把</a:t>
            </a:r>
            <a:r>
              <a:rPr lang="en-US" altLang="zh-CN" b="1">
                <a:solidFill>
                  <a:srgbClr val="000000"/>
                </a:solidFill>
              </a:rPr>
              <a:t>X:＝Y+Z</a:t>
            </a:r>
            <a:r>
              <a:rPr lang="zh-CN" altLang="en-US" b="1">
                <a:solidFill>
                  <a:srgbClr val="000000"/>
                </a:solidFill>
              </a:rPr>
              <a:t>归为</a:t>
            </a:r>
            <a:r>
              <a:rPr lang="en-US" altLang="zh-CN" b="1">
                <a:solidFill>
                  <a:srgbClr val="000000"/>
                </a:solidFill>
              </a:rPr>
              <a:t>S</a:t>
            </a:r>
            <a:r>
              <a:rPr lang="en-US" altLang="zh-CN" b="1" baseline="30000">
                <a:solidFill>
                  <a:srgbClr val="000000"/>
                </a:solidFill>
              </a:rPr>
              <a:t>1</a:t>
            </a:r>
            <a:r>
              <a:rPr lang="en-US" altLang="zh-CN" b="1">
                <a:solidFill>
                  <a:srgbClr val="000000"/>
                </a:solidFill>
              </a:rPr>
              <a:t>，</a:t>
            </a:r>
            <a:r>
              <a:rPr lang="zh-CN" altLang="en-US" b="1">
                <a:solidFill>
                  <a:srgbClr val="000000"/>
                </a:solidFill>
              </a:rPr>
              <a:t>产生：	</a:t>
            </a:r>
          </a:p>
          <a:p>
            <a:pPr>
              <a:lnSpc>
                <a:spcPct val="90000"/>
              </a:lnSpc>
              <a:spcBef>
                <a:spcPct val="50000"/>
              </a:spcBef>
              <a:buClr>
                <a:schemeClr val="accent2"/>
              </a:buClr>
              <a:buFont typeface="Wingdings" pitchFamily="2" charset="2"/>
              <a:buNone/>
            </a:pPr>
            <a:r>
              <a:rPr lang="zh-CN" altLang="en-US" b="1">
                <a:solidFill>
                  <a:srgbClr val="000000"/>
                </a:solidFill>
              </a:rPr>
              <a:t>	104 (＋, </a:t>
            </a:r>
            <a:r>
              <a:rPr lang="en-US" altLang="zh-CN" b="1">
                <a:solidFill>
                  <a:srgbClr val="000000"/>
                </a:solidFill>
              </a:rPr>
              <a:t>Y , Z , t</a:t>
            </a:r>
            <a:r>
              <a:rPr lang="en-US" altLang="zh-CN" b="1" baseline="-30000">
                <a:solidFill>
                  <a:srgbClr val="000000"/>
                </a:solidFill>
              </a:rPr>
              <a:t>1</a:t>
            </a:r>
            <a:r>
              <a:rPr lang="en-US" altLang="zh-CN" b="1">
                <a:solidFill>
                  <a:srgbClr val="000000"/>
                </a:solidFill>
              </a:rPr>
              <a:t> )</a:t>
            </a:r>
          </a:p>
          <a:p>
            <a:pPr>
              <a:lnSpc>
                <a:spcPct val="90000"/>
              </a:lnSpc>
              <a:spcBef>
                <a:spcPct val="50000"/>
              </a:spcBef>
              <a:buClr>
                <a:schemeClr val="accent2"/>
              </a:buClr>
              <a:buFont typeface="Wingdings" pitchFamily="2" charset="2"/>
              <a:buNone/>
            </a:pPr>
            <a:r>
              <a:rPr lang="en-US" altLang="zh-CN" b="1">
                <a:solidFill>
                  <a:srgbClr val="000000"/>
                </a:solidFill>
              </a:rPr>
              <a:t>            105 ( :＝, t</a:t>
            </a:r>
            <a:r>
              <a:rPr lang="en-US" altLang="zh-CN" b="1" baseline="-30000">
                <a:solidFill>
                  <a:srgbClr val="000000"/>
                </a:solidFill>
              </a:rPr>
              <a:t>1</a:t>
            </a:r>
            <a:r>
              <a:rPr lang="en-US" altLang="zh-CN" b="1">
                <a:solidFill>
                  <a:srgbClr val="000000"/>
                </a:solidFill>
              </a:rPr>
              <a:t> ,－, X )      </a:t>
            </a:r>
          </a:p>
          <a:p>
            <a:pPr>
              <a:lnSpc>
                <a:spcPct val="90000"/>
              </a:lnSpc>
              <a:spcBef>
                <a:spcPct val="50000"/>
              </a:spcBef>
              <a:buClr>
                <a:schemeClr val="accent2"/>
              </a:buClr>
              <a:buFont typeface="Wingdings" pitchFamily="2" charset="2"/>
              <a:buNone/>
            </a:pPr>
            <a:r>
              <a:rPr lang="en-US" altLang="zh-CN" b="1">
                <a:solidFill>
                  <a:srgbClr val="000000"/>
                </a:solidFill>
              </a:rPr>
              <a:t>	S</a:t>
            </a:r>
            <a:r>
              <a:rPr lang="en-US" altLang="zh-CN" b="1" baseline="30000">
                <a:solidFill>
                  <a:srgbClr val="000000"/>
                </a:solidFill>
              </a:rPr>
              <a:t>1</a:t>
            </a:r>
            <a:r>
              <a:rPr lang="en-US" altLang="zh-CN" b="1">
                <a:solidFill>
                  <a:srgbClr val="000000"/>
                </a:solidFill>
              </a:rPr>
              <a:t>.CHAIN＝0</a:t>
            </a:r>
          </a:p>
          <a:p>
            <a:pPr>
              <a:lnSpc>
                <a:spcPct val="90000"/>
              </a:lnSpc>
              <a:spcBef>
                <a:spcPct val="50000"/>
              </a:spcBef>
              <a:buClr>
                <a:schemeClr val="accent2"/>
              </a:buClr>
              <a:buFont typeface="Wingdings" pitchFamily="2" charset="2"/>
              <a:buNone/>
            </a:pPr>
            <a:r>
              <a:rPr lang="en-US" altLang="zh-CN" b="1">
                <a:solidFill>
                  <a:srgbClr val="000000"/>
                </a:solidFill>
              </a:rPr>
              <a:t>(7)  </a:t>
            </a:r>
            <a:r>
              <a:rPr lang="zh-CN" altLang="en-US" b="1">
                <a:solidFill>
                  <a:srgbClr val="000000"/>
                </a:solidFill>
              </a:rPr>
              <a:t>把</a:t>
            </a:r>
            <a:r>
              <a:rPr lang="en-US" altLang="zh-CN" b="1">
                <a:solidFill>
                  <a:srgbClr val="000000"/>
                </a:solidFill>
              </a:rPr>
              <a:t>C S</a:t>
            </a:r>
            <a:r>
              <a:rPr lang="en-US" altLang="zh-CN" b="1" baseline="30000">
                <a:solidFill>
                  <a:srgbClr val="000000"/>
                </a:solidFill>
              </a:rPr>
              <a:t>1</a:t>
            </a:r>
            <a:r>
              <a:rPr lang="zh-CN" altLang="en-US" b="1">
                <a:solidFill>
                  <a:srgbClr val="000000"/>
                </a:solidFill>
              </a:rPr>
              <a:t>归为</a:t>
            </a:r>
            <a:r>
              <a:rPr lang="en-US" altLang="zh-CN" b="1">
                <a:solidFill>
                  <a:srgbClr val="000000"/>
                </a:solidFill>
              </a:rPr>
              <a:t>S</a:t>
            </a:r>
            <a:r>
              <a:rPr lang="en-US" altLang="zh-CN" b="1" baseline="30000">
                <a:solidFill>
                  <a:srgbClr val="000000"/>
                </a:solidFill>
              </a:rPr>
              <a:t>2</a:t>
            </a:r>
            <a:r>
              <a:rPr lang="en-US" altLang="zh-CN" b="1">
                <a:solidFill>
                  <a:srgbClr val="000000"/>
                </a:solidFill>
              </a:rPr>
              <a:t>，S</a:t>
            </a:r>
            <a:r>
              <a:rPr lang="en-US" altLang="zh-CN" b="1" baseline="30000">
                <a:solidFill>
                  <a:srgbClr val="000000"/>
                </a:solidFill>
              </a:rPr>
              <a:t>2</a:t>
            </a:r>
            <a:r>
              <a:rPr lang="en-US" altLang="zh-CN" b="1">
                <a:solidFill>
                  <a:srgbClr val="000000"/>
                </a:solidFill>
              </a:rPr>
              <a:t>.CHAIN＝merge ( 103 , 0 )＝103 </a:t>
            </a:r>
          </a:p>
          <a:p>
            <a:pPr>
              <a:lnSpc>
                <a:spcPct val="90000"/>
              </a:lnSpc>
              <a:spcBef>
                <a:spcPct val="50000"/>
              </a:spcBef>
              <a:buClr>
                <a:schemeClr val="accent2"/>
              </a:buClr>
              <a:buFont typeface="Wingdings" pitchFamily="2" charset="2"/>
              <a:buNone/>
            </a:pPr>
            <a:r>
              <a:rPr lang="zh-CN" altLang="en-US" b="1">
                <a:solidFill>
                  <a:srgbClr val="000000"/>
                </a:solidFill>
              </a:rPr>
              <a:t>(8)</a:t>
            </a:r>
            <a:r>
              <a:rPr lang="zh-CN" altLang="en-US" b="1">
                <a:solidFill>
                  <a:srgbClr val="000000"/>
                </a:solidFill>
                <a:cs typeface="Times New Roman" pitchFamily="18" charset="0"/>
              </a:rPr>
              <a:t>  </a:t>
            </a:r>
            <a:r>
              <a:rPr lang="zh-CN" altLang="en-US" b="1">
                <a:solidFill>
                  <a:srgbClr val="000000"/>
                </a:solidFill>
              </a:rPr>
              <a:t>把</a:t>
            </a:r>
            <a:r>
              <a:rPr lang="en-US" altLang="zh-CN" b="1">
                <a:solidFill>
                  <a:srgbClr val="000000"/>
                </a:solidFill>
              </a:rPr>
              <a:t>W</a:t>
            </a:r>
            <a:r>
              <a:rPr lang="en-US" altLang="zh-CN" b="1" baseline="30000">
                <a:solidFill>
                  <a:srgbClr val="000000"/>
                </a:solidFill>
              </a:rPr>
              <a:t>d</a:t>
            </a:r>
            <a:r>
              <a:rPr lang="en-US" altLang="zh-CN" b="1">
                <a:solidFill>
                  <a:srgbClr val="000000"/>
                </a:solidFill>
              </a:rPr>
              <a:t> S</a:t>
            </a:r>
            <a:r>
              <a:rPr lang="en-US" altLang="zh-CN" b="1" baseline="30000">
                <a:solidFill>
                  <a:srgbClr val="000000"/>
                </a:solidFill>
              </a:rPr>
              <a:t>2</a:t>
            </a:r>
            <a:r>
              <a:rPr lang="zh-CN" altLang="en-US" b="1">
                <a:solidFill>
                  <a:srgbClr val="000000"/>
                </a:solidFill>
              </a:rPr>
              <a:t>归为</a:t>
            </a:r>
            <a:r>
              <a:rPr lang="en-US" altLang="zh-CN" b="1">
                <a:solidFill>
                  <a:srgbClr val="000000"/>
                </a:solidFill>
              </a:rPr>
              <a:t>S，</a:t>
            </a:r>
            <a:r>
              <a:rPr lang="zh-CN" altLang="en-US" b="1">
                <a:solidFill>
                  <a:srgbClr val="000000"/>
                </a:solidFill>
              </a:rPr>
              <a:t>回填</a:t>
            </a:r>
            <a:r>
              <a:rPr lang="en-US" altLang="zh-CN" b="1">
                <a:solidFill>
                  <a:srgbClr val="000000"/>
                </a:solidFill>
              </a:rPr>
              <a:t>S</a:t>
            </a:r>
            <a:r>
              <a:rPr lang="en-US" altLang="zh-CN" b="1" baseline="30000">
                <a:solidFill>
                  <a:srgbClr val="000000"/>
                </a:solidFill>
              </a:rPr>
              <a:t>2</a:t>
            </a:r>
            <a:r>
              <a:rPr lang="en-US" altLang="zh-CN" b="1">
                <a:solidFill>
                  <a:srgbClr val="000000"/>
                </a:solidFill>
              </a:rPr>
              <a:t>.CHAIN</a:t>
            </a:r>
            <a:r>
              <a:rPr lang="zh-CN" altLang="en-US" b="1">
                <a:solidFill>
                  <a:srgbClr val="000000"/>
                </a:solidFill>
              </a:rPr>
              <a:t>得   </a:t>
            </a:r>
          </a:p>
          <a:p>
            <a:pPr>
              <a:lnSpc>
                <a:spcPct val="90000"/>
              </a:lnSpc>
              <a:spcBef>
                <a:spcPct val="50000"/>
              </a:spcBef>
              <a:buClr>
                <a:schemeClr val="accent2"/>
              </a:buClr>
              <a:buFont typeface="Wingdings" pitchFamily="2" charset="2"/>
              <a:buNone/>
            </a:pPr>
            <a:r>
              <a:rPr lang="zh-CN" altLang="en-US" b="1">
                <a:solidFill>
                  <a:srgbClr val="000000"/>
                </a:solidFill>
              </a:rPr>
              <a:t>		103 ( </a:t>
            </a:r>
            <a:r>
              <a:rPr lang="en-US" altLang="zh-CN" b="1">
                <a:solidFill>
                  <a:srgbClr val="000000"/>
                </a:solidFill>
              </a:rPr>
              <a:t>jump,－,－, </a:t>
            </a:r>
            <a:r>
              <a:rPr lang="en-US" altLang="zh-CN" b="1">
                <a:solidFill>
                  <a:srgbClr val="FF0000"/>
                </a:solidFill>
              </a:rPr>
              <a:t>100</a:t>
            </a:r>
            <a:r>
              <a:rPr lang="en-US" altLang="zh-CN" b="1">
                <a:solidFill>
                  <a:srgbClr val="000000"/>
                </a:solidFill>
              </a:rPr>
              <a:t> )</a:t>
            </a:r>
          </a:p>
          <a:p>
            <a:pPr>
              <a:lnSpc>
                <a:spcPct val="90000"/>
              </a:lnSpc>
              <a:spcBef>
                <a:spcPct val="50000"/>
              </a:spcBef>
              <a:buClr>
                <a:schemeClr val="accent2"/>
              </a:buClr>
              <a:buFont typeface="Wingdings" pitchFamily="2" charset="2"/>
              <a:buNone/>
            </a:pPr>
            <a:r>
              <a:rPr lang="zh-CN" altLang="en-US" b="1">
                <a:solidFill>
                  <a:srgbClr val="000000"/>
                </a:solidFill>
              </a:rPr>
              <a:t>产生四元式   106 ( </a:t>
            </a:r>
            <a:r>
              <a:rPr lang="en-US" altLang="zh-CN" b="1">
                <a:solidFill>
                  <a:srgbClr val="000000"/>
                </a:solidFill>
              </a:rPr>
              <a:t>jump,－,－, 100 )</a:t>
            </a:r>
          </a:p>
          <a:p>
            <a:pPr>
              <a:lnSpc>
                <a:spcPct val="90000"/>
              </a:lnSpc>
              <a:spcBef>
                <a:spcPct val="50000"/>
              </a:spcBef>
              <a:buClr>
                <a:schemeClr val="accent2"/>
              </a:buClr>
              <a:buFont typeface="Wingdings" pitchFamily="2" charset="2"/>
              <a:buNone/>
            </a:pPr>
            <a:r>
              <a:rPr lang="en-US" altLang="zh-CN" b="1">
                <a:solidFill>
                  <a:srgbClr val="000000"/>
                </a:solidFill>
              </a:rPr>
              <a:t>                       S.CHAIN:＝W</a:t>
            </a:r>
            <a:r>
              <a:rPr lang="en-US" altLang="zh-CN" b="1" baseline="30000">
                <a:solidFill>
                  <a:srgbClr val="000000"/>
                </a:solidFill>
              </a:rPr>
              <a:t>d</a:t>
            </a:r>
            <a:r>
              <a:rPr lang="en-US" altLang="zh-CN" b="1">
                <a:solidFill>
                  <a:srgbClr val="000000"/>
                </a:solidFill>
              </a:rPr>
              <a:t>.CHIAN＝101 </a:t>
            </a:r>
            <a:endParaRPr lang="zh-CN" altLang="en-US" b="1">
              <a:solidFill>
                <a:srgbClr val="000000"/>
              </a:solidFill>
            </a:endParaRPr>
          </a:p>
        </p:txBody>
      </p:sp>
      <p:sp>
        <p:nvSpPr>
          <p:cNvPr id="79875" name="AutoShape 3">
            <a:hlinkClick r:id="rId2" action="ppaction://hlinksldjump"/>
          </p:cNvPr>
          <p:cNvSpPr>
            <a:spLocks noChangeArrowheads="1"/>
          </p:cNvSpPr>
          <p:nvPr/>
        </p:nvSpPr>
        <p:spPr bwMode="auto">
          <a:xfrm>
            <a:off x="8077200" y="6096000"/>
            <a:ext cx="762000" cy="457200"/>
          </a:xfrm>
          <a:prstGeom prst="curvedUpArrow">
            <a:avLst>
              <a:gd name="adj1" fmla="val 33333"/>
              <a:gd name="adj2" fmla="val 66667"/>
              <a:gd name="adj3" fmla="val 33333"/>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71600" y="381000"/>
            <a:ext cx="7378700" cy="762000"/>
          </a:xfrm>
        </p:spPr>
        <p:txBody>
          <a:bodyPr/>
          <a:lstStyle/>
          <a:p>
            <a:pPr eaLnBrk="1" hangingPunct="1"/>
            <a:r>
              <a:rPr lang="zh-CN" altLang="en-US" sz="3600" dirty="0" smtClean="0"/>
              <a:t>练习</a:t>
            </a:r>
          </a:p>
        </p:txBody>
      </p:sp>
      <p:sp>
        <p:nvSpPr>
          <p:cNvPr id="57347" name="Rectangle 3"/>
          <p:cNvSpPr>
            <a:spLocks noGrp="1" noChangeArrowheads="1"/>
          </p:cNvSpPr>
          <p:nvPr>
            <p:ph type="body" idx="1"/>
          </p:nvPr>
        </p:nvSpPr>
        <p:spPr>
          <a:xfrm>
            <a:off x="683568" y="1828800"/>
            <a:ext cx="8084195" cy="3505200"/>
          </a:xfrm>
        </p:spPr>
        <p:txBody>
          <a:bodyPr/>
          <a:lstStyle/>
          <a:p>
            <a:pPr algn="just" eaLnBrk="1" hangingPunct="1">
              <a:lnSpc>
                <a:spcPct val="90000"/>
              </a:lnSpc>
            </a:pPr>
            <a:r>
              <a:rPr lang="zh-CN" altLang="en-US" sz="2800" dirty="0" smtClean="0"/>
              <a:t>将下面语句翻译成四元式序列。</a:t>
            </a:r>
            <a:endParaRPr lang="en-US" altLang="zh-CN" sz="2800" dirty="0" smtClean="0"/>
          </a:p>
          <a:p>
            <a:pPr marL="0" indent="0" algn="just" eaLnBrk="1" hangingPunct="1">
              <a:lnSpc>
                <a:spcPct val="90000"/>
              </a:lnSpc>
              <a:buNone/>
            </a:pPr>
            <a:r>
              <a:rPr lang="en-US" altLang="zh-CN" sz="2800" dirty="0" smtClean="0"/>
              <a:t>while A&lt;B and E do if C&lt;D then x:=x+1 else x:=x-1</a:t>
            </a:r>
            <a:endParaRPr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71600" y="381000"/>
            <a:ext cx="7378700" cy="762000"/>
          </a:xfrm>
        </p:spPr>
        <p:txBody>
          <a:bodyPr/>
          <a:lstStyle/>
          <a:p>
            <a:pPr eaLnBrk="1" hangingPunct="1"/>
            <a:r>
              <a:rPr lang="en-US" altLang="zh-CN" sz="3600" dirty="0" smtClean="0"/>
              <a:t>7.</a:t>
            </a:r>
            <a:r>
              <a:rPr lang="zh-CN" altLang="en-US" sz="3600" dirty="0" smtClean="0"/>
              <a:t>4</a:t>
            </a:r>
            <a:r>
              <a:rPr lang="zh-CN" altLang="en-US" sz="3600" dirty="0" smtClean="0"/>
              <a:t>.4  简单说明语句的翻译</a:t>
            </a:r>
          </a:p>
        </p:txBody>
      </p:sp>
      <p:sp>
        <p:nvSpPr>
          <p:cNvPr id="57347" name="Rectangle 3"/>
          <p:cNvSpPr>
            <a:spLocks noGrp="1" noChangeArrowheads="1"/>
          </p:cNvSpPr>
          <p:nvPr>
            <p:ph type="body" idx="1"/>
          </p:nvPr>
        </p:nvSpPr>
        <p:spPr>
          <a:xfrm>
            <a:off x="809625" y="1828800"/>
            <a:ext cx="7958138" cy="3505200"/>
          </a:xfrm>
        </p:spPr>
        <p:txBody>
          <a:bodyPr/>
          <a:lstStyle/>
          <a:p>
            <a:pPr algn="just" eaLnBrk="1" hangingPunct="1">
              <a:lnSpc>
                <a:spcPct val="90000"/>
              </a:lnSpc>
            </a:pPr>
            <a:r>
              <a:rPr lang="zh-CN" altLang="en-US" sz="2800" smtClean="0"/>
              <a:t>说明语句的作用：定义各种形式的有名实体，如常量、变量、数组、记录、过程、子程序等</a:t>
            </a:r>
          </a:p>
          <a:p>
            <a:pPr algn="just" eaLnBrk="1" hangingPunct="1">
              <a:lnSpc>
                <a:spcPct val="90000"/>
              </a:lnSpc>
            </a:pPr>
            <a:r>
              <a:rPr lang="zh-CN" altLang="en-US" sz="2800" smtClean="0"/>
              <a:t>说明语句种类：变量说明，常量说明，类型说明，过程说明等</a:t>
            </a:r>
          </a:p>
          <a:p>
            <a:pPr algn="just" eaLnBrk="1" hangingPunct="1">
              <a:lnSpc>
                <a:spcPct val="90000"/>
              </a:lnSpc>
            </a:pPr>
            <a:r>
              <a:rPr lang="zh-CN" altLang="en-US" sz="2800" smtClean="0"/>
              <a:t>说明语句的翻译：</a:t>
            </a:r>
          </a:p>
          <a:p>
            <a:pPr algn="just" eaLnBrk="1" hangingPunct="1">
              <a:lnSpc>
                <a:spcPct val="90000"/>
              </a:lnSpc>
              <a:buFont typeface="Wingdings" pitchFamily="2" charset="2"/>
              <a:buNone/>
            </a:pPr>
            <a:r>
              <a:rPr lang="zh-CN" altLang="en-US" sz="2800" smtClean="0"/>
              <a:t>	简单说明语句的翻译不产生中间代码，编译程序把说明语句中定义的名字和属性登记在符号表中，用以检查名字的引用和说明是否一致</a:t>
            </a:r>
          </a:p>
        </p:txBody>
      </p:sp>
    </p:spTree>
    <p:extLst>
      <p:ext uri="{BB962C8B-B14F-4D97-AF65-F5344CB8AC3E}">
        <p14:creationId xmlns:p14="http://schemas.microsoft.com/office/powerpoint/2010/main" val="1071015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符号表</a:t>
            </a:r>
          </a:p>
        </p:txBody>
      </p:sp>
      <p:sp>
        <p:nvSpPr>
          <p:cNvPr id="122883" name="Rectangle 3"/>
          <p:cNvSpPr>
            <a:spLocks noGrp="1" noChangeArrowheads="1"/>
          </p:cNvSpPr>
          <p:nvPr>
            <p:ph type="body" idx="1"/>
          </p:nvPr>
        </p:nvSpPr>
        <p:spPr>
          <a:xfrm>
            <a:off x="681038" y="1371600"/>
            <a:ext cx="8310562" cy="4876800"/>
          </a:xfrm>
        </p:spPr>
        <p:txBody>
          <a:bodyPr/>
          <a:lstStyle/>
          <a:p>
            <a:pPr marL="609600" indent="-609600" eaLnBrk="1" hangingPunct="1">
              <a:lnSpc>
                <a:spcPct val="90000"/>
              </a:lnSpc>
              <a:buClr>
                <a:srgbClr val="FF0000"/>
              </a:buClr>
              <a:buFont typeface="Wingdings" pitchFamily="2" charset="2"/>
              <a:buAutoNum type="arabicPeriod"/>
            </a:pPr>
            <a:r>
              <a:rPr lang="zh-CN" altLang="en-US" sz="2800" smtClean="0"/>
              <a:t>符号表及其作用</a:t>
            </a:r>
          </a:p>
          <a:p>
            <a:pPr marL="609600" indent="-609600" eaLnBrk="1" hangingPunct="1">
              <a:lnSpc>
                <a:spcPct val="90000"/>
              </a:lnSpc>
            </a:pPr>
            <a:r>
              <a:rPr lang="zh-CN" altLang="en-US" sz="2800" smtClean="0"/>
              <a:t>符号表(</a:t>
            </a:r>
            <a:r>
              <a:rPr lang="en-US" altLang="zh-CN" sz="2800" smtClean="0"/>
              <a:t>Symbol Table)</a:t>
            </a:r>
          </a:p>
          <a:p>
            <a:pPr marL="609600" indent="-609600" eaLnBrk="1" hangingPunct="1">
              <a:lnSpc>
                <a:spcPct val="90000"/>
              </a:lnSpc>
              <a:buFont typeface="Wingdings" pitchFamily="2" charset="2"/>
              <a:buNone/>
            </a:pPr>
            <a:r>
              <a:rPr lang="zh-CN" altLang="en-US" sz="2800" smtClean="0"/>
              <a:t>	符号表是存放标识符信息的一种表，其中的信息表示的是标识符的属性(语义</a:t>
            </a:r>
            <a:r>
              <a:rPr lang="en-US" altLang="zh-CN" sz="2800" smtClean="0"/>
              <a:t>)。</a:t>
            </a:r>
            <a:endParaRPr lang="zh-CN" altLang="en-US" sz="2800" smtClean="0"/>
          </a:p>
          <a:p>
            <a:pPr marL="609600" indent="-609600" eaLnBrk="1" hangingPunct="1">
              <a:lnSpc>
                <a:spcPct val="90000"/>
              </a:lnSpc>
            </a:pPr>
            <a:r>
              <a:rPr lang="zh-CN" altLang="en-US" sz="2800" smtClean="0"/>
              <a:t>符号表的作用</a:t>
            </a:r>
          </a:p>
          <a:p>
            <a:pPr marL="609600" indent="-609600" eaLnBrk="1" hangingPunct="1">
              <a:lnSpc>
                <a:spcPct val="90000"/>
              </a:lnSpc>
              <a:buFont typeface="Wingdings" pitchFamily="2" charset="2"/>
              <a:buNone/>
            </a:pPr>
            <a:r>
              <a:rPr lang="zh-CN" altLang="en-US" sz="2800" smtClean="0"/>
              <a:t>	符号表是连接</a:t>
            </a:r>
            <a:r>
              <a:rPr lang="zh-CN" altLang="en-US" sz="2800" smtClean="0">
                <a:solidFill>
                  <a:srgbClr val="FF3300"/>
                </a:solidFill>
              </a:rPr>
              <a:t>声明</a:t>
            </a:r>
            <a:r>
              <a:rPr lang="zh-CN" altLang="en-US" sz="2800" smtClean="0"/>
              <a:t>与</a:t>
            </a:r>
            <a:r>
              <a:rPr lang="zh-CN" altLang="en-US" sz="2800" smtClean="0">
                <a:solidFill>
                  <a:srgbClr val="FF3300"/>
                </a:solidFill>
              </a:rPr>
              <a:t>引用</a:t>
            </a:r>
            <a:r>
              <a:rPr lang="zh-CN" altLang="en-US" sz="2800" smtClean="0"/>
              <a:t>的桥梁。一个名字在声明时，相关信息被填写进符号表，而在引用时，根据符号表中的信息生成相应的可执行语句。它的作用主要有：</a:t>
            </a:r>
          </a:p>
          <a:p>
            <a:pPr marL="990600" lvl="1" indent="-533400" eaLnBrk="1" hangingPunct="1">
              <a:lnSpc>
                <a:spcPct val="90000"/>
              </a:lnSpc>
              <a:buClr>
                <a:srgbClr val="FF0000"/>
              </a:buClr>
              <a:buFont typeface="Wingdings" pitchFamily="2" charset="2"/>
              <a:buChar char="Ø"/>
            </a:pPr>
            <a:r>
              <a:rPr lang="zh-CN" altLang="en-US" smtClean="0"/>
              <a:t>辅助语义的正确性检查</a:t>
            </a:r>
          </a:p>
          <a:p>
            <a:pPr marL="990600" lvl="1" indent="-533400" eaLnBrk="1" hangingPunct="1">
              <a:lnSpc>
                <a:spcPct val="90000"/>
              </a:lnSpc>
              <a:buClr>
                <a:srgbClr val="FF0000"/>
              </a:buClr>
              <a:buFont typeface="Wingdings" pitchFamily="2" charset="2"/>
              <a:buChar char="Ø"/>
            </a:pPr>
            <a:r>
              <a:rPr lang="zh-CN" altLang="en-US" smtClean="0"/>
              <a:t>辅助代码生成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8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8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8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8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381000" y="228600"/>
            <a:ext cx="8458200" cy="5791200"/>
          </a:xfrm>
        </p:spPr>
        <p:txBody>
          <a:bodyPr/>
          <a:lstStyle/>
          <a:p>
            <a:pPr marL="533400" indent="-533400" eaLnBrk="1" hangingPunct="1">
              <a:lnSpc>
                <a:spcPct val="90000"/>
              </a:lnSpc>
              <a:buClr>
                <a:srgbClr val="FF0000"/>
              </a:buClr>
              <a:buFont typeface="Wingdings" pitchFamily="2" charset="2"/>
              <a:buAutoNum type="arabicPeriod" startAt="2"/>
            </a:pPr>
            <a:r>
              <a:rPr lang="zh-CN" altLang="en-US" sz="2800" smtClean="0"/>
              <a:t>符号表的设计</a:t>
            </a:r>
          </a:p>
          <a:p>
            <a:pPr marL="533400" indent="-533400" eaLnBrk="1" hangingPunct="1">
              <a:lnSpc>
                <a:spcPct val="90000"/>
              </a:lnSpc>
            </a:pPr>
            <a:r>
              <a:rPr lang="zh-CN" altLang="en-US" sz="2800" smtClean="0"/>
              <a:t>如何有效记录各类符号的属性，以便在编译的各个阶段对符号表进行快速、有效的查找、插入、修改、删除等操作，是符号表设计的基本目标。</a:t>
            </a:r>
          </a:p>
          <a:p>
            <a:pPr marL="533400" indent="-533400" eaLnBrk="1" hangingPunct="1">
              <a:lnSpc>
                <a:spcPct val="90000"/>
              </a:lnSpc>
            </a:pPr>
            <a:r>
              <a:rPr lang="zh-CN" altLang="en-US" sz="2800" smtClean="0"/>
              <a:t>符号表的组成</a:t>
            </a:r>
          </a:p>
          <a:p>
            <a:pPr marL="533400" indent="-533400" eaLnBrk="1" hangingPunct="1">
              <a:lnSpc>
                <a:spcPct val="90000"/>
              </a:lnSpc>
              <a:buFont typeface="Wingdings" pitchFamily="2" charset="2"/>
              <a:buNone/>
            </a:pPr>
            <a:r>
              <a:rPr lang="zh-CN" altLang="en-US" sz="2800" smtClean="0"/>
              <a:t>	表项分两部分，其中前者是标识符的名字（或在名表中的地址），而后者是属性部分（不同种类的标识符属性不同）。</a:t>
            </a:r>
          </a:p>
          <a:p>
            <a:pPr marL="533400" indent="-533400" eaLnBrk="1" hangingPunct="1">
              <a:lnSpc>
                <a:spcPct val="90000"/>
              </a:lnSpc>
            </a:pPr>
            <a:r>
              <a:rPr lang="zh-CN" altLang="en-US" sz="2800" smtClean="0"/>
              <a:t>符号表的组织方式和查找方法</a:t>
            </a:r>
          </a:p>
          <a:p>
            <a:pPr marL="533400" indent="-533400" eaLnBrk="1" hangingPunct="1">
              <a:lnSpc>
                <a:spcPct val="90000"/>
              </a:lnSpc>
              <a:buFont typeface="Wingdings" pitchFamily="2" charset="2"/>
              <a:buNone/>
            </a:pPr>
            <a:r>
              <a:rPr lang="zh-CN" altLang="en-US" sz="2800" smtClean="0"/>
              <a:t>	符号表的组织方式可以是数组也可以是链表等等，查找算法可以是顺序查表法、平分查表法、散列查表法等</a:t>
            </a:r>
          </a:p>
          <a:p>
            <a:pPr marL="533400" indent="-533400" eaLnBrk="1" hangingPunct="1">
              <a:lnSpc>
                <a:spcPct val="90000"/>
              </a:lnSpc>
              <a:buFont typeface="Wingdings" pitchFamily="2" charset="2"/>
              <a:buNone/>
            </a:pPr>
            <a:r>
              <a:rPr lang="zh-CN" altLang="en-US" sz="2800" smtClean="0"/>
              <a:t>	合理的组织和查找，将使得符号表的操作更高效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39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39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39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3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81000" y="304800"/>
            <a:ext cx="8386763" cy="5867400"/>
          </a:xfrm>
        </p:spPr>
        <p:txBody>
          <a:bodyPr/>
          <a:lstStyle/>
          <a:p>
            <a:pPr marL="609600" indent="-609600" algn="just" eaLnBrk="1" hangingPunct="1">
              <a:lnSpc>
                <a:spcPct val="90000"/>
              </a:lnSpc>
              <a:buClr>
                <a:schemeClr val="folHlink"/>
              </a:buClr>
            </a:pPr>
            <a:r>
              <a:rPr lang="zh-CN" altLang="en-US" sz="2800" smtClean="0">
                <a:latin typeface="宋体" pitchFamily="2" charset="-122"/>
              </a:rPr>
              <a:t>属性文法的形式定义</a:t>
            </a:r>
          </a:p>
          <a:p>
            <a:pPr marL="609600" indent="-609600" algn="just" eaLnBrk="1" hangingPunct="1">
              <a:lnSpc>
                <a:spcPct val="90000"/>
              </a:lnSpc>
              <a:buFont typeface="Wingdings" pitchFamily="2" charset="2"/>
              <a:buNone/>
            </a:pPr>
            <a:r>
              <a:rPr lang="zh-CN" altLang="en-US" sz="2800" smtClean="0">
                <a:latin typeface="宋体" pitchFamily="2" charset="-122"/>
              </a:rPr>
              <a:t>	一个属性文法是一个三元组,</a:t>
            </a:r>
            <a:r>
              <a:rPr lang="en-US" altLang="zh-CN" sz="2800" smtClean="0">
                <a:latin typeface="宋体" pitchFamily="2" charset="-122"/>
              </a:rPr>
              <a:t>A＝(G, V, F)</a:t>
            </a:r>
          </a:p>
          <a:p>
            <a:pPr marL="990600" lvl="1" indent="-533400" algn="just" eaLnBrk="1" hangingPunct="1">
              <a:lnSpc>
                <a:spcPct val="90000"/>
              </a:lnSpc>
              <a:buClr>
                <a:srgbClr val="FF0000"/>
              </a:buClr>
              <a:buFont typeface="Wingdings" pitchFamily="2" charset="2"/>
              <a:buChar char="Ø"/>
            </a:pPr>
            <a:r>
              <a:rPr lang="en-US" altLang="zh-CN" smtClean="0">
                <a:latin typeface="宋体" pitchFamily="2" charset="-122"/>
              </a:rPr>
              <a:t>G</a:t>
            </a:r>
            <a:r>
              <a:rPr lang="zh-CN" altLang="en-US" smtClean="0">
                <a:latin typeface="宋体" pitchFamily="2" charset="-122"/>
              </a:rPr>
              <a:t>是一个上下文无关文法；</a:t>
            </a:r>
          </a:p>
          <a:p>
            <a:pPr marL="990600" lvl="1" indent="-533400" algn="just" eaLnBrk="1" hangingPunct="1">
              <a:lnSpc>
                <a:spcPct val="90000"/>
              </a:lnSpc>
              <a:buClr>
                <a:srgbClr val="FF0000"/>
              </a:buClr>
              <a:buFont typeface="Wingdings" pitchFamily="2" charset="2"/>
              <a:buChar char="Ø"/>
            </a:pPr>
            <a:r>
              <a:rPr lang="en-US" altLang="zh-CN" smtClean="0">
                <a:latin typeface="宋体" pitchFamily="2" charset="-122"/>
              </a:rPr>
              <a:t>V</a:t>
            </a:r>
            <a:r>
              <a:rPr lang="zh-CN" altLang="en-US" smtClean="0">
                <a:latin typeface="宋体" pitchFamily="2" charset="-122"/>
              </a:rPr>
              <a:t>是属性的有穷集；</a:t>
            </a:r>
          </a:p>
          <a:p>
            <a:pPr marL="990600" lvl="1" indent="-533400" algn="just" eaLnBrk="1" hangingPunct="1">
              <a:lnSpc>
                <a:spcPct val="90000"/>
              </a:lnSpc>
              <a:buClr>
                <a:srgbClr val="FF0000"/>
              </a:buClr>
              <a:buFont typeface="Wingdings" pitchFamily="2" charset="2"/>
              <a:buChar char="Ø"/>
            </a:pPr>
            <a:r>
              <a:rPr lang="en-US" altLang="zh-CN" smtClean="0">
                <a:latin typeface="宋体" pitchFamily="2" charset="-122"/>
              </a:rPr>
              <a:t>F</a:t>
            </a:r>
            <a:r>
              <a:rPr lang="zh-CN" altLang="en-US" smtClean="0">
                <a:latin typeface="宋体" pitchFamily="2" charset="-122"/>
              </a:rPr>
              <a:t>是关于属性的断言的有穷集。</a:t>
            </a:r>
          </a:p>
          <a:p>
            <a:pPr marL="609600" indent="-609600" algn="just" eaLnBrk="1" hangingPunct="1">
              <a:lnSpc>
                <a:spcPct val="90000"/>
              </a:lnSpc>
              <a:buFont typeface="Wingdings" pitchFamily="2" charset="2"/>
              <a:buNone/>
            </a:pPr>
            <a:r>
              <a:rPr lang="zh-CN" altLang="en-US" sz="2800" smtClean="0">
                <a:latin typeface="宋体" pitchFamily="2" charset="-122"/>
              </a:rPr>
              <a:t>说明：	</a:t>
            </a:r>
          </a:p>
          <a:p>
            <a:pPr marL="609600" indent="-609600" algn="just" eaLnBrk="1" hangingPunct="1">
              <a:lnSpc>
                <a:spcPct val="90000"/>
              </a:lnSpc>
              <a:buClr>
                <a:srgbClr val="FF0000"/>
              </a:buClr>
              <a:buFont typeface="Wingdings" pitchFamily="2" charset="2"/>
              <a:buAutoNum type="arabicPeriod"/>
            </a:pPr>
            <a:r>
              <a:rPr lang="zh-CN" altLang="en-US" sz="2800" smtClean="0">
                <a:latin typeface="宋体" pitchFamily="2" charset="-122"/>
              </a:rPr>
              <a:t>每个</a:t>
            </a:r>
            <a:r>
              <a:rPr lang="zh-CN" altLang="en-US" sz="2800" smtClean="0">
                <a:solidFill>
                  <a:srgbClr val="6600CC"/>
                </a:solidFill>
                <a:latin typeface="宋体" pitchFamily="2" charset="-122"/>
              </a:rPr>
              <a:t>属性</a:t>
            </a:r>
            <a:r>
              <a:rPr lang="zh-CN" altLang="en-US" sz="2800" smtClean="0">
                <a:latin typeface="宋体" pitchFamily="2" charset="-122"/>
              </a:rPr>
              <a:t>与文法符号相联，</a:t>
            </a:r>
            <a:r>
              <a:rPr lang="en-US" altLang="zh-CN" sz="2800" smtClean="0">
                <a:latin typeface="宋体" pitchFamily="2" charset="-122"/>
              </a:rPr>
              <a:t>N.t</a:t>
            </a:r>
            <a:r>
              <a:rPr lang="zh-CN" altLang="en-US" sz="2800" smtClean="0">
                <a:latin typeface="宋体" pitchFamily="2" charset="-122"/>
              </a:rPr>
              <a:t>表示文法符号</a:t>
            </a:r>
            <a:r>
              <a:rPr lang="en-US" altLang="zh-CN" sz="2800" smtClean="0">
                <a:latin typeface="宋体" pitchFamily="2" charset="-122"/>
              </a:rPr>
              <a:t>N</a:t>
            </a:r>
            <a:r>
              <a:rPr lang="zh-CN" altLang="en-US" sz="2800" smtClean="0">
                <a:latin typeface="宋体" pitchFamily="2" charset="-122"/>
              </a:rPr>
              <a:t>的属性</a:t>
            </a:r>
            <a:r>
              <a:rPr lang="en-US" altLang="zh-CN" sz="2800" smtClean="0">
                <a:latin typeface="宋体" pitchFamily="2" charset="-122"/>
              </a:rPr>
              <a:t>t。</a:t>
            </a:r>
            <a:r>
              <a:rPr lang="zh-CN" altLang="en-US" sz="2800" smtClean="0">
                <a:solidFill>
                  <a:srgbClr val="6600CC"/>
                </a:solidFill>
                <a:latin typeface="宋体" pitchFamily="2" charset="-122"/>
              </a:rPr>
              <a:t>属性值</a:t>
            </a:r>
            <a:r>
              <a:rPr lang="zh-CN" altLang="en-US" sz="2800" smtClean="0">
                <a:latin typeface="宋体" pitchFamily="2" charset="-122"/>
              </a:rPr>
              <a:t>又称</a:t>
            </a:r>
            <a:r>
              <a:rPr lang="zh-CN" altLang="en-US" sz="2800" smtClean="0">
                <a:solidFill>
                  <a:srgbClr val="6600CC"/>
                </a:solidFill>
                <a:latin typeface="宋体" pitchFamily="2" charset="-122"/>
              </a:rPr>
              <a:t>语义值</a:t>
            </a:r>
            <a:r>
              <a:rPr lang="zh-CN" altLang="en-US" sz="2800" smtClean="0">
                <a:latin typeface="宋体" pitchFamily="2" charset="-122"/>
              </a:rPr>
              <a:t>。存储属性值的变量又称</a:t>
            </a:r>
            <a:r>
              <a:rPr lang="zh-CN" altLang="en-US" sz="2800" smtClean="0">
                <a:solidFill>
                  <a:srgbClr val="6600CC"/>
                </a:solidFill>
                <a:latin typeface="宋体" pitchFamily="2" charset="-122"/>
              </a:rPr>
              <a:t>语义变量</a:t>
            </a:r>
            <a:r>
              <a:rPr lang="zh-CN" altLang="en-US" sz="2800" smtClean="0">
                <a:latin typeface="宋体" pitchFamily="2" charset="-122"/>
              </a:rPr>
              <a:t>。</a:t>
            </a:r>
          </a:p>
          <a:p>
            <a:pPr marL="609600" indent="-609600" algn="just" eaLnBrk="1" hangingPunct="1">
              <a:lnSpc>
                <a:spcPct val="90000"/>
              </a:lnSpc>
              <a:buClr>
                <a:srgbClr val="FF0000"/>
              </a:buClr>
              <a:buFont typeface="Wingdings" pitchFamily="2" charset="2"/>
              <a:buAutoNum type="arabicPeriod"/>
            </a:pPr>
            <a:r>
              <a:rPr lang="zh-CN" altLang="en-US" sz="2800" smtClean="0">
                <a:latin typeface="宋体" pitchFamily="2" charset="-122"/>
              </a:rPr>
              <a:t>每个断言与文法的某个产生式相联，写在{ }内。属性的断言又称</a:t>
            </a:r>
            <a:r>
              <a:rPr lang="zh-CN" altLang="en-US" sz="2800" smtClean="0">
                <a:solidFill>
                  <a:srgbClr val="6600CC"/>
                </a:solidFill>
                <a:latin typeface="宋体" pitchFamily="2" charset="-122"/>
              </a:rPr>
              <a:t>语义规则</a:t>
            </a:r>
            <a:r>
              <a:rPr lang="zh-CN" altLang="en-US" sz="2800" smtClean="0">
                <a:latin typeface="宋体" pitchFamily="2" charset="-122"/>
              </a:rPr>
              <a:t>，它所描述的工作可以包括属性计算、静态语义检查、符号表的操作、代码生成等，有时写成函数或过程段。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8600" y="3263900"/>
            <a:ext cx="77724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pPr>
            <a:endParaRPr lang="en-US" altLang="zh-CN" sz="2800">
              <a:latin typeface="Tahoma" pitchFamily="34" charset="0"/>
            </a:endParaRPr>
          </a:p>
        </p:txBody>
      </p:sp>
      <p:sp>
        <p:nvSpPr>
          <p:cNvPr id="83971" name="Rectangle 3" descr="粉色砂纸"/>
          <p:cNvSpPr>
            <a:spLocks noChangeArrowheads="1"/>
          </p:cNvSpPr>
          <p:nvPr/>
        </p:nvSpPr>
        <p:spPr bwMode="auto">
          <a:xfrm>
            <a:off x="228600" y="152400"/>
            <a:ext cx="4495800" cy="308451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chemeClr val="folHlink"/>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800" b="1">
                <a:solidFill>
                  <a:schemeClr val="tx2"/>
                </a:solidFill>
                <a:latin typeface="宋体" pitchFamily="2" charset="-122"/>
              </a:rPr>
              <a:t>过程的说明部分：</a:t>
            </a:r>
          </a:p>
          <a:p>
            <a:pPr>
              <a:spcBef>
                <a:spcPct val="50000"/>
              </a:spcBef>
              <a:buClr>
                <a:schemeClr val="folHlink"/>
              </a:buClr>
              <a:buSzPct val="60000"/>
              <a:buFont typeface="Wingdings" pitchFamily="2" charset="2"/>
              <a:buNone/>
            </a:pPr>
            <a:r>
              <a:rPr lang="en-US" altLang="zh-CN" sz="2800" b="1">
                <a:latin typeface="宋体" pitchFamily="2" charset="-122"/>
              </a:rPr>
              <a:t>CONST A=35,B=49;</a:t>
            </a:r>
          </a:p>
          <a:p>
            <a:pPr>
              <a:spcBef>
                <a:spcPct val="50000"/>
              </a:spcBef>
              <a:buClr>
                <a:schemeClr val="folHlink"/>
              </a:buClr>
              <a:buSzPct val="60000"/>
              <a:buFont typeface="Wingdings" pitchFamily="2" charset="2"/>
              <a:buNone/>
            </a:pPr>
            <a:r>
              <a:rPr lang="en-US" altLang="zh-CN" sz="2800" b="1">
                <a:latin typeface="宋体" pitchFamily="2" charset="-122"/>
              </a:rPr>
              <a:t>VAR C,D,E;</a:t>
            </a:r>
          </a:p>
          <a:p>
            <a:pPr>
              <a:spcBef>
                <a:spcPct val="50000"/>
              </a:spcBef>
              <a:buClr>
                <a:schemeClr val="folHlink"/>
              </a:buClr>
              <a:buSzPct val="60000"/>
              <a:buFont typeface="Wingdings" pitchFamily="2" charset="2"/>
              <a:buNone/>
            </a:pPr>
            <a:r>
              <a:rPr lang="en-US" altLang="zh-CN" sz="2800" b="1">
                <a:latin typeface="宋体" pitchFamily="2" charset="-122"/>
              </a:rPr>
              <a:t>PROCEDURE P;</a:t>
            </a:r>
          </a:p>
          <a:p>
            <a:pPr>
              <a:spcBef>
                <a:spcPct val="50000"/>
              </a:spcBef>
              <a:buClr>
                <a:schemeClr val="folHlink"/>
              </a:buClr>
              <a:buSzPct val="60000"/>
              <a:buFont typeface="Wingdings" pitchFamily="2" charset="2"/>
              <a:buNone/>
            </a:pPr>
            <a:r>
              <a:rPr lang="en-US" altLang="zh-CN" sz="2800" b="1">
                <a:latin typeface="宋体" pitchFamily="2" charset="-122"/>
              </a:rPr>
              <a:t>VAR G</a:t>
            </a:r>
            <a:endParaRPr lang="zh-CN" altLang="en-US" sz="2800" b="1">
              <a:latin typeface="宋体" pitchFamily="2" charset="-122"/>
            </a:endParaRPr>
          </a:p>
        </p:txBody>
      </p:sp>
      <p:sp>
        <p:nvSpPr>
          <p:cNvPr id="134148" name="Rectangle 4"/>
          <p:cNvSpPr>
            <a:spLocks noChangeArrowheads="1"/>
          </p:cNvSpPr>
          <p:nvPr/>
        </p:nvSpPr>
        <p:spPr bwMode="auto">
          <a:xfrm>
            <a:off x="2209800" y="27432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800" b="1">
                <a:solidFill>
                  <a:schemeClr val="tx2"/>
                </a:solidFill>
                <a:latin typeface="宋体" pitchFamily="2" charset="-122"/>
              </a:rPr>
              <a:t>TABLE</a:t>
            </a:r>
            <a:r>
              <a:rPr lang="zh-CN" altLang="en-US" sz="2800" b="1">
                <a:solidFill>
                  <a:schemeClr val="tx2"/>
                </a:solidFill>
                <a:latin typeface="宋体" pitchFamily="2" charset="-122"/>
              </a:rPr>
              <a:t>表中的信息</a:t>
            </a:r>
          </a:p>
        </p:txBody>
      </p:sp>
      <p:graphicFrame>
        <p:nvGraphicFramePr>
          <p:cNvPr id="134149" name="Group 5"/>
          <p:cNvGraphicFramePr>
            <a:graphicFrameLocks noGrp="1"/>
          </p:cNvGraphicFramePr>
          <p:nvPr/>
        </p:nvGraphicFramePr>
        <p:xfrm>
          <a:off x="228600" y="3581400"/>
          <a:ext cx="8686800" cy="3119438"/>
        </p:xfrm>
        <a:graphic>
          <a:graphicData uri="http://schemas.openxmlformats.org/drawingml/2006/table">
            <a:tbl>
              <a:tblPr/>
              <a:tblGrid>
                <a:gridCol w="1254125"/>
                <a:gridCol w="2506663"/>
                <a:gridCol w="2060575"/>
                <a:gridCol w="1700212"/>
                <a:gridCol w="1165225"/>
              </a:tblGrid>
              <a:tr h="222549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NAME:A</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NAME:B</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NAME:C</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NAME:D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NAME:E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NAME:P</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Kind :CONSTANT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Kind :CONSTANT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Kind :VARIBALE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Kind :VARIBALE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Kind :VARIBALE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Kind :PROCEDUR</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VAL:35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VAL:49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 LEVEL:LEV</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 LEVEL:LEV</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 LEVEL:LEV</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 LEVEL:LEV</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000" b="1"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000" b="1"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ADR: DX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ADR: DX+1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ADR: DX+2</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rPr>
                        <a:t>ADR:</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000" b="1"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000" b="1"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000" b="1"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000" b="1"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000" b="1"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SIZE:4</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r>
              <a:tr h="89394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NAME:G</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 </a:t>
                      </a:r>
                      <a:r>
                        <a:rPr kumimoji="1" lang="en-US" altLang="zh-CN" sz="2000" b="1" i="0" u="none" strike="noStrike" cap="none" normalizeH="0" baseline="0" smtClean="0">
                          <a:ln>
                            <a:noFill/>
                          </a:ln>
                          <a:solidFill>
                            <a:srgbClr val="000000"/>
                          </a:solidFill>
                          <a:effectLst/>
                          <a:latin typeface="Times New Roman" pitchFamily="18" charset="0"/>
                          <a:ea typeface="黑体" pitchFamily="2" charset="-122"/>
                        </a:rPr>
                        <a:t>…</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Kind :VARIBALE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黑体" pitchFamily="2" charset="-122"/>
                        </a:rPr>
                        <a:t>…</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LEVEL:LEV+1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黑体" pitchFamily="2" charset="-122"/>
                        </a:rPr>
                        <a:t>…</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ADR: DX</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000" b="1" i="0" u="none" strike="noStrike" cap="none" normalizeH="0" baseline="0" smtClean="0">
                          <a:ln>
                            <a:noFill/>
                          </a:ln>
                          <a:solidFill>
                            <a:srgbClr val="000000"/>
                          </a:solidFill>
                          <a:effectLst/>
                          <a:latin typeface="Times New Roman" pitchFamily="18" charset="0"/>
                          <a:ea typeface="宋体" pitchFamily="2" charset="-122"/>
                        </a:rPr>
                        <a:t> </a:t>
                      </a:r>
                      <a:r>
                        <a:rPr kumimoji="1" lang="en-US" altLang="zh-CN" sz="2000" b="1" i="0" u="none" strike="noStrike" cap="none" normalizeH="0" baseline="0" smtClean="0">
                          <a:ln>
                            <a:noFill/>
                          </a:ln>
                          <a:solidFill>
                            <a:srgbClr val="000000"/>
                          </a:solidFill>
                          <a:effectLst/>
                          <a:latin typeface="Times New Roman" pitchFamily="18" charset="0"/>
                          <a:ea typeface="黑体" pitchFamily="2" charset="-122"/>
                        </a:rPr>
                        <a:t>…</a:t>
                      </a: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000" b="1" i="0" u="none" strike="noStrike" cap="none" normalizeH="0" baseline="0" smtClean="0">
                        <a:ln>
                          <a:noFill/>
                        </a:ln>
                        <a:solidFill>
                          <a:srgbClr val="000000"/>
                        </a:solidFill>
                        <a:effectLst/>
                        <a:latin typeface="Times New Roman" pitchFamily="18" charset="0"/>
                        <a:ea typeface="宋体" pitchFamily="2" charset="-122"/>
                      </a:endParaRPr>
                    </a:p>
                  </a:txBody>
                  <a:tcPr marT="45729" marB="45729"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solidFill>
                      <a:srgbClr val="FFFF66">
                        <a:alpha val="50000"/>
                      </a:srgbClr>
                    </a:solidFill>
                  </a:tcPr>
                </a:tc>
              </a:tr>
            </a:tbl>
          </a:graphicData>
        </a:graphic>
      </p:graphicFrame>
      <p:sp>
        <p:nvSpPr>
          <p:cNvPr id="134169" name="AutoShape 25"/>
          <p:cNvSpPr>
            <a:spLocks noChangeArrowheads="1"/>
          </p:cNvSpPr>
          <p:nvPr/>
        </p:nvSpPr>
        <p:spPr bwMode="auto">
          <a:xfrm>
            <a:off x="4572000" y="1371600"/>
            <a:ext cx="3962400" cy="1524000"/>
          </a:xfrm>
          <a:prstGeom prst="cloudCallout">
            <a:avLst>
              <a:gd name="adj1" fmla="val 11537"/>
              <a:gd name="adj2" fmla="val 137292"/>
            </a:avLst>
          </a:prstGeom>
          <a:solidFill>
            <a:srgbClr val="99FF99"/>
          </a:solidFill>
          <a:ln w="25400">
            <a:solidFill>
              <a:schemeClr val="folHlink"/>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b="1">
                <a:solidFill>
                  <a:srgbClr val="000000"/>
                </a:solidFill>
                <a:latin typeface="Tahoma" pitchFamily="34" charset="0"/>
              </a:rPr>
              <a:t>变量相对本过程基地址的偏移量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1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34169"/>
                                        </p:tgtEl>
                                        <p:attrNameLst>
                                          <p:attrName>style.visibility</p:attrName>
                                        </p:attrNameLst>
                                      </p:cBhvr>
                                      <p:to>
                                        <p:strVal val="visible"/>
                                      </p:to>
                                    </p:set>
                                    <p:anim calcmode="lin" valueType="num">
                                      <p:cBhvr>
                                        <p:cTn id="15" dur="1000" fill="hold"/>
                                        <p:tgtEl>
                                          <p:spTgt spid="134169"/>
                                        </p:tgtEl>
                                        <p:attrNameLst>
                                          <p:attrName>ppt_w</p:attrName>
                                        </p:attrNameLst>
                                      </p:cBhvr>
                                      <p:tavLst>
                                        <p:tav tm="0">
                                          <p:val>
                                            <p:fltVal val="0"/>
                                          </p:val>
                                        </p:tav>
                                        <p:tav tm="100000">
                                          <p:val>
                                            <p:strVal val="#ppt_w"/>
                                          </p:val>
                                        </p:tav>
                                      </p:tavLst>
                                    </p:anim>
                                    <p:anim calcmode="lin" valueType="num">
                                      <p:cBhvr>
                                        <p:cTn id="16" dur="1000" fill="hold"/>
                                        <p:tgtEl>
                                          <p:spTgt spid="134169"/>
                                        </p:tgtEl>
                                        <p:attrNameLst>
                                          <p:attrName>ppt_h</p:attrName>
                                        </p:attrNameLst>
                                      </p:cBhvr>
                                      <p:tavLst>
                                        <p:tav tm="0">
                                          <p:val>
                                            <p:fltVal val="0"/>
                                          </p:val>
                                        </p:tav>
                                        <p:tav tm="100000">
                                          <p:val>
                                            <p:strVal val="#ppt_h"/>
                                          </p:val>
                                        </p:tav>
                                      </p:tavLst>
                                    </p:anim>
                                    <p:anim calcmode="lin" valueType="num">
                                      <p:cBhvr>
                                        <p:cTn id="17" dur="1000" fill="hold"/>
                                        <p:tgtEl>
                                          <p:spTgt spid="13416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3416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P spid="134169"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endParaRPr lang="zh-CN" altLang="en-US" smtClean="0"/>
          </a:p>
        </p:txBody>
      </p:sp>
      <p:sp>
        <p:nvSpPr>
          <p:cNvPr id="124931" name="Rectangle 3"/>
          <p:cNvSpPr>
            <a:spLocks noGrp="1" noChangeArrowheads="1"/>
          </p:cNvSpPr>
          <p:nvPr>
            <p:ph type="body" idx="1"/>
          </p:nvPr>
        </p:nvSpPr>
        <p:spPr/>
        <p:txBody>
          <a:bodyPr/>
          <a:lstStyle/>
          <a:p>
            <a:pPr eaLnBrk="1" hangingPunct="1"/>
            <a:r>
              <a:rPr lang="zh-CN" altLang="en-US" sz="2800" smtClean="0"/>
              <a:t>符号表的生存期</a:t>
            </a:r>
          </a:p>
          <a:p>
            <a:pPr eaLnBrk="1" hangingPunct="1">
              <a:buClr>
                <a:srgbClr val="FF0000"/>
              </a:buClr>
              <a:buFont typeface="Wingdings" pitchFamily="2" charset="2"/>
              <a:buChar char="Ø"/>
            </a:pPr>
            <a:r>
              <a:rPr lang="zh-CN" altLang="en-US" sz="2800" smtClean="0"/>
              <a:t>在编译过程中，每当遇到标识符时，就要查填符号表：若是新的标识符时，就向符号表中填入一个新的表项；否则，根据情况向符号表中的已有表项</a:t>
            </a:r>
            <a:r>
              <a:rPr lang="zh-CN" altLang="en-US" sz="2800" smtClean="0">
                <a:solidFill>
                  <a:srgbClr val="0000CC"/>
                </a:solidFill>
              </a:rPr>
              <a:t>增填</a:t>
            </a:r>
            <a:r>
              <a:rPr lang="zh-CN" altLang="en-US" sz="2800" smtClean="0"/>
              <a:t>信息（如填入分析的存储地址）或者</a:t>
            </a:r>
            <a:r>
              <a:rPr lang="zh-CN" altLang="en-US" sz="2800" smtClean="0">
                <a:solidFill>
                  <a:srgbClr val="0000CC"/>
                </a:solidFill>
              </a:rPr>
              <a:t>查获</a:t>
            </a:r>
            <a:r>
              <a:rPr lang="zh-CN" altLang="en-US" sz="2800" smtClean="0"/>
              <a:t>信息（如进行语义检查等）</a:t>
            </a:r>
          </a:p>
          <a:p>
            <a:pPr eaLnBrk="1" hangingPunct="1">
              <a:buClr>
                <a:srgbClr val="FF0000"/>
              </a:buClr>
              <a:buFont typeface="Wingdings" pitchFamily="2" charset="2"/>
              <a:buChar char="Ø"/>
            </a:pPr>
            <a:r>
              <a:rPr lang="zh-CN" altLang="en-US" sz="2800" smtClean="0"/>
              <a:t>符号表的信息将在词法分析、语法分析的过程中陆续填入，将用于语义检查、产生中间代码以及生成目标代码等不同的阶段。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2"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endParaRPr lang="zh-CN" altLang="en-US" smtClean="0"/>
          </a:p>
        </p:txBody>
      </p:sp>
      <p:sp>
        <p:nvSpPr>
          <p:cNvPr id="126979" name="Rectangle 3"/>
          <p:cNvSpPr>
            <a:spLocks noGrp="1" noChangeArrowheads="1"/>
          </p:cNvSpPr>
          <p:nvPr>
            <p:ph type="body" idx="1"/>
          </p:nvPr>
        </p:nvSpPr>
        <p:spPr/>
        <p:txBody>
          <a:bodyPr/>
          <a:lstStyle/>
          <a:p>
            <a:pPr algn="just" eaLnBrk="1" hangingPunct="1">
              <a:buFont typeface="Wingdings" pitchFamily="2" charset="2"/>
              <a:buNone/>
            </a:pPr>
            <a:r>
              <a:rPr lang="zh-CN" altLang="en-US" sz="2800" smtClean="0"/>
              <a:t>1简单说明语句</a:t>
            </a:r>
          </a:p>
          <a:p>
            <a:pPr algn="just" eaLnBrk="1" hangingPunct="1"/>
            <a:r>
              <a:rPr lang="zh-CN" altLang="en-US" sz="2800" smtClean="0"/>
              <a:t>文法描述</a:t>
            </a:r>
          </a:p>
          <a:p>
            <a:pPr algn="just" eaLnBrk="1" hangingPunct="1">
              <a:buFont typeface="Wingdings" pitchFamily="2" charset="2"/>
              <a:buNone/>
            </a:pPr>
            <a:r>
              <a:rPr lang="zh-CN" altLang="en-US" sz="2800" smtClean="0"/>
              <a:t>	  </a:t>
            </a:r>
            <a:r>
              <a:rPr lang="en-US" altLang="zh-CN" sz="2800" smtClean="0"/>
              <a:t>D</a:t>
            </a:r>
            <a:r>
              <a:rPr lang="en-US" altLang="zh-CN" sz="2800" smtClean="0">
                <a:sym typeface="Wingdings" pitchFamily="2" charset="2"/>
              </a:rPr>
              <a:t>→</a:t>
            </a:r>
            <a:r>
              <a:rPr lang="en-US" altLang="zh-CN" sz="2800" smtClean="0"/>
              <a:t> integer &lt;namelist&gt; | real &lt;namelist&gt;</a:t>
            </a:r>
          </a:p>
          <a:p>
            <a:pPr algn="just" eaLnBrk="1" hangingPunct="1">
              <a:buFont typeface="Wingdings" pitchFamily="2" charset="2"/>
              <a:buNone/>
            </a:pPr>
            <a:r>
              <a:rPr lang="en-US" altLang="zh-CN" sz="2800" smtClean="0"/>
              <a:t>	&lt;namelist&gt; </a:t>
            </a:r>
            <a:r>
              <a:rPr lang="en-US" altLang="zh-CN" sz="2800" smtClean="0">
                <a:sym typeface="Wingdings" pitchFamily="2" charset="2"/>
              </a:rPr>
              <a:t>→</a:t>
            </a:r>
            <a:r>
              <a:rPr lang="en-US" altLang="zh-CN" sz="2800" smtClean="0"/>
              <a:t> &lt;namelist&gt; , id | id</a:t>
            </a:r>
          </a:p>
          <a:p>
            <a:pPr algn="just" eaLnBrk="1" hangingPunct="1">
              <a:buFont typeface="Wingdings" pitchFamily="2" charset="2"/>
              <a:buNone/>
            </a:pPr>
            <a:r>
              <a:rPr lang="zh-CN" altLang="en-US" sz="2800" smtClean="0"/>
              <a:t>	该文法描述了以</a:t>
            </a:r>
            <a:r>
              <a:rPr lang="en-US" altLang="zh-CN" sz="2800" smtClean="0"/>
              <a:t>integer</a:t>
            </a:r>
            <a:r>
              <a:rPr lang="zh-CN" altLang="en-US" sz="2800" smtClean="0"/>
              <a:t>和</a:t>
            </a:r>
            <a:r>
              <a:rPr lang="en-US" altLang="zh-CN" sz="2800" smtClean="0"/>
              <a:t>real</a:t>
            </a:r>
            <a:r>
              <a:rPr lang="zh-CN" altLang="en-US" sz="2800" smtClean="0"/>
              <a:t>定义的一串名字</a:t>
            </a:r>
          </a:p>
          <a:p>
            <a:pPr algn="just" eaLnBrk="1" hangingPunct="1"/>
            <a:r>
              <a:rPr lang="zh-CN" altLang="en-US" sz="2800" smtClean="0"/>
              <a:t>翻译目标</a:t>
            </a:r>
          </a:p>
          <a:p>
            <a:pPr algn="just" eaLnBrk="1" hangingPunct="1">
              <a:buFont typeface="Wingdings" pitchFamily="2" charset="2"/>
              <a:buNone/>
            </a:pPr>
            <a:r>
              <a:rPr lang="zh-CN" altLang="en-US" sz="2800" smtClean="0"/>
              <a:t>	把名字及类型信息填入符号表。</a:t>
            </a:r>
          </a:p>
          <a:p>
            <a:pPr eaLnBrk="1" hangingPunct="1"/>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69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6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2"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304800" y="152400"/>
            <a:ext cx="8462963" cy="1066800"/>
          </a:xfrm>
        </p:spPr>
        <p:txBody>
          <a:bodyPr/>
          <a:lstStyle/>
          <a:p>
            <a:pPr algn="just" eaLnBrk="1" hangingPunct="1"/>
            <a:r>
              <a:rPr lang="zh-CN" altLang="en-US" sz="2800" smtClean="0"/>
              <a:t>翻译中存在的问题：</a:t>
            </a:r>
          </a:p>
          <a:p>
            <a:pPr algn="just" eaLnBrk="1" hangingPunct="1">
              <a:buFont typeface="Wingdings" pitchFamily="2" charset="2"/>
              <a:buNone/>
            </a:pPr>
            <a:r>
              <a:rPr lang="zh-CN" altLang="en-US" sz="2800" smtClean="0"/>
              <a:t>	例:</a:t>
            </a:r>
            <a:r>
              <a:rPr lang="en-US" altLang="zh-CN" sz="2800" smtClean="0"/>
              <a:t>real A , B</a:t>
            </a:r>
            <a:endParaRPr lang="zh-CN" altLang="en-US" sz="2800" smtClean="0"/>
          </a:p>
        </p:txBody>
      </p:sp>
      <p:sp>
        <p:nvSpPr>
          <p:cNvPr id="125972" name="Rectangle 20"/>
          <p:cNvSpPr>
            <a:spLocks noChangeArrowheads="1"/>
          </p:cNvSpPr>
          <p:nvPr/>
        </p:nvSpPr>
        <p:spPr bwMode="auto">
          <a:xfrm>
            <a:off x="4343400" y="1219200"/>
            <a:ext cx="4684713" cy="367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C3300"/>
              </a:buClr>
              <a:buFont typeface="Wingdings" pitchFamily="2" charset="2"/>
              <a:buChar char="Ø"/>
            </a:pPr>
            <a:r>
              <a:rPr lang="zh-CN" altLang="en-US" sz="2800" b="1">
                <a:solidFill>
                  <a:srgbClr val="000000"/>
                </a:solidFill>
              </a:rPr>
              <a:t>第①步归约</a:t>
            </a:r>
            <a:r>
              <a:rPr lang="en-US" altLang="zh-CN" sz="2800" b="1">
                <a:solidFill>
                  <a:srgbClr val="000000"/>
                </a:solidFill>
              </a:rPr>
              <a:t>A</a:t>
            </a:r>
            <a:r>
              <a:rPr lang="zh-CN" altLang="en-US" sz="2800" b="1">
                <a:solidFill>
                  <a:srgbClr val="000000"/>
                </a:solidFill>
              </a:rPr>
              <a:t>和第②步归约</a:t>
            </a:r>
            <a:r>
              <a:rPr lang="en-US" altLang="zh-CN" sz="2800" b="1">
                <a:solidFill>
                  <a:srgbClr val="000000"/>
                </a:solidFill>
              </a:rPr>
              <a:t>B</a:t>
            </a:r>
            <a:r>
              <a:rPr lang="zh-CN" altLang="en-US" sz="2800" b="1">
                <a:solidFill>
                  <a:srgbClr val="000000"/>
                </a:solidFill>
              </a:rPr>
              <a:t>时，因未有类型信息而未能填入符号表</a:t>
            </a:r>
          </a:p>
          <a:p>
            <a:pPr>
              <a:spcBef>
                <a:spcPct val="20000"/>
              </a:spcBef>
              <a:buClr>
                <a:srgbClr val="CC3300"/>
              </a:buClr>
              <a:buFont typeface="Wingdings" pitchFamily="2" charset="2"/>
              <a:buChar char="Ø"/>
            </a:pPr>
            <a:r>
              <a:rPr lang="zh-CN" altLang="en-US" sz="2800" b="1">
                <a:solidFill>
                  <a:srgbClr val="000000"/>
                </a:solidFill>
              </a:rPr>
              <a:t>只有当第③步归约</a:t>
            </a:r>
            <a:r>
              <a:rPr lang="en-US" altLang="zh-CN" sz="2800" b="1">
                <a:solidFill>
                  <a:srgbClr val="000000"/>
                </a:solidFill>
              </a:rPr>
              <a:t>real</a:t>
            </a:r>
            <a:r>
              <a:rPr lang="zh-CN" altLang="en-US" sz="2800" b="1">
                <a:solidFill>
                  <a:srgbClr val="000000"/>
                </a:solidFill>
              </a:rPr>
              <a:t>后得到类型信息才能把所有名字及类型信息一起填入符号表</a:t>
            </a:r>
          </a:p>
          <a:p>
            <a:pPr>
              <a:spcBef>
                <a:spcPct val="20000"/>
              </a:spcBef>
              <a:buClr>
                <a:srgbClr val="CC3300"/>
              </a:buClr>
              <a:buFont typeface="Wingdings" pitchFamily="2" charset="2"/>
              <a:buChar char="Ø"/>
            </a:pPr>
            <a:r>
              <a:rPr lang="zh-CN" altLang="en-US" sz="2800" b="1">
                <a:solidFill>
                  <a:srgbClr val="000000"/>
                </a:solidFill>
              </a:rPr>
              <a:t>为此必须用队列（或栈）来保存归约出的名字 </a:t>
            </a:r>
          </a:p>
        </p:txBody>
      </p:sp>
      <p:grpSp>
        <p:nvGrpSpPr>
          <p:cNvPr id="125974" name="Group 22"/>
          <p:cNvGrpSpPr>
            <a:grpSpLocks/>
          </p:cNvGrpSpPr>
          <p:nvPr/>
        </p:nvGrpSpPr>
        <p:grpSpPr bwMode="auto">
          <a:xfrm>
            <a:off x="0" y="1462088"/>
            <a:ext cx="4030663" cy="3262312"/>
            <a:chOff x="0" y="921"/>
            <a:chExt cx="2539" cy="2055"/>
          </a:xfrm>
        </p:grpSpPr>
        <p:grpSp>
          <p:nvGrpSpPr>
            <p:cNvPr id="87045" name="Group 19"/>
            <p:cNvGrpSpPr>
              <a:grpSpLocks/>
            </p:cNvGrpSpPr>
            <p:nvPr/>
          </p:nvGrpSpPr>
          <p:grpSpPr bwMode="auto">
            <a:xfrm>
              <a:off x="0" y="921"/>
              <a:ext cx="2539" cy="2055"/>
              <a:chOff x="528" y="2208"/>
              <a:chExt cx="2539" cy="2055"/>
            </a:xfrm>
          </p:grpSpPr>
          <p:sp>
            <p:nvSpPr>
              <p:cNvPr id="87047" name="Text Box 4"/>
              <p:cNvSpPr txBox="1">
                <a:spLocks noChangeArrowheads="1"/>
              </p:cNvSpPr>
              <p:nvPr/>
            </p:nvSpPr>
            <p:spPr bwMode="auto">
              <a:xfrm>
                <a:off x="1392" y="220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D</a:t>
                </a:r>
              </a:p>
            </p:txBody>
          </p:sp>
          <p:sp>
            <p:nvSpPr>
              <p:cNvPr id="87048" name="Text Box 5"/>
              <p:cNvSpPr txBox="1">
                <a:spLocks noChangeArrowheads="1"/>
              </p:cNvSpPr>
              <p:nvPr/>
            </p:nvSpPr>
            <p:spPr bwMode="auto">
              <a:xfrm>
                <a:off x="672" y="2697"/>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real</a:t>
                </a:r>
              </a:p>
            </p:txBody>
          </p:sp>
          <p:sp>
            <p:nvSpPr>
              <p:cNvPr id="87049" name="Text Box 6"/>
              <p:cNvSpPr txBox="1">
                <a:spLocks noChangeArrowheads="1"/>
              </p:cNvSpPr>
              <p:nvPr/>
            </p:nvSpPr>
            <p:spPr bwMode="auto">
              <a:xfrm>
                <a:off x="1536" y="2736"/>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&lt;namelist &gt;</a:t>
                </a:r>
              </a:p>
            </p:txBody>
          </p:sp>
          <p:sp>
            <p:nvSpPr>
              <p:cNvPr id="87050" name="Text Box 7"/>
              <p:cNvSpPr txBox="1">
                <a:spLocks noChangeArrowheads="1"/>
              </p:cNvSpPr>
              <p:nvPr/>
            </p:nvSpPr>
            <p:spPr bwMode="auto">
              <a:xfrm>
                <a:off x="528" y="3321"/>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&lt;namelist &gt;</a:t>
                </a:r>
              </a:p>
            </p:txBody>
          </p:sp>
          <p:sp>
            <p:nvSpPr>
              <p:cNvPr id="87051" name="Text Box 8"/>
              <p:cNvSpPr txBox="1">
                <a:spLocks noChangeArrowheads="1"/>
              </p:cNvSpPr>
              <p:nvPr/>
            </p:nvSpPr>
            <p:spPr bwMode="auto">
              <a:xfrm>
                <a:off x="2016" y="332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t>
                </a:r>
              </a:p>
            </p:txBody>
          </p:sp>
          <p:sp>
            <p:nvSpPr>
              <p:cNvPr id="87052" name="Text Box 9"/>
              <p:cNvSpPr txBox="1">
                <a:spLocks noChangeArrowheads="1"/>
              </p:cNvSpPr>
              <p:nvPr/>
            </p:nvSpPr>
            <p:spPr bwMode="auto">
              <a:xfrm>
                <a:off x="2736" y="3369"/>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B</a:t>
                </a:r>
              </a:p>
            </p:txBody>
          </p:sp>
          <p:sp>
            <p:nvSpPr>
              <p:cNvPr id="87053" name="Text Box 10"/>
              <p:cNvSpPr txBox="1">
                <a:spLocks noChangeArrowheads="1"/>
              </p:cNvSpPr>
              <p:nvPr/>
            </p:nvSpPr>
            <p:spPr bwMode="auto">
              <a:xfrm>
                <a:off x="960" y="393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a:t>
                </a:r>
              </a:p>
            </p:txBody>
          </p:sp>
          <p:sp>
            <p:nvSpPr>
              <p:cNvPr id="87054" name="Line 11"/>
              <p:cNvSpPr>
                <a:spLocks noChangeShapeType="1"/>
              </p:cNvSpPr>
              <p:nvPr/>
            </p:nvSpPr>
            <p:spPr bwMode="auto">
              <a:xfrm flipH="1">
                <a:off x="1056" y="2496"/>
                <a:ext cx="432" cy="24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5" name="Line 12"/>
              <p:cNvSpPr>
                <a:spLocks noChangeShapeType="1"/>
              </p:cNvSpPr>
              <p:nvPr/>
            </p:nvSpPr>
            <p:spPr bwMode="auto">
              <a:xfrm>
                <a:off x="1488" y="2496"/>
                <a:ext cx="480"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6" name="Line 13"/>
              <p:cNvSpPr>
                <a:spLocks noChangeShapeType="1"/>
              </p:cNvSpPr>
              <p:nvPr/>
            </p:nvSpPr>
            <p:spPr bwMode="auto">
              <a:xfrm flipH="1">
                <a:off x="1488" y="3024"/>
                <a:ext cx="576"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7" name="Line 14"/>
              <p:cNvSpPr>
                <a:spLocks noChangeShapeType="1"/>
              </p:cNvSpPr>
              <p:nvPr/>
            </p:nvSpPr>
            <p:spPr bwMode="auto">
              <a:xfrm>
                <a:off x="2112" y="3024"/>
                <a:ext cx="0"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8" name="Line 15"/>
              <p:cNvSpPr>
                <a:spLocks noChangeShapeType="1"/>
              </p:cNvSpPr>
              <p:nvPr/>
            </p:nvSpPr>
            <p:spPr bwMode="auto">
              <a:xfrm>
                <a:off x="2112" y="3024"/>
                <a:ext cx="720"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9" name="Line 16"/>
              <p:cNvSpPr>
                <a:spLocks noChangeShapeType="1"/>
              </p:cNvSpPr>
              <p:nvPr/>
            </p:nvSpPr>
            <p:spPr bwMode="auto">
              <a:xfrm>
                <a:off x="1104" y="3600"/>
                <a:ext cx="0" cy="384"/>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60" name="Rectangle 17"/>
              <p:cNvSpPr>
                <a:spLocks noChangeArrowheads="1"/>
              </p:cNvSpPr>
              <p:nvPr/>
            </p:nvSpPr>
            <p:spPr bwMode="auto">
              <a:xfrm>
                <a:off x="1152" y="3619"/>
                <a:ext cx="3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00"/>
                    </a:solidFill>
                  </a:rPr>
                  <a:t>①</a:t>
                </a:r>
              </a:p>
            </p:txBody>
          </p:sp>
          <p:sp>
            <p:nvSpPr>
              <p:cNvPr id="87061" name="Rectangle 18"/>
              <p:cNvSpPr>
                <a:spLocks noChangeArrowheads="1"/>
              </p:cNvSpPr>
              <p:nvPr/>
            </p:nvSpPr>
            <p:spPr bwMode="auto">
              <a:xfrm>
                <a:off x="2694" y="2976"/>
                <a:ext cx="3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00"/>
                    </a:solidFill>
                  </a:rPr>
                  <a:t>②</a:t>
                </a:r>
              </a:p>
            </p:txBody>
          </p:sp>
        </p:grpSp>
        <p:sp>
          <p:nvSpPr>
            <p:cNvPr id="87046" name="Rectangle 21"/>
            <p:cNvSpPr>
              <a:spLocks noChangeArrowheads="1"/>
            </p:cNvSpPr>
            <p:nvPr/>
          </p:nvSpPr>
          <p:spPr bwMode="auto">
            <a:xfrm>
              <a:off x="1248" y="105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00"/>
                  </a:solidFill>
                </a:rPr>
                <a:t>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59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972">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5972">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59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bldLvl="2" autoUpdateAnimBg="0"/>
      <p:bldP spid="125972"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228600"/>
            <a:ext cx="2590800" cy="533400"/>
          </a:xfrm>
        </p:spPr>
        <p:txBody>
          <a:bodyPr/>
          <a:lstStyle/>
          <a:p>
            <a:pPr algn="l" eaLnBrk="1" hangingPunct="1"/>
            <a:r>
              <a:rPr lang="zh-CN" altLang="en-US" sz="2800" smtClean="0"/>
              <a:t>2.  文法的改写</a:t>
            </a:r>
          </a:p>
        </p:txBody>
      </p:sp>
      <p:sp>
        <p:nvSpPr>
          <p:cNvPr id="59395" name="Rectangle 3"/>
          <p:cNvSpPr>
            <a:spLocks noGrp="1" noChangeArrowheads="1"/>
          </p:cNvSpPr>
          <p:nvPr>
            <p:ph type="body" idx="1"/>
          </p:nvPr>
        </p:nvSpPr>
        <p:spPr>
          <a:xfrm>
            <a:off x="304800" y="838200"/>
            <a:ext cx="8458200" cy="1600200"/>
          </a:xfrm>
        </p:spPr>
        <p:txBody>
          <a:bodyPr/>
          <a:lstStyle/>
          <a:p>
            <a:pPr algn="just" eaLnBrk="1" hangingPunct="1">
              <a:lnSpc>
                <a:spcPct val="90000"/>
              </a:lnSpc>
            </a:pPr>
            <a:r>
              <a:rPr lang="zh-CN" altLang="en-US" smtClean="0"/>
              <a:t>改写后文法：</a:t>
            </a:r>
          </a:p>
          <a:p>
            <a:pPr algn="just" eaLnBrk="1" hangingPunct="1">
              <a:lnSpc>
                <a:spcPct val="90000"/>
              </a:lnSpc>
              <a:buFont typeface="Wingdings" pitchFamily="2" charset="2"/>
              <a:buNone/>
            </a:pPr>
            <a:r>
              <a:rPr lang="zh-CN" altLang="en-US" smtClean="0"/>
              <a:t>       </a:t>
            </a:r>
            <a:r>
              <a:rPr lang="en-US" altLang="zh-CN" smtClean="0"/>
              <a:t>D </a:t>
            </a:r>
            <a:r>
              <a:rPr lang="en-US" altLang="zh-CN" smtClean="0">
                <a:sym typeface="Wingdings" pitchFamily="2" charset="2"/>
              </a:rPr>
              <a:t>→</a:t>
            </a:r>
            <a:r>
              <a:rPr lang="en-US" altLang="zh-CN" smtClean="0"/>
              <a:t> integer id | real id | D , id</a:t>
            </a:r>
          </a:p>
          <a:p>
            <a:pPr algn="just" eaLnBrk="1" hangingPunct="1">
              <a:lnSpc>
                <a:spcPct val="90000"/>
              </a:lnSpc>
            </a:pPr>
            <a:r>
              <a:rPr lang="zh-CN" altLang="en-US" smtClean="0"/>
              <a:t>句子</a:t>
            </a:r>
            <a:r>
              <a:rPr lang="en-US" altLang="zh-CN" smtClean="0"/>
              <a:t>real A ,B</a:t>
            </a:r>
            <a:r>
              <a:rPr lang="zh-CN" altLang="en-US" smtClean="0"/>
              <a:t>的规范归约过程如下：</a:t>
            </a:r>
          </a:p>
        </p:txBody>
      </p:sp>
      <p:grpSp>
        <p:nvGrpSpPr>
          <p:cNvPr id="59412" name="Group 20"/>
          <p:cNvGrpSpPr>
            <a:grpSpLocks/>
          </p:cNvGrpSpPr>
          <p:nvPr/>
        </p:nvGrpSpPr>
        <p:grpSpPr bwMode="auto">
          <a:xfrm>
            <a:off x="228600" y="2514600"/>
            <a:ext cx="3276600" cy="2286000"/>
            <a:chOff x="144" y="1584"/>
            <a:chExt cx="2064" cy="1440"/>
          </a:xfrm>
        </p:grpSpPr>
        <p:sp>
          <p:nvSpPr>
            <p:cNvPr id="88070" name="Text Box 6"/>
            <p:cNvSpPr txBox="1">
              <a:spLocks noChangeArrowheads="1"/>
            </p:cNvSpPr>
            <p:nvPr/>
          </p:nvSpPr>
          <p:spPr bwMode="auto">
            <a:xfrm>
              <a:off x="1296" y="158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D</a:t>
              </a:r>
            </a:p>
          </p:txBody>
        </p:sp>
        <p:sp>
          <p:nvSpPr>
            <p:cNvPr id="88071" name="Text Box 7"/>
            <p:cNvSpPr txBox="1">
              <a:spLocks noChangeArrowheads="1"/>
            </p:cNvSpPr>
            <p:nvPr/>
          </p:nvSpPr>
          <p:spPr bwMode="auto">
            <a:xfrm>
              <a:off x="720" y="21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D</a:t>
              </a:r>
            </a:p>
          </p:txBody>
        </p:sp>
        <p:sp>
          <p:nvSpPr>
            <p:cNvPr id="88072" name="Text Box 8"/>
            <p:cNvSpPr txBox="1">
              <a:spLocks noChangeArrowheads="1"/>
            </p:cNvSpPr>
            <p:nvPr/>
          </p:nvSpPr>
          <p:spPr bwMode="auto">
            <a:xfrm>
              <a:off x="1344" y="211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t>
              </a:r>
            </a:p>
          </p:txBody>
        </p:sp>
        <p:sp>
          <p:nvSpPr>
            <p:cNvPr id="88073" name="Text Box 9"/>
            <p:cNvSpPr txBox="1">
              <a:spLocks noChangeArrowheads="1"/>
            </p:cNvSpPr>
            <p:nvPr/>
          </p:nvSpPr>
          <p:spPr bwMode="auto">
            <a:xfrm>
              <a:off x="1824" y="2169"/>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B</a:t>
              </a:r>
            </a:p>
          </p:txBody>
        </p:sp>
        <p:sp>
          <p:nvSpPr>
            <p:cNvPr id="88074" name="Text Box 10"/>
            <p:cNvSpPr txBox="1">
              <a:spLocks noChangeArrowheads="1"/>
            </p:cNvSpPr>
            <p:nvPr/>
          </p:nvSpPr>
          <p:spPr bwMode="auto">
            <a:xfrm>
              <a:off x="144" y="2688"/>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real</a:t>
              </a:r>
            </a:p>
          </p:txBody>
        </p:sp>
        <p:sp>
          <p:nvSpPr>
            <p:cNvPr id="88075" name="Text Box 11"/>
            <p:cNvSpPr txBox="1">
              <a:spLocks noChangeArrowheads="1"/>
            </p:cNvSpPr>
            <p:nvPr/>
          </p:nvSpPr>
          <p:spPr bwMode="auto">
            <a:xfrm>
              <a:off x="1152" y="2697"/>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a:t>
              </a:r>
            </a:p>
          </p:txBody>
        </p:sp>
        <p:sp>
          <p:nvSpPr>
            <p:cNvPr id="88076" name="Line 12"/>
            <p:cNvSpPr>
              <a:spLocks noChangeShapeType="1"/>
            </p:cNvSpPr>
            <p:nvPr/>
          </p:nvSpPr>
          <p:spPr bwMode="auto">
            <a:xfrm flipH="1">
              <a:off x="912" y="1872"/>
              <a:ext cx="480"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7" name="Line 13"/>
            <p:cNvSpPr>
              <a:spLocks noChangeShapeType="1"/>
            </p:cNvSpPr>
            <p:nvPr/>
          </p:nvSpPr>
          <p:spPr bwMode="auto">
            <a:xfrm>
              <a:off x="1392" y="1872"/>
              <a:ext cx="0"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8" name="Line 14"/>
            <p:cNvSpPr>
              <a:spLocks noChangeShapeType="1"/>
            </p:cNvSpPr>
            <p:nvPr/>
          </p:nvSpPr>
          <p:spPr bwMode="auto">
            <a:xfrm>
              <a:off x="1392" y="1872"/>
              <a:ext cx="576"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9" name="Line 15"/>
            <p:cNvSpPr>
              <a:spLocks noChangeShapeType="1"/>
            </p:cNvSpPr>
            <p:nvPr/>
          </p:nvSpPr>
          <p:spPr bwMode="auto">
            <a:xfrm flipH="1">
              <a:off x="432" y="2448"/>
              <a:ext cx="384"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80" name="Line 16"/>
            <p:cNvSpPr>
              <a:spLocks noChangeShapeType="1"/>
            </p:cNvSpPr>
            <p:nvPr/>
          </p:nvSpPr>
          <p:spPr bwMode="auto">
            <a:xfrm>
              <a:off x="816" y="2448"/>
              <a:ext cx="432" cy="28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81" name="Rectangle 17"/>
            <p:cNvSpPr>
              <a:spLocks noChangeArrowheads="1"/>
            </p:cNvSpPr>
            <p:nvPr/>
          </p:nvSpPr>
          <p:spPr bwMode="auto">
            <a:xfrm>
              <a:off x="288" y="2352"/>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①</a:t>
              </a:r>
              <a:endParaRPr lang="zh-CN" altLang="en-US" b="1">
                <a:solidFill>
                  <a:srgbClr val="000000"/>
                </a:solidFill>
              </a:endParaRPr>
            </a:p>
          </p:txBody>
        </p:sp>
        <p:sp>
          <p:nvSpPr>
            <p:cNvPr id="88082" name="Rectangle 18"/>
            <p:cNvSpPr>
              <a:spLocks noChangeArrowheads="1"/>
            </p:cNvSpPr>
            <p:nvPr/>
          </p:nvSpPr>
          <p:spPr bwMode="auto">
            <a:xfrm>
              <a:off x="912" y="177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rPr>
                <a:t>②</a:t>
              </a:r>
              <a:endParaRPr lang="zh-CN" altLang="en-US" b="1">
                <a:solidFill>
                  <a:srgbClr val="000000"/>
                </a:solidFill>
              </a:endParaRPr>
            </a:p>
          </p:txBody>
        </p:sp>
      </p:grpSp>
      <p:sp>
        <p:nvSpPr>
          <p:cNvPr id="59411" name="Rectangle 19"/>
          <p:cNvSpPr>
            <a:spLocks noChangeArrowheads="1"/>
          </p:cNvSpPr>
          <p:nvPr/>
        </p:nvSpPr>
        <p:spPr bwMode="auto">
          <a:xfrm>
            <a:off x="3657600" y="2590800"/>
            <a:ext cx="5105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CC3300"/>
              </a:buClr>
              <a:buFont typeface="Wingdings" pitchFamily="2" charset="2"/>
              <a:buChar char="Ø"/>
            </a:pPr>
            <a:r>
              <a:rPr lang="zh-CN" altLang="en-US" sz="2800" b="1">
                <a:solidFill>
                  <a:srgbClr val="000000"/>
                </a:solidFill>
              </a:rPr>
              <a:t>在第①步归约类型</a:t>
            </a:r>
            <a:r>
              <a:rPr lang="en-US" altLang="zh-CN" sz="2800" b="1">
                <a:solidFill>
                  <a:srgbClr val="000000"/>
                </a:solidFill>
              </a:rPr>
              <a:t>real</a:t>
            </a:r>
            <a:r>
              <a:rPr lang="zh-CN" altLang="en-US" sz="2800" b="1">
                <a:solidFill>
                  <a:srgbClr val="000000"/>
                </a:solidFill>
              </a:rPr>
              <a:t>和</a:t>
            </a:r>
            <a:r>
              <a:rPr lang="en-US" altLang="zh-CN" sz="2800" b="1">
                <a:solidFill>
                  <a:srgbClr val="000000"/>
                </a:solidFill>
              </a:rPr>
              <a:t>A，</a:t>
            </a:r>
            <a:r>
              <a:rPr lang="zh-CN" altLang="en-US" sz="2800" b="1">
                <a:solidFill>
                  <a:srgbClr val="000000"/>
                </a:solidFill>
              </a:rPr>
              <a:t>即可把名字</a:t>
            </a:r>
            <a:r>
              <a:rPr lang="en-US" altLang="zh-CN" sz="2800" b="1">
                <a:solidFill>
                  <a:srgbClr val="000000"/>
                </a:solidFill>
              </a:rPr>
              <a:t>A</a:t>
            </a:r>
            <a:r>
              <a:rPr lang="zh-CN" altLang="en-US" sz="2800" b="1">
                <a:solidFill>
                  <a:srgbClr val="000000"/>
                </a:solidFill>
              </a:rPr>
              <a:t>和类型填入符号表</a:t>
            </a:r>
          </a:p>
          <a:p>
            <a:pPr>
              <a:buClr>
                <a:srgbClr val="CC3300"/>
              </a:buClr>
              <a:buFont typeface="Wingdings" pitchFamily="2" charset="2"/>
              <a:buChar char="Ø"/>
            </a:pPr>
            <a:r>
              <a:rPr lang="zh-CN" altLang="en-US" sz="2800" b="1">
                <a:solidFill>
                  <a:srgbClr val="000000"/>
                </a:solidFill>
              </a:rPr>
              <a:t>在第②步归约</a:t>
            </a:r>
            <a:r>
              <a:rPr lang="en-US" altLang="zh-CN" sz="2800" b="1">
                <a:solidFill>
                  <a:srgbClr val="000000"/>
                </a:solidFill>
              </a:rPr>
              <a:t>B</a:t>
            </a:r>
            <a:r>
              <a:rPr lang="zh-CN" altLang="en-US" sz="2800" b="1">
                <a:solidFill>
                  <a:srgbClr val="000000"/>
                </a:solidFill>
              </a:rPr>
              <a:t>时，利用已知类型信息便可把名字</a:t>
            </a:r>
            <a:r>
              <a:rPr lang="en-US" altLang="zh-CN" sz="2800" b="1">
                <a:solidFill>
                  <a:srgbClr val="000000"/>
                </a:solidFill>
              </a:rPr>
              <a:t>B</a:t>
            </a:r>
            <a:r>
              <a:rPr lang="zh-CN" altLang="en-US" sz="2800" b="1">
                <a:solidFill>
                  <a:srgbClr val="000000"/>
                </a:solidFill>
              </a:rPr>
              <a:t>和类型一起填入符号表</a:t>
            </a:r>
          </a:p>
          <a:p>
            <a:pPr>
              <a:buClr>
                <a:srgbClr val="CC3300"/>
              </a:buClr>
              <a:buFont typeface="Wingdings" pitchFamily="2" charset="2"/>
              <a:buChar char="Ø"/>
            </a:pPr>
            <a:r>
              <a:rPr lang="zh-CN" altLang="en-US" sz="2800" b="1">
                <a:solidFill>
                  <a:srgbClr val="000000"/>
                </a:solidFill>
              </a:rPr>
              <a:t>不需要另设队列（或栈）。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94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41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411">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autoUpdateAnimBg="0"/>
      <p:bldP spid="59395" grpId="0" build="p" bldLvl="2" autoUpdateAnimBg="0"/>
      <p:bldP spid="59411"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2400" y="76200"/>
            <a:ext cx="2819400" cy="457200"/>
          </a:xfrm>
        </p:spPr>
        <p:txBody>
          <a:bodyPr/>
          <a:lstStyle/>
          <a:p>
            <a:pPr algn="l" eaLnBrk="1" hangingPunct="1"/>
            <a:r>
              <a:rPr lang="zh-CN" altLang="en-US" sz="2800" smtClean="0"/>
              <a:t>3．语义动作</a:t>
            </a:r>
          </a:p>
        </p:txBody>
      </p:sp>
      <p:sp>
        <p:nvSpPr>
          <p:cNvPr id="60419" name="Rectangle 3"/>
          <p:cNvSpPr>
            <a:spLocks noGrp="1" noChangeArrowheads="1"/>
          </p:cNvSpPr>
          <p:nvPr>
            <p:ph type="body" idx="1"/>
          </p:nvPr>
        </p:nvSpPr>
        <p:spPr>
          <a:xfrm>
            <a:off x="685800" y="457200"/>
            <a:ext cx="8081963" cy="2514600"/>
          </a:xfrm>
        </p:spPr>
        <p:txBody>
          <a:bodyPr/>
          <a:lstStyle/>
          <a:p>
            <a:pPr algn="just" eaLnBrk="1" hangingPunct="1"/>
            <a:r>
              <a:rPr lang="zh-CN" altLang="en-US" sz="2800" smtClean="0"/>
              <a:t>用到的语义变量和过程：</a:t>
            </a:r>
          </a:p>
          <a:p>
            <a:pPr algn="just" eaLnBrk="1" hangingPunct="1">
              <a:buClr>
                <a:srgbClr val="FF0000"/>
              </a:buClr>
              <a:buFont typeface="Wingdings" pitchFamily="2" charset="2"/>
              <a:buChar char="Ø"/>
            </a:pPr>
            <a:r>
              <a:rPr lang="zh-CN" altLang="en-US" sz="2800" smtClean="0"/>
              <a:t>用语义变量</a:t>
            </a:r>
            <a:r>
              <a:rPr lang="en-US" altLang="zh-CN" sz="2800" smtClean="0"/>
              <a:t>D.ATT</a:t>
            </a:r>
            <a:r>
              <a:rPr lang="zh-CN" altLang="en-US" sz="2800" smtClean="0"/>
              <a:t>记录</a:t>
            </a:r>
            <a:r>
              <a:rPr lang="en-US" altLang="zh-CN" sz="2800" smtClean="0"/>
              <a:t>D</a:t>
            </a:r>
            <a:r>
              <a:rPr lang="zh-CN" altLang="en-US" sz="2800" smtClean="0"/>
              <a:t>的性质（</a:t>
            </a:r>
            <a:r>
              <a:rPr lang="en-US" altLang="zh-CN" sz="2800" smtClean="0"/>
              <a:t>int</a:t>
            </a:r>
            <a:r>
              <a:rPr lang="zh-CN" altLang="en-US" sz="2800" smtClean="0"/>
              <a:t>还是</a:t>
            </a:r>
            <a:r>
              <a:rPr lang="en-US" altLang="zh-CN" sz="2800" smtClean="0"/>
              <a:t>real）</a:t>
            </a:r>
          </a:p>
          <a:p>
            <a:pPr algn="just" eaLnBrk="1" hangingPunct="1">
              <a:buClr>
                <a:srgbClr val="FF0000"/>
              </a:buClr>
              <a:buFont typeface="Wingdings" pitchFamily="2" charset="2"/>
              <a:buChar char="Ø"/>
            </a:pPr>
            <a:r>
              <a:rPr lang="zh-CN" altLang="en-US" sz="2800" smtClean="0"/>
              <a:t>用过程</a:t>
            </a:r>
            <a:r>
              <a:rPr lang="en-US" altLang="zh-CN" sz="2800" smtClean="0"/>
              <a:t>enter (id,ATT)</a:t>
            </a:r>
            <a:r>
              <a:rPr lang="zh-CN" altLang="en-US" sz="2800" smtClean="0"/>
              <a:t>把名字</a:t>
            </a:r>
            <a:r>
              <a:rPr lang="en-US" altLang="zh-CN" sz="2800" smtClean="0"/>
              <a:t>id</a:t>
            </a:r>
            <a:r>
              <a:rPr lang="zh-CN" altLang="en-US" sz="2800" smtClean="0"/>
              <a:t>和性质</a:t>
            </a:r>
            <a:r>
              <a:rPr lang="en-US" altLang="zh-CN" sz="2800" smtClean="0"/>
              <a:t>ATT</a:t>
            </a:r>
            <a:r>
              <a:rPr lang="zh-CN" altLang="en-US" sz="2800" smtClean="0"/>
              <a:t>填入符号表</a:t>
            </a:r>
          </a:p>
          <a:p>
            <a:pPr algn="just" eaLnBrk="1" hangingPunct="1">
              <a:buClr>
                <a:srgbClr val="FF0000"/>
              </a:buClr>
            </a:pPr>
            <a:r>
              <a:rPr lang="zh-CN" altLang="en-US" sz="2800" smtClean="0"/>
              <a:t>改写后的说明语句的语义动作：</a:t>
            </a:r>
          </a:p>
        </p:txBody>
      </p:sp>
      <p:sp>
        <p:nvSpPr>
          <p:cNvPr id="60420" name="AutoShape 4">
            <a:hlinkClick r:id="rId2" action="ppaction://hlinksldjump" highlightClick="1"/>
          </p:cNvPr>
          <p:cNvSpPr>
            <a:spLocks noChangeArrowheads="1"/>
          </p:cNvSpPr>
          <p:nvPr/>
        </p:nvSpPr>
        <p:spPr bwMode="auto">
          <a:xfrm>
            <a:off x="8382000" y="6096000"/>
            <a:ext cx="609600" cy="609600"/>
          </a:xfrm>
          <a:prstGeom prst="actionButtonHome">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1" name="Rectangle 5"/>
          <p:cNvSpPr>
            <a:spLocks noChangeArrowheads="1"/>
          </p:cNvSpPr>
          <p:nvPr/>
        </p:nvSpPr>
        <p:spPr bwMode="auto">
          <a:xfrm>
            <a:off x="685800" y="2971800"/>
            <a:ext cx="8153400" cy="346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zh-CN" altLang="en-US" sz="2800" b="1">
                <a:solidFill>
                  <a:srgbClr val="000000"/>
                </a:solidFill>
              </a:rPr>
              <a:t>(1) </a:t>
            </a:r>
            <a:r>
              <a:rPr lang="en-US" altLang="zh-CN" sz="2800" b="1">
                <a:solidFill>
                  <a:srgbClr val="000000"/>
                </a:solidFill>
              </a:rPr>
              <a:t>D </a:t>
            </a:r>
            <a:r>
              <a:rPr lang="en-US" altLang="zh-CN" sz="2800" b="1">
                <a:solidFill>
                  <a:srgbClr val="000000"/>
                </a:solidFill>
                <a:sym typeface="Wingdings" pitchFamily="2" charset="2"/>
              </a:rPr>
              <a:t>→ </a:t>
            </a:r>
            <a:r>
              <a:rPr lang="en-US" altLang="zh-CN" sz="2800" b="1">
                <a:solidFill>
                  <a:srgbClr val="000000"/>
                </a:solidFill>
              </a:rPr>
              <a:t>integer id	{enter ( id , int ); </a:t>
            </a:r>
          </a:p>
          <a:p>
            <a:pPr>
              <a:lnSpc>
                <a:spcPct val="90000"/>
              </a:lnSpc>
              <a:spcBef>
                <a:spcPct val="50000"/>
              </a:spcBef>
              <a:buClr>
                <a:schemeClr val="accent2"/>
              </a:buClr>
              <a:buFont typeface="Wingdings" pitchFamily="2" charset="2"/>
              <a:buNone/>
            </a:pPr>
            <a:r>
              <a:rPr lang="en-US" altLang="zh-CN" sz="2800" b="1">
                <a:solidFill>
                  <a:srgbClr val="000000"/>
                </a:solidFill>
              </a:rPr>
              <a:t>				D.ATT:＝int }</a:t>
            </a:r>
          </a:p>
          <a:p>
            <a:pPr>
              <a:lnSpc>
                <a:spcPct val="90000"/>
              </a:lnSpc>
              <a:spcBef>
                <a:spcPct val="50000"/>
              </a:spcBef>
              <a:buClr>
                <a:schemeClr val="accent2"/>
              </a:buClr>
              <a:buFont typeface="Wingdings" pitchFamily="2" charset="2"/>
              <a:buNone/>
            </a:pPr>
            <a:r>
              <a:rPr lang="en-US" altLang="zh-CN" sz="2800" b="1">
                <a:solidFill>
                  <a:srgbClr val="000000"/>
                </a:solidFill>
              </a:rPr>
              <a:t>(2) D </a:t>
            </a:r>
            <a:r>
              <a:rPr lang="en-US" altLang="zh-CN" sz="2800" b="1">
                <a:solidFill>
                  <a:srgbClr val="000000"/>
                </a:solidFill>
                <a:sym typeface="Wingdings" pitchFamily="2" charset="2"/>
              </a:rPr>
              <a:t>→</a:t>
            </a:r>
            <a:r>
              <a:rPr lang="en-US" altLang="zh-CN" sz="2800" b="1">
                <a:solidFill>
                  <a:srgbClr val="000000"/>
                </a:solidFill>
              </a:rPr>
              <a:t> real id        	{enter ( id , real ); </a:t>
            </a:r>
          </a:p>
          <a:p>
            <a:pPr>
              <a:lnSpc>
                <a:spcPct val="90000"/>
              </a:lnSpc>
              <a:spcBef>
                <a:spcPct val="50000"/>
              </a:spcBef>
              <a:buClr>
                <a:schemeClr val="accent2"/>
              </a:buClr>
              <a:buFont typeface="Wingdings" pitchFamily="2" charset="2"/>
              <a:buNone/>
            </a:pPr>
            <a:r>
              <a:rPr lang="en-US" altLang="zh-CN" sz="2800" b="1">
                <a:solidFill>
                  <a:srgbClr val="000000"/>
                </a:solidFill>
              </a:rPr>
              <a:t>				D.ATT:＝real }</a:t>
            </a:r>
          </a:p>
          <a:p>
            <a:pPr>
              <a:lnSpc>
                <a:spcPct val="90000"/>
              </a:lnSpc>
              <a:spcBef>
                <a:spcPct val="50000"/>
              </a:spcBef>
              <a:buClr>
                <a:schemeClr val="accent2"/>
              </a:buClr>
              <a:buFont typeface="Wingdings" pitchFamily="2" charset="2"/>
              <a:buNone/>
            </a:pPr>
            <a:r>
              <a:rPr lang="en-US" altLang="zh-CN" sz="2800" b="1">
                <a:solidFill>
                  <a:srgbClr val="000000"/>
                </a:solidFill>
              </a:rPr>
              <a:t>(3) D </a:t>
            </a:r>
            <a:r>
              <a:rPr lang="en-US" altLang="zh-CN" sz="2800" b="1">
                <a:solidFill>
                  <a:srgbClr val="000000"/>
                </a:solidFill>
                <a:sym typeface="Wingdings" pitchFamily="2" charset="2"/>
              </a:rPr>
              <a:t>→</a:t>
            </a:r>
            <a:r>
              <a:rPr lang="en-US" altLang="zh-CN" sz="2800" b="1">
                <a:solidFill>
                  <a:srgbClr val="000000"/>
                </a:solidFill>
              </a:rPr>
              <a:t> D</a:t>
            </a:r>
            <a:r>
              <a:rPr lang="en-US" altLang="zh-CN" sz="2800" b="1" baseline="30000">
                <a:solidFill>
                  <a:srgbClr val="000000"/>
                </a:solidFill>
              </a:rPr>
              <a:t>l</a:t>
            </a:r>
            <a:r>
              <a:rPr lang="en-US" altLang="zh-CN" sz="2800" b="1">
                <a:solidFill>
                  <a:srgbClr val="000000"/>
                </a:solidFill>
              </a:rPr>
              <a:t> , id        	{enter ( id , D</a:t>
            </a:r>
            <a:r>
              <a:rPr lang="en-US" altLang="zh-CN" sz="2800" b="1" baseline="30000">
                <a:solidFill>
                  <a:srgbClr val="000000"/>
                </a:solidFill>
              </a:rPr>
              <a:t>1</a:t>
            </a:r>
            <a:r>
              <a:rPr lang="en-US" altLang="zh-CN" sz="2800" b="1">
                <a:solidFill>
                  <a:srgbClr val="000000"/>
                </a:solidFill>
              </a:rPr>
              <a:t>.ATT ); </a:t>
            </a:r>
          </a:p>
          <a:p>
            <a:pPr>
              <a:lnSpc>
                <a:spcPct val="90000"/>
              </a:lnSpc>
              <a:spcBef>
                <a:spcPct val="50000"/>
              </a:spcBef>
              <a:buClr>
                <a:schemeClr val="accent2"/>
              </a:buClr>
              <a:buFont typeface="Wingdings" pitchFamily="2" charset="2"/>
              <a:buNone/>
            </a:pPr>
            <a:r>
              <a:rPr lang="en-US" altLang="zh-CN" sz="2800" b="1">
                <a:solidFill>
                  <a:srgbClr val="000000"/>
                </a:solidFill>
              </a:rPr>
              <a:t>				D.ATT:＝D</a:t>
            </a:r>
            <a:r>
              <a:rPr lang="en-US" altLang="zh-CN" sz="2800" b="1" baseline="30000">
                <a:solidFill>
                  <a:srgbClr val="000000"/>
                </a:solidFill>
              </a:rPr>
              <a:t>l</a:t>
            </a:r>
            <a:r>
              <a:rPr lang="en-US" altLang="zh-CN" sz="2800" b="1">
                <a:solidFill>
                  <a:srgbClr val="000000"/>
                </a:solidFill>
              </a:rPr>
              <a:t>.ATT } </a:t>
            </a: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1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419">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04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420"/>
                                        </p:tgtEl>
                                        <p:attrNameLst>
                                          <p:attrName>style.visibility</p:attrName>
                                        </p:attrNameLst>
                                      </p:cBhvr>
                                      <p:to>
                                        <p:strVal val="visible"/>
                                      </p:to>
                                    </p:set>
                                    <p:anim calcmode="lin" valueType="num">
                                      <p:cBhvr additive="base">
                                        <p:cTn id="31" dur="500" fill="hold"/>
                                        <p:tgtEl>
                                          <p:spTgt spid="60420"/>
                                        </p:tgtEl>
                                        <p:attrNameLst>
                                          <p:attrName>ppt_x</p:attrName>
                                        </p:attrNameLst>
                                      </p:cBhvr>
                                      <p:tavLst>
                                        <p:tav tm="0">
                                          <p:val>
                                            <p:strVal val="#ppt_x"/>
                                          </p:val>
                                        </p:tav>
                                        <p:tav tm="100000">
                                          <p:val>
                                            <p:strVal val="#ppt_x"/>
                                          </p:val>
                                        </p:tav>
                                      </p:tavLst>
                                    </p:anim>
                                    <p:anim calcmode="lin" valueType="num">
                                      <p:cBhvr additive="base">
                                        <p:cTn id="32"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autoUpdateAnimBg="0"/>
      <p:bldP spid="60419" grpId="0" build="p" bldLvl="2" autoUpdateAnimBg="0"/>
      <p:bldP spid="60420" grpId="0" animBg="1"/>
      <p:bldP spid="6042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295400" y="304800"/>
            <a:ext cx="7378700" cy="762000"/>
          </a:xfrm>
        </p:spPr>
        <p:txBody>
          <a:bodyPr/>
          <a:lstStyle/>
          <a:p>
            <a:pPr eaLnBrk="1" hangingPunct="1"/>
            <a:r>
              <a:rPr lang="en-US" altLang="zh-CN" sz="3600" dirty="0" smtClean="0"/>
              <a:t>7.</a:t>
            </a:r>
            <a:r>
              <a:rPr lang="zh-CN" altLang="en-US" sz="3600" dirty="0" smtClean="0"/>
              <a:t>5  </a:t>
            </a:r>
            <a:r>
              <a:rPr lang="zh-CN" altLang="en-US" sz="3600" dirty="0" smtClean="0"/>
              <a:t>自上向下的语法制导翻译</a:t>
            </a:r>
          </a:p>
        </p:txBody>
      </p:sp>
      <p:sp>
        <p:nvSpPr>
          <p:cNvPr id="61443" name="Rectangle 3"/>
          <p:cNvSpPr>
            <a:spLocks noGrp="1" noChangeArrowheads="1"/>
          </p:cNvSpPr>
          <p:nvPr>
            <p:ph type="body" idx="1"/>
          </p:nvPr>
        </p:nvSpPr>
        <p:spPr>
          <a:xfrm>
            <a:off x="809625" y="1600200"/>
            <a:ext cx="7958138" cy="4343400"/>
          </a:xfrm>
        </p:spPr>
        <p:txBody>
          <a:bodyPr/>
          <a:lstStyle/>
          <a:p>
            <a:pPr eaLnBrk="1" hangingPunct="1"/>
            <a:r>
              <a:rPr lang="zh-CN" altLang="en-US" sz="2800" smtClean="0"/>
              <a:t>自上向下语法制导翻译的最大优点是：可根据需要在产生式右部的任何位置上调用语义动作，属性的计算更直接、方便</a:t>
            </a:r>
          </a:p>
          <a:p>
            <a:pPr eaLnBrk="1" hangingPunct="1"/>
            <a:r>
              <a:rPr lang="zh-CN" altLang="en-US" sz="2800" smtClean="0"/>
              <a:t>递归下降法和</a:t>
            </a:r>
            <a:r>
              <a:rPr lang="en-US" altLang="zh-CN" sz="2800" smtClean="0"/>
              <a:t>LL(1)</a:t>
            </a:r>
            <a:r>
              <a:rPr lang="zh-CN" altLang="en-US" sz="2800" smtClean="0"/>
              <a:t>分析法的易实现性使自顶向下的语法制导翻译法更受欢迎。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2"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371600" y="304800"/>
            <a:ext cx="7378700" cy="762000"/>
          </a:xfrm>
        </p:spPr>
        <p:txBody>
          <a:bodyPr/>
          <a:lstStyle/>
          <a:p>
            <a:pPr eaLnBrk="1" hangingPunct="1"/>
            <a:r>
              <a:rPr lang="en-US" altLang="zh-CN" sz="3600" dirty="0" smtClean="0"/>
              <a:t>7.</a:t>
            </a:r>
            <a:r>
              <a:rPr lang="zh-CN" altLang="en-US" sz="3600" dirty="0" smtClean="0"/>
              <a:t>5</a:t>
            </a:r>
            <a:r>
              <a:rPr lang="zh-CN" altLang="en-US" sz="3600" dirty="0" smtClean="0"/>
              <a:t>.1  递归下降的语法制导翻译</a:t>
            </a:r>
          </a:p>
        </p:txBody>
      </p:sp>
      <p:sp>
        <p:nvSpPr>
          <p:cNvPr id="62467" name="Rectangle 3"/>
          <p:cNvSpPr>
            <a:spLocks noGrp="1" noChangeArrowheads="1"/>
          </p:cNvSpPr>
          <p:nvPr>
            <p:ph type="body" idx="1"/>
          </p:nvPr>
        </p:nvSpPr>
        <p:spPr>
          <a:xfrm>
            <a:off x="809625" y="1524000"/>
            <a:ext cx="7958138" cy="4495800"/>
          </a:xfrm>
        </p:spPr>
        <p:txBody>
          <a:bodyPr/>
          <a:lstStyle/>
          <a:p>
            <a:pPr marL="609600" indent="-609600" eaLnBrk="1" hangingPunct="1">
              <a:buClr>
                <a:srgbClr val="FF3300"/>
              </a:buClr>
              <a:buFont typeface="Wingdings" pitchFamily="2" charset="2"/>
              <a:buNone/>
            </a:pPr>
            <a:r>
              <a:rPr lang="zh-CN" altLang="en-US" sz="2800" smtClean="0"/>
              <a:t>对递归下降子程序的主要修改涉及：</a:t>
            </a:r>
          </a:p>
          <a:p>
            <a:pPr marL="609600" indent="-609600" eaLnBrk="1" hangingPunct="1">
              <a:buClr>
                <a:srgbClr val="FF3300"/>
              </a:buClr>
              <a:buFont typeface="Wingdings" pitchFamily="2" charset="2"/>
              <a:buAutoNum type="arabicPeriod"/>
            </a:pPr>
            <a:r>
              <a:rPr lang="zh-CN" altLang="en-US" sz="2800" smtClean="0"/>
              <a:t>递归子程序可以设计为函数，用于返回必要的属性</a:t>
            </a:r>
          </a:p>
          <a:p>
            <a:pPr marL="609600" indent="-609600" eaLnBrk="1" hangingPunct="1">
              <a:buClr>
                <a:srgbClr val="FF3300"/>
              </a:buClr>
              <a:buFont typeface="Wingdings" pitchFamily="2" charset="2"/>
              <a:buAutoNum type="arabicPeriod"/>
            </a:pPr>
            <a:r>
              <a:rPr lang="zh-CN" altLang="en-US" sz="2800" smtClean="0"/>
              <a:t>适当设计子程序中的临时变量，用于保存属性值；</a:t>
            </a:r>
          </a:p>
          <a:p>
            <a:pPr marL="609600" indent="-609600" eaLnBrk="1" hangingPunct="1">
              <a:buClr>
                <a:srgbClr val="FF3300"/>
              </a:buClr>
              <a:buFont typeface="Wingdings" pitchFamily="2" charset="2"/>
              <a:buAutoNum type="arabicPeriod"/>
            </a:pPr>
            <a:r>
              <a:rPr lang="zh-CN" altLang="en-US" sz="2800" smtClean="0"/>
              <a:t>将语义动作嵌入在子程序的适当位置，正确计算属性值，并能产生一定的四元式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2"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152400" y="152400"/>
            <a:ext cx="8382000" cy="457200"/>
          </a:xfrm>
        </p:spPr>
        <p:txBody>
          <a:bodyPr/>
          <a:lstStyle/>
          <a:p>
            <a:pPr eaLnBrk="1" hangingPunct="1">
              <a:lnSpc>
                <a:spcPct val="90000"/>
              </a:lnSpc>
              <a:buFont typeface="Wingdings" pitchFamily="2" charset="2"/>
              <a:buNone/>
            </a:pPr>
            <a:r>
              <a:rPr lang="zh-CN" altLang="en-US" sz="2800" smtClean="0"/>
              <a:t>例： &lt;</a:t>
            </a:r>
            <a:r>
              <a:rPr lang="en-US" altLang="zh-CN" sz="2800" smtClean="0"/>
              <a:t>S&gt; </a:t>
            </a:r>
            <a:r>
              <a:rPr lang="en-US" altLang="zh-CN" sz="2800" smtClean="0">
                <a:sym typeface="Wingdings" pitchFamily="2" charset="2"/>
              </a:rPr>
              <a:t>→</a:t>
            </a:r>
            <a:r>
              <a:rPr lang="en-US" altLang="zh-CN" sz="2800" smtClean="0"/>
              <a:t> id:=&lt;AE&gt; | repeat &lt;s</a:t>
            </a:r>
            <a:r>
              <a:rPr lang="en-US" altLang="zh-CN" sz="2800" baseline="30000" smtClean="0"/>
              <a:t>1</a:t>
            </a:r>
            <a:r>
              <a:rPr lang="en-US" altLang="zh-CN" sz="2800" smtClean="0"/>
              <a:t>&gt; until &lt;BE&gt;</a:t>
            </a:r>
          </a:p>
        </p:txBody>
      </p:sp>
      <p:sp>
        <p:nvSpPr>
          <p:cNvPr id="63492" name="Rectangle 4"/>
          <p:cNvSpPr>
            <a:spLocks noChangeArrowheads="1"/>
          </p:cNvSpPr>
          <p:nvPr/>
        </p:nvSpPr>
        <p:spPr bwMode="auto">
          <a:xfrm>
            <a:off x="381000" y="838200"/>
            <a:ext cx="8229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b="1">
                <a:solidFill>
                  <a:srgbClr val="000000"/>
                </a:solidFill>
                <a:latin typeface="Tahoma" pitchFamily="34" charset="0"/>
                <a:cs typeface="Tahoma" pitchFamily="34" charset="0"/>
              </a:rPr>
              <a:t>function  S(TOKEN) : pointer;               	</a:t>
            </a:r>
            <a:endParaRPr lang="en-US" altLang="zh-CN" b="1"/>
          </a:p>
          <a:p>
            <a:pPr algn="just" eaLnBrk="0" hangingPunct="0"/>
            <a:r>
              <a:rPr lang="en-US" altLang="zh-CN" b="1">
                <a:solidFill>
                  <a:srgbClr val="000000"/>
                </a:solidFill>
                <a:latin typeface="Tahoma" pitchFamily="34" charset="0"/>
                <a:cs typeface="Tahoma" pitchFamily="34" charset="0"/>
              </a:rPr>
              <a:t>begin                                          </a:t>
            </a:r>
            <a:endParaRPr lang="en-US" altLang="zh-CN" b="1"/>
          </a:p>
          <a:p>
            <a:pPr algn="just" eaLnBrk="0" hangingPunct="0"/>
            <a:r>
              <a:rPr lang="en-US" altLang="zh-CN" b="1">
                <a:solidFill>
                  <a:srgbClr val="000000"/>
                </a:solidFill>
                <a:latin typeface="Tahoma" pitchFamily="34" charset="0"/>
                <a:cs typeface="Tahoma" pitchFamily="34" charset="0"/>
              </a:rPr>
              <a:t>   case  TOKEN  of                            </a:t>
            </a:r>
            <a:endParaRPr lang="en-US" altLang="zh-CN" b="1"/>
          </a:p>
          <a:p>
            <a:pPr algn="just" eaLnBrk="0" hangingPunct="0"/>
            <a:r>
              <a:rPr lang="en-US" altLang="zh-CN" b="1">
                <a:solidFill>
                  <a:srgbClr val="000000"/>
                </a:solidFill>
                <a:latin typeface="Tahoma" pitchFamily="34" charset="0"/>
                <a:cs typeface="Tahoma" pitchFamily="34" charset="0"/>
              </a:rPr>
              <a:t>   'i</a:t>
            </a:r>
            <a:r>
              <a:rPr lang="en-US" altLang="zh-CN" b="1">
                <a:solidFill>
                  <a:srgbClr val="000000"/>
                </a:solidFill>
                <a:latin typeface="Tahoma" pitchFamily="34" charset="0"/>
              </a:rPr>
              <a:t>d</a:t>
            </a:r>
            <a:r>
              <a:rPr lang="en-US" altLang="zh-CN" b="1">
                <a:solidFill>
                  <a:srgbClr val="000000"/>
                </a:solidFill>
                <a:latin typeface="Tahoma" pitchFamily="34" charset="0"/>
                <a:cs typeface="Tahoma" pitchFamily="34" charset="0"/>
              </a:rPr>
              <a:t>' : begin                                    </a:t>
            </a:r>
            <a:endParaRPr lang="en-US" altLang="zh-CN" b="1"/>
          </a:p>
          <a:p>
            <a:pPr algn="just" eaLnBrk="0" hangingPunct="0"/>
            <a:r>
              <a:rPr lang="en-US" altLang="zh-CN" b="1">
                <a:solidFill>
                  <a:srgbClr val="000000"/>
                </a:solidFill>
                <a:latin typeface="Tahoma" pitchFamily="34" charset="0"/>
                <a:cs typeface="Tahoma" pitchFamily="34" charset="0"/>
              </a:rPr>
              <a:t>           GETNEXT(TOKEN);                   </a:t>
            </a:r>
            <a:endParaRPr lang="en-US" altLang="zh-CN" b="1"/>
          </a:p>
          <a:p>
            <a:pPr algn="just" eaLnBrk="0" hangingPunct="0"/>
            <a:r>
              <a:rPr lang="en-US" altLang="zh-CN" b="1">
                <a:solidFill>
                  <a:srgbClr val="000000"/>
                </a:solidFill>
                <a:latin typeface="Tahoma" pitchFamily="34" charset="0"/>
                <a:cs typeface="Tahoma" pitchFamily="34" charset="0"/>
              </a:rPr>
              <a:t>           if  TOKEN </a:t>
            </a:r>
            <a:r>
              <a:rPr lang="en-US" altLang="zh-CN" b="1">
                <a:solidFill>
                  <a:srgbClr val="000000"/>
                </a:solidFill>
                <a:latin typeface="Tahoma" pitchFamily="34" charset="0"/>
              </a:rPr>
              <a:t>≠</a:t>
            </a:r>
            <a:r>
              <a:rPr lang="en-US" altLang="zh-CN" b="1">
                <a:solidFill>
                  <a:srgbClr val="000000"/>
                </a:solidFill>
                <a:latin typeface="Tahoma" pitchFamily="34" charset="0"/>
                <a:cs typeface="Tahoma" pitchFamily="34" charset="0"/>
              </a:rPr>
              <a:t> ':='  then  ERROR;    </a:t>
            </a:r>
            <a:endParaRPr lang="en-US" altLang="zh-CN" b="1"/>
          </a:p>
          <a:p>
            <a:pPr algn="just" eaLnBrk="0" hangingPunct="0"/>
            <a:r>
              <a:rPr lang="en-US" altLang="zh-CN" b="1">
                <a:solidFill>
                  <a:srgbClr val="000000"/>
                </a:solidFill>
                <a:latin typeface="Tahoma" pitchFamily="34" charset="0"/>
                <a:cs typeface="Tahoma" pitchFamily="34" charset="0"/>
              </a:rPr>
              <a:t>           GETNEXT(TOKEN);                   </a:t>
            </a:r>
            <a:endParaRPr lang="en-US" altLang="zh-CN" b="1"/>
          </a:p>
          <a:p>
            <a:pPr algn="just" eaLnBrk="0" hangingPunct="0"/>
            <a:r>
              <a:rPr lang="en-US" altLang="zh-CN" b="1">
                <a:solidFill>
                  <a:srgbClr val="000000"/>
                </a:solidFill>
                <a:latin typeface="Tahoma" pitchFamily="34" charset="0"/>
                <a:cs typeface="Tahoma" pitchFamily="34" charset="0"/>
              </a:rPr>
              <a:t>           </a:t>
            </a:r>
            <a:r>
              <a:rPr lang="en-US" altLang="zh-CN" b="1">
                <a:solidFill>
                  <a:srgbClr val="FF0000"/>
                </a:solidFill>
                <a:latin typeface="Tahoma" pitchFamily="34" charset="0"/>
                <a:cs typeface="Tahoma" pitchFamily="34" charset="0"/>
              </a:rPr>
              <a:t>E.place:</a:t>
            </a:r>
            <a:r>
              <a:rPr lang="en-US" altLang="zh-CN" b="1">
                <a:solidFill>
                  <a:schemeClr val="hlink"/>
                </a:solidFill>
                <a:latin typeface="Tahoma" pitchFamily="34" charset="0"/>
                <a:cs typeface="Tahoma" pitchFamily="34" charset="0"/>
              </a:rPr>
              <a:t>=</a:t>
            </a:r>
            <a:r>
              <a:rPr lang="en-US" altLang="zh-CN" b="1">
                <a:solidFill>
                  <a:srgbClr val="000000"/>
                </a:solidFill>
                <a:latin typeface="Tahoma" pitchFamily="34" charset="0"/>
                <a:cs typeface="Tahoma" pitchFamily="34" charset="0"/>
              </a:rPr>
              <a:t>AE(TOKEN);                </a:t>
            </a:r>
            <a:endParaRPr lang="en-US" altLang="zh-CN" b="1"/>
          </a:p>
          <a:p>
            <a:pPr algn="just" eaLnBrk="0" hangingPunct="0"/>
            <a:r>
              <a:rPr lang="en-US" altLang="zh-CN" b="1">
                <a:solidFill>
                  <a:srgbClr val="000000"/>
                </a:solidFill>
                <a:latin typeface="Tahoma" pitchFamily="34" charset="0"/>
                <a:cs typeface="Tahoma" pitchFamily="34" charset="0"/>
              </a:rPr>
              <a:t>          </a:t>
            </a:r>
            <a:r>
              <a:rPr lang="en-US" altLang="zh-CN" b="1">
                <a:solidFill>
                  <a:schemeClr val="hlink"/>
                </a:solidFill>
                <a:latin typeface="Tahoma" pitchFamily="34" charset="0"/>
                <a:cs typeface="Tahoma" pitchFamily="34" charset="0"/>
              </a:rPr>
              <a:t> </a:t>
            </a:r>
            <a:r>
              <a:rPr lang="en-US" altLang="zh-CN" b="1">
                <a:solidFill>
                  <a:srgbClr val="FF0000"/>
                </a:solidFill>
                <a:latin typeface="Tahoma" pitchFamily="34" charset="0"/>
                <a:cs typeface="Tahoma" pitchFamily="34" charset="0"/>
              </a:rPr>
              <a:t>P:=lookup(id.name);                 </a:t>
            </a:r>
            <a:endParaRPr lang="en-US" altLang="zh-CN" b="1">
              <a:solidFill>
                <a:srgbClr val="FF0000"/>
              </a:solidFill>
            </a:endParaRPr>
          </a:p>
          <a:p>
            <a:pPr algn="just" eaLnBrk="0" hangingPunct="0"/>
            <a:r>
              <a:rPr lang="en-US" altLang="zh-CN" b="1">
                <a:solidFill>
                  <a:srgbClr val="FF0000"/>
                </a:solidFill>
                <a:latin typeface="Tahoma" pitchFamily="34" charset="0"/>
                <a:cs typeface="Tahoma" pitchFamily="34" charset="0"/>
              </a:rPr>
              <a:t>          if  p </a:t>
            </a:r>
            <a:r>
              <a:rPr lang="en-US" altLang="zh-CN" b="1">
                <a:solidFill>
                  <a:srgbClr val="FF0000"/>
                </a:solidFill>
                <a:latin typeface="Tahoma" pitchFamily="34" charset="0"/>
              </a:rPr>
              <a:t>≠</a:t>
            </a:r>
            <a:r>
              <a:rPr lang="en-US" altLang="zh-CN" b="1">
                <a:solidFill>
                  <a:srgbClr val="FF0000"/>
                </a:solidFill>
                <a:latin typeface="Tahoma" pitchFamily="34" charset="0"/>
                <a:cs typeface="Tahoma" pitchFamily="34" charset="0"/>
              </a:rPr>
              <a:t> nil  then emit(:=,E.place,-,p)  </a:t>
            </a:r>
            <a:endParaRPr lang="en-US" altLang="zh-CN" b="1">
              <a:solidFill>
                <a:srgbClr val="FF0000"/>
              </a:solidFill>
            </a:endParaRPr>
          </a:p>
          <a:p>
            <a:pPr algn="just" eaLnBrk="0" hangingPunct="0"/>
            <a:r>
              <a:rPr lang="en-US" altLang="zh-CN" b="1">
                <a:solidFill>
                  <a:srgbClr val="FF0000"/>
                </a:solidFill>
                <a:latin typeface="Tahoma" pitchFamily="34" charset="0"/>
                <a:cs typeface="Tahoma" pitchFamily="34" charset="0"/>
              </a:rPr>
              <a:t>             	   else  ERROR;                     </a:t>
            </a:r>
            <a:endParaRPr lang="en-US" altLang="zh-CN" b="1">
              <a:solidFill>
                <a:srgbClr val="FF0000"/>
              </a:solidFill>
            </a:endParaRPr>
          </a:p>
          <a:p>
            <a:pPr algn="just" eaLnBrk="0" hangingPunct="0"/>
            <a:r>
              <a:rPr lang="en-US" altLang="zh-CN" b="1">
                <a:solidFill>
                  <a:srgbClr val="FF0000"/>
                </a:solidFill>
                <a:latin typeface="Tahoma" pitchFamily="34" charset="0"/>
                <a:cs typeface="Tahoma" pitchFamily="34" charset="0"/>
              </a:rPr>
              <a:t>          S.CHAIN:=0;                         </a:t>
            </a:r>
            <a:endParaRPr lang="en-US" altLang="zh-CN" b="1">
              <a:solidFill>
                <a:srgbClr val="FF0000"/>
              </a:solidFill>
            </a:endParaRPr>
          </a:p>
          <a:p>
            <a:pPr algn="just" eaLnBrk="0" hangingPunct="0"/>
            <a:r>
              <a:rPr lang="en-US" altLang="zh-CN" b="1">
                <a:solidFill>
                  <a:srgbClr val="FF0000"/>
                </a:solidFill>
                <a:latin typeface="Tahoma" pitchFamily="34" charset="0"/>
                <a:cs typeface="Tahoma" pitchFamily="34" charset="0"/>
              </a:rPr>
              <a:t>          return(S.CHAIN)</a:t>
            </a:r>
            <a:r>
              <a:rPr lang="en-US" altLang="zh-CN" b="1">
                <a:solidFill>
                  <a:srgbClr val="000000"/>
                </a:solidFill>
                <a:latin typeface="Tahoma" pitchFamily="34" charset="0"/>
                <a:cs typeface="Tahoma" pitchFamily="34" charset="0"/>
              </a:rPr>
              <a:t>                      </a:t>
            </a:r>
            <a:endParaRPr lang="en-US" altLang="zh-CN" b="1"/>
          </a:p>
          <a:p>
            <a:pPr eaLnBrk="0" hangingPunct="0"/>
            <a:r>
              <a:rPr lang="en-US" altLang="zh-CN" b="1">
                <a:solidFill>
                  <a:srgbClr val="000000"/>
                </a:solidFill>
                <a:latin typeface="Tahoma" pitchFamily="34" charset="0"/>
                <a:cs typeface="Tahoma" pitchFamily="34" charset="0"/>
              </a:rPr>
              <a:t>	end;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63492"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76200" y="76200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00"/>
                </a:solidFill>
                <a:latin typeface="Tahoma" pitchFamily="34" charset="0"/>
                <a:cs typeface="Tahoma" pitchFamily="34" charset="0"/>
              </a:rPr>
              <a:t>'</a:t>
            </a:r>
            <a:r>
              <a:rPr lang="en-US" altLang="zh-CN" b="1">
                <a:solidFill>
                  <a:srgbClr val="000000"/>
                </a:solidFill>
                <a:latin typeface="Tahoma" pitchFamily="34" charset="0"/>
                <a:cs typeface="Tahoma" pitchFamily="34" charset="0"/>
              </a:rPr>
              <a:t>repeat': </a:t>
            </a:r>
          </a:p>
          <a:p>
            <a:r>
              <a:rPr lang="en-US" altLang="zh-CN" b="1">
                <a:solidFill>
                  <a:srgbClr val="000000"/>
                </a:solidFill>
                <a:latin typeface="Tahoma" pitchFamily="34" charset="0"/>
                <a:cs typeface="Tahoma" pitchFamily="34" charset="0"/>
              </a:rPr>
              <a:t>     	begin</a:t>
            </a:r>
            <a:endParaRPr lang="en-US" altLang="zh-CN" b="1"/>
          </a:p>
          <a:p>
            <a:r>
              <a:rPr lang="en-US" altLang="zh-CN" b="1"/>
              <a:t>	</a:t>
            </a:r>
            <a:r>
              <a:rPr lang="en-US" altLang="zh-CN" b="1">
                <a:solidFill>
                  <a:srgbClr val="FF0000"/>
                </a:solidFill>
                <a:latin typeface="Tahoma" pitchFamily="34" charset="0"/>
                <a:cs typeface="Tahoma" pitchFamily="34" charset="0"/>
              </a:rPr>
              <a:t>R.codebegin:=nextstat</a:t>
            </a:r>
            <a:r>
              <a:rPr lang="en-US" altLang="zh-CN" b="1">
                <a:solidFill>
                  <a:schemeClr val="hlink"/>
                </a:solidFill>
                <a:latin typeface="Tahoma" pitchFamily="34" charset="0"/>
                <a:cs typeface="Tahoma" pitchFamily="34" charset="0"/>
              </a:rPr>
              <a:t>;</a:t>
            </a:r>
            <a:endParaRPr lang="en-US" altLang="zh-CN" b="1">
              <a:solidFill>
                <a:srgbClr val="FF0000"/>
              </a:solidFill>
              <a:latin typeface="Tahoma" pitchFamily="34" charset="0"/>
              <a:cs typeface="Tahoma" pitchFamily="34" charset="0"/>
            </a:endParaRPr>
          </a:p>
          <a:p>
            <a:r>
              <a:rPr lang="en-US" altLang="zh-CN" b="1">
                <a:solidFill>
                  <a:srgbClr val="FF0000"/>
                </a:solidFill>
                <a:latin typeface="Tahoma" pitchFamily="34" charset="0"/>
                <a:cs typeface="Tahoma" pitchFamily="34" charset="0"/>
              </a:rPr>
              <a:t>	</a:t>
            </a:r>
            <a:r>
              <a:rPr lang="en-US" altLang="zh-CN" b="1">
                <a:solidFill>
                  <a:srgbClr val="000000"/>
                </a:solidFill>
                <a:latin typeface="Tahoma" pitchFamily="34" charset="0"/>
              </a:rPr>
              <a:t>GETNEXT(TOKEN);</a:t>
            </a:r>
            <a:endParaRPr lang="en-US" altLang="zh-CN" b="1">
              <a:solidFill>
                <a:srgbClr val="FF0000"/>
              </a:solidFill>
              <a:latin typeface="Tahoma" pitchFamily="34" charset="0"/>
            </a:endParaRPr>
          </a:p>
          <a:p>
            <a:r>
              <a:rPr lang="en-US" altLang="zh-CN" b="1">
                <a:solidFill>
                  <a:srgbClr val="FF0000"/>
                </a:solidFill>
                <a:latin typeface="Tahoma" pitchFamily="34" charset="0"/>
              </a:rPr>
              <a:t>	S</a:t>
            </a:r>
            <a:r>
              <a:rPr lang="en-US" altLang="zh-CN" b="1" baseline="30000">
                <a:solidFill>
                  <a:srgbClr val="FF0000"/>
                </a:solidFill>
                <a:latin typeface="Tahoma" pitchFamily="34" charset="0"/>
              </a:rPr>
              <a:t>1</a:t>
            </a:r>
            <a:r>
              <a:rPr lang="en-US" altLang="zh-CN" b="1">
                <a:solidFill>
                  <a:srgbClr val="FF0000"/>
                </a:solidFill>
                <a:latin typeface="Tahoma" pitchFamily="34" charset="0"/>
              </a:rPr>
              <a:t>.CHAIN:</a:t>
            </a:r>
            <a:r>
              <a:rPr lang="en-US" altLang="zh-CN" b="1">
                <a:solidFill>
                  <a:schemeClr val="hlink"/>
                </a:solidFill>
                <a:latin typeface="Tahoma" pitchFamily="34" charset="0"/>
              </a:rPr>
              <a:t>=</a:t>
            </a:r>
            <a:r>
              <a:rPr lang="en-US" altLang="zh-CN" b="1">
                <a:solidFill>
                  <a:srgbClr val="000000"/>
                </a:solidFill>
                <a:latin typeface="Tahoma" pitchFamily="34" charset="0"/>
              </a:rPr>
              <a:t>S(TOKEN); </a:t>
            </a:r>
            <a:endParaRPr lang="en-US" altLang="zh-CN" b="1">
              <a:solidFill>
                <a:srgbClr val="FF0000"/>
              </a:solidFill>
              <a:latin typeface="Tahoma" pitchFamily="34" charset="0"/>
            </a:endParaRPr>
          </a:p>
          <a:p>
            <a:pPr eaLnBrk="0" hangingPunct="0"/>
            <a:r>
              <a:rPr lang="en-US" altLang="zh-CN" b="1">
                <a:solidFill>
                  <a:srgbClr val="000000"/>
                </a:solidFill>
                <a:latin typeface="Tahoma" pitchFamily="34" charset="0"/>
              </a:rPr>
              <a:t>          if TOKEN ≠ 'until'  then  ERROR;</a:t>
            </a:r>
            <a:endParaRPr lang="en-US" altLang="zh-CN" b="1">
              <a:solidFill>
                <a:srgbClr val="FF0000"/>
              </a:solidFill>
              <a:latin typeface="Tahoma" pitchFamily="34" charset="0"/>
            </a:endParaRPr>
          </a:p>
          <a:p>
            <a:pPr eaLnBrk="0" hangingPunct="0"/>
            <a:r>
              <a:rPr lang="en-US" altLang="zh-CN" b="1">
                <a:solidFill>
                  <a:srgbClr val="000000"/>
                </a:solidFill>
                <a:latin typeface="Tahoma" pitchFamily="34" charset="0"/>
              </a:rPr>
              <a:t>         </a:t>
            </a:r>
            <a:r>
              <a:rPr lang="en-US" altLang="zh-CN" b="1">
                <a:solidFill>
                  <a:schemeClr val="hlink"/>
                </a:solidFill>
                <a:latin typeface="Tahoma" pitchFamily="34" charset="0"/>
              </a:rPr>
              <a:t> </a:t>
            </a:r>
            <a:r>
              <a:rPr lang="en-US" altLang="zh-CN" b="1">
                <a:solidFill>
                  <a:srgbClr val="FF0000"/>
                </a:solidFill>
                <a:latin typeface="Tahoma" pitchFamily="34" charset="0"/>
              </a:rPr>
              <a:t>backpatch(S</a:t>
            </a:r>
            <a:r>
              <a:rPr lang="en-US" altLang="zh-CN" b="1" baseline="30000">
                <a:solidFill>
                  <a:srgbClr val="FF0000"/>
                </a:solidFill>
                <a:latin typeface="Tahoma" pitchFamily="34" charset="0"/>
              </a:rPr>
              <a:t>1</a:t>
            </a:r>
            <a:r>
              <a:rPr lang="en-US" altLang="zh-CN" b="1">
                <a:solidFill>
                  <a:srgbClr val="FF0000"/>
                </a:solidFill>
                <a:latin typeface="Tahoma" pitchFamily="34" charset="0"/>
              </a:rPr>
              <a:t>.CHAIN,nextstat);</a:t>
            </a:r>
          </a:p>
          <a:p>
            <a:pPr eaLnBrk="0" hangingPunct="0"/>
            <a:r>
              <a:rPr lang="en-US" altLang="zh-CN" b="1">
                <a:solidFill>
                  <a:srgbClr val="000000"/>
                </a:solidFill>
                <a:latin typeface="Tahoma" pitchFamily="34" charset="0"/>
              </a:rPr>
              <a:t>          GETNEXT(TOKEN);</a:t>
            </a:r>
            <a:endParaRPr lang="en-US" altLang="zh-CN" b="1">
              <a:solidFill>
                <a:srgbClr val="FF0000"/>
              </a:solidFill>
              <a:latin typeface="Tahoma" pitchFamily="34" charset="0"/>
            </a:endParaRPr>
          </a:p>
          <a:p>
            <a:pPr eaLnBrk="0" hangingPunct="0"/>
            <a:r>
              <a:rPr lang="en-US" altLang="zh-CN" b="1">
                <a:solidFill>
                  <a:srgbClr val="000000"/>
                </a:solidFill>
                <a:latin typeface="Tahoma" pitchFamily="34" charset="0"/>
              </a:rPr>
              <a:t>          </a:t>
            </a:r>
            <a:r>
              <a:rPr lang="en-US" altLang="zh-CN" b="1">
                <a:solidFill>
                  <a:srgbClr val="FF0000"/>
                </a:solidFill>
                <a:latin typeface="Tahoma" pitchFamily="34" charset="0"/>
              </a:rPr>
              <a:t>(BE.ture,BE.false)</a:t>
            </a:r>
            <a:r>
              <a:rPr lang="en-US" altLang="zh-CN" b="1">
                <a:solidFill>
                  <a:schemeClr val="hlink"/>
                </a:solidFill>
                <a:latin typeface="Tahoma" pitchFamily="34" charset="0"/>
              </a:rPr>
              <a:t>:=</a:t>
            </a:r>
            <a:r>
              <a:rPr lang="en-US" altLang="zh-CN" b="1">
                <a:solidFill>
                  <a:srgbClr val="000000"/>
                </a:solidFill>
                <a:latin typeface="Tahoma" pitchFamily="34" charset="0"/>
              </a:rPr>
              <a:t>BE(TOKEN);</a:t>
            </a:r>
            <a:endParaRPr lang="en-US" altLang="zh-CN" b="1">
              <a:solidFill>
                <a:srgbClr val="FF0000"/>
              </a:solidFill>
              <a:latin typeface="Tahoma" pitchFamily="34" charset="0"/>
            </a:endParaRPr>
          </a:p>
          <a:p>
            <a:pPr eaLnBrk="0" hangingPunct="0"/>
            <a:r>
              <a:rPr lang="en-US" altLang="zh-CN" b="1">
                <a:solidFill>
                  <a:srgbClr val="000000"/>
                </a:solidFill>
                <a:latin typeface="Tahoma" pitchFamily="34" charset="0"/>
              </a:rPr>
              <a:t>          </a:t>
            </a:r>
            <a:r>
              <a:rPr lang="en-US" altLang="zh-CN" b="1">
                <a:solidFill>
                  <a:srgbClr val="FF0000"/>
                </a:solidFill>
                <a:latin typeface="Tahoma" pitchFamily="34" charset="0"/>
              </a:rPr>
              <a:t>backpatch(BE.false,R.codebegin);</a:t>
            </a:r>
          </a:p>
          <a:p>
            <a:pPr eaLnBrk="0" hangingPunct="0"/>
            <a:r>
              <a:rPr lang="en-US" altLang="zh-CN" b="1">
                <a:solidFill>
                  <a:srgbClr val="FF0000"/>
                </a:solidFill>
                <a:latin typeface="Tahoma" pitchFamily="34" charset="0"/>
              </a:rPr>
              <a:t>        	S.CHAIN:=BE.ture;</a:t>
            </a:r>
          </a:p>
          <a:p>
            <a:pPr eaLnBrk="0" hangingPunct="0"/>
            <a:r>
              <a:rPr lang="en-US" altLang="zh-CN" b="1">
                <a:solidFill>
                  <a:srgbClr val="FF0000"/>
                </a:solidFill>
                <a:latin typeface="Tahoma" pitchFamily="34" charset="0"/>
              </a:rPr>
              <a:t>          return(S.CHAIN);</a:t>
            </a:r>
          </a:p>
          <a:p>
            <a:pPr eaLnBrk="0" hangingPunct="0"/>
            <a:r>
              <a:rPr lang="en-US" altLang="zh-CN" b="1">
                <a:solidFill>
                  <a:srgbClr val="000000"/>
                </a:solidFill>
                <a:latin typeface="Tahoma" pitchFamily="34" charset="0"/>
              </a:rPr>
              <a:t>     	end</a:t>
            </a:r>
            <a:endParaRPr lang="en-US" altLang="zh-CN" b="1">
              <a:solidFill>
                <a:srgbClr val="FF0000"/>
              </a:solidFill>
              <a:latin typeface="Tahoma" pitchFamily="34" charset="0"/>
            </a:endParaRPr>
          </a:p>
          <a:p>
            <a:pPr eaLnBrk="0" hangingPunct="0"/>
            <a:r>
              <a:rPr lang="en-US" altLang="zh-CN" b="1">
                <a:solidFill>
                  <a:srgbClr val="000000"/>
                </a:solidFill>
                <a:latin typeface="Tahoma" pitchFamily="34" charset="0"/>
              </a:rPr>
              <a:t>end case;</a:t>
            </a:r>
            <a:endParaRPr lang="en-US" altLang="zh-CN" b="1">
              <a:solidFill>
                <a:srgbClr val="FF0000"/>
              </a:solidFill>
              <a:latin typeface="Tahoma" pitchFamily="34" charset="0"/>
            </a:endParaRPr>
          </a:p>
          <a:p>
            <a:pPr eaLnBrk="0" hangingPunct="0"/>
            <a:r>
              <a:rPr lang="en-US" altLang="zh-CN" b="1">
                <a:solidFill>
                  <a:srgbClr val="000000"/>
                </a:solidFill>
                <a:latin typeface="Tahoma" pitchFamily="34" charset="0"/>
              </a:rPr>
              <a:t>end;</a:t>
            </a:r>
            <a:endParaRPr lang="en-US" altLang="zh-CN" b="1"/>
          </a:p>
        </p:txBody>
      </p:sp>
      <p:sp>
        <p:nvSpPr>
          <p:cNvPr id="93187" name="Rectangle 3"/>
          <p:cNvSpPr>
            <a:spLocks noChangeArrowheads="1"/>
          </p:cNvSpPr>
          <p:nvPr/>
        </p:nvSpPr>
        <p:spPr bwMode="auto">
          <a:xfrm>
            <a:off x="76200" y="152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accent2"/>
              </a:buClr>
              <a:buFont typeface="Wingdings" pitchFamily="2" charset="2"/>
              <a:buNone/>
            </a:pPr>
            <a:r>
              <a:rPr lang="zh-CN" altLang="en-US" sz="2800" b="1">
                <a:solidFill>
                  <a:srgbClr val="000000"/>
                </a:solidFill>
              </a:rPr>
              <a:t> &lt;</a:t>
            </a:r>
            <a:r>
              <a:rPr lang="en-US" altLang="zh-CN" sz="2800" b="1">
                <a:solidFill>
                  <a:srgbClr val="000000"/>
                </a:solidFill>
              </a:rPr>
              <a:t>S&gt; </a:t>
            </a:r>
            <a:r>
              <a:rPr lang="en-US" altLang="zh-CN" sz="2800" b="1">
                <a:solidFill>
                  <a:srgbClr val="000000"/>
                </a:solidFill>
                <a:sym typeface="Wingdings" pitchFamily="2" charset="2"/>
              </a:rPr>
              <a:t>→</a:t>
            </a:r>
            <a:r>
              <a:rPr lang="en-US" altLang="zh-CN" sz="2800" b="1">
                <a:solidFill>
                  <a:srgbClr val="000000"/>
                </a:solidFill>
              </a:rPr>
              <a:t> i:=&lt;AE&gt; | repeat &lt;s</a:t>
            </a:r>
            <a:r>
              <a:rPr lang="en-US" altLang="zh-CN" sz="2800" b="1" baseline="30000">
                <a:solidFill>
                  <a:srgbClr val="000000"/>
                </a:solidFill>
              </a:rPr>
              <a:t>1</a:t>
            </a:r>
            <a:r>
              <a:rPr lang="en-US" altLang="zh-CN" sz="2800" b="1">
                <a:solidFill>
                  <a:srgbClr val="000000"/>
                </a:solidFill>
              </a:rPr>
              <a:t>&gt; until &lt;BE&gt;</a:t>
            </a:r>
          </a:p>
        </p:txBody>
      </p:sp>
      <p:grpSp>
        <p:nvGrpSpPr>
          <p:cNvPr id="91180" name="Group 44"/>
          <p:cNvGrpSpPr>
            <a:grpSpLocks/>
          </p:cNvGrpSpPr>
          <p:nvPr/>
        </p:nvGrpSpPr>
        <p:grpSpPr bwMode="auto">
          <a:xfrm>
            <a:off x="4419600" y="4572000"/>
            <a:ext cx="4267200" cy="2133600"/>
            <a:chOff x="2928" y="2928"/>
            <a:chExt cx="2688" cy="1344"/>
          </a:xfrm>
        </p:grpSpPr>
        <p:sp>
          <p:nvSpPr>
            <p:cNvPr id="93189" name="Text Box 10"/>
            <p:cNvSpPr txBox="1">
              <a:spLocks noChangeArrowheads="1"/>
            </p:cNvSpPr>
            <p:nvPr/>
          </p:nvSpPr>
          <p:spPr bwMode="auto">
            <a:xfrm>
              <a:off x="3600" y="398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S.chain</a:t>
              </a:r>
            </a:p>
          </p:txBody>
        </p:sp>
        <p:grpSp>
          <p:nvGrpSpPr>
            <p:cNvPr id="93190" name="Group 43"/>
            <p:cNvGrpSpPr>
              <a:grpSpLocks/>
            </p:cNvGrpSpPr>
            <p:nvPr/>
          </p:nvGrpSpPr>
          <p:grpSpPr bwMode="auto">
            <a:xfrm>
              <a:off x="2928" y="2928"/>
              <a:ext cx="2688" cy="1200"/>
              <a:chOff x="2880" y="2928"/>
              <a:chExt cx="2688" cy="1200"/>
            </a:xfrm>
          </p:grpSpPr>
          <p:sp>
            <p:nvSpPr>
              <p:cNvPr id="93191" name="Rectangle 4"/>
              <p:cNvSpPr>
                <a:spLocks noChangeArrowheads="1"/>
              </p:cNvSpPr>
              <p:nvPr/>
            </p:nvSpPr>
            <p:spPr bwMode="auto">
              <a:xfrm>
                <a:off x="3648" y="3072"/>
                <a:ext cx="1104" cy="240"/>
              </a:xfrm>
              <a:prstGeom prst="rect">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a:t>
                </a:r>
                <a:r>
                  <a:rPr lang="en-US" altLang="zh-CN" b="1" baseline="30000"/>
                  <a:t>1</a:t>
                </a:r>
                <a:r>
                  <a:rPr lang="zh-CN" altLang="en-US" b="1"/>
                  <a:t>的代码</a:t>
                </a:r>
              </a:p>
            </p:txBody>
          </p:sp>
          <p:sp>
            <p:nvSpPr>
              <p:cNvPr id="93192" name="Rectangle 5"/>
              <p:cNvSpPr>
                <a:spLocks noChangeArrowheads="1"/>
              </p:cNvSpPr>
              <p:nvPr/>
            </p:nvSpPr>
            <p:spPr bwMode="auto">
              <a:xfrm>
                <a:off x="3648" y="3552"/>
                <a:ext cx="1104" cy="240"/>
              </a:xfrm>
              <a:prstGeom prst="rect">
                <a:avLst/>
              </a:prstGeom>
              <a:solidFill>
                <a:schemeClr val="accent1"/>
              </a:solidFill>
              <a:ln w="25400">
                <a:solidFill>
                  <a:srgbClr val="FF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BE</a:t>
                </a:r>
                <a:r>
                  <a:rPr lang="zh-CN" altLang="en-US" b="1"/>
                  <a:t>的代码</a:t>
                </a:r>
              </a:p>
            </p:txBody>
          </p:sp>
          <p:sp>
            <p:nvSpPr>
              <p:cNvPr id="93193" name="Line 6"/>
              <p:cNvSpPr>
                <a:spLocks noChangeShapeType="1"/>
              </p:cNvSpPr>
              <p:nvPr/>
            </p:nvSpPr>
            <p:spPr bwMode="auto">
              <a:xfrm>
                <a:off x="4752" y="3696"/>
                <a:ext cx="384"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4" name="Line 7"/>
              <p:cNvSpPr>
                <a:spLocks noChangeShapeType="1"/>
              </p:cNvSpPr>
              <p:nvPr/>
            </p:nvSpPr>
            <p:spPr bwMode="auto">
              <a:xfrm>
                <a:off x="5136" y="3696"/>
                <a:ext cx="0" cy="432"/>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5" name="Line 8"/>
              <p:cNvSpPr>
                <a:spLocks noChangeShapeType="1"/>
              </p:cNvSpPr>
              <p:nvPr/>
            </p:nvSpPr>
            <p:spPr bwMode="auto">
              <a:xfrm flipH="1">
                <a:off x="4272" y="4128"/>
                <a:ext cx="864" cy="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6" name="Text Box 9"/>
              <p:cNvSpPr txBox="1">
                <a:spLocks noChangeArrowheads="1"/>
              </p:cNvSpPr>
              <p:nvPr/>
            </p:nvSpPr>
            <p:spPr bwMode="auto">
              <a:xfrm>
                <a:off x="4704" y="364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BE.true</a:t>
                </a:r>
              </a:p>
            </p:txBody>
          </p:sp>
          <p:sp>
            <p:nvSpPr>
              <p:cNvPr id="93197" name="Line 11"/>
              <p:cNvSpPr>
                <a:spLocks noChangeShapeType="1"/>
              </p:cNvSpPr>
              <p:nvPr/>
            </p:nvSpPr>
            <p:spPr bwMode="auto">
              <a:xfrm flipH="1">
                <a:off x="3264" y="3648"/>
                <a:ext cx="384"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8" name="Line 12"/>
              <p:cNvSpPr>
                <a:spLocks noChangeShapeType="1"/>
              </p:cNvSpPr>
              <p:nvPr/>
            </p:nvSpPr>
            <p:spPr bwMode="auto">
              <a:xfrm flipV="1">
                <a:off x="3264" y="2928"/>
                <a:ext cx="0" cy="72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9" name="Line 13"/>
              <p:cNvSpPr>
                <a:spLocks noChangeShapeType="1"/>
              </p:cNvSpPr>
              <p:nvPr/>
            </p:nvSpPr>
            <p:spPr bwMode="auto">
              <a:xfrm>
                <a:off x="3264" y="2928"/>
                <a:ext cx="528" cy="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00" name="Text Box 14"/>
              <p:cNvSpPr txBox="1">
                <a:spLocks noChangeArrowheads="1"/>
              </p:cNvSpPr>
              <p:nvPr/>
            </p:nvSpPr>
            <p:spPr bwMode="auto">
              <a:xfrm>
                <a:off x="2880" y="364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BE.false</a:t>
                </a:r>
              </a:p>
            </p:txBody>
          </p:sp>
          <p:sp>
            <p:nvSpPr>
              <p:cNvPr id="93201" name="Line 39"/>
              <p:cNvSpPr>
                <a:spLocks noChangeShapeType="1"/>
              </p:cNvSpPr>
              <p:nvPr/>
            </p:nvSpPr>
            <p:spPr bwMode="auto">
              <a:xfrm>
                <a:off x="4752" y="3216"/>
                <a:ext cx="384"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02" name="Line 40"/>
              <p:cNvSpPr>
                <a:spLocks noChangeShapeType="1"/>
              </p:cNvSpPr>
              <p:nvPr/>
            </p:nvSpPr>
            <p:spPr bwMode="auto">
              <a:xfrm>
                <a:off x="5136" y="3216"/>
                <a:ext cx="0" cy="33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03" name="Line 41"/>
              <p:cNvSpPr>
                <a:spLocks noChangeShapeType="1"/>
              </p:cNvSpPr>
              <p:nvPr/>
            </p:nvSpPr>
            <p:spPr bwMode="auto">
              <a:xfrm flipH="1">
                <a:off x="4752" y="3552"/>
                <a:ext cx="384" cy="0"/>
              </a:xfrm>
              <a:prstGeom prst="line">
                <a:avLst/>
              </a:prstGeom>
              <a:noFill/>
              <a:ln w="2540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04" name="Text Box 42"/>
              <p:cNvSpPr txBox="1">
                <a:spLocks noChangeArrowheads="1"/>
              </p:cNvSpPr>
              <p:nvPr/>
            </p:nvSpPr>
            <p:spPr bwMode="auto">
              <a:xfrm>
                <a:off x="4752" y="297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S</a:t>
                </a:r>
                <a:r>
                  <a:rPr lang="en-US" altLang="zh-CN" b="1" baseline="30000"/>
                  <a:t>1</a:t>
                </a:r>
                <a:r>
                  <a:rPr lang="en-US" altLang="zh-CN" b="1"/>
                  <a:t>.chain</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1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endParaRPr lang="zh-CN" altLang="en-US" smtClean="0"/>
          </a:p>
        </p:txBody>
      </p:sp>
      <p:sp>
        <p:nvSpPr>
          <p:cNvPr id="101379" name="Rectangle 1027"/>
          <p:cNvSpPr>
            <a:spLocks noGrp="1" noChangeArrowheads="1"/>
          </p:cNvSpPr>
          <p:nvPr>
            <p:ph type="body" idx="1"/>
          </p:nvPr>
        </p:nvSpPr>
        <p:spPr>
          <a:xfrm>
            <a:off x="304800" y="1676400"/>
            <a:ext cx="8462963" cy="3886200"/>
          </a:xfrm>
        </p:spPr>
        <p:txBody>
          <a:bodyPr/>
          <a:lstStyle/>
          <a:p>
            <a:pPr marL="609600" indent="-609600" eaLnBrk="1" hangingPunct="1">
              <a:buFont typeface="Wingdings" pitchFamily="2" charset="2"/>
              <a:buNone/>
            </a:pPr>
            <a:r>
              <a:rPr lang="zh-CN" altLang="en-US" sz="2800" smtClean="0"/>
              <a:t>例  完成类型检查的属性文法</a:t>
            </a:r>
          </a:p>
          <a:p>
            <a:pPr marL="609600" indent="-609600" algn="just" eaLnBrk="1" hangingPunct="1">
              <a:buFont typeface="Wingdings" pitchFamily="2" charset="2"/>
              <a:buAutoNum type="arabicParenR"/>
            </a:pPr>
            <a:r>
              <a:rPr lang="en-US" altLang="zh-CN" sz="2800" smtClean="0">
                <a:latin typeface="宋体" pitchFamily="2" charset="-122"/>
              </a:rPr>
              <a:t>E</a:t>
            </a:r>
            <a:r>
              <a:rPr lang="en-US" altLang="zh-CN" sz="2800" smtClean="0">
                <a:sym typeface="Wingdings" pitchFamily="2" charset="2"/>
              </a:rPr>
              <a:t>→</a:t>
            </a:r>
            <a:r>
              <a:rPr lang="en-US" altLang="zh-CN" sz="2800" smtClean="0">
                <a:latin typeface="宋体" pitchFamily="2" charset="-122"/>
              </a:rPr>
              <a:t>T</a:t>
            </a:r>
            <a:r>
              <a:rPr lang="en-US" altLang="zh-CN" sz="2800" baseline="30000" smtClean="0">
                <a:latin typeface="宋体" pitchFamily="2" charset="-122"/>
              </a:rPr>
              <a:t>1</a:t>
            </a:r>
            <a:r>
              <a:rPr lang="en-US" altLang="zh-CN" sz="2800" smtClean="0">
                <a:latin typeface="宋体" pitchFamily="2" charset="-122"/>
              </a:rPr>
              <a:t>+T</a:t>
            </a:r>
            <a:r>
              <a:rPr lang="en-US" altLang="zh-CN" sz="2800" baseline="30000" smtClean="0">
                <a:latin typeface="宋体" pitchFamily="2" charset="-122"/>
              </a:rPr>
              <a:t>2	</a:t>
            </a:r>
            <a:r>
              <a:rPr lang="en-US" altLang="zh-CN" sz="2800" smtClean="0">
                <a:latin typeface="宋体" pitchFamily="2" charset="-122"/>
              </a:rPr>
              <a:t>{T</a:t>
            </a:r>
            <a:r>
              <a:rPr lang="en-US" altLang="zh-CN" sz="2800" baseline="30000" smtClean="0">
                <a:latin typeface="宋体" pitchFamily="2" charset="-122"/>
              </a:rPr>
              <a:t>1</a:t>
            </a:r>
            <a:r>
              <a:rPr lang="en-US" altLang="zh-CN" sz="2800" smtClean="0">
                <a:latin typeface="宋体" pitchFamily="2" charset="-122"/>
              </a:rPr>
              <a:t>.t</a:t>
            </a:r>
            <a:r>
              <a:rPr lang="en-US" altLang="zh-CN" sz="2800" smtClean="0"/>
              <a:t>＝</a:t>
            </a:r>
            <a:r>
              <a:rPr lang="en-US" altLang="zh-CN" sz="2800" smtClean="0">
                <a:latin typeface="宋体" pitchFamily="2" charset="-122"/>
              </a:rPr>
              <a:t>int  AND  T</a:t>
            </a:r>
            <a:r>
              <a:rPr lang="en-US" altLang="zh-CN" sz="2800" baseline="30000" smtClean="0">
                <a:latin typeface="宋体" pitchFamily="2" charset="-122"/>
              </a:rPr>
              <a:t>2</a:t>
            </a:r>
            <a:r>
              <a:rPr lang="en-US" altLang="zh-CN" sz="2800" smtClean="0">
                <a:latin typeface="宋体" pitchFamily="2" charset="-122"/>
              </a:rPr>
              <a:t>.t</a:t>
            </a:r>
            <a:r>
              <a:rPr lang="en-US" altLang="zh-CN" sz="2800" smtClean="0"/>
              <a:t>＝</a:t>
            </a:r>
            <a:r>
              <a:rPr lang="en-US" altLang="zh-CN" sz="2800" smtClean="0">
                <a:latin typeface="宋体" pitchFamily="2" charset="-122"/>
              </a:rPr>
              <a:t>int}</a:t>
            </a:r>
          </a:p>
          <a:p>
            <a:pPr marL="609600" indent="-609600" algn="just" eaLnBrk="1" hangingPunct="1">
              <a:buFont typeface="Wingdings" pitchFamily="2" charset="2"/>
              <a:buAutoNum type="arabicParenR"/>
            </a:pPr>
            <a:r>
              <a:rPr lang="en-US" altLang="zh-CN" sz="2800" smtClean="0">
                <a:latin typeface="宋体" pitchFamily="2" charset="-122"/>
              </a:rPr>
              <a:t>E</a:t>
            </a:r>
            <a:r>
              <a:rPr lang="en-US" altLang="zh-CN" sz="2800" smtClean="0">
                <a:sym typeface="Wingdings" pitchFamily="2" charset="2"/>
              </a:rPr>
              <a:t>→</a:t>
            </a:r>
            <a:r>
              <a:rPr lang="en-US" altLang="zh-CN" sz="2800" smtClean="0">
                <a:latin typeface="宋体" pitchFamily="2" charset="-122"/>
              </a:rPr>
              <a:t>T</a:t>
            </a:r>
            <a:r>
              <a:rPr lang="en-US" altLang="zh-CN" sz="2800" baseline="30000" smtClean="0">
                <a:latin typeface="宋体" pitchFamily="2" charset="-122"/>
              </a:rPr>
              <a:t>1</a:t>
            </a:r>
            <a:r>
              <a:rPr lang="en-US" altLang="zh-CN" sz="2800" smtClean="0">
                <a:latin typeface="宋体" pitchFamily="2" charset="-122"/>
              </a:rPr>
              <a:t> or T</a:t>
            </a:r>
            <a:r>
              <a:rPr lang="en-US" altLang="zh-CN" sz="2800" baseline="30000" smtClean="0">
                <a:latin typeface="宋体" pitchFamily="2" charset="-122"/>
              </a:rPr>
              <a:t>2	</a:t>
            </a:r>
            <a:r>
              <a:rPr lang="en-US" altLang="zh-CN" sz="2800" smtClean="0">
                <a:latin typeface="宋体" pitchFamily="2" charset="-122"/>
              </a:rPr>
              <a:t>{T</a:t>
            </a:r>
            <a:r>
              <a:rPr lang="en-US" altLang="zh-CN" sz="2800" baseline="30000" smtClean="0">
                <a:latin typeface="宋体" pitchFamily="2" charset="-122"/>
              </a:rPr>
              <a:t>1</a:t>
            </a:r>
            <a:r>
              <a:rPr lang="en-US" altLang="zh-CN" sz="2800" smtClean="0">
                <a:latin typeface="宋体" pitchFamily="2" charset="-122"/>
              </a:rPr>
              <a:t>.t</a:t>
            </a:r>
            <a:r>
              <a:rPr lang="en-US" altLang="zh-CN" sz="2800" smtClean="0"/>
              <a:t>＝</a:t>
            </a:r>
            <a:r>
              <a:rPr lang="en-US" altLang="zh-CN" sz="2800" smtClean="0">
                <a:latin typeface="宋体" pitchFamily="2" charset="-122"/>
              </a:rPr>
              <a:t>bool  AND  T</a:t>
            </a:r>
            <a:r>
              <a:rPr lang="en-US" altLang="zh-CN" sz="2800" baseline="30000" smtClean="0">
                <a:latin typeface="宋体" pitchFamily="2" charset="-122"/>
              </a:rPr>
              <a:t>2</a:t>
            </a:r>
            <a:r>
              <a:rPr lang="en-US" altLang="zh-CN" sz="2800" smtClean="0">
                <a:latin typeface="宋体" pitchFamily="2" charset="-122"/>
              </a:rPr>
              <a:t>.t</a:t>
            </a:r>
            <a:r>
              <a:rPr lang="en-US" altLang="zh-CN" sz="2800" smtClean="0"/>
              <a:t>＝</a:t>
            </a:r>
            <a:r>
              <a:rPr lang="en-US" altLang="zh-CN" sz="2800" smtClean="0">
                <a:latin typeface="宋体" pitchFamily="2" charset="-122"/>
              </a:rPr>
              <a:t>bool}</a:t>
            </a:r>
          </a:p>
          <a:p>
            <a:pPr marL="609600" indent="-609600" algn="just" eaLnBrk="1" hangingPunct="1">
              <a:buFont typeface="Wingdings" pitchFamily="2" charset="2"/>
              <a:buAutoNum type="arabicParenR"/>
            </a:pPr>
            <a:r>
              <a:rPr lang="en-US" altLang="zh-CN" sz="2800" smtClean="0">
                <a:latin typeface="宋体" pitchFamily="2" charset="-122"/>
              </a:rPr>
              <a:t>T</a:t>
            </a:r>
            <a:r>
              <a:rPr lang="en-US" altLang="zh-CN" sz="2800" smtClean="0">
                <a:sym typeface="Wingdings" pitchFamily="2" charset="2"/>
              </a:rPr>
              <a:t>→</a:t>
            </a:r>
            <a:r>
              <a:rPr lang="en-US" altLang="zh-CN" sz="2800" smtClean="0">
                <a:latin typeface="宋体" pitchFamily="2" charset="-122"/>
              </a:rPr>
              <a:t>num		{T.t :</a:t>
            </a:r>
            <a:r>
              <a:rPr lang="en-US" altLang="zh-CN" sz="2800" smtClean="0"/>
              <a:t>＝</a:t>
            </a:r>
            <a:r>
              <a:rPr lang="en-US" altLang="zh-CN" sz="2800" smtClean="0">
                <a:latin typeface="宋体" pitchFamily="2" charset="-122"/>
              </a:rPr>
              <a:t>int}</a:t>
            </a:r>
          </a:p>
          <a:p>
            <a:pPr marL="609600" indent="-609600" algn="just" eaLnBrk="1" hangingPunct="1">
              <a:buFont typeface="Wingdings" pitchFamily="2" charset="2"/>
              <a:buAutoNum type="arabicParenR"/>
            </a:pPr>
            <a:r>
              <a:rPr lang="en-US" altLang="zh-CN" sz="2800" smtClean="0">
                <a:latin typeface="宋体" pitchFamily="2" charset="-122"/>
              </a:rPr>
              <a:t>T</a:t>
            </a:r>
            <a:r>
              <a:rPr lang="en-US" altLang="zh-CN" sz="2800" smtClean="0">
                <a:sym typeface="Wingdings" pitchFamily="2" charset="2"/>
              </a:rPr>
              <a:t>→</a:t>
            </a:r>
            <a:r>
              <a:rPr lang="en-US" altLang="zh-CN" sz="2800" smtClean="0">
                <a:latin typeface="宋体" pitchFamily="2" charset="-122"/>
              </a:rPr>
              <a:t>true	{T.t :</a:t>
            </a:r>
            <a:r>
              <a:rPr lang="en-US" altLang="zh-CN" sz="2800" smtClean="0"/>
              <a:t>＝</a:t>
            </a:r>
            <a:r>
              <a:rPr lang="en-US" altLang="zh-CN" sz="2800" smtClean="0">
                <a:latin typeface="宋体" pitchFamily="2" charset="-122"/>
              </a:rPr>
              <a:t>bool}</a:t>
            </a:r>
          </a:p>
          <a:p>
            <a:pPr marL="609600" indent="-609600" algn="just" eaLnBrk="1" hangingPunct="1">
              <a:buFont typeface="Wingdings" pitchFamily="2" charset="2"/>
              <a:buAutoNum type="arabicParenR"/>
            </a:pPr>
            <a:r>
              <a:rPr lang="en-US" altLang="zh-CN" sz="2800" smtClean="0">
                <a:latin typeface="宋体" pitchFamily="2" charset="-122"/>
              </a:rPr>
              <a:t>T</a:t>
            </a:r>
            <a:r>
              <a:rPr lang="en-US" altLang="zh-CN" sz="2800" smtClean="0">
                <a:sym typeface="Wingdings" pitchFamily="2" charset="2"/>
              </a:rPr>
              <a:t>→</a:t>
            </a:r>
            <a:r>
              <a:rPr lang="en-US" altLang="zh-CN" sz="2800" smtClean="0">
                <a:latin typeface="宋体" pitchFamily="2" charset="-122"/>
              </a:rPr>
              <a:t>false	{T.t :</a:t>
            </a:r>
            <a:r>
              <a:rPr lang="en-US" altLang="zh-CN" sz="2800" smtClean="0"/>
              <a:t>＝</a:t>
            </a:r>
            <a:r>
              <a:rPr lang="en-US" altLang="zh-CN" sz="2800" smtClean="0">
                <a:latin typeface="宋体" pitchFamily="2" charset="-122"/>
              </a:rPr>
              <a:t>bool}</a:t>
            </a:r>
            <a:r>
              <a:rPr lang="en-US" altLang="zh-CN" sz="2800" smtClean="0"/>
              <a:t> </a:t>
            </a: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371600" y="304800"/>
            <a:ext cx="7378700" cy="762000"/>
          </a:xfrm>
        </p:spPr>
        <p:txBody>
          <a:bodyPr/>
          <a:lstStyle/>
          <a:p>
            <a:pPr eaLnBrk="1" hangingPunct="1"/>
            <a:r>
              <a:rPr lang="en-US" altLang="zh-CN" sz="3200" dirty="0" smtClean="0"/>
              <a:t>7.</a:t>
            </a:r>
            <a:r>
              <a:rPr lang="zh-CN" altLang="en-US" sz="3200" dirty="0" smtClean="0"/>
              <a:t>5</a:t>
            </a:r>
            <a:r>
              <a:rPr lang="zh-CN" altLang="en-US" sz="3200" dirty="0" smtClean="0"/>
              <a:t>.2  </a:t>
            </a:r>
            <a:r>
              <a:rPr lang="en-US" altLang="zh-CN" sz="3200" dirty="0" smtClean="0"/>
              <a:t>LL(1)</a:t>
            </a:r>
            <a:r>
              <a:rPr lang="zh-CN" altLang="en-US" sz="3200" dirty="0" smtClean="0"/>
              <a:t>语法制导翻译</a:t>
            </a:r>
          </a:p>
        </p:txBody>
      </p:sp>
      <p:sp>
        <p:nvSpPr>
          <p:cNvPr id="64515" name="Rectangle 3"/>
          <p:cNvSpPr>
            <a:spLocks noGrp="1" noChangeArrowheads="1"/>
          </p:cNvSpPr>
          <p:nvPr>
            <p:ph type="body" idx="1"/>
          </p:nvPr>
        </p:nvSpPr>
        <p:spPr>
          <a:xfrm>
            <a:off x="809625" y="1524000"/>
            <a:ext cx="7958138" cy="4419600"/>
          </a:xfrm>
        </p:spPr>
        <p:txBody>
          <a:bodyPr/>
          <a:lstStyle/>
          <a:p>
            <a:pPr eaLnBrk="1" hangingPunct="1"/>
            <a:r>
              <a:rPr lang="zh-CN" altLang="en-US" sz="2800" smtClean="0"/>
              <a:t>基本思想：</a:t>
            </a:r>
          </a:p>
          <a:p>
            <a:pPr eaLnBrk="1" hangingPunct="1">
              <a:buFont typeface="Wingdings" pitchFamily="2" charset="2"/>
              <a:buNone/>
            </a:pPr>
            <a:r>
              <a:rPr lang="en-US" altLang="zh-CN" sz="2800" smtClean="0"/>
              <a:t>	LL(1)</a:t>
            </a:r>
            <a:r>
              <a:rPr lang="zh-CN" altLang="en-US" sz="2800" smtClean="0"/>
              <a:t>分析法是让产生式右部逐个文法符号与输入串匹配，每当一个文法符号获得匹配，就可以执行语义动作。</a:t>
            </a:r>
          </a:p>
          <a:p>
            <a:pPr eaLnBrk="1" hangingPunct="1"/>
            <a:r>
              <a:rPr lang="zh-CN" altLang="en-US" sz="2800" smtClean="0"/>
              <a:t>实现办法：</a:t>
            </a:r>
          </a:p>
          <a:p>
            <a:pPr eaLnBrk="1" hangingPunct="1">
              <a:buFont typeface="Wingdings" pitchFamily="2" charset="2"/>
              <a:buNone/>
            </a:pPr>
            <a:r>
              <a:rPr lang="zh-CN" altLang="en-US" sz="2800" smtClean="0"/>
              <a:t>	预先在源文法中的相应位置上嵌入</a:t>
            </a:r>
            <a:r>
              <a:rPr lang="zh-CN" altLang="en-US" sz="2800" smtClean="0">
                <a:solidFill>
                  <a:srgbClr val="FF3300"/>
                </a:solidFill>
              </a:rPr>
              <a:t>语义动作符</a:t>
            </a:r>
            <a:r>
              <a:rPr lang="zh-CN" altLang="en-US" sz="2800" smtClean="0"/>
              <a:t>，当语法分析到达该位置时，调用与该动作符相应的语义动作。带有动作符的文法称为</a:t>
            </a:r>
            <a:r>
              <a:rPr lang="zh-CN" altLang="en-US" sz="2800" smtClean="0">
                <a:solidFill>
                  <a:srgbClr val="FF3300"/>
                </a:solidFill>
              </a:rPr>
              <a:t>动作文法</a:t>
            </a:r>
            <a:r>
              <a:rPr lang="zh-CN" altLang="en-US" sz="2800" smtClean="0"/>
              <a:t>（</a:t>
            </a:r>
            <a:r>
              <a:rPr lang="en-US" altLang="zh-CN" sz="2800" smtClean="0"/>
              <a:t>Action Grammar）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2"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228600" y="152400"/>
            <a:ext cx="85344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zh-CN" altLang="en-US" sz="2800" b="1">
                <a:solidFill>
                  <a:srgbClr val="000000"/>
                </a:solidFill>
              </a:rPr>
              <a:t>例：文法</a:t>
            </a:r>
            <a:r>
              <a:rPr lang="zh-CN" altLang="en-US" sz="2800" b="1">
                <a:solidFill>
                  <a:srgbClr val="000000"/>
                </a:solidFill>
                <a:cs typeface="Times New Roman" pitchFamily="18" charset="0"/>
              </a:rPr>
              <a:t>:</a:t>
            </a:r>
            <a:endParaRPr lang="zh-CN" altLang="en-US" sz="2800" b="1">
              <a:solidFill>
                <a:srgbClr val="000000"/>
              </a:solidFill>
              <a:latin typeface="宋体" pitchFamily="2" charset="-122"/>
            </a:endParaRPr>
          </a:p>
          <a:p>
            <a:pPr>
              <a:spcBef>
                <a:spcPct val="50000"/>
              </a:spcBef>
              <a:buClr>
                <a:schemeClr val="accent2"/>
              </a:buClr>
              <a:buFont typeface="Wingdings" pitchFamily="2" charset="2"/>
              <a:buNone/>
            </a:pPr>
            <a:r>
              <a:rPr lang="en-US" altLang="zh-CN" sz="2800" b="1">
                <a:solidFill>
                  <a:srgbClr val="000000"/>
                </a:solidFill>
                <a:cs typeface="Times New Roman" pitchFamily="18" charset="0"/>
              </a:rPr>
              <a:t>L </a:t>
            </a:r>
            <a:r>
              <a:rPr lang="en-US" altLang="zh-CN" sz="2800" b="1">
                <a:solidFill>
                  <a:srgbClr val="000000"/>
                </a:solidFill>
              </a:rPr>
              <a:t>→</a:t>
            </a:r>
            <a:r>
              <a:rPr lang="en-US" altLang="zh-CN" sz="2800" b="1">
                <a:solidFill>
                  <a:srgbClr val="000000"/>
                </a:solidFill>
                <a:cs typeface="Times New Roman" pitchFamily="18" charset="0"/>
              </a:rPr>
              <a:t>D  L   | </a:t>
            </a:r>
            <a:r>
              <a:rPr lang="en-US" altLang="zh-CN" sz="2800" b="1">
                <a:solidFill>
                  <a:srgbClr val="000000"/>
                </a:solidFill>
                <a:latin typeface="Arial" charset="0"/>
              </a:rPr>
              <a:t>ε</a:t>
            </a:r>
            <a:endParaRPr lang="en-US" altLang="zh-CN" sz="2800" b="1">
              <a:solidFill>
                <a:srgbClr val="000000"/>
              </a:solidFill>
              <a:latin typeface="宋体" pitchFamily="2" charset="-122"/>
            </a:endParaRPr>
          </a:p>
          <a:p>
            <a:pPr>
              <a:spcBef>
                <a:spcPct val="50000"/>
              </a:spcBef>
              <a:buClr>
                <a:schemeClr val="accent2"/>
              </a:buClr>
              <a:buFont typeface="Wingdings" pitchFamily="2" charset="2"/>
              <a:buNone/>
            </a:pPr>
            <a:r>
              <a:rPr lang="en-US" altLang="zh-CN" sz="2800" b="1">
                <a:solidFill>
                  <a:srgbClr val="000000"/>
                </a:solidFill>
                <a:cs typeface="Times New Roman" pitchFamily="18" charset="0"/>
              </a:rPr>
              <a:t>D </a:t>
            </a:r>
            <a:r>
              <a:rPr lang="en-US" altLang="zh-CN" sz="2800" b="1">
                <a:solidFill>
                  <a:srgbClr val="000000"/>
                </a:solidFill>
              </a:rPr>
              <a:t>→</a:t>
            </a:r>
            <a:r>
              <a:rPr lang="en-US" altLang="zh-CN" sz="2800" b="1">
                <a:solidFill>
                  <a:srgbClr val="000000"/>
                </a:solidFill>
                <a:cs typeface="Times New Roman" pitchFamily="18" charset="0"/>
              </a:rPr>
              <a:t>a  |  b		</a:t>
            </a:r>
            <a:r>
              <a:rPr lang="en-US" altLang="zh-CN" sz="2800" b="1">
                <a:solidFill>
                  <a:srgbClr val="000000"/>
                </a:solidFill>
              </a:rPr>
              <a:t>L</a:t>
            </a:r>
            <a:r>
              <a:rPr lang="zh-CN" altLang="en-US" sz="2800" b="1">
                <a:solidFill>
                  <a:srgbClr val="000000"/>
                </a:solidFill>
                <a:latin typeface="宋体" pitchFamily="2" charset="-122"/>
              </a:rPr>
              <a:t>代表的由</a:t>
            </a:r>
            <a:r>
              <a:rPr lang="en-US" altLang="zh-CN" sz="2800" b="1">
                <a:solidFill>
                  <a:srgbClr val="000000"/>
                </a:solidFill>
              </a:rPr>
              <a:t>a</a:t>
            </a:r>
            <a:r>
              <a:rPr lang="zh-CN" altLang="en-US" sz="2800" b="1">
                <a:solidFill>
                  <a:srgbClr val="000000"/>
                </a:solidFill>
                <a:latin typeface="宋体" pitchFamily="2" charset="-122"/>
              </a:rPr>
              <a:t>和</a:t>
            </a:r>
            <a:r>
              <a:rPr lang="en-US" altLang="zh-CN" sz="2800" b="1">
                <a:solidFill>
                  <a:srgbClr val="000000"/>
                </a:solidFill>
              </a:rPr>
              <a:t>b</a:t>
            </a:r>
            <a:r>
              <a:rPr lang="zh-CN" altLang="en-US" sz="2800" b="1">
                <a:solidFill>
                  <a:srgbClr val="000000"/>
                </a:solidFill>
                <a:latin typeface="宋体" pitchFamily="2" charset="-122"/>
              </a:rPr>
              <a:t>组成的串或空串</a:t>
            </a:r>
            <a:r>
              <a:rPr lang="zh-CN" altLang="en-US" sz="2800" b="1">
                <a:solidFill>
                  <a:srgbClr val="000000"/>
                </a:solidFill>
                <a:cs typeface="Times New Roman" pitchFamily="18" charset="0"/>
              </a:rPr>
              <a:t> </a:t>
            </a:r>
            <a:endParaRPr lang="en-US" altLang="zh-CN" sz="2800" b="1">
              <a:solidFill>
                <a:srgbClr val="000000"/>
              </a:solidFill>
              <a:cs typeface="Times New Roman" pitchFamily="18" charset="0"/>
            </a:endParaRPr>
          </a:p>
        </p:txBody>
      </p:sp>
      <p:sp>
        <p:nvSpPr>
          <p:cNvPr id="135173" name="Rectangle 5"/>
          <p:cNvSpPr>
            <a:spLocks noChangeArrowheads="1"/>
          </p:cNvSpPr>
          <p:nvPr/>
        </p:nvSpPr>
        <p:spPr bwMode="auto">
          <a:xfrm>
            <a:off x="152400" y="22542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latin typeface="宋体" pitchFamily="2" charset="-122"/>
              </a:rPr>
              <a:t>要构造的是这样一个语义处理器，它将输入</a:t>
            </a:r>
            <a:r>
              <a:rPr lang="en-US" altLang="zh-CN" sz="2800" b="1">
                <a:solidFill>
                  <a:srgbClr val="000000"/>
                </a:solidFill>
              </a:rPr>
              <a:t>L</a:t>
            </a:r>
            <a:r>
              <a:rPr lang="zh-CN" altLang="en-US" sz="2800" b="1">
                <a:solidFill>
                  <a:srgbClr val="000000"/>
                </a:solidFill>
                <a:latin typeface="宋体" pitchFamily="2" charset="-122"/>
              </a:rPr>
              <a:t>串并将其中</a:t>
            </a:r>
            <a:r>
              <a:rPr lang="en-US" altLang="zh-CN" sz="2800" b="1">
                <a:solidFill>
                  <a:srgbClr val="000000"/>
                </a:solidFill>
              </a:rPr>
              <a:t>b</a:t>
            </a:r>
            <a:r>
              <a:rPr lang="zh-CN" altLang="en-US" sz="2800" b="1">
                <a:solidFill>
                  <a:srgbClr val="000000"/>
                </a:solidFill>
                <a:latin typeface="宋体" pitchFamily="2" charset="-122"/>
              </a:rPr>
              <a:t>的个数打印出来。</a:t>
            </a:r>
            <a:r>
              <a:rPr lang="zh-CN" altLang="en-US" sz="2800" b="1">
                <a:solidFill>
                  <a:srgbClr val="000000"/>
                </a:solidFill>
              </a:rPr>
              <a:t> </a:t>
            </a:r>
          </a:p>
        </p:txBody>
      </p:sp>
      <p:sp>
        <p:nvSpPr>
          <p:cNvPr id="135174" name="Rectangle 6"/>
          <p:cNvSpPr>
            <a:spLocks noChangeArrowheads="1"/>
          </p:cNvSpPr>
          <p:nvPr/>
        </p:nvSpPr>
        <p:spPr bwMode="auto">
          <a:xfrm>
            <a:off x="76200" y="3487738"/>
            <a:ext cx="30480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tabLst>
                <a:tab pos="685800" algn="l"/>
              </a:tabLst>
            </a:pPr>
            <a:r>
              <a:rPr lang="zh-CN" altLang="en-US" sz="2800" b="1">
                <a:solidFill>
                  <a:srgbClr val="000000"/>
                </a:solidFill>
              </a:rPr>
              <a:t>动作文法：</a:t>
            </a:r>
          </a:p>
          <a:p>
            <a:pPr indent="266700" algn="just" eaLnBrk="0" hangingPunct="0">
              <a:tabLst>
                <a:tab pos="685800" algn="l"/>
              </a:tabLst>
            </a:pPr>
            <a:r>
              <a:rPr lang="en-US" altLang="zh-CN" sz="2800" b="1">
                <a:solidFill>
                  <a:srgbClr val="000000"/>
                </a:solidFill>
                <a:cs typeface="Times New Roman" pitchFamily="18" charset="0"/>
              </a:rPr>
              <a:t>L </a:t>
            </a:r>
            <a:r>
              <a:rPr lang="en-US" altLang="zh-CN" sz="2800" b="1">
                <a:solidFill>
                  <a:srgbClr val="000000"/>
                </a:solidFill>
              </a:rPr>
              <a:t>→</a:t>
            </a:r>
            <a:r>
              <a:rPr lang="en-US" altLang="zh-CN" sz="2800" b="1">
                <a:solidFill>
                  <a:srgbClr val="000000"/>
                </a:solidFill>
                <a:cs typeface="Times New Roman" pitchFamily="18" charset="0"/>
              </a:rPr>
              <a:t> D   L  </a:t>
            </a:r>
            <a:endParaRPr lang="en-US" altLang="zh-CN" sz="2800" b="1">
              <a:solidFill>
                <a:srgbClr val="000000"/>
              </a:solidFill>
              <a:latin typeface="宋体" pitchFamily="2" charset="-122"/>
            </a:endParaRPr>
          </a:p>
          <a:p>
            <a:pPr indent="266700" algn="just" eaLnBrk="0" hangingPunct="0">
              <a:tabLst>
                <a:tab pos="685800" algn="l"/>
              </a:tabLst>
            </a:pPr>
            <a:r>
              <a:rPr lang="en-US" altLang="zh-CN" sz="2800" b="1">
                <a:solidFill>
                  <a:srgbClr val="000000"/>
                </a:solidFill>
                <a:cs typeface="Times New Roman" pitchFamily="18" charset="0"/>
              </a:rPr>
              <a:t>L </a:t>
            </a:r>
            <a:r>
              <a:rPr lang="en-US" altLang="zh-CN" sz="2800" b="1">
                <a:solidFill>
                  <a:srgbClr val="000000"/>
                </a:solidFill>
              </a:rPr>
              <a:t>→</a:t>
            </a:r>
            <a:r>
              <a:rPr lang="en-US" altLang="zh-CN" sz="2800" b="1">
                <a:solidFill>
                  <a:srgbClr val="000000"/>
                </a:solidFill>
                <a:cs typeface="Times New Roman" pitchFamily="18" charset="0"/>
              </a:rPr>
              <a:t> </a:t>
            </a:r>
            <a:r>
              <a:rPr lang="en-US" altLang="zh-CN" sz="2800" b="1">
                <a:solidFill>
                  <a:srgbClr val="000000"/>
                </a:solidFill>
              </a:rPr>
              <a:t>{</a:t>
            </a:r>
            <a:r>
              <a:rPr lang="en-US" altLang="zh-CN" sz="2800" b="1">
                <a:solidFill>
                  <a:srgbClr val="000000"/>
                </a:solidFill>
                <a:cs typeface="Times New Roman" pitchFamily="18" charset="0"/>
              </a:rPr>
              <a:t>Out}</a:t>
            </a:r>
            <a:endParaRPr lang="en-US" altLang="zh-CN" sz="2800" b="1">
              <a:solidFill>
                <a:srgbClr val="000000"/>
              </a:solidFill>
              <a:latin typeface="宋体" pitchFamily="2" charset="-122"/>
            </a:endParaRPr>
          </a:p>
          <a:p>
            <a:pPr indent="266700" algn="just" eaLnBrk="0" hangingPunct="0">
              <a:tabLst>
                <a:tab pos="685800" algn="l"/>
              </a:tabLst>
            </a:pPr>
            <a:r>
              <a:rPr lang="en-US" altLang="zh-CN" sz="2800" b="1">
                <a:solidFill>
                  <a:srgbClr val="000000"/>
                </a:solidFill>
                <a:cs typeface="Times New Roman" pitchFamily="18" charset="0"/>
              </a:rPr>
              <a:t>D </a:t>
            </a:r>
            <a:r>
              <a:rPr lang="en-US" altLang="zh-CN" sz="2800" b="1">
                <a:solidFill>
                  <a:srgbClr val="000000"/>
                </a:solidFill>
              </a:rPr>
              <a:t>→</a:t>
            </a:r>
            <a:r>
              <a:rPr lang="en-US" altLang="zh-CN" sz="2800" b="1">
                <a:solidFill>
                  <a:srgbClr val="000000"/>
                </a:solidFill>
                <a:cs typeface="Times New Roman" pitchFamily="18" charset="0"/>
              </a:rPr>
              <a:t> a  </a:t>
            </a:r>
            <a:endParaRPr lang="en-US" altLang="zh-CN" sz="2800" b="1">
              <a:solidFill>
                <a:srgbClr val="000000"/>
              </a:solidFill>
              <a:latin typeface="宋体" pitchFamily="2" charset="-122"/>
            </a:endParaRPr>
          </a:p>
          <a:p>
            <a:pPr indent="266700" algn="just" eaLnBrk="0" hangingPunct="0">
              <a:tabLst>
                <a:tab pos="685800" algn="l"/>
              </a:tabLst>
            </a:pPr>
            <a:r>
              <a:rPr lang="en-US" altLang="zh-CN" sz="2800" b="1">
                <a:solidFill>
                  <a:srgbClr val="000000"/>
                </a:solidFill>
                <a:cs typeface="Times New Roman" pitchFamily="18" charset="0"/>
              </a:rPr>
              <a:t>D </a:t>
            </a:r>
            <a:r>
              <a:rPr lang="en-US" altLang="zh-CN" sz="2800" b="1">
                <a:solidFill>
                  <a:srgbClr val="000000"/>
                </a:solidFill>
              </a:rPr>
              <a:t>→</a:t>
            </a:r>
            <a:r>
              <a:rPr lang="en-US" altLang="zh-CN" sz="2800" b="1">
                <a:solidFill>
                  <a:srgbClr val="000000"/>
                </a:solidFill>
                <a:cs typeface="Times New Roman" pitchFamily="18" charset="0"/>
              </a:rPr>
              <a:t> b  {Add}   </a:t>
            </a:r>
            <a:endParaRPr lang="en-US" altLang="zh-CN" sz="2800" b="1">
              <a:solidFill>
                <a:srgbClr val="000000"/>
              </a:solidFill>
            </a:endParaRPr>
          </a:p>
        </p:txBody>
      </p:sp>
      <p:sp>
        <p:nvSpPr>
          <p:cNvPr id="135175" name="Rectangle 7"/>
          <p:cNvSpPr>
            <a:spLocks noChangeArrowheads="1"/>
          </p:cNvSpPr>
          <p:nvPr/>
        </p:nvSpPr>
        <p:spPr bwMode="auto">
          <a:xfrm>
            <a:off x="3429000" y="3563938"/>
            <a:ext cx="54102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tabLst>
                <a:tab pos="685800" algn="l"/>
                <a:tab pos="1143000" algn="l"/>
              </a:tabLst>
            </a:pPr>
            <a:r>
              <a:rPr lang="zh-CN" altLang="en-US" sz="2800" b="1">
                <a:solidFill>
                  <a:srgbClr val="000000"/>
                </a:solidFill>
              </a:rPr>
              <a:t>动作符{</a:t>
            </a:r>
            <a:r>
              <a:rPr lang="en-US" altLang="zh-CN" sz="2800" b="1">
                <a:solidFill>
                  <a:srgbClr val="000000"/>
                </a:solidFill>
              </a:rPr>
              <a:t>Add}</a:t>
            </a:r>
            <a:r>
              <a:rPr lang="zh-CN" altLang="en-US" sz="2800" b="1">
                <a:solidFill>
                  <a:srgbClr val="000000"/>
                </a:solidFill>
              </a:rPr>
              <a:t>和{</a:t>
            </a:r>
            <a:r>
              <a:rPr lang="en-US" altLang="zh-CN" sz="2800" b="1">
                <a:solidFill>
                  <a:srgbClr val="000000"/>
                </a:solidFill>
              </a:rPr>
              <a:t>Out}</a:t>
            </a:r>
            <a:r>
              <a:rPr lang="zh-CN" altLang="en-US" sz="2800" b="1">
                <a:solidFill>
                  <a:srgbClr val="000000"/>
                </a:solidFill>
              </a:rPr>
              <a:t>对应的动作子程序分别如下：</a:t>
            </a:r>
          </a:p>
          <a:p>
            <a:pPr algn="just" eaLnBrk="0" hangingPunct="0">
              <a:tabLst>
                <a:tab pos="685800" algn="l"/>
                <a:tab pos="1143000" algn="l"/>
              </a:tabLst>
            </a:pPr>
            <a:r>
              <a:rPr lang="en-US" altLang="zh-CN" sz="2800" b="1">
                <a:solidFill>
                  <a:srgbClr val="000000"/>
                </a:solidFill>
              </a:rPr>
              <a:t>Add : S:=S + 1</a:t>
            </a:r>
          </a:p>
          <a:p>
            <a:pPr algn="just" eaLnBrk="0" hangingPunct="0">
              <a:tabLst>
                <a:tab pos="685800" algn="l"/>
                <a:tab pos="1143000" algn="l"/>
              </a:tabLst>
            </a:pPr>
            <a:r>
              <a:rPr lang="en-US" altLang="zh-CN" sz="2800" b="1">
                <a:solidFill>
                  <a:srgbClr val="000000"/>
                </a:solidFill>
              </a:rPr>
              <a:t>Out 	 : Print(S)</a:t>
            </a:r>
          </a:p>
          <a:p>
            <a:pPr eaLnBrk="0" hangingPunct="0">
              <a:tabLst>
                <a:tab pos="685800" algn="l"/>
                <a:tab pos="1143000" algn="l"/>
              </a:tabLst>
            </a:pPr>
            <a:endParaRPr lang="en-US" altLang="zh-CN"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1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1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5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utoUpdateAnimBg="0"/>
      <p:bldP spid="135173" grpId="0" autoUpdateAnimBg="0"/>
      <p:bldP spid="135174" grpId="0" autoUpdateAnimBg="0"/>
      <p:bldP spid="135175"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p:txBody>
          <a:bodyPr/>
          <a:lstStyle/>
          <a:p>
            <a:pPr eaLnBrk="1" hangingPunct="1"/>
            <a:endParaRPr lang="zh-CN" altLang="en-US" smtClean="0"/>
          </a:p>
        </p:txBody>
      </p:sp>
      <p:sp>
        <p:nvSpPr>
          <p:cNvPr id="136195" name="Rectangle 1027"/>
          <p:cNvSpPr>
            <a:spLocks noGrp="1" noChangeArrowheads="1"/>
          </p:cNvSpPr>
          <p:nvPr>
            <p:ph type="body" idx="1"/>
          </p:nvPr>
        </p:nvSpPr>
        <p:spPr/>
        <p:txBody>
          <a:bodyPr/>
          <a:lstStyle/>
          <a:p>
            <a:pPr eaLnBrk="1" hangingPunct="1"/>
            <a:r>
              <a:rPr lang="en-US" altLang="zh-CN" sz="2800" smtClean="0"/>
              <a:t>LL(1)</a:t>
            </a:r>
            <a:r>
              <a:rPr lang="zh-CN" altLang="en-US" sz="2800" smtClean="0"/>
              <a:t>语法制导翻译的实现途径</a:t>
            </a:r>
          </a:p>
          <a:p>
            <a:pPr eaLnBrk="1" hangingPunct="1">
              <a:buClr>
                <a:srgbClr val="FF3300"/>
              </a:buClr>
              <a:buFont typeface="Wingdings" pitchFamily="2" charset="2"/>
              <a:buChar char="Ø"/>
            </a:pPr>
            <a:r>
              <a:rPr lang="zh-CN" altLang="en-US" sz="2800" smtClean="0"/>
              <a:t>控制程序增加识别动作符和调用语义动作的功能；</a:t>
            </a:r>
            <a:r>
              <a:rPr lang="zh-CN" altLang="en-US" sz="2800" smtClean="0">
                <a:latin typeface="宋体" pitchFamily="2" charset="-122"/>
              </a:rPr>
              <a:t>每当动作符成为栈顶符号时，就执行相应的语义子程序</a:t>
            </a:r>
            <a:r>
              <a:rPr lang="zh-CN" altLang="en-US" sz="2800" smtClean="0"/>
              <a:t> </a:t>
            </a:r>
          </a:p>
          <a:p>
            <a:pPr eaLnBrk="1" hangingPunct="1">
              <a:buClr>
                <a:srgbClr val="FF3300"/>
              </a:buClr>
              <a:buFont typeface="Wingdings" pitchFamily="2" charset="2"/>
              <a:buChar char="Ø"/>
            </a:pPr>
            <a:r>
              <a:rPr lang="zh-CN" altLang="en-US" sz="2800" smtClean="0"/>
              <a:t>语义值的保存：增加语义栈。</a:t>
            </a:r>
          </a:p>
          <a:p>
            <a:pPr eaLnBrk="1" hangingPunct="1">
              <a:buClr>
                <a:srgbClr val="FF3300"/>
              </a:buClr>
              <a:buFont typeface="Wingdings" pitchFamily="2" charset="2"/>
              <a:buNone/>
            </a:pPr>
            <a:r>
              <a:rPr lang="zh-CN" altLang="en-US" sz="2800" smtClean="0"/>
              <a:t>	自顶向下的分析栈中的文法符号是待匹配的符号(无语义值)，一旦匹配(获得语义值)则弹出。因此用于保存语义值的语义栈必须单独操作。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7282" name="Group 856"/>
          <p:cNvGrpSpPr>
            <a:grpSpLocks/>
          </p:cNvGrpSpPr>
          <p:nvPr/>
        </p:nvGrpSpPr>
        <p:grpSpPr bwMode="auto">
          <a:xfrm>
            <a:off x="152400" y="152400"/>
            <a:ext cx="8305800" cy="1917700"/>
            <a:chOff x="96" y="96"/>
            <a:chExt cx="5232" cy="1208"/>
          </a:xfrm>
        </p:grpSpPr>
        <p:sp>
          <p:nvSpPr>
            <p:cNvPr id="97339" name="Rectangle 2"/>
            <p:cNvSpPr>
              <a:spLocks noChangeArrowheads="1"/>
            </p:cNvSpPr>
            <p:nvPr/>
          </p:nvSpPr>
          <p:spPr bwMode="auto">
            <a:xfrm>
              <a:off x="96" y="96"/>
              <a:ext cx="192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tabLst>
                  <a:tab pos="685800" algn="l"/>
                </a:tabLst>
              </a:pPr>
              <a:r>
                <a:rPr lang="zh-CN" altLang="en-US" b="1">
                  <a:solidFill>
                    <a:srgbClr val="000000"/>
                  </a:solidFill>
                </a:rPr>
                <a:t>动作文法：</a:t>
              </a:r>
            </a:p>
            <a:p>
              <a:pPr indent="266700" algn="just" eaLnBrk="0" hangingPunct="0">
                <a:tabLst>
                  <a:tab pos="685800" algn="l"/>
                </a:tabLst>
              </a:pPr>
              <a:r>
                <a:rPr lang="en-US" altLang="zh-CN" b="1">
                  <a:solidFill>
                    <a:srgbClr val="000000"/>
                  </a:solidFill>
                  <a:cs typeface="Times New Roman" pitchFamily="18" charset="0"/>
                </a:rPr>
                <a:t>L </a:t>
              </a:r>
              <a:r>
                <a:rPr lang="en-US" altLang="zh-CN" b="1">
                  <a:solidFill>
                    <a:srgbClr val="000000"/>
                  </a:solidFill>
                </a:rPr>
                <a:t>→</a:t>
              </a:r>
              <a:r>
                <a:rPr lang="en-US" altLang="zh-CN" b="1">
                  <a:solidFill>
                    <a:srgbClr val="000000"/>
                  </a:solidFill>
                  <a:cs typeface="Times New Roman" pitchFamily="18" charset="0"/>
                </a:rPr>
                <a:t> D   L  </a:t>
              </a:r>
              <a:endParaRPr lang="en-US" altLang="zh-CN" b="1">
                <a:solidFill>
                  <a:srgbClr val="000000"/>
                </a:solidFill>
                <a:latin typeface="宋体" pitchFamily="2" charset="-122"/>
              </a:endParaRPr>
            </a:p>
            <a:p>
              <a:pPr indent="266700" algn="just" eaLnBrk="0" hangingPunct="0">
                <a:tabLst>
                  <a:tab pos="685800" algn="l"/>
                </a:tabLst>
              </a:pPr>
              <a:r>
                <a:rPr lang="en-US" altLang="zh-CN" b="1">
                  <a:solidFill>
                    <a:srgbClr val="000000"/>
                  </a:solidFill>
                  <a:cs typeface="Times New Roman" pitchFamily="18" charset="0"/>
                </a:rPr>
                <a:t>L </a:t>
              </a:r>
              <a:r>
                <a:rPr lang="en-US" altLang="zh-CN" b="1">
                  <a:solidFill>
                    <a:srgbClr val="000000"/>
                  </a:solidFill>
                </a:rPr>
                <a:t>→</a:t>
              </a:r>
              <a:r>
                <a:rPr lang="en-US" altLang="zh-CN" b="1">
                  <a:solidFill>
                    <a:srgbClr val="000000"/>
                  </a:solidFill>
                  <a:cs typeface="Times New Roman" pitchFamily="18" charset="0"/>
                </a:rPr>
                <a:t> </a:t>
              </a:r>
              <a:r>
                <a:rPr lang="en-US" altLang="zh-CN" b="1">
                  <a:solidFill>
                    <a:srgbClr val="000000"/>
                  </a:solidFill>
                </a:rPr>
                <a:t>{</a:t>
              </a:r>
              <a:r>
                <a:rPr lang="en-US" altLang="zh-CN" b="1">
                  <a:solidFill>
                    <a:srgbClr val="000000"/>
                  </a:solidFill>
                  <a:cs typeface="Times New Roman" pitchFamily="18" charset="0"/>
                </a:rPr>
                <a:t>Out}</a:t>
              </a:r>
              <a:endParaRPr lang="en-US" altLang="zh-CN" b="1">
                <a:solidFill>
                  <a:srgbClr val="000000"/>
                </a:solidFill>
                <a:latin typeface="宋体" pitchFamily="2" charset="-122"/>
              </a:endParaRPr>
            </a:p>
            <a:p>
              <a:pPr indent="266700" algn="just" eaLnBrk="0" hangingPunct="0">
                <a:tabLst>
                  <a:tab pos="685800" algn="l"/>
                </a:tabLst>
              </a:pPr>
              <a:r>
                <a:rPr lang="en-US" altLang="zh-CN" b="1">
                  <a:solidFill>
                    <a:srgbClr val="000000"/>
                  </a:solidFill>
                  <a:cs typeface="Times New Roman" pitchFamily="18" charset="0"/>
                </a:rPr>
                <a:t>D </a:t>
              </a:r>
              <a:r>
                <a:rPr lang="en-US" altLang="zh-CN" b="1">
                  <a:solidFill>
                    <a:srgbClr val="000000"/>
                  </a:solidFill>
                </a:rPr>
                <a:t>→</a:t>
              </a:r>
              <a:r>
                <a:rPr lang="en-US" altLang="zh-CN" b="1">
                  <a:solidFill>
                    <a:srgbClr val="000000"/>
                  </a:solidFill>
                  <a:cs typeface="Times New Roman" pitchFamily="18" charset="0"/>
                </a:rPr>
                <a:t> a  </a:t>
              </a:r>
              <a:endParaRPr lang="en-US" altLang="zh-CN" b="1">
                <a:solidFill>
                  <a:srgbClr val="000000"/>
                </a:solidFill>
                <a:latin typeface="宋体" pitchFamily="2" charset="-122"/>
              </a:endParaRPr>
            </a:p>
            <a:p>
              <a:pPr indent="266700" algn="just" eaLnBrk="0" hangingPunct="0">
                <a:tabLst>
                  <a:tab pos="685800" algn="l"/>
                </a:tabLst>
              </a:pPr>
              <a:r>
                <a:rPr lang="en-US" altLang="zh-CN" b="1">
                  <a:solidFill>
                    <a:srgbClr val="000000"/>
                  </a:solidFill>
                  <a:cs typeface="Times New Roman" pitchFamily="18" charset="0"/>
                </a:rPr>
                <a:t>D </a:t>
              </a:r>
              <a:r>
                <a:rPr lang="en-US" altLang="zh-CN" b="1">
                  <a:solidFill>
                    <a:srgbClr val="000000"/>
                  </a:solidFill>
                </a:rPr>
                <a:t>→</a:t>
              </a:r>
              <a:r>
                <a:rPr lang="en-US" altLang="zh-CN" b="1">
                  <a:solidFill>
                    <a:srgbClr val="000000"/>
                  </a:solidFill>
                  <a:cs typeface="Times New Roman" pitchFamily="18" charset="0"/>
                </a:rPr>
                <a:t> b  {Add}   </a:t>
              </a:r>
              <a:endParaRPr lang="en-US" altLang="zh-CN" b="1">
                <a:solidFill>
                  <a:srgbClr val="000000"/>
                </a:solidFill>
              </a:endParaRPr>
            </a:p>
          </p:txBody>
        </p:sp>
        <p:sp>
          <p:nvSpPr>
            <p:cNvPr id="97340" name="Rectangle 3"/>
            <p:cNvSpPr>
              <a:spLocks noChangeArrowheads="1"/>
            </p:cNvSpPr>
            <p:nvPr/>
          </p:nvSpPr>
          <p:spPr bwMode="auto">
            <a:xfrm>
              <a:off x="1920" y="174"/>
              <a:ext cx="340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tabLst>
                  <a:tab pos="685800" algn="l"/>
                  <a:tab pos="1143000" algn="l"/>
                </a:tabLst>
              </a:pPr>
              <a:r>
                <a:rPr lang="zh-CN" altLang="en-US" b="1">
                  <a:solidFill>
                    <a:srgbClr val="000000"/>
                  </a:solidFill>
                </a:rPr>
                <a:t>动作符{</a:t>
              </a:r>
              <a:r>
                <a:rPr lang="en-US" altLang="zh-CN" b="1">
                  <a:solidFill>
                    <a:srgbClr val="000000"/>
                  </a:solidFill>
                </a:rPr>
                <a:t>Add}</a:t>
              </a:r>
              <a:r>
                <a:rPr lang="zh-CN" altLang="en-US" b="1">
                  <a:solidFill>
                    <a:srgbClr val="000000"/>
                  </a:solidFill>
                </a:rPr>
                <a:t>和{</a:t>
              </a:r>
              <a:r>
                <a:rPr lang="en-US" altLang="zh-CN" b="1">
                  <a:solidFill>
                    <a:srgbClr val="000000"/>
                  </a:solidFill>
                </a:rPr>
                <a:t>Out}</a:t>
              </a:r>
              <a:r>
                <a:rPr lang="zh-CN" altLang="en-US" b="1">
                  <a:solidFill>
                    <a:srgbClr val="000000"/>
                  </a:solidFill>
                </a:rPr>
                <a:t>对应的动作子程序分别如下：</a:t>
              </a:r>
            </a:p>
            <a:p>
              <a:pPr algn="just" eaLnBrk="0" hangingPunct="0">
                <a:tabLst>
                  <a:tab pos="685800" algn="l"/>
                  <a:tab pos="1143000" algn="l"/>
                </a:tabLst>
              </a:pPr>
              <a:r>
                <a:rPr lang="en-US" altLang="zh-CN" b="1">
                  <a:solidFill>
                    <a:srgbClr val="000000"/>
                  </a:solidFill>
                </a:rPr>
                <a:t>Add : S:=S + 1</a:t>
              </a:r>
            </a:p>
            <a:p>
              <a:pPr algn="just" eaLnBrk="0" hangingPunct="0">
                <a:tabLst>
                  <a:tab pos="685800" algn="l"/>
                  <a:tab pos="1143000" algn="l"/>
                </a:tabLst>
              </a:pPr>
              <a:r>
                <a:rPr lang="en-US" altLang="zh-CN" b="1">
                  <a:solidFill>
                    <a:srgbClr val="000000"/>
                  </a:solidFill>
                </a:rPr>
                <a:t>Out 	 : Print(S)</a:t>
              </a:r>
            </a:p>
          </p:txBody>
        </p:sp>
      </p:grpSp>
      <p:sp>
        <p:nvSpPr>
          <p:cNvPr id="97283" name="Rectangle 4"/>
          <p:cNvSpPr>
            <a:spLocks noChangeArrowheads="1"/>
          </p:cNvSpPr>
          <p:nvPr/>
        </p:nvSpPr>
        <p:spPr bwMode="auto">
          <a:xfrm>
            <a:off x="152400" y="2209800"/>
            <a:ext cx="888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a:solidFill>
                  <a:srgbClr val="000000"/>
                </a:solidFill>
                <a:latin typeface="宋体" pitchFamily="2" charset="-122"/>
              </a:rPr>
              <a:t>输入符号串</a:t>
            </a:r>
            <a:r>
              <a:rPr lang="zh-CN" altLang="en-US" b="1">
                <a:solidFill>
                  <a:srgbClr val="000000"/>
                </a:solidFill>
              </a:rPr>
              <a:t>“</a:t>
            </a:r>
            <a:r>
              <a:rPr lang="en-US" altLang="zh-CN" b="1">
                <a:solidFill>
                  <a:srgbClr val="000000"/>
                </a:solidFill>
              </a:rPr>
              <a:t>bab”</a:t>
            </a:r>
            <a:r>
              <a:rPr lang="en-US" altLang="zh-CN" b="1">
                <a:solidFill>
                  <a:srgbClr val="000000"/>
                </a:solidFill>
                <a:latin typeface="宋体" pitchFamily="2" charset="-122"/>
              </a:rPr>
              <a:t>，</a:t>
            </a:r>
            <a:r>
              <a:rPr lang="en-US" altLang="zh-CN" b="1">
                <a:solidFill>
                  <a:srgbClr val="000000"/>
                </a:solidFill>
              </a:rPr>
              <a:t>LL(1)</a:t>
            </a:r>
            <a:r>
              <a:rPr lang="zh-CN" altLang="en-US" b="1">
                <a:solidFill>
                  <a:srgbClr val="000000"/>
                </a:solidFill>
                <a:latin typeface="宋体" pitchFamily="2" charset="-122"/>
              </a:rPr>
              <a:t>分析法实现上述动作文法的过程如下：</a:t>
            </a:r>
            <a:r>
              <a:rPr lang="zh-CN" altLang="en-US" b="1">
                <a:solidFill>
                  <a:srgbClr val="000000"/>
                </a:solidFill>
              </a:rPr>
              <a:t> </a:t>
            </a:r>
            <a:endParaRPr lang="en-US" altLang="zh-CN" b="1">
              <a:solidFill>
                <a:srgbClr val="000000"/>
              </a:solidFill>
            </a:endParaRPr>
          </a:p>
        </p:txBody>
      </p:sp>
      <p:grpSp>
        <p:nvGrpSpPr>
          <p:cNvPr id="138078" name="Group 862"/>
          <p:cNvGrpSpPr>
            <a:grpSpLocks/>
          </p:cNvGrpSpPr>
          <p:nvPr/>
        </p:nvGrpSpPr>
        <p:grpSpPr bwMode="auto">
          <a:xfrm>
            <a:off x="1219200" y="5715000"/>
            <a:ext cx="7162800" cy="482600"/>
            <a:chOff x="768" y="3600"/>
            <a:chExt cx="4512" cy="304"/>
          </a:xfrm>
        </p:grpSpPr>
        <p:sp>
          <p:nvSpPr>
            <p:cNvPr id="97334" name="Rectangle 306"/>
            <p:cNvSpPr>
              <a:spLocks noChangeArrowheads="1"/>
            </p:cNvSpPr>
            <p:nvPr/>
          </p:nvSpPr>
          <p:spPr bwMode="auto">
            <a:xfrm>
              <a:off x="4562" y="3600"/>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7335" name="Rectangle 304"/>
            <p:cNvSpPr>
              <a:spLocks noChangeArrowheads="1"/>
            </p:cNvSpPr>
            <p:nvPr/>
          </p:nvSpPr>
          <p:spPr bwMode="auto">
            <a:xfrm>
              <a:off x="3419" y="3600"/>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D→a</a:t>
              </a:r>
            </a:p>
          </p:txBody>
        </p:sp>
        <p:sp>
          <p:nvSpPr>
            <p:cNvPr id="97336" name="Rectangle 302"/>
            <p:cNvSpPr>
              <a:spLocks noChangeArrowheads="1"/>
            </p:cNvSpPr>
            <p:nvPr/>
          </p:nvSpPr>
          <p:spPr bwMode="auto">
            <a:xfrm>
              <a:off x="2291" y="3600"/>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ab#</a:t>
              </a:r>
            </a:p>
          </p:txBody>
        </p:sp>
        <p:sp>
          <p:nvSpPr>
            <p:cNvPr id="97337" name="Rectangle 300"/>
            <p:cNvSpPr>
              <a:spLocks noChangeArrowheads="1"/>
            </p:cNvSpPr>
            <p:nvPr/>
          </p:nvSpPr>
          <p:spPr bwMode="auto">
            <a:xfrm>
              <a:off x="1281" y="3600"/>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#LD</a:t>
              </a:r>
            </a:p>
          </p:txBody>
        </p:sp>
        <p:sp>
          <p:nvSpPr>
            <p:cNvPr id="97338" name="Rectangle 298"/>
            <p:cNvSpPr>
              <a:spLocks noChangeArrowheads="1"/>
            </p:cNvSpPr>
            <p:nvPr/>
          </p:nvSpPr>
          <p:spPr bwMode="auto">
            <a:xfrm>
              <a:off x="768" y="3600"/>
              <a:ext cx="51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6</a:t>
              </a:r>
            </a:p>
          </p:txBody>
        </p:sp>
      </p:grpSp>
      <p:grpSp>
        <p:nvGrpSpPr>
          <p:cNvPr id="138077" name="Group 861"/>
          <p:cNvGrpSpPr>
            <a:grpSpLocks/>
          </p:cNvGrpSpPr>
          <p:nvPr/>
        </p:nvGrpSpPr>
        <p:grpSpPr bwMode="auto">
          <a:xfrm>
            <a:off x="1219200" y="5232400"/>
            <a:ext cx="7162800" cy="482600"/>
            <a:chOff x="768" y="3296"/>
            <a:chExt cx="4512" cy="304"/>
          </a:xfrm>
        </p:grpSpPr>
        <p:sp>
          <p:nvSpPr>
            <p:cNvPr id="97329" name="Rectangle 295"/>
            <p:cNvSpPr>
              <a:spLocks noChangeArrowheads="1"/>
            </p:cNvSpPr>
            <p:nvPr/>
          </p:nvSpPr>
          <p:spPr bwMode="auto">
            <a:xfrm>
              <a:off x="4562" y="3296"/>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7330" name="Rectangle 293"/>
            <p:cNvSpPr>
              <a:spLocks noChangeArrowheads="1"/>
            </p:cNvSpPr>
            <p:nvPr/>
          </p:nvSpPr>
          <p:spPr bwMode="auto">
            <a:xfrm>
              <a:off x="3419" y="3296"/>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L→DL</a:t>
              </a:r>
            </a:p>
          </p:txBody>
        </p:sp>
        <p:sp>
          <p:nvSpPr>
            <p:cNvPr id="97331" name="Rectangle 291"/>
            <p:cNvSpPr>
              <a:spLocks noChangeArrowheads="1"/>
            </p:cNvSpPr>
            <p:nvPr/>
          </p:nvSpPr>
          <p:spPr bwMode="auto">
            <a:xfrm>
              <a:off x="2291" y="3296"/>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ab#</a:t>
              </a:r>
            </a:p>
          </p:txBody>
        </p:sp>
        <p:sp>
          <p:nvSpPr>
            <p:cNvPr id="97332" name="Rectangle 289"/>
            <p:cNvSpPr>
              <a:spLocks noChangeArrowheads="1"/>
            </p:cNvSpPr>
            <p:nvPr/>
          </p:nvSpPr>
          <p:spPr bwMode="auto">
            <a:xfrm>
              <a:off x="1281" y="3296"/>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t>
              </a:r>
            </a:p>
          </p:txBody>
        </p:sp>
        <p:sp>
          <p:nvSpPr>
            <p:cNvPr id="97333" name="Rectangle 287"/>
            <p:cNvSpPr>
              <a:spLocks noChangeArrowheads="1"/>
            </p:cNvSpPr>
            <p:nvPr/>
          </p:nvSpPr>
          <p:spPr bwMode="auto">
            <a:xfrm>
              <a:off x="768" y="3296"/>
              <a:ext cx="51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5</a:t>
              </a:r>
            </a:p>
          </p:txBody>
        </p:sp>
      </p:grpSp>
      <p:grpSp>
        <p:nvGrpSpPr>
          <p:cNvPr id="138076" name="Group 860"/>
          <p:cNvGrpSpPr>
            <a:grpSpLocks/>
          </p:cNvGrpSpPr>
          <p:nvPr/>
        </p:nvGrpSpPr>
        <p:grpSpPr bwMode="auto">
          <a:xfrm>
            <a:off x="1219200" y="4749800"/>
            <a:ext cx="7162800" cy="482600"/>
            <a:chOff x="768" y="2992"/>
            <a:chExt cx="4512" cy="304"/>
          </a:xfrm>
        </p:grpSpPr>
        <p:sp>
          <p:nvSpPr>
            <p:cNvPr id="97324" name="Rectangle 284"/>
            <p:cNvSpPr>
              <a:spLocks noChangeArrowheads="1"/>
            </p:cNvSpPr>
            <p:nvPr/>
          </p:nvSpPr>
          <p:spPr bwMode="auto">
            <a:xfrm>
              <a:off x="4562" y="2992"/>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S:=S+1</a:t>
              </a:r>
            </a:p>
          </p:txBody>
        </p:sp>
        <p:sp>
          <p:nvSpPr>
            <p:cNvPr id="97325" name="Rectangle 282"/>
            <p:cNvSpPr>
              <a:spLocks noChangeArrowheads="1"/>
            </p:cNvSpPr>
            <p:nvPr/>
          </p:nvSpPr>
          <p:spPr bwMode="auto">
            <a:xfrm>
              <a:off x="3419" y="2992"/>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7326" name="Rectangle 280"/>
            <p:cNvSpPr>
              <a:spLocks noChangeArrowheads="1"/>
            </p:cNvSpPr>
            <p:nvPr/>
          </p:nvSpPr>
          <p:spPr bwMode="auto">
            <a:xfrm>
              <a:off x="2291" y="2992"/>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ab#</a:t>
              </a:r>
            </a:p>
          </p:txBody>
        </p:sp>
        <p:sp>
          <p:nvSpPr>
            <p:cNvPr id="97327" name="Rectangle 278"/>
            <p:cNvSpPr>
              <a:spLocks noChangeArrowheads="1"/>
            </p:cNvSpPr>
            <p:nvPr/>
          </p:nvSpPr>
          <p:spPr bwMode="auto">
            <a:xfrm>
              <a:off x="1281" y="2992"/>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a:t>
              </a:r>
            </a:p>
          </p:txBody>
        </p:sp>
        <p:sp>
          <p:nvSpPr>
            <p:cNvPr id="97328" name="Rectangle 276"/>
            <p:cNvSpPr>
              <a:spLocks noChangeArrowheads="1"/>
            </p:cNvSpPr>
            <p:nvPr/>
          </p:nvSpPr>
          <p:spPr bwMode="auto">
            <a:xfrm>
              <a:off x="768" y="2992"/>
              <a:ext cx="51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4</a:t>
              </a:r>
            </a:p>
          </p:txBody>
        </p:sp>
      </p:grpSp>
      <p:grpSp>
        <p:nvGrpSpPr>
          <p:cNvPr id="138075" name="Group 859"/>
          <p:cNvGrpSpPr>
            <a:grpSpLocks/>
          </p:cNvGrpSpPr>
          <p:nvPr/>
        </p:nvGrpSpPr>
        <p:grpSpPr bwMode="auto">
          <a:xfrm>
            <a:off x="1219200" y="4267200"/>
            <a:ext cx="7162800" cy="482600"/>
            <a:chOff x="768" y="2688"/>
            <a:chExt cx="4512" cy="304"/>
          </a:xfrm>
        </p:grpSpPr>
        <p:sp>
          <p:nvSpPr>
            <p:cNvPr id="97319" name="Rectangle 270"/>
            <p:cNvSpPr>
              <a:spLocks noChangeArrowheads="1"/>
            </p:cNvSpPr>
            <p:nvPr/>
          </p:nvSpPr>
          <p:spPr bwMode="auto">
            <a:xfrm>
              <a:off x="4562" y="2688"/>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a:solidFill>
                  <a:srgbClr val="000000"/>
                </a:solidFill>
              </a:endParaRPr>
            </a:p>
          </p:txBody>
        </p:sp>
        <p:sp>
          <p:nvSpPr>
            <p:cNvPr id="97320" name="Rectangle 268"/>
            <p:cNvSpPr>
              <a:spLocks noChangeArrowheads="1"/>
            </p:cNvSpPr>
            <p:nvPr/>
          </p:nvSpPr>
          <p:spPr bwMode="auto">
            <a:xfrm>
              <a:off x="3419" y="2688"/>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匹配</a:t>
              </a:r>
              <a:r>
                <a:rPr lang="en-US" altLang="zh-CN" b="1">
                  <a:solidFill>
                    <a:srgbClr val="000000"/>
                  </a:solidFill>
                </a:rPr>
                <a:t>b</a:t>
              </a:r>
            </a:p>
          </p:txBody>
        </p:sp>
        <p:sp>
          <p:nvSpPr>
            <p:cNvPr id="97321" name="Rectangle 266"/>
            <p:cNvSpPr>
              <a:spLocks noChangeArrowheads="1"/>
            </p:cNvSpPr>
            <p:nvPr/>
          </p:nvSpPr>
          <p:spPr bwMode="auto">
            <a:xfrm>
              <a:off x="2291" y="2688"/>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bab#</a:t>
              </a:r>
            </a:p>
          </p:txBody>
        </p:sp>
        <p:sp>
          <p:nvSpPr>
            <p:cNvPr id="97322" name="Rectangle 264"/>
            <p:cNvSpPr>
              <a:spLocks noChangeArrowheads="1"/>
            </p:cNvSpPr>
            <p:nvPr/>
          </p:nvSpPr>
          <p:spPr bwMode="auto">
            <a:xfrm>
              <a:off x="1281" y="2688"/>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#L{A}b</a:t>
              </a:r>
            </a:p>
          </p:txBody>
        </p:sp>
        <p:sp>
          <p:nvSpPr>
            <p:cNvPr id="97323" name="Rectangle 262"/>
            <p:cNvSpPr>
              <a:spLocks noChangeArrowheads="1"/>
            </p:cNvSpPr>
            <p:nvPr/>
          </p:nvSpPr>
          <p:spPr bwMode="auto">
            <a:xfrm>
              <a:off x="768" y="2688"/>
              <a:ext cx="51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3</a:t>
              </a:r>
            </a:p>
          </p:txBody>
        </p:sp>
      </p:grpSp>
      <p:grpSp>
        <p:nvGrpSpPr>
          <p:cNvPr id="138074" name="Group 858"/>
          <p:cNvGrpSpPr>
            <a:grpSpLocks/>
          </p:cNvGrpSpPr>
          <p:nvPr/>
        </p:nvGrpSpPr>
        <p:grpSpPr bwMode="auto">
          <a:xfrm>
            <a:off x="1219200" y="3784600"/>
            <a:ext cx="7162800" cy="482600"/>
            <a:chOff x="768" y="2384"/>
            <a:chExt cx="4512" cy="304"/>
          </a:xfrm>
        </p:grpSpPr>
        <p:sp>
          <p:nvSpPr>
            <p:cNvPr id="97314" name="Rectangle 212"/>
            <p:cNvSpPr>
              <a:spLocks noChangeArrowheads="1"/>
            </p:cNvSpPr>
            <p:nvPr/>
          </p:nvSpPr>
          <p:spPr bwMode="auto">
            <a:xfrm>
              <a:off x="4562" y="2384"/>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a:solidFill>
                  <a:srgbClr val="000000"/>
                </a:solidFill>
              </a:endParaRPr>
            </a:p>
          </p:txBody>
        </p:sp>
        <p:sp>
          <p:nvSpPr>
            <p:cNvPr id="97315" name="Rectangle 211"/>
            <p:cNvSpPr>
              <a:spLocks noChangeArrowheads="1"/>
            </p:cNvSpPr>
            <p:nvPr/>
          </p:nvSpPr>
          <p:spPr bwMode="auto">
            <a:xfrm>
              <a:off x="3419" y="2384"/>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D→b{A}</a:t>
              </a:r>
            </a:p>
          </p:txBody>
        </p:sp>
        <p:sp>
          <p:nvSpPr>
            <p:cNvPr id="97316" name="Rectangle 210"/>
            <p:cNvSpPr>
              <a:spLocks noChangeArrowheads="1"/>
            </p:cNvSpPr>
            <p:nvPr/>
          </p:nvSpPr>
          <p:spPr bwMode="auto">
            <a:xfrm>
              <a:off x="2291" y="2384"/>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bab#</a:t>
              </a:r>
            </a:p>
          </p:txBody>
        </p:sp>
        <p:sp>
          <p:nvSpPr>
            <p:cNvPr id="97317" name="Rectangle 209"/>
            <p:cNvSpPr>
              <a:spLocks noChangeArrowheads="1"/>
            </p:cNvSpPr>
            <p:nvPr/>
          </p:nvSpPr>
          <p:spPr bwMode="auto">
            <a:xfrm>
              <a:off x="1281" y="2384"/>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r>
                <a:rPr lang="en-US" altLang="zh-CN" b="1">
                  <a:solidFill>
                    <a:srgbClr val="000000"/>
                  </a:solidFill>
                </a:rPr>
                <a:t>LD</a:t>
              </a:r>
            </a:p>
          </p:txBody>
        </p:sp>
        <p:sp>
          <p:nvSpPr>
            <p:cNvPr id="97318" name="Rectangle 208"/>
            <p:cNvSpPr>
              <a:spLocks noChangeArrowheads="1"/>
            </p:cNvSpPr>
            <p:nvPr/>
          </p:nvSpPr>
          <p:spPr bwMode="auto">
            <a:xfrm>
              <a:off x="768" y="2384"/>
              <a:ext cx="51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2</a:t>
              </a:r>
            </a:p>
          </p:txBody>
        </p:sp>
      </p:grpSp>
      <p:grpSp>
        <p:nvGrpSpPr>
          <p:cNvPr id="138073" name="Group 857"/>
          <p:cNvGrpSpPr>
            <a:grpSpLocks/>
          </p:cNvGrpSpPr>
          <p:nvPr/>
        </p:nvGrpSpPr>
        <p:grpSpPr bwMode="auto">
          <a:xfrm>
            <a:off x="1219200" y="3302000"/>
            <a:ext cx="7162800" cy="482600"/>
            <a:chOff x="768" y="2080"/>
            <a:chExt cx="4512" cy="304"/>
          </a:xfrm>
        </p:grpSpPr>
        <p:sp>
          <p:nvSpPr>
            <p:cNvPr id="97309" name="Rectangle 207"/>
            <p:cNvSpPr>
              <a:spLocks noChangeArrowheads="1"/>
            </p:cNvSpPr>
            <p:nvPr/>
          </p:nvSpPr>
          <p:spPr bwMode="auto">
            <a:xfrm>
              <a:off x="4562" y="2080"/>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en-US" b="1">
                <a:solidFill>
                  <a:srgbClr val="000000"/>
                </a:solidFill>
              </a:endParaRPr>
            </a:p>
          </p:txBody>
        </p:sp>
        <p:sp>
          <p:nvSpPr>
            <p:cNvPr id="97310" name="Rectangle 206"/>
            <p:cNvSpPr>
              <a:spLocks noChangeArrowheads="1"/>
            </p:cNvSpPr>
            <p:nvPr/>
          </p:nvSpPr>
          <p:spPr bwMode="auto">
            <a:xfrm>
              <a:off x="3419" y="2080"/>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L→DL</a:t>
              </a:r>
            </a:p>
          </p:txBody>
        </p:sp>
        <p:sp>
          <p:nvSpPr>
            <p:cNvPr id="97311" name="Rectangle 205"/>
            <p:cNvSpPr>
              <a:spLocks noChangeArrowheads="1"/>
            </p:cNvSpPr>
            <p:nvPr/>
          </p:nvSpPr>
          <p:spPr bwMode="auto">
            <a:xfrm>
              <a:off x="2291" y="2080"/>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bab#</a:t>
              </a:r>
            </a:p>
          </p:txBody>
        </p:sp>
        <p:sp>
          <p:nvSpPr>
            <p:cNvPr id="97312" name="Rectangle 204"/>
            <p:cNvSpPr>
              <a:spLocks noChangeArrowheads="1"/>
            </p:cNvSpPr>
            <p:nvPr/>
          </p:nvSpPr>
          <p:spPr bwMode="auto">
            <a:xfrm>
              <a:off x="1281" y="2080"/>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a:t>
              </a:r>
              <a:r>
                <a:rPr lang="en-US" altLang="zh-CN" b="1">
                  <a:solidFill>
                    <a:srgbClr val="000000"/>
                  </a:solidFill>
                </a:rPr>
                <a:t>L</a:t>
              </a:r>
            </a:p>
          </p:txBody>
        </p:sp>
        <p:sp>
          <p:nvSpPr>
            <p:cNvPr id="97313" name="Rectangle 203"/>
            <p:cNvSpPr>
              <a:spLocks noChangeArrowheads="1"/>
            </p:cNvSpPr>
            <p:nvPr/>
          </p:nvSpPr>
          <p:spPr bwMode="auto">
            <a:xfrm>
              <a:off x="768" y="2080"/>
              <a:ext cx="51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a:t>
              </a:r>
            </a:p>
          </p:txBody>
        </p:sp>
      </p:grpSp>
      <p:sp>
        <p:nvSpPr>
          <p:cNvPr id="97290" name="Rectangle 202"/>
          <p:cNvSpPr>
            <a:spLocks noChangeArrowheads="1"/>
          </p:cNvSpPr>
          <p:nvPr/>
        </p:nvSpPr>
        <p:spPr bwMode="auto">
          <a:xfrm>
            <a:off x="7242175" y="2819400"/>
            <a:ext cx="1139825"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动作</a:t>
            </a:r>
          </a:p>
        </p:txBody>
      </p:sp>
      <p:sp>
        <p:nvSpPr>
          <p:cNvPr id="97291" name="Rectangle 201"/>
          <p:cNvSpPr>
            <a:spLocks noChangeArrowheads="1"/>
          </p:cNvSpPr>
          <p:nvPr/>
        </p:nvSpPr>
        <p:spPr bwMode="auto">
          <a:xfrm>
            <a:off x="5427663" y="2819400"/>
            <a:ext cx="1814512"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产生式</a:t>
            </a:r>
          </a:p>
        </p:txBody>
      </p:sp>
      <p:sp>
        <p:nvSpPr>
          <p:cNvPr id="97292" name="Rectangle 200"/>
          <p:cNvSpPr>
            <a:spLocks noChangeArrowheads="1"/>
          </p:cNvSpPr>
          <p:nvPr/>
        </p:nvSpPr>
        <p:spPr bwMode="auto">
          <a:xfrm>
            <a:off x="3636963" y="2819400"/>
            <a:ext cx="1790700"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剩余输入</a:t>
            </a:r>
          </a:p>
        </p:txBody>
      </p:sp>
      <p:sp>
        <p:nvSpPr>
          <p:cNvPr id="97293" name="Rectangle 199"/>
          <p:cNvSpPr>
            <a:spLocks noChangeArrowheads="1"/>
          </p:cNvSpPr>
          <p:nvPr/>
        </p:nvSpPr>
        <p:spPr bwMode="auto">
          <a:xfrm>
            <a:off x="2033588" y="2819400"/>
            <a:ext cx="1603375"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分析栈</a:t>
            </a:r>
          </a:p>
        </p:txBody>
      </p:sp>
      <p:sp>
        <p:nvSpPr>
          <p:cNvPr id="97294" name="Rectangle 198"/>
          <p:cNvSpPr>
            <a:spLocks noChangeArrowheads="1"/>
          </p:cNvSpPr>
          <p:nvPr/>
        </p:nvSpPr>
        <p:spPr bwMode="auto">
          <a:xfrm>
            <a:off x="1219200" y="28194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步骤</a:t>
            </a:r>
          </a:p>
        </p:txBody>
      </p:sp>
      <p:sp>
        <p:nvSpPr>
          <p:cNvPr id="97295" name="Line 215"/>
          <p:cNvSpPr>
            <a:spLocks noChangeShapeType="1"/>
          </p:cNvSpPr>
          <p:nvPr/>
        </p:nvSpPr>
        <p:spPr bwMode="auto">
          <a:xfrm>
            <a:off x="1219200" y="37846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6" name="Line 219"/>
          <p:cNvSpPr>
            <a:spLocks noChangeShapeType="1"/>
          </p:cNvSpPr>
          <p:nvPr/>
        </p:nvSpPr>
        <p:spPr bwMode="auto">
          <a:xfrm>
            <a:off x="3636963" y="2819400"/>
            <a:ext cx="0" cy="337820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7" name="Line 220"/>
          <p:cNvSpPr>
            <a:spLocks noChangeShapeType="1"/>
          </p:cNvSpPr>
          <p:nvPr/>
        </p:nvSpPr>
        <p:spPr bwMode="auto">
          <a:xfrm>
            <a:off x="5427663" y="2819400"/>
            <a:ext cx="0" cy="337820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8" name="Line 221"/>
          <p:cNvSpPr>
            <a:spLocks noChangeShapeType="1"/>
          </p:cNvSpPr>
          <p:nvPr/>
        </p:nvSpPr>
        <p:spPr bwMode="auto">
          <a:xfrm>
            <a:off x="7242175" y="2819400"/>
            <a:ext cx="0" cy="337820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9" name="Line 218"/>
          <p:cNvSpPr>
            <a:spLocks noChangeShapeType="1"/>
          </p:cNvSpPr>
          <p:nvPr/>
        </p:nvSpPr>
        <p:spPr bwMode="auto">
          <a:xfrm>
            <a:off x="2033588" y="2819400"/>
            <a:ext cx="0" cy="337820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0" name="Line 214"/>
          <p:cNvSpPr>
            <a:spLocks noChangeShapeType="1"/>
          </p:cNvSpPr>
          <p:nvPr/>
        </p:nvSpPr>
        <p:spPr bwMode="auto">
          <a:xfrm>
            <a:off x="1219200" y="33020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1" name="Line 263"/>
          <p:cNvSpPr>
            <a:spLocks noChangeShapeType="1"/>
          </p:cNvSpPr>
          <p:nvPr/>
        </p:nvSpPr>
        <p:spPr bwMode="auto">
          <a:xfrm>
            <a:off x="1219200" y="42672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2" name="Line 277"/>
          <p:cNvSpPr>
            <a:spLocks noChangeShapeType="1"/>
          </p:cNvSpPr>
          <p:nvPr/>
        </p:nvSpPr>
        <p:spPr bwMode="auto">
          <a:xfrm>
            <a:off x="1219200" y="47498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3" name="Line 288"/>
          <p:cNvSpPr>
            <a:spLocks noChangeShapeType="1"/>
          </p:cNvSpPr>
          <p:nvPr/>
        </p:nvSpPr>
        <p:spPr bwMode="auto">
          <a:xfrm>
            <a:off x="1219200" y="52324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4" name="Line 299"/>
          <p:cNvSpPr>
            <a:spLocks noChangeShapeType="1"/>
          </p:cNvSpPr>
          <p:nvPr/>
        </p:nvSpPr>
        <p:spPr bwMode="auto">
          <a:xfrm>
            <a:off x="1219200" y="57150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5" name="Line 213"/>
          <p:cNvSpPr>
            <a:spLocks noChangeShapeType="1"/>
          </p:cNvSpPr>
          <p:nvPr/>
        </p:nvSpPr>
        <p:spPr bwMode="auto">
          <a:xfrm>
            <a:off x="1219200" y="2819400"/>
            <a:ext cx="7162800" cy="0"/>
          </a:xfrm>
          <a:prstGeom prst="line">
            <a:avLst/>
          </a:prstGeom>
          <a:noFill/>
          <a:ln w="28575" cap="sq">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6" name="Line 217"/>
          <p:cNvSpPr>
            <a:spLocks noChangeShapeType="1"/>
          </p:cNvSpPr>
          <p:nvPr/>
        </p:nvSpPr>
        <p:spPr bwMode="auto">
          <a:xfrm>
            <a:off x="1219200" y="2819400"/>
            <a:ext cx="0" cy="3378200"/>
          </a:xfrm>
          <a:prstGeom prst="line">
            <a:avLst/>
          </a:prstGeom>
          <a:noFill/>
          <a:ln w="28575" cap="sq">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7" name="Line 222"/>
          <p:cNvSpPr>
            <a:spLocks noChangeShapeType="1"/>
          </p:cNvSpPr>
          <p:nvPr/>
        </p:nvSpPr>
        <p:spPr bwMode="auto">
          <a:xfrm>
            <a:off x="8382000" y="2819400"/>
            <a:ext cx="0" cy="3378200"/>
          </a:xfrm>
          <a:prstGeom prst="line">
            <a:avLst/>
          </a:prstGeom>
          <a:noFill/>
          <a:ln w="28575" cap="sq">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8" name="Line 216"/>
          <p:cNvSpPr>
            <a:spLocks noChangeShapeType="1"/>
          </p:cNvSpPr>
          <p:nvPr/>
        </p:nvSpPr>
        <p:spPr bwMode="auto">
          <a:xfrm>
            <a:off x="1219200" y="6197600"/>
            <a:ext cx="7162800" cy="0"/>
          </a:xfrm>
          <a:prstGeom prst="line">
            <a:avLst/>
          </a:prstGeom>
          <a:noFill/>
          <a:ln w="28575" cap="sq">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8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80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80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80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80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8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8386" name="Group 146"/>
          <p:cNvGrpSpPr>
            <a:grpSpLocks/>
          </p:cNvGrpSpPr>
          <p:nvPr/>
        </p:nvGrpSpPr>
        <p:grpSpPr bwMode="auto">
          <a:xfrm>
            <a:off x="1804988" y="5511800"/>
            <a:ext cx="6348412" cy="482600"/>
            <a:chOff x="1137" y="3072"/>
            <a:chExt cx="3999" cy="304"/>
          </a:xfrm>
        </p:grpSpPr>
        <p:sp>
          <p:nvSpPr>
            <p:cNvPr id="98368" name="Rectangle 42"/>
            <p:cNvSpPr>
              <a:spLocks noChangeArrowheads="1"/>
            </p:cNvSpPr>
            <p:nvPr/>
          </p:nvSpPr>
          <p:spPr bwMode="auto">
            <a:xfrm>
              <a:off x="4418" y="3072"/>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8369" name="Rectangle 41"/>
            <p:cNvSpPr>
              <a:spLocks noChangeArrowheads="1"/>
            </p:cNvSpPr>
            <p:nvPr/>
          </p:nvSpPr>
          <p:spPr bwMode="auto">
            <a:xfrm>
              <a:off x="3275" y="3072"/>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接受</a:t>
              </a:r>
            </a:p>
          </p:txBody>
        </p:sp>
        <p:sp>
          <p:nvSpPr>
            <p:cNvPr id="98370" name="Rectangle 40"/>
            <p:cNvSpPr>
              <a:spLocks noChangeArrowheads="1"/>
            </p:cNvSpPr>
            <p:nvPr/>
          </p:nvSpPr>
          <p:spPr bwMode="auto">
            <a:xfrm>
              <a:off x="2147" y="3072"/>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t>
              </a:r>
            </a:p>
          </p:txBody>
        </p:sp>
        <p:sp>
          <p:nvSpPr>
            <p:cNvPr id="98371" name="Rectangle 39"/>
            <p:cNvSpPr>
              <a:spLocks noChangeArrowheads="1"/>
            </p:cNvSpPr>
            <p:nvPr/>
          </p:nvSpPr>
          <p:spPr bwMode="auto">
            <a:xfrm>
              <a:off x="1137" y="3072"/>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t>
              </a:r>
            </a:p>
          </p:txBody>
        </p:sp>
      </p:grpSp>
      <p:sp>
        <p:nvSpPr>
          <p:cNvPr id="98307" name="Rectangle 38"/>
          <p:cNvSpPr>
            <a:spLocks noChangeArrowheads="1"/>
          </p:cNvSpPr>
          <p:nvPr/>
        </p:nvSpPr>
        <p:spPr bwMode="auto">
          <a:xfrm>
            <a:off x="990600" y="55118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14</a:t>
            </a:r>
          </a:p>
        </p:txBody>
      </p:sp>
      <p:grpSp>
        <p:nvGrpSpPr>
          <p:cNvPr id="138385" name="Group 145"/>
          <p:cNvGrpSpPr>
            <a:grpSpLocks/>
          </p:cNvGrpSpPr>
          <p:nvPr/>
        </p:nvGrpSpPr>
        <p:grpSpPr bwMode="auto">
          <a:xfrm>
            <a:off x="1804988" y="5029200"/>
            <a:ext cx="6348412" cy="482600"/>
            <a:chOff x="1137" y="2768"/>
            <a:chExt cx="3999" cy="304"/>
          </a:xfrm>
        </p:grpSpPr>
        <p:sp>
          <p:nvSpPr>
            <p:cNvPr id="98364" name="Rectangle 37"/>
            <p:cNvSpPr>
              <a:spLocks noChangeArrowheads="1"/>
            </p:cNvSpPr>
            <p:nvPr/>
          </p:nvSpPr>
          <p:spPr bwMode="auto">
            <a:xfrm>
              <a:off x="4418" y="2768"/>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Print(S)</a:t>
              </a:r>
            </a:p>
          </p:txBody>
        </p:sp>
        <p:sp>
          <p:nvSpPr>
            <p:cNvPr id="98365" name="Rectangle 36"/>
            <p:cNvSpPr>
              <a:spLocks noChangeArrowheads="1"/>
            </p:cNvSpPr>
            <p:nvPr/>
          </p:nvSpPr>
          <p:spPr bwMode="auto">
            <a:xfrm>
              <a:off x="3275" y="2768"/>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8366" name="Rectangle 35"/>
            <p:cNvSpPr>
              <a:spLocks noChangeArrowheads="1"/>
            </p:cNvSpPr>
            <p:nvPr/>
          </p:nvSpPr>
          <p:spPr bwMode="auto">
            <a:xfrm>
              <a:off x="2147" y="2768"/>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t>
              </a:r>
            </a:p>
          </p:txBody>
        </p:sp>
        <p:sp>
          <p:nvSpPr>
            <p:cNvPr id="98367" name="Rectangle 34"/>
            <p:cNvSpPr>
              <a:spLocks noChangeArrowheads="1"/>
            </p:cNvSpPr>
            <p:nvPr/>
          </p:nvSpPr>
          <p:spPr bwMode="auto">
            <a:xfrm>
              <a:off x="1137" y="2768"/>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#{O}</a:t>
              </a:r>
            </a:p>
          </p:txBody>
        </p:sp>
      </p:grpSp>
      <p:sp>
        <p:nvSpPr>
          <p:cNvPr id="98309" name="Rectangle 33"/>
          <p:cNvSpPr>
            <a:spLocks noChangeArrowheads="1"/>
          </p:cNvSpPr>
          <p:nvPr/>
        </p:nvSpPr>
        <p:spPr bwMode="auto">
          <a:xfrm>
            <a:off x="990600" y="50292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13</a:t>
            </a:r>
          </a:p>
        </p:txBody>
      </p:sp>
      <p:grpSp>
        <p:nvGrpSpPr>
          <p:cNvPr id="138384" name="Group 144"/>
          <p:cNvGrpSpPr>
            <a:grpSpLocks/>
          </p:cNvGrpSpPr>
          <p:nvPr/>
        </p:nvGrpSpPr>
        <p:grpSpPr bwMode="auto">
          <a:xfrm>
            <a:off x="1804988" y="4546600"/>
            <a:ext cx="6348412" cy="482600"/>
            <a:chOff x="1137" y="2464"/>
            <a:chExt cx="3999" cy="304"/>
          </a:xfrm>
        </p:grpSpPr>
        <p:sp>
          <p:nvSpPr>
            <p:cNvPr id="98360" name="Rectangle 32"/>
            <p:cNvSpPr>
              <a:spLocks noChangeArrowheads="1"/>
            </p:cNvSpPr>
            <p:nvPr/>
          </p:nvSpPr>
          <p:spPr bwMode="auto">
            <a:xfrm>
              <a:off x="4418" y="2464"/>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8361" name="Rectangle 31"/>
            <p:cNvSpPr>
              <a:spLocks noChangeArrowheads="1"/>
            </p:cNvSpPr>
            <p:nvPr/>
          </p:nvSpPr>
          <p:spPr bwMode="auto">
            <a:xfrm>
              <a:off x="3275" y="2464"/>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t>
              </a:r>
              <a:r>
                <a:rPr lang="en-US" altLang="zh-CN" b="1">
                  <a:solidFill>
                    <a:srgbClr val="000000"/>
                  </a:solidFill>
                  <a:cs typeface="Times New Roman" pitchFamily="18" charset="0"/>
                </a:rPr>
                <a:t>O}</a:t>
              </a:r>
            </a:p>
          </p:txBody>
        </p:sp>
        <p:sp>
          <p:nvSpPr>
            <p:cNvPr id="98362" name="Rectangle 30"/>
            <p:cNvSpPr>
              <a:spLocks noChangeArrowheads="1"/>
            </p:cNvSpPr>
            <p:nvPr/>
          </p:nvSpPr>
          <p:spPr bwMode="auto">
            <a:xfrm>
              <a:off x="2147" y="2464"/>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t>
              </a:r>
            </a:p>
          </p:txBody>
        </p:sp>
        <p:sp>
          <p:nvSpPr>
            <p:cNvPr id="98363" name="Rectangle 29"/>
            <p:cNvSpPr>
              <a:spLocks noChangeArrowheads="1"/>
            </p:cNvSpPr>
            <p:nvPr/>
          </p:nvSpPr>
          <p:spPr bwMode="auto">
            <a:xfrm>
              <a:off x="1137" y="2464"/>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t>
              </a:r>
            </a:p>
          </p:txBody>
        </p:sp>
      </p:grpSp>
      <p:sp>
        <p:nvSpPr>
          <p:cNvPr id="98311" name="Rectangle 28"/>
          <p:cNvSpPr>
            <a:spLocks noChangeArrowheads="1"/>
          </p:cNvSpPr>
          <p:nvPr/>
        </p:nvSpPr>
        <p:spPr bwMode="auto">
          <a:xfrm>
            <a:off x="990600" y="45466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12</a:t>
            </a:r>
          </a:p>
        </p:txBody>
      </p:sp>
      <p:grpSp>
        <p:nvGrpSpPr>
          <p:cNvPr id="138383" name="Group 143"/>
          <p:cNvGrpSpPr>
            <a:grpSpLocks/>
          </p:cNvGrpSpPr>
          <p:nvPr/>
        </p:nvGrpSpPr>
        <p:grpSpPr bwMode="auto">
          <a:xfrm>
            <a:off x="1804988" y="4064000"/>
            <a:ext cx="6348412" cy="482600"/>
            <a:chOff x="1137" y="2160"/>
            <a:chExt cx="3999" cy="304"/>
          </a:xfrm>
        </p:grpSpPr>
        <p:sp>
          <p:nvSpPr>
            <p:cNvPr id="98356" name="Rectangle 27"/>
            <p:cNvSpPr>
              <a:spLocks noChangeArrowheads="1"/>
            </p:cNvSpPr>
            <p:nvPr/>
          </p:nvSpPr>
          <p:spPr bwMode="auto">
            <a:xfrm>
              <a:off x="4418" y="2160"/>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S:=S+1</a:t>
              </a:r>
            </a:p>
          </p:txBody>
        </p:sp>
        <p:sp>
          <p:nvSpPr>
            <p:cNvPr id="98357" name="Rectangle 26"/>
            <p:cNvSpPr>
              <a:spLocks noChangeArrowheads="1"/>
            </p:cNvSpPr>
            <p:nvPr/>
          </p:nvSpPr>
          <p:spPr bwMode="auto">
            <a:xfrm>
              <a:off x="3275" y="2160"/>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8358" name="Rectangle 25"/>
            <p:cNvSpPr>
              <a:spLocks noChangeArrowheads="1"/>
            </p:cNvSpPr>
            <p:nvPr/>
          </p:nvSpPr>
          <p:spPr bwMode="auto">
            <a:xfrm>
              <a:off x="2147" y="2160"/>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t>
              </a:r>
            </a:p>
          </p:txBody>
        </p:sp>
        <p:sp>
          <p:nvSpPr>
            <p:cNvPr id="98359" name="Rectangle 24"/>
            <p:cNvSpPr>
              <a:spLocks noChangeArrowheads="1"/>
            </p:cNvSpPr>
            <p:nvPr/>
          </p:nvSpPr>
          <p:spPr bwMode="auto">
            <a:xfrm>
              <a:off x="1137" y="2160"/>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a:t>
              </a:r>
            </a:p>
          </p:txBody>
        </p:sp>
      </p:grpSp>
      <p:sp>
        <p:nvSpPr>
          <p:cNvPr id="98313" name="Rectangle 23"/>
          <p:cNvSpPr>
            <a:spLocks noChangeArrowheads="1"/>
          </p:cNvSpPr>
          <p:nvPr/>
        </p:nvSpPr>
        <p:spPr bwMode="auto">
          <a:xfrm>
            <a:off x="990600" y="40640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11</a:t>
            </a:r>
          </a:p>
        </p:txBody>
      </p:sp>
      <p:grpSp>
        <p:nvGrpSpPr>
          <p:cNvPr id="138382" name="Group 142"/>
          <p:cNvGrpSpPr>
            <a:grpSpLocks/>
          </p:cNvGrpSpPr>
          <p:nvPr/>
        </p:nvGrpSpPr>
        <p:grpSpPr bwMode="auto">
          <a:xfrm>
            <a:off x="1804988" y="3581400"/>
            <a:ext cx="6348412" cy="482600"/>
            <a:chOff x="1137" y="1856"/>
            <a:chExt cx="3999" cy="304"/>
          </a:xfrm>
        </p:grpSpPr>
        <p:sp>
          <p:nvSpPr>
            <p:cNvPr id="98352" name="Rectangle 22"/>
            <p:cNvSpPr>
              <a:spLocks noChangeArrowheads="1"/>
            </p:cNvSpPr>
            <p:nvPr/>
          </p:nvSpPr>
          <p:spPr bwMode="auto">
            <a:xfrm>
              <a:off x="4418" y="1856"/>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8353" name="Rectangle 21"/>
            <p:cNvSpPr>
              <a:spLocks noChangeArrowheads="1"/>
            </p:cNvSpPr>
            <p:nvPr/>
          </p:nvSpPr>
          <p:spPr bwMode="auto">
            <a:xfrm>
              <a:off x="3275" y="1856"/>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匹配</a:t>
              </a:r>
              <a:r>
                <a:rPr lang="en-US" altLang="zh-CN" b="1">
                  <a:solidFill>
                    <a:srgbClr val="000000"/>
                  </a:solidFill>
                </a:rPr>
                <a:t>b</a:t>
              </a:r>
            </a:p>
          </p:txBody>
        </p:sp>
        <p:sp>
          <p:nvSpPr>
            <p:cNvPr id="98354" name="Rectangle 20"/>
            <p:cNvSpPr>
              <a:spLocks noChangeArrowheads="1"/>
            </p:cNvSpPr>
            <p:nvPr/>
          </p:nvSpPr>
          <p:spPr bwMode="auto">
            <a:xfrm>
              <a:off x="2147" y="1856"/>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b#</a:t>
              </a:r>
            </a:p>
          </p:txBody>
        </p:sp>
        <p:sp>
          <p:nvSpPr>
            <p:cNvPr id="98355" name="Rectangle 19"/>
            <p:cNvSpPr>
              <a:spLocks noChangeArrowheads="1"/>
            </p:cNvSpPr>
            <p:nvPr/>
          </p:nvSpPr>
          <p:spPr bwMode="auto">
            <a:xfrm>
              <a:off x="1137" y="1856"/>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#L{A}b</a:t>
              </a:r>
            </a:p>
          </p:txBody>
        </p:sp>
      </p:grpSp>
      <p:sp>
        <p:nvSpPr>
          <p:cNvPr id="98315" name="Rectangle 18"/>
          <p:cNvSpPr>
            <a:spLocks noChangeArrowheads="1"/>
          </p:cNvSpPr>
          <p:nvPr/>
        </p:nvSpPr>
        <p:spPr bwMode="auto">
          <a:xfrm>
            <a:off x="990600" y="35814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10</a:t>
            </a:r>
          </a:p>
        </p:txBody>
      </p:sp>
      <p:grpSp>
        <p:nvGrpSpPr>
          <p:cNvPr id="138381" name="Group 141"/>
          <p:cNvGrpSpPr>
            <a:grpSpLocks/>
          </p:cNvGrpSpPr>
          <p:nvPr/>
        </p:nvGrpSpPr>
        <p:grpSpPr bwMode="auto">
          <a:xfrm>
            <a:off x="1804988" y="3098800"/>
            <a:ext cx="6348412" cy="482600"/>
            <a:chOff x="1137" y="1552"/>
            <a:chExt cx="3999" cy="304"/>
          </a:xfrm>
        </p:grpSpPr>
        <p:sp>
          <p:nvSpPr>
            <p:cNvPr id="98348" name="Rectangle 17"/>
            <p:cNvSpPr>
              <a:spLocks noChangeArrowheads="1"/>
            </p:cNvSpPr>
            <p:nvPr/>
          </p:nvSpPr>
          <p:spPr bwMode="auto">
            <a:xfrm>
              <a:off x="4418" y="1552"/>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8349" name="Rectangle 16"/>
            <p:cNvSpPr>
              <a:spLocks noChangeArrowheads="1"/>
            </p:cNvSpPr>
            <p:nvPr/>
          </p:nvSpPr>
          <p:spPr bwMode="auto">
            <a:xfrm>
              <a:off x="3275" y="1552"/>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D→b{A}</a:t>
              </a:r>
            </a:p>
          </p:txBody>
        </p:sp>
        <p:sp>
          <p:nvSpPr>
            <p:cNvPr id="98350" name="Rectangle 15"/>
            <p:cNvSpPr>
              <a:spLocks noChangeArrowheads="1"/>
            </p:cNvSpPr>
            <p:nvPr/>
          </p:nvSpPr>
          <p:spPr bwMode="auto">
            <a:xfrm>
              <a:off x="2147" y="1552"/>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b#</a:t>
              </a:r>
            </a:p>
          </p:txBody>
        </p:sp>
        <p:sp>
          <p:nvSpPr>
            <p:cNvPr id="98351" name="Rectangle 14"/>
            <p:cNvSpPr>
              <a:spLocks noChangeArrowheads="1"/>
            </p:cNvSpPr>
            <p:nvPr/>
          </p:nvSpPr>
          <p:spPr bwMode="auto">
            <a:xfrm>
              <a:off x="1137" y="1552"/>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#LD</a:t>
              </a:r>
            </a:p>
          </p:txBody>
        </p:sp>
      </p:grpSp>
      <p:sp>
        <p:nvSpPr>
          <p:cNvPr id="98317" name="Rectangle 13"/>
          <p:cNvSpPr>
            <a:spLocks noChangeArrowheads="1"/>
          </p:cNvSpPr>
          <p:nvPr/>
        </p:nvSpPr>
        <p:spPr bwMode="auto">
          <a:xfrm>
            <a:off x="990600" y="30988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9</a:t>
            </a:r>
          </a:p>
        </p:txBody>
      </p:sp>
      <p:grpSp>
        <p:nvGrpSpPr>
          <p:cNvPr id="138380" name="Group 140"/>
          <p:cNvGrpSpPr>
            <a:grpSpLocks/>
          </p:cNvGrpSpPr>
          <p:nvPr/>
        </p:nvGrpSpPr>
        <p:grpSpPr bwMode="auto">
          <a:xfrm>
            <a:off x="1804988" y="2616200"/>
            <a:ext cx="6348412" cy="482600"/>
            <a:chOff x="1137" y="1248"/>
            <a:chExt cx="3999" cy="304"/>
          </a:xfrm>
        </p:grpSpPr>
        <p:sp>
          <p:nvSpPr>
            <p:cNvPr id="98344" name="Rectangle 12"/>
            <p:cNvSpPr>
              <a:spLocks noChangeArrowheads="1"/>
            </p:cNvSpPr>
            <p:nvPr/>
          </p:nvSpPr>
          <p:spPr bwMode="auto">
            <a:xfrm>
              <a:off x="4418" y="1248"/>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8345" name="Rectangle 11"/>
            <p:cNvSpPr>
              <a:spLocks noChangeArrowheads="1"/>
            </p:cNvSpPr>
            <p:nvPr/>
          </p:nvSpPr>
          <p:spPr bwMode="auto">
            <a:xfrm>
              <a:off x="3275" y="1248"/>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L→DL</a:t>
              </a:r>
            </a:p>
          </p:txBody>
        </p:sp>
        <p:sp>
          <p:nvSpPr>
            <p:cNvPr id="98346" name="Rectangle 10"/>
            <p:cNvSpPr>
              <a:spLocks noChangeArrowheads="1"/>
            </p:cNvSpPr>
            <p:nvPr/>
          </p:nvSpPr>
          <p:spPr bwMode="auto">
            <a:xfrm>
              <a:off x="2147" y="1248"/>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b#</a:t>
              </a:r>
            </a:p>
          </p:txBody>
        </p:sp>
        <p:sp>
          <p:nvSpPr>
            <p:cNvPr id="98347" name="Rectangle 9"/>
            <p:cNvSpPr>
              <a:spLocks noChangeArrowheads="1"/>
            </p:cNvSpPr>
            <p:nvPr/>
          </p:nvSpPr>
          <p:spPr bwMode="auto">
            <a:xfrm>
              <a:off x="1137" y="1248"/>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t>
              </a:r>
            </a:p>
          </p:txBody>
        </p:sp>
      </p:grpSp>
      <p:sp>
        <p:nvSpPr>
          <p:cNvPr id="98319" name="Rectangle 8"/>
          <p:cNvSpPr>
            <a:spLocks noChangeArrowheads="1"/>
          </p:cNvSpPr>
          <p:nvPr/>
        </p:nvSpPr>
        <p:spPr bwMode="auto">
          <a:xfrm>
            <a:off x="990600" y="26162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8</a:t>
            </a:r>
          </a:p>
        </p:txBody>
      </p:sp>
      <p:grpSp>
        <p:nvGrpSpPr>
          <p:cNvPr id="138379" name="Group 139"/>
          <p:cNvGrpSpPr>
            <a:grpSpLocks/>
          </p:cNvGrpSpPr>
          <p:nvPr/>
        </p:nvGrpSpPr>
        <p:grpSpPr bwMode="auto">
          <a:xfrm>
            <a:off x="1804988" y="2133600"/>
            <a:ext cx="6348412" cy="482600"/>
            <a:chOff x="1137" y="944"/>
            <a:chExt cx="3999" cy="304"/>
          </a:xfrm>
        </p:grpSpPr>
        <p:sp>
          <p:nvSpPr>
            <p:cNvPr id="98340" name="Rectangle 7"/>
            <p:cNvSpPr>
              <a:spLocks noChangeArrowheads="1"/>
            </p:cNvSpPr>
            <p:nvPr/>
          </p:nvSpPr>
          <p:spPr bwMode="auto">
            <a:xfrm>
              <a:off x="4418" y="944"/>
              <a:ext cx="71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en-US" altLang="zh-CN" b="1">
                <a:solidFill>
                  <a:srgbClr val="000000"/>
                </a:solidFill>
              </a:endParaRPr>
            </a:p>
          </p:txBody>
        </p:sp>
        <p:sp>
          <p:nvSpPr>
            <p:cNvPr id="98341" name="Rectangle 6"/>
            <p:cNvSpPr>
              <a:spLocks noChangeArrowheads="1"/>
            </p:cNvSpPr>
            <p:nvPr/>
          </p:nvSpPr>
          <p:spPr bwMode="auto">
            <a:xfrm>
              <a:off x="3275" y="944"/>
              <a:ext cx="1143"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匹配</a:t>
              </a:r>
              <a:r>
                <a:rPr lang="en-US" altLang="zh-CN" b="1">
                  <a:solidFill>
                    <a:srgbClr val="000000"/>
                  </a:solidFill>
                </a:rPr>
                <a:t>a</a:t>
              </a:r>
            </a:p>
          </p:txBody>
        </p:sp>
        <p:sp>
          <p:nvSpPr>
            <p:cNvPr id="98342" name="Rectangle 5"/>
            <p:cNvSpPr>
              <a:spLocks noChangeArrowheads="1"/>
            </p:cNvSpPr>
            <p:nvPr/>
          </p:nvSpPr>
          <p:spPr bwMode="auto">
            <a:xfrm>
              <a:off x="2147" y="944"/>
              <a:ext cx="1128"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ab#</a:t>
              </a:r>
            </a:p>
          </p:txBody>
        </p:sp>
        <p:sp>
          <p:nvSpPr>
            <p:cNvPr id="98343" name="Rectangle 4"/>
            <p:cNvSpPr>
              <a:spLocks noChangeArrowheads="1"/>
            </p:cNvSpPr>
            <p:nvPr/>
          </p:nvSpPr>
          <p:spPr bwMode="auto">
            <a:xfrm>
              <a:off x="1137" y="944"/>
              <a:ext cx="1010" cy="304"/>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b="1">
                  <a:solidFill>
                    <a:srgbClr val="000000"/>
                  </a:solidFill>
                </a:rPr>
                <a:t>#La</a:t>
              </a:r>
            </a:p>
          </p:txBody>
        </p:sp>
      </p:grpSp>
      <p:sp>
        <p:nvSpPr>
          <p:cNvPr id="98321" name="Rectangle 3"/>
          <p:cNvSpPr>
            <a:spLocks noChangeArrowheads="1"/>
          </p:cNvSpPr>
          <p:nvPr/>
        </p:nvSpPr>
        <p:spPr bwMode="auto">
          <a:xfrm>
            <a:off x="990600" y="2133600"/>
            <a:ext cx="814388" cy="482600"/>
          </a:xfrm>
          <a:prstGeom prst="rect">
            <a:avLst/>
          </a:prstGeom>
          <a:solidFill>
            <a:srgbClr val="99FF99"/>
          </a:solidFill>
          <a:ln>
            <a:noFill/>
          </a:ln>
          <a:effectLst/>
          <a:extLs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b="1">
                <a:solidFill>
                  <a:srgbClr val="000000"/>
                </a:solidFill>
              </a:rPr>
              <a:t>7</a:t>
            </a:r>
          </a:p>
        </p:txBody>
      </p:sp>
      <p:sp>
        <p:nvSpPr>
          <p:cNvPr id="98322" name="Line 43"/>
          <p:cNvSpPr>
            <a:spLocks noChangeShapeType="1"/>
          </p:cNvSpPr>
          <p:nvPr/>
        </p:nvSpPr>
        <p:spPr bwMode="auto">
          <a:xfrm>
            <a:off x="990600" y="2133600"/>
            <a:ext cx="7162800" cy="0"/>
          </a:xfrm>
          <a:prstGeom prst="line">
            <a:avLst/>
          </a:prstGeom>
          <a:noFill/>
          <a:ln w="28575" cap="sq">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3" name="Line 44"/>
          <p:cNvSpPr>
            <a:spLocks noChangeShapeType="1"/>
          </p:cNvSpPr>
          <p:nvPr/>
        </p:nvSpPr>
        <p:spPr bwMode="auto">
          <a:xfrm>
            <a:off x="990600" y="26162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4" name="Line 45"/>
          <p:cNvSpPr>
            <a:spLocks noChangeShapeType="1"/>
          </p:cNvSpPr>
          <p:nvPr/>
        </p:nvSpPr>
        <p:spPr bwMode="auto">
          <a:xfrm>
            <a:off x="990600" y="30988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5" name="Line 46"/>
          <p:cNvSpPr>
            <a:spLocks noChangeShapeType="1"/>
          </p:cNvSpPr>
          <p:nvPr/>
        </p:nvSpPr>
        <p:spPr bwMode="auto">
          <a:xfrm>
            <a:off x="990600" y="35814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6" name="Line 47"/>
          <p:cNvSpPr>
            <a:spLocks noChangeShapeType="1"/>
          </p:cNvSpPr>
          <p:nvPr/>
        </p:nvSpPr>
        <p:spPr bwMode="auto">
          <a:xfrm>
            <a:off x="990600" y="40640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7" name="Line 48"/>
          <p:cNvSpPr>
            <a:spLocks noChangeShapeType="1"/>
          </p:cNvSpPr>
          <p:nvPr/>
        </p:nvSpPr>
        <p:spPr bwMode="auto">
          <a:xfrm>
            <a:off x="990600" y="45466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8" name="Line 49"/>
          <p:cNvSpPr>
            <a:spLocks noChangeShapeType="1"/>
          </p:cNvSpPr>
          <p:nvPr/>
        </p:nvSpPr>
        <p:spPr bwMode="auto">
          <a:xfrm>
            <a:off x="990600" y="50292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9" name="Line 50"/>
          <p:cNvSpPr>
            <a:spLocks noChangeShapeType="1"/>
          </p:cNvSpPr>
          <p:nvPr/>
        </p:nvSpPr>
        <p:spPr bwMode="auto">
          <a:xfrm>
            <a:off x="990600" y="5511800"/>
            <a:ext cx="7162800" cy="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30" name="Line 51"/>
          <p:cNvSpPr>
            <a:spLocks noChangeShapeType="1"/>
          </p:cNvSpPr>
          <p:nvPr/>
        </p:nvSpPr>
        <p:spPr bwMode="auto">
          <a:xfrm>
            <a:off x="990600" y="5994400"/>
            <a:ext cx="7162800" cy="0"/>
          </a:xfrm>
          <a:prstGeom prst="line">
            <a:avLst/>
          </a:prstGeom>
          <a:noFill/>
          <a:ln w="28575" cap="sq">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31" name="Line 52"/>
          <p:cNvSpPr>
            <a:spLocks noChangeShapeType="1"/>
          </p:cNvSpPr>
          <p:nvPr/>
        </p:nvSpPr>
        <p:spPr bwMode="auto">
          <a:xfrm>
            <a:off x="990600" y="2133600"/>
            <a:ext cx="0" cy="3860800"/>
          </a:xfrm>
          <a:prstGeom prst="line">
            <a:avLst/>
          </a:prstGeom>
          <a:noFill/>
          <a:ln w="28575" cap="sq">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32" name="Line 53"/>
          <p:cNvSpPr>
            <a:spLocks noChangeShapeType="1"/>
          </p:cNvSpPr>
          <p:nvPr/>
        </p:nvSpPr>
        <p:spPr bwMode="auto">
          <a:xfrm>
            <a:off x="1804988" y="2133600"/>
            <a:ext cx="0" cy="386080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33" name="Line 54"/>
          <p:cNvSpPr>
            <a:spLocks noChangeShapeType="1"/>
          </p:cNvSpPr>
          <p:nvPr/>
        </p:nvSpPr>
        <p:spPr bwMode="auto">
          <a:xfrm>
            <a:off x="3408363" y="2133600"/>
            <a:ext cx="0" cy="386080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34" name="Line 55"/>
          <p:cNvSpPr>
            <a:spLocks noChangeShapeType="1"/>
          </p:cNvSpPr>
          <p:nvPr/>
        </p:nvSpPr>
        <p:spPr bwMode="auto">
          <a:xfrm>
            <a:off x="5199063" y="2133600"/>
            <a:ext cx="0" cy="386080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35" name="Line 56"/>
          <p:cNvSpPr>
            <a:spLocks noChangeShapeType="1"/>
          </p:cNvSpPr>
          <p:nvPr/>
        </p:nvSpPr>
        <p:spPr bwMode="auto">
          <a:xfrm>
            <a:off x="7013575" y="2133600"/>
            <a:ext cx="0" cy="3860800"/>
          </a:xfrm>
          <a:prstGeom prst="line">
            <a:avLst/>
          </a:prstGeom>
          <a:noFill/>
          <a:ln w="28575">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36" name="Line 57"/>
          <p:cNvSpPr>
            <a:spLocks noChangeShapeType="1"/>
          </p:cNvSpPr>
          <p:nvPr/>
        </p:nvSpPr>
        <p:spPr bwMode="auto">
          <a:xfrm>
            <a:off x="8153400" y="2133600"/>
            <a:ext cx="0" cy="3860800"/>
          </a:xfrm>
          <a:prstGeom prst="line">
            <a:avLst/>
          </a:prstGeom>
          <a:noFill/>
          <a:ln w="28575" cap="sq">
            <a:solidFill>
              <a:schemeClr val="folHlink"/>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8337" name="Group 147"/>
          <p:cNvGrpSpPr>
            <a:grpSpLocks/>
          </p:cNvGrpSpPr>
          <p:nvPr/>
        </p:nvGrpSpPr>
        <p:grpSpPr bwMode="auto">
          <a:xfrm>
            <a:off x="152400" y="76200"/>
            <a:ext cx="8305800" cy="1917700"/>
            <a:chOff x="96" y="96"/>
            <a:chExt cx="5232" cy="1208"/>
          </a:xfrm>
        </p:grpSpPr>
        <p:sp>
          <p:nvSpPr>
            <p:cNvPr id="98338" name="Rectangle 148"/>
            <p:cNvSpPr>
              <a:spLocks noChangeArrowheads="1"/>
            </p:cNvSpPr>
            <p:nvPr/>
          </p:nvSpPr>
          <p:spPr bwMode="auto">
            <a:xfrm>
              <a:off x="96" y="96"/>
              <a:ext cx="192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tabLst>
                  <a:tab pos="685800" algn="l"/>
                </a:tabLst>
              </a:pPr>
              <a:r>
                <a:rPr lang="zh-CN" altLang="en-US" b="1">
                  <a:solidFill>
                    <a:srgbClr val="000000"/>
                  </a:solidFill>
                </a:rPr>
                <a:t>动作文法：</a:t>
              </a:r>
            </a:p>
            <a:p>
              <a:pPr indent="266700" algn="just" eaLnBrk="0" hangingPunct="0">
                <a:tabLst>
                  <a:tab pos="685800" algn="l"/>
                </a:tabLst>
              </a:pPr>
              <a:r>
                <a:rPr lang="en-US" altLang="zh-CN" b="1">
                  <a:solidFill>
                    <a:srgbClr val="000000"/>
                  </a:solidFill>
                  <a:cs typeface="Times New Roman" pitchFamily="18" charset="0"/>
                </a:rPr>
                <a:t>L </a:t>
              </a:r>
              <a:r>
                <a:rPr lang="en-US" altLang="zh-CN" b="1">
                  <a:solidFill>
                    <a:srgbClr val="000000"/>
                  </a:solidFill>
                </a:rPr>
                <a:t>→</a:t>
              </a:r>
              <a:r>
                <a:rPr lang="en-US" altLang="zh-CN" b="1">
                  <a:solidFill>
                    <a:srgbClr val="000000"/>
                  </a:solidFill>
                  <a:cs typeface="Times New Roman" pitchFamily="18" charset="0"/>
                </a:rPr>
                <a:t> D   L  </a:t>
              </a:r>
              <a:endParaRPr lang="en-US" altLang="zh-CN" b="1">
                <a:solidFill>
                  <a:srgbClr val="000000"/>
                </a:solidFill>
                <a:latin typeface="宋体" pitchFamily="2" charset="-122"/>
              </a:endParaRPr>
            </a:p>
            <a:p>
              <a:pPr indent="266700" algn="just" eaLnBrk="0" hangingPunct="0">
                <a:tabLst>
                  <a:tab pos="685800" algn="l"/>
                </a:tabLst>
              </a:pPr>
              <a:r>
                <a:rPr lang="en-US" altLang="zh-CN" b="1">
                  <a:solidFill>
                    <a:srgbClr val="000000"/>
                  </a:solidFill>
                  <a:cs typeface="Times New Roman" pitchFamily="18" charset="0"/>
                </a:rPr>
                <a:t>L </a:t>
              </a:r>
              <a:r>
                <a:rPr lang="en-US" altLang="zh-CN" b="1">
                  <a:solidFill>
                    <a:srgbClr val="000000"/>
                  </a:solidFill>
                </a:rPr>
                <a:t>→</a:t>
              </a:r>
              <a:r>
                <a:rPr lang="en-US" altLang="zh-CN" b="1">
                  <a:solidFill>
                    <a:srgbClr val="000000"/>
                  </a:solidFill>
                  <a:cs typeface="Times New Roman" pitchFamily="18" charset="0"/>
                </a:rPr>
                <a:t> </a:t>
              </a:r>
              <a:r>
                <a:rPr lang="en-US" altLang="zh-CN" b="1">
                  <a:solidFill>
                    <a:srgbClr val="000000"/>
                  </a:solidFill>
                </a:rPr>
                <a:t>{</a:t>
              </a:r>
              <a:r>
                <a:rPr lang="en-US" altLang="zh-CN" b="1">
                  <a:solidFill>
                    <a:srgbClr val="000000"/>
                  </a:solidFill>
                  <a:cs typeface="Times New Roman" pitchFamily="18" charset="0"/>
                </a:rPr>
                <a:t>Out}</a:t>
              </a:r>
              <a:endParaRPr lang="en-US" altLang="zh-CN" b="1">
                <a:solidFill>
                  <a:srgbClr val="000000"/>
                </a:solidFill>
                <a:latin typeface="宋体" pitchFamily="2" charset="-122"/>
              </a:endParaRPr>
            </a:p>
            <a:p>
              <a:pPr indent="266700" algn="just" eaLnBrk="0" hangingPunct="0">
                <a:tabLst>
                  <a:tab pos="685800" algn="l"/>
                </a:tabLst>
              </a:pPr>
              <a:r>
                <a:rPr lang="en-US" altLang="zh-CN" b="1">
                  <a:solidFill>
                    <a:srgbClr val="000000"/>
                  </a:solidFill>
                  <a:cs typeface="Times New Roman" pitchFamily="18" charset="0"/>
                </a:rPr>
                <a:t>D </a:t>
              </a:r>
              <a:r>
                <a:rPr lang="en-US" altLang="zh-CN" b="1">
                  <a:solidFill>
                    <a:srgbClr val="000000"/>
                  </a:solidFill>
                </a:rPr>
                <a:t>→</a:t>
              </a:r>
              <a:r>
                <a:rPr lang="en-US" altLang="zh-CN" b="1">
                  <a:solidFill>
                    <a:srgbClr val="000000"/>
                  </a:solidFill>
                  <a:cs typeface="Times New Roman" pitchFamily="18" charset="0"/>
                </a:rPr>
                <a:t> a  </a:t>
              </a:r>
              <a:endParaRPr lang="en-US" altLang="zh-CN" b="1">
                <a:solidFill>
                  <a:srgbClr val="000000"/>
                </a:solidFill>
                <a:latin typeface="宋体" pitchFamily="2" charset="-122"/>
              </a:endParaRPr>
            </a:p>
            <a:p>
              <a:pPr indent="266700" algn="just" eaLnBrk="0" hangingPunct="0">
                <a:tabLst>
                  <a:tab pos="685800" algn="l"/>
                </a:tabLst>
              </a:pPr>
              <a:r>
                <a:rPr lang="en-US" altLang="zh-CN" b="1">
                  <a:solidFill>
                    <a:srgbClr val="000000"/>
                  </a:solidFill>
                  <a:cs typeface="Times New Roman" pitchFamily="18" charset="0"/>
                </a:rPr>
                <a:t>D </a:t>
              </a:r>
              <a:r>
                <a:rPr lang="en-US" altLang="zh-CN" b="1">
                  <a:solidFill>
                    <a:srgbClr val="000000"/>
                  </a:solidFill>
                </a:rPr>
                <a:t>→</a:t>
              </a:r>
              <a:r>
                <a:rPr lang="en-US" altLang="zh-CN" b="1">
                  <a:solidFill>
                    <a:srgbClr val="000000"/>
                  </a:solidFill>
                  <a:cs typeface="Times New Roman" pitchFamily="18" charset="0"/>
                </a:rPr>
                <a:t> b  {Add}   </a:t>
              </a:r>
              <a:endParaRPr lang="en-US" altLang="zh-CN" b="1">
                <a:solidFill>
                  <a:srgbClr val="000000"/>
                </a:solidFill>
              </a:endParaRPr>
            </a:p>
          </p:txBody>
        </p:sp>
        <p:sp>
          <p:nvSpPr>
            <p:cNvPr id="98339" name="Rectangle 149"/>
            <p:cNvSpPr>
              <a:spLocks noChangeArrowheads="1"/>
            </p:cNvSpPr>
            <p:nvPr/>
          </p:nvSpPr>
          <p:spPr bwMode="auto">
            <a:xfrm>
              <a:off x="1920" y="174"/>
              <a:ext cx="340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tabLst>
                  <a:tab pos="685800" algn="l"/>
                  <a:tab pos="1143000" algn="l"/>
                </a:tabLst>
              </a:pPr>
              <a:r>
                <a:rPr lang="zh-CN" altLang="en-US" b="1">
                  <a:solidFill>
                    <a:srgbClr val="000000"/>
                  </a:solidFill>
                </a:rPr>
                <a:t>动作符{</a:t>
              </a:r>
              <a:r>
                <a:rPr lang="en-US" altLang="zh-CN" b="1">
                  <a:solidFill>
                    <a:srgbClr val="000000"/>
                  </a:solidFill>
                </a:rPr>
                <a:t>Add}</a:t>
              </a:r>
              <a:r>
                <a:rPr lang="zh-CN" altLang="en-US" b="1">
                  <a:solidFill>
                    <a:srgbClr val="000000"/>
                  </a:solidFill>
                </a:rPr>
                <a:t>和{</a:t>
              </a:r>
              <a:r>
                <a:rPr lang="en-US" altLang="zh-CN" b="1">
                  <a:solidFill>
                    <a:srgbClr val="000000"/>
                  </a:solidFill>
                </a:rPr>
                <a:t>Out}</a:t>
              </a:r>
              <a:r>
                <a:rPr lang="zh-CN" altLang="en-US" b="1">
                  <a:solidFill>
                    <a:srgbClr val="000000"/>
                  </a:solidFill>
                </a:rPr>
                <a:t>对应的动作子程序分别如下：</a:t>
              </a:r>
            </a:p>
            <a:p>
              <a:pPr algn="just" eaLnBrk="0" hangingPunct="0">
                <a:tabLst>
                  <a:tab pos="685800" algn="l"/>
                  <a:tab pos="1143000" algn="l"/>
                </a:tabLst>
              </a:pPr>
              <a:r>
                <a:rPr lang="en-US" altLang="zh-CN" b="1">
                  <a:solidFill>
                    <a:srgbClr val="000000"/>
                  </a:solidFill>
                </a:rPr>
                <a:t>Add : S:=S + 1</a:t>
              </a:r>
            </a:p>
            <a:p>
              <a:pPr algn="just" eaLnBrk="0" hangingPunct="0">
                <a:tabLst>
                  <a:tab pos="685800" algn="l"/>
                  <a:tab pos="1143000" algn="l"/>
                </a:tabLst>
              </a:pPr>
              <a:r>
                <a:rPr lang="en-US" altLang="zh-CN" b="1">
                  <a:solidFill>
                    <a:srgbClr val="000000"/>
                  </a:solidFill>
                </a:rPr>
                <a:t>Out 	 : Print(S)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83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83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83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83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8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83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838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8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381000" y="228600"/>
            <a:ext cx="8386763" cy="1066800"/>
          </a:xfrm>
        </p:spPr>
        <p:txBody>
          <a:bodyPr/>
          <a:lstStyle/>
          <a:p>
            <a:pPr eaLnBrk="1" hangingPunct="1">
              <a:buFont typeface="Wingdings" pitchFamily="2" charset="2"/>
              <a:buNone/>
            </a:pPr>
            <a:r>
              <a:rPr lang="zh-CN" altLang="en-US" sz="2800" smtClean="0"/>
              <a:t>例：</a:t>
            </a:r>
            <a:r>
              <a:rPr lang="en-US" altLang="zh-CN" sz="2800" smtClean="0"/>
              <a:t>while </a:t>
            </a:r>
            <a:r>
              <a:rPr lang="zh-CN" altLang="en-US" sz="2800" smtClean="0"/>
              <a:t>语句的动作文法和语义子程序</a:t>
            </a:r>
          </a:p>
          <a:p>
            <a:pPr eaLnBrk="1" hangingPunct="1">
              <a:buFont typeface="Wingdings" pitchFamily="2" charset="2"/>
              <a:buNone/>
            </a:pPr>
            <a:r>
              <a:rPr lang="en-US" altLang="zh-CN" sz="2800" smtClean="0"/>
              <a:t>S </a:t>
            </a:r>
            <a:r>
              <a:rPr lang="en-US" altLang="zh-CN" sz="2800" smtClean="0">
                <a:sym typeface="Wingdings" pitchFamily="2" charset="2"/>
              </a:rPr>
              <a:t>→</a:t>
            </a:r>
            <a:r>
              <a:rPr lang="en-US" altLang="zh-CN" sz="2800" smtClean="0"/>
              <a:t> while </a:t>
            </a:r>
            <a:r>
              <a:rPr lang="en-US" altLang="zh-CN" sz="2800" smtClean="0">
                <a:solidFill>
                  <a:srgbClr val="FF3300"/>
                </a:solidFill>
              </a:rPr>
              <a:t>{w</a:t>
            </a:r>
            <a:r>
              <a:rPr lang="en-US" altLang="zh-CN" sz="2800" baseline="-25000" smtClean="0">
                <a:solidFill>
                  <a:srgbClr val="FF3300"/>
                </a:solidFill>
              </a:rPr>
              <a:t>1</a:t>
            </a:r>
            <a:r>
              <a:rPr lang="en-US" altLang="zh-CN" sz="2800" smtClean="0">
                <a:solidFill>
                  <a:srgbClr val="FF3300"/>
                </a:solidFill>
              </a:rPr>
              <a:t>}</a:t>
            </a:r>
            <a:r>
              <a:rPr lang="en-US" altLang="zh-CN" sz="2800" smtClean="0"/>
              <a:t>  E </a:t>
            </a:r>
            <a:r>
              <a:rPr lang="en-US" altLang="zh-CN" sz="2800" smtClean="0">
                <a:solidFill>
                  <a:srgbClr val="FF3300"/>
                </a:solidFill>
              </a:rPr>
              <a:t>{w</a:t>
            </a:r>
            <a:r>
              <a:rPr lang="en-US" altLang="zh-CN" sz="2800" baseline="-25000" smtClean="0">
                <a:solidFill>
                  <a:srgbClr val="FF3300"/>
                </a:solidFill>
              </a:rPr>
              <a:t>2</a:t>
            </a:r>
            <a:r>
              <a:rPr lang="en-US" altLang="zh-CN" sz="2800" smtClean="0">
                <a:solidFill>
                  <a:srgbClr val="FF3300"/>
                </a:solidFill>
              </a:rPr>
              <a:t>}</a:t>
            </a:r>
            <a:r>
              <a:rPr lang="en-US" altLang="zh-CN" sz="2800" smtClean="0"/>
              <a:t>  do  S</a:t>
            </a:r>
            <a:r>
              <a:rPr lang="en-US" altLang="zh-CN" sz="2800" baseline="30000" smtClean="0"/>
              <a:t>1</a:t>
            </a:r>
            <a:r>
              <a:rPr lang="en-US" altLang="zh-CN" sz="2800" smtClean="0"/>
              <a:t> </a:t>
            </a:r>
            <a:r>
              <a:rPr lang="en-US" altLang="zh-CN" sz="2800" smtClean="0">
                <a:solidFill>
                  <a:srgbClr val="FF3300"/>
                </a:solidFill>
              </a:rPr>
              <a:t>{w</a:t>
            </a:r>
            <a:r>
              <a:rPr lang="en-US" altLang="zh-CN" sz="2800" baseline="-25000" smtClean="0">
                <a:solidFill>
                  <a:srgbClr val="FF3300"/>
                </a:solidFill>
              </a:rPr>
              <a:t>3</a:t>
            </a:r>
            <a:r>
              <a:rPr lang="en-US" altLang="zh-CN" sz="2800" smtClean="0">
                <a:solidFill>
                  <a:srgbClr val="FF3300"/>
                </a:solidFill>
              </a:rPr>
              <a:t>}</a:t>
            </a:r>
          </a:p>
        </p:txBody>
      </p:sp>
      <p:grpSp>
        <p:nvGrpSpPr>
          <p:cNvPr id="65562" name="Group 26"/>
          <p:cNvGrpSpPr>
            <a:grpSpLocks/>
          </p:cNvGrpSpPr>
          <p:nvPr/>
        </p:nvGrpSpPr>
        <p:grpSpPr bwMode="auto">
          <a:xfrm>
            <a:off x="5029200" y="762000"/>
            <a:ext cx="4022725" cy="2667000"/>
            <a:chOff x="3168" y="480"/>
            <a:chExt cx="2534" cy="1680"/>
          </a:xfrm>
        </p:grpSpPr>
        <p:sp>
          <p:nvSpPr>
            <p:cNvPr id="99347" name="Line 4"/>
            <p:cNvSpPr>
              <a:spLocks noChangeShapeType="1"/>
            </p:cNvSpPr>
            <p:nvPr/>
          </p:nvSpPr>
          <p:spPr bwMode="auto">
            <a:xfrm>
              <a:off x="4032" y="480"/>
              <a:ext cx="0" cy="105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8" name="Line 5"/>
            <p:cNvSpPr>
              <a:spLocks noChangeShapeType="1"/>
            </p:cNvSpPr>
            <p:nvPr/>
          </p:nvSpPr>
          <p:spPr bwMode="auto">
            <a:xfrm>
              <a:off x="4032" y="1536"/>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9" name="Line 6"/>
            <p:cNvSpPr>
              <a:spLocks noChangeShapeType="1"/>
            </p:cNvSpPr>
            <p:nvPr/>
          </p:nvSpPr>
          <p:spPr bwMode="auto">
            <a:xfrm flipV="1">
              <a:off x="5232" y="480"/>
              <a:ext cx="0" cy="1056"/>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50" name="Line 7"/>
            <p:cNvSpPr>
              <a:spLocks noChangeShapeType="1"/>
            </p:cNvSpPr>
            <p:nvPr/>
          </p:nvSpPr>
          <p:spPr bwMode="auto">
            <a:xfrm>
              <a:off x="4032" y="1200"/>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51" name="Text Box 8"/>
            <p:cNvSpPr txBox="1">
              <a:spLocks noChangeArrowheads="1"/>
            </p:cNvSpPr>
            <p:nvPr/>
          </p:nvSpPr>
          <p:spPr bwMode="auto">
            <a:xfrm>
              <a:off x="4080" y="124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W.codebegin</a:t>
              </a:r>
            </a:p>
          </p:txBody>
        </p:sp>
        <p:sp>
          <p:nvSpPr>
            <p:cNvPr id="99352" name="Text Box 9"/>
            <p:cNvSpPr txBox="1">
              <a:spLocks noChangeArrowheads="1"/>
            </p:cNvSpPr>
            <p:nvPr/>
          </p:nvSpPr>
          <p:spPr bwMode="auto">
            <a:xfrm>
              <a:off x="4272" y="158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语义栈</a:t>
              </a:r>
            </a:p>
          </p:txBody>
        </p:sp>
        <p:sp>
          <p:nvSpPr>
            <p:cNvPr id="99353" name="Rectangle 23"/>
            <p:cNvSpPr>
              <a:spLocks noChangeArrowheads="1"/>
            </p:cNvSpPr>
            <p:nvPr/>
          </p:nvSpPr>
          <p:spPr bwMode="auto">
            <a:xfrm>
              <a:off x="3168" y="1872"/>
              <a:ext cx="25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            对应</a:t>
              </a:r>
              <a:r>
                <a:rPr lang="en-US" altLang="zh-CN" b="1">
                  <a:solidFill>
                    <a:srgbClr val="FF3300"/>
                  </a:solidFill>
                </a:rPr>
                <a:t>while {w1}</a:t>
              </a:r>
              <a:r>
                <a:rPr lang="zh-CN" altLang="en-US" b="1"/>
                <a:t>匹配后</a:t>
              </a:r>
            </a:p>
          </p:txBody>
        </p:sp>
      </p:grpSp>
      <p:sp>
        <p:nvSpPr>
          <p:cNvPr id="65560" name="Rectangle 24"/>
          <p:cNvSpPr>
            <a:spLocks noChangeArrowheads="1"/>
          </p:cNvSpPr>
          <p:nvPr/>
        </p:nvSpPr>
        <p:spPr bwMode="auto">
          <a:xfrm>
            <a:off x="381000" y="2895600"/>
            <a:ext cx="8305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en-US" altLang="zh-CN" sz="2800" b="1">
                <a:solidFill>
                  <a:srgbClr val="0000CC"/>
                </a:solidFill>
              </a:rPr>
              <a:t>{w</a:t>
            </a:r>
            <a:r>
              <a:rPr lang="en-US" altLang="zh-CN" sz="2800" b="1" baseline="-25000">
                <a:solidFill>
                  <a:srgbClr val="0000CC"/>
                </a:solidFill>
              </a:rPr>
              <a:t>2</a:t>
            </a:r>
            <a:r>
              <a:rPr lang="en-US" altLang="zh-CN" sz="2800" b="1">
                <a:solidFill>
                  <a:srgbClr val="0000CC"/>
                </a:solidFill>
              </a:rPr>
              <a:t>} ：</a:t>
            </a:r>
          </a:p>
          <a:p>
            <a:pPr>
              <a:spcBef>
                <a:spcPct val="50000"/>
              </a:spcBef>
              <a:buClr>
                <a:schemeClr val="accent2"/>
              </a:buClr>
              <a:buFont typeface="Wingdings" pitchFamily="2" charset="2"/>
              <a:buNone/>
            </a:pPr>
            <a:r>
              <a:rPr lang="en-US" altLang="zh-CN" sz="2800" b="1">
                <a:solidFill>
                  <a:srgbClr val="0000CC"/>
                </a:solidFill>
              </a:rPr>
              <a:t>/*  E</a:t>
            </a:r>
            <a:r>
              <a:rPr lang="zh-CN" altLang="en-US" sz="2800" b="1">
                <a:solidFill>
                  <a:srgbClr val="0000CC"/>
                </a:solidFill>
              </a:rPr>
              <a:t>匹配后，</a:t>
            </a:r>
            <a:r>
              <a:rPr lang="en-US" altLang="zh-CN" sz="2800" b="1">
                <a:solidFill>
                  <a:srgbClr val="0000CC"/>
                </a:solidFill>
              </a:rPr>
              <a:t>E.ture</a:t>
            </a:r>
            <a:r>
              <a:rPr lang="zh-CN" altLang="en-US" sz="2800" b="1">
                <a:solidFill>
                  <a:srgbClr val="0000CC"/>
                </a:solidFill>
              </a:rPr>
              <a:t>在栈顶，</a:t>
            </a:r>
            <a:r>
              <a:rPr lang="en-US" altLang="zh-CN" sz="2800" b="1">
                <a:solidFill>
                  <a:srgbClr val="0000CC"/>
                </a:solidFill>
              </a:rPr>
              <a:t>E.false</a:t>
            </a:r>
            <a:r>
              <a:rPr lang="zh-CN" altLang="en-US" sz="2800" b="1">
                <a:solidFill>
                  <a:srgbClr val="0000CC"/>
                </a:solidFill>
              </a:rPr>
              <a:t>在次栈顶  */</a:t>
            </a:r>
          </a:p>
          <a:p>
            <a:pPr>
              <a:spcBef>
                <a:spcPct val="50000"/>
              </a:spcBef>
              <a:buClr>
                <a:schemeClr val="accent2"/>
              </a:buClr>
              <a:buFont typeface="Wingdings" pitchFamily="2" charset="2"/>
              <a:buNone/>
            </a:pPr>
            <a:r>
              <a:rPr lang="en-US" altLang="zh-CN" sz="2800" b="1">
                <a:solidFill>
                  <a:srgbClr val="000000"/>
                </a:solidFill>
              </a:rPr>
              <a:t>	pop  E.ture;</a:t>
            </a:r>
          </a:p>
          <a:p>
            <a:pPr>
              <a:spcBef>
                <a:spcPct val="50000"/>
              </a:spcBef>
              <a:buClr>
                <a:schemeClr val="accent2"/>
              </a:buClr>
              <a:buFont typeface="Wingdings" pitchFamily="2" charset="2"/>
              <a:buNone/>
            </a:pPr>
            <a:r>
              <a:rPr lang="en-US" altLang="zh-CN" sz="2800" b="1">
                <a:solidFill>
                  <a:srgbClr val="000000"/>
                </a:solidFill>
              </a:rPr>
              <a:t>	backpatch(E.ture,nextstat);</a:t>
            </a:r>
          </a:p>
        </p:txBody>
      </p:sp>
      <p:grpSp>
        <p:nvGrpSpPr>
          <p:cNvPr id="65563" name="Group 27"/>
          <p:cNvGrpSpPr>
            <a:grpSpLocks/>
          </p:cNvGrpSpPr>
          <p:nvPr/>
        </p:nvGrpSpPr>
        <p:grpSpPr bwMode="auto">
          <a:xfrm>
            <a:off x="4876800" y="3886200"/>
            <a:ext cx="4149725" cy="2895600"/>
            <a:chOff x="3072" y="2448"/>
            <a:chExt cx="2614" cy="1824"/>
          </a:xfrm>
        </p:grpSpPr>
        <p:grpSp>
          <p:nvGrpSpPr>
            <p:cNvPr id="99335" name="Group 22"/>
            <p:cNvGrpSpPr>
              <a:grpSpLocks/>
            </p:cNvGrpSpPr>
            <p:nvPr/>
          </p:nvGrpSpPr>
          <p:grpSpPr bwMode="auto">
            <a:xfrm>
              <a:off x="4080" y="2448"/>
              <a:ext cx="1248" cy="1536"/>
              <a:chOff x="4080" y="2448"/>
              <a:chExt cx="1248" cy="1536"/>
            </a:xfrm>
          </p:grpSpPr>
          <p:sp>
            <p:nvSpPr>
              <p:cNvPr id="99337" name="Line 12"/>
              <p:cNvSpPr>
                <a:spLocks noChangeShapeType="1"/>
              </p:cNvSpPr>
              <p:nvPr/>
            </p:nvSpPr>
            <p:spPr bwMode="auto">
              <a:xfrm>
                <a:off x="4080" y="2448"/>
                <a:ext cx="0" cy="12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38" name="Line 13"/>
              <p:cNvSpPr>
                <a:spLocks noChangeShapeType="1"/>
              </p:cNvSpPr>
              <p:nvPr/>
            </p:nvSpPr>
            <p:spPr bwMode="auto">
              <a:xfrm>
                <a:off x="4080" y="3648"/>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39" name="Line 14"/>
              <p:cNvSpPr>
                <a:spLocks noChangeShapeType="1"/>
              </p:cNvSpPr>
              <p:nvPr/>
            </p:nvSpPr>
            <p:spPr bwMode="auto">
              <a:xfrm flipV="1">
                <a:off x="5280" y="2448"/>
                <a:ext cx="0" cy="12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0" name="Line 15"/>
              <p:cNvSpPr>
                <a:spLocks noChangeShapeType="1"/>
              </p:cNvSpPr>
              <p:nvPr/>
            </p:nvSpPr>
            <p:spPr bwMode="auto">
              <a:xfrm>
                <a:off x="4080" y="3312"/>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1" name="Text Box 16"/>
              <p:cNvSpPr txBox="1">
                <a:spLocks noChangeArrowheads="1"/>
              </p:cNvSpPr>
              <p:nvPr/>
            </p:nvSpPr>
            <p:spPr bwMode="auto">
              <a:xfrm>
                <a:off x="4128" y="336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W.codebegin</a:t>
                </a:r>
              </a:p>
            </p:txBody>
          </p:sp>
          <p:sp>
            <p:nvSpPr>
              <p:cNvPr id="99342" name="Text Box 17"/>
              <p:cNvSpPr txBox="1">
                <a:spLocks noChangeArrowheads="1"/>
              </p:cNvSpPr>
              <p:nvPr/>
            </p:nvSpPr>
            <p:spPr bwMode="auto">
              <a:xfrm>
                <a:off x="4272" y="369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语义栈</a:t>
                </a:r>
              </a:p>
            </p:txBody>
          </p:sp>
          <p:sp>
            <p:nvSpPr>
              <p:cNvPr id="99343" name="Line 18"/>
              <p:cNvSpPr>
                <a:spLocks noChangeShapeType="1"/>
              </p:cNvSpPr>
              <p:nvPr/>
            </p:nvSpPr>
            <p:spPr bwMode="auto">
              <a:xfrm>
                <a:off x="4080" y="2976"/>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4" name="Text Box 19"/>
              <p:cNvSpPr txBox="1">
                <a:spLocks noChangeArrowheads="1"/>
              </p:cNvSpPr>
              <p:nvPr/>
            </p:nvSpPr>
            <p:spPr bwMode="auto">
              <a:xfrm>
                <a:off x="4320" y="302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E.false</a:t>
                </a:r>
              </a:p>
            </p:txBody>
          </p:sp>
          <p:sp>
            <p:nvSpPr>
              <p:cNvPr id="99345" name="Line 20"/>
              <p:cNvSpPr>
                <a:spLocks noChangeShapeType="1"/>
              </p:cNvSpPr>
              <p:nvPr/>
            </p:nvSpPr>
            <p:spPr bwMode="auto">
              <a:xfrm>
                <a:off x="4080" y="2640"/>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6" name="Text Box 21"/>
              <p:cNvSpPr txBox="1">
                <a:spLocks noChangeArrowheads="1"/>
              </p:cNvSpPr>
              <p:nvPr/>
            </p:nvSpPr>
            <p:spPr bwMode="auto">
              <a:xfrm>
                <a:off x="4320" y="268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E.true</a:t>
                </a:r>
              </a:p>
            </p:txBody>
          </p:sp>
        </p:grpSp>
        <p:sp>
          <p:nvSpPr>
            <p:cNvPr id="99336" name="Rectangle 25"/>
            <p:cNvSpPr>
              <a:spLocks noChangeArrowheads="1"/>
            </p:cNvSpPr>
            <p:nvPr/>
          </p:nvSpPr>
          <p:spPr bwMode="auto">
            <a:xfrm>
              <a:off x="3072" y="3984"/>
              <a:ext cx="26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           对应</a:t>
              </a:r>
              <a:r>
                <a:rPr lang="en-US" altLang="zh-CN" b="1">
                  <a:solidFill>
                    <a:srgbClr val="FF3300"/>
                  </a:solidFill>
                </a:rPr>
                <a:t>while {w1}E</a:t>
              </a:r>
              <a:r>
                <a:rPr lang="zh-CN" altLang="en-US" b="1"/>
                <a:t>匹配后</a:t>
              </a:r>
            </a:p>
          </p:txBody>
        </p:sp>
      </p:grpSp>
      <p:sp>
        <p:nvSpPr>
          <p:cNvPr id="65564" name="Rectangle 28"/>
          <p:cNvSpPr>
            <a:spLocks noChangeArrowheads="1"/>
          </p:cNvSpPr>
          <p:nvPr/>
        </p:nvSpPr>
        <p:spPr bwMode="auto">
          <a:xfrm>
            <a:off x="304800" y="1219200"/>
            <a:ext cx="83058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None/>
            </a:pPr>
            <a:r>
              <a:rPr lang="en-US" altLang="zh-CN" sz="2800" b="1">
                <a:solidFill>
                  <a:srgbClr val="0000CC"/>
                </a:solidFill>
              </a:rPr>
              <a:t>{w</a:t>
            </a:r>
            <a:r>
              <a:rPr lang="en-US" altLang="zh-CN" sz="2800" b="1" baseline="-25000">
                <a:solidFill>
                  <a:srgbClr val="0000CC"/>
                </a:solidFill>
              </a:rPr>
              <a:t>1</a:t>
            </a:r>
            <a:r>
              <a:rPr lang="en-US" altLang="zh-CN" sz="2800" b="1">
                <a:solidFill>
                  <a:srgbClr val="0000CC"/>
                </a:solidFill>
              </a:rPr>
              <a:t>} ： /*  </a:t>
            </a:r>
            <a:r>
              <a:rPr lang="zh-CN" altLang="en-US" sz="2800" b="1">
                <a:solidFill>
                  <a:srgbClr val="0000CC"/>
                </a:solidFill>
              </a:rPr>
              <a:t>记住入口位置  */</a:t>
            </a:r>
          </a:p>
          <a:p>
            <a:pPr>
              <a:spcBef>
                <a:spcPct val="50000"/>
              </a:spcBef>
              <a:buClr>
                <a:schemeClr val="accent2"/>
              </a:buClr>
              <a:buFont typeface="Wingdings" pitchFamily="2" charset="2"/>
              <a:buNone/>
            </a:pPr>
            <a:r>
              <a:rPr lang="en-US" altLang="zh-CN" sz="2800" b="1">
                <a:solidFill>
                  <a:srgbClr val="000000"/>
                </a:solidFill>
              </a:rPr>
              <a:t>	W.codebegin:=nextstat;</a:t>
            </a:r>
          </a:p>
          <a:p>
            <a:pPr>
              <a:spcBef>
                <a:spcPct val="50000"/>
              </a:spcBef>
              <a:buClr>
                <a:schemeClr val="accent2"/>
              </a:buClr>
              <a:buFont typeface="Wingdings" pitchFamily="2" charset="2"/>
              <a:buNone/>
            </a:pPr>
            <a:r>
              <a:rPr lang="en-US" altLang="zh-CN" sz="2800" b="1">
                <a:solidFill>
                  <a:srgbClr val="000000"/>
                </a:solidFill>
              </a:rPr>
              <a:t>	push  W.codebegin;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55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55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60" grpId="0" autoUpdateAnimBg="0"/>
      <p:bldP spid="65564"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381000" y="973138"/>
            <a:ext cx="7772400" cy="46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2"/>
              </a:buClr>
              <a:buFont typeface="Wingdings" pitchFamily="2" charset="2"/>
              <a:buNone/>
            </a:pPr>
            <a:r>
              <a:rPr lang="en-US" altLang="zh-CN" sz="2800" b="1">
                <a:solidFill>
                  <a:srgbClr val="0000CC"/>
                </a:solidFill>
              </a:rPr>
              <a:t>{w</a:t>
            </a:r>
            <a:r>
              <a:rPr lang="en-US" altLang="zh-CN" sz="2800" b="1" baseline="-25000">
                <a:solidFill>
                  <a:srgbClr val="0000CC"/>
                </a:solidFill>
              </a:rPr>
              <a:t>3</a:t>
            </a:r>
            <a:r>
              <a:rPr lang="en-US" altLang="zh-CN" sz="2800" b="1">
                <a:solidFill>
                  <a:srgbClr val="0000CC"/>
                </a:solidFill>
              </a:rPr>
              <a:t>} ： /*  S</a:t>
            </a:r>
            <a:r>
              <a:rPr lang="en-US" altLang="zh-CN" sz="2800" b="1" baseline="30000">
                <a:solidFill>
                  <a:srgbClr val="0000CC"/>
                </a:solidFill>
              </a:rPr>
              <a:t>1</a:t>
            </a:r>
            <a:r>
              <a:rPr lang="zh-CN" altLang="en-US" sz="2800" b="1">
                <a:solidFill>
                  <a:srgbClr val="0000CC"/>
                </a:solidFill>
              </a:rPr>
              <a:t>匹配后，</a:t>
            </a:r>
            <a:r>
              <a:rPr lang="en-US" altLang="zh-CN" sz="2800" b="1">
                <a:solidFill>
                  <a:srgbClr val="0000CC"/>
                </a:solidFill>
              </a:rPr>
              <a:t>S</a:t>
            </a:r>
            <a:r>
              <a:rPr lang="en-US" altLang="zh-CN" sz="2800" b="1" baseline="30000">
                <a:solidFill>
                  <a:srgbClr val="0000CC"/>
                </a:solidFill>
              </a:rPr>
              <a:t>1</a:t>
            </a:r>
            <a:r>
              <a:rPr lang="en-US" altLang="zh-CN" sz="2800" b="1">
                <a:solidFill>
                  <a:srgbClr val="0000CC"/>
                </a:solidFill>
              </a:rPr>
              <a:t>.CHAIN</a:t>
            </a:r>
            <a:r>
              <a:rPr lang="zh-CN" altLang="en-US" sz="2800" b="1">
                <a:solidFill>
                  <a:srgbClr val="0000CC"/>
                </a:solidFill>
              </a:rPr>
              <a:t>在栈顶  */</a:t>
            </a:r>
          </a:p>
          <a:p>
            <a:pPr>
              <a:lnSpc>
                <a:spcPct val="90000"/>
              </a:lnSpc>
              <a:spcBef>
                <a:spcPct val="50000"/>
              </a:spcBef>
              <a:buClr>
                <a:schemeClr val="accent2"/>
              </a:buClr>
              <a:buFont typeface="Wingdings" pitchFamily="2" charset="2"/>
              <a:buNone/>
            </a:pPr>
            <a:r>
              <a:rPr lang="en-US" altLang="zh-CN" sz="2800" b="1">
                <a:solidFill>
                  <a:srgbClr val="000000"/>
                </a:solidFill>
              </a:rPr>
              <a:t>pop  S</a:t>
            </a:r>
            <a:r>
              <a:rPr lang="en-US" altLang="zh-CN" sz="2800" b="1" baseline="30000">
                <a:solidFill>
                  <a:srgbClr val="000000"/>
                </a:solidFill>
              </a:rPr>
              <a:t>1</a:t>
            </a:r>
            <a:r>
              <a:rPr lang="en-US" altLang="zh-CN" sz="2800" b="1">
                <a:solidFill>
                  <a:srgbClr val="000000"/>
                </a:solidFill>
              </a:rPr>
              <a:t>.CHAIN;                               </a:t>
            </a:r>
          </a:p>
          <a:p>
            <a:pPr>
              <a:lnSpc>
                <a:spcPct val="90000"/>
              </a:lnSpc>
              <a:spcBef>
                <a:spcPct val="50000"/>
              </a:spcBef>
              <a:buClr>
                <a:schemeClr val="accent2"/>
              </a:buClr>
              <a:buFont typeface="Wingdings" pitchFamily="2" charset="2"/>
              <a:buNone/>
            </a:pPr>
            <a:r>
              <a:rPr lang="en-US" altLang="zh-CN" sz="2800" b="1">
                <a:solidFill>
                  <a:srgbClr val="000000"/>
                </a:solidFill>
              </a:rPr>
              <a:t>pop  E.false;                                     </a:t>
            </a:r>
          </a:p>
          <a:p>
            <a:pPr>
              <a:lnSpc>
                <a:spcPct val="90000"/>
              </a:lnSpc>
              <a:spcBef>
                <a:spcPct val="50000"/>
              </a:spcBef>
              <a:buClr>
                <a:schemeClr val="accent2"/>
              </a:buClr>
              <a:buFont typeface="Wingdings" pitchFamily="2" charset="2"/>
              <a:buNone/>
            </a:pPr>
            <a:r>
              <a:rPr lang="en-US" altLang="zh-CN" sz="2800" b="1">
                <a:solidFill>
                  <a:srgbClr val="000000"/>
                </a:solidFill>
              </a:rPr>
              <a:t>pop  W.codebegin;                            </a:t>
            </a:r>
          </a:p>
          <a:p>
            <a:pPr>
              <a:lnSpc>
                <a:spcPct val="90000"/>
              </a:lnSpc>
              <a:spcBef>
                <a:spcPct val="50000"/>
              </a:spcBef>
              <a:buClr>
                <a:schemeClr val="accent2"/>
              </a:buClr>
              <a:buFont typeface="Wingdings" pitchFamily="2" charset="2"/>
              <a:buNone/>
            </a:pPr>
            <a:r>
              <a:rPr lang="en-US" altLang="zh-CN" sz="2800" b="1">
                <a:solidFill>
                  <a:srgbClr val="000000"/>
                </a:solidFill>
              </a:rPr>
              <a:t>backpatch(S</a:t>
            </a:r>
            <a:r>
              <a:rPr lang="en-US" altLang="zh-CN" sz="2800" b="1" baseline="30000">
                <a:solidFill>
                  <a:srgbClr val="000000"/>
                </a:solidFill>
              </a:rPr>
              <a:t>1</a:t>
            </a:r>
            <a:r>
              <a:rPr lang="en-US" altLang="zh-CN" sz="2800" b="1">
                <a:solidFill>
                  <a:srgbClr val="000000"/>
                </a:solidFill>
              </a:rPr>
              <a:t>.CHAIN,W.codebegin);    </a:t>
            </a:r>
          </a:p>
          <a:p>
            <a:pPr>
              <a:lnSpc>
                <a:spcPct val="90000"/>
              </a:lnSpc>
              <a:spcBef>
                <a:spcPct val="50000"/>
              </a:spcBef>
              <a:buClr>
                <a:schemeClr val="accent2"/>
              </a:buClr>
              <a:buFont typeface="Wingdings" pitchFamily="2" charset="2"/>
              <a:buNone/>
            </a:pPr>
            <a:r>
              <a:rPr lang="en-US" altLang="zh-CN" sz="2800" b="1">
                <a:solidFill>
                  <a:srgbClr val="000000"/>
                </a:solidFill>
              </a:rPr>
              <a:t>emit(jump, -, -, W.codebegin); </a:t>
            </a:r>
          </a:p>
          <a:p>
            <a:pPr>
              <a:lnSpc>
                <a:spcPct val="90000"/>
              </a:lnSpc>
              <a:spcBef>
                <a:spcPct val="50000"/>
              </a:spcBef>
              <a:buClr>
                <a:schemeClr val="accent2"/>
              </a:buClr>
              <a:buFont typeface="Wingdings" pitchFamily="2" charset="2"/>
              <a:buNone/>
            </a:pPr>
            <a:r>
              <a:rPr lang="en-US" altLang="zh-CN" sz="2800" b="1">
                <a:solidFill>
                  <a:srgbClr val="000000"/>
                </a:solidFill>
              </a:rPr>
              <a:t>S.CHAIN:=E.false; </a:t>
            </a:r>
          </a:p>
          <a:p>
            <a:pPr>
              <a:lnSpc>
                <a:spcPct val="90000"/>
              </a:lnSpc>
              <a:spcBef>
                <a:spcPct val="50000"/>
              </a:spcBef>
              <a:buClr>
                <a:schemeClr val="accent2"/>
              </a:buClr>
              <a:buFont typeface="Wingdings" pitchFamily="2" charset="2"/>
              <a:buNone/>
            </a:pPr>
            <a:r>
              <a:rPr lang="en-US" altLang="zh-CN" sz="2800" b="1">
                <a:solidFill>
                  <a:srgbClr val="000000"/>
                </a:solidFill>
              </a:rPr>
              <a:t>push  S.CHAIN;</a:t>
            </a:r>
            <a:endParaRPr lang="zh-CN" altLang="en-US" sz="2800" b="1">
              <a:solidFill>
                <a:srgbClr val="000000"/>
              </a:solidFill>
            </a:endParaRPr>
          </a:p>
        </p:txBody>
      </p:sp>
      <p:grpSp>
        <p:nvGrpSpPr>
          <p:cNvPr id="128019" name="Group 19"/>
          <p:cNvGrpSpPr>
            <a:grpSpLocks/>
          </p:cNvGrpSpPr>
          <p:nvPr/>
        </p:nvGrpSpPr>
        <p:grpSpPr bwMode="auto">
          <a:xfrm>
            <a:off x="5500688" y="1371600"/>
            <a:ext cx="3643312" cy="3276600"/>
            <a:chOff x="3465" y="1104"/>
            <a:chExt cx="2295" cy="2064"/>
          </a:xfrm>
        </p:grpSpPr>
        <p:sp>
          <p:nvSpPr>
            <p:cNvPr id="100365" name="Rectangle 15"/>
            <p:cNvSpPr>
              <a:spLocks noChangeArrowheads="1"/>
            </p:cNvSpPr>
            <p:nvPr/>
          </p:nvSpPr>
          <p:spPr bwMode="auto">
            <a:xfrm>
              <a:off x="4327" y="1344"/>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a:t>
              </a:r>
              <a:r>
                <a:rPr lang="en-US" altLang="zh-CN" b="1" baseline="30000"/>
                <a:t>1</a:t>
              </a:r>
              <a:r>
                <a:rPr lang="en-US" altLang="zh-CN" b="1"/>
                <a:t>.chain</a:t>
              </a:r>
              <a:endParaRPr lang="zh-CN" altLang="en-US" b="1"/>
            </a:p>
          </p:txBody>
        </p:sp>
        <p:grpSp>
          <p:nvGrpSpPr>
            <p:cNvPr id="100366" name="Group 17"/>
            <p:cNvGrpSpPr>
              <a:grpSpLocks/>
            </p:cNvGrpSpPr>
            <p:nvPr/>
          </p:nvGrpSpPr>
          <p:grpSpPr bwMode="auto">
            <a:xfrm>
              <a:off x="3465" y="1104"/>
              <a:ext cx="2295" cy="2064"/>
              <a:chOff x="3465" y="1104"/>
              <a:chExt cx="2295" cy="2064"/>
            </a:xfrm>
          </p:grpSpPr>
          <p:grpSp>
            <p:nvGrpSpPr>
              <p:cNvPr id="100367" name="Group 3"/>
              <p:cNvGrpSpPr>
                <a:grpSpLocks/>
              </p:cNvGrpSpPr>
              <p:nvPr/>
            </p:nvGrpSpPr>
            <p:grpSpPr bwMode="auto">
              <a:xfrm>
                <a:off x="4080" y="1104"/>
                <a:ext cx="1248" cy="1536"/>
                <a:chOff x="4080" y="2448"/>
                <a:chExt cx="1248" cy="1536"/>
              </a:xfrm>
            </p:grpSpPr>
            <p:sp>
              <p:nvSpPr>
                <p:cNvPr id="100369" name="Line 4"/>
                <p:cNvSpPr>
                  <a:spLocks noChangeShapeType="1"/>
                </p:cNvSpPr>
                <p:nvPr/>
              </p:nvSpPr>
              <p:spPr bwMode="auto">
                <a:xfrm>
                  <a:off x="4080" y="2448"/>
                  <a:ext cx="0" cy="12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70" name="Line 5"/>
                <p:cNvSpPr>
                  <a:spLocks noChangeShapeType="1"/>
                </p:cNvSpPr>
                <p:nvPr/>
              </p:nvSpPr>
              <p:spPr bwMode="auto">
                <a:xfrm>
                  <a:off x="4080" y="3648"/>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71" name="Line 6"/>
                <p:cNvSpPr>
                  <a:spLocks noChangeShapeType="1"/>
                </p:cNvSpPr>
                <p:nvPr/>
              </p:nvSpPr>
              <p:spPr bwMode="auto">
                <a:xfrm flipV="1">
                  <a:off x="5280" y="2448"/>
                  <a:ext cx="0" cy="120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72" name="Line 7"/>
                <p:cNvSpPr>
                  <a:spLocks noChangeShapeType="1"/>
                </p:cNvSpPr>
                <p:nvPr/>
              </p:nvSpPr>
              <p:spPr bwMode="auto">
                <a:xfrm>
                  <a:off x="4080" y="3312"/>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73" name="Text Box 8"/>
                <p:cNvSpPr txBox="1">
                  <a:spLocks noChangeArrowheads="1"/>
                </p:cNvSpPr>
                <p:nvPr/>
              </p:nvSpPr>
              <p:spPr bwMode="auto">
                <a:xfrm>
                  <a:off x="4128" y="336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W.codebegin</a:t>
                  </a:r>
                </a:p>
              </p:txBody>
            </p:sp>
            <p:sp>
              <p:nvSpPr>
                <p:cNvPr id="100374" name="Text Box 9"/>
                <p:cNvSpPr txBox="1">
                  <a:spLocks noChangeArrowheads="1"/>
                </p:cNvSpPr>
                <p:nvPr/>
              </p:nvSpPr>
              <p:spPr bwMode="auto">
                <a:xfrm>
                  <a:off x="4272" y="369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语义栈</a:t>
                  </a:r>
                </a:p>
              </p:txBody>
            </p:sp>
            <p:sp>
              <p:nvSpPr>
                <p:cNvPr id="100375" name="Line 10"/>
                <p:cNvSpPr>
                  <a:spLocks noChangeShapeType="1"/>
                </p:cNvSpPr>
                <p:nvPr/>
              </p:nvSpPr>
              <p:spPr bwMode="auto">
                <a:xfrm>
                  <a:off x="4080" y="2976"/>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76" name="Text Box 11"/>
                <p:cNvSpPr txBox="1">
                  <a:spLocks noChangeArrowheads="1"/>
                </p:cNvSpPr>
                <p:nvPr/>
              </p:nvSpPr>
              <p:spPr bwMode="auto">
                <a:xfrm>
                  <a:off x="4320" y="302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E.false</a:t>
                  </a:r>
                </a:p>
              </p:txBody>
            </p:sp>
            <p:sp>
              <p:nvSpPr>
                <p:cNvPr id="100377" name="Line 12"/>
                <p:cNvSpPr>
                  <a:spLocks noChangeShapeType="1"/>
                </p:cNvSpPr>
                <p:nvPr/>
              </p:nvSpPr>
              <p:spPr bwMode="auto">
                <a:xfrm>
                  <a:off x="4080" y="2640"/>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78" name="Text Box 13"/>
                <p:cNvSpPr txBox="1">
                  <a:spLocks noChangeArrowheads="1"/>
                </p:cNvSpPr>
                <p:nvPr/>
              </p:nvSpPr>
              <p:spPr bwMode="auto">
                <a:xfrm>
                  <a:off x="4320" y="268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en-US" altLang="zh-CN" b="1"/>
                </a:p>
              </p:txBody>
            </p:sp>
          </p:grpSp>
          <p:sp>
            <p:nvSpPr>
              <p:cNvPr id="100368" name="Rectangle 16"/>
              <p:cNvSpPr>
                <a:spLocks noChangeArrowheads="1"/>
              </p:cNvSpPr>
              <p:nvPr/>
            </p:nvSpPr>
            <p:spPr bwMode="auto">
              <a:xfrm>
                <a:off x="3465" y="2650"/>
                <a:ext cx="229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对应</a:t>
                </a:r>
                <a:r>
                  <a:rPr lang="en-US" altLang="zh-CN" b="1">
                    <a:solidFill>
                      <a:srgbClr val="FF3300"/>
                    </a:solidFill>
                  </a:rPr>
                  <a:t>while {w</a:t>
                </a:r>
                <a:r>
                  <a:rPr lang="en-US" altLang="zh-CN" b="1" baseline="-25000">
                    <a:solidFill>
                      <a:srgbClr val="FF3300"/>
                    </a:solidFill>
                  </a:rPr>
                  <a:t>1</a:t>
                </a:r>
                <a:r>
                  <a:rPr lang="en-US" altLang="zh-CN" b="1">
                    <a:solidFill>
                      <a:srgbClr val="FF3300"/>
                    </a:solidFill>
                  </a:rPr>
                  <a:t>}E{w</a:t>
                </a:r>
                <a:r>
                  <a:rPr lang="en-US" altLang="zh-CN" b="1" baseline="-25000">
                    <a:solidFill>
                      <a:srgbClr val="FF3300"/>
                    </a:solidFill>
                  </a:rPr>
                  <a:t>2</a:t>
                </a:r>
                <a:r>
                  <a:rPr lang="en-US" altLang="zh-CN" b="1">
                    <a:solidFill>
                      <a:srgbClr val="FF3300"/>
                    </a:solidFill>
                  </a:rPr>
                  <a:t>}do S</a:t>
                </a:r>
                <a:r>
                  <a:rPr lang="en-US" altLang="zh-CN" b="1" baseline="30000">
                    <a:solidFill>
                      <a:srgbClr val="FF3300"/>
                    </a:solidFill>
                  </a:rPr>
                  <a:t>1</a:t>
                </a:r>
              </a:p>
              <a:p>
                <a:r>
                  <a:rPr lang="zh-CN" altLang="en-US" b="1"/>
                  <a:t>匹配后</a:t>
                </a:r>
              </a:p>
            </p:txBody>
          </p:sp>
        </p:grpSp>
      </p:grpSp>
      <p:sp>
        <p:nvSpPr>
          <p:cNvPr id="100356" name="Rectangle 18"/>
          <p:cNvSpPr>
            <a:spLocks noChangeArrowheads="1"/>
          </p:cNvSpPr>
          <p:nvPr/>
        </p:nvSpPr>
        <p:spPr bwMode="auto">
          <a:xfrm>
            <a:off x="457200" y="304800"/>
            <a:ext cx="5430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2"/>
              </a:buClr>
              <a:buFont typeface="Wingdings" pitchFamily="2" charset="2"/>
              <a:buNone/>
            </a:pPr>
            <a:r>
              <a:rPr lang="en-US" altLang="zh-CN" sz="2800" b="1">
                <a:solidFill>
                  <a:srgbClr val="000000"/>
                </a:solidFill>
              </a:rPr>
              <a:t>S </a:t>
            </a:r>
            <a:r>
              <a:rPr lang="en-US" altLang="zh-CN" sz="2800" b="1">
                <a:solidFill>
                  <a:srgbClr val="000000"/>
                </a:solidFill>
                <a:sym typeface="Wingdings" pitchFamily="2" charset="2"/>
              </a:rPr>
              <a:t>→</a:t>
            </a:r>
            <a:r>
              <a:rPr lang="en-US" altLang="zh-CN" sz="2800" b="1">
                <a:solidFill>
                  <a:srgbClr val="000000"/>
                </a:solidFill>
              </a:rPr>
              <a:t> while </a:t>
            </a:r>
            <a:r>
              <a:rPr lang="en-US" altLang="zh-CN" sz="2800" b="1">
                <a:solidFill>
                  <a:srgbClr val="FF3300"/>
                </a:solidFill>
              </a:rPr>
              <a:t>{w</a:t>
            </a:r>
            <a:r>
              <a:rPr lang="en-US" altLang="zh-CN" sz="2800" b="1" baseline="-25000">
                <a:solidFill>
                  <a:srgbClr val="FF3300"/>
                </a:solidFill>
              </a:rPr>
              <a:t>1</a:t>
            </a:r>
            <a:r>
              <a:rPr lang="en-US" altLang="zh-CN" sz="2800" b="1">
                <a:solidFill>
                  <a:srgbClr val="FF3300"/>
                </a:solidFill>
              </a:rPr>
              <a:t>}</a:t>
            </a:r>
            <a:r>
              <a:rPr lang="en-US" altLang="zh-CN" sz="2800" b="1">
                <a:solidFill>
                  <a:srgbClr val="000000"/>
                </a:solidFill>
              </a:rPr>
              <a:t>  E </a:t>
            </a:r>
            <a:r>
              <a:rPr lang="en-US" altLang="zh-CN" sz="2800" b="1">
                <a:solidFill>
                  <a:srgbClr val="FF3300"/>
                </a:solidFill>
              </a:rPr>
              <a:t>{w</a:t>
            </a:r>
            <a:r>
              <a:rPr lang="en-US" altLang="zh-CN" sz="2800" b="1" baseline="-25000">
                <a:solidFill>
                  <a:srgbClr val="FF3300"/>
                </a:solidFill>
              </a:rPr>
              <a:t>2</a:t>
            </a:r>
            <a:r>
              <a:rPr lang="en-US" altLang="zh-CN" sz="2800" b="1">
                <a:solidFill>
                  <a:srgbClr val="FF3300"/>
                </a:solidFill>
              </a:rPr>
              <a:t>}</a:t>
            </a:r>
            <a:r>
              <a:rPr lang="en-US" altLang="zh-CN" sz="2800" b="1">
                <a:solidFill>
                  <a:srgbClr val="000000"/>
                </a:solidFill>
              </a:rPr>
              <a:t>  do  S</a:t>
            </a:r>
            <a:r>
              <a:rPr lang="en-US" altLang="zh-CN" sz="2800" b="1" baseline="30000">
                <a:solidFill>
                  <a:srgbClr val="000000"/>
                </a:solidFill>
              </a:rPr>
              <a:t>1</a:t>
            </a:r>
            <a:r>
              <a:rPr lang="en-US" altLang="zh-CN" sz="2800" b="1">
                <a:solidFill>
                  <a:srgbClr val="000000"/>
                </a:solidFill>
              </a:rPr>
              <a:t> </a:t>
            </a:r>
            <a:r>
              <a:rPr lang="en-US" altLang="zh-CN" sz="2800" b="1">
                <a:solidFill>
                  <a:srgbClr val="FF3300"/>
                </a:solidFill>
              </a:rPr>
              <a:t>{w</a:t>
            </a:r>
            <a:r>
              <a:rPr lang="en-US" altLang="zh-CN" sz="2800" b="1" baseline="-25000">
                <a:solidFill>
                  <a:srgbClr val="FF3300"/>
                </a:solidFill>
              </a:rPr>
              <a:t>3</a:t>
            </a:r>
            <a:r>
              <a:rPr lang="en-US" altLang="zh-CN" sz="2800" b="1">
                <a:solidFill>
                  <a:srgbClr val="FF3300"/>
                </a:solidFill>
              </a:rPr>
              <a:t>}</a:t>
            </a:r>
          </a:p>
        </p:txBody>
      </p:sp>
      <p:grpSp>
        <p:nvGrpSpPr>
          <p:cNvPr id="128028" name="Group 28"/>
          <p:cNvGrpSpPr>
            <a:grpSpLocks/>
          </p:cNvGrpSpPr>
          <p:nvPr/>
        </p:nvGrpSpPr>
        <p:grpSpPr bwMode="auto">
          <a:xfrm>
            <a:off x="2514600" y="4648200"/>
            <a:ext cx="5514975" cy="2057400"/>
            <a:chOff x="1584" y="2928"/>
            <a:chExt cx="3474" cy="1296"/>
          </a:xfrm>
        </p:grpSpPr>
        <p:sp>
          <p:nvSpPr>
            <p:cNvPr id="100358" name="Line 21"/>
            <p:cNvSpPr>
              <a:spLocks noChangeShapeType="1"/>
            </p:cNvSpPr>
            <p:nvPr/>
          </p:nvSpPr>
          <p:spPr bwMode="auto">
            <a:xfrm>
              <a:off x="2448" y="2928"/>
              <a:ext cx="0" cy="768"/>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59" name="Line 22"/>
            <p:cNvSpPr>
              <a:spLocks noChangeShapeType="1"/>
            </p:cNvSpPr>
            <p:nvPr/>
          </p:nvSpPr>
          <p:spPr bwMode="auto">
            <a:xfrm>
              <a:off x="2448" y="3696"/>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60" name="Line 23"/>
            <p:cNvSpPr>
              <a:spLocks noChangeShapeType="1"/>
            </p:cNvSpPr>
            <p:nvPr/>
          </p:nvSpPr>
          <p:spPr bwMode="auto">
            <a:xfrm flipV="1">
              <a:off x="3648" y="2976"/>
              <a:ext cx="0" cy="72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61" name="Line 24"/>
            <p:cNvSpPr>
              <a:spLocks noChangeShapeType="1"/>
            </p:cNvSpPr>
            <p:nvPr/>
          </p:nvSpPr>
          <p:spPr bwMode="auto">
            <a:xfrm>
              <a:off x="2448" y="3360"/>
              <a:ext cx="1200" cy="0"/>
            </a:xfrm>
            <a:prstGeom prst="line">
              <a:avLst/>
            </a:prstGeom>
            <a:noFill/>
            <a:ln w="25400">
              <a:solidFill>
                <a:srgbClr val="FF00FF"/>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62" name="Text Box 25"/>
            <p:cNvSpPr txBox="1">
              <a:spLocks noChangeArrowheads="1"/>
            </p:cNvSpPr>
            <p:nvPr/>
          </p:nvSpPr>
          <p:spPr bwMode="auto">
            <a:xfrm>
              <a:off x="2496" y="340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S.CHAIN</a:t>
              </a:r>
            </a:p>
          </p:txBody>
        </p:sp>
        <p:sp>
          <p:nvSpPr>
            <p:cNvPr id="100363" name="Text Box 26"/>
            <p:cNvSpPr txBox="1">
              <a:spLocks noChangeArrowheads="1"/>
            </p:cNvSpPr>
            <p:nvPr/>
          </p:nvSpPr>
          <p:spPr bwMode="auto">
            <a:xfrm>
              <a:off x="2688" y="374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语义栈</a:t>
              </a:r>
            </a:p>
          </p:txBody>
        </p:sp>
        <p:sp>
          <p:nvSpPr>
            <p:cNvPr id="100364" name="Rectangle 27"/>
            <p:cNvSpPr>
              <a:spLocks noChangeArrowheads="1"/>
            </p:cNvSpPr>
            <p:nvPr/>
          </p:nvSpPr>
          <p:spPr bwMode="auto">
            <a:xfrm>
              <a:off x="1584" y="3936"/>
              <a:ext cx="34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FF"/>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对应</a:t>
              </a:r>
              <a:r>
                <a:rPr lang="en-US" altLang="zh-CN" b="1">
                  <a:solidFill>
                    <a:srgbClr val="FF3300"/>
                  </a:solidFill>
                </a:rPr>
                <a:t>while {w1} E {w2} do S</a:t>
              </a:r>
              <a:r>
                <a:rPr lang="en-US" altLang="zh-CN" b="1" baseline="30000">
                  <a:solidFill>
                    <a:srgbClr val="FF3300"/>
                  </a:solidFill>
                </a:rPr>
                <a:t>1</a:t>
              </a:r>
              <a:r>
                <a:rPr lang="en-US" altLang="zh-CN" b="1">
                  <a:solidFill>
                    <a:srgbClr val="FF3300"/>
                  </a:solidFill>
                </a:rPr>
                <a:t> {w3}</a:t>
              </a:r>
              <a:r>
                <a:rPr lang="zh-CN" altLang="en-US" b="1"/>
                <a:t>匹配后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8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8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endParaRPr lang="zh-CN" altLang="en-US" smtClean="0"/>
          </a:p>
        </p:txBody>
      </p:sp>
      <p:sp>
        <p:nvSpPr>
          <p:cNvPr id="101379" name="Rectangle 3"/>
          <p:cNvSpPr>
            <a:spLocks noGrp="1" noChangeArrowheads="1"/>
          </p:cNvSpPr>
          <p:nvPr>
            <p:ph type="body" idx="1"/>
          </p:nvPr>
        </p:nvSpPr>
        <p:spPr/>
        <p:txBody>
          <a:bodyPr/>
          <a:lstStyle/>
          <a:p>
            <a:pPr eaLnBrk="1" hangingPunct="1"/>
            <a:r>
              <a:rPr lang="zh-CN" altLang="en-US" sz="2800" smtClean="0"/>
              <a:t>本章小结</a:t>
            </a:r>
          </a:p>
          <a:p>
            <a:pPr eaLnBrk="1" hangingPunct="1">
              <a:buFont typeface="Wingdings" pitchFamily="2" charset="2"/>
              <a:buNone/>
            </a:pPr>
            <a:r>
              <a:rPr lang="zh-CN" altLang="en-US" sz="2800" smtClean="0"/>
              <a:t>属性文法和语法制导翻译：</a:t>
            </a:r>
          </a:p>
          <a:p>
            <a:pPr eaLnBrk="1" hangingPunct="1">
              <a:buClr>
                <a:srgbClr val="FF0000"/>
              </a:buClr>
              <a:buFont typeface="Wingdings" pitchFamily="2" charset="2"/>
              <a:buChar char="Ø"/>
            </a:pPr>
            <a:r>
              <a:rPr lang="zh-CN" altLang="en-US" sz="2800" smtClean="0"/>
              <a:t>简单赋值语句的翻译</a:t>
            </a:r>
          </a:p>
          <a:p>
            <a:pPr eaLnBrk="1" hangingPunct="1">
              <a:buClr>
                <a:srgbClr val="FF0000"/>
              </a:buClr>
              <a:buFont typeface="Wingdings" pitchFamily="2" charset="2"/>
              <a:buChar char="Ø"/>
            </a:pPr>
            <a:r>
              <a:rPr lang="zh-CN" altLang="en-US" sz="2800" smtClean="0"/>
              <a:t>布尔表达式的翻译</a:t>
            </a:r>
          </a:p>
          <a:p>
            <a:pPr eaLnBrk="1" hangingPunct="1">
              <a:buClr>
                <a:srgbClr val="FF0000"/>
              </a:buClr>
              <a:buFont typeface="Wingdings" pitchFamily="2" charset="2"/>
              <a:buChar char="Ø"/>
            </a:pPr>
            <a:r>
              <a:rPr lang="zh-CN" altLang="en-US" sz="2800" smtClean="0"/>
              <a:t>控制结构的翻译</a:t>
            </a:r>
          </a:p>
          <a:p>
            <a:pPr eaLnBrk="1" hangingPunct="1">
              <a:buClr>
                <a:srgbClr val="FF0000"/>
              </a:buClr>
              <a:buFont typeface="Wingdings" pitchFamily="2" charset="2"/>
              <a:buChar char="Ø"/>
            </a:pPr>
            <a:r>
              <a:rPr lang="zh-CN" altLang="en-US" sz="2800" smtClean="0"/>
              <a:t>简单说明语句的翻译</a:t>
            </a:r>
          </a:p>
          <a:p>
            <a:pPr eaLnBrk="1" hangingPunct="1">
              <a:buFont typeface="Wingdings" pitchFamily="2" charset="2"/>
              <a:buNone/>
            </a:pPr>
            <a:endParaRPr lang="zh-CN" altLang="en-US" sz="2800" smtClean="0"/>
          </a:p>
          <a:p>
            <a:pPr eaLnBrk="1" hangingPunct="1">
              <a:buFont typeface="Wingdings" pitchFamily="2" charset="2"/>
              <a:buNone/>
            </a:pPr>
            <a:r>
              <a:rPr lang="zh-CN" altLang="en-US" sz="280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5282</TotalTime>
  <Words>4800</Words>
  <Application>Microsoft Office PowerPoint</Application>
  <PresentationFormat>全屏显示(4:3)</PresentationFormat>
  <Paragraphs>1337</Paragraphs>
  <Slides>97</Slides>
  <Notes>0</Notes>
  <HiddenSlides>0</HiddenSlides>
  <MMClips>0</MMClips>
  <ScaleCrop>false</ScaleCrop>
  <HeadingPairs>
    <vt:vector size="4" baseType="variant">
      <vt:variant>
        <vt:lpstr>主题</vt:lpstr>
      </vt:variant>
      <vt:variant>
        <vt:i4>2</vt:i4>
      </vt:variant>
      <vt:variant>
        <vt:lpstr>幻灯片标题</vt:lpstr>
      </vt:variant>
      <vt:variant>
        <vt:i4>97</vt:i4>
      </vt:variant>
    </vt:vector>
  </HeadingPairs>
  <TitlesOfParts>
    <vt:vector size="99" baseType="lpstr">
      <vt:lpstr>Straight Edge</vt:lpstr>
      <vt:lpstr>默认设计模板</vt:lpstr>
      <vt:lpstr>第七章 语法制导翻译和中间代码生成</vt:lpstr>
      <vt:lpstr>PowerPoint 演示文稿</vt:lpstr>
      <vt:lpstr>语义分析基础</vt:lpstr>
      <vt:lpstr>PowerPoint 演示文稿</vt:lpstr>
      <vt:lpstr>PowerPoint 演示文稿</vt:lpstr>
      <vt:lpstr>PowerPoint 演示文稿</vt:lpstr>
      <vt:lpstr>7.1 属性文法(Attribute Grammar)</vt:lpstr>
      <vt:lpstr>PowerPoint 演示文稿</vt:lpstr>
      <vt:lpstr>PowerPoint 演示文稿</vt:lpstr>
      <vt:lpstr>PowerPoint 演示文稿</vt:lpstr>
      <vt:lpstr>PowerPoint 演示文稿</vt:lpstr>
      <vt:lpstr>PowerPoint 演示文稿</vt:lpstr>
      <vt:lpstr>PowerPoint 演示文稿</vt:lpstr>
      <vt:lpstr>7.2  语法制导翻译概论</vt:lpstr>
      <vt:lpstr>PowerPoint 演示文稿</vt:lpstr>
      <vt:lpstr>PowerPoint 演示文稿</vt:lpstr>
      <vt:lpstr>PowerPoint 演示文稿</vt:lpstr>
      <vt:lpstr>PowerPoint 演示文稿</vt:lpstr>
      <vt:lpstr>7.3  中间代码的形式</vt:lpstr>
      <vt:lpstr>7.3.1  逆波兰记号</vt:lpstr>
      <vt:lpstr>PowerPoint 演示文稿</vt:lpstr>
      <vt:lpstr>PowerPoint 演示文稿</vt:lpstr>
      <vt:lpstr>7.3.2  三元式和树形表示</vt:lpstr>
      <vt:lpstr>PowerPoint 演示文稿</vt:lpstr>
      <vt:lpstr>PowerPoint 演示文稿</vt:lpstr>
      <vt:lpstr>7.3.3  四元式</vt:lpstr>
      <vt:lpstr>PowerPoint 演示文稿</vt:lpstr>
      <vt:lpstr>PowerPoint 演示文稿</vt:lpstr>
      <vt:lpstr>7.4 基本语言成分的自下而上语法制导翻译</vt:lpstr>
      <vt:lpstr>7.4.1  简单赋值语句的翻译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7.4.2  布尔表达式的翻译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7.4.3  控制结构的翻译</vt:lpstr>
      <vt:lpstr>PowerPoint 演示文稿</vt:lpstr>
      <vt:lpstr>1.  代码结构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7.4.4  简单说明语句的翻译</vt:lpstr>
      <vt:lpstr>符号表</vt:lpstr>
      <vt:lpstr>PowerPoint 演示文稿</vt:lpstr>
      <vt:lpstr>PowerPoint 演示文稿</vt:lpstr>
      <vt:lpstr>PowerPoint 演示文稿</vt:lpstr>
      <vt:lpstr>PowerPoint 演示文稿</vt:lpstr>
      <vt:lpstr>PowerPoint 演示文稿</vt:lpstr>
      <vt:lpstr>2.  文法的改写</vt:lpstr>
      <vt:lpstr>3．语义动作</vt:lpstr>
      <vt:lpstr>7.5  自上向下的语法制导翻译</vt:lpstr>
      <vt:lpstr>7.5.1  递归下降的语法制导翻译</vt:lpstr>
      <vt:lpstr>PowerPoint 演示文稿</vt:lpstr>
      <vt:lpstr>PowerPoint 演示文稿</vt:lpstr>
      <vt:lpstr>7.5.2  LL(1)语法制导翻译</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dc:creator>
  <cp:lastModifiedBy>Frank</cp:lastModifiedBy>
  <cp:revision>1117</cp:revision>
  <dcterms:created xsi:type="dcterms:W3CDTF">1601-01-01T00:00:00Z</dcterms:created>
  <dcterms:modified xsi:type="dcterms:W3CDTF">2016-11-09T23:56:27Z</dcterms:modified>
</cp:coreProperties>
</file>