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27" r:id="rId2"/>
  </p:sldMasterIdLst>
  <p:notesMasterIdLst>
    <p:notesMasterId r:id="rId71"/>
  </p:notesMasterIdLst>
  <p:sldIdLst>
    <p:sldId id="268" r:id="rId3"/>
    <p:sldId id="308" r:id="rId4"/>
    <p:sldId id="331" r:id="rId5"/>
    <p:sldId id="332" r:id="rId6"/>
    <p:sldId id="333" r:id="rId7"/>
    <p:sldId id="334" r:id="rId8"/>
    <p:sldId id="346" r:id="rId9"/>
    <p:sldId id="335" r:id="rId10"/>
    <p:sldId id="336" r:id="rId11"/>
    <p:sldId id="337" r:id="rId12"/>
    <p:sldId id="338" r:id="rId13"/>
    <p:sldId id="339" r:id="rId14"/>
    <p:sldId id="340" r:id="rId15"/>
    <p:sldId id="351" r:id="rId16"/>
    <p:sldId id="341" r:id="rId17"/>
    <p:sldId id="342" r:id="rId18"/>
    <p:sldId id="349" r:id="rId19"/>
    <p:sldId id="343" r:id="rId20"/>
    <p:sldId id="344" r:id="rId21"/>
    <p:sldId id="345" r:id="rId22"/>
    <p:sldId id="281" r:id="rId23"/>
    <p:sldId id="282" r:id="rId24"/>
    <p:sldId id="314" r:id="rId25"/>
    <p:sldId id="283" r:id="rId26"/>
    <p:sldId id="284" r:id="rId27"/>
    <p:sldId id="315" r:id="rId28"/>
    <p:sldId id="285" r:id="rId29"/>
    <p:sldId id="316" r:id="rId30"/>
    <p:sldId id="286" r:id="rId31"/>
    <p:sldId id="317" r:id="rId32"/>
    <p:sldId id="287" r:id="rId33"/>
    <p:sldId id="288" r:id="rId34"/>
    <p:sldId id="327" r:id="rId35"/>
    <p:sldId id="289" r:id="rId36"/>
    <p:sldId id="290" r:id="rId37"/>
    <p:sldId id="318" r:id="rId38"/>
    <p:sldId id="291" r:id="rId39"/>
    <p:sldId id="319" r:id="rId40"/>
    <p:sldId id="328" r:id="rId41"/>
    <p:sldId id="292" r:id="rId42"/>
    <p:sldId id="293" r:id="rId43"/>
    <p:sldId id="294" r:id="rId44"/>
    <p:sldId id="309" r:id="rId45"/>
    <p:sldId id="295" r:id="rId46"/>
    <p:sldId id="320" r:id="rId47"/>
    <p:sldId id="296" r:id="rId48"/>
    <p:sldId id="321" r:id="rId49"/>
    <p:sldId id="322" r:id="rId50"/>
    <p:sldId id="298" r:id="rId51"/>
    <p:sldId id="323" r:id="rId52"/>
    <p:sldId id="299" r:id="rId53"/>
    <p:sldId id="324" r:id="rId54"/>
    <p:sldId id="302" r:id="rId55"/>
    <p:sldId id="301" r:id="rId56"/>
    <p:sldId id="325" r:id="rId57"/>
    <p:sldId id="300" r:id="rId58"/>
    <p:sldId id="303" r:id="rId59"/>
    <p:sldId id="326" r:id="rId60"/>
    <p:sldId id="310" r:id="rId61"/>
    <p:sldId id="347" r:id="rId62"/>
    <p:sldId id="307" r:id="rId63"/>
    <p:sldId id="352" r:id="rId64"/>
    <p:sldId id="353" r:id="rId65"/>
    <p:sldId id="354" r:id="rId66"/>
    <p:sldId id="305" r:id="rId67"/>
    <p:sldId id="311" r:id="rId68"/>
    <p:sldId id="306" r:id="rId69"/>
    <p:sldId id="348" r:id="rId7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FFCC"/>
    <a:srgbClr val="FF9900"/>
    <a:srgbClr val="00FFFF"/>
    <a:srgbClr val="FF00FF"/>
    <a:srgbClr val="FFFF00"/>
    <a:srgbClr val="00FF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-15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13" Type="http://schemas.openxmlformats.org/officeDocument/2006/relationships/slide" Target="slides/slide59.xml"/><Relationship Id="rId3" Type="http://schemas.openxmlformats.org/officeDocument/2006/relationships/slide" Target="slides/slide33.xml"/><Relationship Id="rId7" Type="http://schemas.openxmlformats.org/officeDocument/2006/relationships/slide" Target="slides/slide45.xml"/><Relationship Id="rId12" Type="http://schemas.openxmlformats.org/officeDocument/2006/relationships/slide" Target="slides/slide58.xml"/><Relationship Id="rId2" Type="http://schemas.openxmlformats.org/officeDocument/2006/relationships/slide" Target="slides/slide23.xml"/><Relationship Id="rId16" Type="http://schemas.openxmlformats.org/officeDocument/2006/relationships/slide" Target="slides/slide68.xml"/><Relationship Id="rId1" Type="http://schemas.openxmlformats.org/officeDocument/2006/relationships/slide" Target="slides/slide2.xml"/><Relationship Id="rId6" Type="http://schemas.openxmlformats.org/officeDocument/2006/relationships/slide" Target="slides/slide43.xml"/><Relationship Id="rId11" Type="http://schemas.openxmlformats.org/officeDocument/2006/relationships/slide" Target="slides/slide55.xml"/><Relationship Id="rId5" Type="http://schemas.openxmlformats.org/officeDocument/2006/relationships/slide" Target="slides/slide38.xml"/><Relationship Id="rId15" Type="http://schemas.openxmlformats.org/officeDocument/2006/relationships/slide" Target="slides/slide66.xml"/><Relationship Id="rId10" Type="http://schemas.openxmlformats.org/officeDocument/2006/relationships/slide" Target="slides/slide52.xml"/><Relationship Id="rId4" Type="http://schemas.openxmlformats.org/officeDocument/2006/relationships/slide" Target="slides/slide36.xml"/><Relationship Id="rId9" Type="http://schemas.openxmlformats.org/officeDocument/2006/relationships/slide" Target="slides/slide48.xml"/><Relationship Id="rId14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B0529-8864-46B1-80A2-0FDCCD784188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E2849-53AB-4A6B-8CE8-884B9B18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20CBABF-3704-4E09-A86F-F273EF04809F}" type="slidenum">
              <a:rPr lang="en-US" altLang="zh-CN">
                <a:solidFill>
                  <a:prstClr val="black"/>
                </a:solidFill>
              </a:rPr>
              <a:pPr eaLnBrk="1" hangingPunct="1"/>
              <a:t>64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36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760 w 6027"/>
                <a:gd name="T1" fmla="*/ 1248 h 2296"/>
                <a:gd name="T2" fmla="*/ 0 w 6027"/>
                <a:gd name="T3" fmla="*/ 1248 h 2296"/>
                <a:gd name="T4" fmla="*/ 0 w 6027"/>
                <a:gd name="T5" fmla="*/ 0 h 2296"/>
                <a:gd name="T6" fmla="*/ 5760 w 6027"/>
                <a:gd name="T7" fmla="*/ 0 h 2296"/>
                <a:gd name="T8" fmla="*/ 5760 w 6027"/>
                <a:gd name="T9" fmla="*/ 1248 h 2296"/>
                <a:gd name="T10" fmla="*/ 5760 w 6027"/>
                <a:gd name="T11" fmla="*/ 1248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" name="Freeform 31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2895600 w 5748"/>
              <a:gd name="T1" fmla="*/ 609600 h 246"/>
              <a:gd name="T2" fmla="*/ 0 w 5748"/>
              <a:gd name="T3" fmla="*/ 609600 h 246"/>
              <a:gd name="T4" fmla="*/ 0 w 5748"/>
              <a:gd name="T5" fmla="*/ 0 h 246"/>
              <a:gd name="T6" fmla="*/ 2895600 w 5748"/>
              <a:gd name="T7" fmla="*/ 0 h 246"/>
              <a:gd name="T8" fmla="*/ 2895600 w 5748"/>
              <a:gd name="T9" fmla="*/ 609600 h 246"/>
              <a:gd name="T10" fmla="*/ 2895600 w 5748"/>
              <a:gd name="T11" fmla="*/ 609600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0 h 353"/>
                  <a:gd name="T4" fmla="*/ 24 w 186"/>
                  <a:gd name="T5" fmla="*/ 34 h 353"/>
                  <a:gd name="T6" fmla="*/ 18 w 186"/>
                  <a:gd name="T7" fmla="*/ 74 h 353"/>
                  <a:gd name="T8" fmla="*/ 42 w 186"/>
                  <a:gd name="T9" fmla="*/ 128 h 353"/>
                  <a:gd name="T10" fmla="*/ 48 w 186"/>
                  <a:gd name="T11" fmla="*/ 181 h 353"/>
                  <a:gd name="T12" fmla="*/ 0 w 186"/>
                  <a:gd name="T13" fmla="*/ 395 h 353"/>
                  <a:gd name="T14" fmla="*/ 54 w 186"/>
                  <a:gd name="T15" fmla="*/ 261 h 353"/>
                  <a:gd name="T16" fmla="*/ 84 w 186"/>
                  <a:gd name="T17" fmla="*/ 242 h 353"/>
                  <a:gd name="T18" fmla="*/ 126 w 186"/>
                  <a:gd name="T19" fmla="*/ 141 h 353"/>
                  <a:gd name="T20" fmla="*/ 144 w 186"/>
                  <a:gd name="T21" fmla="*/ 134 h 353"/>
                  <a:gd name="T22" fmla="*/ 144 w 186"/>
                  <a:gd name="T23" fmla="*/ 101 h 353"/>
                  <a:gd name="T24" fmla="*/ 186 w 186"/>
                  <a:gd name="T25" fmla="*/ 74 h 353"/>
                  <a:gd name="T26" fmla="*/ 162 w 186"/>
                  <a:gd name="T27" fmla="*/ 67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7 h 66"/>
                  <a:gd name="T8" fmla="*/ 6 w 155"/>
                  <a:gd name="T9" fmla="*/ 20 h 66"/>
                  <a:gd name="T10" fmla="*/ 0 w 155"/>
                  <a:gd name="T11" fmla="*/ 27 h 66"/>
                  <a:gd name="T12" fmla="*/ 78 w 155"/>
                  <a:gd name="T13" fmla="*/ 67 h 66"/>
                  <a:gd name="T14" fmla="*/ 96 w 155"/>
                  <a:gd name="T15" fmla="*/ 47 h 66"/>
                  <a:gd name="T16" fmla="*/ 155 w 155"/>
                  <a:gd name="T17" fmla="*/ 74 h 66"/>
                  <a:gd name="T18" fmla="*/ 126 w 155"/>
                  <a:gd name="T19" fmla="*/ 27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41 h 72"/>
                  <a:gd name="T2" fmla="*/ 0 w 42"/>
                  <a:gd name="T3" fmla="*/ 20 h 72"/>
                  <a:gd name="T4" fmla="*/ 12 w 42"/>
                  <a:gd name="T5" fmla="*/ 7 h 72"/>
                  <a:gd name="T6" fmla="*/ 0 w 42"/>
                  <a:gd name="T7" fmla="*/ 7 h 72"/>
                  <a:gd name="T8" fmla="*/ 12 w 42"/>
                  <a:gd name="T9" fmla="*/ 7 h 72"/>
                  <a:gd name="T10" fmla="*/ 24 w 42"/>
                  <a:gd name="T11" fmla="*/ 7 h 72"/>
                  <a:gd name="T12" fmla="*/ 36 w 42"/>
                  <a:gd name="T13" fmla="*/ 7 h 72"/>
                  <a:gd name="T14" fmla="*/ 42 w 42"/>
                  <a:gd name="T15" fmla="*/ 0 h 72"/>
                  <a:gd name="T16" fmla="*/ 30 w 42"/>
                  <a:gd name="T17" fmla="*/ 20 h 72"/>
                  <a:gd name="T18" fmla="*/ 42 w 42"/>
                  <a:gd name="T19" fmla="*/ 54 h 72"/>
                  <a:gd name="T20" fmla="*/ 12 w 42"/>
                  <a:gd name="T21" fmla="*/ 81 h 72"/>
                  <a:gd name="T22" fmla="*/ 6 w 42"/>
                  <a:gd name="T23" fmla="*/ 41 h 72"/>
                  <a:gd name="T24" fmla="*/ 6 w 42"/>
                  <a:gd name="T25" fmla="*/ 41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1 h 287"/>
                <a:gd name="T4" fmla="*/ 66 w 365"/>
                <a:gd name="T5" fmla="*/ 110 h 287"/>
                <a:gd name="T6" fmla="*/ 143 w 365"/>
                <a:gd name="T7" fmla="*/ 183 h 287"/>
                <a:gd name="T8" fmla="*/ 191 w 365"/>
                <a:gd name="T9" fmla="*/ 170 h 287"/>
                <a:gd name="T10" fmla="*/ 341 w 365"/>
                <a:gd name="T11" fmla="*/ 291 h 287"/>
                <a:gd name="T12" fmla="*/ 305 w 365"/>
                <a:gd name="T13" fmla="*/ 176 h 287"/>
                <a:gd name="T14" fmla="*/ 365 w 365"/>
                <a:gd name="T15" fmla="*/ 134 h 287"/>
                <a:gd name="T16" fmla="*/ 359 w 365"/>
                <a:gd name="T17" fmla="*/ 128 h 287"/>
                <a:gd name="T18" fmla="*/ 335 w 365"/>
                <a:gd name="T19" fmla="*/ 116 h 287"/>
                <a:gd name="T20" fmla="*/ 299 w 365"/>
                <a:gd name="T21" fmla="*/ 91 h 287"/>
                <a:gd name="T22" fmla="*/ 257 w 365"/>
                <a:gd name="T23" fmla="*/ 73 h 287"/>
                <a:gd name="T24" fmla="*/ 215 w 365"/>
                <a:gd name="T25" fmla="*/ 55 h 287"/>
                <a:gd name="T26" fmla="*/ 173 w 365"/>
                <a:gd name="T27" fmla="*/ 37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1 h 60"/>
                <a:gd name="T16" fmla="*/ 65 w 71"/>
                <a:gd name="T17" fmla="*/ 43 h 60"/>
                <a:gd name="T18" fmla="*/ 71 w 71"/>
                <a:gd name="T19" fmla="*/ 55 h 60"/>
                <a:gd name="T20" fmla="*/ 71 w 71"/>
                <a:gd name="T21" fmla="*/ 61 h 60"/>
                <a:gd name="T22" fmla="*/ 59 w 71"/>
                <a:gd name="T23" fmla="*/ 55 h 60"/>
                <a:gd name="T24" fmla="*/ 47 w 71"/>
                <a:gd name="T25" fmla="*/ 43 h 60"/>
                <a:gd name="T26" fmla="*/ 23 w 71"/>
                <a:gd name="T27" fmla="*/ 31 h 60"/>
                <a:gd name="T28" fmla="*/ 23 w 71"/>
                <a:gd name="T29" fmla="*/ 37 h 60"/>
                <a:gd name="T30" fmla="*/ 18 w 71"/>
                <a:gd name="T31" fmla="*/ 43 h 60"/>
                <a:gd name="T32" fmla="*/ 12 w 71"/>
                <a:gd name="T33" fmla="*/ 49 h 60"/>
                <a:gd name="T34" fmla="*/ 6 w 71"/>
                <a:gd name="T35" fmla="*/ 49 h 60"/>
                <a:gd name="T36" fmla="*/ 6 w 71"/>
                <a:gd name="T37" fmla="*/ 49 h 60"/>
                <a:gd name="T38" fmla="*/ 6 w 71"/>
                <a:gd name="T39" fmla="*/ 37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5 h 162"/>
                <a:gd name="T10" fmla="*/ 96 w 161"/>
                <a:gd name="T11" fmla="*/ 61 h 162"/>
                <a:gd name="T12" fmla="*/ 102 w 161"/>
                <a:gd name="T13" fmla="*/ 73 h 162"/>
                <a:gd name="T14" fmla="*/ 108 w 161"/>
                <a:gd name="T15" fmla="*/ 85 h 162"/>
                <a:gd name="T16" fmla="*/ 120 w 161"/>
                <a:gd name="T17" fmla="*/ 97 h 162"/>
                <a:gd name="T18" fmla="*/ 143 w 161"/>
                <a:gd name="T19" fmla="*/ 115 h 162"/>
                <a:gd name="T20" fmla="*/ 155 w 161"/>
                <a:gd name="T21" fmla="*/ 140 h 162"/>
                <a:gd name="T22" fmla="*/ 161 w 161"/>
                <a:gd name="T23" fmla="*/ 158 h 162"/>
                <a:gd name="T24" fmla="*/ 161 w 161"/>
                <a:gd name="T25" fmla="*/ 164 h 162"/>
                <a:gd name="T26" fmla="*/ 96 w 161"/>
                <a:gd name="T27" fmla="*/ 103 h 162"/>
                <a:gd name="T28" fmla="*/ 30 w 161"/>
                <a:gd name="T29" fmla="*/ 55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1 h 60"/>
                <a:gd name="T4" fmla="*/ 41 w 59"/>
                <a:gd name="T5" fmla="*/ 37 h 60"/>
                <a:gd name="T6" fmla="*/ 47 w 59"/>
                <a:gd name="T7" fmla="*/ 43 h 60"/>
                <a:gd name="T8" fmla="*/ 53 w 59"/>
                <a:gd name="T9" fmla="*/ 55 h 60"/>
                <a:gd name="T10" fmla="*/ 53 w 59"/>
                <a:gd name="T11" fmla="*/ 61 h 60"/>
                <a:gd name="T12" fmla="*/ 47 w 59"/>
                <a:gd name="T13" fmla="*/ 55 h 60"/>
                <a:gd name="T14" fmla="*/ 35 w 59"/>
                <a:gd name="T15" fmla="*/ 49 h 60"/>
                <a:gd name="T16" fmla="*/ 23 w 59"/>
                <a:gd name="T17" fmla="*/ 37 h 60"/>
                <a:gd name="T18" fmla="*/ 17 w 59"/>
                <a:gd name="T19" fmla="*/ 31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7 h 204"/>
                <a:gd name="T2" fmla="*/ 245 w 245"/>
                <a:gd name="T3" fmla="*/ 43 h 204"/>
                <a:gd name="T4" fmla="*/ 209 w 245"/>
                <a:gd name="T5" fmla="*/ 85 h 204"/>
                <a:gd name="T6" fmla="*/ 143 w 245"/>
                <a:gd name="T7" fmla="*/ 134 h 204"/>
                <a:gd name="T8" fmla="*/ 167 w 245"/>
                <a:gd name="T9" fmla="*/ 158 h 204"/>
                <a:gd name="T10" fmla="*/ 179 w 245"/>
                <a:gd name="T11" fmla="*/ 207 h 204"/>
                <a:gd name="T12" fmla="*/ 77 w 245"/>
                <a:gd name="T13" fmla="*/ 134 h 204"/>
                <a:gd name="T14" fmla="*/ 47 w 245"/>
                <a:gd name="T15" fmla="*/ 85 h 204"/>
                <a:gd name="T16" fmla="*/ 89 w 245"/>
                <a:gd name="T17" fmla="*/ 67 h 204"/>
                <a:gd name="T18" fmla="*/ 59 w 245"/>
                <a:gd name="T19" fmla="*/ 37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7 h 204"/>
                <a:gd name="T50" fmla="*/ 233 w 245"/>
                <a:gd name="T51" fmla="*/ 37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19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88120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180896-072A-456D-9A8C-64B1B322EA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" name="Rectangle 27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3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A5135-31D0-41B8-B043-7F28CDA4A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17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7F573-E145-4C96-B309-4DC6323201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43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 smtClean="0">
                <a:effectLst/>
                <a:latin typeface="Arial" charset="0"/>
                <a:ea typeface="宋体" charset="-122"/>
              </a:defRPr>
            </a:lvl1pPr>
          </a:lstStyle>
          <a:p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mtClean="0">
                <a:effectLst/>
                <a:latin typeface="Arial" charset="0"/>
                <a:ea typeface="宋体" charset="-122"/>
              </a:defRPr>
            </a:lvl1pPr>
          </a:lstStyle>
          <a:p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Arial" charset="0"/>
              </a:defRPr>
            </a:lvl1pPr>
          </a:lstStyle>
          <a:p>
            <a:fld id="{59C3A6A5-6ED5-4C03-8883-64DB03135399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6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53839-623D-47B4-9E6F-FA281E9CF47F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4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6BBCE-79A3-45A1-8A54-BE2F607BB5BE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2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2A812-FA04-4D9D-8419-960621B40668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0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7EAAD-599A-4429-B014-C2B890592890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BE9D6-F492-4E46-966E-B06193825D47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2BA6E-93FD-43DD-9644-9D1F412588E2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36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31290-48A0-4376-B4EB-1EEC8C04C004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E2D3-22BE-4602-835C-C5FDFEB3A5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659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8F6AB-5F93-4661-8A89-1C36867B1466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01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2A714-2677-423D-A01A-D1B456176264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22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9B765-A314-4323-8AFB-14FBC2D6B9A3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59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A6740-B540-4E8F-9EBD-CC246C51422F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58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FADD5-96DF-4DAD-BA40-34B3265DA335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47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69B7-F7F6-416C-A774-B0DAE4E600E3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A85F5-6235-4A14-B277-12F24CAFF4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74C36-5CEC-4770-9EE6-617CA7372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0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58628-527E-4E55-A25A-3A1C753B14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17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559F5-7754-45E0-B6F5-E8281B2B28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8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2D9BE-31CE-4CF6-AF10-1A7BB6F49E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2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9003-8FD9-4035-BE4D-DD2D87536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6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FF8D-7628-46DB-8DF5-B542364448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2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4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760 w 6027"/>
                <a:gd name="T1" fmla="*/ 1248 h 2296"/>
                <a:gd name="T2" fmla="*/ 0 w 6027"/>
                <a:gd name="T3" fmla="*/ 1248 h 2296"/>
                <a:gd name="T4" fmla="*/ 0 w 6027"/>
                <a:gd name="T5" fmla="*/ 0 h 2296"/>
                <a:gd name="T6" fmla="*/ 5760 w 6027"/>
                <a:gd name="T7" fmla="*/ 0 h 2296"/>
                <a:gd name="T8" fmla="*/ 5760 w 6027"/>
                <a:gd name="T9" fmla="*/ 1248 h 2296"/>
                <a:gd name="T10" fmla="*/ 5760 w 6027"/>
                <a:gd name="T11" fmla="*/ 1248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77" name="Freeform 5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Freeform 6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2895600 w 5748"/>
              <a:gd name="T1" fmla="*/ 609600 h 246"/>
              <a:gd name="T2" fmla="*/ 0 w 5748"/>
              <a:gd name="T3" fmla="*/ 609600 h 246"/>
              <a:gd name="T4" fmla="*/ 0 w 5748"/>
              <a:gd name="T5" fmla="*/ 0 h 246"/>
              <a:gd name="T6" fmla="*/ 2895600 w 5748"/>
              <a:gd name="T7" fmla="*/ 0 h 246"/>
              <a:gd name="T8" fmla="*/ 2895600 w 5748"/>
              <a:gd name="T9" fmla="*/ 609600 h 246"/>
              <a:gd name="T10" fmla="*/ 2895600 w 5748"/>
              <a:gd name="T11" fmla="*/ 609600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2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0 h 353"/>
                  <a:gd name="T4" fmla="*/ 24 w 186"/>
                  <a:gd name="T5" fmla="*/ 34 h 353"/>
                  <a:gd name="T6" fmla="*/ 18 w 186"/>
                  <a:gd name="T7" fmla="*/ 74 h 353"/>
                  <a:gd name="T8" fmla="*/ 42 w 186"/>
                  <a:gd name="T9" fmla="*/ 128 h 353"/>
                  <a:gd name="T10" fmla="*/ 48 w 186"/>
                  <a:gd name="T11" fmla="*/ 181 h 353"/>
                  <a:gd name="T12" fmla="*/ 0 w 186"/>
                  <a:gd name="T13" fmla="*/ 395 h 353"/>
                  <a:gd name="T14" fmla="*/ 54 w 186"/>
                  <a:gd name="T15" fmla="*/ 261 h 353"/>
                  <a:gd name="T16" fmla="*/ 84 w 186"/>
                  <a:gd name="T17" fmla="*/ 242 h 353"/>
                  <a:gd name="T18" fmla="*/ 126 w 186"/>
                  <a:gd name="T19" fmla="*/ 141 h 353"/>
                  <a:gd name="T20" fmla="*/ 144 w 186"/>
                  <a:gd name="T21" fmla="*/ 134 h 353"/>
                  <a:gd name="T22" fmla="*/ 144 w 186"/>
                  <a:gd name="T23" fmla="*/ 101 h 353"/>
                  <a:gd name="T24" fmla="*/ 186 w 186"/>
                  <a:gd name="T25" fmla="*/ 74 h 353"/>
                  <a:gd name="T26" fmla="*/ 162 w 186"/>
                  <a:gd name="T27" fmla="*/ 67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7 h 66"/>
                  <a:gd name="T8" fmla="*/ 6 w 155"/>
                  <a:gd name="T9" fmla="*/ 20 h 66"/>
                  <a:gd name="T10" fmla="*/ 0 w 155"/>
                  <a:gd name="T11" fmla="*/ 27 h 66"/>
                  <a:gd name="T12" fmla="*/ 78 w 155"/>
                  <a:gd name="T13" fmla="*/ 67 h 66"/>
                  <a:gd name="T14" fmla="*/ 96 w 155"/>
                  <a:gd name="T15" fmla="*/ 47 h 66"/>
                  <a:gd name="T16" fmla="*/ 155 w 155"/>
                  <a:gd name="T17" fmla="*/ 74 h 66"/>
                  <a:gd name="T18" fmla="*/ 126 w 155"/>
                  <a:gd name="T19" fmla="*/ 27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41 h 72"/>
                  <a:gd name="T2" fmla="*/ 0 w 42"/>
                  <a:gd name="T3" fmla="*/ 20 h 72"/>
                  <a:gd name="T4" fmla="*/ 12 w 42"/>
                  <a:gd name="T5" fmla="*/ 7 h 72"/>
                  <a:gd name="T6" fmla="*/ 0 w 42"/>
                  <a:gd name="T7" fmla="*/ 7 h 72"/>
                  <a:gd name="T8" fmla="*/ 12 w 42"/>
                  <a:gd name="T9" fmla="*/ 7 h 72"/>
                  <a:gd name="T10" fmla="*/ 24 w 42"/>
                  <a:gd name="T11" fmla="*/ 7 h 72"/>
                  <a:gd name="T12" fmla="*/ 36 w 42"/>
                  <a:gd name="T13" fmla="*/ 7 h 72"/>
                  <a:gd name="T14" fmla="*/ 42 w 42"/>
                  <a:gd name="T15" fmla="*/ 0 h 72"/>
                  <a:gd name="T16" fmla="*/ 30 w 42"/>
                  <a:gd name="T17" fmla="*/ 20 h 72"/>
                  <a:gd name="T18" fmla="*/ 42 w 42"/>
                  <a:gd name="T19" fmla="*/ 54 h 72"/>
                  <a:gd name="T20" fmla="*/ 12 w 42"/>
                  <a:gd name="T21" fmla="*/ 81 h 72"/>
                  <a:gd name="T22" fmla="*/ 6 w 42"/>
                  <a:gd name="T23" fmla="*/ 41 h 72"/>
                  <a:gd name="T24" fmla="*/ 6 w 42"/>
                  <a:gd name="T25" fmla="*/ 41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7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7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1 h 287"/>
                <a:gd name="T4" fmla="*/ 66 w 365"/>
                <a:gd name="T5" fmla="*/ 110 h 287"/>
                <a:gd name="T6" fmla="*/ 143 w 365"/>
                <a:gd name="T7" fmla="*/ 183 h 287"/>
                <a:gd name="T8" fmla="*/ 191 w 365"/>
                <a:gd name="T9" fmla="*/ 170 h 287"/>
                <a:gd name="T10" fmla="*/ 341 w 365"/>
                <a:gd name="T11" fmla="*/ 291 h 287"/>
                <a:gd name="T12" fmla="*/ 305 w 365"/>
                <a:gd name="T13" fmla="*/ 176 h 287"/>
                <a:gd name="T14" fmla="*/ 365 w 365"/>
                <a:gd name="T15" fmla="*/ 134 h 287"/>
                <a:gd name="T16" fmla="*/ 359 w 365"/>
                <a:gd name="T17" fmla="*/ 128 h 287"/>
                <a:gd name="T18" fmla="*/ 335 w 365"/>
                <a:gd name="T19" fmla="*/ 116 h 287"/>
                <a:gd name="T20" fmla="*/ 299 w 365"/>
                <a:gd name="T21" fmla="*/ 91 h 287"/>
                <a:gd name="T22" fmla="*/ 257 w 365"/>
                <a:gd name="T23" fmla="*/ 73 h 287"/>
                <a:gd name="T24" fmla="*/ 215 w 365"/>
                <a:gd name="T25" fmla="*/ 55 h 287"/>
                <a:gd name="T26" fmla="*/ 173 w 365"/>
                <a:gd name="T27" fmla="*/ 37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8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9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1 h 60"/>
                <a:gd name="T16" fmla="*/ 65 w 71"/>
                <a:gd name="T17" fmla="*/ 43 h 60"/>
                <a:gd name="T18" fmla="*/ 71 w 71"/>
                <a:gd name="T19" fmla="*/ 55 h 60"/>
                <a:gd name="T20" fmla="*/ 71 w 71"/>
                <a:gd name="T21" fmla="*/ 61 h 60"/>
                <a:gd name="T22" fmla="*/ 59 w 71"/>
                <a:gd name="T23" fmla="*/ 55 h 60"/>
                <a:gd name="T24" fmla="*/ 47 w 71"/>
                <a:gd name="T25" fmla="*/ 43 h 60"/>
                <a:gd name="T26" fmla="*/ 23 w 71"/>
                <a:gd name="T27" fmla="*/ 31 h 60"/>
                <a:gd name="T28" fmla="*/ 23 w 71"/>
                <a:gd name="T29" fmla="*/ 37 h 60"/>
                <a:gd name="T30" fmla="*/ 18 w 71"/>
                <a:gd name="T31" fmla="*/ 43 h 60"/>
                <a:gd name="T32" fmla="*/ 12 w 71"/>
                <a:gd name="T33" fmla="*/ 49 h 60"/>
                <a:gd name="T34" fmla="*/ 6 w 71"/>
                <a:gd name="T35" fmla="*/ 49 h 60"/>
                <a:gd name="T36" fmla="*/ 6 w 71"/>
                <a:gd name="T37" fmla="*/ 49 h 60"/>
                <a:gd name="T38" fmla="*/ 6 w 71"/>
                <a:gd name="T39" fmla="*/ 37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20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5 h 162"/>
                <a:gd name="T10" fmla="*/ 96 w 161"/>
                <a:gd name="T11" fmla="*/ 61 h 162"/>
                <a:gd name="T12" fmla="*/ 102 w 161"/>
                <a:gd name="T13" fmla="*/ 73 h 162"/>
                <a:gd name="T14" fmla="*/ 108 w 161"/>
                <a:gd name="T15" fmla="*/ 85 h 162"/>
                <a:gd name="T16" fmla="*/ 120 w 161"/>
                <a:gd name="T17" fmla="*/ 97 h 162"/>
                <a:gd name="T18" fmla="*/ 143 w 161"/>
                <a:gd name="T19" fmla="*/ 115 h 162"/>
                <a:gd name="T20" fmla="*/ 155 w 161"/>
                <a:gd name="T21" fmla="*/ 140 h 162"/>
                <a:gd name="T22" fmla="*/ 161 w 161"/>
                <a:gd name="T23" fmla="*/ 158 h 162"/>
                <a:gd name="T24" fmla="*/ 161 w 161"/>
                <a:gd name="T25" fmla="*/ 164 h 162"/>
                <a:gd name="T26" fmla="*/ 96 w 161"/>
                <a:gd name="T27" fmla="*/ 103 h 162"/>
                <a:gd name="T28" fmla="*/ 30 w 161"/>
                <a:gd name="T29" fmla="*/ 55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21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1 h 60"/>
                <a:gd name="T4" fmla="*/ 41 w 59"/>
                <a:gd name="T5" fmla="*/ 37 h 60"/>
                <a:gd name="T6" fmla="*/ 47 w 59"/>
                <a:gd name="T7" fmla="*/ 43 h 60"/>
                <a:gd name="T8" fmla="*/ 53 w 59"/>
                <a:gd name="T9" fmla="*/ 55 h 60"/>
                <a:gd name="T10" fmla="*/ 53 w 59"/>
                <a:gd name="T11" fmla="*/ 61 h 60"/>
                <a:gd name="T12" fmla="*/ 47 w 59"/>
                <a:gd name="T13" fmla="*/ 55 h 60"/>
                <a:gd name="T14" fmla="*/ 35 w 59"/>
                <a:gd name="T15" fmla="*/ 49 h 60"/>
                <a:gd name="T16" fmla="*/ 23 w 59"/>
                <a:gd name="T17" fmla="*/ 37 h 60"/>
                <a:gd name="T18" fmla="*/ 17 w 59"/>
                <a:gd name="T19" fmla="*/ 31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2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7 h 204"/>
                <a:gd name="T2" fmla="*/ 245 w 245"/>
                <a:gd name="T3" fmla="*/ 43 h 204"/>
                <a:gd name="T4" fmla="*/ 209 w 245"/>
                <a:gd name="T5" fmla="*/ 85 h 204"/>
                <a:gd name="T6" fmla="*/ 143 w 245"/>
                <a:gd name="T7" fmla="*/ 134 h 204"/>
                <a:gd name="T8" fmla="*/ 167 w 245"/>
                <a:gd name="T9" fmla="*/ 158 h 204"/>
                <a:gd name="T10" fmla="*/ 179 w 245"/>
                <a:gd name="T11" fmla="*/ 207 h 204"/>
                <a:gd name="T12" fmla="*/ 77 w 245"/>
                <a:gd name="T13" fmla="*/ 134 h 204"/>
                <a:gd name="T14" fmla="*/ 47 w 245"/>
                <a:gd name="T15" fmla="*/ 85 h 204"/>
                <a:gd name="T16" fmla="*/ 89 w 245"/>
                <a:gd name="T17" fmla="*/ 67 h 204"/>
                <a:gd name="T18" fmla="*/ 59 w 245"/>
                <a:gd name="T19" fmla="*/ 37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7 h 204"/>
                <a:gd name="T50" fmla="*/ 233 w 245"/>
                <a:gd name="T51" fmla="*/ 37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097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F56BAE8-7EAB-40E2-9F98-E4D86C6370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7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zh-CN" altLang="en-US" smtClean="0">
                <a:solidFill>
                  <a:srgbClr val="17347D"/>
                </a:solidFill>
                <a:ea typeface="宋体" charset="-122"/>
              </a:endParaRPr>
            </a:p>
          </p:txBody>
        </p:sp>
        <p:sp>
          <p:nvSpPr>
            <p:cNvPr id="1038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zh-CN" altLang="en-US" smtClean="0">
                <a:solidFill>
                  <a:srgbClr val="17347D"/>
                </a:solidFill>
                <a:ea typeface="宋体" charset="-122"/>
              </a:endParaRPr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algn="l">
              <a:defRPr/>
            </a:pPr>
            <a:r>
              <a:rPr lang="en-US" altLang="zh-CN">
                <a:solidFill>
                  <a:srgbClr val="17347D"/>
                </a:solidFill>
              </a:rPr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17347D"/>
                </a:solidFill>
              </a:rPr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fld id="{3AC86BD1-F8F5-4CA3-9F3E-E06512C4F361}" type="slidenum">
              <a:rPr lang="en-US" altLang="zh-CN" smtClean="0">
                <a:solidFill>
                  <a:srgbClr val="17347D"/>
                </a:solidFill>
                <a:ea typeface="宋体" charset="-122"/>
              </a:rPr>
              <a:pPr/>
              <a:t>‹#›</a:t>
            </a:fld>
            <a:endParaRPr lang="en-US" altLang="zh-CN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556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12.xml"/><Relationship Id="rId7" Type="http://schemas.openxmlformats.org/officeDocument/2006/relationships/slide" Target="slide4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5" Type="http://schemas.openxmlformats.org/officeDocument/2006/relationships/slide" Target="slide35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tx1"/>
                </a:solidFill>
                <a:latin typeface="宋体" pitchFamily="2" charset="-122"/>
              </a:rPr>
              <a:t>第二章  </a:t>
            </a:r>
            <a:r>
              <a:rPr lang="zh-CN" altLang="en-US" sz="4000" dirty="0" smtClean="0">
                <a:solidFill>
                  <a:schemeClr val="tx1"/>
                </a:solidFill>
                <a:latin typeface="宋体" pitchFamily="2" charset="-122"/>
              </a:rPr>
              <a:t>文法和语言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</a:rPr>
              <a:t>学习目标: </a:t>
            </a:r>
          </a:p>
          <a:p>
            <a:pPr algn="just" eaLnBrk="1" hangingPunct="1">
              <a:buClr>
                <a:srgbClr val="FFCC00"/>
              </a:buClr>
              <a:buFont typeface="Wingdings" pitchFamily="2" charset="2"/>
              <a:buChar char="q"/>
            </a:pPr>
            <a:r>
              <a:rPr lang="zh-CN" altLang="en-US" dirty="0" smtClean="0">
                <a:latin typeface="宋体" pitchFamily="2" charset="-122"/>
              </a:rPr>
              <a:t>掌握：自上而下与自下而上的分析方法</a:t>
            </a:r>
          </a:p>
          <a:p>
            <a:pPr algn="just" eaLnBrk="1" hangingPunct="1">
              <a:buClr>
                <a:srgbClr val="FFCC00"/>
              </a:buClr>
              <a:buFont typeface="Wingdings" pitchFamily="2" charset="2"/>
              <a:buChar char="q"/>
            </a:pPr>
            <a:r>
              <a:rPr lang="zh-CN" altLang="en-US" dirty="0" smtClean="0">
                <a:latin typeface="宋体" pitchFamily="2" charset="-122"/>
              </a:rPr>
              <a:t>理解：文法的形式定义，推导，归约，句型，句子，语言，上下文无关文法，规范句型，语法树，短语，直接短语，句柄</a:t>
            </a:r>
          </a:p>
          <a:p>
            <a:pPr algn="just" eaLnBrk="1" hangingPunct="1">
              <a:buClr>
                <a:srgbClr val="FFCC00"/>
              </a:buClr>
              <a:buFont typeface="Wingdings" pitchFamily="2" charset="2"/>
              <a:buChar char="q"/>
            </a:pPr>
            <a:r>
              <a:rPr lang="zh-CN" altLang="en-US" dirty="0" smtClean="0">
                <a:latin typeface="宋体" pitchFamily="2" charset="-122"/>
              </a:rPr>
              <a:t>了解：文法的类型，文法使用中的限制，文法的二义性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宋体" pitchFamily="2" charset="-122"/>
              </a:rPr>
              <a:t>例如:句子</a:t>
            </a:r>
            <a:r>
              <a:rPr lang="zh-CN" altLang="en-US" sz="3200" b="1"/>
              <a:t>“</a:t>
            </a:r>
            <a:r>
              <a:rPr lang="zh-CN" altLang="en-US" sz="3200" b="1">
                <a:latin typeface="宋体" pitchFamily="2" charset="-122"/>
              </a:rPr>
              <a:t>我是大学生</a:t>
            </a:r>
            <a:r>
              <a:rPr lang="zh-CN" altLang="en-US" sz="3200" b="1"/>
              <a:t>”</a:t>
            </a:r>
            <a:r>
              <a:rPr lang="zh-CN" altLang="en-US" sz="3200" b="1">
                <a:latin typeface="宋体" pitchFamily="2" charset="-122"/>
              </a:rPr>
              <a:t>的推导过程如下：</a:t>
            </a:r>
          </a:p>
          <a:p>
            <a:pPr algn="l" fontAlgn="ctr" latinLnBrk="1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 u="sng">
                <a:latin typeface="宋体" pitchFamily="2" charset="-122"/>
              </a:rPr>
              <a:t>〈句子〉</a:t>
            </a:r>
            <a:r>
              <a:rPr lang="zh-CN" altLang="en-US" sz="3200" b="1">
                <a:latin typeface="宋体" pitchFamily="2" charset="-122"/>
              </a:rPr>
              <a:t> </a:t>
            </a:r>
            <a:r>
              <a:rPr lang="zh-CN" altLang="en-US" sz="3200" b="1">
                <a:latin typeface="宋体" pitchFamily="2" charset="-122"/>
                <a:sym typeface="Symbol" pitchFamily="18" charset="2"/>
              </a:rPr>
              <a:t></a:t>
            </a:r>
            <a:r>
              <a:rPr lang="zh-CN" altLang="en-US" sz="3200" b="1">
                <a:latin typeface="宋体" pitchFamily="2" charset="-122"/>
              </a:rPr>
              <a:t> </a:t>
            </a:r>
            <a:r>
              <a:rPr lang="zh-CN" altLang="en-US" sz="3200" b="1" u="sng">
                <a:latin typeface="宋体" pitchFamily="2" charset="-122"/>
              </a:rPr>
              <a:t>〈主语〉</a:t>
            </a:r>
            <a:r>
              <a:rPr lang="zh-CN" altLang="en-US" sz="3200" b="1">
                <a:latin typeface="宋体" pitchFamily="2" charset="-122"/>
              </a:rPr>
              <a:t>〈谓语〉</a:t>
            </a:r>
          </a:p>
          <a:p>
            <a:pPr algn="l" fontAlgn="ctr" latinLnBrk="1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>
                <a:latin typeface="宋体" pitchFamily="2" charset="-122"/>
                <a:sym typeface="Symbol" pitchFamily="18" charset="2"/>
              </a:rPr>
              <a:t>	   	</a:t>
            </a:r>
            <a:r>
              <a:rPr lang="zh-CN" altLang="en-US" sz="3200" b="1">
                <a:latin typeface="宋体" pitchFamily="2" charset="-122"/>
              </a:rPr>
              <a:t> </a:t>
            </a:r>
            <a:r>
              <a:rPr lang="zh-CN" altLang="en-US" sz="3200" b="1" u="sng">
                <a:latin typeface="宋体" pitchFamily="2" charset="-122"/>
              </a:rPr>
              <a:t>〈代词〉</a:t>
            </a:r>
            <a:r>
              <a:rPr lang="zh-CN" altLang="en-US" sz="3200" b="1">
                <a:latin typeface="宋体" pitchFamily="2" charset="-122"/>
              </a:rPr>
              <a:t>〈谓语〉</a:t>
            </a:r>
          </a:p>
          <a:p>
            <a:pPr algn="l" fontAlgn="ctr" latinLnBrk="1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>
                <a:latin typeface="宋体" pitchFamily="2" charset="-122"/>
              </a:rPr>
              <a:t>   	   	</a:t>
            </a:r>
            <a:r>
              <a:rPr lang="zh-CN" altLang="en-US" sz="3200" b="1">
                <a:latin typeface="宋体" pitchFamily="2" charset="-122"/>
                <a:sym typeface="Symbol" pitchFamily="18" charset="2"/>
              </a:rPr>
              <a:t> </a:t>
            </a:r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我</a:t>
            </a:r>
            <a:r>
              <a:rPr lang="zh-CN" altLang="en-US" sz="3200" b="1" u="sng">
                <a:latin typeface="宋体" pitchFamily="2" charset="-122"/>
              </a:rPr>
              <a:t>〈谓语〉</a:t>
            </a:r>
          </a:p>
          <a:p>
            <a:pPr algn="l" fontAlgn="ctr" latinLnBrk="1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>
                <a:latin typeface="宋体" pitchFamily="2" charset="-122"/>
              </a:rPr>
              <a:t>  	   	</a:t>
            </a:r>
            <a:r>
              <a:rPr lang="zh-CN" altLang="en-US" sz="3200" b="1">
                <a:latin typeface="宋体" pitchFamily="2" charset="-122"/>
                <a:sym typeface="Symbol" pitchFamily="18" charset="2"/>
              </a:rPr>
              <a:t> </a:t>
            </a:r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我</a:t>
            </a:r>
            <a:r>
              <a:rPr lang="zh-CN" altLang="en-US" sz="3200" b="1" u="sng">
                <a:latin typeface="宋体" pitchFamily="2" charset="-122"/>
              </a:rPr>
              <a:t>〈动词〉</a:t>
            </a:r>
            <a:r>
              <a:rPr lang="zh-CN" altLang="en-US" sz="3200" b="1">
                <a:latin typeface="宋体" pitchFamily="2" charset="-122"/>
              </a:rPr>
              <a:t>〈直接宾语〉</a:t>
            </a:r>
          </a:p>
          <a:p>
            <a:pPr algn="l" fontAlgn="ctr" latinLnBrk="1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>
                <a:latin typeface="宋体" pitchFamily="2" charset="-122"/>
              </a:rPr>
              <a:t>    	   	</a:t>
            </a:r>
            <a:r>
              <a:rPr lang="zh-CN" altLang="en-US" sz="3200" b="1">
                <a:latin typeface="宋体" pitchFamily="2" charset="-122"/>
                <a:sym typeface="Symbol" pitchFamily="18" charset="2"/>
              </a:rPr>
              <a:t> </a:t>
            </a:r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我是</a:t>
            </a:r>
            <a:r>
              <a:rPr lang="zh-CN" altLang="en-US" sz="3200" b="1" u="sng">
                <a:latin typeface="宋体" pitchFamily="2" charset="-122"/>
              </a:rPr>
              <a:t>〈直接宾语〉</a:t>
            </a:r>
            <a:r>
              <a:rPr lang="zh-CN" altLang="en-US" sz="3200" b="1">
                <a:latin typeface="宋体" pitchFamily="2" charset="-122"/>
              </a:rPr>
              <a:t> </a:t>
            </a:r>
          </a:p>
          <a:p>
            <a:pPr algn="l" fontAlgn="ctr" latinLnBrk="1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>
                <a:latin typeface="宋体" pitchFamily="2" charset="-122"/>
              </a:rPr>
              <a:t>	   	</a:t>
            </a:r>
            <a:r>
              <a:rPr lang="zh-CN" altLang="en-US" sz="3200" b="1">
                <a:latin typeface="宋体" pitchFamily="2" charset="-122"/>
                <a:sym typeface="Symbol" pitchFamily="18" charset="2"/>
              </a:rPr>
              <a:t> </a:t>
            </a:r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我是</a:t>
            </a:r>
            <a:r>
              <a:rPr lang="zh-CN" altLang="en-US" sz="3200" b="1" u="sng">
                <a:latin typeface="宋体" pitchFamily="2" charset="-122"/>
              </a:rPr>
              <a:t>〈名词〉</a:t>
            </a:r>
          </a:p>
          <a:p>
            <a:pPr algn="l" fontAlgn="ctr" latinLnBrk="1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>
                <a:latin typeface="宋体" pitchFamily="2" charset="-122"/>
              </a:rPr>
              <a:t>   	   	</a:t>
            </a:r>
            <a:r>
              <a:rPr lang="zh-CN" altLang="en-US" sz="3200" b="1">
                <a:latin typeface="宋体" pitchFamily="2" charset="-122"/>
                <a:sym typeface="Symbol" pitchFamily="18" charset="2"/>
              </a:rPr>
              <a:t> </a:t>
            </a:r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我是大学生</a:t>
            </a:r>
          </a:p>
        </p:txBody>
      </p:sp>
      <p:sp>
        <p:nvSpPr>
          <p:cNvPr id="12291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64388" y="5661025"/>
            <a:ext cx="1295400" cy="2159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/>
              <a:t>文法的作用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/>
              <a:t>严格定义句子的结构，是判断句子结构合法与否的依据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/>
              <a:t>用有穷的规则把无穷的句子集合描述出来</a:t>
            </a:r>
          </a:p>
        </p:txBody>
      </p:sp>
      <p:sp>
        <p:nvSpPr>
          <p:cNvPr id="500739" name="AutoShape 10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5334000"/>
            <a:ext cx="838200" cy="838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8" grpId="0" build="p" bldLvl="2" autoUpdateAnimBg="0"/>
      <p:bldP spid="5007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2 符号和符号串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dirty="0" smtClean="0">
                <a:latin typeface="宋体" pitchFamily="2" charset="-122"/>
              </a:rPr>
              <a:t>字母表</a:t>
            </a:r>
          </a:p>
          <a:p>
            <a:pPr marL="990600" lvl="1" indent="-533400" eaLnBrk="1" hangingPunct="1"/>
            <a:r>
              <a:rPr lang="zh-CN" altLang="en-US" sz="3200" dirty="0" smtClean="0">
                <a:latin typeface="宋体" pitchFamily="2" charset="-122"/>
              </a:rPr>
              <a:t>定义:元素的</a:t>
            </a:r>
            <a:r>
              <a:rPr lang="zh-CN" altLang="en-US" sz="3200" dirty="0" smtClean="0">
                <a:solidFill>
                  <a:srgbClr val="00FFCC"/>
                </a:solidFill>
                <a:latin typeface="宋体" pitchFamily="2" charset="-122"/>
              </a:rPr>
              <a:t>非空</a:t>
            </a:r>
            <a:r>
              <a:rPr lang="zh-CN" altLang="en-US" sz="3200" dirty="0" smtClean="0">
                <a:solidFill>
                  <a:srgbClr val="FFCC00"/>
                </a:solidFill>
                <a:latin typeface="宋体" pitchFamily="2" charset="-122"/>
              </a:rPr>
              <a:t>有穷</a:t>
            </a:r>
            <a:r>
              <a:rPr lang="zh-CN" altLang="en-US" sz="3200" dirty="0" smtClean="0">
                <a:latin typeface="宋体" pitchFamily="2" charset="-122"/>
              </a:rPr>
              <a:t>集合</a:t>
            </a:r>
          </a:p>
          <a:p>
            <a:pPr marL="990600" lvl="1" indent="-533400" eaLnBrk="1" hangingPunct="1"/>
            <a:r>
              <a:rPr lang="zh-CN" altLang="en-US" sz="3200" dirty="0" smtClean="0"/>
              <a:t>例：∑={0‚1}  </a:t>
            </a:r>
            <a:r>
              <a:rPr lang="en-US" altLang="zh-CN" sz="3200" dirty="0" smtClean="0"/>
              <a:t>Α={</a:t>
            </a:r>
            <a:r>
              <a:rPr lang="en-US" altLang="zh-CN" sz="3200" dirty="0" err="1" smtClean="0"/>
              <a:t>a‚b,c</a:t>
            </a:r>
            <a:r>
              <a:rPr lang="en-US" altLang="zh-CN" sz="3200" dirty="0" smtClean="0"/>
              <a:t>}</a:t>
            </a:r>
          </a:p>
          <a:p>
            <a:pPr marL="990600" lvl="1" indent="-533400" eaLnBrk="1" hangingPunct="1"/>
            <a:r>
              <a:rPr lang="zh-CN" altLang="en-US" sz="3200" dirty="0" smtClean="0"/>
              <a:t>元素也称为符号，字母表也称符号集。</a:t>
            </a:r>
          </a:p>
          <a:p>
            <a:pPr marL="990600" lvl="1" indent="-533400" eaLnBrk="1" hangingPunct="1"/>
            <a:r>
              <a:rPr lang="zh-CN" altLang="en-US" sz="3200" dirty="0" smtClean="0"/>
              <a:t>程序语言的字母表由字母数字和若干专用符号组成。</a:t>
            </a:r>
            <a:endParaRPr lang="zh-CN" altLang="en-US" sz="2400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715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zh-CN" altLang="en-US" sz="2800" smtClean="0">
                <a:latin typeface="宋体" pitchFamily="2" charset="-122"/>
              </a:rPr>
              <a:t>符号串</a:t>
            </a:r>
          </a:p>
          <a:p>
            <a:pPr marL="990600" lvl="1" indent="-533400" eaLnBrk="1" hangingPunct="1"/>
            <a:r>
              <a:rPr lang="zh-CN" altLang="en-US" smtClean="0">
                <a:latin typeface="宋体" pitchFamily="2" charset="-122"/>
              </a:rPr>
              <a:t>定义:由字母表中的符号组成的任何有穷序列</a:t>
            </a:r>
          </a:p>
          <a:p>
            <a:pPr marL="990600" lvl="1" indent="-533400" eaLnBrk="1" hangingPunct="1"/>
            <a:r>
              <a:rPr lang="zh-CN" altLang="en-US" smtClean="0"/>
              <a:t>例：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smtClean="0"/>
              <a:t>          </a:t>
            </a:r>
            <a:r>
              <a:rPr lang="en-US" altLang="zh-CN" smtClean="0"/>
              <a:t>0,00,10</a:t>
            </a:r>
            <a:r>
              <a:rPr lang="zh-CN" altLang="en-US" smtClean="0">
                <a:latin typeface="Times New Roman" pitchFamily="18" charset="0"/>
              </a:rPr>
              <a:t>是</a:t>
            </a:r>
            <a:r>
              <a:rPr lang="zh-CN" altLang="en-US" smtClean="0"/>
              <a:t>字母表∑={0‚1}上的符号串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mtClean="0"/>
              <a:t>          a,ab,aaca</a:t>
            </a:r>
            <a:r>
              <a:rPr lang="zh-CN" altLang="en-US" smtClean="0"/>
              <a:t>是</a:t>
            </a:r>
            <a:r>
              <a:rPr lang="en-US" altLang="zh-CN" smtClean="0"/>
              <a:t>Α={a‚b,c}</a:t>
            </a:r>
            <a:r>
              <a:rPr lang="zh-CN" altLang="en-US" smtClean="0"/>
              <a:t>上的符号串</a:t>
            </a:r>
          </a:p>
          <a:p>
            <a:pPr marL="990600" lvl="1" indent="-533400" eaLnBrk="1" hangingPunct="1"/>
            <a:r>
              <a:rPr lang="zh-CN" altLang="en-US" smtClean="0"/>
              <a:t>在符号串中，符号是有顺序的，顺序不同,代表不同的符号串，如:</a:t>
            </a:r>
            <a:r>
              <a:rPr lang="en-US" altLang="zh-CN" smtClean="0"/>
              <a:t>ab</a:t>
            </a:r>
            <a:r>
              <a:rPr lang="zh-CN" altLang="en-US" smtClean="0"/>
              <a:t>和</a:t>
            </a:r>
            <a:r>
              <a:rPr lang="en-US" altLang="zh-CN" smtClean="0"/>
              <a:t>ba</a:t>
            </a:r>
            <a:r>
              <a:rPr lang="zh-CN" altLang="en-US" smtClean="0"/>
              <a:t>不同</a:t>
            </a:r>
          </a:p>
          <a:p>
            <a:pPr marL="990600" lvl="1" indent="-533400" eaLnBrk="1" hangingPunct="1"/>
            <a:r>
              <a:rPr lang="zh-CN" altLang="en-US" smtClean="0"/>
              <a:t>不含任何符号的符号串称为空串，用</a:t>
            </a:r>
            <a:r>
              <a:rPr lang="en-US" altLang="zh-CN" smtClean="0"/>
              <a:t>ε</a:t>
            </a:r>
            <a:r>
              <a:rPr lang="zh-CN" altLang="en-US" smtClean="0"/>
              <a:t>表示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latin typeface="宋体" pitchFamily="2" charset="-122"/>
              </a:rPr>
              <a:t>注意: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mtClean="0"/>
              <a:t>ε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mtClean="0">
                <a:latin typeface="宋体" pitchFamily="2" charset="-122"/>
              </a:rPr>
              <a:t>并不等于空集合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{ }</a:t>
            </a:r>
            <a:endParaRPr lang="zh-CN" altLang="en-US" smtClean="0"/>
          </a:p>
          <a:p>
            <a:pPr marL="990600" lvl="1" indent="-533400" eaLnBrk="1" hangingPunct="1"/>
            <a:r>
              <a:rPr lang="zh-CN" altLang="en-US" smtClean="0"/>
              <a:t>符号串长度:  符号串中含有符号的个数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smtClean="0"/>
              <a:t>	如: 	|</a:t>
            </a:r>
            <a:r>
              <a:rPr lang="en-US" altLang="zh-CN" smtClean="0"/>
              <a:t>abc|=3	| ε|=0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tx2"/>
              </a:buClr>
            </a:pPr>
            <a:endParaRPr lang="zh-CN" altLang="en-US" sz="2800" b="1">
              <a:latin typeface="宋体" pitchFamily="2" charset="-122"/>
            </a:endParaRPr>
          </a:p>
          <a:p>
            <a:pPr marL="990600" lvl="1" indent="-533400" algn="l">
              <a:spcBef>
                <a:spcPct val="20000"/>
              </a:spcBef>
              <a:buFontTx/>
              <a:buChar char="–"/>
            </a:pPr>
            <a:r>
              <a:rPr lang="zh-CN" altLang="en-US" sz="2800" b="1"/>
              <a:t>符号串的头尾：如果</a:t>
            </a:r>
            <a:r>
              <a:rPr lang="en-US" altLang="zh-CN" sz="2800" b="1">
                <a:ea typeface="Gungsuh" pitchFamily="18" charset="-127"/>
              </a:rPr>
              <a:t>α</a:t>
            </a:r>
            <a:r>
              <a:rPr lang="en-US" altLang="zh-CN" sz="2800" b="1"/>
              <a:t>=xy</a:t>
            </a:r>
            <a:r>
              <a:rPr lang="zh-CN" altLang="en-US" sz="2800" b="1"/>
              <a:t>，那么</a:t>
            </a:r>
            <a:r>
              <a:rPr lang="en-US" altLang="zh-CN" sz="2800" b="1"/>
              <a:t>x</a:t>
            </a:r>
            <a:r>
              <a:rPr lang="zh-CN" altLang="en-US" sz="2800" b="1"/>
              <a:t>是</a:t>
            </a:r>
            <a:r>
              <a:rPr lang="en-US" altLang="zh-CN" sz="2800" b="1">
                <a:ea typeface="Gungsuh" pitchFamily="18" charset="-127"/>
              </a:rPr>
              <a:t>α</a:t>
            </a:r>
            <a:r>
              <a:rPr lang="zh-CN" altLang="en-US" sz="2800" b="1"/>
              <a:t>的头，</a:t>
            </a:r>
            <a:r>
              <a:rPr lang="en-US" altLang="zh-CN" sz="2800" b="1"/>
              <a:t>y</a:t>
            </a:r>
            <a:r>
              <a:rPr lang="zh-CN" altLang="en-US" sz="2800" b="1"/>
              <a:t>是</a:t>
            </a:r>
            <a:r>
              <a:rPr lang="en-US" altLang="zh-CN" sz="2800" b="1">
                <a:ea typeface="Gungsuh" pitchFamily="18" charset="-127"/>
              </a:rPr>
              <a:t>α</a:t>
            </a:r>
            <a:r>
              <a:rPr lang="zh-CN" altLang="en-US" sz="2800" b="1"/>
              <a:t>的尾；如果</a:t>
            </a:r>
            <a:r>
              <a:rPr lang="en-US" altLang="zh-CN" sz="2800" b="1"/>
              <a:t>x</a:t>
            </a:r>
            <a:r>
              <a:rPr lang="zh-CN" altLang="en-US" sz="2800" b="1"/>
              <a:t>是非空的，那么</a:t>
            </a:r>
            <a:r>
              <a:rPr lang="en-US" altLang="zh-CN" sz="2800" b="1"/>
              <a:t>y</a:t>
            </a:r>
            <a:r>
              <a:rPr lang="zh-CN" altLang="en-US" sz="2800" b="1"/>
              <a:t>是</a:t>
            </a:r>
            <a:r>
              <a:rPr lang="en-US" altLang="zh-CN" sz="2800" b="1">
                <a:ea typeface="Gungsuh" pitchFamily="18" charset="-127"/>
              </a:rPr>
              <a:t>α</a:t>
            </a:r>
            <a:r>
              <a:rPr lang="zh-CN" altLang="en-US" sz="2800" b="1"/>
              <a:t>的固有尾，如果</a:t>
            </a:r>
            <a:r>
              <a:rPr lang="en-US" altLang="zh-CN" sz="2800" b="1"/>
              <a:t>y</a:t>
            </a:r>
            <a:r>
              <a:rPr lang="zh-CN" altLang="en-US" sz="2800" b="1"/>
              <a:t>是非空的，那么</a:t>
            </a:r>
            <a:r>
              <a:rPr lang="en-US" altLang="zh-CN" sz="2800" b="1"/>
              <a:t>x</a:t>
            </a:r>
            <a:r>
              <a:rPr lang="zh-CN" altLang="en-US" sz="2800" b="1"/>
              <a:t>是</a:t>
            </a:r>
            <a:r>
              <a:rPr lang="en-US" altLang="zh-CN" sz="2800" b="1">
                <a:ea typeface="Gungsuh" pitchFamily="18" charset="-127"/>
              </a:rPr>
              <a:t>α</a:t>
            </a:r>
            <a:r>
              <a:rPr lang="zh-CN" altLang="en-US" sz="2800" b="1"/>
              <a:t>的固有头</a:t>
            </a:r>
          </a:p>
          <a:p>
            <a:pPr marL="990600" lvl="1" indent="-533400" algn="l">
              <a:spcBef>
                <a:spcPct val="20000"/>
              </a:spcBef>
              <a:buFontTx/>
              <a:buChar char="–"/>
            </a:pPr>
            <a:r>
              <a:rPr lang="zh-CN" altLang="en-US" sz="2800" b="1"/>
              <a:t>例：</a:t>
            </a:r>
          </a:p>
          <a:p>
            <a:pPr marL="990600" lvl="1" indent="-533400" algn="l">
              <a:spcBef>
                <a:spcPct val="20000"/>
              </a:spcBef>
            </a:pPr>
            <a:r>
              <a:rPr lang="zh-CN" altLang="en-US" sz="2800" b="1"/>
              <a:t>          </a:t>
            </a:r>
            <a:r>
              <a:rPr lang="en-US" altLang="zh-CN" sz="2800" b="1">
                <a:ea typeface="Gungsuh" pitchFamily="18" charset="-127"/>
              </a:rPr>
              <a:t>β</a:t>
            </a:r>
            <a:r>
              <a:rPr lang="en-US" altLang="zh-CN" sz="2800" b="1"/>
              <a:t>=abc</a:t>
            </a:r>
          </a:p>
          <a:p>
            <a:pPr marL="990600" lvl="1" indent="-533400" algn="l">
              <a:spcBef>
                <a:spcPct val="20000"/>
              </a:spcBef>
            </a:pPr>
            <a:r>
              <a:rPr lang="zh-CN" altLang="en-US" sz="2800" b="1"/>
              <a:t>   </a:t>
            </a:r>
            <a:r>
              <a:rPr lang="en-US" altLang="zh-CN" sz="2800" b="1">
                <a:ea typeface="Gungsuh" pitchFamily="18" charset="-127"/>
              </a:rPr>
              <a:t>β</a:t>
            </a:r>
            <a:r>
              <a:rPr lang="zh-CN" altLang="en-US" sz="2800" b="1"/>
              <a:t>的头包括： </a:t>
            </a:r>
            <a:r>
              <a:rPr lang="en-US" altLang="zh-CN" sz="2800" b="1"/>
              <a:t>ε</a:t>
            </a:r>
            <a:r>
              <a:rPr lang="zh-CN" altLang="en-US" sz="2800" b="1"/>
              <a:t>，</a:t>
            </a:r>
            <a:r>
              <a:rPr lang="en-US" altLang="zh-CN" sz="2800" b="1"/>
              <a:t>a,ab,abc</a:t>
            </a:r>
          </a:p>
          <a:p>
            <a:pPr marL="990600" lvl="1" indent="-533400" algn="l">
              <a:spcBef>
                <a:spcPct val="20000"/>
              </a:spcBef>
            </a:pPr>
            <a:r>
              <a:rPr lang="en-US" altLang="zh-CN" sz="2800" b="1"/>
              <a:t>   </a:t>
            </a:r>
            <a:r>
              <a:rPr lang="en-US" altLang="zh-CN" sz="2800" b="1">
                <a:ea typeface="Gungsuh" pitchFamily="18" charset="-127"/>
              </a:rPr>
              <a:t>β</a:t>
            </a:r>
            <a:r>
              <a:rPr lang="zh-CN" altLang="en-US" sz="2800" b="1"/>
              <a:t>的固有头包括： </a:t>
            </a:r>
            <a:r>
              <a:rPr lang="en-US" altLang="zh-CN" sz="2800" b="1"/>
              <a:t>ε</a:t>
            </a:r>
            <a:r>
              <a:rPr lang="zh-CN" altLang="en-US" sz="2800" b="1"/>
              <a:t>，</a:t>
            </a:r>
            <a:r>
              <a:rPr lang="en-US" altLang="zh-CN" sz="2800" b="1"/>
              <a:t>a,ab</a:t>
            </a:r>
          </a:p>
          <a:p>
            <a:pPr marL="990600" lvl="1" indent="-533400" algn="l">
              <a:spcBef>
                <a:spcPct val="20000"/>
              </a:spcBef>
            </a:pPr>
            <a:r>
              <a:rPr lang="en-US" altLang="zh-CN" sz="2800" b="1"/>
              <a:t>   </a:t>
            </a:r>
            <a:r>
              <a:rPr lang="en-US" altLang="zh-CN" sz="2800" b="1">
                <a:ea typeface="Gungsuh" pitchFamily="18" charset="-127"/>
              </a:rPr>
              <a:t>β</a:t>
            </a:r>
            <a:r>
              <a:rPr lang="zh-CN" altLang="en-US" sz="2800" b="1"/>
              <a:t>的尾包括： </a:t>
            </a:r>
            <a:r>
              <a:rPr lang="en-US" altLang="zh-CN" sz="2800" b="1"/>
              <a:t>ε</a:t>
            </a:r>
            <a:r>
              <a:rPr lang="zh-CN" altLang="en-US" sz="2800" b="1"/>
              <a:t>，</a:t>
            </a:r>
            <a:r>
              <a:rPr lang="en-US" altLang="zh-CN" sz="2800" b="1"/>
              <a:t>c,bc,abc</a:t>
            </a:r>
          </a:p>
          <a:p>
            <a:pPr marL="990600" lvl="1" indent="-533400" algn="l">
              <a:spcBef>
                <a:spcPct val="20000"/>
              </a:spcBef>
            </a:pPr>
            <a:r>
              <a:rPr lang="en-US" altLang="zh-CN" sz="2800" b="1"/>
              <a:t>   </a:t>
            </a:r>
            <a:r>
              <a:rPr lang="en-US" altLang="zh-CN" sz="2800" b="1">
                <a:ea typeface="Gungsuh" pitchFamily="18" charset="-127"/>
              </a:rPr>
              <a:t>β</a:t>
            </a:r>
            <a:r>
              <a:rPr lang="zh-CN" altLang="en-US" sz="2800" b="1"/>
              <a:t>的固有尾包括： </a:t>
            </a:r>
            <a:r>
              <a:rPr lang="en-US" altLang="zh-CN" sz="2800" b="1"/>
              <a:t>ε</a:t>
            </a:r>
            <a:r>
              <a:rPr lang="zh-CN" altLang="en-US" sz="2800" b="1"/>
              <a:t>，</a:t>
            </a:r>
            <a:r>
              <a:rPr lang="en-US" altLang="zh-CN" sz="2800" b="1"/>
              <a:t>c,bc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7150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3"/>
            </a:pPr>
            <a:r>
              <a:rPr lang="zh-CN" altLang="en-US" smtClean="0">
                <a:latin typeface="Times New Roman" pitchFamily="18" charset="0"/>
              </a:rPr>
              <a:t>符号串的运算</a:t>
            </a:r>
          </a:p>
          <a:p>
            <a:pPr marL="990600" lvl="1" indent="-533400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>
                <a:solidFill>
                  <a:srgbClr val="FFFF00"/>
                </a:solidFill>
                <a:latin typeface="Times New Roman" pitchFamily="18" charset="0"/>
              </a:rPr>
              <a:t>符号串的连接</a:t>
            </a:r>
            <a:r>
              <a:rPr lang="zh-CN" altLang="en-US" sz="3200" smtClean="0">
                <a:latin typeface="Times New Roman" pitchFamily="18" charset="0"/>
              </a:rPr>
              <a:t>：</a:t>
            </a:r>
            <a:r>
              <a:rPr lang="zh-CN" altLang="en-US" sz="3200" smtClean="0"/>
              <a:t>设</a:t>
            </a:r>
            <a:r>
              <a:rPr lang="en-US" altLang="zh-CN" sz="3200" smtClean="0"/>
              <a:t>β、γ</a:t>
            </a:r>
            <a:r>
              <a:rPr lang="zh-CN" altLang="en-US" sz="3200" smtClean="0"/>
              <a:t>是符号串,它们的连接是把</a:t>
            </a:r>
            <a:r>
              <a:rPr lang="en-US" altLang="zh-CN" sz="3200" smtClean="0"/>
              <a:t>γ</a:t>
            </a:r>
            <a:r>
              <a:rPr lang="zh-CN" altLang="en-US" sz="3200" smtClean="0"/>
              <a:t>的符号写在 </a:t>
            </a:r>
            <a:r>
              <a:rPr lang="en-US" altLang="zh-CN" sz="3200" smtClean="0"/>
              <a:t>β</a:t>
            </a:r>
            <a:r>
              <a:rPr lang="zh-CN" altLang="en-US" sz="3200" smtClean="0"/>
              <a:t>的符号之后得到的符号串</a:t>
            </a:r>
            <a:r>
              <a:rPr lang="en-US" altLang="zh-CN" sz="3200" smtClean="0">
                <a:ea typeface="Gungsuh" pitchFamily="18" charset="-127"/>
              </a:rPr>
              <a:t>βγ</a:t>
            </a:r>
          </a:p>
          <a:p>
            <a:pPr marL="609600" indent="-609600" algn="just" eaLnBrk="1" hangingPunct="1">
              <a:buFontTx/>
              <a:buNone/>
            </a:pPr>
            <a:r>
              <a:rPr lang="zh-CN" altLang="en-US" smtClean="0"/>
              <a:t>		</a:t>
            </a:r>
            <a:r>
              <a:rPr lang="zh-CN" altLang="en-US" sz="2800" smtClean="0"/>
              <a:t>例如 </a:t>
            </a:r>
            <a:r>
              <a:rPr lang="en-US" altLang="zh-CN" smtClean="0">
                <a:ea typeface="Gungsuh" pitchFamily="18" charset="-127"/>
              </a:rPr>
              <a:t>β</a:t>
            </a:r>
            <a:r>
              <a:rPr lang="en-US" altLang="zh-CN" sz="2800" smtClean="0"/>
              <a:t>="ST"，</a:t>
            </a:r>
            <a:r>
              <a:rPr lang="en-US" altLang="zh-CN" smtClean="0">
                <a:ea typeface="Gungsuh" pitchFamily="18" charset="-127"/>
              </a:rPr>
              <a:t>γ</a:t>
            </a:r>
            <a:r>
              <a:rPr lang="en-US" altLang="zh-CN" sz="2800" smtClean="0"/>
              <a:t>="abu" ，</a:t>
            </a:r>
            <a:r>
              <a:rPr lang="zh-CN" altLang="en-US" sz="2800" smtClean="0"/>
              <a:t>则 </a:t>
            </a:r>
            <a:r>
              <a:rPr lang="en-US" altLang="zh-CN" sz="2800" smtClean="0">
                <a:ea typeface="Gungsuh" pitchFamily="18" charset="-127"/>
              </a:rPr>
              <a:t>βγ</a:t>
            </a:r>
            <a:r>
              <a:rPr lang="en-US" altLang="zh-CN" sz="2800" smtClean="0"/>
              <a:t>="STabu"     </a:t>
            </a:r>
          </a:p>
          <a:p>
            <a:pPr marL="609600" indent="-609600" algn="just" eaLnBrk="1" hangingPunct="1">
              <a:buFontTx/>
              <a:buNone/>
            </a:pPr>
            <a:r>
              <a:rPr lang="zh-CN" altLang="en-US" sz="2800" smtClean="0"/>
              <a:t>		显然</a:t>
            </a:r>
            <a:r>
              <a:rPr lang="en-US" altLang="zh-CN" sz="2800" smtClean="0"/>
              <a:t>ε</a:t>
            </a:r>
            <a:r>
              <a:rPr lang="en-US" altLang="zh-CN" sz="2800" smtClean="0">
                <a:ea typeface="Gungsuh" pitchFamily="18" charset="-127"/>
              </a:rPr>
              <a:t>β</a:t>
            </a:r>
            <a:r>
              <a:rPr lang="en-US" altLang="zh-CN" sz="2800" smtClean="0"/>
              <a:t> = </a:t>
            </a:r>
            <a:r>
              <a:rPr lang="en-US" altLang="zh-CN" sz="2800" smtClean="0">
                <a:ea typeface="Gungsuh" pitchFamily="18" charset="-127"/>
              </a:rPr>
              <a:t>β</a:t>
            </a:r>
            <a:r>
              <a:rPr lang="en-US" altLang="zh-CN" sz="2800" smtClean="0"/>
              <a:t>ε=β</a:t>
            </a:r>
            <a:endParaRPr lang="zh-CN" altLang="en-US" sz="2800" smtClean="0">
              <a:latin typeface="Times New Roman" pitchFamily="18" charset="0"/>
            </a:endParaRPr>
          </a:p>
          <a:p>
            <a:pPr marL="990600" lvl="1" indent="-533400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>
                <a:solidFill>
                  <a:srgbClr val="FFFF00"/>
                </a:solidFill>
                <a:latin typeface="Times New Roman" pitchFamily="18" charset="0"/>
              </a:rPr>
              <a:t>符号串的方幂</a:t>
            </a:r>
            <a:r>
              <a:rPr lang="zh-CN" altLang="en-US" sz="3200" smtClean="0">
                <a:latin typeface="Times New Roman" pitchFamily="18" charset="0"/>
              </a:rPr>
              <a:t>：把</a:t>
            </a:r>
            <a:r>
              <a:rPr lang="zh-CN" altLang="en-US" sz="3200" smtClean="0">
                <a:latin typeface="宋体" pitchFamily="2" charset="-122"/>
              </a:rPr>
              <a:t>符号串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</a:t>
            </a:r>
            <a:r>
              <a:rPr lang="zh-CN" altLang="en-US" sz="3200" smtClean="0">
                <a:latin typeface="宋体" pitchFamily="2" charset="-122"/>
              </a:rPr>
              <a:t>自身连接</a:t>
            </a:r>
            <a:r>
              <a:rPr lang="en-US" altLang="zh-CN" sz="3200" smtClean="0">
                <a:latin typeface="宋体" pitchFamily="2" charset="-122"/>
              </a:rPr>
              <a:t>n</a:t>
            </a:r>
            <a:r>
              <a:rPr lang="zh-CN" altLang="en-US" sz="3200" smtClean="0">
                <a:latin typeface="宋体" pitchFamily="2" charset="-122"/>
              </a:rPr>
              <a:t>次得到的符号串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</a:t>
            </a:r>
            <a:r>
              <a:rPr lang="en-US" altLang="zh-CN" sz="3200" baseline="30000" smtClean="0">
                <a:latin typeface="宋体" pitchFamily="2" charset="-122"/>
              </a:rPr>
              <a:t>n </a:t>
            </a:r>
            <a:r>
              <a:rPr lang="en-US" altLang="zh-CN" sz="3200" smtClean="0">
                <a:latin typeface="宋体" pitchFamily="2" charset="-122"/>
              </a:rPr>
              <a:t>=</a:t>
            </a:r>
            <a:r>
              <a:rPr lang="en-US" altLang="zh-CN" sz="3200" baseline="30000" smtClean="0">
                <a:latin typeface="宋体" pitchFamily="2" charset="-122"/>
              </a:rPr>
              <a:t> 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αα</a:t>
            </a:r>
            <a:r>
              <a:rPr lang="en-US" altLang="zh-CN" sz="3200" smtClean="0"/>
              <a:t>…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αα</a:t>
            </a:r>
          </a:p>
          <a:p>
            <a:pPr marL="990600" lvl="1" indent="-533400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3200" smtClean="0">
                <a:latin typeface="宋体" pitchFamily="2" charset="-122"/>
              </a:rPr>
              <a:t>		</a:t>
            </a:r>
            <a:r>
              <a:rPr lang="zh-CN" altLang="en-US" sz="3200" smtClean="0">
                <a:latin typeface="宋体" pitchFamily="2" charset="-122"/>
              </a:rPr>
              <a:t>例如 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</a:t>
            </a:r>
            <a:r>
              <a:rPr lang="en-US" altLang="zh-CN" sz="3200" baseline="30000" smtClean="0">
                <a:latin typeface="宋体" pitchFamily="2" charset="-122"/>
              </a:rPr>
              <a:t>1</a:t>
            </a:r>
            <a:r>
              <a:rPr lang="en-US" altLang="zh-CN" sz="3200" smtClean="0">
                <a:latin typeface="宋体" pitchFamily="2" charset="-122"/>
              </a:rPr>
              <a:t>=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</a:t>
            </a:r>
            <a:r>
              <a:rPr lang="en-US" altLang="zh-CN" sz="3200" smtClean="0">
                <a:latin typeface="宋体" pitchFamily="2" charset="-122"/>
              </a:rPr>
              <a:t>  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</a:t>
            </a:r>
            <a:r>
              <a:rPr lang="en-US" altLang="zh-CN" sz="3200" baseline="30000" smtClean="0">
                <a:latin typeface="宋体" pitchFamily="2" charset="-122"/>
              </a:rPr>
              <a:t>2</a:t>
            </a:r>
            <a:r>
              <a:rPr lang="en-US" altLang="zh-CN" sz="3200" smtClean="0">
                <a:latin typeface="宋体" pitchFamily="2" charset="-122"/>
              </a:rPr>
              <a:t>=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αα</a:t>
            </a:r>
            <a:r>
              <a:rPr lang="en-US" altLang="zh-CN" sz="3200" smtClean="0">
                <a:latin typeface="宋体" pitchFamily="2" charset="-122"/>
              </a:rPr>
              <a:t>  </a:t>
            </a:r>
            <a:r>
              <a:rPr lang="en-US" altLang="zh-CN" sz="3200" b="0" smtClean="0">
                <a:latin typeface="Gungsuh" pitchFamily="18" charset="-127"/>
                <a:ea typeface="Gungsuh" pitchFamily="18" charset="-127"/>
              </a:rPr>
              <a:t>α</a:t>
            </a:r>
            <a:r>
              <a:rPr lang="en-US" altLang="zh-CN" sz="3200" baseline="30000" smtClean="0">
                <a:latin typeface="宋体" pitchFamily="2" charset="-122"/>
              </a:rPr>
              <a:t>0</a:t>
            </a:r>
            <a:r>
              <a:rPr lang="en-US" altLang="zh-CN" sz="3200" smtClean="0">
                <a:latin typeface="宋体" pitchFamily="2" charset="-122"/>
              </a:rPr>
              <a:t>=ε</a:t>
            </a:r>
            <a:endParaRPr lang="zh-CN" altLang="en-US" sz="320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715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 startAt="4"/>
            </a:pPr>
            <a:r>
              <a:rPr lang="zh-CN" altLang="en-US" dirty="0" smtClean="0">
                <a:latin typeface="宋体" pitchFamily="2" charset="-122"/>
              </a:rPr>
              <a:t>符号串集合：</a:t>
            </a:r>
          </a:p>
          <a:p>
            <a:pPr marL="914400" lvl="1" indent="-457200" eaLnBrk="1" hangingPunct="1"/>
            <a:r>
              <a:rPr lang="zh-CN" altLang="en-US" dirty="0" smtClean="0">
                <a:latin typeface="宋体" pitchFamily="2" charset="-122"/>
              </a:rPr>
              <a:t>定义: 若集合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中所有元素都是某字母表</a:t>
            </a:r>
            <a:r>
              <a:rPr lang="zh-CN" altLang="en-US" dirty="0" smtClean="0">
                <a:latin typeface="宋体" pitchFamily="2" charset="-122"/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pitchFamily="2" charset="-122"/>
              </a:rPr>
              <a:t>上的符号串，则称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为字母表</a:t>
            </a:r>
            <a:r>
              <a:rPr lang="zh-CN" altLang="en-US" dirty="0" smtClean="0">
                <a:latin typeface="宋体" pitchFamily="2" charset="-122"/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pitchFamily="2" charset="-122"/>
              </a:rPr>
              <a:t>上的符号串集合。</a:t>
            </a:r>
          </a:p>
          <a:p>
            <a:pPr marL="914400" lvl="1" indent="-457200" eaLnBrk="1" hangingPunct="1"/>
            <a:r>
              <a:rPr lang="zh-CN" altLang="en-US" dirty="0" smtClean="0">
                <a:solidFill>
                  <a:srgbClr val="FFCC00"/>
                </a:solidFill>
              </a:rPr>
              <a:t>符号串集合的乘积</a:t>
            </a:r>
            <a:r>
              <a:rPr lang="zh-CN" altLang="en-US" dirty="0" smtClean="0"/>
              <a:t>：符号串集合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的乘积定义为:</a:t>
            </a:r>
            <a:endParaRPr lang="zh-CN" altLang="en-US" sz="2400" dirty="0" smtClean="0"/>
          </a:p>
          <a:p>
            <a:pPr marL="533400" indent="-533400" algn="just" eaLnBrk="1" hangingPunct="1">
              <a:buFontTx/>
              <a:buNone/>
            </a:pPr>
            <a:r>
              <a:rPr lang="en-US" altLang="zh-CN" sz="2800" dirty="0" smtClean="0"/>
              <a:t>		AB =</a:t>
            </a:r>
            <a:r>
              <a:rPr lang="en-US" altLang="zh-CN" sz="2800" dirty="0" smtClean="0">
                <a:latin typeface="宋体" pitchFamily="2" charset="-122"/>
                <a:sym typeface="Times New Roman" pitchFamily="18" charset="0"/>
              </a:rPr>
              <a:t>{</a:t>
            </a:r>
            <a:r>
              <a:rPr lang="en-US" altLang="zh-CN" sz="2800" dirty="0" err="1" smtClean="0"/>
              <a:t>xy|x∈A</a:t>
            </a:r>
            <a:r>
              <a:rPr lang="zh-CN" altLang="en-US" sz="2800" dirty="0" smtClean="0"/>
              <a:t>且</a:t>
            </a:r>
            <a:r>
              <a:rPr lang="en-US" altLang="zh-CN" sz="2800" dirty="0" err="1" smtClean="0"/>
              <a:t>y∈B</a:t>
            </a:r>
            <a:r>
              <a:rPr lang="en-US" altLang="zh-CN" sz="2800" dirty="0" smtClean="0">
                <a:latin typeface="宋体" pitchFamily="2" charset="-122"/>
                <a:sym typeface="Times New Roman" pitchFamily="18" charset="0"/>
              </a:rPr>
              <a:t>}</a:t>
            </a:r>
            <a:r>
              <a:rPr lang="en-US" altLang="zh-CN" sz="2800" dirty="0" smtClean="0"/>
              <a:t>，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AB</a:t>
            </a:r>
            <a:r>
              <a:rPr lang="zh-CN" altLang="en-US" sz="2800" dirty="0" smtClean="0"/>
              <a:t>是由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中的串</a:t>
            </a:r>
            <a:r>
              <a:rPr lang="en-US" altLang="zh-CN" sz="2800" dirty="0" smtClean="0"/>
              <a:t>x	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中的串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连接而成的串</a:t>
            </a:r>
            <a:r>
              <a:rPr lang="en-US" altLang="zh-CN" sz="2800" dirty="0" err="1" smtClean="0"/>
              <a:t>xy</a:t>
            </a:r>
            <a:r>
              <a:rPr lang="zh-CN" altLang="en-US" sz="2800" dirty="0" smtClean="0"/>
              <a:t>组成的集合。</a:t>
            </a:r>
          </a:p>
          <a:p>
            <a:pPr marL="533400" indent="-533400" algn="just" eaLnBrk="1" hangingPunct="1">
              <a:buFontTx/>
              <a:buNone/>
            </a:pPr>
            <a:r>
              <a:rPr lang="zh-CN" altLang="en-US" sz="2800" dirty="0" smtClean="0"/>
              <a:t>		若集合</a:t>
            </a:r>
            <a:r>
              <a:rPr lang="en-US" altLang="zh-CN" sz="2800" dirty="0" smtClean="0"/>
              <a:t>A = 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</a:t>
            </a:r>
            <a:r>
              <a:rPr lang="en-US" altLang="zh-CN" sz="2800" dirty="0" err="1" smtClean="0">
                <a:latin typeface="宋体" pitchFamily="2" charset="-122"/>
                <a:sym typeface="Symbol" pitchFamily="18" charset="2"/>
              </a:rPr>
              <a:t>ab,cde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 </a:t>
            </a:r>
            <a:r>
              <a:rPr lang="en-US" altLang="zh-CN" sz="2800" dirty="0" smtClean="0"/>
              <a:t>B = 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</a:t>
            </a:r>
            <a:r>
              <a:rPr lang="en-US" altLang="zh-CN" sz="2800" dirty="0" smtClean="0">
                <a:solidFill>
                  <a:srgbClr val="FFCC00"/>
                </a:solidFill>
                <a:latin typeface="宋体" pitchFamily="2" charset="-122"/>
                <a:sym typeface="Symbol" pitchFamily="18" charset="2"/>
              </a:rPr>
              <a:t>0,1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</a:t>
            </a:r>
          </a:p>
          <a:p>
            <a:pPr marL="533400" indent="-533400" algn="just" eaLnBrk="1" hangingPunct="1">
              <a:buFontTx/>
              <a:buNone/>
            </a:pP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     </a:t>
            </a:r>
            <a:r>
              <a:rPr lang="zh-CN" altLang="en-US" sz="2800" dirty="0" smtClean="0"/>
              <a:t>则 </a:t>
            </a:r>
            <a:r>
              <a:rPr lang="en-US" altLang="zh-CN" sz="2800" dirty="0" smtClean="0"/>
              <a:t>AB = 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ab</a:t>
            </a:r>
            <a:r>
              <a:rPr lang="en-US" altLang="zh-CN" sz="2800" dirty="0" smtClean="0">
                <a:solidFill>
                  <a:srgbClr val="FFCC00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,ab</a:t>
            </a:r>
            <a:r>
              <a:rPr lang="en-US" altLang="zh-CN" sz="2800" dirty="0">
                <a:solidFill>
                  <a:srgbClr val="FFCC00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,cde</a:t>
            </a:r>
            <a:r>
              <a:rPr lang="en-US" altLang="zh-CN" sz="2800" dirty="0">
                <a:solidFill>
                  <a:srgbClr val="FFCC00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,cde</a:t>
            </a:r>
            <a:r>
              <a:rPr lang="en-US" altLang="zh-CN" sz="2800" dirty="0">
                <a:solidFill>
                  <a:srgbClr val="FFCC00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2800" dirty="0" smtClean="0">
                <a:latin typeface="宋体" pitchFamily="2" charset="-122"/>
                <a:sym typeface="Symbol" pitchFamily="18" charset="2"/>
              </a:rPr>
              <a:t></a:t>
            </a:r>
            <a:endParaRPr lang="en-US" altLang="zh-CN" sz="2800" dirty="0" smtClean="0"/>
          </a:p>
          <a:p>
            <a:pPr marL="533400" indent="-533400" algn="just" eaLnBrk="1" hangingPunct="1">
              <a:buFontTx/>
              <a:buNone/>
            </a:pPr>
            <a:r>
              <a:rPr lang="zh-CN" altLang="en-US" sz="2800" dirty="0" smtClean="0"/>
              <a:t>		显然 {</a:t>
            </a:r>
            <a:r>
              <a:rPr lang="en-US" altLang="zh-CN" sz="2800" dirty="0" smtClean="0"/>
              <a:t>ε}A = A{ε} = A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8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>
                <a:solidFill>
                  <a:srgbClr val="FFCC00"/>
                </a:solidFill>
                <a:latin typeface="宋体" pitchFamily="2" charset="-122"/>
              </a:rPr>
              <a:t>符号串集合的方幂</a:t>
            </a:r>
            <a:r>
              <a:rPr lang="zh-CN" altLang="en-US" smtClean="0">
                <a:latin typeface="宋体" pitchFamily="2" charset="-122"/>
              </a:rPr>
              <a:t>: 设</a:t>
            </a:r>
            <a:r>
              <a:rPr lang="en-US" altLang="zh-CN" smtClean="0">
                <a:latin typeface="宋体" pitchFamily="2" charset="-122"/>
              </a:rPr>
              <a:t>A</a:t>
            </a:r>
            <a:r>
              <a:rPr lang="zh-CN" altLang="en-US" smtClean="0">
                <a:latin typeface="宋体" pitchFamily="2" charset="-122"/>
              </a:rPr>
              <a:t>是符号串的集合，则称</a:t>
            </a:r>
            <a:r>
              <a:rPr lang="en-US" altLang="zh-CN" smtClean="0">
                <a:latin typeface="宋体" pitchFamily="2" charset="-122"/>
              </a:rPr>
              <a:t>A</a:t>
            </a:r>
            <a:r>
              <a:rPr lang="en-US" altLang="zh-CN" baseline="30000" smtClean="0">
                <a:latin typeface="宋体" pitchFamily="2" charset="-122"/>
              </a:rPr>
              <a:t>i</a:t>
            </a:r>
            <a:r>
              <a:rPr lang="zh-CN" altLang="en-US" smtClean="0">
                <a:latin typeface="宋体" pitchFamily="2" charset="-122"/>
              </a:rPr>
              <a:t>为符号串集</a:t>
            </a:r>
            <a:r>
              <a:rPr lang="en-US" altLang="zh-CN" smtClean="0">
                <a:latin typeface="宋体" pitchFamily="2" charset="-122"/>
              </a:rPr>
              <a:t>A</a:t>
            </a:r>
            <a:r>
              <a:rPr lang="zh-CN" altLang="en-US" smtClean="0">
                <a:latin typeface="宋体" pitchFamily="2" charset="-122"/>
              </a:rPr>
              <a:t>的方幂，其中</a:t>
            </a:r>
            <a:r>
              <a:rPr lang="en-US" altLang="zh-CN" smtClean="0">
                <a:latin typeface="宋体" pitchFamily="2" charset="-122"/>
              </a:rPr>
              <a:t>i</a:t>
            </a:r>
            <a:r>
              <a:rPr lang="zh-CN" altLang="en-US" smtClean="0">
                <a:latin typeface="宋体" pitchFamily="2" charset="-122"/>
              </a:rPr>
              <a:t>是非负整数。具体定义如下:</a:t>
            </a:r>
          </a:p>
          <a:p>
            <a:pPr lvl="2" eaLnBrk="1" hangingPunct="1"/>
            <a:r>
              <a:rPr lang="en-US" altLang="zh-CN" sz="2800" smtClean="0">
                <a:latin typeface="宋体" pitchFamily="2" charset="-122"/>
              </a:rPr>
              <a:t>A</a:t>
            </a:r>
            <a:r>
              <a:rPr lang="en-US" altLang="zh-CN" sz="2800" baseline="30000" smtClean="0">
                <a:latin typeface="宋体" pitchFamily="2" charset="-122"/>
              </a:rPr>
              <a:t>0</a:t>
            </a:r>
            <a:r>
              <a:rPr lang="en-US" altLang="zh-CN" sz="2800" smtClean="0">
                <a:latin typeface="宋体" pitchFamily="2" charset="-122"/>
              </a:rPr>
              <a:t> ={</a:t>
            </a:r>
            <a:r>
              <a:rPr lang="en-US" altLang="zh-CN" sz="2800" smtClean="0"/>
              <a:t>ε</a:t>
            </a:r>
            <a:r>
              <a:rPr lang="en-US" altLang="zh-CN" sz="2800" smtClean="0">
                <a:latin typeface="宋体" pitchFamily="2" charset="-122"/>
              </a:rPr>
              <a:t> }</a:t>
            </a:r>
          </a:p>
          <a:p>
            <a:pPr lvl="2" eaLnBrk="1" hangingPunct="1"/>
            <a:r>
              <a:rPr lang="en-US" altLang="zh-CN" sz="2800" smtClean="0">
                <a:latin typeface="宋体" pitchFamily="2" charset="-122"/>
              </a:rPr>
              <a:t>A</a:t>
            </a:r>
            <a:r>
              <a:rPr lang="en-US" altLang="zh-CN" sz="2800" baseline="30000" smtClean="0">
                <a:latin typeface="宋体" pitchFamily="2" charset="-122"/>
              </a:rPr>
              <a:t>1  </a:t>
            </a:r>
            <a:r>
              <a:rPr lang="en-US" altLang="zh-CN" sz="2800" smtClean="0">
                <a:latin typeface="宋体" pitchFamily="2" charset="-122"/>
              </a:rPr>
              <a:t>= A  , A</a:t>
            </a:r>
            <a:r>
              <a:rPr lang="en-US" altLang="zh-CN" sz="2800" baseline="30000" smtClean="0">
                <a:latin typeface="宋体" pitchFamily="2" charset="-122"/>
              </a:rPr>
              <a:t>2  </a:t>
            </a:r>
            <a:r>
              <a:rPr lang="en-US" altLang="zh-CN" sz="2800" smtClean="0">
                <a:latin typeface="宋体" pitchFamily="2" charset="-122"/>
              </a:rPr>
              <a:t>= A A</a:t>
            </a:r>
          </a:p>
          <a:p>
            <a:pPr lvl="2" eaLnBrk="1" hangingPunct="1"/>
            <a:r>
              <a:rPr lang="en-US" altLang="zh-CN" sz="2800" smtClean="0">
                <a:latin typeface="宋体" pitchFamily="2" charset="-122"/>
              </a:rPr>
              <a:t>A</a:t>
            </a:r>
            <a:r>
              <a:rPr lang="en-US" altLang="zh-CN" sz="2800" baseline="30000" smtClean="0">
                <a:latin typeface="宋体" pitchFamily="2" charset="-122"/>
              </a:rPr>
              <a:t>K</a:t>
            </a:r>
            <a:r>
              <a:rPr lang="en-US" altLang="zh-CN" sz="2800" smtClean="0">
                <a:latin typeface="宋体" pitchFamily="2" charset="-122"/>
              </a:rPr>
              <a:t> = AA......A(k</a:t>
            </a:r>
            <a:r>
              <a:rPr lang="zh-CN" altLang="en-US" sz="2800" smtClean="0">
                <a:latin typeface="宋体" pitchFamily="2" charset="-122"/>
              </a:rPr>
              <a:t>个)</a:t>
            </a:r>
            <a:endParaRPr lang="en-US" altLang="zh-CN" sz="280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"/>
            <a:ext cx="8305800" cy="4953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5"/>
            </a:pPr>
            <a:r>
              <a:rPr lang="zh-CN" altLang="en-US" smtClean="0"/>
              <a:t>集合的闭包</a:t>
            </a:r>
          </a:p>
          <a:p>
            <a:pPr marL="990600" lvl="1" indent="-533400" eaLnBrk="1" hangingPunct="1"/>
            <a:r>
              <a:rPr lang="zh-CN" altLang="en-US" sz="3200" smtClean="0"/>
              <a:t>闭包</a:t>
            </a:r>
          </a:p>
          <a:p>
            <a:pPr marL="990600" lvl="1" indent="-533400" eaLnBrk="1" hangingPunct="1">
              <a:buFontTx/>
              <a:buNone/>
            </a:pPr>
            <a:r>
              <a:rPr lang="zh-CN" altLang="en-US" sz="3200" smtClean="0"/>
              <a:t>	集合</a:t>
            </a:r>
            <a:r>
              <a:rPr lang="en-US" altLang="zh-CN" sz="3200" smtClean="0"/>
              <a:t>Σ</a:t>
            </a:r>
            <a:r>
              <a:rPr lang="zh-CN" altLang="en-US" sz="3200" smtClean="0"/>
              <a:t>的闭包</a:t>
            </a:r>
            <a:r>
              <a:rPr lang="en-US" altLang="zh-CN" sz="3200" smtClean="0"/>
              <a:t>Σ *</a:t>
            </a:r>
            <a:r>
              <a:rPr lang="zh-CN" altLang="en-US" sz="3200" smtClean="0"/>
              <a:t>定义如下：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z="3200" smtClean="0"/>
              <a:t>	Σ * = Σ </a:t>
            </a:r>
            <a:r>
              <a:rPr lang="en-US" altLang="zh-CN" sz="3200" baseline="30000" smtClean="0"/>
              <a:t>0</a:t>
            </a:r>
            <a:r>
              <a:rPr lang="en-US" altLang="zh-CN" sz="3200" smtClean="0"/>
              <a:t>∪ Σ</a:t>
            </a:r>
            <a:r>
              <a:rPr lang="en-US" altLang="zh-CN" sz="3200" baseline="30000" smtClean="0"/>
              <a:t>1</a:t>
            </a:r>
            <a:r>
              <a:rPr lang="en-US" altLang="zh-CN" sz="3200" smtClean="0"/>
              <a:t>∪ Σ </a:t>
            </a:r>
            <a:r>
              <a:rPr lang="en-US" altLang="zh-CN" sz="3200" baseline="30000" smtClean="0"/>
              <a:t>2</a:t>
            </a:r>
            <a:r>
              <a:rPr lang="en-US" altLang="zh-CN" sz="3200" smtClean="0"/>
              <a:t>∪ Σ </a:t>
            </a:r>
            <a:r>
              <a:rPr lang="en-US" altLang="zh-CN" sz="3200" baseline="30000" smtClean="0"/>
              <a:t>3</a:t>
            </a:r>
            <a:r>
              <a:rPr lang="en-US" altLang="zh-CN" sz="3200" smtClean="0"/>
              <a:t>∪…</a:t>
            </a:r>
          </a:p>
          <a:p>
            <a:pPr marL="609600" indent="-609600" algn="just" eaLnBrk="1" hangingPunct="1">
              <a:buFontTx/>
              <a:buNone/>
            </a:pPr>
            <a:r>
              <a:rPr lang="zh-CN" altLang="en-US" smtClean="0"/>
              <a:t>		例：设有字母表</a:t>
            </a:r>
            <a:r>
              <a:rPr lang="en-US" altLang="zh-CN" smtClean="0"/>
              <a:t>Σ={0，1}</a:t>
            </a:r>
            <a:endParaRPr lang="zh-CN" altLang="en-US" smtClean="0"/>
          </a:p>
          <a:p>
            <a:pPr marL="609600" indent="-609600" algn="just" eaLnBrk="1" hangingPunct="1">
              <a:buFontTx/>
              <a:buNone/>
            </a:pPr>
            <a:r>
              <a:rPr lang="zh-CN" altLang="en-US" smtClean="0"/>
              <a:t>			则</a:t>
            </a:r>
            <a:r>
              <a:rPr lang="en-US" altLang="zh-CN" smtClean="0"/>
              <a:t>Σ*=Σ</a:t>
            </a:r>
            <a:r>
              <a:rPr lang="en-US" altLang="zh-CN" baseline="30000" smtClean="0"/>
              <a:t>0</a:t>
            </a:r>
            <a:r>
              <a:rPr lang="en-US" altLang="zh-CN" smtClean="0"/>
              <a:t>∪Σ</a:t>
            </a:r>
            <a:r>
              <a:rPr lang="en-US" altLang="zh-CN" baseline="30000" smtClean="0"/>
              <a:t>1</a:t>
            </a:r>
            <a:r>
              <a:rPr lang="en-US" altLang="zh-CN" smtClean="0"/>
              <a:t>∪Σ</a:t>
            </a:r>
            <a:r>
              <a:rPr lang="en-US" altLang="zh-CN" baseline="30000" smtClean="0"/>
              <a:t>2</a:t>
            </a:r>
            <a:r>
              <a:rPr lang="en-US" altLang="zh-CN" smtClean="0"/>
              <a:t>∪…</a:t>
            </a:r>
          </a:p>
          <a:p>
            <a:pPr marL="609600" indent="-609600" algn="just" eaLnBrk="1" hangingPunct="1">
              <a:buFontTx/>
              <a:buNone/>
            </a:pPr>
            <a:r>
              <a:rPr lang="en-US" altLang="zh-CN" smtClean="0"/>
              <a:t>				={ε,0,1,00,01,10,11,000,…}</a:t>
            </a:r>
          </a:p>
          <a:p>
            <a:pPr marL="609600" indent="-609600" algn="just" eaLnBrk="1" hangingPunct="1">
              <a:buFontTx/>
              <a:buNone/>
            </a:pPr>
            <a:r>
              <a:rPr lang="zh-CN" altLang="en-US" smtClean="0"/>
              <a:t>		即</a:t>
            </a:r>
            <a:r>
              <a:rPr lang="en-US" altLang="zh-CN" smtClean="0"/>
              <a:t>Σ*</a:t>
            </a:r>
            <a:r>
              <a:rPr lang="zh-CN" altLang="en-US" smtClean="0"/>
              <a:t>表示</a:t>
            </a:r>
            <a:r>
              <a:rPr lang="en-US" altLang="zh-CN" smtClean="0"/>
              <a:t>Σ</a:t>
            </a:r>
            <a:r>
              <a:rPr lang="zh-CN" altLang="en-US" smtClean="0"/>
              <a:t>上所有有穷长的串的集合。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95800"/>
          </a:xfrm>
        </p:spPr>
        <p:txBody>
          <a:bodyPr/>
          <a:lstStyle/>
          <a:p>
            <a:pPr lvl="1" eaLnBrk="1" hangingPunct="1"/>
            <a:r>
              <a:rPr lang="zh-CN" altLang="en-US" sz="3200" smtClean="0"/>
              <a:t>正闭包</a:t>
            </a:r>
          </a:p>
          <a:p>
            <a:pPr lvl="1" eaLnBrk="1" hangingPunct="1">
              <a:buFontTx/>
              <a:buNone/>
            </a:pPr>
            <a:r>
              <a:rPr lang="en-US" altLang="zh-CN" sz="3200" smtClean="0"/>
              <a:t>Σ</a:t>
            </a:r>
            <a:r>
              <a:rPr lang="en-US" altLang="zh-CN" sz="3200" baseline="30000" smtClean="0"/>
              <a:t>+ </a:t>
            </a:r>
            <a:r>
              <a:rPr lang="en-US" altLang="zh-CN" sz="3200" smtClean="0"/>
              <a:t>= Σ</a:t>
            </a:r>
            <a:r>
              <a:rPr lang="en-US" altLang="zh-CN" sz="3200" baseline="30000" smtClean="0"/>
              <a:t>1</a:t>
            </a:r>
            <a:r>
              <a:rPr lang="en-US" altLang="zh-CN" sz="3200" smtClean="0"/>
              <a:t>∪Σ</a:t>
            </a:r>
            <a:r>
              <a:rPr lang="en-US" altLang="zh-CN" sz="3200" baseline="30000" smtClean="0"/>
              <a:t>2</a:t>
            </a:r>
            <a:r>
              <a:rPr lang="en-US" altLang="zh-CN" sz="3200" smtClean="0"/>
              <a:t>∪Σ</a:t>
            </a:r>
            <a:r>
              <a:rPr lang="en-US" altLang="zh-CN" sz="3200" baseline="30000" smtClean="0"/>
              <a:t>3</a:t>
            </a:r>
            <a:r>
              <a:rPr lang="en-US" altLang="zh-CN" sz="3200" smtClean="0"/>
              <a:t>∪…</a:t>
            </a:r>
            <a:r>
              <a:rPr lang="zh-CN" altLang="en-US" sz="3200" smtClean="0"/>
              <a:t>称为</a:t>
            </a:r>
            <a:r>
              <a:rPr lang="en-US" altLang="zh-CN" sz="3200" smtClean="0"/>
              <a:t>Σ</a:t>
            </a:r>
            <a:r>
              <a:rPr lang="zh-CN" altLang="en-US" sz="3200" smtClean="0"/>
              <a:t>的正闭包。</a:t>
            </a:r>
          </a:p>
          <a:p>
            <a:pPr lvl="1" eaLnBrk="1" hangingPunct="1">
              <a:buFontTx/>
              <a:buNone/>
            </a:pPr>
            <a:r>
              <a:rPr lang="zh-CN" altLang="en-US" sz="3200" smtClean="0"/>
              <a:t> </a:t>
            </a:r>
            <a:r>
              <a:rPr lang="zh-CN" altLang="en-US" sz="3200" smtClean="0">
                <a:sym typeface="Symbol" pitchFamily="18" charset="2"/>
              </a:rPr>
              <a:t></a:t>
            </a:r>
            <a:r>
              <a:rPr lang="zh-CN" altLang="en-US" sz="3200" baseline="30000" smtClean="0">
                <a:sym typeface="Symbol" pitchFamily="18" charset="2"/>
              </a:rPr>
              <a:t>+</a:t>
            </a:r>
            <a:r>
              <a:rPr lang="zh-CN" altLang="en-US" sz="3200" b="0" baseline="30000" smtClean="0">
                <a:sym typeface="Symbol" pitchFamily="18" charset="2"/>
              </a:rPr>
              <a:t> </a:t>
            </a:r>
            <a:r>
              <a:rPr lang="zh-CN" altLang="en-US" sz="3200" smtClean="0">
                <a:sym typeface="Symbol" pitchFamily="18" charset="2"/>
              </a:rPr>
              <a:t>表示字母表</a:t>
            </a:r>
            <a:r>
              <a:rPr lang="zh-CN" altLang="en-US" sz="3200" smtClean="0"/>
              <a:t>上的</a:t>
            </a:r>
            <a:r>
              <a:rPr lang="zh-CN" altLang="en-US" sz="3200" smtClean="0">
                <a:sym typeface="Symbol" pitchFamily="18" charset="2"/>
              </a:rPr>
              <a:t>除</a:t>
            </a:r>
            <a:r>
              <a:rPr lang="en-US" altLang="zh-CN" sz="3200" smtClean="0">
                <a:latin typeface="宋体" pitchFamily="2" charset="-122"/>
              </a:rPr>
              <a:t>ε</a:t>
            </a:r>
            <a:r>
              <a:rPr lang="zh-CN" altLang="en-US" sz="3200" smtClean="0">
                <a:latin typeface="宋体" pitchFamily="2" charset="-122"/>
              </a:rPr>
              <a:t>外</a:t>
            </a:r>
            <a:r>
              <a:rPr lang="zh-CN" altLang="en-US" sz="3200" smtClean="0"/>
              <a:t>的所有用穷长串的集合</a:t>
            </a:r>
          </a:p>
          <a:p>
            <a:pPr lvl="1" eaLnBrk="1" hangingPunct="1"/>
            <a:r>
              <a:rPr lang="zh-CN" altLang="en-US" sz="3200" smtClean="0"/>
              <a:t>闭包和正闭包之间的运算</a:t>
            </a:r>
          </a:p>
          <a:p>
            <a:pPr lvl="1" eaLnBrk="1" hangingPunct="1">
              <a:buFontTx/>
              <a:buNone/>
            </a:pPr>
            <a:r>
              <a:rPr lang="en-US" altLang="zh-CN" sz="3200" smtClean="0"/>
              <a:t>  Σ* = Σ</a:t>
            </a:r>
            <a:r>
              <a:rPr lang="en-US" altLang="zh-CN" sz="3200" baseline="30000" smtClean="0"/>
              <a:t>0</a:t>
            </a:r>
            <a:r>
              <a:rPr lang="en-US" altLang="zh-CN" sz="3200" smtClean="0"/>
              <a:t>∪Σ</a:t>
            </a:r>
            <a:r>
              <a:rPr lang="en-US" altLang="zh-CN" sz="3200" baseline="30000" smtClean="0"/>
              <a:t>+</a:t>
            </a:r>
          </a:p>
          <a:p>
            <a:pPr lvl="1" eaLnBrk="1" hangingPunct="1">
              <a:buFontTx/>
              <a:buNone/>
            </a:pPr>
            <a:r>
              <a:rPr lang="en-US" altLang="zh-CN" sz="3200" smtClean="0"/>
              <a:t>	Σ</a:t>
            </a:r>
            <a:r>
              <a:rPr lang="en-US" altLang="zh-CN" sz="3200" baseline="30000" smtClean="0"/>
              <a:t>+ </a:t>
            </a:r>
            <a:r>
              <a:rPr lang="en-US" altLang="zh-CN" sz="3200" smtClean="0"/>
              <a:t>= ΣΣ* = Σ* Σ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hlinkClick r:id="rId2" action="ppaction://hlinksldjump"/>
              </a:rPr>
              <a:t>2</a:t>
            </a:r>
            <a:r>
              <a:rPr lang="zh-CN" altLang="en-US" dirty="0" smtClean="0">
                <a:hlinkClick r:id="rId2" action="ppaction://hlinksldjump"/>
              </a:rPr>
              <a:t>.</a:t>
            </a:r>
            <a:r>
              <a:rPr lang="zh-CN" altLang="en-US" dirty="0" smtClean="0">
                <a:hlinkClick r:id="rId2" action="ppaction://hlinksldjump"/>
              </a:rPr>
              <a:t>1	语言和文法的直观概念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hlinkClick r:id="rId3" action="ppaction://hlinksldjump"/>
              </a:rPr>
              <a:t>2.2</a:t>
            </a:r>
            <a:r>
              <a:rPr lang="en-US" altLang="zh-CN" dirty="0" smtClean="0">
                <a:hlinkClick r:id="rId3" action="ppaction://hlinksldjump"/>
              </a:rPr>
              <a:t>	</a:t>
            </a:r>
            <a:r>
              <a:rPr lang="zh-CN" altLang="en-US" dirty="0" smtClean="0">
                <a:hlinkClick r:id="rId3" action="ppaction://hlinksldjump"/>
              </a:rPr>
              <a:t>符号和符号串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hlinkClick r:id="rId4" action="ppaction://hlinksldjump"/>
              </a:rPr>
              <a:t>2</a:t>
            </a:r>
            <a:r>
              <a:rPr lang="zh-CN" altLang="en-US" dirty="0" smtClean="0">
                <a:hlinkClick r:id="rId4" action="ppaction://hlinksldjump"/>
              </a:rPr>
              <a:t>.</a:t>
            </a:r>
            <a:r>
              <a:rPr lang="zh-CN" altLang="en-US" dirty="0" smtClean="0">
                <a:hlinkClick r:id="rId4" action="ppaction://hlinksldjump"/>
              </a:rPr>
              <a:t>3	文法和语言的形式定义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hlinkClick r:id="rId5" action="ppaction://hlinksldjump"/>
              </a:rPr>
              <a:t>2.4</a:t>
            </a:r>
            <a:r>
              <a:rPr lang="en-US" altLang="zh-CN" dirty="0" smtClean="0">
                <a:hlinkClick r:id="rId5" action="ppaction://hlinksldjump"/>
              </a:rPr>
              <a:t>	</a:t>
            </a:r>
            <a:r>
              <a:rPr lang="zh-CN" altLang="en-US" dirty="0" smtClean="0">
                <a:hlinkClick r:id="rId5" action="ppaction://hlinksldjump"/>
              </a:rPr>
              <a:t>文法的类型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hlinkClick r:id="rId6" action="ppaction://hlinksldjump"/>
              </a:rPr>
              <a:t>2</a:t>
            </a:r>
            <a:r>
              <a:rPr lang="zh-CN" altLang="en-US" dirty="0" smtClean="0">
                <a:hlinkClick r:id="rId6" action="ppaction://hlinksldjump"/>
              </a:rPr>
              <a:t>.</a:t>
            </a:r>
            <a:r>
              <a:rPr lang="zh-CN" altLang="en-US" dirty="0" smtClean="0">
                <a:hlinkClick r:id="rId6" action="ppaction://hlinksldjump"/>
              </a:rPr>
              <a:t>5	上下文无关文法及其语法树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hlinkClick r:id="rId7" action="ppaction://hlinksldjump"/>
              </a:rPr>
              <a:t>2.6</a:t>
            </a:r>
            <a:r>
              <a:rPr lang="en-US" altLang="zh-CN" dirty="0" smtClean="0">
                <a:hlinkClick r:id="rId7" action="ppaction://hlinksldjump"/>
              </a:rPr>
              <a:t>	</a:t>
            </a:r>
            <a:r>
              <a:rPr lang="zh-CN" altLang="en-US" dirty="0" smtClean="0">
                <a:hlinkClick r:id="rId7" action="ppaction://hlinksldjump"/>
              </a:rPr>
              <a:t>句型的分析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>
                <a:hlinkClick r:id="rId8" action="ppaction://hlinksldjump"/>
              </a:rPr>
              <a:t>2</a:t>
            </a:r>
            <a:r>
              <a:rPr lang="zh-CN" altLang="en-US" dirty="0" smtClean="0">
                <a:hlinkClick r:id="rId8" action="ppaction://hlinksldjump"/>
              </a:rPr>
              <a:t>.</a:t>
            </a:r>
            <a:r>
              <a:rPr lang="zh-CN" altLang="en-US" dirty="0" smtClean="0">
                <a:hlinkClick r:id="rId8" action="ppaction://hlinksldjump"/>
              </a:rPr>
              <a:t>7	有关文法实用中的一些说明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ChangeArrowheads="1"/>
          </p:cNvSpPr>
          <p:nvPr/>
        </p:nvSpPr>
        <p:spPr bwMode="auto">
          <a:xfrm>
            <a:off x="152400" y="3048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b="1"/>
              <a:t>	字母表</a:t>
            </a:r>
            <a:r>
              <a:rPr lang="zh-CN" altLang="en-US" sz="2800" b="1">
                <a:sym typeface="Symbol" pitchFamily="18" charset="2"/>
              </a:rPr>
              <a:t>上</a:t>
            </a:r>
            <a:r>
              <a:rPr lang="zh-CN" altLang="en-US" sz="2800" b="1"/>
              <a:t>的一个语言是</a:t>
            </a:r>
            <a:r>
              <a:rPr lang="zh-CN" altLang="en-US" sz="2800" b="1">
                <a:sym typeface="Symbol" pitchFamily="18" charset="2"/>
              </a:rPr>
              <a:t></a:t>
            </a:r>
            <a:r>
              <a:rPr lang="zh-CN" altLang="en-US" sz="2800" b="1"/>
              <a:t>上的一些符号串的集合 </a:t>
            </a:r>
            <a:r>
              <a:rPr lang="zh-CN" altLang="en-US" sz="2800" b="1">
                <a:sym typeface="Symbol" pitchFamily="18" charset="2"/>
              </a:rPr>
              <a:t> 即</a:t>
            </a:r>
            <a:r>
              <a:rPr lang="zh-CN" altLang="en-US" sz="2800" b="1"/>
              <a:t>是</a:t>
            </a:r>
            <a:r>
              <a:rPr lang="zh-CN" altLang="en-US" sz="2800" b="1">
                <a:sym typeface="Symbol" pitchFamily="18" charset="2"/>
              </a:rPr>
              <a:t>*</a:t>
            </a:r>
            <a:r>
              <a:rPr lang="zh-CN" altLang="en-US" sz="2800" b="1"/>
              <a:t>的一个子集</a:t>
            </a:r>
            <a:endParaRPr lang="zh-CN" altLang="en-US" sz="2800" b="1">
              <a:latin typeface="宋体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b="1">
                <a:latin typeface="宋体" pitchFamily="2" charset="-122"/>
              </a:rPr>
              <a:t>	例如：</a:t>
            </a:r>
            <a:r>
              <a:rPr lang="en-US" altLang="zh-CN" sz="2800" b="1">
                <a:latin typeface="宋体" pitchFamily="2" charset="-122"/>
              </a:rPr>
              <a:t>Σ={a,b} Σ</a:t>
            </a:r>
            <a:r>
              <a:rPr lang="en-US" altLang="zh-CN" sz="2800" b="1" baseline="30000">
                <a:latin typeface="宋体" pitchFamily="2" charset="-122"/>
              </a:rPr>
              <a:t>*</a:t>
            </a:r>
            <a:r>
              <a:rPr lang="en-US" altLang="zh-CN" sz="2800" b="1">
                <a:latin typeface="宋体" pitchFamily="2" charset="-122"/>
              </a:rPr>
              <a:t>={ε,a,b,aa,ab,ba,bb,aaa,aab,</a:t>
            </a:r>
            <a:r>
              <a:rPr lang="en-US" altLang="zh-CN" sz="2800" b="1">
                <a:latin typeface="Times New Roman" pitchFamily="18" charset="0"/>
              </a:rPr>
              <a:t>…</a:t>
            </a:r>
            <a:r>
              <a:rPr lang="en-US" altLang="zh-CN" sz="2800" b="1">
                <a:latin typeface="宋体" pitchFamily="2" charset="-122"/>
              </a:rPr>
              <a:t>}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sz="2800" b="1"/>
              <a:t>集合</a:t>
            </a:r>
            <a:r>
              <a:rPr lang="zh-CN" altLang="en-US" sz="2800" b="1">
                <a:latin typeface="宋体" pitchFamily="2" charset="-122"/>
              </a:rPr>
              <a:t>{</a:t>
            </a:r>
            <a:r>
              <a:rPr lang="en-US" altLang="zh-CN" sz="2800" b="1">
                <a:latin typeface="宋体" pitchFamily="2" charset="-122"/>
              </a:rPr>
              <a:t>ab,aabb,aaabbb,</a:t>
            </a:r>
            <a:r>
              <a:rPr lang="en-US" altLang="zh-CN" sz="2800" b="1">
                <a:latin typeface="Times New Roman" pitchFamily="18" charset="0"/>
              </a:rPr>
              <a:t>…</a:t>
            </a:r>
            <a:r>
              <a:rPr lang="en-US" altLang="zh-CN" sz="2800" b="1">
                <a:latin typeface="宋体" pitchFamily="2" charset="-122"/>
              </a:rPr>
              <a:t>,a</a:t>
            </a:r>
            <a:r>
              <a:rPr lang="en-US" altLang="zh-CN" sz="2800" b="1" baseline="30000">
                <a:latin typeface="宋体" pitchFamily="2" charset="-122"/>
              </a:rPr>
              <a:t>n</a:t>
            </a:r>
            <a:r>
              <a:rPr lang="en-US" altLang="zh-CN" sz="2800" b="1">
                <a:latin typeface="宋体" pitchFamily="2" charset="-122"/>
              </a:rPr>
              <a:t>b</a:t>
            </a:r>
            <a:r>
              <a:rPr lang="en-US" altLang="zh-CN" sz="2800" b="1" baseline="30000">
                <a:latin typeface="宋体" pitchFamily="2" charset="-122"/>
              </a:rPr>
              <a:t>n</a:t>
            </a:r>
            <a:r>
              <a:rPr lang="en-US" altLang="zh-CN" sz="2800" b="1">
                <a:latin typeface="宋体" pitchFamily="2" charset="-122"/>
              </a:rPr>
              <a:t>,</a:t>
            </a:r>
            <a:r>
              <a:rPr lang="en-US" altLang="zh-CN" sz="2800" b="1">
                <a:latin typeface="Times New Roman" pitchFamily="18" charset="0"/>
              </a:rPr>
              <a:t>…</a:t>
            </a:r>
            <a:r>
              <a:rPr lang="en-US" altLang="zh-CN" sz="2800" b="1">
                <a:latin typeface="宋体" pitchFamily="2" charset="-122"/>
              </a:rPr>
              <a:t>}</a:t>
            </a:r>
            <a:r>
              <a:rPr lang="zh-CN" altLang="zh-CN" sz="2800" b="1">
                <a:latin typeface="宋体" pitchFamily="2" charset="-122"/>
              </a:rPr>
              <a:t>或</a:t>
            </a:r>
            <a:endParaRPr lang="zh-CN" altLang="en-US" sz="2800" b="1">
              <a:latin typeface="宋体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b="1">
                <a:latin typeface="宋体" pitchFamily="2" charset="-122"/>
              </a:rPr>
              <a:t>	{</a:t>
            </a:r>
            <a:r>
              <a:rPr lang="en-US" altLang="zh-CN" sz="2800" b="1">
                <a:latin typeface="宋体" pitchFamily="2" charset="-122"/>
              </a:rPr>
              <a:t>w|w∈Σ</a:t>
            </a:r>
            <a:r>
              <a:rPr lang="en-US" altLang="zh-CN" sz="2800" b="1" baseline="30000">
                <a:latin typeface="宋体" pitchFamily="2" charset="-122"/>
              </a:rPr>
              <a:t>*</a:t>
            </a:r>
            <a:r>
              <a:rPr lang="zh-CN" altLang="zh-CN" sz="2800" b="1">
                <a:latin typeface="宋体" pitchFamily="2" charset="-122"/>
              </a:rPr>
              <a:t>且</a:t>
            </a:r>
            <a:r>
              <a:rPr lang="en-US" altLang="zh-CN" sz="2800" b="1">
                <a:latin typeface="宋体" pitchFamily="2" charset="-122"/>
              </a:rPr>
              <a:t>w=a</a:t>
            </a:r>
            <a:r>
              <a:rPr lang="en-US" altLang="zh-CN" sz="2800" b="1" baseline="30000">
                <a:latin typeface="宋体" pitchFamily="2" charset="-122"/>
              </a:rPr>
              <a:t>n</a:t>
            </a:r>
            <a:r>
              <a:rPr lang="en-US" altLang="zh-CN" sz="2800" b="1">
                <a:latin typeface="宋体" pitchFamily="2" charset="-122"/>
              </a:rPr>
              <a:t>b</a:t>
            </a:r>
            <a:r>
              <a:rPr lang="en-US" altLang="zh-CN" sz="2800" b="1" baseline="30000">
                <a:latin typeface="宋体" pitchFamily="2" charset="-122"/>
              </a:rPr>
              <a:t>n</a:t>
            </a:r>
            <a:r>
              <a:rPr lang="en-US" altLang="zh-CN" sz="2800" b="1">
                <a:latin typeface="宋体" pitchFamily="2" charset="-122"/>
              </a:rPr>
              <a:t>,n≥1}</a:t>
            </a:r>
            <a:r>
              <a:rPr lang="zh-CN" altLang="en-US" sz="2800" b="1">
                <a:latin typeface="宋体" pitchFamily="2" charset="-122"/>
              </a:rPr>
              <a:t>为</a:t>
            </a:r>
            <a:r>
              <a:rPr lang="zh-CN" altLang="en-US" sz="2800" b="1"/>
              <a:t>字母表</a:t>
            </a:r>
            <a:r>
              <a:rPr lang="zh-CN" altLang="en-US" sz="2800" b="1">
                <a:sym typeface="Symbol" pitchFamily="18" charset="2"/>
              </a:rPr>
              <a:t>上</a:t>
            </a:r>
            <a:r>
              <a:rPr lang="zh-CN" altLang="en-US" sz="2800" b="1"/>
              <a:t>的一个语言。</a:t>
            </a:r>
            <a:endParaRPr lang="zh-CN" altLang="en-US" sz="2800" b="1">
              <a:latin typeface="宋体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Tx/>
              <a:buAutoNum type="arabicPeriod" startAt="2"/>
            </a:pPr>
            <a:r>
              <a:rPr lang="zh-CN" altLang="en-US" sz="2800" b="1"/>
              <a:t>集合</a:t>
            </a:r>
            <a:r>
              <a:rPr lang="zh-CN" altLang="en-US" sz="2800" b="1">
                <a:latin typeface="宋体" pitchFamily="2" charset="-122"/>
              </a:rPr>
              <a:t>{</a:t>
            </a:r>
            <a:r>
              <a:rPr lang="en-US" altLang="zh-CN" sz="2800" b="1">
                <a:latin typeface="宋体" pitchFamily="2" charset="-122"/>
              </a:rPr>
              <a:t>a,aa,aaa,</a:t>
            </a:r>
            <a:r>
              <a:rPr lang="en-US" altLang="zh-CN" sz="2800" b="1">
                <a:latin typeface="Times New Roman" pitchFamily="18" charset="0"/>
              </a:rPr>
              <a:t>…</a:t>
            </a:r>
            <a:r>
              <a:rPr lang="en-US" altLang="zh-CN" sz="2800" b="1">
                <a:latin typeface="宋体" pitchFamily="2" charset="-122"/>
              </a:rPr>
              <a:t>}</a:t>
            </a:r>
            <a:r>
              <a:rPr lang="zh-CN" altLang="en-US" sz="2800" b="1">
                <a:latin typeface="宋体" pitchFamily="2" charset="-122"/>
              </a:rPr>
              <a:t>或{</a:t>
            </a:r>
            <a:r>
              <a:rPr lang="en-US" altLang="zh-CN" sz="2800" b="1">
                <a:latin typeface="宋体" pitchFamily="2" charset="-122"/>
              </a:rPr>
              <a:t>w|w∈Σ</a:t>
            </a:r>
            <a:r>
              <a:rPr lang="en-US" altLang="zh-CN" sz="2800" b="1" baseline="30000">
                <a:latin typeface="宋体" pitchFamily="2" charset="-122"/>
              </a:rPr>
              <a:t>*</a:t>
            </a:r>
            <a:r>
              <a:rPr lang="zh-CN" altLang="zh-CN" sz="2800" b="1">
                <a:latin typeface="宋体" pitchFamily="2" charset="-122"/>
              </a:rPr>
              <a:t>且</a:t>
            </a:r>
            <a:r>
              <a:rPr lang="en-US" altLang="zh-CN" sz="2800" b="1">
                <a:latin typeface="宋体" pitchFamily="2" charset="-122"/>
              </a:rPr>
              <a:t>w=a</a:t>
            </a:r>
            <a:r>
              <a:rPr lang="en-US" altLang="zh-CN" sz="2800" b="1" baseline="30000">
                <a:latin typeface="宋体" pitchFamily="2" charset="-122"/>
              </a:rPr>
              <a:t>n</a:t>
            </a:r>
            <a:r>
              <a:rPr lang="en-US" altLang="zh-CN" sz="2800" b="1">
                <a:latin typeface="宋体" pitchFamily="2" charset="-122"/>
              </a:rPr>
              <a:t>,n≥1}</a:t>
            </a:r>
            <a:r>
              <a:rPr lang="zh-CN" altLang="en-US" sz="2800" b="1">
                <a:latin typeface="宋体" pitchFamily="2" charset="-122"/>
              </a:rPr>
              <a:t>为</a:t>
            </a:r>
            <a:r>
              <a:rPr lang="zh-CN" altLang="en-US" sz="2800" b="1"/>
              <a:t>字母表</a:t>
            </a:r>
            <a:r>
              <a:rPr lang="zh-CN" altLang="en-US" sz="2800" b="1">
                <a:sym typeface="Symbol" pitchFamily="18" charset="2"/>
              </a:rPr>
              <a:t>上</a:t>
            </a:r>
            <a:r>
              <a:rPr lang="zh-CN" altLang="en-US" sz="2800" b="1"/>
              <a:t>的一个语言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Tx/>
              <a:buAutoNum type="arabicPeriod" startAt="2"/>
            </a:pPr>
            <a:r>
              <a:rPr lang="zh-CN" altLang="en-US" sz="2800" b="1">
                <a:latin typeface="宋体" pitchFamily="2" charset="-122"/>
                <a:sym typeface="Symbol" pitchFamily="18" charset="2"/>
              </a:rPr>
              <a:t></a:t>
            </a:r>
            <a:r>
              <a:rPr lang="en-US" altLang="zh-CN" sz="2800" b="1">
                <a:latin typeface="宋体" pitchFamily="2" charset="-122"/>
              </a:rPr>
              <a:t>ε</a:t>
            </a:r>
            <a:r>
              <a:rPr lang="en-US" altLang="zh-CN" sz="2800" b="1">
                <a:latin typeface="宋体" pitchFamily="2" charset="-122"/>
                <a:sym typeface="Symbol" pitchFamily="18" charset="2"/>
              </a:rPr>
              <a:t></a:t>
            </a:r>
            <a:r>
              <a:rPr lang="zh-CN" altLang="en-US" sz="2800" b="1"/>
              <a:t>是一个语言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Tx/>
              <a:buAutoNum type="arabicPeriod" startAt="2"/>
            </a:pPr>
            <a:r>
              <a:rPr lang="zh-CN" altLang="en-US" sz="2800" b="1">
                <a:sym typeface="Symbol" pitchFamily="18" charset="2"/>
              </a:rPr>
              <a:t>即</a:t>
            </a:r>
            <a:r>
              <a:rPr lang="zh-CN" altLang="en-US" sz="2800" b="1">
                <a:latin typeface="宋体" pitchFamily="2" charset="-122"/>
                <a:sym typeface="Symbol" pitchFamily="18" charset="2"/>
              </a:rPr>
              <a:t> </a:t>
            </a:r>
            <a:r>
              <a:rPr lang="zh-CN" altLang="en-US" sz="2800" b="1"/>
              <a:t>是一个语言。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50893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562600"/>
            <a:ext cx="609600" cy="6096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build="p" autoUpdateAnimBg="0"/>
      <p:bldP spid="5089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3  文法和语言的形式定义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1．文法的定义</a:t>
            </a:r>
          </a:p>
          <a:p>
            <a:pPr algn="just" eaLnBrk="1" hangingPunct="1">
              <a:buFontTx/>
              <a:buNone/>
            </a:pPr>
            <a:r>
              <a:rPr lang="zh-CN" altLang="en-US" smtClean="0"/>
              <a:t>2．文法的简化表示法</a:t>
            </a:r>
          </a:p>
          <a:p>
            <a:pPr algn="just" eaLnBrk="1" hangingPunct="1">
              <a:buFontTx/>
              <a:buNone/>
            </a:pPr>
            <a:r>
              <a:rPr lang="zh-CN" altLang="en-US" smtClean="0"/>
              <a:t>3．推导与归约</a:t>
            </a:r>
          </a:p>
          <a:p>
            <a:pPr algn="just" eaLnBrk="1" hangingPunct="1">
              <a:buFontTx/>
              <a:buNone/>
            </a:pPr>
            <a:r>
              <a:rPr lang="zh-CN" altLang="en-US" smtClean="0"/>
              <a:t>4．句型、句子、语言的定义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5</a:t>
            </a:r>
            <a:r>
              <a:rPr lang="zh-CN" altLang="en-US" smtClean="0">
                <a:latin typeface="Times New Roman" pitchFamily="18" charset="0"/>
              </a:rPr>
              <a:t>．文法的等价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</a:rPr>
              <a:t>1．文法的定义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55050" cy="48863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dirty="0" smtClean="0"/>
              <a:t>产生式（规则）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dirty="0" smtClean="0"/>
              <a:t>	产生式是一个有序对(</a:t>
            </a:r>
            <a:r>
              <a:rPr lang="en-US" altLang="zh-CN" sz="2800" dirty="0" smtClean="0"/>
              <a:t>α,β</a:t>
            </a:r>
            <a:r>
              <a:rPr lang="zh-CN" altLang="en-US" sz="2800" dirty="0" smtClean="0"/>
              <a:t>)，通常写作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dirty="0" smtClean="0"/>
              <a:t>	 	α→β（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α::=β</a:t>
            </a:r>
            <a:r>
              <a:rPr lang="zh-CN" altLang="en-US" sz="2800" dirty="0" smtClean="0"/>
              <a:t> ） </a:t>
            </a:r>
            <a:r>
              <a:rPr lang="en-US" altLang="zh-CN" sz="2800" dirty="0" smtClean="0">
                <a:solidFill>
                  <a:srgbClr val="FFCC00"/>
                </a:solidFill>
              </a:rPr>
              <a:t>α</a:t>
            </a:r>
            <a:r>
              <a:rPr lang="zh-CN" altLang="en-US" sz="2800" dirty="0" smtClean="0">
                <a:solidFill>
                  <a:srgbClr val="FFCC00"/>
                </a:solidFill>
              </a:rPr>
              <a:t>定义为</a:t>
            </a:r>
            <a:r>
              <a:rPr lang="en-US" altLang="zh-CN" sz="2800" dirty="0" smtClean="0">
                <a:solidFill>
                  <a:srgbClr val="FFCC00"/>
                </a:solidFill>
              </a:rPr>
              <a:t>β</a:t>
            </a:r>
            <a:endParaRPr lang="zh-CN" altLang="en-US" sz="2800" dirty="0" smtClean="0">
              <a:solidFill>
                <a:srgbClr val="FFCC00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dirty="0" smtClean="0"/>
              <a:t>文法定义: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dirty="0" smtClean="0"/>
              <a:t>	文法</a:t>
            </a:r>
            <a:r>
              <a:rPr lang="en-US" altLang="zh-CN" sz="2800" dirty="0" smtClean="0"/>
              <a:t>G(Grammar)</a:t>
            </a:r>
            <a:r>
              <a:rPr lang="zh-CN" altLang="en-US" sz="2800" dirty="0" smtClean="0"/>
              <a:t>定义为四元组（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，V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，P，S）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	V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(</a:t>
            </a:r>
            <a:r>
              <a:rPr lang="en-US" altLang="zh-CN" sz="2800" dirty="0" err="1" smtClean="0"/>
              <a:t>Nonternimal</a:t>
            </a:r>
            <a:r>
              <a:rPr lang="en-US" altLang="zh-CN" sz="2800" dirty="0" smtClean="0"/>
              <a:t>)：</a:t>
            </a:r>
            <a:r>
              <a:rPr lang="zh-CN" altLang="en-US" sz="2800" dirty="0" smtClean="0"/>
              <a:t>非终结符集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 smtClean="0"/>
              <a:t>	V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(</a:t>
            </a:r>
            <a:r>
              <a:rPr lang="en-US" altLang="zh-CN" sz="2800" dirty="0" smtClean="0"/>
              <a:t>Terminal)：</a:t>
            </a:r>
            <a:r>
              <a:rPr lang="zh-CN" altLang="en-US" sz="2800" dirty="0" smtClean="0"/>
              <a:t>终结符集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 smtClean="0"/>
              <a:t>	P </a:t>
            </a:r>
            <a:r>
              <a:rPr lang="zh-CN" altLang="en-US" sz="2800" dirty="0" smtClean="0"/>
              <a:t>(</a:t>
            </a:r>
            <a:r>
              <a:rPr lang="en-US" altLang="zh-CN" sz="2800" dirty="0" smtClean="0"/>
              <a:t>Production)：  </a:t>
            </a:r>
            <a:r>
              <a:rPr lang="zh-CN" altLang="en-US" sz="2800" dirty="0" smtClean="0"/>
              <a:t>产生式（规则）集合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 smtClean="0"/>
              <a:t>	S：  </a:t>
            </a:r>
            <a:r>
              <a:rPr lang="zh-CN" altLang="en-US" sz="2800" dirty="0" smtClean="0"/>
              <a:t>开始符号或识别符号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49530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400" dirty="0" smtClean="0"/>
              <a:t>说明: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 smtClean="0"/>
              <a:t>V=V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∪V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，V</a:t>
            </a:r>
            <a:r>
              <a:rPr lang="zh-CN" altLang="en-US" sz="2400" dirty="0" smtClean="0"/>
              <a:t>称为文法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的字母表</a:t>
            </a:r>
            <a:endParaRPr lang="en-US" altLang="zh-CN" sz="2400" dirty="0" smtClean="0"/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中产生式形如：</a:t>
            </a:r>
            <a:r>
              <a:rPr lang="en-US" altLang="zh-CN" sz="2400" dirty="0" smtClean="0"/>
              <a:t>α→β,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α∈V</a:t>
            </a:r>
            <a:r>
              <a:rPr lang="en-US" altLang="zh-CN" sz="2400" baseline="30000" dirty="0" smtClean="0"/>
              <a:t>+</a:t>
            </a:r>
            <a:r>
              <a:rPr lang="zh-CN" altLang="en-US" sz="2400" dirty="0" smtClean="0"/>
              <a:t>且至少含一个非终结符，</a:t>
            </a:r>
            <a:r>
              <a:rPr lang="en-US" altLang="zh-CN" sz="2400" dirty="0" smtClean="0"/>
              <a:t>β∈V*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,V</a:t>
            </a:r>
            <a:r>
              <a:rPr lang="en-US" altLang="zh-CN" sz="2400" baseline="-25000" dirty="0" smtClean="0"/>
              <a:t>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是非空有穷集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∩V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=φ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</a:rPr>
              <a:t>是一个非终结符，且至少要在一条产生式的左部出现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</a:rPr>
              <a:t>非终结符一般代表一个语言中的语法成分，如&lt;赋值语句&gt;，它是构成程序的一个语法成分，这个符号－&lt;赋值语句&gt;－本身不会在程序中出现，而终结符及其组成的符号串是会在程序中出现的，如一个具体的赋值语句</a:t>
            </a:r>
            <a:r>
              <a:rPr lang="zh-CN" altLang="en-US" sz="2400" dirty="0" smtClean="0"/>
              <a:t>“</a:t>
            </a:r>
            <a:r>
              <a:rPr lang="en-US" altLang="zh-CN" sz="2400" dirty="0" smtClean="0">
                <a:latin typeface="Times New Roman" pitchFamily="18" charset="0"/>
              </a:rPr>
              <a:t>i:=x+1</a:t>
            </a:r>
            <a:r>
              <a:rPr lang="en-US" altLang="zh-CN" sz="2400" dirty="0" smtClean="0"/>
              <a:t>”</a:t>
            </a:r>
            <a:endParaRPr lang="en-US" altLang="zh-CN" sz="2400" dirty="0" smtClean="0">
              <a:latin typeface="Times New Roman" pitchFamily="18" charset="0"/>
            </a:endParaRPr>
          </a:p>
        </p:txBody>
      </p:sp>
      <p:sp>
        <p:nvSpPr>
          <p:cNvPr id="25603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380288" y="5805488"/>
            <a:ext cx="1008062" cy="215900"/>
          </a:xfrm>
          <a:prstGeom prst="leftArrow">
            <a:avLst>
              <a:gd name="adj1" fmla="val 50000"/>
              <a:gd name="adj2" fmla="val 116728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686800" cy="54864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dirty="0" smtClean="0"/>
              <a:t>例1：</a:t>
            </a:r>
            <a:r>
              <a:rPr lang="zh-CN" altLang="en-US" sz="2800" dirty="0" smtClean="0">
                <a:latin typeface="Times New Roman" pitchFamily="18" charset="0"/>
              </a:rPr>
              <a:t>文法</a:t>
            </a:r>
            <a:r>
              <a:rPr lang="en-US" altLang="zh-CN" sz="2800" dirty="0" smtClean="0"/>
              <a:t>G=(V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,V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,P,S)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	其中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25000" dirty="0" smtClean="0">
                <a:latin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</a:rPr>
              <a:t>=</a:t>
            </a:r>
            <a:r>
              <a:rPr lang="en-US" altLang="zh-CN" sz="2800" dirty="0" smtClean="0"/>
              <a:t>{S}</a:t>
            </a:r>
            <a:r>
              <a:rPr lang="en-US" altLang="zh-CN" sz="2800" dirty="0" smtClean="0">
                <a:latin typeface="Times New Roman" pitchFamily="18" charset="0"/>
              </a:rPr>
              <a:t>，V</a:t>
            </a:r>
            <a:r>
              <a:rPr lang="en-US" altLang="zh-CN" sz="2800" baseline="-25000" dirty="0" smtClean="0">
                <a:latin typeface="Times New Roman" pitchFamily="18" charset="0"/>
              </a:rPr>
              <a:t>T</a:t>
            </a:r>
            <a:r>
              <a:rPr lang="en-US" altLang="zh-CN" sz="2800" dirty="0" smtClean="0">
                <a:latin typeface="Times New Roman" pitchFamily="18" charset="0"/>
              </a:rPr>
              <a:t>=</a:t>
            </a:r>
            <a:r>
              <a:rPr lang="en-US" altLang="zh-CN" sz="2800" dirty="0" smtClean="0"/>
              <a:t>{0</a:t>
            </a:r>
            <a:r>
              <a:rPr lang="en-US" altLang="zh-CN" sz="2800" dirty="0" smtClean="0">
                <a:latin typeface="Times New Roman" pitchFamily="18" charset="0"/>
              </a:rPr>
              <a:t>，</a:t>
            </a:r>
            <a:r>
              <a:rPr lang="en-US" altLang="zh-CN" sz="2800" dirty="0" smtClean="0"/>
              <a:t>1}</a:t>
            </a:r>
            <a:r>
              <a:rPr lang="en-US" altLang="zh-CN" sz="2800" dirty="0" smtClean="0">
                <a:latin typeface="Times New Roman" pitchFamily="18" charset="0"/>
              </a:rPr>
              <a:t>，P=</a:t>
            </a:r>
            <a:r>
              <a:rPr lang="en-US" altLang="zh-CN" sz="2800" dirty="0" smtClean="0"/>
              <a:t>{S→0S1,S→01}</a:t>
            </a:r>
            <a:r>
              <a:rPr lang="zh-CN" altLang="en-US" sz="2800" dirty="0" smtClean="0"/>
              <a:t>开始符为</a:t>
            </a:r>
            <a:r>
              <a:rPr lang="en-US" altLang="zh-CN" sz="2800" dirty="0" smtClean="0"/>
              <a:t>S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例2：文法</a:t>
            </a:r>
            <a:r>
              <a:rPr lang="en-US" altLang="zh-CN" sz="2800" dirty="0" smtClean="0"/>
              <a:t>G=(V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,V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,P,S)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	V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 ={</a:t>
            </a:r>
            <a:r>
              <a:rPr lang="zh-CN" altLang="en-US" sz="2800" dirty="0" smtClean="0"/>
              <a:t>标识符，字母，数字}，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	V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 ={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,…x,y,z,0,1,…,9}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P={&lt;</a:t>
            </a:r>
            <a:r>
              <a:rPr lang="zh-CN" altLang="zh-CN" sz="2800" dirty="0" smtClean="0"/>
              <a:t>标识符</a:t>
            </a:r>
            <a:r>
              <a:rPr lang="zh-CN" altLang="en-US" sz="2800" dirty="0" smtClean="0"/>
              <a:t>&gt;</a:t>
            </a:r>
            <a:r>
              <a:rPr lang="zh-CN" altLang="en-US" sz="2800" dirty="0" smtClean="0">
                <a:latin typeface="宋体" pitchFamily="2" charset="-122"/>
              </a:rPr>
              <a:t>→</a:t>
            </a:r>
            <a:r>
              <a:rPr lang="zh-CN" altLang="en-US" sz="2800" dirty="0" smtClean="0"/>
              <a:t>&lt;字母&gt;， &lt;</a:t>
            </a:r>
            <a:r>
              <a:rPr lang="zh-CN" altLang="zh-CN" sz="2800" dirty="0" smtClean="0"/>
              <a:t>标识符</a:t>
            </a:r>
            <a:r>
              <a:rPr lang="zh-CN" altLang="en-US" sz="2800" dirty="0" smtClean="0"/>
              <a:t>&gt;</a:t>
            </a:r>
            <a:r>
              <a:rPr lang="zh-CN" altLang="en-US" sz="2800" dirty="0" smtClean="0">
                <a:latin typeface="宋体" pitchFamily="2" charset="-122"/>
              </a:rPr>
              <a:t>→</a:t>
            </a:r>
            <a:r>
              <a:rPr lang="zh-CN" altLang="en-US" sz="2800" dirty="0" smtClean="0"/>
              <a:t>&lt;</a:t>
            </a:r>
            <a:r>
              <a:rPr lang="zh-CN" altLang="zh-CN" sz="2800" dirty="0" smtClean="0"/>
              <a:t>标识符</a:t>
            </a:r>
            <a:r>
              <a:rPr lang="zh-CN" altLang="en-US" sz="2800" dirty="0" smtClean="0"/>
              <a:t>&gt;&lt;字母&gt;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      &lt;</a:t>
            </a:r>
            <a:r>
              <a:rPr lang="zh-CN" altLang="zh-CN" sz="2800" dirty="0" smtClean="0"/>
              <a:t>标识符</a:t>
            </a:r>
            <a:r>
              <a:rPr lang="zh-CN" altLang="en-US" sz="2800" dirty="0" smtClean="0"/>
              <a:t>&gt;</a:t>
            </a:r>
            <a:r>
              <a:rPr lang="zh-CN" altLang="en-US" sz="2800" dirty="0" smtClean="0">
                <a:latin typeface="宋体" pitchFamily="2" charset="-122"/>
              </a:rPr>
              <a:t>→</a:t>
            </a:r>
            <a:r>
              <a:rPr lang="zh-CN" altLang="en-US" sz="2800" dirty="0" smtClean="0"/>
              <a:t>&lt;</a:t>
            </a:r>
            <a:r>
              <a:rPr lang="zh-CN" altLang="zh-CN" sz="2800" dirty="0" smtClean="0"/>
              <a:t>标识符</a:t>
            </a:r>
            <a:r>
              <a:rPr lang="zh-CN" altLang="en-US" sz="2800" dirty="0" smtClean="0"/>
              <a:t>&gt;&lt;数字&gt;，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	  &lt;字母&gt;</a:t>
            </a:r>
            <a:r>
              <a:rPr lang="zh-CN" altLang="en-US" sz="2800" dirty="0" smtClean="0">
                <a:latin typeface="宋体" pitchFamily="2" charset="-122"/>
              </a:rPr>
              <a:t>→</a:t>
            </a:r>
            <a:r>
              <a:rPr lang="en-US" altLang="zh-CN" sz="2800" dirty="0" smtClean="0"/>
              <a:t>a,…, &lt;</a:t>
            </a:r>
            <a:r>
              <a:rPr lang="zh-CN" altLang="en-US" sz="2800" dirty="0" smtClean="0"/>
              <a:t>字母&gt;</a:t>
            </a:r>
            <a:r>
              <a:rPr lang="zh-CN" altLang="en-US" sz="2800" dirty="0" smtClean="0">
                <a:latin typeface="宋体" pitchFamily="2" charset="-122"/>
              </a:rPr>
              <a:t>→</a:t>
            </a:r>
            <a:r>
              <a:rPr lang="en-US" altLang="zh-CN" sz="2800" dirty="0" smtClean="0">
                <a:latin typeface="宋体" pitchFamily="2" charset="-122"/>
              </a:rPr>
              <a:t>z，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latin typeface="宋体" pitchFamily="2" charset="-122"/>
              </a:rPr>
              <a:t>	 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数字&gt;</a:t>
            </a:r>
            <a:r>
              <a:rPr lang="zh-CN" altLang="en-US" sz="2800" dirty="0" smtClean="0">
                <a:latin typeface="宋体" pitchFamily="2" charset="-122"/>
              </a:rPr>
              <a:t>→0,</a:t>
            </a:r>
            <a:r>
              <a:rPr lang="zh-CN" altLang="en-US" sz="2800" dirty="0" smtClean="0">
                <a:latin typeface="Times New Roman" pitchFamily="18" charset="0"/>
              </a:rPr>
              <a:t>…</a:t>
            </a:r>
            <a:r>
              <a:rPr lang="zh-CN" altLang="en-US" sz="2800" dirty="0" smtClean="0">
                <a:latin typeface="宋体" pitchFamily="2" charset="-122"/>
              </a:rPr>
              <a:t>,</a:t>
            </a:r>
            <a:r>
              <a:rPr lang="zh-CN" altLang="en-US" sz="2800" dirty="0" smtClean="0"/>
              <a:t>&lt;数字&gt;</a:t>
            </a:r>
            <a:r>
              <a:rPr lang="zh-CN" altLang="en-US" sz="2800" dirty="0" smtClean="0">
                <a:latin typeface="宋体" pitchFamily="2" charset="-122"/>
              </a:rPr>
              <a:t>→9</a:t>
            </a:r>
            <a:r>
              <a:rPr lang="zh-CN" altLang="en-US" sz="2800" dirty="0" smtClean="0"/>
              <a:t>   }，</a:t>
            </a:r>
            <a:r>
              <a:rPr lang="en-US" altLang="zh-CN" sz="2800" dirty="0" smtClean="0"/>
              <a:t>S=&lt;</a:t>
            </a:r>
            <a:r>
              <a:rPr lang="zh-CN" altLang="en-US" sz="2800" dirty="0" smtClean="0"/>
              <a:t>标识符&gt;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2．文法的简化表示法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9530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/>
              <a:t>简化:通常不用将文法的四元组表示出来，只写出产生式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/>
              <a:t>约定：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mtClean="0"/>
              <a:t>第一条产生式的左部是开始符号或用</a:t>
            </a:r>
            <a:r>
              <a:rPr lang="en-US" altLang="zh-CN" smtClean="0"/>
              <a:t>G[S]</a:t>
            </a:r>
            <a:r>
              <a:rPr lang="zh-CN" altLang="en-US" smtClean="0"/>
              <a:t>表示</a:t>
            </a:r>
            <a:r>
              <a:rPr lang="en-US" altLang="zh-CN" smtClean="0"/>
              <a:t>S</a:t>
            </a:r>
            <a:r>
              <a:rPr lang="zh-CN" altLang="en-US" smtClean="0"/>
              <a:t>是开始符号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mtClean="0"/>
              <a:t>用大写字母（或用尖括号括起来）表示非终结符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mtClean="0"/>
              <a:t>用小写字母表示终结符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mtClean="0"/>
              <a:t>左部相同的产生式</a:t>
            </a:r>
            <a:r>
              <a:rPr lang="en-US" altLang="zh-CN" smtClean="0"/>
              <a:t>A→α,A→β</a:t>
            </a:r>
            <a:r>
              <a:rPr lang="zh-CN" altLang="en-US" smtClean="0"/>
              <a:t>可以记为</a:t>
            </a:r>
            <a:r>
              <a:rPr lang="en-US" altLang="zh-CN" smtClean="0"/>
              <a:t>A→α|β，</a:t>
            </a:r>
            <a:r>
              <a:rPr lang="zh-CN" altLang="en-US" smtClean="0"/>
              <a:t>其中“|”是“或”的意思，</a:t>
            </a:r>
            <a:r>
              <a:rPr lang="en-US" altLang="zh-CN" smtClean="0"/>
              <a:t>α,β</a:t>
            </a:r>
            <a:r>
              <a:rPr lang="zh-CN" altLang="en-US" smtClean="0"/>
              <a:t>分别称为候选式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3528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/>
              <a:t>例如:</a:t>
            </a:r>
          </a:p>
          <a:p>
            <a:pPr algn="just" eaLnBrk="1" hangingPunct="1">
              <a:buFontTx/>
              <a:buNone/>
            </a:pPr>
            <a:r>
              <a:rPr lang="zh-CN" altLang="en-US" smtClean="0">
                <a:latin typeface="Times New Roman" pitchFamily="18" charset="0"/>
              </a:rPr>
              <a:t>	文法</a:t>
            </a:r>
            <a:r>
              <a:rPr lang="en-US" altLang="zh-CN" smtClean="0"/>
              <a:t>G[S]</a:t>
            </a:r>
            <a:r>
              <a:rPr lang="en-US" altLang="zh-CN" smtClean="0">
                <a:latin typeface="Times New Roman" pitchFamily="18" charset="0"/>
              </a:rPr>
              <a:t>：</a:t>
            </a:r>
            <a:r>
              <a:rPr lang="en-US" altLang="zh-CN" smtClean="0"/>
              <a:t>   </a:t>
            </a:r>
          </a:p>
          <a:p>
            <a:pPr algn="just" eaLnBrk="1" hangingPunct="1">
              <a:buFontTx/>
              <a:buNone/>
            </a:pPr>
            <a:r>
              <a:rPr lang="en-US" altLang="zh-CN" smtClean="0"/>
              <a:t>		S→A|SA|SD		</a:t>
            </a:r>
          </a:p>
          <a:p>
            <a:pPr algn="just" eaLnBrk="1" hangingPunct="1">
              <a:buFontTx/>
              <a:buNone/>
            </a:pPr>
            <a:r>
              <a:rPr lang="en-US" altLang="zh-CN" smtClean="0"/>
              <a:t>		A→a|b|…|z</a:t>
            </a:r>
          </a:p>
          <a:p>
            <a:pPr algn="just" eaLnBrk="1" hangingPunct="1">
              <a:buFontTx/>
              <a:buNone/>
            </a:pPr>
            <a:r>
              <a:rPr lang="en-US" altLang="zh-CN" smtClean="0"/>
              <a:t>		D→0|1|…|9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3.  </a:t>
            </a:r>
            <a:r>
              <a:rPr lang="zh-CN" altLang="en-US" sz="3200" smtClean="0">
                <a:solidFill>
                  <a:schemeClr val="tx1"/>
                </a:solidFill>
                <a:latin typeface="Tahoma" pitchFamily="34" charset="0"/>
              </a:rPr>
              <a:t>推导</a:t>
            </a:r>
            <a:r>
              <a:rPr lang="zh-CN" altLang="en-US" sz="320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3200" smtClean="0">
                <a:solidFill>
                  <a:schemeClr val="tx1"/>
                </a:solidFill>
                <a:latin typeface="Times New Roman" pitchFamily="18" charset="0"/>
              </a:rPr>
              <a:t>Derivation)</a:t>
            </a:r>
            <a:r>
              <a:rPr lang="zh-CN" altLang="en-US" sz="3200" smtClean="0">
                <a:solidFill>
                  <a:schemeClr val="tx1"/>
                </a:solidFill>
                <a:latin typeface="Tahoma" pitchFamily="34" charset="0"/>
              </a:rPr>
              <a:t>与归约</a:t>
            </a:r>
            <a:r>
              <a:rPr lang="zh-CN" altLang="en-US" sz="320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3200" smtClean="0">
                <a:solidFill>
                  <a:schemeClr val="tx1"/>
                </a:solidFill>
                <a:latin typeface="Times New Roman" pitchFamily="18" charset="0"/>
              </a:rPr>
              <a:t>Reduction)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292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dirty="0" smtClean="0"/>
              <a:t>直接推导和直接归约：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	α→β</a:t>
            </a:r>
            <a:r>
              <a:rPr lang="zh-CN" altLang="en-US" dirty="0" smtClean="0">
                <a:latin typeface="宋体" pitchFamily="2" charset="-122"/>
              </a:rPr>
              <a:t>是文法</a:t>
            </a:r>
            <a:r>
              <a:rPr lang="en-US" altLang="zh-CN" dirty="0" smtClean="0">
                <a:latin typeface="宋体" pitchFamily="2" charset="-122"/>
              </a:rPr>
              <a:t>G</a:t>
            </a:r>
            <a:r>
              <a:rPr lang="zh-CN" altLang="en-US" dirty="0" smtClean="0">
                <a:latin typeface="宋体" pitchFamily="2" charset="-122"/>
              </a:rPr>
              <a:t>的产生式，若有</a:t>
            </a:r>
            <a:r>
              <a:rPr lang="en-US" altLang="zh-CN" dirty="0" err="1" smtClean="0">
                <a:latin typeface="宋体" pitchFamily="2" charset="-122"/>
              </a:rPr>
              <a:t>v，w</a:t>
            </a:r>
            <a:r>
              <a:rPr lang="zh-CN" altLang="en-US" dirty="0" smtClean="0">
                <a:latin typeface="宋体" pitchFamily="2" charset="-122"/>
              </a:rPr>
              <a:t>满足：</a:t>
            </a:r>
            <a:r>
              <a:rPr lang="en-US" altLang="zh-CN" dirty="0" smtClean="0">
                <a:latin typeface="宋体" pitchFamily="2" charset="-122"/>
              </a:rPr>
              <a:t>v=γ</a:t>
            </a:r>
            <a:r>
              <a:rPr lang="en-US" altLang="zh-CN" dirty="0" smtClean="0">
                <a:solidFill>
                  <a:srgbClr val="FFCC00"/>
                </a:solidFill>
                <a:latin typeface="宋体" pitchFamily="2" charset="-122"/>
              </a:rPr>
              <a:t>α</a:t>
            </a:r>
            <a:r>
              <a:rPr lang="en-US" altLang="zh-CN" dirty="0" err="1" smtClean="0">
                <a:latin typeface="宋体" pitchFamily="2" charset="-122"/>
              </a:rPr>
              <a:t>δ,w</a:t>
            </a:r>
            <a:r>
              <a:rPr lang="en-US" altLang="zh-CN" dirty="0" smtClean="0">
                <a:latin typeface="宋体" pitchFamily="2" charset="-122"/>
              </a:rPr>
              <a:t>= γ</a:t>
            </a:r>
            <a:r>
              <a:rPr lang="en-US" altLang="zh-CN" dirty="0" smtClean="0">
                <a:solidFill>
                  <a:srgbClr val="FFCC00"/>
                </a:solidFill>
                <a:latin typeface="宋体" pitchFamily="2" charset="-122"/>
              </a:rPr>
              <a:t>β</a:t>
            </a:r>
            <a:r>
              <a:rPr lang="en-US" altLang="zh-CN" dirty="0" smtClean="0">
                <a:latin typeface="宋体" pitchFamily="2" charset="-122"/>
              </a:rPr>
              <a:t>δ, </a:t>
            </a:r>
            <a:r>
              <a:rPr lang="zh-CN" altLang="en-US" dirty="0" smtClean="0">
                <a:latin typeface="宋体" pitchFamily="2" charset="-122"/>
              </a:rPr>
              <a:t>其中</a:t>
            </a:r>
            <a:r>
              <a:rPr lang="en-US" altLang="zh-CN" dirty="0" err="1" smtClean="0">
                <a:latin typeface="宋体" pitchFamily="2" charset="-122"/>
              </a:rPr>
              <a:t>γ,δ∈V</a:t>
            </a:r>
            <a:r>
              <a:rPr lang="en-US" altLang="zh-CN" baseline="30000" dirty="0" smtClean="0">
                <a:latin typeface="宋体" pitchFamily="2" charset="-122"/>
              </a:rPr>
              <a:t>*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	</a:t>
            </a:r>
            <a:r>
              <a:rPr lang="zh-CN" altLang="en-US" dirty="0" smtClean="0">
                <a:latin typeface="宋体" pitchFamily="2" charset="-122"/>
              </a:rPr>
              <a:t>则称</a:t>
            </a:r>
            <a:r>
              <a:rPr lang="en-US" altLang="zh-CN" dirty="0" smtClean="0">
                <a:latin typeface="宋体" pitchFamily="2" charset="-122"/>
              </a:rPr>
              <a:t>v</a:t>
            </a:r>
            <a:r>
              <a:rPr lang="zh-CN" altLang="en-US" dirty="0" smtClean="0">
                <a:solidFill>
                  <a:srgbClr val="FFFF00"/>
                </a:solidFill>
                <a:latin typeface="宋体" pitchFamily="2" charset="-122"/>
              </a:rPr>
              <a:t>直接推导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w,</a:t>
            </a:r>
            <a:r>
              <a:rPr lang="zh-CN" altLang="en-US" dirty="0" smtClean="0">
                <a:latin typeface="宋体" pitchFamily="2" charset="-122"/>
              </a:rPr>
              <a:t>也称</a:t>
            </a:r>
            <a:r>
              <a:rPr lang="en-US" altLang="zh-CN" dirty="0" smtClean="0">
                <a:latin typeface="宋体" pitchFamily="2" charset="-122"/>
              </a:rPr>
              <a:t>w</a:t>
            </a:r>
            <a:r>
              <a:rPr lang="zh-CN" altLang="zh-CN" dirty="0" smtClean="0">
                <a:solidFill>
                  <a:srgbClr val="FFFF00"/>
                </a:solidFill>
                <a:latin typeface="宋体" pitchFamily="2" charset="-122"/>
              </a:rPr>
              <a:t>直接归约</a:t>
            </a:r>
            <a:r>
              <a:rPr lang="zh-CN" altLang="zh-CN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v,</a:t>
            </a:r>
            <a:r>
              <a:rPr lang="zh-CN" altLang="zh-CN" dirty="0" smtClean="0">
                <a:latin typeface="宋体" pitchFamily="2" charset="-122"/>
              </a:rPr>
              <a:t>记作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v 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dirty="0" smtClean="0">
                <a:latin typeface="宋体" pitchFamily="2" charset="-122"/>
              </a:rPr>
              <a:t> w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</a:rPr>
              <a:t>直接推导</a:t>
            </a:r>
            <a:r>
              <a:rPr lang="zh-CN" altLang="en-US" dirty="0" smtClean="0"/>
              <a:t>就是用产生式的右部替换产生式的左部的过程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</a:rPr>
              <a:t>直接归约</a:t>
            </a:r>
            <a:r>
              <a:rPr lang="zh-CN" altLang="en-US" dirty="0" smtClean="0"/>
              <a:t>就是用产生式的左部替换产生式的右部的过程</a:t>
            </a:r>
            <a:endParaRPr lang="zh-CN" altLang="en-US" sz="2800" dirty="0" smtClean="0">
              <a:latin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例 文法</a:t>
            </a:r>
            <a:r>
              <a:rPr lang="en-US" altLang="zh-CN" dirty="0" smtClean="0">
                <a:latin typeface="宋体" pitchFamily="2" charset="-122"/>
              </a:rPr>
              <a:t>G： S→0S1，S→01 </a:t>
            </a:r>
            <a:r>
              <a:rPr lang="zh-CN" altLang="en-US" dirty="0" smtClean="0">
                <a:latin typeface="宋体" pitchFamily="2" charset="-122"/>
              </a:rPr>
              <a:t>有直接推导：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	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dirty="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1 		0</a:t>
            </a:r>
            <a:r>
              <a:rPr lang="en-US" altLang="zh-CN" dirty="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0S1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1		（ </a:t>
            </a:r>
            <a:r>
              <a:rPr lang="en-US" altLang="zh-CN" dirty="0" smtClean="0">
                <a:latin typeface="宋体" pitchFamily="2" charset="-122"/>
              </a:rPr>
              <a:t>S→0S1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 ）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    	00</a:t>
            </a:r>
            <a:r>
              <a:rPr lang="en-US" altLang="zh-CN" dirty="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11 	00</a:t>
            </a:r>
            <a:r>
              <a:rPr lang="en-US" altLang="zh-CN" dirty="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0S1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11	（ </a:t>
            </a:r>
            <a:r>
              <a:rPr lang="en-US" altLang="zh-CN" dirty="0" smtClean="0">
                <a:latin typeface="宋体" pitchFamily="2" charset="-122"/>
              </a:rPr>
              <a:t>S→0S1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 ）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    	000</a:t>
            </a:r>
            <a:r>
              <a:rPr lang="en-US" altLang="zh-CN" dirty="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111 	000</a:t>
            </a:r>
            <a:r>
              <a:rPr lang="en-US" altLang="zh-CN" dirty="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01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111	（ </a:t>
            </a:r>
            <a:r>
              <a:rPr lang="en-US" altLang="zh-CN" dirty="0" smtClean="0">
                <a:latin typeface="宋体" pitchFamily="2" charset="-122"/>
              </a:rPr>
              <a:t>S→01 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 	</a:t>
            </a:r>
            <a:r>
              <a:rPr lang="en-US" altLang="zh-CN" dirty="0" smtClean="0">
                <a:solidFill>
                  <a:srgbClr val="FFFF00"/>
                </a:solidFill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 		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dirty="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0S1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		（ </a:t>
            </a:r>
            <a:r>
              <a:rPr lang="en-US" altLang="zh-CN" dirty="0" smtClean="0">
                <a:latin typeface="宋体" pitchFamily="2" charset="-122"/>
              </a:rPr>
              <a:t>S→0S1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 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7150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dirty="0" smtClean="0"/>
              <a:t>推导和归约</a:t>
            </a:r>
            <a:endParaRPr lang="zh-CN" altLang="en-US" dirty="0" smtClean="0">
              <a:latin typeface="宋体" pitchFamily="2" charset="-122"/>
              <a:sym typeface="Symbol" pitchFamily="18" charset="2"/>
            </a:endParaRP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宋体" pitchFamily="2" charset="-122"/>
                <a:sym typeface="Symbol" pitchFamily="18" charset="2"/>
              </a:rPr>
              <a:t>若存在</a:t>
            </a:r>
            <a:r>
              <a:rPr lang="en-US" altLang="zh-CN" sz="3200" dirty="0" smtClean="0">
                <a:latin typeface="宋体" pitchFamily="2" charset="-122"/>
                <a:sym typeface="Symbol" pitchFamily="18" charset="2"/>
              </a:rPr>
              <a:t>v=w</a:t>
            </a:r>
            <a:r>
              <a:rPr lang="en-US" altLang="zh-CN" sz="3200" baseline="-25000" dirty="0" smtClean="0"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z="3200" dirty="0" smtClean="0">
                <a:latin typeface="宋体" pitchFamily="2" charset="-122"/>
                <a:sym typeface="Symbol" pitchFamily="18" charset="2"/>
              </a:rPr>
              <a:t> w</a:t>
            </a:r>
            <a:r>
              <a:rPr lang="en-US" altLang="zh-CN" sz="3200" baseline="-25000" dirty="0" smtClean="0"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3200" dirty="0" smtClean="0">
                <a:latin typeface="宋体" pitchFamily="2" charset="-122"/>
                <a:sym typeface="Symbol" pitchFamily="18" charset="2"/>
              </a:rPr>
              <a:t> ... </a:t>
            </a:r>
            <a:r>
              <a:rPr lang="en-US" altLang="zh-CN" sz="3200" dirty="0" err="1" smtClean="0">
                <a:latin typeface="宋体" pitchFamily="2" charset="-122"/>
                <a:sym typeface="Symbol" pitchFamily="18" charset="2"/>
              </a:rPr>
              <a:t>w</a:t>
            </a:r>
            <a:r>
              <a:rPr lang="en-US" altLang="zh-CN" sz="3200" baseline="-25000" dirty="0" err="1" smtClean="0">
                <a:latin typeface="宋体" pitchFamily="2" charset="-122"/>
                <a:sym typeface="Symbol" pitchFamily="18" charset="2"/>
              </a:rPr>
              <a:t>n</a:t>
            </a:r>
            <a:r>
              <a:rPr lang="en-US" altLang="zh-CN" sz="3200" dirty="0" smtClean="0">
                <a:latin typeface="宋体" pitchFamily="2" charset="-122"/>
                <a:sym typeface="Symbol" pitchFamily="18" charset="2"/>
              </a:rPr>
              <a:t>=w ,(n&gt;0)</a:t>
            </a:r>
          </a:p>
          <a:p>
            <a:pPr eaLnBrk="1" hangingPunct="1">
              <a:buFontTx/>
              <a:buNone/>
            </a:pP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  	</a:t>
            </a:r>
            <a:r>
              <a:rPr lang="zh-CN" altLang="en-US" dirty="0" smtClean="0">
                <a:latin typeface="宋体" pitchFamily="2" charset="-122"/>
                <a:sym typeface="Symbol" pitchFamily="18" charset="2"/>
              </a:rPr>
              <a:t>则称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v</a:t>
            </a:r>
            <a:r>
              <a:rPr lang="zh-CN" altLang="en-US" dirty="0" smtClean="0">
                <a:latin typeface="宋体" pitchFamily="2" charset="-122"/>
                <a:sym typeface="Symbol" pitchFamily="18" charset="2"/>
              </a:rPr>
              <a:t>推导出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w，</a:t>
            </a:r>
            <a:r>
              <a:rPr lang="zh-CN" altLang="en-US" dirty="0" smtClean="0">
                <a:latin typeface="宋体" pitchFamily="2" charset="-122"/>
                <a:sym typeface="Symbol" pitchFamily="18" charset="2"/>
              </a:rPr>
              <a:t>或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w</a:t>
            </a:r>
            <a:r>
              <a:rPr lang="zh-CN" altLang="en-US" dirty="0" smtClean="0">
                <a:latin typeface="宋体" pitchFamily="2" charset="-122"/>
                <a:sym typeface="Symbol" pitchFamily="18" charset="2"/>
              </a:rPr>
              <a:t>归约到</a:t>
            </a:r>
            <a:r>
              <a:rPr lang="en-US" altLang="zh-CN" dirty="0" smtClean="0">
                <a:latin typeface="宋体" pitchFamily="2" charset="-122"/>
                <a:sym typeface="Symbol" pitchFamily="18" charset="2"/>
              </a:rPr>
              <a:t>v,</a:t>
            </a:r>
            <a:r>
              <a:rPr lang="zh-CN" altLang="en-US" dirty="0" smtClean="0">
                <a:latin typeface="宋体" pitchFamily="2" charset="-122"/>
                <a:sym typeface="Symbol" pitchFamily="18" charset="2"/>
              </a:rPr>
              <a:t>记为</a:t>
            </a:r>
            <a:r>
              <a:rPr lang="en-US" altLang="zh-CN" dirty="0" err="1" smtClean="0">
                <a:solidFill>
                  <a:srgbClr val="FFCC00"/>
                </a:solidFill>
                <a:latin typeface="宋体" pitchFamily="2" charset="-122"/>
                <a:sym typeface="Symbol" pitchFamily="18" charset="2"/>
              </a:rPr>
              <a:t>vw</a:t>
            </a:r>
            <a:endParaRPr lang="en-US" altLang="zh-CN" dirty="0" smtClean="0">
              <a:solidFill>
                <a:srgbClr val="FFCC00"/>
              </a:solidFill>
              <a:latin typeface="宋体" pitchFamily="2" charset="-122"/>
              <a:sym typeface="Symbol" pitchFamily="18" charset="2"/>
            </a:endParaRP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宋体" pitchFamily="2" charset="-122"/>
                <a:sym typeface="Symbol" pitchFamily="18" charset="2"/>
              </a:rPr>
              <a:t>若有</a:t>
            </a:r>
            <a:r>
              <a:rPr lang="en-US" altLang="zh-CN" sz="3200" dirty="0" smtClean="0">
                <a:latin typeface="宋体" pitchFamily="2" charset="-122"/>
                <a:sym typeface="Symbol" pitchFamily="18" charset="2"/>
              </a:rPr>
              <a:t>v w，</a:t>
            </a:r>
            <a:r>
              <a:rPr lang="zh-CN" altLang="en-US" sz="3200" dirty="0" smtClean="0">
                <a:latin typeface="宋体" pitchFamily="2" charset="-122"/>
                <a:sym typeface="Symbol" pitchFamily="18" charset="2"/>
              </a:rPr>
              <a:t>或</a:t>
            </a:r>
            <a:r>
              <a:rPr lang="en-US" altLang="zh-CN" sz="3200" dirty="0" smtClean="0">
                <a:latin typeface="宋体" pitchFamily="2" charset="-122"/>
                <a:sym typeface="Symbol" pitchFamily="18" charset="2"/>
              </a:rPr>
              <a:t>v=w，</a:t>
            </a:r>
            <a:r>
              <a:rPr lang="zh-CN" altLang="en-US" sz="3200" dirty="0" smtClean="0">
                <a:latin typeface="宋体" pitchFamily="2" charset="-122"/>
                <a:sym typeface="Symbol" pitchFamily="18" charset="2"/>
              </a:rPr>
              <a:t>则记作</a:t>
            </a:r>
            <a:r>
              <a:rPr lang="en-US" altLang="zh-CN" sz="3200" dirty="0" err="1" smtClean="0">
                <a:solidFill>
                  <a:srgbClr val="FFCC00"/>
                </a:solidFill>
                <a:latin typeface="宋体" pitchFamily="2" charset="-122"/>
                <a:sym typeface="Symbol" pitchFamily="18" charset="2"/>
              </a:rPr>
              <a:t>vw</a:t>
            </a:r>
            <a:endParaRPr lang="en-US" altLang="zh-CN" sz="3200" dirty="0" smtClean="0">
              <a:solidFill>
                <a:srgbClr val="FFCC00"/>
              </a:solidFill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7596188" y="13414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CC00"/>
                </a:solidFill>
              </a:rPr>
              <a:t>+</a:t>
            </a:r>
          </a:p>
        </p:txBody>
      </p:sp>
      <p:sp>
        <p:nvSpPr>
          <p:cNvPr id="442376" name="Text Box 8"/>
          <p:cNvSpPr txBox="1">
            <a:spLocks noChangeArrowheads="1"/>
          </p:cNvSpPr>
          <p:nvPr/>
        </p:nvSpPr>
        <p:spPr bwMode="auto">
          <a:xfrm>
            <a:off x="6443663" y="19891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solidFill>
                  <a:srgbClr val="FFCC00"/>
                </a:solidFill>
                <a:latin typeface="宋体" pitchFamily="2" charset="-122"/>
                <a:sym typeface="Symbol" pitchFamily="18" charset="2"/>
              </a:rPr>
              <a:t>*</a:t>
            </a:r>
          </a:p>
        </p:txBody>
      </p:sp>
      <p:sp>
        <p:nvSpPr>
          <p:cNvPr id="442377" name="Text Box 9"/>
          <p:cNvSpPr txBox="1">
            <a:spLocks noChangeArrowheads="1"/>
          </p:cNvSpPr>
          <p:nvPr/>
        </p:nvSpPr>
        <p:spPr bwMode="auto">
          <a:xfrm>
            <a:off x="2555875" y="19161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bldLvl="2" autoUpdateAnimBg="0"/>
      <p:bldP spid="442372" grpId="0"/>
      <p:bldP spid="442376" grpId="0"/>
      <p:bldP spid="4423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zh-CN" altLang="en-US" sz="4000" dirty="0" smtClean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  <a:latin typeface="宋体" pitchFamily="2" charset="-122"/>
              </a:rPr>
              <a:t>1 语言和文法的直观概念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495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dirty="0" smtClean="0">
                <a:latin typeface="Times New Roman" pitchFamily="18" charset="0"/>
              </a:rPr>
              <a:t>程序设计语言的定义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	语言是一个记号系统。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dirty="0" smtClean="0"/>
              <a:t>汉语--所有符合汉语语法的句子的全体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dirty="0" smtClean="0"/>
              <a:t>英语--所有符合英语语法的句子的全体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dirty="0" smtClean="0"/>
              <a:t>程序设计语言--所有该语言的程序的全体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研究程序设计语言包括：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         每个程序构成的规律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         每个程序的含义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 bldLvl="3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276600"/>
          </a:xfrm>
        </p:spPr>
        <p:txBody>
          <a:bodyPr/>
          <a:lstStyle/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>
                <a:latin typeface="宋体" pitchFamily="2" charset="-122"/>
              </a:rPr>
              <a:t>例 文法</a:t>
            </a:r>
            <a:r>
              <a:rPr lang="en-US" altLang="zh-CN" sz="3200" smtClean="0">
                <a:latin typeface="宋体" pitchFamily="2" charset="-122"/>
              </a:rPr>
              <a:t>G： S→0S1， S→01</a:t>
            </a:r>
            <a:endParaRPr lang="en-US" altLang="zh-CN" sz="3200" smtClean="0">
              <a:latin typeface="宋体" pitchFamily="2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latin typeface="宋体" pitchFamily="2" charset="-122"/>
              </a:rPr>
              <a:t> 		</a:t>
            </a:r>
            <a:r>
              <a:rPr lang="en-US" altLang="zh-CN" u="sng" smtClean="0">
                <a:latin typeface="宋体" pitchFamily="2" charset="-122"/>
              </a:rPr>
              <a:t>S</a:t>
            </a:r>
            <a:r>
              <a:rPr lang="en-US" altLang="zh-CN" smtClean="0">
                <a:latin typeface="宋体" pitchFamily="2" charset="-122"/>
              </a:rPr>
              <a:t> 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u="sng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 0</a:t>
            </a:r>
            <a:r>
              <a:rPr lang="en-US" altLang="zh-CN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u="sng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1 00</a:t>
            </a:r>
            <a:r>
              <a:rPr lang="en-US" altLang="zh-CN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u="sng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11 000</a:t>
            </a:r>
            <a:r>
              <a:rPr lang="en-US" altLang="zh-CN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01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111 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宋体" pitchFamily="2" charset="-122"/>
              </a:rPr>
              <a:t>  	S 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baseline="30000" smtClean="0">
                <a:latin typeface="宋体" pitchFamily="2" charset="-122"/>
              </a:rPr>
              <a:t> </a:t>
            </a:r>
            <a:r>
              <a:rPr lang="en-US" altLang="zh-CN" smtClean="0">
                <a:latin typeface="宋体" pitchFamily="2" charset="-122"/>
              </a:rPr>
              <a:t>00001111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宋体" pitchFamily="2" charset="-122"/>
              </a:rPr>
              <a:t>		S 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baseline="30000" smtClean="0">
                <a:latin typeface="宋体" pitchFamily="2" charset="-122"/>
              </a:rPr>
              <a:t> </a:t>
            </a:r>
            <a:r>
              <a:rPr lang="en-US" altLang="zh-CN" smtClean="0">
                <a:latin typeface="宋体" pitchFamily="2" charset="-122"/>
              </a:rPr>
              <a:t>00001111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宋体" pitchFamily="2" charset="-122"/>
              </a:rPr>
              <a:t> 		S 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baseline="30000" smtClean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mtClean="0">
                <a:latin typeface="宋体" pitchFamily="2" charset="-122"/>
              </a:rPr>
              <a:t>S 	</a:t>
            </a: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478212" name="Text Box 4"/>
          <p:cNvSpPr txBox="1">
            <a:spLocks noChangeArrowheads="1"/>
          </p:cNvSpPr>
          <p:nvPr/>
        </p:nvSpPr>
        <p:spPr bwMode="auto">
          <a:xfrm>
            <a:off x="1474788" y="256540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+</a:t>
            </a:r>
          </a:p>
        </p:txBody>
      </p:sp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1476375" y="3716338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*</a:t>
            </a:r>
          </a:p>
        </p:txBody>
      </p:sp>
      <p:sp>
        <p:nvSpPr>
          <p:cNvPr id="478215" name="Text Box 7"/>
          <p:cNvSpPr txBox="1">
            <a:spLocks noChangeArrowheads="1"/>
          </p:cNvSpPr>
          <p:nvPr/>
        </p:nvSpPr>
        <p:spPr bwMode="auto">
          <a:xfrm>
            <a:off x="1476375" y="3068638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 bldLvl="2" autoUpdateAnimBg="0"/>
      <p:bldP spid="478212" grpId="0"/>
      <p:bldP spid="478214" grpId="0"/>
      <p:bldP spid="4782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4．句型、句子、语言的定义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292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>
                <a:latin typeface="宋体" pitchFamily="2" charset="-122"/>
              </a:rPr>
              <a:t>句型和句子</a:t>
            </a:r>
            <a:endParaRPr lang="en-US" altLang="zh-CN" sz="2800" smtClean="0">
              <a:solidFill>
                <a:srgbClr val="CC0066"/>
              </a:solidFill>
              <a:latin typeface="宋体" pitchFamily="2" charset="-122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宋体" pitchFamily="2" charset="-122"/>
              </a:rPr>
              <a:t>	</a:t>
            </a:r>
            <a:r>
              <a:rPr lang="zh-CN" altLang="en-US" sz="2800" smtClean="0">
                <a:latin typeface="宋体" pitchFamily="2" charset="-122"/>
              </a:rPr>
              <a:t>设有文法</a:t>
            </a:r>
            <a:r>
              <a:rPr lang="en-US" altLang="zh-CN" sz="2800" smtClean="0">
                <a:latin typeface="宋体" pitchFamily="2" charset="-122"/>
              </a:rPr>
              <a:t>G[S]，</a:t>
            </a:r>
            <a:r>
              <a:rPr lang="zh-CN" altLang="en-US" sz="2800" smtClean="0">
                <a:latin typeface="宋体" pitchFamily="2" charset="-122"/>
              </a:rPr>
              <a:t>若符号串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zh-CN" altLang="en-US" sz="2800" smtClean="0">
                <a:latin typeface="宋体" pitchFamily="2" charset="-122"/>
              </a:rPr>
              <a:t>是从开始符推导出来的,即</a:t>
            </a:r>
            <a:r>
              <a:rPr lang="en-US" altLang="zh-CN" sz="2800" smtClean="0">
                <a:latin typeface="宋体" pitchFamily="2" charset="-122"/>
              </a:rPr>
              <a:t>S 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2800" baseline="30000" smtClean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smtClean="0">
                <a:latin typeface="宋体" pitchFamily="2" charset="-122"/>
              </a:rPr>
              <a:t>x，</a:t>
            </a:r>
            <a:r>
              <a:rPr lang="zh-CN" altLang="en-US" sz="2800" smtClean="0">
                <a:latin typeface="宋体" pitchFamily="2" charset="-122"/>
              </a:rPr>
              <a:t>则称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zh-CN" altLang="en-US" sz="2800" smtClean="0">
                <a:latin typeface="宋体" pitchFamily="2" charset="-122"/>
              </a:rPr>
              <a:t>是文法</a:t>
            </a:r>
            <a:r>
              <a:rPr lang="en-US" altLang="zh-CN" sz="2800" smtClean="0">
                <a:latin typeface="宋体" pitchFamily="2" charset="-122"/>
              </a:rPr>
              <a:t>G</a:t>
            </a:r>
            <a:r>
              <a:rPr lang="zh-CN" altLang="en-US" sz="2800" smtClean="0">
                <a:latin typeface="宋体" pitchFamily="2" charset="-122"/>
              </a:rPr>
              <a:t>的</a:t>
            </a:r>
            <a:r>
              <a:rPr lang="zh-CN" altLang="en-US" sz="2800" smtClean="0">
                <a:solidFill>
                  <a:srgbClr val="FFCC00"/>
                </a:solidFill>
                <a:latin typeface="宋体" pitchFamily="2" charset="-122"/>
              </a:rPr>
              <a:t>句型</a:t>
            </a:r>
            <a:r>
              <a:rPr lang="zh-CN" altLang="en-US" sz="2800" smtClean="0">
                <a:latin typeface="宋体" pitchFamily="2" charset="-122"/>
              </a:rPr>
              <a:t>。若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zh-CN" altLang="en-US" sz="2800" smtClean="0">
                <a:latin typeface="宋体" pitchFamily="2" charset="-122"/>
              </a:rPr>
              <a:t>仅由终结符组成,即</a:t>
            </a:r>
            <a:r>
              <a:rPr lang="en-US" altLang="zh-CN" sz="2800" smtClean="0">
                <a:latin typeface="宋体" pitchFamily="2" charset="-122"/>
              </a:rPr>
              <a:t>S 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2800" baseline="30000" smtClean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smtClean="0">
                <a:latin typeface="宋体" pitchFamily="2" charset="-122"/>
              </a:rPr>
              <a:t>x，</a:t>
            </a:r>
            <a:r>
              <a:rPr lang="zh-CN" altLang="en-US" sz="2800" smtClean="0">
                <a:latin typeface="宋体" pitchFamily="2" charset="-122"/>
              </a:rPr>
              <a:t>且</a:t>
            </a:r>
            <a:r>
              <a:rPr lang="en-US" altLang="zh-CN" sz="2800" smtClean="0">
                <a:latin typeface="宋体" pitchFamily="2" charset="-122"/>
              </a:rPr>
              <a:t>x∈V</a:t>
            </a:r>
            <a:r>
              <a:rPr lang="en-US" altLang="zh-CN" sz="2800" baseline="-25000" smtClean="0">
                <a:latin typeface="宋体" pitchFamily="2" charset="-122"/>
              </a:rPr>
              <a:t>T</a:t>
            </a:r>
            <a:r>
              <a:rPr lang="en-US" altLang="zh-CN" sz="2800" baseline="30000" smtClean="0">
                <a:latin typeface="宋体" pitchFamily="2" charset="-122"/>
              </a:rPr>
              <a:t>*</a:t>
            </a:r>
            <a:r>
              <a:rPr lang="en-US" altLang="zh-CN" sz="2800" smtClean="0">
                <a:latin typeface="宋体" pitchFamily="2" charset="-122"/>
              </a:rPr>
              <a:t>，</a:t>
            </a:r>
            <a:r>
              <a:rPr lang="zh-CN" altLang="en-US" sz="2800" smtClean="0">
                <a:latin typeface="宋体" pitchFamily="2" charset="-122"/>
              </a:rPr>
              <a:t>则称</a:t>
            </a:r>
            <a:r>
              <a:rPr lang="en-US" altLang="zh-CN" sz="2800" smtClean="0">
                <a:latin typeface="宋体" pitchFamily="2" charset="-122"/>
              </a:rPr>
              <a:t>x</a:t>
            </a:r>
            <a:r>
              <a:rPr lang="zh-CN" altLang="en-US" sz="2800" smtClean="0">
                <a:latin typeface="宋体" pitchFamily="2" charset="-122"/>
              </a:rPr>
              <a:t>是文法</a:t>
            </a:r>
            <a:r>
              <a:rPr lang="en-US" altLang="zh-CN" sz="2800" smtClean="0">
                <a:latin typeface="宋体" pitchFamily="2" charset="-122"/>
              </a:rPr>
              <a:t>G</a:t>
            </a:r>
            <a:r>
              <a:rPr lang="zh-CN" altLang="en-US" sz="2800" smtClean="0">
                <a:latin typeface="宋体" pitchFamily="2" charset="-122"/>
              </a:rPr>
              <a:t>的</a:t>
            </a:r>
            <a:r>
              <a:rPr lang="zh-CN" altLang="en-US" sz="2800" smtClean="0">
                <a:solidFill>
                  <a:srgbClr val="FFCC00"/>
                </a:solidFill>
                <a:latin typeface="宋体" pitchFamily="2" charset="-122"/>
              </a:rPr>
              <a:t>句子</a:t>
            </a:r>
            <a:r>
              <a:rPr lang="zh-CN" altLang="en-US" sz="2800" smtClean="0">
                <a:latin typeface="宋体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smtClean="0">
                <a:latin typeface="宋体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zh-CN" altLang="en-US" sz="2800" smtClean="0">
                <a:latin typeface="宋体" pitchFamily="2" charset="-122"/>
              </a:rPr>
              <a:t>	例 文法</a:t>
            </a:r>
            <a:r>
              <a:rPr lang="en-US" altLang="zh-CN" sz="2800" smtClean="0">
                <a:latin typeface="宋体" pitchFamily="2" charset="-122"/>
              </a:rPr>
              <a:t>G[S]： S→0S1， S→01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latin typeface="宋体" pitchFamily="2" charset="-122"/>
              </a:rPr>
              <a:t>	S 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280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z="2800" u="sng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 0</a:t>
            </a:r>
            <a:r>
              <a:rPr lang="en-US" altLang="zh-CN" sz="280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z="2800" u="sng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1 00</a:t>
            </a:r>
            <a:r>
              <a:rPr lang="en-US" altLang="zh-CN" sz="280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z="2800" u="sng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S</a:t>
            </a:r>
            <a:r>
              <a:rPr lang="en-US" altLang="zh-CN" sz="280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1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11 000</a:t>
            </a:r>
            <a:r>
              <a:rPr lang="en-US" altLang="zh-CN" sz="2800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01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111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latin typeface="宋体" pitchFamily="2" charset="-122"/>
              </a:rPr>
              <a:t>	S,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0S1 ,00S11 ,000S111,00001111</a:t>
            </a:r>
            <a:r>
              <a:rPr lang="zh-CN" altLang="en-US" sz="2800" smtClean="0">
                <a:latin typeface="宋体" pitchFamily="2" charset="-122"/>
                <a:sym typeface="Symbol" pitchFamily="18" charset="2"/>
              </a:rPr>
              <a:t>都是</a:t>
            </a:r>
            <a:r>
              <a:rPr lang="en-US" altLang="zh-CN" sz="2800" smtClean="0">
                <a:latin typeface="宋体" pitchFamily="2" charset="-122"/>
              </a:rPr>
              <a:t>G</a:t>
            </a:r>
            <a:r>
              <a:rPr lang="zh-CN" altLang="en-US" sz="2800" smtClean="0">
                <a:latin typeface="宋体" pitchFamily="2" charset="-122"/>
              </a:rPr>
              <a:t>的句型</a:t>
            </a:r>
            <a:endParaRPr lang="en-US" altLang="zh-CN" sz="2800" smtClean="0">
              <a:latin typeface="宋体" pitchFamily="2" charset="-122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latin typeface="宋体" pitchFamily="2" charset="-122"/>
              </a:rPr>
              <a:t>	</a:t>
            </a:r>
            <a:r>
              <a:rPr lang="zh-CN" altLang="en-US" sz="2800" smtClean="0">
                <a:latin typeface="宋体" pitchFamily="2" charset="-122"/>
                <a:sym typeface="Symbol" pitchFamily="18" charset="2"/>
              </a:rPr>
              <a:t>00001111</a:t>
            </a:r>
            <a:r>
              <a:rPr lang="zh-CN" altLang="en-US" sz="2800" smtClean="0">
                <a:latin typeface="宋体" pitchFamily="2" charset="-122"/>
              </a:rPr>
              <a:t>是</a:t>
            </a:r>
            <a:r>
              <a:rPr lang="en-US" altLang="zh-CN" sz="2800" smtClean="0">
                <a:latin typeface="宋体" pitchFamily="2" charset="-122"/>
              </a:rPr>
              <a:t>G</a:t>
            </a:r>
            <a:r>
              <a:rPr lang="zh-CN" altLang="en-US" sz="2800" smtClean="0">
                <a:latin typeface="宋体" pitchFamily="2" charset="-122"/>
              </a:rPr>
              <a:t>的句子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476375" y="1844675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*</a:t>
            </a: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2339975" y="2276475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bldLvl="3" autoUpdateAnimBg="0"/>
      <p:bldP spid="443396" grpId="0"/>
      <p:bldP spid="4433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/>
              <a:t>语言的定义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/>
              <a:t>	</a:t>
            </a:r>
            <a:r>
              <a:rPr lang="zh-CN" altLang="en-US" sz="2800" smtClean="0">
                <a:latin typeface="宋体" pitchFamily="2" charset="-122"/>
              </a:rPr>
              <a:t>由文法</a:t>
            </a:r>
            <a:r>
              <a:rPr lang="en-US" altLang="zh-CN" sz="2800" smtClean="0">
                <a:latin typeface="宋体" pitchFamily="2" charset="-122"/>
              </a:rPr>
              <a:t>G</a:t>
            </a:r>
            <a:r>
              <a:rPr lang="zh-CN" altLang="en-US" sz="2800" smtClean="0">
                <a:latin typeface="宋体" pitchFamily="2" charset="-122"/>
              </a:rPr>
              <a:t>生成的语言记为</a:t>
            </a:r>
            <a:r>
              <a:rPr lang="en-US" altLang="zh-CN" sz="2800" smtClean="0">
                <a:latin typeface="宋体" pitchFamily="2" charset="-122"/>
              </a:rPr>
              <a:t>L(G),</a:t>
            </a:r>
            <a:r>
              <a:rPr lang="zh-CN" altLang="en-US" sz="2800" smtClean="0">
                <a:latin typeface="宋体" pitchFamily="2" charset="-122"/>
              </a:rPr>
              <a:t>它是文法</a:t>
            </a:r>
            <a:r>
              <a:rPr lang="en-US" altLang="zh-CN" sz="2800" smtClean="0">
                <a:latin typeface="宋体" pitchFamily="2" charset="-122"/>
              </a:rPr>
              <a:t>G</a:t>
            </a:r>
            <a:r>
              <a:rPr lang="zh-CN" altLang="en-US" sz="2800" smtClean="0">
                <a:latin typeface="宋体" pitchFamily="2" charset="-122"/>
              </a:rPr>
              <a:t>的一切句子的集合,即                                      </a:t>
            </a:r>
            <a:r>
              <a:rPr lang="en-US" altLang="zh-CN" sz="2800" smtClean="0">
                <a:latin typeface="宋体" pitchFamily="2" charset="-122"/>
              </a:rPr>
              <a:t>L(G)={x|S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smtClean="0">
                <a:latin typeface="宋体" pitchFamily="2" charset="-122"/>
              </a:rPr>
              <a:t>x，</a:t>
            </a:r>
            <a:r>
              <a:rPr lang="zh-CN" altLang="en-US" sz="2800" smtClean="0">
                <a:latin typeface="宋体" pitchFamily="2" charset="-122"/>
              </a:rPr>
              <a:t>其中</a:t>
            </a:r>
            <a:r>
              <a:rPr lang="en-US" altLang="zh-CN" sz="2800" smtClean="0">
                <a:latin typeface="宋体" pitchFamily="2" charset="-122"/>
              </a:rPr>
              <a:t>S</a:t>
            </a:r>
            <a:r>
              <a:rPr lang="zh-CN" altLang="en-US" sz="2800" smtClean="0">
                <a:latin typeface="宋体" pitchFamily="2" charset="-122"/>
              </a:rPr>
              <a:t>为文法的开始符号，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			且</a:t>
            </a:r>
            <a:r>
              <a:rPr lang="en-US" altLang="zh-CN" sz="2800" smtClean="0">
                <a:latin typeface="宋体" pitchFamily="2" charset="-122"/>
              </a:rPr>
              <a:t>x ∈V</a:t>
            </a:r>
            <a:r>
              <a:rPr lang="en-US" altLang="zh-CN" sz="2800" baseline="-25000" smtClean="0">
                <a:latin typeface="宋体" pitchFamily="2" charset="-122"/>
              </a:rPr>
              <a:t>T</a:t>
            </a:r>
            <a:r>
              <a:rPr lang="en-US" altLang="zh-CN" sz="2800" baseline="30000" smtClean="0">
                <a:latin typeface="宋体" pitchFamily="2" charset="-122"/>
              </a:rPr>
              <a:t>*</a:t>
            </a:r>
            <a:r>
              <a:rPr lang="en-US" altLang="zh-CN" sz="2800" smtClean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smtClean="0">
                <a:latin typeface="宋体" pitchFamily="2" charset="-122"/>
              </a:rPr>
              <a:t>	例 文法</a:t>
            </a:r>
            <a:r>
              <a:rPr lang="en-US" altLang="zh-CN" sz="2800" smtClean="0">
                <a:latin typeface="宋体" pitchFamily="2" charset="-122"/>
              </a:rPr>
              <a:t>G： S→0S1， S→01</a:t>
            </a:r>
          </a:p>
          <a:p>
            <a:pPr eaLnBrk="1" fontAlgn="ctr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smtClean="0">
                <a:latin typeface="Times New Roman" pitchFamily="18" charset="0"/>
              </a:rPr>
              <a:t>	S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smtClean="0">
                <a:latin typeface="Times New Roman" pitchFamily="18" charset="0"/>
              </a:rPr>
              <a:t>0S1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smtClean="0">
                <a:latin typeface="Times New Roman" pitchFamily="18" charset="0"/>
              </a:rPr>
              <a:t> </a:t>
            </a:r>
            <a:r>
              <a:rPr lang="en-US" altLang="zh-CN" sz="2800" smtClean="0">
                <a:latin typeface="Times New Roman" pitchFamily="18" charset="0"/>
              </a:rPr>
              <a:t>00S11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smtClean="0">
                <a:latin typeface="Times New Roman" pitchFamily="18" charset="0"/>
              </a:rPr>
              <a:t> 0</a:t>
            </a:r>
            <a:r>
              <a:rPr lang="en-US" altLang="zh-CN" sz="2800" baseline="30000" smtClean="0">
                <a:latin typeface="Times New Roman" pitchFamily="18" charset="0"/>
              </a:rPr>
              <a:t>3</a:t>
            </a:r>
            <a:r>
              <a:rPr lang="en-US" altLang="zh-CN" sz="2800" smtClean="0">
                <a:latin typeface="Times New Roman" pitchFamily="18" charset="0"/>
              </a:rPr>
              <a:t>S1</a:t>
            </a:r>
            <a:r>
              <a:rPr lang="en-US" altLang="zh-CN" sz="2800" baseline="30000" smtClean="0">
                <a:latin typeface="Times New Roman" pitchFamily="18" charset="0"/>
              </a:rPr>
              <a:t>3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smtClean="0">
                <a:latin typeface="Times New Roman" pitchFamily="18" charset="0"/>
              </a:rPr>
              <a:t> ……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smtClean="0">
                <a:latin typeface="Times New Roman" pitchFamily="18" charset="0"/>
              </a:rPr>
              <a:t> </a:t>
            </a:r>
            <a:r>
              <a:rPr lang="en-US" altLang="zh-CN" sz="2800" smtClean="0">
                <a:latin typeface="Times New Roman" pitchFamily="18" charset="0"/>
              </a:rPr>
              <a:t>0</a:t>
            </a:r>
            <a:r>
              <a:rPr lang="en-US" altLang="zh-CN" sz="2800" baseline="30000" smtClean="0">
                <a:latin typeface="Times New Roman" pitchFamily="18" charset="0"/>
              </a:rPr>
              <a:t>n-1</a:t>
            </a:r>
            <a:r>
              <a:rPr lang="en-US" altLang="zh-CN" sz="2800" smtClean="0">
                <a:latin typeface="Times New Roman" pitchFamily="18" charset="0"/>
              </a:rPr>
              <a:t>S1</a:t>
            </a:r>
            <a:r>
              <a:rPr lang="en-US" altLang="zh-CN" sz="2800" baseline="30000" smtClean="0">
                <a:latin typeface="Times New Roman" pitchFamily="18" charset="0"/>
              </a:rPr>
              <a:t>n-1</a:t>
            </a:r>
            <a:r>
              <a:rPr lang="zh-CN" altLang="en-US" sz="2800" smtClean="0">
                <a:latin typeface="Times New Roman" pitchFamily="18" charset="0"/>
              </a:rPr>
              <a:t> </a:t>
            </a:r>
          </a:p>
          <a:p>
            <a:pPr eaLnBrk="1" fontAlgn="ctr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	</a:t>
            </a:r>
            <a:r>
              <a:rPr lang="zh-CN" altLang="en-US" sz="2800" smtClean="0">
                <a:latin typeface="Times New Roman" pitchFamily="18" charset="0"/>
              </a:rPr>
              <a:t> </a:t>
            </a:r>
            <a:r>
              <a:rPr lang="en-US" altLang="zh-CN" sz="2800" smtClean="0">
                <a:latin typeface="Times New Roman" pitchFamily="18" charset="0"/>
              </a:rPr>
              <a:t>0</a:t>
            </a:r>
            <a:r>
              <a:rPr lang="en-US" altLang="zh-CN" sz="2800" baseline="30000" smtClean="0">
                <a:latin typeface="Times New Roman" pitchFamily="18" charset="0"/>
              </a:rPr>
              <a:t>n</a:t>
            </a:r>
            <a:r>
              <a:rPr lang="en-US" altLang="zh-CN" sz="2800" smtClean="0">
                <a:latin typeface="Times New Roman" pitchFamily="18" charset="0"/>
              </a:rPr>
              <a:t>1</a:t>
            </a:r>
            <a:r>
              <a:rPr lang="en-US" altLang="zh-CN" sz="2800" baseline="30000" smtClean="0">
                <a:latin typeface="Times New Roman" pitchFamily="18" charset="0"/>
              </a:rPr>
              <a:t>n</a:t>
            </a:r>
            <a:endParaRPr lang="en-US" altLang="zh-CN" sz="2800" smtClean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latin typeface="宋体" pitchFamily="2" charset="-122"/>
              </a:rPr>
              <a:t>	L(G)={0</a:t>
            </a:r>
            <a:r>
              <a:rPr lang="en-US" altLang="zh-CN" sz="2800" baseline="30000" smtClean="0">
                <a:latin typeface="宋体" pitchFamily="2" charset="-122"/>
              </a:rPr>
              <a:t>n</a:t>
            </a:r>
            <a:r>
              <a:rPr lang="en-US" altLang="zh-CN" sz="2800" smtClean="0">
                <a:latin typeface="宋体" pitchFamily="2" charset="-122"/>
              </a:rPr>
              <a:t>1</a:t>
            </a:r>
            <a:r>
              <a:rPr lang="en-US" altLang="zh-CN" sz="2800" baseline="30000" smtClean="0">
                <a:latin typeface="宋体" pitchFamily="2" charset="-122"/>
              </a:rPr>
              <a:t>n</a:t>
            </a:r>
            <a:r>
              <a:rPr lang="en-US" altLang="zh-CN" sz="2800" smtClean="0">
                <a:latin typeface="宋体" pitchFamily="2" charset="-122"/>
              </a:rPr>
              <a:t>|n≥1}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>
                <a:latin typeface="宋体" pitchFamily="2" charset="-122"/>
              </a:rPr>
              <a:t>文法和语言的关系：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	</a:t>
            </a:r>
            <a:r>
              <a:rPr lang="zh-CN" altLang="en-US" sz="2800" smtClean="0">
                <a:latin typeface="宋体" pitchFamily="2" charset="-122"/>
                <a:sym typeface="Symbol" pitchFamily="18" charset="2"/>
              </a:rPr>
              <a:t>文法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G</a:t>
            </a:r>
            <a:r>
              <a:rPr lang="zh-CN" altLang="zh-CN" sz="2800" smtClean="0">
                <a:latin typeface="宋体" pitchFamily="2" charset="-122"/>
                <a:sym typeface="Symbol" pitchFamily="18" charset="2"/>
              </a:rPr>
              <a:t>生成的每个串都在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L(G)</a:t>
            </a:r>
            <a:r>
              <a:rPr lang="zh-CN" altLang="zh-CN" sz="2800" smtClean="0">
                <a:latin typeface="宋体" pitchFamily="2" charset="-122"/>
                <a:sym typeface="Symbol" pitchFamily="18" charset="2"/>
              </a:rPr>
              <a:t>中</a:t>
            </a:r>
            <a:endParaRPr lang="zh-CN" altLang="en-US" sz="2800" smtClean="0">
              <a:latin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	L(G)</a:t>
            </a:r>
            <a:r>
              <a:rPr lang="zh-CN" altLang="zh-CN" sz="2800" smtClean="0">
                <a:latin typeface="宋体" pitchFamily="2" charset="-122"/>
                <a:sym typeface="Symbol" pitchFamily="18" charset="2"/>
              </a:rPr>
              <a:t>中的每个串确实能被</a:t>
            </a:r>
            <a:r>
              <a:rPr lang="en-US" altLang="zh-CN" sz="2800" smtClean="0">
                <a:latin typeface="宋体" pitchFamily="2" charset="-122"/>
                <a:sym typeface="Symbol" pitchFamily="18" charset="2"/>
              </a:rPr>
              <a:t>G</a:t>
            </a:r>
            <a:r>
              <a:rPr lang="zh-CN" altLang="zh-CN" sz="2800" smtClean="0">
                <a:latin typeface="宋体" pitchFamily="2" charset="-122"/>
                <a:sym typeface="Symbol" pitchFamily="18" charset="2"/>
              </a:rPr>
              <a:t>生成</a:t>
            </a:r>
            <a:endParaRPr lang="en-US" altLang="zh-CN" sz="2800" smtClean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2555875" y="1125538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3" autoUpdateAnimBg="0"/>
      <p:bldP spid="4444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smtClean="0">
                <a:latin typeface="宋体" pitchFamily="2" charset="-122"/>
              </a:rPr>
              <a:t>根据文法，可以通过推导得到该文法相应的语言；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例：</a:t>
            </a:r>
            <a:r>
              <a:rPr lang="en-US" altLang="zh-CN" sz="2800" smtClean="0"/>
              <a:t>G[</a:t>
            </a:r>
            <a:r>
              <a:rPr lang="en-US" altLang="zh-CN" sz="2800" smtClean="0">
                <a:latin typeface="宋体" pitchFamily="2" charset="-122"/>
              </a:rPr>
              <a:t>E</a:t>
            </a:r>
            <a:r>
              <a:rPr lang="en-US" altLang="zh-CN" sz="2800" smtClean="0"/>
              <a:t>]：</a:t>
            </a:r>
            <a:r>
              <a:rPr lang="en-US" altLang="zh-CN" sz="2800" smtClean="0">
                <a:latin typeface="宋体" pitchFamily="2" charset="-122"/>
              </a:rPr>
              <a:t>E→E+T|T	T→T×F|F	F→(E)|a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u="sng" smtClean="0">
                <a:latin typeface="宋体" pitchFamily="2" charset="-122"/>
              </a:rPr>
              <a:t>E</a:t>
            </a:r>
            <a:r>
              <a:rPr lang="en-US" altLang="zh-CN" sz="2800" smtClean="0">
                <a:latin typeface="宋体" pitchFamily="2" charset="-122"/>
              </a:rPr>
              <a:t>	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u="sng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+T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</a:t>
            </a:r>
            <a:r>
              <a:rPr lang="en-US" altLang="zh-CN" sz="2800" u="sng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+T </a:t>
            </a:r>
            <a:r>
              <a:rPr lang="en-US" altLang="zh-CN" sz="2800" u="sng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+T </a:t>
            </a:r>
            <a:r>
              <a:rPr lang="en-US" altLang="zh-CN" sz="2800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sz="2800" u="sng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a+</a:t>
            </a:r>
            <a:r>
              <a:rPr lang="en-US" altLang="zh-CN" sz="2800" u="sng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×F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a+</a:t>
            </a:r>
            <a:r>
              <a:rPr lang="en-US" altLang="zh-CN" sz="2800" u="sng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×F a+</a:t>
            </a:r>
            <a:r>
              <a:rPr lang="en-US" altLang="zh-CN" sz="2800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×</a:t>
            </a:r>
            <a:r>
              <a:rPr lang="en-US" altLang="zh-CN" sz="2800" u="sng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a+a×</a:t>
            </a:r>
            <a:r>
              <a:rPr lang="en-US" altLang="zh-CN" sz="2800" smtClean="0">
                <a:solidFill>
                  <a:srgbClr val="FF9900"/>
                </a:solidFill>
                <a:latin typeface="Times New Roman" pitchFamily="18" charset="0"/>
                <a:sym typeface="Symbol" pitchFamily="18" charset="2"/>
              </a:rPr>
              <a:t>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表示一切能用符号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a，+，×，(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en-US" sz="28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构成的算术表达式</a:t>
            </a:r>
            <a:endParaRPr lang="zh-CN" altLang="en-US" sz="280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smtClean="0">
                <a:latin typeface="宋体" pitchFamily="2" charset="-122"/>
              </a:rPr>
              <a:t>有了语言的要求，也可以为该语言设计文法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例：若语言由0、1符号串组成，串中0和1的个数相同，构造其文法为：</a:t>
            </a:r>
            <a:br>
              <a:rPr lang="zh-CN" altLang="en-US" sz="2800" smtClean="0"/>
            </a:br>
            <a:r>
              <a:rPr lang="en-US" altLang="zh-CN" sz="2800" smtClean="0"/>
              <a:t>A </a:t>
            </a:r>
            <a:r>
              <a:rPr lang="en-US" altLang="zh-CN" sz="2800" smtClean="0">
                <a:latin typeface="宋体" pitchFamily="2" charset="-122"/>
              </a:rPr>
              <a:t>→</a:t>
            </a:r>
            <a:r>
              <a:rPr lang="en-US" altLang="zh-CN" sz="2800" smtClean="0"/>
              <a:t> 0B|1C</a:t>
            </a:r>
            <a:br>
              <a:rPr lang="en-US" altLang="zh-CN" sz="2800" smtClean="0"/>
            </a:br>
            <a:r>
              <a:rPr lang="en-US" altLang="zh-CN" sz="2800" smtClean="0"/>
              <a:t>B </a:t>
            </a:r>
            <a:r>
              <a:rPr lang="en-US" altLang="zh-CN" sz="2800" smtClean="0">
                <a:latin typeface="宋体" pitchFamily="2" charset="-122"/>
              </a:rPr>
              <a:t>→</a:t>
            </a:r>
            <a:r>
              <a:rPr lang="en-US" altLang="zh-CN" sz="2800" smtClean="0"/>
              <a:t> 1|1A|0BB</a:t>
            </a:r>
            <a:br>
              <a:rPr lang="en-US" altLang="zh-CN" sz="2800" smtClean="0"/>
            </a:br>
            <a:r>
              <a:rPr lang="en-US" altLang="zh-CN" sz="2800" smtClean="0"/>
              <a:t>C </a:t>
            </a:r>
            <a:r>
              <a:rPr lang="en-US" altLang="zh-CN" sz="2800" smtClean="0">
                <a:latin typeface="宋体" pitchFamily="2" charset="-122"/>
              </a:rPr>
              <a:t>→</a:t>
            </a:r>
            <a:r>
              <a:rPr lang="en-US" altLang="zh-CN" sz="2800" smtClean="0"/>
              <a:t> 0|0A|1CC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5</a:t>
            </a:r>
            <a:r>
              <a:rPr lang="zh-CN" altLang="en-US" sz="3600" smtClean="0">
                <a:solidFill>
                  <a:schemeClr val="tx1"/>
                </a:solidFill>
                <a:latin typeface="Times New Roman" pitchFamily="18" charset="0"/>
              </a:rPr>
              <a:t>．文法的等价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latin typeface="宋体" pitchFamily="2" charset="-122"/>
              </a:rPr>
              <a:t>若</a:t>
            </a:r>
            <a:r>
              <a:rPr lang="en-US" altLang="zh-CN" smtClean="0">
                <a:latin typeface="宋体" pitchFamily="2" charset="-122"/>
              </a:rPr>
              <a:t>L（G</a:t>
            </a:r>
            <a:r>
              <a:rPr lang="en-US" altLang="zh-CN" baseline="-25000" smtClean="0">
                <a:latin typeface="宋体" pitchFamily="2" charset="-122"/>
              </a:rPr>
              <a:t>1</a:t>
            </a:r>
            <a:r>
              <a:rPr lang="en-US" altLang="zh-CN" smtClean="0">
                <a:latin typeface="宋体" pitchFamily="2" charset="-122"/>
              </a:rPr>
              <a:t>）=L（G</a:t>
            </a:r>
            <a:r>
              <a:rPr lang="en-US" altLang="zh-CN" baseline="-25000" smtClean="0">
                <a:latin typeface="宋体" pitchFamily="2" charset="-122"/>
              </a:rPr>
              <a:t>2</a:t>
            </a:r>
            <a:r>
              <a:rPr lang="en-US" altLang="zh-CN" smtClean="0">
                <a:latin typeface="宋体" pitchFamily="2" charset="-122"/>
              </a:rPr>
              <a:t>），</a:t>
            </a:r>
            <a:r>
              <a:rPr lang="zh-CN" altLang="en-US" smtClean="0">
                <a:latin typeface="宋体" pitchFamily="2" charset="-122"/>
              </a:rPr>
              <a:t>则称文法</a:t>
            </a:r>
            <a:r>
              <a:rPr lang="en-US" altLang="zh-CN" smtClean="0">
                <a:latin typeface="宋体" pitchFamily="2" charset="-122"/>
              </a:rPr>
              <a:t>G</a:t>
            </a:r>
            <a:r>
              <a:rPr lang="en-US" altLang="zh-CN" baseline="-25000" smtClean="0">
                <a:latin typeface="宋体" pitchFamily="2" charset="-122"/>
              </a:rPr>
              <a:t>1</a:t>
            </a:r>
            <a:r>
              <a:rPr lang="zh-CN" altLang="en-US" smtClean="0">
                <a:latin typeface="宋体" pitchFamily="2" charset="-122"/>
              </a:rPr>
              <a:t>和</a:t>
            </a:r>
            <a:r>
              <a:rPr lang="en-US" altLang="zh-CN" smtClean="0">
                <a:latin typeface="宋体" pitchFamily="2" charset="-122"/>
              </a:rPr>
              <a:t>G</a:t>
            </a:r>
            <a:r>
              <a:rPr lang="en-US" altLang="zh-CN" baseline="-25000" smtClean="0">
                <a:latin typeface="宋体" pitchFamily="2" charset="-122"/>
              </a:rPr>
              <a:t>2</a:t>
            </a:r>
            <a:r>
              <a:rPr lang="zh-CN" altLang="en-US" smtClean="0">
                <a:latin typeface="宋体" pitchFamily="2" charset="-122"/>
              </a:rPr>
              <a:t>是等价的。</a:t>
            </a:r>
            <a:br>
              <a:rPr lang="zh-CN" altLang="en-US" smtClean="0">
                <a:latin typeface="宋体" pitchFamily="2" charset="-122"/>
              </a:rPr>
            </a:br>
            <a:endParaRPr lang="zh-CN" altLang="en-US" smtClean="0">
              <a:latin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latin typeface="宋体" pitchFamily="2" charset="-122"/>
              </a:rPr>
              <a:t>例如  文法	</a:t>
            </a:r>
            <a:r>
              <a:rPr lang="en-US" altLang="zh-CN" smtClean="0">
                <a:latin typeface="宋体" pitchFamily="2" charset="-122"/>
              </a:rPr>
              <a:t>G</a:t>
            </a:r>
            <a:r>
              <a:rPr lang="en-US" altLang="zh-CN" baseline="-25000" smtClean="0">
                <a:latin typeface="宋体" pitchFamily="2" charset="-122"/>
              </a:rPr>
              <a:t>1</a:t>
            </a:r>
            <a:r>
              <a:rPr lang="en-US" altLang="zh-CN" smtClean="0">
                <a:latin typeface="宋体" pitchFamily="2" charset="-122"/>
              </a:rPr>
              <a:t>[A]：A→0R A→01 R→A1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宋体" pitchFamily="2" charset="-122"/>
              </a:rPr>
              <a:t>		      	G</a:t>
            </a:r>
            <a:r>
              <a:rPr lang="en-US" altLang="zh-CN" baseline="-25000" smtClean="0">
                <a:latin typeface="宋体" pitchFamily="2" charset="-122"/>
              </a:rPr>
              <a:t>2</a:t>
            </a:r>
            <a:r>
              <a:rPr lang="en-US" altLang="zh-CN" smtClean="0">
                <a:latin typeface="宋体" pitchFamily="2" charset="-122"/>
              </a:rPr>
              <a:t>[S]：S→0S1 S→01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latin typeface="宋体" pitchFamily="2" charset="-122"/>
              </a:rPr>
              <a:t>		所定义的语言都是0</a:t>
            </a:r>
            <a:r>
              <a:rPr lang="en-US" altLang="zh-CN" baseline="30000" smtClean="0">
                <a:latin typeface="宋体" pitchFamily="2" charset="-122"/>
              </a:rPr>
              <a:t>n</a:t>
            </a:r>
            <a:r>
              <a:rPr lang="en-US" altLang="zh-CN" smtClean="0">
                <a:latin typeface="宋体" pitchFamily="2" charset="-122"/>
              </a:rPr>
              <a:t>1</a:t>
            </a:r>
            <a:r>
              <a:rPr lang="en-US" altLang="zh-CN" baseline="30000" smtClean="0">
                <a:latin typeface="宋体" pitchFamily="2" charset="-122"/>
              </a:rPr>
              <a:t>n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latin typeface="宋体" pitchFamily="2" charset="-122"/>
              </a:rPr>
              <a:t>		两文法等价</a:t>
            </a:r>
            <a:endParaRPr lang="zh-CN" altLang="en-US" smtClean="0"/>
          </a:p>
        </p:txBody>
      </p:sp>
      <p:sp>
        <p:nvSpPr>
          <p:cNvPr id="4454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562600"/>
            <a:ext cx="609600" cy="6096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 bldLvl="2" autoUpdateAnimBg="0"/>
      <p:bldP spid="4454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zh-CN" altLang="en-US" sz="4000" dirty="0" smtClean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  <a:latin typeface="宋体" pitchFamily="2" charset="-122"/>
              </a:rPr>
              <a:t>4 文法的类型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latin typeface="宋体" pitchFamily="2" charset="-122"/>
              </a:rPr>
              <a:t>	通过对产生式施加不同的限制，</a:t>
            </a:r>
            <a:r>
              <a:rPr lang="en-US" altLang="zh-CN" smtClean="0">
                <a:latin typeface="宋体" pitchFamily="2" charset="-122"/>
              </a:rPr>
              <a:t>Chomsky</a:t>
            </a:r>
            <a:r>
              <a:rPr lang="zh-CN" altLang="en-US" smtClean="0">
                <a:latin typeface="宋体" pitchFamily="2" charset="-122"/>
              </a:rPr>
              <a:t>将文法分为四种类型：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solidFill>
                  <a:srgbClr val="00FF99"/>
                </a:solidFill>
                <a:latin typeface="宋体" pitchFamily="2" charset="-122"/>
              </a:rPr>
              <a:t>0型文法(短语文法)</a:t>
            </a:r>
            <a:r>
              <a:rPr lang="zh-CN" altLang="en-US" smtClean="0">
                <a:latin typeface="宋体" pitchFamily="2" charset="-122"/>
              </a:rPr>
              <a:t>：对任一产生式</a:t>
            </a:r>
            <a:r>
              <a:rPr lang="en-US" altLang="zh-CN" smtClean="0">
                <a:latin typeface="宋体" pitchFamily="2" charset="-122"/>
              </a:rPr>
              <a:t>α→β，</a:t>
            </a:r>
            <a:r>
              <a:rPr lang="zh-CN" altLang="en-US" smtClean="0">
                <a:latin typeface="宋体" pitchFamily="2" charset="-122"/>
              </a:rPr>
              <a:t>都有</a:t>
            </a:r>
            <a:r>
              <a:rPr lang="en-US" altLang="zh-CN" smtClean="0">
                <a:latin typeface="宋体" pitchFamily="2" charset="-122"/>
              </a:rPr>
              <a:t>α∈(V</a:t>
            </a:r>
            <a:r>
              <a:rPr lang="en-US" altLang="zh-CN" baseline="-25000" smtClean="0">
                <a:latin typeface="宋体" pitchFamily="2" charset="-122"/>
              </a:rPr>
              <a:t>N</a:t>
            </a:r>
            <a:r>
              <a:rPr lang="en-US" altLang="zh-CN" smtClean="0">
                <a:latin typeface="宋体" pitchFamily="2" charset="-122"/>
              </a:rPr>
              <a:t>∪V</a:t>
            </a:r>
            <a:r>
              <a:rPr lang="en-US" altLang="zh-CN" baseline="-25000" smtClean="0">
                <a:latin typeface="宋体" pitchFamily="2" charset="-122"/>
              </a:rPr>
              <a:t>T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baseline="30000" smtClean="0">
                <a:latin typeface="宋体" pitchFamily="2" charset="-122"/>
              </a:rPr>
              <a:t>*</a:t>
            </a:r>
            <a:r>
              <a:rPr lang="zh-CN" altLang="en-US" smtClean="0">
                <a:latin typeface="宋体" pitchFamily="2" charset="-122"/>
              </a:rPr>
              <a:t>且至少含有一个非终结符</a:t>
            </a:r>
            <a:r>
              <a:rPr lang="en-US" altLang="zh-CN" smtClean="0">
                <a:latin typeface="宋体" pitchFamily="2" charset="-122"/>
              </a:rPr>
              <a:t>; β∈(V</a:t>
            </a:r>
            <a:r>
              <a:rPr lang="en-US" altLang="zh-CN" baseline="-25000" smtClean="0">
                <a:latin typeface="宋体" pitchFamily="2" charset="-122"/>
              </a:rPr>
              <a:t>N</a:t>
            </a:r>
            <a:r>
              <a:rPr lang="en-US" altLang="zh-CN" smtClean="0">
                <a:latin typeface="宋体" pitchFamily="2" charset="-122"/>
              </a:rPr>
              <a:t>∪V</a:t>
            </a:r>
            <a:r>
              <a:rPr lang="en-US" altLang="zh-CN" baseline="-25000" smtClean="0">
                <a:latin typeface="宋体" pitchFamily="2" charset="-122"/>
              </a:rPr>
              <a:t>T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baseline="30000" smtClean="0">
                <a:latin typeface="宋体" pitchFamily="2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686800" cy="49530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>
                <a:solidFill>
                  <a:srgbClr val="00FF99"/>
                </a:solidFill>
                <a:latin typeface="宋体" pitchFamily="2" charset="-122"/>
              </a:rPr>
              <a:t>1型文法(上下文有关)</a:t>
            </a:r>
            <a:r>
              <a:rPr lang="zh-CN" altLang="en-US" sz="2800" smtClean="0">
                <a:latin typeface="宋体" pitchFamily="2" charset="-122"/>
              </a:rPr>
              <a:t>：它是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smtClean="0">
                <a:latin typeface="宋体" pitchFamily="2" charset="-122"/>
              </a:rPr>
              <a:t>型文法的特例，设</a:t>
            </a:r>
            <a:r>
              <a:rPr lang="zh-CN" altLang="en-US" sz="2800" smtClean="0">
                <a:latin typeface="Times New Roman" pitchFamily="18" charset="0"/>
              </a:rPr>
              <a:t>文法</a:t>
            </a:r>
            <a:r>
              <a:rPr lang="en-US" altLang="zh-CN" sz="2800" smtClean="0"/>
              <a:t>G=(V</a:t>
            </a:r>
            <a:r>
              <a:rPr lang="en-US" altLang="zh-CN" sz="2800" baseline="-25000" smtClean="0"/>
              <a:t>N</a:t>
            </a:r>
            <a:r>
              <a:rPr lang="en-US" altLang="zh-CN" sz="2800" smtClean="0"/>
              <a:t>,V</a:t>
            </a:r>
            <a:r>
              <a:rPr lang="en-US" altLang="zh-CN" sz="2800" baseline="-25000" smtClean="0"/>
              <a:t>T</a:t>
            </a:r>
            <a:r>
              <a:rPr lang="en-US" altLang="zh-CN" sz="2800" smtClean="0"/>
              <a:t>,P,S)，</a:t>
            </a:r>
            <a:r>
              <a:rPr lang="zh-CN" altLang="en-US" sz="2800" smtClean="0">
                <a:latin typeface="宋体" pitchFamily="2" charset="-122"/>
              </a:rPr>
              <a:t>对</a:t>
            </a:r>
            <a:r>
              <a:rPr lang="en-US" altLang="zh-CN" sz="2800" smtClean="0">
                <a:latin typeface="宋体" pitchFamily="2" charset="-122"/>
              </a:rPr>
              <a:t>P</a:t>
            </a:r>
            <a:r>
              <a:rPr lang="zh-CN" altLang="en-US" sz="2800" smtClean="0">
                <a:latin typeface="宋体" pitchFamily="2" charset="-122"/>
              </a:rPr>
              <a:t>中的任一产生式</a:t>
            </a:r>
            <a:r>
              <a:rPr lang="en-US" altLang="zh-CN" sz="2800" smtClean="0">
                <a:latin typeface="宋体" pitchFamily="2" charset="-122"/>
              </a:rPr>
              <a:t>α→β，</a:t>
            </a:r>
            <a:r>
              <a:rPr lang="zh-CN" altLang="en-US" sz="2800" smtClean="0">
                <a:latin typeface="宋体" pitchFamily="2" charset="-122"/>
              </a:rPr>
              <a:t>都有|</a:t>
            </a:r>
            <a:r>
              <a:rPr lang="en-US" altLang="zh-CN" sz="2800" smtClean="0">
                <a:latin typeface="宋体" pitchFamily="2" charset="-122"/>
              </a:rPr>
              <a:t>β|≥|α|， </a:t>
            </a:r>
            <a:r>
              <a:rPr lang="zh-CN" altLang="en-US" sz="2800" smtClean="0">
                <a:latin typeface="宋体" pitchFamily="2" charset="-122"/>
              </a:rPr>
              <a:t>仅仅 </a:t>
            </a:r>
            <a:r>
              <a:rPr lang="en-US" altLang="zh-CN" sz="2800" smtClean="0">
                <a:latin typeface="宋体" pitchFamily="2" charset="-122"/>
              </a:rPr>
              <a:t>S→ε</a:t>
            </a:r>
            <a:r>
              <a:rPr lang="zh-CN" altLang="en-US" sz="2800" smtClean="0">
                <a:latin typeface="宋体" pitchFamily="2" charset="-122"/>
              </a:rPr>
              <a:t>除外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2"/>
                </a:solidFill>
                <a:latin typeface="宋体" pitchFamily="2" charset="-122"/>
              </a:rPr>
              <a:t>	例 </a:t>
            </a:r>
            <a:r>
              <a:rPr lang="zh-CN" altLang="en-US" sz="2800" smtClean="0">
                <a:latin typeface="宋体" pitchFamily="2" charset="-122"/>
              </a:rPr>
              <a:t>文法</a:t>
            </a:r>
            <a:r>
              <a:rPr lang="en-US" altLang="zh-CN" sz="2800" smtClean="0">
                <a:latin typeface="宋体" pitchFamily="2" charset="-122"/>
              </a:rPr>
              <a:t>G[S]：	 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latin typeface="宋体" pitchFamily="2" charset="-122"/>
              </a:rPr>
              <a:t>  	S→aSBE 	S→aBE	EB→BE</a:t>
            </a:r>
          </a:p>
          <a:p>
            <a:pPr eaLnBrk="1" hangingPunct="1">
              <a:buFontTx/>
              <a:buNone/>
            </a:pPr>
            <a:r>
              <a:rPr lang="zh-CN" altLang="en-US" sz="2800" smtClean="0">
                <a:latin typeface="宋体" pitchFamily="2" charset="-122"/>
              </a:rPr>
              <a:t>		</a:t>
            </a:r>
            <a:r>
              <a:rPr lang="en-US" altLang="zh-CN" sz="2800" smtClean="0">
                <a:latin typeface="宋体" pitchFamily="2" charset="-122"/>
              </a:rPr>
              <a:t>aB→ab 	bB→bb 	bE→be 	eE→ee</a:t>
            </a:r>
          </a:p>
          <a:p>
            <a:pPr eaLnBrk="1" hangingPunct="1"/>
            <a:endParaRPr lang="zh-CN" altLang="en-US" sz="28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smtClean="0">
                <a:latin typeface="Times New Roman" pitchFamily="18" charset="0"/>
              </a:rPr>
              <a:t>	1型文法产生式的一般形式是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</a:t>
            </a:r>
            <a:r>
              <a:rPr lang="en-US" altLang="zh-CN" sz="2800" smtClean="0">
                <a:latin typeface="Times New Roman" pitchFamily="18" charset="0"/>
              </a:rPr>
              <a:t>→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</a:t>
            </a:r>
            <a:r>
              <a:rPr lang="en-US" altLang="zh-CN" sz="2800" smtClean="0">
                <a:latin typeface="Times New Roman" pitchFamily="18" charset="0"/>
              </a:rPr>
              <a:t>，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, </a:t>
            </a:r>
            <a:r>
              <a:rPr lang="en-US" altLang="zh-CN" sz="2800" smtClean="0">
                <a:latin typeface="宋体" pitchFamily="2" charset="-122"/>
              </a:rPr>
              <a:t>∈ V</a:t>
            </a:r>
            <a:r>
              <a:rPr lang="en-US" altLang="zh-CN" sz="2800" baseline="30000" smtClean="0">
                <a:latin typeface="宋体" pitchFamily="2" charset="-122"/>
              </a:rPr>
              <a:t>* 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 smtClean="0">
                <a:latin typeface="宋体" pitchFamily="2" charset="-122"/>
              </a:rPr>
              <a:t>A∈V</a:t>
            </a:r>
            <a:r>
              <a:rPr lang="en-US" altLang="zh-CN" sz="2800" baseline="-25000" smtClean="0">
                <a:latin typeface="宋体" pitchFamily="2" charset="-122"/>
              </a:rPr>
              <a:t>N </a:t>
            </a:r>
            <a:r>
              <a:rPr lang="en-US" altLang="zh-CN" sz="2800" smtClean="0">
                <a:latin typeface="宋体" pitchFamily="2" charset="-122"/>
              </a:rPr>
              <a:t>,</a:t>
            </a:r>
            <a:r>
              <a:rPr lang="en-US" altLang="zh-CN" sz="2800" baseline="-25000" smtClean="0">
                <a:latin typeface="宋体" pitchFamily="2" charset="-122"/>
              </a:rPr>
              <a:t> </a:t>
            </a:r>
            <a:r>
              <a:rPr lang="en-US" altLang="zh-CN" sz="2800" smtClean="0">
                <a:latin typeface="宋体" pitchFamily="2" charset="-122"/>
              </a:rPr>
              <a:t>β∈V</a:t>
            </a:r>
            <a:r>
              <a:rPr lang="en-US" altLang="zh-CN" sz="2800" baseline="30000" smtClean="0">
                <a:latin typeface="宋体" pitchFamily="2" charset="-122"/>
              </a:rPr>
              <a:t>+</a:t>
            </a:r>
            <a:r>
              <a:rPr lang="en-US" altLang="zh-CN" sz="2800" smtClean="0">
                <a:latin typeface="宋体" pitchFamily="2" charset="-122"/>
              </a:rPr>
              <a:t>(</a:t>
            </a:r>
            <a:r>
              <a:rPr lang="zh-CN" altLang="en-US" sz="2800" smtClean="0">
                <a:latin typeface="宋体" pitchFamily="2" charset="-122"/>
              </a:rPr>
              <a:t>不能是空串</a:t>
            </a:r>
            <a:r>
              <a:rPr lang="en-US" altLang="zh-CN" sz="2800" smtClean="0">
                <a:latin typeface="宋体" pitchFamily="2" charset="-122"/>
              </a:rPr>
              <a:t>)</a:t>
            </a:r>
            <a:r>
              <a:rPr lang="en-US" altLang="zh-CN" sz="2800" baseline="30000" smtClean="0">
                <a:latin typeface="宋体" pitchFamily="2" charset="-122"/>
              </a:rPr>
              <a:t> </a:t>
            </a:r>
            <a:r>
              <a:rPr lang="zh-CN" altLang="en-US" sz="2800" smtClean="0">
                <a:latin typeface="Times New Roman" pitchFamily="18" charset="0"/>
              </a:rPr>
              <a:t>，它表示当</a:t>
            </a:r>
            <a:r>
              <a:rPr lang="en-US" altLang="zh-CN" sz="2800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的上文为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zh-CN" altLang="en-US" sz="2800" smtClean="0">
                <a:latin typeface="Times New Roman" pitchFamily="18" charset="0"/>
              </a:rPr>
              <a:t>且下文为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</a:t>
            </a:r>
            <a:r>
              <a:rPr lang="zh-CN" altLang="en-US" sz="2800" smtClean="0">
                <a:latin typeface="Times New Roman" pitchFamily="18" charset="0"/>
              </a:rPr>
              <a:t>时可把</a:t>
            </a:r>
            <a:r>
              <a:rPr lang="en-US" altLang="zh-CN" sz="2800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替换成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sz="2800" smtClean="0">
                <a:latin typeface="Times New Roman" pitchFamily="18" charset="0"/>
              </a:rPr>
              <a:t>，因此称1型文法为上下文有关文法。</a:t>
            </a:r>
            <a:r>
              <a:rPr lang="zh-CN" alt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 bldLvl="3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8458200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zh-CN" altLang="en-US" sz="3200" b="1" dirty="0">
                <a:solidFill>
                  <a:srgbClr val="00FF99"/>
                </a:solidFill>
                <a:latin typeface="宋体" pitchFamily="2" charset="-122"/>
              </a:rPr>
              <a:t>2型文法（上下文无关文法）</a:t>
            </a:r>
            <a:r>
              <a:rPr lang="zh-CN" altLang="en-US" sz="3200" b="1" dirty="0">
                <a:latin typeface="宋体" pitchFamily="2" charset="-122"/>
              </a:rPr>
              <a:t> ：它是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>
                <a:latin typeface="宋体" pitchFamily="2" charset="-122"/>
              </a:rPr>
              <a:t>型文法的特例，对任一产生式</a:t>
            </a:r>
            <a:r>
              <a:rPr lang="en-US" altLang="zh-CN" sz="3200" b="1" dirty="0">
                <a:latin typeface="宋体" pitchFamily="2" charset="-122"/>
              </a:rPr>
              <a:t>α→β，</a:t>
            </a:r>
            <a:r>
              <a:rPr lang="zh-CN" altLang="en-US" sz="3200" b="1" dirty="0">
                <a:latin typeface="宋体" pitchFamily="2" charset="-122"/>
              </a:rPr>
              <a:t>都有</a:t>
            </a:r>
            <a:r>
              <a:rPr lang="en-US" altLang="zh-CN" sz="3200" b="1" dirty="0">
                <a:latin typeface="宋体" pitchFamily="2" charset="-122"/>
              </a:rPr>
              <a:t>α∈</a:t>
            </a:r>
            <a:r>
              <a:rPr lang="en-US" altLang="zh-CN" sz="3200" b="1" dirty="0">
                <a:solidFill>
                  <a:srgbClr val="FFCC00"/>
                </a:solidFill>
                <a:latin typeface="宋体" pitchFamily="2" charset="-122"/>
              </a:rPr>
              <a:t>V</a:t>
            </a:r>
            <a:r>
              <a:rPr lang="en-US" altLang="zh-CN" sz="3200" b="1" baseline="-25000" dirty="0">
                <a:solidFill>
                  <a:srgbClr val="FFCC00"/>
                </a:solidFill>
                <a:latin typeface="宋体" pitchFamily="2" charset="-122"/>
              </a:rPr>
              <a:t>N</a:t>
            </a:r>
            <a:r>
              <a:rPr lang="en-US" altLang="zh-CN" sz="3200" b="1" dirty="0">
                <a:latin typeface="宋体" pitchFamily="2" charset="-122"/>
              </a:rPr>
              <a:t> ， β∈</a:t>
            </a:r>
            <a:r>
              <a:rPr lang="en-US" altLang="zh-CN" sz="3200" b="1" dirty="0">
                <a:solidFill>
                  <a:srgbClr val="FFCC00"/>
                </a:solidFill>
                <a:latin typeface="宋体" pitchFamily="2" charset="-122"/>
              </a:rPr>
              <a:t>(V</a:t>
            </a:r>
            <a:r>
              <a:rPr lang="en-US" altLang="zh-CN" sz="3200" b="1" baseline="-25000" dirty="0">
                <a:solidFill>
                  <a:srgbClr val="FFCC00"/>
                </a:solidFill>
                <a:latin typeface="宋体" pitchFamily="2" charset="-122"/>
              </a:rPr>
              <a:t>N</a:t>
            </a:r>
            <a:r>
              <a:rPr lang="en-US" altLang="zh-CN" sz="3200" b="1" dirty="0">
                <a:solidFill>
                  <a:srgbClr val="FFCC00"/>
                </a:solidFill>
                <a:latin typeface="宋体" pitchFamily="2" charset="-122"/>
              </a:rPr>
              <a:t>∪V</a:t>
            </a:r>
            <a:r>
              <a:rPr lang="en-US" altLang="zh-CN" sz="3200" b="1" baseline="-25000" dirty="0">
                <a:solidFill>
                  <a:srgbClr val="FFCC00"/>
                </a:solidFill>
                <a:latin typeface="宋体" pitchFamily="2" charset="-122"/>
              </a:rPr>
              <a:t>T</a:t>
            </a:r>
            <a:r>
              <a:rPr lang="en-US" altLang="zh-CN" sz="3200" b="1" dirty="0">
                <a:solidFill>
                  <a:srgbClr val="FFCC00"/>
                </a:solidFill>
                <a:latin typeface="宋体" pitchFamily="2" charset="-122"/>
              </a:rPr>
              <a:t>)</a:t>
            </a:r>
            <a:r>
              <a:rPr lang="en-US" altLang="zh-CN" sz="3200" b="1" baseline="30000" dirty="0">
                <a:solidFill>
                  <a:srgbClr val="FFCC00"/>
                </a:solidFill>
                <a:latin typeface="宋体" pitchFamily="2" charset="-122"/>
              </a:rPr>
              <a:t>*</a:t>
            </a: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</a:pPr>
            <a:r>
              <a:rPr lang="zh-CN" altLang="en-US" sz="3200" b="1" dirty="0">
                <a:latin typeface="宋体" pitchFamily="2" charset="-122"/>
              </a:rPr>
              <a:t>例 文法</a:t>
            </a:r>
            <a:r>
              <a:rPr lang="en-US" altLang="zh-CN" sz="3200" b="1" dirty="0">
                <a:latin typeface="宋体" pitchFamily="2" charset="-122"/>
              </a:rPr>
              <a:t>G[S]：	S→AB	A→BS|0	B→SA|1</a:t>
            </a:r>
          </a:p>
          <a:p>
            <a:pPr algn="l" eaLnBrk="1" hangingPunct="1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型文法产生式的一般形式是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dirty="0">
                <a:latin typeface="宋体" pitchFamily="2" charset="-122"/>
              </a:rPr>
              <a:t>→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sz="3200" b="1" dirty="0">
                <a:latin typeface="宋体" pitchFamily="2" charset="-122"/>
              </a:rPr>
              <a:t>，</a:t>
            </a:r>
            <a:r>
              <a:rPr lang="zh-CN" altLang="en-US" sz="3200" b="1" dirty="0">
                <a:latin typeface="宋体" pitchFamily="2" charset="-122"/>
              </a:rPr>
              <a:t>它表示不管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宋体" pitchFamily="2" charset="-122"/>
              </a:rPr>
              <a:t>的上下文如何即可把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宋体" pitchFamily="2" charset="-122"/>
              </a:rPr>
              <a:t>替换成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zh-CN" altLang="en-US" sz="3200" b="1" dirty="0">
                <a:latin typeface="宋体" pitchFamily="2" charset="-122"/>
              </a:rPr>
              <a:t>，因此被称为上下文无关文法。</a:t>
            </a:r>
          </a:p>
          <a:p>
            <a:pPr algn="l" eaLnBrk="1" hangingPunct="1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宋体" pitchFamily="2" charset="-122"/>
              </a:rPr>
              <a:t>通常程序设计语言的文法，可用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型文法来描述，因此我们重点研究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型文法。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6388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kumimoji="1" lang="zh-CN" altLang="en-US" smtClean="0">
                <a:solidFill>
                  <a:srgbClr val="66FF66"/>
                </a:solidFill>
                <a:latin typeface="宋体" pitchFamily="2" charset="-122"/>
              </a:rPr>
              <a:t>3型文法(正规文法)</a:t>
            </a:r>
            <a:r>
              <a:rPr kumimoji="1" lang="zh-CN" altLang="en-US" smtClean="0">
                <a:latin typeface="宋体" pitchFamily="2" charset="-122"/>
              </a:rPr>
              <a:t>：它是2型文法的特例，任一产生式</a:t>
            </a:r>
            <a:r>
              <a:rPr kumimoji="1" lang="en-US" altLang="zh-CN" smtClean="0">
                <a:latin typeface="宋体" pitchFamily="2" charset="-122"/>
              </a:rPr>
              <a:t>α→β</a:t>
            </a:r>
            <a:r>
              <a:rPr kumimoji="1" lang="zh-CN" altLang="en-US" smtClean="0">
                <a:latin typeface="宋体" pitchFamily="2" charset="-122"/>
              </a:rPr>
              <a:t>的形式都为</a:t>
            </a:r>
            <a:r>
              <a:rPr kumimoji="1" lang="en-US" altLang="zh-CN" smtClean="0">
                <a:latin typeface="宋体" pitchFamily="2" charset="-122"/>
              </a:rPr>
              <a:t>A→aB</a:t>
            </a:r>
            <a:r>
              <a:rPr kumimoji="1" lang="zh-CN" altLang="zh-CN" smtClean="0">
                <a:latin typeface="宋体" pitchFamily="2" charset="-122"/>
              </a:rPr>
              <a:t>或</a:t>
            </a:r>
            <a:r>
              <a:rPr kumimoji="1" lang="en-US" altLang="zh-CN" smtClean="0">
                <a:latin typeface="宋体" pitchFamily="2" charset="-122"/>
              </a:rPr>
              <a:t>A→a，</a:t>
            </a:r>
            <a:r>
              <a:rPr kumimoji="1" lang="zh-CN" altLang="en-US" smtClean="0">
                <a:latin typeface="宋体" pitchFamily="2" charset="-122"/>
              </a:rPr>
              <a:t>其中</a:t>
            </a:r>
            <a:r>
              <a:rPr kumimoji="1" lang="en-US" altLang="zh-CN" smtClean="0">
                <a:latin typeface="宋体" pitchFamily="2" charset="-122"/>
              </a:rPr>
              <a:t>A ，B∈V</a:t>
            </a:r>
            <a:r>
              <a:rPr kumimoji="1" lang="en-US" altLang="zh-CN" baseline="-25000" smtClean="0">
                <a:latin typeface="宋体" pitchFamily="2" charset="-122"/>
              </a:rPr>
              <a:t>N</a:t>
            </a:r>
            <a:r>
              <a:rPr kumimoji="1" lang="en-US" altLang="zh-CN" smtClean="0">
                <a:latin typeface="宋体" pitchFamily="2" charset="-122"/>
              </a:rPr>
              <a:t> ，a∈V</a:t>
            </a:r>
            <a:r>
              <a:rPr kumimoji="1" lang="en-US" altLang="zh-CN" baseline="-25000" smtClean="0">
                <a:latin typeface="宋体" pitchFamily="2" charset="-122"/>
              </a:rPr>
              <a:t>T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mtClean="0"/>
              <a:t>	例如 文法</a:t>
            </a:r>
            <a:r>
              <a:rPr lang="en-US" altLang="zh-CN" smtClean="0">
                <a:latin typeface="宋体" pitchFamily="2" charset="-122"/>
              </a:rPr>
              <a:t>G[S]：	S→0A|1B|0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宋体" pitchFamily="2" charset="-122"/>
              </a:rPr>
              <a:t>					A→0A|1B|0S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宋体" pitchFamily="2" charset="-122"/>
              </a:rPr>
              <a:t>					B→1B|1|0</a:t>
            </a:r>
          </a:p>
          <a:p>
            <a:pPr algn="just" eaLnBrk="1" hangingPunct="1">
              <a:buFontTx/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	在程序设计语言中，3型文法通常用来描述单词的结构。</a:t>
            </a:r>
            <a:endParaRPr lang="zh-CN" altLang="en-US" smtClean="0"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zh-CN" altLang="en-US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bldLvl="3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592" name="Group 96"/>
          <p:cNvGraphicFramePr>
            <a:graphicFrameLocks noGrp="1"/>
          </p:cNvGraphicFramePr>
          <p:nvPr/>
        </p:nvGraphicFramePr>
        <p:xfrm>
          <a:off x="152400" y="152400"/>
          <a:ext cx="8915400" cy="6681787"/>
        </p:xfrm>
        <a:graphic>
          <a:graphicData uri="http://schemas.openxmlformats.org/drawingml/2006/table">
            <a:tbl>
              <a:tblPr/>
              <a:tblGrid>
                <a:gridCol w="2674938"/>
                <a:gridCol w="2916237"/>
                <a:gridCol w="1724025"/>
                <a:gridCol w="1600200"/>
              </a:tblGrid>
              <a:tr h="609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文法类别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产生式形式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产生的语言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1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0型文法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(短语文法)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α→β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α∈V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且至少含一个非终结符，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β∈V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zh-CN" alt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0型语言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对产生式基本无限制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1型文法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(上下文有关文法)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α→β，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β|≥|α|≥1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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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, ,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∈ V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A∈V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β∈V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endParaRPr kumimoji="0" lang="zh-CN" alt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1型语言（上下文有关语言）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替换成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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时，必须考虑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的上下文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2型文法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(上下文无关文法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A→β，A∈V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， β∈V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2型语言（上下文无关语言）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无需考虑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在上下文中的出现情况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3型文法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(正规文法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A→aB</a:t>
                      </a:r>
                      <a:r>
                        <a:rPr kumimoji="1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A→a，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A,B∈V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，a∈V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3型语言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(正规语言)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产生式全部是规定的形式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程序设计语言包括:语法和语义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dirty="0" smtClean="0"/>
              <a:t>语法(</a:t>
            </a:r>
            <a:r>
              <a:rPr lang="en-US" altLang="zh-CN" dirty="0" smtClean="0"/>
              <a:t>syntax)</a:t>
            </a:r>
          </a:p>
          <a:p>
            <a:pPr lvl="1" eaLnBrk="1" hangingPunct="1"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sz="3200" dirty="0" smtClean="0"/>
              <a:t>定义: 是一组规则，用它可以形成和产生一个合适的程序</a:t>
            </a:r>
          </a:p>
          <a:p>
            <a:pPr lvl="1" eaLnBrk="1" hangingPunct="1"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sz="3200" dirty="0" smtClean="0"/>
              <a:t>描述工具:文法</a:t>
            </a:r>
          </a:p>
          <a:p>
            <a:pPr lvl="1" eaLnBrk="1" hangingPunct="1"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sz="3200" dirty="0" smtClean="0"/>
              <a:t>作用: 定义什么样的符号序列是合法的，与符号的含义无关。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3011" name="Text Box 10"/>
          <p:cNvSpPr txBox="1">
            <a:spLocks noChangeArrowheads="1"/>
          </p:cNvSpPr>
          <p:nvPr/>
        </p:nvSpPr>
        <p:spPr bwMode="auto">
          <a:xfrm>
            <a:off x="685800" y="17526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en-US" sz="3200" b="1"/>
              <a:t>四种文法之间的逐级“包含”关系</a:t>
            </a:r>
          </a:p>
        </p:txBody>
      </p:sp>
      <p:grpSp>
        <p:nvGrpSpPr>
          <p:cNvPr id="43012" name="Group 33"/>
          <p:cNvGrpSpPr>
            <a:grpSpLocks/>
          </p:cNvGrpSpPr>
          <p:nvPr/>
        </p:nvGrpSpPr>
        <p:grpSpPr bwMode="auto">
          <a:xfrm>
            <a:off x="1828800" y="2590800"/>
            <a:ext cx="5257800" cy="2743200"/>
            <a:chOff x="1152" y="1632"/>
            <a:chExt cx="3312" cy="1728"/>
          </a:xfrm>
        </p:grpSpPr>
        <p:grpSp>
          <p:nvGrpSpPr>
            <p:cNvPr id="43014" name="Group 22"/>
            <p:cNvGrpSpPr>
              <a:grpSpLocks/>
            </p:cNvGrpSpPr>
            <p:nvPr/>
          </p:nvGrpSpPr>
          <p:grpSpPr bwMode="auto">
            <a:xfrm>
              <a:off x="1152" y="1632"/>
              <a:ext cx="3312" cy="1728"/>
              <a:chOff x="1248" y="1632"/>
              <a:chExt cx="3408" cy="1968"/>
            </a:xfrm>
          </p:grpSpPr>
          <p:grpSp>
            <p:nvGrpSpPr>
              <p:cNvPr id="43016" name="Group 23"/>
              <p:cNvGrpSpPr>
                <a:grpSpLocks/>
              </p:cNvGrpSpPr>
              <p:nvPr/>
            </p:nvGrpSpPr>
            <p:grpSpPr bwMode="auto">
              <a:xfrm>
                <a:off x="1248" y="1632"/>
                <a:ext cx="3408" cy="1968"/>
                <a:chOff x="1248" y="1632"/>
                <a:chExt cx="3408" cy="1968"/>
              </a:xfrm>
            </p:grpSpPr>
            <p:sp>
              <p:nvSpPr>
                <p:cNvPr id="43018" name="Oval 24"/>
                <p:cNvSpPr>
                  <a:spLocks noChangeArrowheads="1"/>
                </p:cNvSpPr>
                <p:nvPr/>
              </p:nvSpPr>
              <p:spPr bwMode="auto">
                <a:xfrm>
                  <a:off x="1248" y="1632"/>
                  <a:ext cx="3408" cy="1968"/>
                </a:xfrm>
                <a:prstGeom prst="ellipse">
                  <a:avLst/>
                </a:prstGeom>
                <a:solidFill>
                  <a:srgbClr val="00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019" name="Group 25"/>
                <p:cNvGrpSpPr>
                  <a:grpSpLocks/>
                </p:cNvGrpSpPr>
                <p:nvPr/>
              </p:nvGrpSpPr>
              <p:grpSpPr bwMode="auto">
                <a:xfrm>
                  <a:off x="1488" y="1920"/>
                  <a:ext cx="3024" cy="1632"/>
                  <a:chOff x="1440" y="1920"/>
                  <a:chExt cx="3024" cy="1632"/>
                </a:xfrm>
              </p:grpSpPr>
              <p:sp>
                <p:nvSpPr>
                  <p:cNvPr id="4302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20"/>
                    <a:ext cx="3024" cy="163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21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400"/>
                    <a:ext cx="2430" cy="10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22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832"/>
                    <a:ext cx="1512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2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2" y="2496"/>
                    <a:ext cx="1026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zh-CN" altLang="en-US" sz="2400" b="1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2型文法</a:t>
                    </a:r>
                  </a:p>
                </p:txBody>
              </p:sp>
              <p:sp>
                <p:nvSpPr>
                  <p:cNvPr id="4302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6" y="1920"/>
                    <a:ext cx="990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zh-CN" altLang="en-US" sz="2400" b="1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1型文法</a:t>
                    </a:r>
                    <a:endParaRPr kumimoji="1" lang="zh-CN" altLang="en-US" sz="2000" b="1">
                      <a:solidFill>
                        <a:schemeClr val="bg2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43017" name="Text Box 31"/>
              <p:cNvSpPr txBox="1">
                <a:spLocks noChangeArrowheads="1"/>
              </p:cNvSpPr>
              <p:nvPr/>
            </p:nvSpPr>
            <p:spPr bwMode="auto">
              <a:xfrm>
                <a:off x="2543" y="2928"/>
                <a:ext cx="818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itchFamily="18" charset="0"/>
                  </a:rPr>
                  <a:t>3型文法</a:t>
                </a:r>
              </a:p>
            </p:txBody>
          </p:sp>
        </p:grpSp>
        <p:sp>
          <p:nvSpPr>
            <p:cNvPr id="43015" name="Text Box 32"/>
            <p:cNvSpPr txBox="1">
              <a:spLocks noChangeArrowheads="1"/>
            </p:cNvSpPr>
            <p:nvPr/>
          </p:nvSpPr>
          <p:spPr bwMode="auto">
            <a:xfrm>
              <a:off x="2411" y="1632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itchFamily="18" charset="0"/>
                </a:rPr>
                <a:t>0型文法</a:t>
              </a:r>
            </a:p>
          </p:txBody>
        </p:sp>
      </p:grpSp>
      <p:sp>
        <p:nvSpPr>
          <p:cNvPr id="448546" name="AutoShape 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562600"/>
            <a:ext cx="609600" cy="6096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2</a:t>
            </a:r>
            <a:r>
              <a:rPr lang="zh-CN" altLang="en-US" sz="4000" dirty="0" smtClean="0">
                <a:solidFill>
                  <a:schemeClr val="tx1"/>
                </a:solidFill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</a:rPr>
              <a:t>5  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上下文无关文法及其语法树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/>
              <a:t>1</a:t>
            </a:r>
            <a:r>
              <a:rPr lang="zh-CN" altLang="en-US" sz="2800" smtClean="0">
                <a:latin typeface="Times New Roman" pitchFamily="18" charset="0"/>
              </a:rPr>
              <a:t>．上下文无关文法(</a:t>
            </a:r>
            <a:r>
              <a:rPr lang="en-US" altLang="zh-CN" sz="2800" smtClean="0">
                <a:latin typeface="Times New Roman" pitchFamily="18" charset="0"/>
              </a:rPr>
              <a:t>Context-Free Grammar)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/>
              <a:t>	上下文无关文法有足够的能力描述现今程序设计语言的语法结构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/>
              <a:t>例：算术表达式：</a:t>
            </a:r>
            <a:r>
              <a:rPr lang="en-US" altLang="zh-CN" sz="2800" smtClean="0"/>
              <a:t>E→i|E+E|E*E|（E）</a:t>
            </a:r>
          </a:p>
          <a:p>
            <a:pPr lvl="1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/>
              <a:t>	&lt;赋值语句&gt;</a:t>
            </a:r>
            <a:r>
              <a:rPr lang="zh-CN" altLang="en-US" smtClean="0">
                <a:latin typeface="宋体" pitchFamily="2" charset="-122"/>
              </a:rPr>
              <a:t>→</a:t>
            </a:r>
            <a:r>
              <a:rPr lang="en-US" altLang="zh-CN" smtClean="0"/>
              <a:t>i:=E</a:t>
            </a:r>
          </a:p>
          <a:p>
            <a:pPr lvl="1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	&lt;</a:t>
            </a:r>
            <a:r>
              <a:rPr lang="zh-CN" altLang="en-US" smtClean="0"/>
              <a:t>条件语句&gt;</a:t>
            </a:r>
            <a:r>
              <a:rPr lang="zh-CN" altLang="en-US" smtClean="0">
                <a:latin typeface="宋体" pitchFamily="2" charset="-122"/>
              </a:rPr>
              <a:t>→</a:t>
            </a:r>
            <a:r>
              <a:rPr lang="en-US" altLang="zh-CN" smtClean="0"/>
              <a:t>if &lt;</a:t>
            </a:r>
            <a:r>
              <a:rPr lang="zh-CN" altLang="en-US" smtClean="0"/>
              <a:t>条件&gt;</a:t>
            </a:r>
            <a:r>
              <a:rPr lang="en-US" altLang="zh-CN" smtClean="0"/>
              <a:t>then &lt;</a:t>
            </a:r>
            <a:r>
              <a:rPr lang="zh-CN" altLang="en-US" smtClean="0"/>
              <a:t>语句&gt;</a:t>
            </a:r>
          </a:p>
          <a:p>
            <a:pPr lvl="1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	 | if &lt;</a:t>
            </a:r>
            <a:r>
              <a:rPr lang="zh-CN" altLang="en-US" smtClean="0"/>
              <a:t>条件&gt; </a:t>
            </a:r>
            <a:r>
              <a:rPr lang="en-US" altLang="zh-CN" smtClean="0"/>
              <a:t>then &lt;</a:t>
            </a:r>
            <a:r>
              <a:rPr lang="zh-CN" altLang="en-US" smtClean="0"/>
              <a:t>语句&gt; </a:t>
            </a:r>
            <a:r>
              <a:rPr lang="en-US" altLang="zh-CN" smtClean="0"/>
              <a:t>else &lt;</a:t>
            </a:r>
            <a:r>
              <a:rPr lang="zh-CN" altLang="en-US" smtClean="0"/>
              <a:t>语句&gt;</a:t>
            </a:r>
          </a:p>
          <a:p>
            <a:pPr lvl="1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/>
              <a:t>	所以我们只关心上下文无关文法形成的语言中的句子的分析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/>
              <a:t>2. 规范推导和规范句型</a:t>
            </a:r>
            <a:endParaRPr lang="zh-CN" altLang="en-US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latin typeface="宋体" pitchFamily="2" charset="-122"/>
              </a:rPr>
              <a:t>如果在推导的任何一步</a:t>
            </a:r>
            <a:r>
              <a:rPr lang="en-US" altLang="zh-CN" smtClean="0">
                <a:latin typeface="宋体" pitchFamily="2" charset="-122"/>
              </a:rPr>
              <a:t>α</a:t>
            </a:r>
            <a:r>
              <a:rPr lang="en-US" altLang="zh-CN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mtClean="0">
                <a:latin typeface="宋体" pitchFamily="2" charset="-122"/>
              </a:rPr>
              <a:t>β，</a:t>
            </a:r>
            <a:r>
              <a:rPr lang="zh-CN" altLang="en-US" smtClean="0">
                <a:latin typeface="宋体" pitchFamily="2" charset="-122"/>
              </a:rPr>
              <a:t>其中</a:t>
            </a:r>
            <a:r>
              <a:rPr lang="en-US" altLang="zh-CN" smtClean="0">
                <a:latin typeface="宋体" pitchFamily="2" charset="-122"/>
              </a:rPr>
              <a:t>α、β</a:t>
            </a:r>
            <a:r>
              <a:rPr lang="zh-CN" altLang="en-US" smtClean="0">
                <a:latin typeface="宋体" pitchFamily="2" charset="-122"/>
              </a:rPr>
              <a:t>是句型，都是对</a:t>
            </a:r>
            <a:r>
              <a:rPr lang="en-US" altLang="zh-CN" smtClean="0">
                <a:latin typeface="宋体" pitchFamily="2" charset="-122"/>
              </a:rPr>
              <a:t>α</a:t>
            </a:r>
            <a:r>
              <a:rPr lang="zh-CN" altLang="en-US" smtClean="0">
                <a:latin typeface="宋体" pitchFamily="2" charset="-122"/>
                <a:sym typeface="Symbol" pitchFamily="18" charset="2"/>
              </a:rPr>
              <a:t>中的最左（最右）非终结符进行替换,则称这种推导为</a:t>
            </a:r>
            <a:r>
              <a:rPr lang="zh-CN" altLang="en-US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最左(最右)推导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latin typeface="宋体" pitchFamily="2" charset="-122"/>
                <a:sym typeface="Symbol" pitchFamily="18" charset="2"/>
              </a:rPr>
              <a:t>最右推导被称为</a:t>
            </a:r>
            <a:r>
              <a:rPr lang="zh-CN" altLang="en-US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规范推导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latin typeface="宋体" pitchFamily="2" charset="-122"/>
                <a:sym typeface="Symbol" pitchFamily="18" charset="2"/>
              </a:rPr>
              <a:t>由规范推导所得的句型称为</a:t>
            </a:r>
            <a:r>
              <a:rPr lang="zh-CN" altLang="en-US" smtClean="0">
                <a:solidFill>
                  <a:srgbClr val="FFFF00"/>
                </a:solidFill>
                <a:latin typeface="宋体" pitchFamily="2" charset="-122"/>
                <a:sym typeface="Symbol" pitchFamily="18" charset="2"/>
              </a:rPr>
              <a:t>规范句型</a:t>
            </a:r>
            <a:endParaRPr lang="zh-CN" altLang="en-US" smtClean="0">
              <a:solidFill>
                <a:srgbClr val="FFFF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915400" cy="5715000"/>
          </a:xfrm>
        </p:spPr>
        <p:txBody>
          <a:bodyPr/>
          <a:lstStyle/>
          <a:p>
            <a:pPr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latin typeface="Times New Roman" pitchFamily="18" charset="0"/>
              </a:rPr>
              <a:t>例 文法</a:t>
            </a:r>
            <a:r>
              <a:rPr lang="en-US" altLang="zh-CN" sz="2800" dirty="0" smtClean="0"/>
              <a:t>G</a:t>
            </a:r>
            <a:r>
              <a:rPr lang="en-US" altLang="zh-CN" sz="2800" dirty="0" smtClean="0">
                <a:latin typeface="Times New Roman" pitchFamily="18" charset="0"/>
              </a:rPr>
              <a:t>：	</a:t>
            </a:r>
            <a:r>
              <a:rPr lang="en-US" altLang="zh-CN" sz="2800" dirty="0" smtClean="0"/>
              <a:t>E→E+T|T  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dirty="0" smtClean="0"/>
              <a:t>				T→T×F|F	  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dirty="0" smtClean="0"/>
              <a:t>				F→（E</a:t>
            </a:r>
            <a:r>
              <a:rPr lang="en-US" altLang="zh-CN" sz="2800" dirty="0" smtClean="0">
                <a:latin typeface="Times New Roman" pitchFamily="18" charset="0"/>
              </a:rPr>
              <a:t>）</a:t>
            </a:r>
            <a:r>
              <a:rPr lang="en-US" altLang="zh-CN" sz="2800" dirty="0" smtClean="0"/>
              <a:t>|i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 smtClean="0">
                <a:latin typeface="Times New Roman" pitchFamily="18" charset="0"/>
              </a:rPr>
              <a:t>	句子</a:t>
            </a:r>
            <a:r>
              <a:rPr lang="en-US" altLang="zh-CN" sz="2800" dirty="0" err="1" smtClean="0"/>
              <a:t>i+i×i</a:t>
            </a:r>
            <a:r>
              <a:rPr lang="zh-CN" altLang="en-US" sz="2800" dirty="0" smtClean="0">
                <a:latin typeface="Times New Roman" pitchFamily="18" charset="0"/>
              </a:rPr>
              <a:t>的推导过程如下：</a:t>
            </a:r>
            <a:endParaRPr lang="zh-CN" altLang="en-US" sz="2800" dirty="0" smtClean="0"/>
          </a:p>
          <a:p>
            <a:pPr algn="just" eaLnBrk="1" hangingPunct="1">
              <a:buFontTx/>
              <a:buNone/>
            </a:pPr>
            <a:r>
              <a:rPr lang="zh-CN" altLang="en-US" sz="2800" dirty="0" smtClean="0">
                <a:latin typeface="Times New Roman" pitchFamily="18" charset="0"/>
              </a:rPr>
              <a:t>	最左推导：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 smtClean="0"/>
              <a:t>	</a:t>
            </a:r>
            <a:r>
              <a:rPr lang="en-US" altLang="zh-CN" sz="2800" u="sng" dirty="0" smtClean="0"/>
              <a:t>E</a:t>
            </a:r>
            <a:r>
              <a:rPr lang="en-US" altLang="zh-CN" sz="2800" dirty="0" smtClean="0"/>
              <a:t>=&gt;</a:t>
            </a:r>
            <a:r>
              <a:rPr lang="en-US" altLang="zh-CN" sz="2800" u="sng" dirty="0" smtClean="0">
                <a:solidFill>
                  <a:srgbClr val="FFCC00"/>
                </a:solidFill>
              </a:rPr>
              <a:t>E</a:t>
            </a:r>
            <a:r>
              <a:rPr lang="en-US" altLang="zh-CN" sz="2800" dirty="0" smtClean="0">
                <a:solidFill>
                  <a:srgbClr val="FFCC00"/>
                </a:solidFill>
              </a:rPr>
              <a:t>+T</a:t>
            </a:r>
            <a:r>
              <a:rPr lang="en-US" altLang="zh-CN" sz="2800" dirty="0" smtClean="0"/>
              <a:t>=&gt;</a:t>
            </a:r>
            <a:r>
              <a:rPr lang="en-US" altLang="zh-CN" sz="2800" u="sng" dirty="0" smtClean="0">
                <a:solidFill>
                  <a:srgbClr val="FFCC00"/>
                </a:solidFill>
              </a:rPr>
              <a:t>T</a:t>
            </a:r>
            <a:r>
              <a:rPr lang="en-US" altLang="zh-CN" sz="2800" dirty="0" smtClean="0"/>
              <a:t>+T=&gt;</a:t>
            </a:r>
            <a:r>
              <a:rPr lang="en-US" altLang="zh-CN" sz="2800" u="sng" dirty="0" smtClean="0">
                <a:solidFill>
                  <a:srgbClr val="FFCC00"/>
                </a:solidFill>
              </a:rPr>
              <a:t>F</a:t>
            </a:r>
            <a:r>
              <a:rPr lang="en-US" altLang="zh-CN" sz="2800" dirty="0" smtClean="0"/>
              <a:t>+T=&gt;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i</a:t>
            </a:r>
            <a:r>
              <a:rPr lang="en-US" altLang="zh-CN" sz="2800" dirty="0" err="1" smtClean="0"/>
              <a:t>+</a:t>
            </a:r>
            <a:r>
              <a:rPr lang="en-US" altLang="zh-CN" sz="2800" u="sng" dirty="0" err="1" smtClean="0"/>
              <a:t>T</a:t>
            </a:r>
            <a:r>
              <a:rPr lang="en-US" altLang="zh-CN" sz="2800" dirty="0" smtClean="0"/>
              <a:t>=&gt;</a:t>
            </a:r>
            <a:r>
              <a:rPr lang="en-US" altLang="zh-CN" sz="2800" dirty="0" err="1" smtClean="0"/>
              <a:t>i+</a:t>
            </a:r>
            <a:r>
              <a:rPr lang="en-US" altLang="zh-CN" sz="2800" u="sng" dirty="0" err="1" smtClean="0">
                <a:solidFill>
                  <a:srgbClr val="FFCC00"/>
                </a:solidFill>
              </a:rPr>
              <a:t>T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×F</a:t>
            </a:r>
            <a:r>
              <a:rPr lang="en-US" altLang="zh-CN" sz="2800" dirty="0" smtClean="0"/>
              <a:t>=&gt;</a:t>
            </a:r>
            <a:r>
              <a:rPr lang="en-US" altLang="zh-CN" sz="2800" dirty="0" err="1" smtClean="0"/>
              <a:t>i+</a:t>
            </a:r>
            <a:r>
              <a:rPr lang="en-US" altLang="zh-CN" sz="2800" u="sng" dirty="0" err="1" smtClean="0">
                <a:solidFill>
                  <a:srgbClr val="FFCC00"/>
                </a:solidFill>
              </a:rPr>
              <a:t>F</a:t>
            </a:r>
            <a:r>
              <a:rPr lang="en-US" altLang="zh-CN" sz="2800" dirty="0" err="1" smtClean="0"/>
              <a:t>×F</a:t>
            </a:r>
            <a:endParaRPr lang="en-US" altLang="zh-CN" sz="2800" dirty="0" smtClean="0"/>
          </a:p>
          <a:p>
            <a:pPr algn="just" eaLnBrk="1" hangingPunct="1">
              <a:buFontTx/>
              <a:buNone/>
            </a:pPr>
            <a:r>
              <a:rPr lang="en-US" altLang="zh-CN" sz="2800" dirty="0" smtClean="0"/>
              <a:t>	  =&gt;</a:t>
            </a:r>
            <a:r>
              <a:rPr lang="en-US" altLang="zh-CN" sz="2800" dirty="0" err="1" smtClean="0"/>
              <a:t>i+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i</a:t>
            </a:r>
            <a:r>
              <a:rPr lang="en-US" altLang="zh-CN" sz="2800" dirty="0" err="1" smtClean="0"/>
              <a:t>×</a:t>
            </a:r>
            <a:r>
              <a:rPr lang="en-US" altLang="zh-CN" sz="2800" u="sng" dirty="0" err="1" smtClean="0"/>
              <a:t>F</a:t>
            </a:r>
            <a:r>
              <a:rPr lang="en-US" altLang="zh-CN" sz="2800" dirty="0" smtClean="0"/>
              <a:t>=&gt;</a:t>
            </a:r>
            <a:r>
              <a:rPr lang="en-US" altLang="zh-CN" sz="2800" dirty="0" err="1" smtClean="0"/>
              <a:t>i+i×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i</a:t>
            </a:r>
            <a:endParaRPr lang="en-US" altLang="zh-CN" sz="2800" dirty="0" smtClean="0">
              <a:solidFill>
                <a:srgbClr val="FFCC00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800" dirty="0" smtClean="0">
                <a:latin typeface="Times New Roman" pitchFamily="18" charset="0"/>
              </a:rPr>
              <a:t>	最右推导：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 smtClean="0">
                <a:solidFill>
                  <a:srgbClr val="FFCC00"/>
                </a:solidFill>
              </a:rPr>
              <a:t>	</a:t>
            </a:r>
            <a:r>
              <a:rPr lang="en-US" altLang="zh-CN" sz="2800" u="sng" dirty="0" smtClean="0"/>
              <a:t>E</a:t>
            </a:r>
            <a:r>
              <a:rPr lang="en-US" altLang="zh-CN" sz="2800" dirty="0" smtClean="0"/>
              <a:t>=&gt;</a:t>
            </a:r>
            <a:r>
              <a:rPr lang="en-US" altLang="zh-CN" sz="2800" dirty="0" smtClean="0">
                <a:solidFill>
                  <a:srgbClr val="FFCC00"/>
                </a:solidFill>
              </a:rPr>
              <a:t>E+</a:t>
            </a:r>
            <a:r>
              <a:rPr lang="en-US" altLang="zh-CN" sz="2800" u="sng" dirty="0" smtClean="0">
                <a:solidFill>
                  <a:srgbClr val="FFCC00"/>
                </a:solidFill>
              </a:rPr>
              <a:t>T</a:t>
            </a:r>
            <a:r>
              <a:rPr lang="en-US" altLang="zh-CN" sz="2800" dirty="0" smtClean="0"/>
              <a:t>=&gt;E+</a:t>
            </a:r>
            <a:r>
              <a:rPr lang="en-US" altLang="zh-CN" sz="2800" dirty="0" smtClean="0">
                <a:solidFill>
                  <a:srgbClr val="FFCC00"/>
                </a:solidFill>
              </a:rPr>
              <a:t>T×</a:t>
            </a:r>
            <a:r>
              <a:rPr lang="en-US" altLang="zh-CN" sz="2800" u="sng" dirty="0" smtClean="0">
                <a:solidFill>
                  <a:srgbClr val="FFCC00"/>
                </a:solidFill>
              </a:rPr>
              <a:t>F</a:t>
            </a:r>
            <a:r>
              <a:rPr lang="en-US" altLang="zh-CN" sz="2800" dirty="0" smtClean="0"/>
              <a:t>=&gt;</a:t>
            </a:r>
            <a:r>
              <a:rPr lang="en-US" altLang="zh-CN" sz="2800" dirty="0" err="1" smtClean="0"/>
              <a:t>E+</a:t>
            </a:r>
            <a:r>
              <a:rPr lang="en-US" altLang="zh-CN" sz="2800" u="sng" dirty="0" err="1" smtClean="0"/>
              <a:t>T</a:t>
            </a:r>
            <a:r>
              <a:rPr lang="en-US" altLang="zh-CN" sz="2800" dirty="0" err="1" smtClean="0"/>
              <a:t>×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i</a:t>
            </a:r>
            <a:r>
              <a:rPr lang="en-US" altLang="zh-CN" sz="2800" dirty="0" smtClean="0"/>
              <a:t>=&gt;</a:t>
            </a:r>
            <a:r>
              <a:rPr lang="en-US" altLang="zh-CN" sz="2800" dirty="0" err="1" smtClean="0"/>
              <a:t>E+</a:t>
            </a:r>
            <a:r>
              <a:rPr lang="en-US" altLang="zh-CN" sz="2800" u="sng" dirty="0" err="1" smtClean="0">
                <a:solidFill>
                  <a:srgbClr val="FFCC00"/>
                </a:solidFill>
              </a:rPr>
              <a:t>F</a:t>
            </a:r>
            <a:r>
              <a:rPr lang="en-US" altLang="zh-CN" sz="2800" dirty="0" err="1" smtClean="0"/>
              <a:t>×i</a:t>
            </a:r>
            <a:r>
              <a:rPr lang="en-US" altLang="zh-CN" sz="2800" dirty="0" smtClean="0"/>
              <a:t>=&gt;</a:t>
            </a:r>
            <a:r>
              <a:rPr lang="en-US" altLang="zh-CN" sz="2800" u="sng" dirty="0" err="1" smtClean="0"/>
              <a:t>E</a:t>
            </a:r>
            <a:r>
              <a:rPr lang="en-US" altLang="zh-CN" sz="2800" dirty="0" err="1" smtClean="0"/>
              <a:t>+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i</a:t>
            </a:r>
            <a:r>
              <a:rPr lang="en-US" altLang="zh-CN" sz="2800" dirty="0" err="1" smtClean="0"/>
              <a:t>×i</a:t>
            </a:r>
            <a:endParaRPr lang="en-US" altLang="zh-CN" sz="2800" dirty="0" smtClean="0"/>
          </a:p>
          <a:p>
            <a:pPr algn="just" eaLnBrk="1" hangingPunct="1">
              <a:buFontTx/>
              <a:buNone/>
            </a:pPr>
            <a:r>
              <a:rPr lang="en-US" altLang="zh-CN" sz="2800" dirty="0" smtClean="0"/>
              <a:t>	  =&gt; </a:t>
            </a:r>
            <a:r>
              <a:rPr lang="en-US" altLang="zh-CN" sz="2800" u="sng" dirty="0" err="1" smtClean="0">
                <a:solidFill>
                  <a:srgbClr val="FFCC00"/>
                </a:solidFill>
              </a:rPr>
              <a:t>T</a:t>
            </a:r>
            <a:r>
              <a:rPr lang="en-US" altLang="zh-CN" sz="2800" dirty="0" err="1" smtClean="0"/>
              <a:t>+i×i</a:t>
            </a:r>
            <a:r>
              <a:rPr lang="en-US" altLang="zh-CN" sz="2800" dirty="0" smtClean="0"/>
              <a:t>=&gt;</a:t>
            </a:r>
            <a:r>
              <a:rPr lang="en-US" altLang="zh-CN" sz="2800" u="sng" dirty="0" err="1" smtClean="0">
                <a:solidFill>
                  <a:srgbClr val="FFCC00"/>
                </a:solidFill>
              </a:rPr>
              <a:t>F</a:t>
            </a:r>
            <a:r>
              <a:rPr lang="en-US" altLang="zh-CN" sz="2800" dirty="0" err="1" smtClean="0"/>
              <a:t>+i×i</a:t>
            </a:r>
            <a:r>
              <a:rPr lang="en-US" altLang="zh-CN" sz="2800" dirty="0" smtClean="0"/>
              <a:t>=&gt;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i</a:t>
            </a:r>
            <a:r>
              <a:rPr lang="en-US" altLang="zh-CN" sz="2800" dirty="0" err="1" smtClean="0"/>
              <a:t>+i×i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 bldLvl="3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2286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mtClean="0">
                <a:latin typeface="Times New Roman" pitchFamily="18" charset="0"/>
              </a:rPr>
              <a:t>3.语法树(推导树</a:t>
            </a:r>
            <a:r>
              <a:rPr lang="en-US" altLang="zh-CN" smtClean="0">
                <a:latin typeface="Times New Roman" pitchFamily="18" charset="0"/>
              </a:rPr>
              <a:t>Parse Tree)</a:t>
            </a:r>
          </a:p>
          <a:p>
            <a:pPr marL="609600" indent="-609600"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latin typeface="Times New Roman" pitchFamily="18" charset="0"/>
              </a:rPr>
              <a:t>作用:直观地描述上下文无关文法的</a:t>
            </a:r>
            <a:r>
              <a:rPr lang="zh-CN" altLang="en-US" smtClean="0">
                <a:solidFill>
                  <a:srgbClr val="FFFF00"/>
                </a:solidFill>
                <a:latin typeface="Times New Roman" pitchFamily="18" charset="0"/>
              </a:rPr>
              <a:t>句型推导过程</a:t>
            </a:r>
            <a:r>
              <a:rPr lang="zh-CN" altLang="en-US" smtClean="0">
                <a:latin typeface="Times New Roman" pitchFamily="18" charset="0"/>
              </a:rPr>
              <a:t>。</a:t>
            </a:r>
            <a:r>
              <a:rPr lang="zh-CN" altLang="en-US" smtClean="0">
                <a:latin typeface="宋体" pitchFamily="2" charset="-122"/>
              </a:rPr>
              <a:t>给定文法</a:t>
            </a:r>
            <a:r>
              <a:rPr lang="en-US" altLang="zh-CN" smtClean="0">
                <a:latin typeface="宋体" pitchFamily="2" charset="-122"/>
              </a:rPr>
              <a:t>G=(V</a:t>
            </a:r>
            <a:r>
              <a:rPr lang="en-US" altLang="zh-CN" baseline="-25000" smtClean="0">
                <a:latin typeface="宋体" pitchFamily="2" charset="-122"/>
              </a:rPr>
              <a:t>N</a:t>
            </a:r>
            <a:r>
              <a:rPr lang="en-US" altLang="zh-CN" smtClean="0">
                <a:latin typeface="宋体" pitchFamily="2" charset="-122"/>
              </a:rPr>
              <a:t>,V</a:t>
            </a:r>
            <a:r>
              <a:rPr lang="en-US" altLang="zh-CN" baseline="-25000" smtClean="0">
                <a:latin typeface="宋体" pitchFamily="2" charset="-122"/>
              </a:rPr>
              <a:t>T</a:t>
            </a:r>
            <a:r>
              <a:rPr lang="en-US" altLang="zh-CN" smtClean="0">
                <a:latin typeface="宋体" pitchFamily="2" charset="-122"/>
              </a:rPr>
              <a:t>,P,S)，</a:t>
            </a:r>
            <a:r>
              <a:rPr lang="zh-CN" altLang="en-US" smtClean="0">
                <a:latin typeface="宋体" pitchFamily="2" charset="-122"/>
              </a:rPr>
              <a:t>对于</a:t>
            </a:r>
            <a:r>
              <a:rPr lang="en-US" altLang="zh-CN" smtClean="0">
                <a:latin typeface="宋体" pitchFamily="2" charset="-122"/>
              </a:rPr>
              <a:t>G</a:t>
            </a:r>
            <a:r>
              <a:rPr lang="zh-CN" altLang="en-US" smtClean="0">
                <a:latin typeface="宋体" pitchFamily="2" charset="-122"/>
              </a:rPr>
              <a:t>的任何句型都能构造与之关联的语法树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pPr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>
                <a:latin typeface="Times New Roman" pitchFamily="18" charset="0"/>
              </a:rPr>
              <a:t>例：文法</a:t>
            </a:r>
            <a:r>
              <a:rPr lang="en-US" altLang="zh-CN" sz="2800" smtClean="0"/>
              <a:t>G</a:t>
            </a:r>
            <a:r>
              <a:rPr lang="en-US" altLang="zh-CN" sz="2800" smtClean="0">
                <a:latin typeface="Times New Roman" pitchFamily="18" charset="0"/>
              </a:rPr>
              <a:t>：</a:t>
            </a:r>
            <a:r>
              <a:rPr lang="en-US" altLang="zh-CN" sz="2800" smtClean="0"/>
              <a:t>E→E+T|T	T→T×F|F	    F→（E</a:t>
            </a:r>
            <a:r>
              <a:rPr lang="en-US" altLang="zh-CN" sz="2800" smtClean="0">
                <a:latin typeface="Times New Roman" pitchFamily="18" charset="0"/>
              </a:rPr>
              <a:t>）</a:t>
            </a:r>
            <a:r>
              <a:rPr lang="en-US" altLang="zh-CN" sz="2800" smtClean="0"/>
              <a:t>|i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	句型</a:t>
            </a:r>
            <a:r>
              <a:rPr lang="en-US" altLang="zh-CN" sz="2800" smtClean="0"/>
              <a:t>T+T×F</a:t>
            </a:r>
            <a:r>
              <a:rPr lang="zh-CN" altLang="en-US" sz="2800" smtClean="0">
                <a:latin typeface="Times New Roman" pitchFamily="18" charset="0"/>
              </a:rPr>
              <a:t>的推导过程与语法树</a:t>
            </a:r>
            <a:endParaRPr lang="zh-CN" altLang="en-US" sz="2800" smtClean="0"/>
          </a:p>
        </p:txBody>
      </p:sp>
      <p:grpSp>
        <p:nvGrpSpPr>
          <p:cNvPr id="481322" name="Group 42"/>
          <p:cNvGrpSpPr>
            <a:grpSpLocks/>
          </p:cNvGrpSpPr>
          <p:nvPr/>
        </p:nvGrpSpPr>
        <p:grpSpPr bwMode="auto">
          <a:xfrm>
            <a:off x="609600" y="2590800"/>
            <a:ext cx="2679700" cy="1547813"/>
            <a:chOff x="384" y="1632"/>
            <a:chExt cx="1688" cy="975"/>
          </a:xfrm>
        </p:grpSpPr>
        <p:sp>
          <p:nvSpPr>
            <p:cNvPr id="48169" name="Text Box 7" descr="蓝色砂纸"/>
            <p:cNvSpPr txBox="1">
              <a:spLocks noChangeArrowheads="1"/>
            </p:cNvSpPr>
            <p:nvPr/>
          </p:nvSpPr>
          <p:spPr bwMode="auto">
            <a:xfrm>
              <a:off x="1033" y="1632"/>
              <a:ext cx="5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8170" name="Line 8" descr="蓝色砂纸"/>
            <p:cNvSpPr>
              <a:spLocks noChangeShapeType="1"/>
            </p:cNvSpPr>
            <p:nvPr/>
          </p:nvSpPr>
          <p:spPr bwMode="auto">
            <a:xfrm flipH="1">
              <a:off x="644" y="199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9" descr="蓝色砂纸"/>
            <p:cNvSpPr>
              <a:spLocks noChangeShapeType="1"/>
            </p:cNvSpPr>
            <p:nvPr/>
          </p:nvSpPr>
          <p:spPr bwMode="auto">
            <a:xfrm>
              <a:off x="1163" y="1998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10" descr="蓝色砂纸"/>
            <p:cNvSpPr>
              <a:spLocks noChangeShapeType="1"/>
            </p:cNvSpPr>
            <p:nvPr/>
          </p:nvSpPr>
          <p:spPr bwMode="auto">
            <a:xfrm>
              <a:off x="1163" y="199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Text Box 11" descr="蓝色砂纸"/>
            <p:cNvSpPr txBox="1">
              <a:spLocks noChangeArrowheads="1"/>
            </p:cNvSpPr>
            <p:nvPr/>
          </p:nvSpPr>
          <p:spPr bwMode="auto">
            <a:xfrm>
              <a:off x="384" y="2242"/>
              <a:ext cx="5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8174" name="Text Box 12" descr="蓝色砂纸"/>
            <p:cNvSpPr txBox="1">
              <a:spLocks noChangeArrowheads="1"/>
            </p:cNvSpPr>
            <p:nvPr/>
          </p:nvSpPr>
          <p:spPr bwMode="auto">
            <a:xfrm>
              <a:off x="1553" y="2242"/>
              <a:ext cx="5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175" name="Text Box 13" descr="蓝色砂纸"/>
            <p:cNvSpPr txBox="1">
              <a:spLocks noChangeArrowheads="1"/>
            </p:cNvSpPr>
            <p:nvPr/>
          </p:nvSpPr>
          <p:spPr bwMode="auto">
            <a:xfrm>
              <a:off x="1033" y="2242"/>
              <a:ext cx="5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3200" b="1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81324" name="Group 44"/>
          <p:cNvGrpSpPr>
            <a:grpSpLocks/>
          </p:cNvGrpSpPr>
          <p:nvPr/>
        </p:nvGrpSpPr>
        <p:grpSpPr bwMode="auto">
          <a:xfrm>
            <a:off x="609600" y="4138613"/>
            <a:ext cx="825500" cy="966787"/>
            <a:chOff x="384" y="2607"/>
            <a:chExt cx="520" cy="609"/>
          </a:xfrm>
        </p:grpSpPr>
        <p:sp>
          <p:nvSpPr>
            <p:cNvPr id="48167" name="Line 14" descr="蓝色砂纸"/>
            <p:cNvSpPr>
              <a:spLocks noChangeShapeType="1"/>
            </p:cNvSpPr>
            <p:nvPr/>
          </p:nvSpPr>
          <p:spPr bwMode="auto">
            <a:xfrm>
              <a:off x="514" y="260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Text Box 15" descr="蓝色砂纸"/>
            <p:cNvSpPr txBox="1">
              <a:spLocks noChangeArrowheads="1"/>
            </p:cNvSpPr>
            <p:nvPr/>
          </p:nvSpPr>
          <p:spPr bwMode="auto">
            <a:xfrm>
              <a:off x="384" y="2851"/>
              <a:ext cx="5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481323" name="Group 43"/>
          <p:cNvGrpSpPr>
            <a:grpSpLocks/>
          </p:cNvGrpSpPr>
          <p:nvPr/>
        </p:nvGrpSpPr>
        <p:grpSpPr bwMode="auto">
          <a:xfrm>
            <a:off x="1435100" y="4138613"/>
            <a:ext cx="2679700" cy="966787"/>
            <a:chOff x="904" y="2607"/>
            <a:chExt cx="1688" cy="609"/>
          </a:xfrm>
        </p:grpSpPr>
        <p:sp>
          <p:nvSpPr>
            <p:cNvPr id="48161" name="Text Box 5" descr="蓝色砂纸"/>
            <p:cNvSpPr txBox="1">
              <a:spLocks noChangeArrowheads="1"/>
            </p:cNvSpPr>
            <p:nvPr/>
          </p:nvSpPr>
          <p:spPr bwMode="auto">
            <a:xfrm>
              <a:off x="2073" y="2851"/>
              <a:ext cx="5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162" name="Line 16" descr="蓝色砂纸"/>
            <p:cNvSpPr>
              <a:spLocks noChangeShapeType="1"/>
            </p:cNvSpPr>
            <p:nvPr/>
          </p:nvSpPr>
          <p:spPr bwMode="auto">
            <a:xfrm flipH="1">
              <a:off x="1164" y="2607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Line 17" descr="蓝色砂纸"/>
            <p:cNvSpPr>
              <a:spLocks noChangeShapeType="1"/>
            </p:cNvSpPr>
            <p:nvPr/>
          </p:nvSpPr>
          <p:spPr bwMode="auto">
            <a:xfrm>
              <a:off x="1683" y="260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Line 18" descr="蓝色砂纸"/>
            <p:cNvSpPr>
              <a:spLocks noChangeShapeType="1"/>
            </p:cNvSpPr>
            <p:nvPr/>
          </p:nvSpPr>
          <p:spPr bwMode="auto">
            <a:xfrm>
              <a:off x="1683" y="2607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Text Box 19" descr="蓝色砂纸"/>
            <p:cNvSpPr txBox="1">
              <a:spLocks noChangeArrowheads="1"/>
            </p:cNvSpPr>
            <p:nvPr/>
          </p:nvSpPr>
          <p:spPr bwMode="auto">
            <a:xfrm>
              <a:off x="904" y="2851"/>
              <a:ext cx="5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166" name="Text Box 20" descr="蓝色砂纸"/>
            <p:cNvSpPr txBox="1">
              <a:spLocks noChangeArrowheads="1"/>
            </p:cNvSpPr>
            <p:nvPr/>
          </p:nvSpPr>
          <p:spPr bwMode="auto">
            <a:xfrm>
              <a:off x="1553" y="2851"/>
              <a:ext cx="5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32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481303" name="Rectangle 23"/>
          <p:cNvSpPr>
            <a:spLocks noChangeArrowheads="1"/>
          </p:cNvSpPr>
          <p:nvPr/>
        </p:nvSpPr>
        <p:spPr bwMode="auto">
          <a:xfrm>
            <a:off x="533400" y="1981200"/>
            <a:ext cx="1498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 u="sng" dirty="0"/>
              <a:t>E</a:t>
            </a:r>
            <a:r>
              <a:rPr lang="en-US" altLang="zh-CN" sz="2800" b="1" dirty="0"/>
              <a:t>=&gt;</a:t>
            </a:r>
            <a:r>
              <a:rPr lang="en-US" altLang="zh-CN" sz="2800" b="1" u="sng" dirty="0">
                <a:solidFill>
                  <a:srgbClr val="FFCC00"/>
                </a:solidFill>
              </a:rPr>
              <a:t>E</a:t>
            </a:r>
            <a:r>
              <a:rPr lang="en-US" altLang="zh-CN" sz="2800" b="1" dirty="0">
                <a:solidFill>
                  <a:srgbClr val="FFCC00"/>
                </a:solidFill>
              </a:rPr>
              <a:t>+T</a:t>
            </a:r>
            <a:endParaRPr lang="zh-CN" altLang="en-US" sz="2800" b="1" dirty="0">
              <a:solidFill>
                <a:srgbClr val="FFCC00"/>
              </a:solidFill>
            </a:endParaRPr>
          </a:p>
        </p:txBody>
      </p:sp>
      <p:grpSp>
        <p:nvGrpSpPr>
          <p:cNvPr id="481325" name="Group 45"/>
          <p:cNvGrpSpPr>
            <a:grpSpLocks/>
          </p:cNvGrpSpPr>
          <p:nvPr/>
        </p:nvGrpSpPr>
        <p:grpSpPr bwMode="auto">
          <a:xfrm>
            <a:off x="4876800" y="2590800"/>
            <a:ext cx="2679700" cy="1547813"/>
            <a:chOff x="3072" y="1632"/>
            <a:chExt cx="1688" cy="975"/>
          </a:xfrm>
        </p:grpSpPr>
        <p:sp>
          <p:nvSpPr>
            <p:cNvPr id="48154" name="Text Box 27" descr="蓝色砂纸"/>
            <p:cNvSpPr txBox="1">
              <a:spLocks noChangeArrowheads="1"/>
            </p:cNvSpPr>
            <p:nvPr/>
          </p:nvSpPr>
          <p:spPr bwMode="auto">
            <a:xfrm>
              <a:off x="3721" y="1632"/>
              <a:ext cx="5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8155" name="Line 28" descr="蓝色砂纸"/>
            <p:cNvSpPr>
              <a:spLocks noChangeShapeType="1"/>
            </p:cNvSpPr>
            <p:nvPr/>
          </p:nvSpPr>
          <p:spPr bwMode="auto">
            <a:xfrm flipH="1">
              <a:off x="3332" y="199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29" descr="蓝色砂纸"/>
            <p:cNvSpPr>
              <a:spLocks noChangeShapeType="1"/>
            </p:cNvSpPr>
            <p:nvPr/>
          </p:nvSpPr>
          <p:spPr bwMode="auto">
            <a:xfrm>
              <a:off x="3851" y="1998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30" descr="蓝色砂纸"/>
            <p:cNvSpPr>
              <a:spLocks noChangeShapeType="1"/>
            </p:cNvSpPr>
            <p:nvPr/>
          </p:nvSpPr>
          <p:spPr bwMode="auto">
            <a:xfrm>
              <a:off x="3851" y="199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Text Box 31" descr="蓝色砂纸"/>
            <p:cNvSpPr txBox="1">
              <a:spLocks noChangeArrowheads="1"/>
            </p:cNvSpPr>
            <p:nvPr/>
          </p:nvSpPr>
          <p:spPr bwMode="auto">
            <a:xfrm>
              <a:off x="3072" y="2242"/>
              <a:ext cx="5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8159" name="Text Box 32" descr="蓝色砂纸"/>
            <p:cNvSpPr txBox="1">
              <a:spLocks noChangeArrowheads="1"/>
            </p:cNvSpPr>
            <p:nvPr/>
          </p:nvSpPr>
          <p:spPr bwMode="auto">
            <a:xfrm>
              <a:off x="4241" y="2242"/>
              <a:ext cx="5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160" name="Text Box 33" descr="蓝色砂纸"/>
            <p:cNvSpPr txBox="1">
              <a:spLocks noChangeArrowheads="1"/>
            </p:cNvSpPr>
            <p:nvPr/>
          </p:nvSpPr>
          <p:spPr bwMode="auto">
            <a:xfrm>
              <a:off x="3721" y="2242"/>
              <a:ext cx="5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3200" b="1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81326" name="Group 46"/>
          <p:cNvGrpSpPr>
            <a:grpSpLocks/>
          </p:cNvGrpSpPr>
          <p:nvPr/>
        </p:nvGrpSpPr>
        <p:grpSpPr bwMode="auto">
          <a:xfrm>
            <a:off x="4876800" y="4138613"/>
            <a:ext cx="825500" cy="966787"/>
            <a:chOff x="3072" y="2607"/>
            <a:chExt cx="520" cy="609"/>
          </a:xfrm>
        </p:grpSpPr>
        <p:sp>
          <p:nvSpPr>
            <p:cNvPr id="48152" name="Line 34" descr="蓝色砂纸"/>
            <p:cNvSpPr>
              <a:spLocks noChangeShapeType="1"/>
            </p:cNvSpPr>
            <p:nvPr/>
          </p:nvSpPr>
          <p:spPr bwMode="auto">
            <a:xfrm>
              <a:off x="3202" y="260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Text Box 35" descr="蓝色砂纸"/>
            <p:cNvSpPr txBox="1">
              <a:spLocks noChangeArrowheads="1"/>
            </p:cNvSpPr>
            <p:nvPr/>
          </p:nvSpPr>
          <p:spPr bwMode="auto">
            <a:xfrm>
              <a:off x="3072" y="2851"/>
              <a:ext cx="5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481327" name="Group 47"/>
          <p:cNvGrpSpPr>
            <a:grpSpLocks/>
          </p:cNvGrpSpPr>
          <p:nvPr/>
        </p:nvGrpSpPr>
        <p:grpSpPr bwMode="auto">
          <a:xfrm>
            <a:off x="5702300" y="4138613"/>
            <a:ext cx="2679700" cy="966787"/>
            <a:chOff x="3592" y="2607"/>
            <a:chExt cx="1688" cy="609"/>
          </a:xfrm>
        </p:grpSpPr>
        <p:sp>
          <p:nvSpPr>
            <p:cNvPr id="48146" name="Text Box 25" descr="蓝色砂纸"/>
            <p:cNvSpPr txBox="1">
              <a:spLocks noChangeArrowheads="1"/>
            </p:cNvSpPr>
            <p:nvPr/>
          </p:nvSpPr>
          <p:spPr bwMode="auto">
            <a:xfrm>
              <a:off x="4761" y="2851"/>
              <a:ext cx="5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147" name="Line 36" descr="蓝色砂纸"/>
            <p:cNvSpPr>
              <a:spLocks noChangeShapeType="1"/>
            </p:cNvSpPr>
            <p:nvPr/>
          </p:nvSpPr>
          <p:spPr bwMode="auto">
            <a:xfrm flipH="1">
              <a:off x="3852" y="2607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37" descr="蓝色砂纸"/>
            <p:cNvSpPr>
              <a:spLocks noChangeShapeType="1"/>
            </p:cNvSpPr>
            <p:nvPr/>
          </p:nvSpPr>
          <p:spPr bwMode="auto">
            <a:xfrm>
              <a:off x="4371" y="260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Line 38" descr="蓝色砂纸"/>
            <p:cNvSpPr>
              <a:spLocks noChangeShapeType="1"/>
            </p:cNvSpPr>
            <p:nvPr/>
          </p:nvSpPr>
          <p:spPr bwMode="auto">
            <a:xfrm>
              <a:off x="4371" y="2607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Text Box 39" descr="蓝色砂纸"/>
            <p:cNvSpPr txBox="1">
              <a:spLocks noChangeArrowheads="1"/>
            </p:cNvSpPr>
            <p:nvPr/>
          </p:nvSpPr>
          <p:spPr bwMode="auto">
            <a:xfrm>
              <a:off x="3592" y="2851"/>
              <a:ext cx="5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151" name="Text Box 40" descr="蓝色砂纸"/>
            <p:cNvSpPr txBox="1">
              <a:spLocks noChangeArrowheads="1"/>
            </p:cNvSpPr>
            <p:nvPr/>
          </p:nvSpPr>
          <p:spPr bwMode="auto">
            <a:xfrm>
              <a:off x="4241" y="2851"/>
              <a:ext cx="5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32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481321" name="Rectangle 41"/>
          <p:cNvSpPr>
            <a:spLocks noChangeArrowheads="1"/>
          </p:cNvSpPr>
          <p:nvPr/>
        </p:nvSpPr>
        <p:spPr bwMode="auto">
          <a:xfrm>
            <a:off x="609600" y="1295400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 u="sng" dirty="0"/>
              <a:t>E</a:t>
            </a:r>
            <a:r>
              <a:rPr lang="en-US" altLang="zh-CN" sz="2800" b="1" dirty="0"/>
              <a:t>=&gt;</a:t>
            </a:r>
            <a:r>
              <a:rPr lang="en-US" altLang="zh-CN" sz="2800" b="1" dirty="0">
                <a:solidFill>
                  <a:srgbClr val="FFCC00"/>
                </a:solidFill>
              </a:rPr>
              <a:t>E+</a:t>
            </a:r>
            <a:r>
              <a:rPr lang="en-US" altLang="zh-CN" sz="2800" b="1" u="sng" dirty="0">
                <a:solidFill>
                  <a:srgbClr val="FFCC00"/>
                </a:solidFill>
              </a:rPr>
              <a:t>T</a:t>
            </a:r>
            <a:endParaRPr lang="zh-CN" altLang="en-US" sz="2800" b="1" dirty="0">
              <a:solidFill>
                <a:srgbClr val="FFCC00"/>
              </a:solidFill>
            </a:endParaRPr>
          </a:p>
        </p:txBody>
      </p:sp>
      <p:sp>
        <p:nvSpPr>
          <p:cNvPr id="481328" name="Rectangle 48"/>
          <p:cNvSpPr>
            <a:spLocks noChangeArrowheads="1"/>
          </p:cNvSpPr>
          <p:nvPr/>
        </p:nvSpPr>
        <p:spPr bwMode="auto">
          <a:xfrm>
            <a:off x="1947863" y="1295400"/>
            <a:ext cx="1976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=&gt;</a:t>
            </a:r>
            <a:r>
              <a:rPr lang="en-US" altLang="zh-CN" sz="2800" b="1" u="sng" dirty="0"/>
              <a:t>E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olidFill>
                  <a:srgbClr val="FFCC00"/>
                </a:solidFill>
              </a:rPr>
              <a:t>T×F</a:t>
            </a:r>
            <a:endParaRPr lang="zh-CN" altLang="en-US" sz="2800" b="1" dirty="0">
              <a:solidFill>
                <a:srgbClr val="FFCC00"/>
              </a:solidFill>
            </a:endParaRPr>
          </a:p>
        </p:txBody>
      </p:sp>
      <p:sp>
        <p:nvSpPr>
          <p:cNvPr id="481329" name="Rectangle 49"/>
          <p:cNvSpPr>
            <a:spLocks noChangeArrowheads="1"/>
          </p:cNvSpPr>
          <p:nvPr/>
        </p:nvSpPr>
        <p:spPr bwMode="auto">
          <a:xfrm>
            <a:off x="3690938" y="1295400"/>
            <a:ext cx="1817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=&gt;</a:t>
            </a:r>
            <a:r>
              <a:rPr lang="en-US" altLang="zh-CN" sz="2800" b="1" dirty="0">
                <a:solidFill>
                  <a:srgbClr val="FFCC00"/>
                </a:solidFill>
              </a:rPr>
              <a:t>T</a:t>
            </a:r>
            <a:r>
              <a:rPr lang="en-US" altLang="zh-CN" sz="2800" b="1" dirty="0"/>
              <a:t>+T×F</a:t>
            </a:r>
            <a:endParaRPr lang="zh-CN" altLang="en-US" sz="2800" b="1" dirty="0"/>
          </a:p>
        </p:txBody>
      </p:sp>
      <p:sp>
        <p:nvSpPr>
          <p:cNvPr id="481330" name="Rectangle 50"/>
          <p:cNvSpPr>
            <a:spLocks noChangeArrowheads="1"/>
          </p:cNvSpPr>
          <p:nvPr/>
        </p:nvSpPr>
        <p:spPr bwMode="auto">
          <a:xfrm>
            <a:off x="2033588" y="1981200"/>
            <a:ext cx="1243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/>
              <a:t>=&gt;</a:t>
            </a:r>
            <a:r>
              <a:rPr lang="en-US" altLang="zh-CN" sz="2800" b="1" dirty="0">
                <a:solidFill>
                  <a:srgbClr val="FFCC00"/>
                </a:solidFill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u="sng" dirty="0"/>
              <a:t>T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481331" name="Rectangle 51"/>
          <p:cNvSpPr>
            <a:spLocks noChangeArrowheads="1"/>
          </p:cNvSpPr>
          <p:nvPr/>
        </p:nvSpPr>
        <p:spPr bwMode="auto">
          <a:xfrm>
            <a:off x="3548063" y="1981200"/>
            <a:ext cx="2103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=&gt;T+</a:t>
            </a:r>
            <a:r>
              <a:rPr lang="en-US" altLang="zh-CN" sz="2800" b="1" dirty="0">
                <a:solidFill>
                  <a:srgbClr val="FFCC00"/>
                </a:solidFill>
              </a:rPr>
              <a:t>T×F</a:t>
            </a:r>
            <a:endParaRPr lang="zh-CN" altLang="en-US" sz="2800" b="1" dirty="0">
              <a:solidFill>
                <a:srgbClr val="FFCC00"/>
              </a:solidFill>
            </a:endParaRPr>
          </a:p>
        </p:txBody>
      </p:sp>
      <p:sp>
        <p:nvSpPr>
          <p:cNvPr id="481332" name="Rectangle 52"/>
          <p:cNvSpPr>
            <a:spLocks noChangeArrowheads="1"/>
          </p:cNvSpPr>
          <p:nvPr/>
        </p:nvSpPr>
        <p:spPr bwMode="auto">
          <a:xfrm>
            <a:off x="457200" y="51816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latin typeface="Tahoma" pitchFamily="34" charset="0"/>
              </a:rPr>
              <a:t>从语法树中看不出句型中的符号被替代的顺序</a:t>
            </a:r>
          </a:p>
        </p:txBody>
      </p:sp>
      <p:sp>
        <p:nvSpPr>
          <p:cNvPr id="481333" name="Rectangle 53"/>
          <p:cNvSpPr>
            <a:spLocks noChangeArrowheads="1"/>
          </p:cNvSpPr>
          <p:nvPr/>
        </p:nvSpPr>
        <p:spPr bwMode="auto">
          <a:xfrm>
            <a:off x="6019800" y="685800"/>
            <a:ext cx="3124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400" b="1">
                <a:latin typeface="Times New Roman" pitchFamily="18" charset="0"/>
              </a:rPr>
              <a:t>从左到右读出叶子结点得到的符号</a:t>
            </a:r>
            <a:r>
              <a:rPr kumimoji="1" lang="zh-CN" altLang="en-US" sz="2400" b="1">
                <a:latin typeface="宋体" pitchFamily="2" charset="-122"/>
              </a:rPr>
              <a:t>串</a:t>
            </a:r>
            <a:r>
              <a:rPr kumimoji="1" lang="zh-CN" altLang="en-US" sz="2400" b="1">
                <a:latin typeface="Times New Roman" pitchFamily="18" charset="0"/>
              </a:rPr>
              <a:t>，为文法</a:t>
            </a:r>
            <a:r>
              <a:rPr kumimoji="1" lang="zh-CN" altLang="zh-CN" sz="2400" b="1">
                <a:latin typeface="Times New Roman" pitchFamily="18" charset="0"/>
              </a:rPr>
              <a:t>的</a:t>
            </a:r>
            <a:r>
              <a:rPr kumimoji="1" lang="zh-CN" altLang="en-US" sz="2400" b="1">
                <a:latin typeface="Times New Roman" pitchFamily="18" charset="0"/>
              </a:rPr>
              <a:t>句型。也把该语法树称为该句型的语法树。</a:t>
            </a:r>
          </a:p>
        </p:txBody>
      </p:sp>
      <p:sp>
        <p:nvSpPr>
          <p:cNvPr id="48145" name="AutoShape 5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34400" y="6400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FF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3" grpId="0" autoUpdateAnimBg="0"/>
      <p:bldP spid="481321" grpId="0" autoUpdateAnimBg="0"/>
      <p:bldP spid="481328" grpId="0" autoUpdateAnimBg="0"/>
      <p:bldP spid="481329" grpId="0" autoUpdateAnimBg="0"/>
      <p:bldP spid="481330" grpId="0" autoUpdateAnimBg="0"/>
      <p:bldP spid="481331" grpId="0" autoUpdateAnimBg="0"/>
      <p:bldP spid="481332" grpId="0" build="p" autoUpdateAnimBg="0"/>
      <p:bldP spid="48133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458200" cy="5562600"/>
          </a:xfrm>
        </p:spPr>
        <p:txBody>
          <a:bodyPr/>
          <a:lstStyle/>
          <a:p>
            <a:pPr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>
                <a:latin typeface="Times New Roman" pitchFamily="18" charset="0"/>
              </a:rPr>
              <a:t>语法树定义: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>
                <a:latin typeface="宋体" pitchFamily="2" charset="-122"/>
              </a:rPr>
              <a:t>	给定文法</a:t>
            </a:r>
            <a:r>
              <a:rPr lang="en-US" altLang="zh-CN" sz="2800" smtClean="0">
                <a:latin typeface="宋体" pitchFamily="2" charset="-122"/>
              </a:rPr>
              <a:t>G=( V</a:t>
            </a:r>
            <a:r>
              <a:rPr lang="en-US" altLang="zh-CN" sz="2800" baseline="-25000" smtClean="0">
                <a:latin typeface="宋体" pitchFamily="2" charset="-122"/>
              </a:rPr>
              <a:t>N</a:t>
            </a:r>
            <a:r>
              <a:rPr lang="en-US" altLang="zh-CN" sz="2800" smtClean="0">
                <a:latin typeface="宋体" pitchFamily="2" charset="-122"/>
              </a:rPr>
              <a:t>,V</a:t>
            </a:r>
            <a:r>
              <a:rPr lang="en-US" altLang="zh-CN" sz="2800" baseline="-25000" smtClean="0">
                <a:latin typeface="宋体" pitchFamily="2" charset="-122"/>
              </a:rPr>
              <a:t>T</a:t>
            </a:r>
            <a:r>
              <a:rPr lang="en-US" altLang="zh-CN" sz="2800" smtClean="0">
                <a:latin typeface="宋体" pitchFamily="2" charset="-122"/>
              </a:rPr>
              <a:t>,P,S)，</a:t>
            </a:r>
            <a:r>
              <a:rPr lang="zh-CN" altLang="en-US" sz="2800" smtClean="0">
                <a:latin typeface="宋体" pitchFamily="2" charset="-122"/>
              </a:rPr>
              <a:t>若一棵树满足下列4个条件，则称此树为</a:t>
            </a:r>
            <a:r>
              <a:rPr lang="en-US" altLang="zh-CN" sz="2800" smtClean="0">
                <a:latin typeface="宋体" pitchFamily="2" charset="-122"/>
              </a:rPr>
              <a:t>G</a:t>
            </a:r>
            <a:r>
              <a:rPr lang="zh-CN" altLang="en-US" sz="2800" smtClean="0">
                <a:latin typeface="宋体" pitchFamily="2" charset="-122"/>
              </a:rPr>
              <a:t>的语法树：</a:t>
            </a:r>
          </a:p>
          <a:p>
            <a:pPr lvl="1" eaLnBrk="1" hangingPunct="1">
              <a:buFontTx/>
              <a:buAutoNum type="arabicPeriod"/>
            </a:pPr>
            <a:r>
              <a:rPr lang="zh-CN" altLang="en-US" smtClean="0">
                <a:latin typeface="宋体" pitchFamily="2" charset="-122"/>
              </a:rPr>
              <a:t>每个结点都有一个标记，此标记是</a:t>
            </a:r>
            <a:r>
              <a:rPr lang="en-US" altLang="zh-CN" smtClean="0">
                <a:latin typeface="宋体" pitchFamily="2" charset="-122"/>
              </a:rPr>
              <a:t>V</a:t>
            </a:r>
            <a:r>
              <a:rPr lang="zh-CN" altLang="en-US" smtClean="0">
                <a:latin typeface="宋体" pitchFamily="2" charset="-122"/>
              </a:rPr>
              <a:t>的一个符号</a:t>
            </a:r>
          </a:p>
          <a:p>
            <a:pPr lvl="1" eaLnBrk="1" hangingPunct="1">
              <a:buFontTx/>
              <a:buAutoNum type="arabicPeriod"/>
            </a:pPr>
            <a:r>
              <a:rPr lang="zh-CN" altLang="en-US" smtClean="0">
                <a:latin typeface="宋体" pitchFamily="2" charset="-122"/>
              </a:rPr>
              <a:t>根的标记是</a:t>
            </a:r>
            <a:r>
              <a:rPr lang="en-US" altLang="zh-CN" smtClean="0">
                <a:latin typeface="宋体" pitchFamily="2" charset="-122"/>
              </a:rPr>
              <a:t>S</a:t>
            </a:r>
            <a:r>
              <a:rPr lang="zh-CN" altLang="en-US" smtClean="0">
                <a:latin typeface="宋体" pitchFamily="2" charset="-122"/>
              </a:rPr>
              <a:t>（开始符号）</a:t>
            </a:r>
          </a:p>
          <a:p>
            <a:pPr lvl="1" eaLnBrk="1" hangingPunct="1">
              <a:buFontTx/>
              <a:buAutoNum type="arabicPeriod"/>
            </a:pPr>
            <a:r>
              <a:rPr lang="zh-CN" altLang="en-US" smtClean="0">
                <a:latin typeface="宋体" pitchFamily="2" charset="-122"/>
              </a:rPr>
              <a:t>若一结点</a:t>
            </a:r>
            <a:r>
              <a:rPr lang="en-US" altLang="zh-CN" smtClean="0">
                <a:latin typeface="宋体" pitchFamily="2" charset="-122"/>
              </a:rPr>
              <a:t>n</a:t>
            </a:r>
            <a:r>
              <a:rPr lang="zh-CN" altLang="en-US" smtClean="0">
                <a:latin typeface="宋体" pitchFamily="2" charset="-122"/>
              </a:rPr>
              <a:t>至少有一个它自己除外的子孙，并且有标记</a:t>
            </a:r>
            <a:r>
              <a:rPr lang="en-US" altLang="zh-CN" smtClean="0">
                <a:latin typeface="宋体" pitchFamily="2" charset="-122"/>
              </a:rPr>
              <a:t>A，</a:t>
            </a:r>
            <a:r>
              <a:rPr lang="zh-CN" altLang="en-US" smtClean="0">
                <a:latin typeface="宋体" pitchFamily="2" charset="-122"/>
              </a:rPr>
              <a:t>则肯定</a:t>
            </a:r>
            <a:r>
              <a:rPr lang="en-US" altLang="zh-CN" smtClean="0">
                <a:latin typeface="宋体" pitchFamily="2" charset="-122"/>
              </a:rPr>
              <a:t>A∈V</a:t>
            </a:r>
            <a:r>
              <a:rPr lang="en-US" altLang="zh-CN" baseline="-25000" smtClean="0">
                <a:latin typeface="宋体" pitchFamily="2" charset="-122"/>
              </a:rPr>
              <a:t>N</a:t>
            </a:r>
          </a:p>
          <a:p>
            <a:pPr lvl="1" eaLnBrk="1" hangingPunct="1">
              <a:buFontTx/>
              <a:buAutoNum type="arabicPeriod"/>
            </a:pPr>
            <a:r>
              <a:rPr lang="zh-CN" altLang="en-US" smtClean="0">
                <a:latin typeface="宋体" pitchFamily="2" charset="-122"/>
              </a:rPr>
              <a:t>如果结点</a:t>
            </a:r>
            <a:r>
              <a:rPr lang="en-US" altLang="zh-CN" smtClean="0">
                <a:latin typeface="宋体" pitchFamily="2" charset="-122"/>
              </a:rPr>
              <a:t>n</a:t>
            </a:r>
            <a:r>
              <a:rPr lang="zh-CN" altLang="en-US" smtClean="0">
                <a:latin typeface="宋体" pitchFamily="2" charset="-122"/>
              </a:rPr>
              <a:t>有标记</a:t>
            </a:r>
            <a:r>
              <a:rPr lang="en-US" altLang="zh-CN" smtClean="0">
                <a:latin typeface="宋体" pitchFamily="2" charset="-122"/>
              </a:rPr>
              <a:t>A,</a:t>
            </a:r>
            <a:r>
              <a:rPr lang="zh-CN" altLang="en-US" smtClean="0">
                <a:latin typeface="宋体" pitchFamily="2" charset="-122"/>
              </a:rPr>
              <a:t>其直接子孙结点从左到右的次序是</a:t>
            </a:r>
            <a:r>
              <a:rPr lang="en-US" altLang="zh-CN" smtClean="0">
                <a:latin typeface="宋体" pitchFamily="2" charset="-122"/>
              </a:rPr>
              <a:t>n</a:t>
            </a:r>
            <a:r>
              <a:rPr lang="en-US" altLang="zh-CN" baseline="-30000" smtClean="0">
                <a:latin typeface="宋体" pitchFamily="2" charset="-122"/>
              </a:rPr>
              <a:t>1</a:t>
            </a:r>
            <a:r>
              <a:rPr lang="en-US" altLang="zh-CN" smtClean="0">
                <a:latin typeface="宋体" pitchFamily="2" charset="-122"/>
              </a:rPr>
              <a:t>，n</a:t>
            </a:r>
            <a:r>
              <a:rPr lang="en-US" altLang="zh-CN" baseline="-30000" smtClean="0">
                <a:latin typeface="宋体" pitchFamily="2" charset="-122"/>
              </a:rPr>
              <a:t>2</a:t>
            </a:r>
            <a:r>
              <a:rPr lang="en-US" altLang="zh-CN" smtClean="0">
                <a:latin typeface="宋体" pitchFamily="2" charset="-122"/>
              </a:rPr>
              <a:t>，</a:t>
            </a:r>
            <a:r>
              <a:rPr lang="en-US" altLang="zh-CN" smtClean="0"/>
              <a:t>…</a:t>
            </a:r>
            <a:r>
              <a:rPr lang="en-US" altLang="zh-CN" smtClean="0">
                <a:latin typeface="宋体" pitchFamily="2" charset="-122"/>
              </a:rPr>
              <a:t>，n</a:t>
            </a:r>
            <a:r>
              <a:rPr lang="en-US" altLang="zh-CN" baseline="-30000" smtClean="0">
                <a:latin typeface="宋体" pitchFamily="2" charset="-122"/>
              </a:rPr>
              <a:t>k</a:t>
            </a:r>
            <a:r>
              <a:rPr lang="en-US" altLang="zh-CN" smtClean="0">
                <a:latin typeface="宋体" pitchFamily="2" charset="-122"/>
              </a:rPr>
              <a:t>，</a:t>
            </a:r>
            <a:r>
              <a:rPr lang="zh-CN" altLang="en-US" smtClean="0">
                <a:latin typeface="宋体" pitchFamily="2" charset="-122"/>
              </a:rPr>
              <a:t>其标记分别为</a:t>
            </a:r>
            <a:r>
              <a:rPr lang="en-US" altLang="zh-CN" smtClean="0">
                <a:latin typeface="宋体" pitchFamily="2" charset="-122"/>
              </a:rPr>
              <a:t>A</a:t>
            </a:r>
            <a:r>
              <a:rPr lang="en-US" altLang="zh-CN" baseline="-30000" smtClean="0">
                <a:latin typeface="宋体" pitchFamily="2" charset="-122"/>
              </a:rPr>
              <a:t>1</a:t>
            </a:r>
            <a:r>
              <a:rPr lang="en-US" altLang="zh-CN" smtClean="0">
                <a:latin typeface="宋体" pitchFamily="2" charset="-122"/>
              </a:rPr>
              <a:t>，A</a:t>
            </a:r>
            <a:r>
              <a:rPr lang="en-US" altLang="zh-CN" baseline="-30000" smtClean="0">
                <a:latin typeface="宋体" pitchFamily="2" charset="-122"/>
              </a:rPr>
              <a:t>2</a:t>
            </a:r>
            <a:r>
              <a:rPr lang="en-US" altLang="zh-CN" smtClean="0">
                <a:latin typeface="宋体" pitchFamily="2" charset="-122"/>
              </a:rPr>
              <a:t>，</a:t>
            </a:r>
            <a:r>
              <a:rPr lang="en-US" altLang="zh-CN" smtClean="0"/>
              <a:t>…</a:t>
            </a:r>
            <a:r>
              <a:rPr lang="en-US" altLang="zh-CN" smtClean="0">
                <a:latin typeface="宋体" pitchFamily="2" charset="-122"/>
              </a:rPr>
              <a:t>，A</a:t>
            </a:r>
            <a:r>
              <a:rPr lang="en-US" altLang="zh-CN" baseline="-30000" smtClean="0">
                <a:latin typeface="宋体" pitchFamily="2" charset="-122"/>
              </a:rPr>
              <a:t>k</a:t>
            </a:r>
            <a:r>
              <a:rPr lang="en-US" altLang="zh-CN" smtClean="0">
                <a:latin typeface="宋体" pitchFamily="2" charset="-122"/>
              </a:rPr>
              <a:t>，</a:t>
            </a:r>
            <a:r>
              <a:rPr lang="zh-CN" altLang="en-US" smtClean="0">
                <a:latin typeface="宋体" pitchFamily="2" charset="-122"/>
              </a:rPr>
              <a:t>那么</a:t>
            </a:r>
            <a:r>
              <a:rPr lang="en-US" altLang="zh-CN" smtClean="0">
                <a:latin typeface="宋体" pitchFamily="2" charset="-122"/>
              </a:rPr>
              <a:t>A→A</a:t>
            </a:r>
            <a:r>
              <a:rPr lang="en-US" altLang="zh-CN" baseline="-30000" smtClean="0">
                <a:latin typeface="宋体" pitchFamily="2" charset="-122"/>
              </a:rPr>
              <a:t>1</a:t>
            </a:r>
            <a:r>
              <a:rPr lang="en-US" altLang="zh-CN" smtClean="0">
                <a:latin typeface="宋体" pitchFamily="2" charset="-122"/>
              </a:rPr>
              <a:t>A</a:t>
            </a:r>
            <a:r>
              <a:rPr lang="en-US" altLang="zh-CN" baseline="-30000" smtClean="0">
                <a:latin typeface="宋体" pitchFamily="2" charset="-122"/>
              </a:rPr>
              <a:t>2</a:t>
            </a:r>
            <a:r>
              <a:rPr lang="en-US" altLang="zh-CN" smtClean="0"/>
              <a:t>…</a:t>
            </a:r>
            <a:r>
              <a:rPr lang="en-US" altLang="zh-CN" smtClean="0">
                <a:latin typeface="宋体" pitchFamily="2" charset="-122"/>
              </a:rPr>
              <a:t>A</a:t>
            </a:r>
            <a:r>
              <a:rPr lang="en-US" altLang="zh-CN" baseline="-30000" smtClean="0">
                <a:latin typeface="宋体" pitchFamily="2" charset="-122"/>
              </a:rPr>
              <a:t>k</a:t>
            </a:r>
            <a:r>
              <a:rPr lang="zh-CN" altLang="en-US" smtClean="0">
                <a:latin typeface="宋体" pitchFamily="2" charset="-122"/>
              </a:rPr>
              <a:t>一定是</a:t>
            </a:r>
            <a:r>
              <a:rPr lang="en-US" altLang="zh-CN" smtClean="0">
                <a:latin typeface="宋体" pitchFamily="2" charset="-122"/>
              </a:rPr>
              <a:t>P</a:t>
            </a:r>
            <a:r>
              <a:rPr lang="zh-CN" altLang="en-US" smtClean="0">
                <a:latin typeface="宋体" pitchFamily="2" charset="-122"/>
              </a:rPr>
              <a:t>中的一个产生式</a:t>
            </a:r>
            <a:endParaRPr lang="zh-CN" altLang="en-US" smtClean="0"/>
          </a:p>
        </p:txBody>
      </p:sp>
      <p:sp>
        <p:nvSpPr>
          <p:cNvPr id="49155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" y="5562600"/>
            <a:ext cx="381000" cy="304800"/>
          </a:xfrm>
          <a:prstGeom prst="leftArrow">
            <a:avLst>
              <a:gd name="adj1" fmla="val 50000"/>
              <a:gd name="adj2" fmla="val 31250"/>
            </a:avLst>
          </a:prstGeom>
          <a:solidFill>
            <a:srgbClr val="FFFF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bldLvl="3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3288"/>
            <a:ext cx="8077200" cy="99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文法</a:t>
            </a:r>
            <a:r>
              <a:rPr lang="en-US" altLang="zh-CN" sz="2800" smtClean="0"/>
              <a:t>G</a:t>
            </a:r>
            <a:r>
              <a:rPr lang="en-US" altLang="zh-CN" sz="2800" smtClean="0">
                <a:latin typeface="Times New Roman" pitchFamily="18" charset="0"/>
              </a:rPr>
              <a:t>：</a:t>
            </a:r>
            <a:r>
              <a:rPr lang="en-US" altLang="zh-CN" sz="2800" smtClean="0"/>
              <a:t>E→E+E|E×E|</a:t>
            </a:r>
            <a:r>
              <a:rPr lang="en-US" altLang="zh-CN" sz="2800" smtClean="0">
                <a:latin typeface="Times New Roman" pitchFamily="18" charset="0"/>
              </a:rPr>
              <a:t>（</a:t>
            </a:r>
            <a:r>
              <a:rPr lang="en-US" altLang="zh-CN" sz="2800" smtClean="0"/>
              <a:t>E</a:t>
            </a:r>
            <a:r>
              <a:rPr lang="en-US" altLang="zh-CN" sz="2800" smtClean="0">
                <a:latin typeface="Times New Roman" pitchFamily="18" charset="0"/>
              </a:rPr>
              <a:t>）</a:t>
            </a:r>
            <a:r>
              <a:rPr lang="en-US" altLang="zh-CN" sz="2800" smtClean="0"/>
              <a:t>|i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</a:rPr>
              <a:t>句子 </a:t>
            </a:r>
            <a:r>
              <a:rPr lang="en-US" altLang="zh-CN" sz="2800" smtClean="0"/>
              <a:t>i×i+i </a:t>
            </a:r>
            <a:r>
              <a:rPr lang="zh-CN" altLang="en-US" sz="2800" smtClean="0">
                <a:latin typeface="Times New Roman" pitchFamily="18" charset="0"/>
              </a:rPr>
              <a:t>对应的语法树</a:t>
            </a:r>
            <a:endParaRPr lang="zh-CN" altLang="en-US" sz="2800" smtClean="0"/>
          </a:p>
        </p:txBody>
      </p:sp>
      <p:sp>
        <p:nvSpPr>
          <p:cNvPr id="483370" name="Rectangle 42"/>
          <p:cNvSpPr>
            <a:spLocks noChangeArrowheads="1"/>
          </p:cNvSpPr>
          <p:nvPr/>
        </p:nvSpPr>
        <p:spPr bwMode="auto">
          <a:xfrm>
            <a:off x="533400" y="4435475"/>
            <a:ext cx="86106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两个不同的</a:t>
            </a:r>
            <a:r>
              <a:rPr kumimoji="1" lang="zh-CN" altLang="en-US" sz="2800" b="1" dirty="0">
                <a:solidFill>
                  <a:srgbClr val="FFCC00"/>
                </a:solidFill>
                <a:latin typeface="Times New Roman" pitchFamily="18" charset="0"/>
              </a:rPr>
              <a:t>最左推导</a:t>
            </a:r>
            <a:r>
              <a:rPr kumimoji="1" lang="zh-CN" altLang="en-US" sz="2800" b="1" dirty="0">
                <a:latin typeface="Times New Roman" pitchFamily="18" charset="0"/>
              </a:rPr>
              <a:t>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推导1：</a:t>
            </a:r>
            <a:r>
              <a:rPr kumimoji="1" lang="en-US" altLang="zh-CN" sz="2400" b="1" u="sng" dirty="0">
                <a:latin typeface="Times New Roman" pitchFamily="18" charset="0"/>
              </a:rPr>
              <a:t>E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 </a:t>
            </a:r>
            <a:r>
              <a:rPr kumimoji="1" lang="en-US" altLang="zh-CN" sz="2400" b="1" u="sng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+E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b="1" u="sng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×E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+E 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×</a:t>
            </a:r>
            <a:r>
              <a:rPr kumimoji="1" lang="en-US" altLang="zh-CN" sz="2400" b="1" u="sng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+E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i×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400" b="1" u="sng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i×i+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kumimoji="1" lang="en-US" altLang="zh-CN" sz="2400" b="1" dirty="0">
              <a:solidFill>
                <a:srgbClr val="FFCC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zh-CN" sz="2800" b="1" dirty="0">
                <a:latin typeface="Times New Roman" pitchFamily="18" charset="0"/>
                <a:sym typeface="Symbol" pitchFamily="18" charset="2"/>
              </a:rPr>
              <a:t>推导2：</a:t>
            </a:r>
            <a:r>
              <a:rPr kumimoji="1" lang="en-US" altLang="zh-CN" sz="2400" b="1" u="sng" dirty="0"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b="1" u="sng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×E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×</a:t>
            </a:r>
            <a:r>
              <a:rPr kumimoji="1" lang="en-US" altLang="zh-CN" sz="2400" b="1" u="sng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i×</a:t>
            </a:r>
            <a:r>
              <a:rPr kumimoji="1" lang="en-US" altLang="zh-CN" sz="2400" b="1" u="sng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+E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i×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400" b="1" u="sng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</a:t>
            </a:r>
            <a:r>
              <a:rPr kumimoji="1" lang="en-US" altLang="zh-CN" sz="2400" b="1" dirty="0" err="1">
                <a:latin typeface="Times New Roman" pitchFamily="18" charset="0"/>
                <a:sym typeface="Symbol" pitchFamily="18" charset="2"/>
              </a:rPr>
              <a:t>i×i+</a:t>
            </a:r>
            <a:r>
              <a:rPr kumimoji="1" lang="en-US" altLang="zh-CN" sz="2400" b="1" dirty="0" err="1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kumimoji="1" lang="en-US" altLang="zh-CN" sz="2400" b="1" dirty="0">
              <a:solidFill>
                <a:srgbClr val="FFCC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0180" name="Line 24"/>
          <p:cNvSpPr>
            <a:spLocks noChangeShapeType="1"/>
          </p:cNvSpPr>
          <p:nvPr/>
        </p:nvSpPr>
        <p:spPr bwMode="auto">
          <a:xfrm>
            <a:off x="1301750" y="3771900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1" name="Text Box 25"/>
          <p:cNvSpPr txBox="1">
            <a:spLocks noChangeArrowheads="1"/>
          </p:cNvSpPr>
          <p:nvPr/>
        </p:nvSpPr>
        <p:spPr bwMode="auto">
          <a:xfrm>
            <a:off x="1143000" y="4095750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i</a:t>
            </a:r>
          </a:p>
        </p:txBody>
      </p:sp>
      <p:sp>
        <p:nvSpPr>
          <p:cNvPr id="50182" name="Line 26"/>
          <p:cNvSpPr>
            <a:spLocks noChangeShapeType="1"/>
          </p:cNvSpPr>
          <p:nvPr/>
        </p:nvSpPr>
        <p:spPr bwMode="auto">
          <a:xfrm flipH="1">
            <a:off x="2247900" y="2227263"/>
            <a:ext cx="631825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27"/>
          <p:cNvSpPr>
            <a:spLocks noChangeShapeType="1"/>
          </p:cNvSpPr>
          <p:nvPr/>
        </p:nvSpPr>
        <p:spPr bwMode="auto">
          <a:xfrm>
            <a:off x="2879725" y="2227263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Line 28"/>
          <p:cNvSpPr>
            <a:spLocks noChangeShapeType="1"/>
          </p:cNvSpPr>
          <p:nvPr/>
        </p:nvSpPr>
        <p:spPr bwMode="auto">
          <a:xfrm>
            <a:off x="2879725" y="2227263"/>
            <a:ext cx="631825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 Box 29"/>
          <p:cNvSpPr txBox="1">
            <a:spLocks noChangeArrowheads="1"/>
          </p:cNvSpPr>
          <p:nvPr/>
        </p:nvSpPr>
        <p:spPr bwMode="auto">
          <a:xfrm>
            <a:off x="1931988" y="2527300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3352800" y="2492375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187" name="Text Box 31"/>
          <p:cNvSpPr txBox="1">
            <a:spLocks noChangeArrowheads="1"/>
          </p:cNvSpPr>
          <p:nvPr/>
        </p:nvSpPr>
        <p:spPr bwMode="auto">
          <a:xfrm>
            <a:off x="2720975" y="2551113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latin typeface="Times New Roman" pitchFamily="18" charset="0"/>
              </a:rPr>
              <a:t>+</a:t>
            </a:r>
          </a:p>
        </p:txBody>
      </p:sp>
      <p:sp>
        <p:nvSpPr>
          <p:cNvPr id="50188" name="Text Box 32"/>
          <p:cNvSpPr txBox="1">
            <a:spLocks noChangeArrowheads="1"/>
          </p:cNvSpPr>
          <p:nvPr/>
        </p:nvSpPr>
        <p:spPr bwMode="auto">
          <a:xfrm>
            <a:off x="2720975" y="1741488"/>
            <a:ext cx="790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189" name="Line 33"/>
          <p:cNvSpPr>
            <a:spLocks noChangeShapeType="1"/>
          </p:cNvSpPr>
          <p:nvPr/>
        </p:nvSpPr>
        <p:spPr bwMode="auto">
          <a:xfrm flipH="1">
            <a:off x="1458913" y="2963863"/>
            <a:ext cx="631825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34"/>
          <p:cNvSpPr>
            <a:spLocks noChangeShapeType="1"/>
          </p:cNvSpPr>
          <p:nvPr/>
        </p:nvSpPr>
        <p:spPr bwMode="auto">
          <a:xfrm>
            <a:off x="2090738" y="2963863"/>
            <a:ext cx="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35"/>
          <p:cNvSpPr>
            <a:spLocks noChangeShapeType="1"/>
          </p:cNvSpPr>
          <p:nvPr/>
        </p:nvSpPr>
        <p:spPr bwMode="auto">
          <a:xfrm>
            <a:off x="2090738" y="2963863"/>
            <a:ext cx="631825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Text Box 36"/>
          <p:cNvSpPr txBox="1">
            <a:spLocks noChangeArrowheads="1"/>
          </p:cNvSpPr>
          <p:nvPr/>
        </p:nvSpPr>
        <p:spPr bwMode="auto">
          <a:xfrm>
            <a:off x="1143000" y="3286125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193" name="Text Box 37"/>
          <p:cNvSpPr txBox="1">
            <a:spLocks noChangeArrowheads="1"/>
          </p:cNvSpPr>
          <p:nvPr/>
        </p:nvSpPr>
        <p:spPr bwMode="auto">
          <a:xfrm>
            <a:off x="2563813" y="3286125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194" name="Text Box 38"/>
          <p:cNvSpPr txBox="1">
            <a:spLocks noChangeArrowheads="1"/>
          </p:cNvSpPr>
          <p:nvPr/>
        </p:nvSpPr>
        <p:spPr bwMode="auto">
          <a:xfrm>
            <a:off x="1763713" y="3286125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latin typeface="Times New Roman" pitchFamily="18" charset="0"/>
              </a:rPr>
              <a:t>×</a:t>
            </a:r>
          </a:p>
        </p:txBody>
      </p:sp>
      <p:sp>
        <p:nvSpPr>
          <p:cNvPr id="50195" name="Line 39"/>
          <p:cNvSpPr>
            <a:spLocks noChangeShapeType="1"/>
          </p:cNvSpPr>
          <p:nvPr/>
        </p:nvSpPr>
        <p:spPr bwMode="auto">
          <a:xfrm>
            <a:off x="2722563" y="3771900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6" name="Text Box 40"/>
          <p:cNvSpPr txBox="1">
            <a:spLocks noChangeArrowheads="1"/>
          </p:cNvSpPr>
          <p:nvPr/>
        </p:nvSpPr>
        <p:spPr bwMode="auto">
          <a:xfrm>
            <a:off x="2563813" y="4095750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i</a:t>
            </a:r>
          </a:p>
        </p:txBody>
      </p:sp>
      <p:sp>
        <p:nvSpPr>
          <p:cNvPr id="50197" name="Line 45"/>
          <p:cNvSpPr>
            <a:spLocks noChangeShapeType="1"/>
          </p:cNvSpPr>
          <p:nvPr/>
        </p:nvSpPr>
        <p:spPr bwMode="auto">
          <a:xfrm>
            <a:off x="3565525" y="3036888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8" name="Text Box 46"/>
          <p:cNvSpPr txBox="1">
            <a:spLocks noChangeArrowheads="1"/>
          </p:cNvSpPr>
          <p:nvPr/>
        </p:nvSpPr>
        <p:spPr bwMode="auto">
          <a:xfrm>
            <a:off x="3406775" y="3360738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i</a:t>
            </a:r>
          </a:p>
        </p:txBody>
      </p:sp>
      <p:sp>
        <p:nvSpPr>
          <p:cNvPr id="50199" name="Text Box 6"/>
          <p:cNvSpPr txBox="1">
            <a:spLocks noChangeArrowheads="1"/>
          </p:cNvSpPr>
          <p:nvPr/>
        </p:nvSpPr>
        <p:spPr bwMode="auto">
          <a:xfrm>
            <a:off x="5865813" y="1741488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200" name="Line 7"/>
          <p:cNvSpPr>
            <a:spLocks noChangeShapeType="1"/>
          </p:cNvSpPr>
          <p:nvPr/>
        </p:nvSpPr>
        <p:spPr bwMode="auto">
          <a:xfrm flipH="1">
            <a:off x="5392738" y="2227263"/>
            <a:ext cx="630237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1" name="Line 8"/>
          <p:cNvSpPr>
            <a:spLocks noChangeShapeType="1"/>
          </p:cNvSpPr>
          <p:nvPr/>
        </p:nvSpPr>
        <p:spPr bwMode="auto">
          <a:xfrm>
            <a:off x="6022975" y="2227263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2" name="Line 9"/>
          <p:cNvSpPr>
            <a:spLocks noChangeShapeType="1"/>
          </p:cNvSpPr>
          <p:nvPr/>
        </p:nvSpPr>
        <p:spPr bwMode="auto">
          <a:xfrm>
            <a:off x="6022975" y="2227263"/>
            <a:ext cx="631825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3" name="Text Box 10"/>
          <p:cNvSpPr txBox="1">
            <a:spLocks noChangeArrowheads="1"/>
          </p:cNvSpPr>
          <p:nvPr/>
        </p:nvSpPr>
        <p:spPr bwMode="auto">
          <a:xfrm>
            <a:off x="5076825" y="2551113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204" name="Text Box 11"/>
          <p:cNvSpPr txBox="1">
            <a:spLocks noChangeArrowheads="1"/>
          </p:cNvSpPr>
          <p:nvPr/>
        </p:nvSpPr>
        <p:spPr bwMode="auto">
          <a:xfrm>
            <a:off x="6496050" y="2551113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205" name="Text Box 12"/>
          <p:cNvSpPr txBox="1">
            <a:spLocks noChangeArrowheads="1"/>
          </p:cNvSpPr>
          <p:nvPr/>
        </p:nvSpPr>
        <p:spPr bwMode="auto">
          <a:xfrm>
            <a:off x="5724525" y="2551113"/>
            <a:ext cx="6302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latin typeface="Times New Roman" pitchFamily="18" charset="0"/>
              </a:rPr>
              <a:t>×</a:t>
            </a:r>
          </a:p>
        </p:txBody>
      </p:sp>
      <p:sp>
        <p:nvSpPr>
          <p:cNvPr id="50206" name="Line 13"/>
          <p:cNvSpPr>
            <a:spLocks noChangeShapeType="1"/>
          </p:cNvSpPr>
          <p:nvPr/>
        </p:nvSpPr>
        <p:spPr bwMode="auto">
          <a:xfrm>
            <a:off x="7286625" y="3844925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7" name="Text Box 14"/>
          <p:cNvSpPr txBox="1">
            <a:spLocks noChangeArrowheads="1"/>
          </p:cNvSpPr>
          <p:nvPr/>
        </p:nvSpPr>
        <p:spPr bwMode="auto">
          <a:xfrm>
            <a:off x="7127875" y="4168775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i</a:t>
            </a:r>
          </a:p>
        </p:txBody>
      </p:sp>
      <p:sp>
        <p:nvSpPr>
          <p:cNvPr id="50208" name="Line 15"/>
          <p:cNvSpPr>
            <a:spLocks noChangeShapeType="1"/>
          </p:cNvSpPr>
          <p:nvPr/>
        </p:nvSpPr>
        <p:spPr bwMode="auto">
          <a:xfrm flipH="1">
            <a:off x="6024563" y="3036888"/>
            <a:ext cx="630237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9" name="Line 16"/>
          <p:cNvSpPr>
            <a:spLocks noChangeShapeType="1"/>
          </p:cNvSpPr>
          <p:nvPr/>
        </p:nvSpPr>
        <p:spPr bwMode="auto">
          <a:xfrm>
            <a:off x="6654800" y="3036888"/>
            <a:ext cx="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0" name="Line 17"/>
          <p:cNvSpPr>
            <a:spLocks noChangeShapeType="1"/>
          </p:cNvSpPr>
          <p:nvPr/>
        </p:nvSpPr>
        <p:spPr bwMode="auto">
          <a:xfrm>
            <a:off x="6654800" y="3036888"/>
            <a:ext cx="631825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1" name="Text Box 18"/>
          <p:cNvSpPr txBox="1">
            <a:spLocks noChangeArrowheads="1"/>
          </p:cNvSpPr>
          <p:nvPr/>
        </p:nvSpPr>
        <p:spPr bwMode="auto">
          <a:xfrm>
            <a:off x="5708650" y="3359150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212" name="Text Box 19"/>
          <p:cNvSpPr txBox="1">
            <a:spLocks noChangeArrowheads="1"/>
          </p:cNvSpPr>
          <p:nvPr/>
        </p:nvSpPr>
        <p:spPr bwMode="auto">
          <a:xfrm>
            <a:off x="7127875" y="3359150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50213" name="Text Box 20"/>
          <p:cNvSpPr txBox="1">
            <a:spLocks noChangeArrowheads="1"/>
          </p:cNvSpPr>
          <p:nvPr/>
        </p:nvSpPr>
        <p:spPr bwMode="auto">
          <a:xfrm>
            <a:off x="6497638" y="3359150"/>
            <a:ext cx="6302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latin typeface="Times New Roman" pitchFamily="18" charset="0"/>
              </a:rPr>
              <a:t>+</a:t>
            </a:r>
          </a:p>
        </p:txBody>
      </p:sp>
      <p:sp>
        <p:nvSpPr>
          <p:cNvPr id="50214" name="Line 21"/>
          <p:cNvSpPr>
            <a:spLocks noChangeShapeType="1"/>
          </p:cNvSpPr>
          <p:nvPr/>
        </p:nvSpPr>
        <p:spPr bwMode="auto">
          <a:xfrm>
            <a:off x="5854700" y="3908425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5" name="Text Box 22"/>
          <p:cNvSpPr txBox="1">
            <a:spLocks noChangeArrowheads="1"/>
          </p:cNvSpPr>
          <p:nvPr/>
        </p:nvSpPr>
        <p:spPr bwMode="auto">
          <a:xfrm>
            <a:off x="5756275" y="4179888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i</a:t>
            </a:r>
          </a:p>
        </p:txBody>
      </p:sp>
      <p:sp>
        <p:nvSpPr>
          <p:cNvPr id="50216" name="Line 47"/>
          <p:cNvSpPr>
            <a:spLocks noChangeShapeType="1"/>
          </p:cNvSpPr>
          <p:nvPr/>
        </p:nvSpPr>
        <p:spPr bwMode="auto">
          <a:xfrm>
            <a:off x="5305425" y="3036888"/>
            <a:ext cx="0" cy="323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7" name="Text Box 48"/>
          <p:cNvSpPr txBox="1">
            <a:spLocks noChangeArrowheads="1"/>
          </p:cNvSpPr>
          <p:nvPr/>
        </p:nvSpPr>
        <p:spPr bwMode="auto">
          <a:xfrm>
            <a:off x="5146675" y="3360738"/>
            <a:ext cx="631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800" b="1">
                <a:latin typeface="Times New Roman" pitchFamily="18" charset="0"/>
              </a:rPr>
              <a:t>i</a:t>
            </a:r>
          </a:p>
        </p:txBody>
      </p:sp>
      <p:sp>
        <p:nvSpPr>
          <p:cNvPr id="50218" name="Rectangle 51"/>
          <p:cNvSpPr>
            <a:spLocks noChangeArrowheads="1"/>
          </p:cNvSpPr>
          <p:nvPr/>
        </p:nvSpPr>
        <p:spPr bwMode="auto">
          <a:xfrm>
            <a:off x="152400" y="188913"/>
            <a:ext cx="5056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zh-CN" altLang="en-US" sz="3200" b="1">
                <a:latin typeface="Times New Roman" pitchFamily="18" charset="0"/>
              </a:rPr>
              <a:t>4.文法的二义性(</a:t>
            </a:r>
            <a:r>
              <a:rPr lang="en-US" altLang="zh-CN" sz="3200" b="1">
                <a:latin typeface="Times New Roman" pitchFamily="18" charset="0"/>
              </a:rPr>
              <a:t>Ambiguity)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70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31242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CN" altLang="en-US" sz="2800" smtClean="0">
                <a:latin typeface="Times New Roman" pitchFamily="18" charset="0"/>
              </a:rPr>
              <a:t>定义: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	如果一个文法存在某个句子对应两棵不同的语法树，则说这个文法是二义的。</a:t>
            </a:r>
            <a:r>
              <a:rPr lang="zh-CN" altLang="zh-CN" sz="2800" smtClean="0">
                <a:latin typeface="黑体" pitchFamily="2" charset="-122"/>
              </a:rPr>
              <a:t>二义性文法存在某个句子</a:t>
            </a:r>
            <a:r>
              <a:rPr lang="zh-CN" altLang="en-US" sz="2800" smtClean="0">
                <a:latin typeface="黑体" pitchFamily="2" charset="-122"/>
              </a:rPr>
              <a:t>,它</a:t>
            </a:r>
            <a:r>
              <a:rPr lang="zh-CN" altLang="zh-CN" sz="2800" smtClean="0">
                <a:latin typeface="黑体" pitchFamily="2" charset="-122"/>
              </a:rPr>
              <a:t>有两个不同的最左（右）推导</a:t>
            </a: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800" smtClean="0"/>
              <a:t>	对于一个程序设计语言来说，希望它的文法是无二义的，因为希望对它的每个语句的分析是唯一的。</a:t>
            </a:r>
          </a:p>
        </p:txBody>
      </p:sp>
      <p:sp>
        <p:nvSpPr>
          <p:cNvPr id="48435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5867400"/>
            <a:ext cx="762000" cy="838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38200" y="3276600"/>
            <a:ext cx="2300288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latin typeface="Times New Roman" pitchFamily="18" charset="0"/>
              </a:rPr>
              <a:t>文法</a:t>
            </a:r>
            <a:r>
              <a:rPr lang="en-US" altLang="zh-CN" sz="3200" b="1"/>
              <a:t>G</a:t>
            </a:r>
            <a:r>
              <a:rPr lang="en-US" altLang="zh-CN" sz="3200" b="1">
                <a:latin typeface="Times New Roman" pitchFamily="18" charset="0"/>
              </a:rPr>
              <a:t>：</a:t>
            </a:r>
          </a:p>
          <a:p>
            <a:pPr algn="l"/>
            <a:r>
              <a:rPr lang="en-US" altLang="zh-CN" sz="3200" b="1"/>
              <a:t>E→	E+E</a:t>
            </a:r>
          </a:p>
          <a:p>
            <a:pPr algn="l"/>
            <a:r>
              <a:rPr lang="en-US" altLang="zh-CN" sz="3200" b="1"/>
              <a:t>	| E×E</a:t>
            </a:r>
          </a:p>
          <a:p>
            <a:pPr algn="l"/>
            <a:r>
              <a:rPr lang="en-US" altLang="zh-CN" sz="3200" b="1"/>
              <a:t>	|</a:t>
            </a:r>
            <a:r>
              <a:rPr lang="en-US" altLang="zh-CN" sz="3200" b="1">
                <a:latin typeface="Times New Roman" pitchFamily="18" charset="0"/>
              </a:rPr>
              <a:t>（</a:t>
            </a:r>
            <a:r>
              <a:rPr lang="en-US" altLang="zh-CN" sz="3200" b="1"/>
              <a:t>E</a:t>
            </a:r>
            <a:r>
              <a:rPr lang="en-US" altLang="zh-CN" sz="3200" b="1">
                <a:latin typeface="Times New Roman" pitchFamily="18" charset="0"/>
              </a:rPr>
              <a:t>）</a:t>
            </a:r>
          </a:p>
          <a:p>
            <a:pPr algn="l"/>
            <a:r>
              <a:rPr lang="en-US" altLang="zh-CN" sz="3200" b="1">
                <a:latin typeface="Times New Roman" pitchFamily="18" charset="0"/>
              </a:rPr>
              <a:t>	</a:t>
            </a:r>
            <a:r>
              <a:rPr lang="en-US" altLang="zh-CN" sz="3200" b="1"/>
              <a:t>| i</a:t>
            </a:r>
            <a:endParaRPr lang="zh-CN" altLang="en-US" sz="3200" b="1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5929313" y="3306763"/>
            <a:ext cx="23764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Times New Roman" pitchFamily="18" charset="0"/>
              </a:rPr>
              <a:t>文法</a:t>
            </a:r>
            <a:r>
              <a:rPr lang="en-US" altLang="zh-CN" sz="3200" b="1"/>
              <a:t>G</a:t>
            </a:r>
            <a:r>
              <a:rPr lang="en-US" altLang="zh-CN" sz="3200" b="1">
                <a:latin typeface="Times New Roman" pitchFamily="18" charset="0"/>
              </a:rPr>
              <a:t>：</a:t>
            </a:r>
          </a:p>
          <a:p>
            <a:pPr algn="l"/>
            <a:r>
              <a:rPr lang="en-US" altLang="zh-CN" sz="3200" b="1"/>
              <a:t>E→T|E+T</a:t>
            </a:r>
          </a:p>
          <a:p>
            <a:pPr algn="l"/>
            <a:r>
              <a:rPr lang="en-US" altLang="zh-CN" sz="3200" b="1"/>
              <a:t>T</a:t>
            </a:r>
            <a:r>
              <a:rPr lang="en-US" altLang="zh-CN" sz="3200" b="1">
                <a:latin typeface="宋体" pitchFamily="2" charset="-122"/>
              </a:rPr>
              <a:t>→</a:t>
            </a:r>
            <a:r>
              <a:rPr lang="en-US" altLang="zh-CN" sz="3200" b="1"/>
              <a:t>F|T×F</a:t>
            </a:r>
          </a:p>
          <a:p>
            <a:pPr algn="l"/>
            <a:r>
              <a:rPr lang="en-US" altLang="zh-CN" sz="3200" b="1"/>
              <a:t>F</a:t>
            </a:r>
            <a:r>
              <a:rPr lang="en-US" altLang="zh-CN" sz="3200" b="1">
                <a:latin typeface="宋体" pitchFamily="2" charset="-122"/>
              </a:rPr>
              <a:t>→</a:t>
            </a:r>
            <a:r>
              <a:rPr lang="en-US" altLang="zh-CN" sz="3200" b="1"/>
              <a:t>(E)| i</a:t>
            </a:r>
            <a:endParaRPr lang="zh-CN" altLang="en-US" sz="3200" b="1"/>
          </a:p>
        </p:txBody>
      </p:sp>
      <p:grpSp>
        <p:nvGrpSpPr>
          <p:cNvPr id="484361" name="Group 9"/>
          <p:cNvGrpSpPr>
            <a:grpSpLocks/>
          </p:cNvGrpSpPr>
          <p:nvPr/>
        </p:nvGrpSpPr>
        <p:grpSpPr bwMode="auto">
          <a:xfrm>
            <a:off x="3124200" y="3443288"/>
            <a:ext cx="2514600" cy="1600200"/>
            <a:chOff x="1968" y="1488"/>
            <a:chExt cx="1584" cy="1008"/>
          </a:xfrm>
        </p:grpSpPr>
        <p:sp>
          <p:nvSpPr>
            <p:cNvPr id="51207" name="AutoShape 7"/>
            <p:cNvSpPr>
              <a:spLocks noChangeArrowheads="1"/>
            </p:cNvSpPr>
            <p:nvPr/>
          </p:nvSpPr>
          <p:spPr bwMode="auto">
            <a:xfrm>
              <a:off x="1968" y="2160"/>
              <a:ext cx="1584" cy="336"/>
            </a:xfrm>
            <a:prstGeom prst="rightArrow">
              <a:avLst>
                <a:gd name="adj1" fmla="val 50000"/>
                <a:gd name="adj2" fmla="val 117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2112" y="1488"/>
              <a:ext cx="105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等价的无二义文法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bldLvl="2" autoUpdateAnimBg="0"/>
      <p:bldP spid="484356" grpId="0" animBg="1"/>
      <p:bldP spid="484357" grpId="0" autoUpdateAnimBg="0"/>
      <p:bldP spid="48435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2</a:t>
            </a:r>
            <a:r>
              <a:rPr lang="zh-CN" altLang="en-US" sz="4000" dirty="0" smtClean="0">
                <a:solidFill>
                  <a:schemeClr val="tx1"/>
                </a:solidFill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</a:rPr>
              <a:t>6	 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句型的分析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505200"/>
          </a:xfrm>
        </p:spPr>
        <p:txBody>
          <a:bodyPr/>
          <a:lstStyle/>
          <a:p>
            <a:pPr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solidFill>
                  <a:srgbClr val="FFFF00"/>
                </a:solidFill>
                <a:latin typeface="Times New Roman" pitchFamily="18" charset="0"/>
              </a:rPr>
              <a:t>任务</a:t>
            </a:r>
            <a:r>
              <a:rPr lang="zh-CN" altLang="en-US" smtClean="0">
                <a:latin typeface="Times New Roman" pitchFamily="18" charset="0"/>
              </a:rPr>
              <a:t>: 句型分析就是识别一个符号串是否为某文法的句型，是某个推导的构造过程。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对于程序设计语言来说，句型分析就是一个识别输入符号串是否为语法上正确的程序的过程。</a:t>
            </a:r>
            <a:endParaRPr lang="zh-CN" altLang="en-US" sz="36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dirty="0" smtClean="0"/>
              <a:t>语义(</a:t>
            </a:r>
            <a:r>
              <a:rPr lang="en-US" altLang="zh-CN" dirty="0" smtClean="0"/>
              <a:t>semantics)</a:t>
            </a:r>
          </a:p>
          <a:p>
            <a:pPr lvl="1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sz="3200" dirty="0" smtClean="0"/>
              <a:t>分类: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dirty="0" smtClean="0"/>
              <a:t>静态语义：一系列限定规则，确定哪些合乎语法的程序是合适的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dirty="0" smtClean="0"/>
              <a:t>动态语义：表明程序要做什么</a:t>
            </a:r>
          </a:p>
          <a:p>
            <a:pPr lvl="1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sz="3200" dirty="0" smtClean="0"/>
              <a:t>描述工具: 指称语义,操作语义等</a:t>
            </a:r>
          </a:p>
          <a:p>
            <a:pPr lvl="1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</a:pPr>
            <a:r>
              <a:rPr lang="zh-CN" altLang="en-US" sz="3200" dirty="0" smtClean="0"/>
              <a:t>作用: 检查类型匹配，变量作用域等</a:t>
            </a:r>
            <a:endParaRPr lang="zh-CN" altLang="en-US" sz="3600" dirty="0" smtClean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8" grpId="0" build="p" bldLvl="4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solidFill>
                  <a:srgbClr val="FFFF00"/>
                </a:solidFill>
                <a:latin typeface="Times New Roman" pitchFamily="18" charset="0"/>
              </a:rPr>
              <a:t>从左到右的分析算法</a:t>
            </a:r>
            <a:r>
              <a:rPr lang="zh-CN" altLang="en-US" smtClean="0">
                <a:latin typeface="Times New Roman" pitchFamily="18" charset="0"/>
              </a:rPr>
              <a:t>，即总是从左到右地识别输入符号串.句型分析算法采用从左到右的分析算法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latin typeface="Times New Roman" pitchFamily="18" charset="0"/>
              </a:rPr>
              <a:t>句型的分析算法</a:t>
            </a:r>
            <a:r>
              <a:rPr lang="zh-CN" altLang="en-US" smtClean="0">
                <a:solidFill>
                  <a:srgbClr val="FFFF00"/>
                </a:solidFill>
                <a:latin typeface="Times New Roman" pitchFamily="18" charset="0"/>
              </a:rPr>
              <a:t>分类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>
                <a:latin typeface="Times New Roman" pitchFamily="18" charset="0"/>
              </a:rPr>
              <a:t>自上而下分析法 (</a:t>
            </a:r>
            <a:r>
              <a:rPr lang="en-US" altLang="zh-CN" sz="3200" smtClean="0">
                <a:latin typeface="Times New Roman" pitchFamily="18" charset="0"/>
              </a:rPr>
              <a:t>Top-Down parsing)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smtClean="0">
                <a:latin typeface="Times New Roman" pitchFamily="18" charset="0"/>
              </a:rPr>
              <a:t>自下而上分析法 (</a:t>
            </a:r>
            <a:r>
              <a:rPr lang="en-US" altLang="zh-CN" sz="3200" smtClean="0">
                <a:latin typeface="Times New Roman" pitchFamily="18" charset="0"/>
              </a:rPr>
              <a:t>Bottom-Up parsing)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 bldLvl="3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2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</a:rPr>
              <a:t>6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</a:rPr>
              <a:t>1  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自上而下的分析方法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/>
              <a:t>定义: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从文法的开始符号出发，反复使用文法的产生式，寻找与输入符号串匹配的推导。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语法树的构造：将文法的开始符号作为语法树的根，向下逐步建立语法树，使语法树的末端结点符号串正好是输入符号串。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latin typeface="Times New Roman" pitchFamily="18" charset="0"/>
              </a:rPr>
              <a:t>	例 文法</a:t>
            </a:r>
            <a:r>
              <a:rPr lang="en-US" altLang="zh-CN" smtClean="0">
                <a:latin typeface="Times New Roman" pitchFamily="18" charset="0"/>
              </a:rPr>
              <a:t>G：S </a:t>
            </a:r>
            <a:r>
              <a:rPr lang="en-US" altLang="zh-CN" smtClean="0">
                <a:latin typeface="宋体" pitchFamily="2" charset="-122"/>
              </a:rPr>
              <a:t>→ </a:t>
            </a:r>
            <a:r>
              <a:rPr lang="en-US" altLang="zh-CN" smtClean="0">
                <a:latin typeface="Times New Roman" pitchFamily="18" charset="0"/>
              </a:rPr>
              <a:t>cAd</a:t>
            </a:r>
            <a:br>
              <a:rPr lang="en-US" altLang="zh-CN" smtClean="0">
                <a:latin typeface="Times New Roman" pitchFamily="18" charset="0"/>
              </a:rPr>
            </a:br>
            <a:r>
              <a:rPr lang="en-US" altLang="zh-CN" smtClean="0">
                <a:latin typeface="Times New Roman" pitchFamily="18" charset="0"/>
              </a:rPr>
              <a:t>                    A </a:t>
            </a:r>
            <a:r>
              <a:rPr lang="en-US" altLang="zh-CN" smtClean="0">
                <a:latin typeface="宋体" pitchFamily="2" charset="-122"/>
              </a:rPr>
              <a:t>→ </a:t>
            </a:r>
            <a:r>
              <a:rPr lang="en-US" altLang="zh-CN" smtClean="0">
                <a:latin typeface="Times New Roman" pitchFamily="18" charset="0"/>
              </a:rPr>
              <a:t>ab</a:t>
            </a:r>
            <a:br>
              <a:rPr lang="en-US" altLang="zh-CN" smtClean="0">
                <a:latin typeface="Times New Roman" pitchFamily="18" charset="0"/>
              </a:rPr>
            </a:br>
            <a:r>
              <a:rPr lang="en-US" altLang="zh-CN" smtClean="0">
                <a:latin typeface="Times New Roman" pitchFamily="18" charset="0"/>
              </a:rPr>
              <a:t>                    A </a:t>
            </a:r>
            <a:r>
              <a:rPr lang="en-US" altLang="zh-CN" smtClean="0">
                <a:latin typeface="宋体" pitchFamily="2" charset="-122"/>
              </a:rPr>
              <a:t>→ </a:t>
            </a:r>
            <a:r>
              <a:rPr lang="en-US" altLang="zh-CN" smtClean="0">
                <a:latin typeface="Times New Roman" pitchFamily="18" charset="0"/>
              </a:rPr>
              <a:t>a</a:t>
            </a:r>
            <a:br>
              <a:rPr lang="en-US" altLang="zh-CN" smtClean="0">
                <a:latin typeface="Times New Roman" pitchFamily="18" charset="0"/>
              </a:rPr>
            </a:br>
            <a:r>
              <a:rPr lang="zh-CN" altLang="en-US" smtClean="0">
                <a:latin typeface="Times New Roman" pitchFamily="18" charset="0"/>
              </a:rPr>
              <a:t>识别输入串</a:t>
            </a:r>
            <a:r>
              <a:rPr lang="en-US" altLang="zh-CN" smtClean="0">
                <a:latin typeface="Times New Roman" pitchFamily="18" charset="0"/>
              </a:rPr>
              <a:t>w=cabd</a:t>
            </a:r>
            <a:r>
              <a:rPr lang="zh-CN" altLang="en-US" smtClean="0">
                <a:latin typeface="Times New Roman" pitchFamily="18" charset="0"/>
              </a:rPr>
              <a:t>是否为该文法的句子</a:t>
            </a:r>
          </a:p>
        </p:txBody>
      </p:sp>
      <p:sp>
        <p:nvSpPr>
          <p:cNvPr id="486414" name="Text Box 14"/>
          <p:cNvSpPr txBox="1">
            <a:spLocks noChangeArrowheads="1"/>
          </p:cNvSpPr>
          <p:nvPr/>
        </p:nvSpPr>
        <p:spPr bwMode="auto">
          <a:xfrm>
            <a:off x="4219575" y="3200400"/>
            <a:ext cx="809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sp>
        <p:nvSpPr>
          <p:cNvPr id="486425" name="Rectangle 25"/>
          <p:cNvSpPr>
            <a:spLocks noChangeArrowheads="1"/>
          </p:cNvSpPr>
          <p:nvPr/>
        </p:nvSpPr>
        <p:spPr bwMode="auto">
          <a:xfrm>
            <a:off x="838200" y="24384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推导过程：</a:t>
            </a:r>
            <a:endParaRPr kumimoji="1" lang="zh-CN" altLang="en-US" sz="3200" b="1"/>
          </a:p>
        </p:txBody>
      </p:sp>
      <p:grpSp>
        <p:nvGrpSpPr>
          <p:cNvPr id="486439" name="Group 39"/>
          <p:cNvGrpSpPr>
            <a:grpSpLocks/>
          </p:cNvGrpSpPr>
          <p:nvPr/>
        </p:nvGrpSpPr>
        <p:grpSpPr bwMode="auto">
          <a:xfrm>
            <a:off x="3048000" y="3730625"/>
            <a:ext cx="2765425" cy="1095375"/>
            <a:chOff x="1920" y="2350"/>
            <a:chExt cx="1742" cy="690"/>
          </a:xfrm>
        </p:grpSpPr>
        <p:sp>
          <p:nvSpPr>
            <p:cNvPr id="55310" name="Text Box 18"/>
            <p:cNvSpPr txBox="1">
              <a:spLocks noChangeArrowheads="1"/>
            </p:cNvSpPr>
            <p:nvPr/>
          </p:nvSpPr>
          <p:spPr bwMode="auto">
            <a:xfrm>
              <a:off x="1920" y="2592"/>
              <a:ext cx="51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311" name="Text Box 19"/>
            <p:cNvSpPr txBox="1">
              <a:spLocks noChangeArrowheads="1"/>
            </p:cNvSpPr>
            <p:nvPr/>
          </p:nvSpPr>
          <p:spPr bwMode="auto">
            <a:xfrm>
              <a:off x="2601" y="2592"/>
              <a:ext cx="5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5312" name="Text Box 20"/>
            <p:cNvSpPr txBox="1">
              <a:spLocks noChangeArrowheads="1"/>
            </p:cNvSpPr>
            <p:nvPr/>
          </p:nvSpPr>
          <p:spPr bwMode="auto">
            <a:xfrm>
              <a:off x="3150" y="2656"/>
              <a:ext cx="51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5313" name="Line 32"/>
            <p:cNvSpPr>
              <a:spLocks noChangeShapeType="1"/>
            </p:cNvSpPr>
            <p:nvPr/>
          </p:nvSpPr>
          <p:spPr bwMode="auto">
            <a:xfrm flipH="1">
              <a:off x="2112" y="2350"/>
              <a:ext cx="62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33"/>
            <p:cNvSpPr>
              <a:spLocks noChangeShapeType="1"/>
            </p:cNvSpPr>
            <p:nvPr/>
          </p:nvSpPr>
          <p:spPr bwMode="auto">
            <a:xfrm>
              <a:off x="2736" y="23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34"/>
            <p:cNvSpPr>
              <a:spLocks noChangeShapeType="1"/>
            </p:cNvSpPr>
            <p:nvPr/>
          </p:nvSpPr>
          <p:spPr bwMode="auto">
            <a:xfrm>
              <a:off x="2736" y="2352"/>
              <a:ext cx="52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6440" name="Group 40"/>
          <p:cNvGrpSpPr>
            <a:grpSpLocks/>
          </p:cNvGrpSpPr>
          <p:nvPr/>
        </p:nvGrpSpPr>
        <p:grpSpPr bwMode="auto">
          <a:xfrm>
            <a:off x="3317875" y="4648200"/>
            <a:ext cx="2244725" cy="990600"/>
            <a:chOff x="2090" y="2928"/>
            <a:chExt cx="1414" cy="624"/>
          </a:xfrm>
        </p:grpSpPr>
        <p:sp>
          <p:nvSpPr>
            <p:cNvPr id="55306" name="Text Box 23"/>
            <p:cNvSpPr txBox="1">
              <a:spLocks noChangeArrowheads="1"/>
            </p:cNvSpPr>
            <p:nvPr/>
          </p:nvSpPr>
          <p:spPr bwMode="auto">
            <a:xfrm>
              <a:off x="2090" y="3168"/>
              <a:ext cx="51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5307" name="Text Box 24"/>
            <p:cNvSpPr txBox="1">
              <a:spLocks noChangeArrowheads="1"/>
            </p:cNvSpPr>
            <p:nvPr/>
          </p:nvSpPr>
          <p:spPr bwMode="auto">
            <a:xfrm>
              <a:off x="2993" y="3168"/>
              <a:ext cx="51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308" name="Line 35"/>
            <p:cNvSpPr>
              <a:spLocks noChangeShapeType="1"/>
            </p:cNvSpPr>
            <p:nvPr/>
          </p:nvSpPr>
          <p:spPr bwMode="auto">
            <a:xfrm flipH="1">
              <a:off x="2256" y="2928"/>
              <a:ext cx="4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36"/>
            <p:cNvSpPr>
              <a:spLocks noChangeShapeType="1"/>
            </p:cNvSpPr>
            <p:nvPr/>
          </p:nvSpPr>
          <p:spPr bwMode="auto">
            <a:xfrm>
              <a:off x="2688" y="2928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6437" name="Rectangle 37"/>
          <p:cNvSpPr>
            <a:spLocks noChangeArrowheads="1"/>
          </p:cNvSpPr>
          <p:nvPr/>
        </p:nvSpPr>
        <p:spPr bwMode="auto">
          <a:xfrm>
            <a:off x="4800600" y="2438400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/>
              <a:t>=&gt;</a:t>
            </a:r>
            <a:r>
              <a:rPr kumimoji="1" lang="en-US" altLang="zh-CN" sz="3200" b="1" dirty="0" err="1"/>
              <a:t>c</a:t>
            </a:r>
            <a:r>
              <a:rPr kumimoji="1" lang="en-US" altLang="zh-CN" sz="3200" b="1" dirty="0" err="1">
                <a:solidFill>
                  <a:srgbClr val="FFCC00"/>
                </a:solidFill>
              </a:rPr>
              <a:t>ab</a:t>
            </a:r>
            <a:r>
              <a:rPr kumimoji="1" lang="en-US" altLang="zh-CN" sz="3200" b="1" dirty="0" err="1"/>
              <a:t>d</a:t>
            </a:r>
            <a:endParaRPr kumimoji="1" lang="zh-CN" altLang="en-US" sz="3200" b="1" dirty="0"/>
          </a:p>
        </p:txBody>
      </p:sp>
      <p:sp>
        <p:nvSpPr>
          <p:cNvPr id="486438" name="Rectangle 38"/>
          <p:cNvSpPr>
            <a:spLocks noChangeArrowheads="1"/>
          </p:cNvSpPr>
          <p:nvPr/>
        </p:nvSpPr>
        <p:spPr bwMode="auto">
          <a:xfrm>
            <a:off x="2895600" y="24384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u="sng"/>
              <a:t>S</a:t>
            </a:r>
            <a:endParaRPr kumimoji="1" lang="zh-CN" altLang="en-US" sz="3200" b="1">
              <a:solidFill>
                <a:srgbClr val="FFFF00"/>
              </a:solidFill>
            </a:endParaRPr>
          </a:p>
        </p:txBody>
      </p:sp>
      <p:sp>
        <p:nvSpPr>
          <p:cNvPr id="486441" name="Rectangle 41"/>
          <p:cNvSpPr>
            <a:spLocks noChangeArrowheads="1"/>
          </p:cNvSpPr>
          <p:nvPr/>
        </p:nvSpPr>
        <p:spPr bwMode="auto">
          <a:xfrm>
            <a:off x="3352800" y="2438400"/>
            <a:ext cx="1427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/>
              <a:t>=&gt;</a:t>
            </a:r>
            <a:r>
              <a:rPr kumimoji="1" lang="en-US" altLang="zh-CN" sz="3200" b="1" dirty="0" err="1">
                <a:solidFill>
                  <a:srgbClr val="FFCC00"/>
                </a:solidFill>
              </a:rPr>
              <a:t>c</a:t>
            </a:r>
            <a:r>
              <a:rPr kumimoji="1" lang="en-US" altLang="zh-CN" sz="3200" b="1" u="sng" dirty="0" err="1">
                <a:solidFill>
                  <a:srgbClr val="FFCC00"/>
                </a:solidFill>
              </a:rPr>
              <a:t>A</a:t>
            </a:r>
            <a:r>
              <a:rPr kumimoji="1" lang="en-US" altLang="zh-CN" sz="3200" b="1" dirty="0" err="1">
                <a:solidFill>
                  <a:srgbClr val="FFCC00"/>
                </a:solidFill>
              </a:rPr>
              <a:t>d</a:t>
            </a:r>
            <a:endParaRPr kumimoji="1" lang="zh-CN" altLang="en-US" sz="3200" b="1" dirty="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4" grpId="0" autoUpdateAnimBg="0"/>
      <p:bldP spid="486425" grpId="0" autoUpdateAnimBg="0"/>
      <p:bldP spid="486437" grpId="0" autoUpdateAnimBg="0"/>
      <p:bldP spid="486438" grpId="0" autoUpdateAnimBg="0"/>
      <p:bldP spid="48644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>
                <a:latin typeface="Times New Roman" pitchFamily="18" charset="0"/>
              </a:rPr>
              <a:t>自上而下方法的主要问题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对输入串</a:t>
            </a:r>
            <a:r>
              <a:rPr lang="en-US" altLang="zh-CN" smtClean="0"/>
              <a:t>cabd</a:t>
            </a:r>
            <a:r>
              <a:rPr lang="zh-CN" altLang="en-US" smtClean="0">
                <a:latin typeface="Times New Roman" pitchFamily="18" charset="0"/>
              </a:rPr>
              <a:t>自上而下构造语法树的另一过程</a:t>
            </a:r>
          </a:p>
        </p:txBody>
      </p:sp>
      <p:sp>
        <p:nvSpPr>
          <p:cNvPr id="459804" name="Text Box 28"/>
          <p:cNvSpPr txBox="1">
            <a:spLocks noChangeArrowheads="1"/>
          </p:cNvSpPr>
          <p:nvPr/>
        </p:nvSpPr>
        <p:spPr bwMode="auto">
          <a:xfrm>
            <a:off x="3429000" y="15240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3200" b="1">
                <a:latin typeface="Times New Roman" pitchFamily="18" charset="0"/>
              </a:rPr>
              <a:t>不成功，</a:t>
            </a:r>
            <a:r>
              <a:rPr kumimoji="1" lang="zh-CN" altLang="en-US" sz="3200" b="1">
                <a:latin typeface="Times New Roman" pitchFamily="18" charset="0"/>
              </a:rPr>
              <a:t>不成功的原因是选错产生式</a:t>
            </a:r>
            <a:r>
              <a:rPr kumimoji="1" lang="en-US" altLang="zh-CN" sz="3200" b="1">
                <a:latin typeface="Times New Roman" pitchFamily="18" charset="0"/>
              </a:rPr>
              <a:t>A→a</a:t>
            </a:r>
          </a:p>
          <a:p>
            <a:pPr algn="just"/>
            <a:endParaRPr lang="zh-CN" altLang="en-US" sz="3200" b="1">
              <a:latin typeface="Times New Roman" pitchFamily="18" charset="0"/>
            </a:endParaRPr>
          </a:p>
        </p:txBody>
      </p:sp>
      <p:sp>
        <p:nvSpPr>
          <p:cNvPr id="459805" name="Rectangle 29"/>
          <p:cNvSpPr>
            <a:spLocks noChangeArrowheads="1"/>
          </p:cNvSpPr>
          <p:nvPr/>
        </p:nvSpPr>
        <p:spPr bwMode="auto">
          <a:xfrm>
            <a:off x="381000" y="3810000"/>
            <a:ext cx="8458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>
                <a:latin typeface="Times New Roman" pitchFamily="18" charset="0"/>
              </a:rPr>
              <a:t>自上而下分析的主要问题是选择产生式 </a:t>
            </a:r>
            <a:r>
              <a:rPr kumimoji="1" lang="zh-CN" altLang="en-US" sz="3200" b="1"/>
              <a:t> :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>
                <a:latin typeface="宋体" pitchFamily="2" charset="-122"/>
              </a:rPr>
              <a:t>假定要被代换的最左非终结符号是</a:t>
            </a:r>
            <a:r>
              <a:rPr kumimoji="1" lang="en-US" altLang="zh-CN" sz="3200" b="1">
                <a:latin typeface="宋体" pitchFamily="2" charset="-122"/>
              </a:rPr>
              <a:t>B，</a:t>
            </a:r>
            <a:r>
              <a:rPr kumimoji="1" lang="zh-CN" altLang="en-US" sz="3200" b="1">
                <a:latin typeface="宋体" pitchFamily="2" charset="-122"/>
              </a:rPr>
              <a:t>且有</a:t>
            </a:r>
            <a:r>
              <a:rPr kumimoji="1" lang="en-US" altLang="zh-CN" sz="3200" b="1">
                <a:latin typeface="宋体" pitchFamily="2" charset="-122"/>
              </a:rPr>
              <a:t>n</a:t>
            </a:r>
            <a:r>
              <a:rPr kumimoji="1" lang="zh-CN" altLang="en-US" sz="3200" b="1">
                <a:latin typeface="宋体" pitchFamily="2" charset="-122"/>
              </a:rPr>
              <a:t>条规则：</a:t>
            </a:r>
            <a:r>
              <a:rPr kumimoji="1" lang="en-US" altLang="zh-CN" sz="3200" b="1">
                <a:latin typeface="宋体" pitchFamily="2" charset="-122"/>
              </a:rPr>
              <a:t>B→A</a:t>
            </a:r>
            <a:r>
              <a:rPr kumimoji="1" lang="en-US" altLang="zh-CN" sz="3200" b="1" baseline="-25000">
                <a:latin typeface="宋体" pitchFamily="2" charset="-122"/>
              </a:rPr>
              <a:t>1</a:t>
            </a:r>
            <a:r>
              <a:rPr kumimoji="1" lang="en-US" altLang="zh-CN" sz="3200" b="1">
                <a:latin typeface="宋体" pitchFamily="2" charset="-122"/>
              </a:rPr>
              <a:t>|A</a:t>
            </a:r>
            <a:r>
              <a:rPr kumimoji="1" lang="en-US" altLang="zh-CN" sz="3200" b="1" baseline="-25000">
                <a:latin typeface="宋体" pitchFamily="2" charset="-122"/>
              </a:rPr>
              <a:t>2</a:t>
            </a:r>
            <a:r>
              <a:rPr kumimoji="1" lang="en-US" altLang="zh-CN" sz="3200" b="1">
                <a:latin typeface="宋体" pitchFamily="2" charset="-122"/>
              </a:rPr>
              <a:t>|</a:t>
            </a:r>
            <a:r>
              <a:rPr kumimoji="1" lang="en-US" altLang="zh-CN" sz="3200" b="1">
                <a:latin typeface="Times New Roman" pitchFamily="18" charset="0"/>
              </a:rPr>
              <a:t>…</a:t>
            </a:r>
            <a:r>
              <a:rPr kumimoji="1" lang="en-US" altLang="zh-CN" sz="3200" b="1">
                <a:latin typeface="宋体" pitchFamily="2" charset="-122"/>
              </a:rPr>
              <a:t>|A</a:t>
            </a:r>
            <a:r>
              <a:rPr kumimoji="1" lang="en-US" altLang="zh-CN" sz="3200" b="1" baseline="-25000">
                <a:latin typeface="宋体" pitchFamily="2" charset="-122"/>
              </a:rPr>
              <a:t>n</a:t>
            </a:r>
            <a:r>
              <a:rPr kumimoji="1" lang="en-US" altLang="zh-CN" sz="3200" b="1">
                <a:latin typeface="宋体" pitchFamily="2" charset="-122"/>
              </a:rPr>
              <a:t>，</a:t>
            </a:r>
            <a:r>
              <a:rPr kumimoji="1" lang="zh-CN" altLang="en-US" sz="3200" b="1">
                <a:latin typeface="宋体" pitchFamily="2" charset="-122"/>
              </a:rPr>
              <a:t>那么如何确定用哪个右部去替代</a:t>
            </a:r>
            <a:r>
              <a:rPr kumimoji="1" lang="en-US" altLang="zh-CN" sz="3200" b="1">
                <a:latin typeface="宋体" pitchFamily="2" charset="-122"/>
              </a:rPr>
              <a:t>B？</a:t>
            </a:r>
            <a:endParaRPr kumimoji="1" lang="zh-CN" altLang="en-US" sz="3200" b="1">
              <a:latin typeface="宋体" pitchFamily="2" charset="-122"/>
            </a:endParaRPr>
          </a:p>
        </p:txBody>
      </p:sp>
      <p:sp>
        <p:nvSpPr>
          <p:cNvPr id="459794" name="Text Box 18"/>
          <p:cNvSpPr txBox="1">
            <a:spLocks noChangeArrowheads="1"/>
          </p:cNvSpPr>
          <p:nvPr/>
        </p:nvSpPr>
        <p:spPr bwMode="auto">
          <a:xfrm>
            <a:off x="1704975" y="1295400"/>
            <a:ext cx="4794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3200" b="1">
                <a:latin typeface="Times New Roman" pitchFamily="18" charset="0"/>
              </a:rPr>
              <a:t>S</a:t>
            </a:r>
          </a:p>
        </p:txBody>
      </p:sp>
      <p:grpSp>
        <p:nvGrpSpPr>
          <p:cNvPr id="459816" name="Group 40"/>
          <p:cNvGrpSpPr>
            <a:grpSpLocks/>
          </p:cNvGrpSpPr>
          <p:nvPr/>
        </p:nvGrpSpPr>
        <p:grpSpPr bwMode="auto">
          <a:xfrm>
            <a:off x="1066800" y="1828800"/>
            <a:ext cx="1597025" cy="1116013"/>
            <a:chOff x="2016" y="1152"/>
            <a:chExt cx="1006" cy="703"/>
          </a:xfrm>
        </p:grpSpPr>
        <p:sp>
          <p:nvSpPr>
            <p:cNvPr id="56330" name="Text Box 23"/>
            <p:cNvSpPr txBox="1">
              <a:spLocks noChangeArrowheads="1"/>
            </p:cNvSpPr>
            <p:nvPr/>
          </p:nvSpPr>
          <p:spPr bwMode="auto">
            <a:xfrm>
              <a:off x="2016" y="1410"/>
              <a:ext cx="30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331" name="Text Box 24"/>
            <p:cNvSpPr txBox="1">
              <a:spLocks noChangeArrowheads="1"/>
            </p:cNvSpPr>
            <p:nvPr/>
          </p:nvSpPr>
          <p:spPr bwMode="auto">
            <a:xfrm>
              <a:off x="2418" y="1410"/>
              <a:ext cx="30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332" name="Text Box 25"/>
            <p:cNvSpPr txBox="1">
              <a:spLocks noChangeArrowheads="1"/>
            </p:cNvSpPr>
            <p:nvPr/>
          </p:nvSpPr>
          <p:spPr bwMode="auto">
            <a:xfrm>
              <a:off x="2720" y="1410"/>
              <a:ext cx="30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6333" name="Line 36"/>
            <p:cNvSpPr>
              <a:spLocks noChangeShapeType="1"/>
            </p:cNvSpPr>
            <p:nvPr/>
          </p:nvSpPr>
          <p:spPr bwMode="auto">
            <a:xfrm flipH="1">
              <a:off x="2256" y="115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Line 37"/>
            <p:cNvSpPr>
              <a:spLocks noChangeShapeType="1"/>
            </p:cNvSpPr>
            <p:nvPr/>
          </p:nvSpPr>
          <p:spPr bwMode="auto">
            <a:xfrm>
              <a:off x="2544" y="115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Line 38"/>
            <p:cNvSpPr>
              <a:spLocks noChangeShapeType="1"/>
            </p:cNvSpPr>
            <p:nvPr/>
          </p:nvSpPr>
          <p:spPr bwMode="auto">
            <a:xfrm>
              <a:off x="2544" y="1152"/>
              <a:ext cx="3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9817" name="Group 41"/>
          <p:cNvGrpSpPr>
            <a:grpSpLocks/>
          </p:cNvGrpSpPr>
          <p:nvPr/>
        </p:nvGrpSpPr>
        <p:grpSpPr bwMode="auto">
          <a:xfrm>
            <a:off x="1704975" y="2743200"/>
            <a:ext cx="479425" cy="1143000"/>
            <a:chOff x="2418" y="1728"/>
            <a:chExt cx="302" cy="720"/>
          </a:xfrm>
        </p:grpSpPr>
        <p:sp>
          <p:nvSpPr>
            <p:cNvPr id="56328" name="Text Box 27"/>
            <p:cNvSpPr txBox="1">
              <a:spLocks noChangeArrowheads="1"/>
            </p:cNvSpPr>
            <p:nvPr/>
          </p:nvSpPr>
          <p:spPr bwMode="auto">
            <a:xfrm>
              <a:off x="2418" y="2003"/>
              <a:ext cx="30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329" name="Line 39"/>
            <p:cNvSpPr>
              <a:spLocks noChangeShapeType="1"/>
            </p:cNvSpPr>
            <p:nvPr/>
          </p:nvSpPr>
          <p:spPr bwMode="auto">
            <a:xfrm>
              <a:off x="2544" y="172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bldLvl="2" autoUpdateAnimBg="0"/>
      <p:bldP spid="459804" grpId="0" autoUpdateAnimBg="0"/>
      <p:bldP spid="459805" grpId="0" build="p" bldLvl="2" autoUpdateAnimBg="0"/>
      <p:bldP spid="45979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2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</a:rPr>
              <a:t>6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</a:rPr>
              <a:t>2  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自下而上的分析方法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latin typeface="Times New Roman" pitchFamily="18" charset="0"/>
              </a:rPr>
              <a:t>定义:从输入符号串开始，逐步进行归约，直至归约到文法的开始符号。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endParaRPr lang="zh-CN" altLang="en-US" smtClean="0">
              <a:latin typeface="Times New Roman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	语法树的构造：从输入符号串开始，以它作为语法树的末端结点符号串，自底向上的构造语法树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 bldLvl="2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229600" cy="2133600"/>
          </a:xfrm>
        </p:spPr>
        <p:txBody>
          <a:bodyPr/>
          <a:lstStyle/>
          <a:p>
            <a:pPr marL="0" indent="0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例 文法</a:t>
            </a:r>
            <a:r>
              <a:rPr lang="en-US" altLang="zh-CN" smtClean="0">
                <a:latin typeface="Times New Roman" pitchFamily="18" charset="0"/>
              </a:rPr>
              <a:t>G：S </a:t>
            </a:r>
            <a:r>
              <a:rPr lang="en-US" altLang="zh-CN" smtClean="0">
                <a:latin typeface="宋体" pitchFamily="2" charset="-122"/>
              </a:rPr>
              <a:t>→ </a:t>
            </a:r>
            <a:r>
              <a:rPr lang="en-US" altLang="zh-CN" smtClean="0">
                <a:latin typeface="Times New Roman" pitchFamily="18" charset="0"/>
              </a:rPr>
              <a:t>cAd</a:t>
            </a:r>
            <a:br>
              <a:rPr lang="en-US" altLang="zh-CN" smtClean="0">
                <a:latin typeface="Times New Roman" pitchFamily="18" charset="0"/>
              </a:rPr>
            </a:br>
            <a:r>
              <a:rPr lang="en-US" altLang="zh-CN" smtClean="0">
                <a:latin typeface="Times New Roman" pitchFamily="18" charset="0"/>
              </a:rPr>
              <a:t>                    A </a:t>
            </a:r>
            <a:r>
              <a:rPr lang="en-US" altLang="zh-CN" smtClean="0">
                <a:latin typeface="宋体" pitchFamily="2" charset="-122"/>
              </a:rPr>
              <a:t>→ </a:t>
            </a:r>
            <a:r>
              <a:rPr lang="en-US" altLang="zh-CN" smtClean="0">
                <a:latin typeface="Times New Roman" pitchFamily="18" charset="0"/>
              </a:rPr>
              <a:t>ab</a:t>
            </a:r>
            <a:br>
              <a:rPr lang="en-US" altLang="zh-CN" smtClean="0">
                <a:latin typeface="Times New Roman" pitchFamily="18" charset="0"/>
              </a:rPr>
            </a:br>
            <a:r>
              <a:rPr lang="en-US" altLang="zh-CN" smtClean="0">
                <a:latin typeface="Times New Roman" pitchFamily="18" charset="0"/>
              </a:rPr>
              <a:t>                    A </a:t>
            </a:r>
            <a:r>
              <a:rPr lang="en-US" altLang="zh-CN" smtClean="0">
                <a:latin typeface="宋体" pitchFamily="2" charset="-122"/>
              </a:rPr>
              <a:t>→ </a:t>
            </a:r>
            <a:r>
              <a:rPr lang="en-US" altLang="zh-CN" smtClean="0">
                <a:latin typeface="Times New Roman" pitchFamily="18" charset="0"/>
              </a:rPr>
              <a:t>a</a:t>
            </a:r>
            <a:br>
              <a:rPr lang="en-US" altLang="zh-CN" smtClean="0">
                <a:latin typeface="Times New Roman" pitchFamily="18" charset="0"/>
              </a:rPr>
            </a:br>
            <a:r>
              <a:rPr lang="zh-CN" altLang="en-US" smtClean="0">
                <a:latin typeface="Times New Roman" pitchFamily="18" charset="0"/>
              </a:rPr>
              <a:t>识别输入串</a:t>
            </a:r>
            <a:r>
              <a:rPr lang="en-US" altLang="zh-CN" smtClean="0">
                <a:latin typeface="Times New Roman" pitchFamily="18" charset="0"/>
              </a:rPr>
              <a:t>w=cabd</a:t>
            </a:r>
            <a:r>
              <a:rPr lang="zh-CN" altLang="en-US" smtClean="0">
                <a:latin typeface="Times New Roman" pitchFamily="18" charset="0"/>
              </a:rPr>
              <a:t>是否为该文法的句子</a:t>
            </a:r>
            <a:endParaRPr lang="zh-CN" altLang="en-US" smtClean="0"/>
          </a:p>
        </p:txBody>
      </p:sp>
      <p:grpSp>
        <p:nvGrpSpPr>
          <p:cNvPr id="487463" name="Group 39"/>
          <p:cNvGrpSpPr>
            <a:grpSpLocks/>
          </p:cNvGrpSpPr>
          <p:nvPr/>
        </p:nvGrpSpPr>
        <p:grpSpPr bwMode="auto">
          <a:xfrm>
            <a:off x="1219200" y="4953000"/>
            <a:ext cx="2590800" cy="685800"/>
            <a:chOff x="768" y="3120"/>
            <a:chExt cx="1632" cy="432"/>
          </a:xfrm>
        </p:grpSpPr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768" y="3120"/>
              <a:ext cx="32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1217" y="3129"/>
              <a:ext cx="3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1648" y="3129"/>
              <a:ext cx="32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2078" y="3129"/>
              <a:ext cx="32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487453" name="Rectangle 29"/>
          <p:cNvSpPr>
            <a:spLocks noChangeArrowheads="1"/>
          </p:cNvSpPr>
          <p:nvPr/>
        </p:nvSpPr>
        <p:spPr bwMode="auto">
          <a:xfrm>
            <a:off x="152400" y="2311400"/>
            <a:ext cx="1981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>
                <a:latin typeface="Times New Roman" pitchFamily="18" charset="0"/>
              </a:rPr>
              <a:t>归约过程：</a:t>
            </a:r>
            <a:endParaRPr kumimoji="1" lang="en-US" altLang="zh-CN" sz="3200" b="1"/>
          </a:p>
        </p:txBody>
      </p:sp>
      <p:sp>
        <p:nvSpPr>
          <p:cNvPr id="487454" name="Rectangle 30"/>
          <p:cNvSpPr>
            <a:spLocks noChangeArrowheads="1"/>
          </p:cNvSpPr>
          <p:nvPr/>
        </p:nvSpPr>
        <p:spPr bwMode="auto">
          <a:xfrm>
            <a:off x="5562600" y="3048000"/>
            <a:ext cx="32781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>
                <a:latin typeface="Times New Roman" pitchFamily="18" charset="0"/>
              </a:rPr>
              <a:t>用“</a:t>
            </a:r>
            <a:r>
              <a:rPr kumimoji="1" lang="zh-CN" altLang="en-US" sz="3200" b="1"/>
              <a:t>|-</a:t>
            </a:r>
            <a:r>
              <a:rPr kumimoji="1" lang="zh-CN" altLang="en-US" sz="3200" b="1">
                <a:latin typeface="Times New Roman" pitchFamily="18" charset="0"/>
              </a:rPr>
              <a:t>”表示归约，下划线部分为被归约符号</a:t>
            </a:r>
          </a:p>
        </p:txBody>
      </p:sp>
      <p:sp>
        <p:nvSpPr>
          <p:cNvPr id="487455" name="Rectangle 31"/>
          <p:cNvSpPr>
            <a:spLocks noChangeArrowheads="1"/>
          </p:cNvSpPr>
          <p:nvPr/>
        </p:nvSpPr>
        <p:spPr bwMode="auto">
          <a:xfrm>
            <a:off x="2133600" y="22860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 err="1"/>
              <a:t>c</a:t>
            </a:r>
            <a:r>
              <a:rPr kumimoji="1" lang="en-US" altLang="zh-CN" sz="3200" b="1" u="sng" dirty="0" err="1">
                <a:solidFill>
                  <a:srgbClr val="FFCC00"/>
                </a:solidFill>
              </a:rPr>
              <a:t>ab</a:t>
            </a:r>
            <a:r>
              <a:rPr kumimoji="1" lang="en-US" altLang="zh-CN" sz="3200" b="1" dirty="0" err="1"/>
              <a:t>d</a:t>
            </a:r>
            <a:endParaRPr kumimoji="1" lang="zh-CN" altLang="en-US" sz="3200" b="1" dirty="0"/>
          </a:p>
        </p:txBody>
      </p:sp>
      <p:sp>
        <p:nvSpPr>
          <p:cNvPr id="487456" name="Rectangle 32"/>
          <p:cNvSpPr>
            <a:spLocks noChangeArrowheads="1"/>
          </p:cNvSpPr>
          <p:nvPr/>
        </p:nvSpPr>
        <p:spPr bwMode="auto">
          <a:xfrm>
            <a:off x="3219450" y="22860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/>
              <a:t>|-</a:t>
            </a:r>
            <a:r>
              <a:rPr kumimoji="1" lang="en-US" altLang="zh-CN" sz="3200" b="1" u="sng" dirty="0" err="1">
                <a:solidFill>
                  <a:srgbClr val="FFCC00"/>
                </a:solidFill>
              </a:rPr>
              <a:t>cAd</a:t>
            </a:r>
            <a:endParaRPr kumimoji="1" lang="zh-CN" altLang="en-US" sz="3200" b="1" dirty="0">
              <a:solidFill>
                <a:srgbClr val="FFCC00"/>
              </a:solidFill>
            </a:endParaRPr>
          </a:p>
        </p:txBody>
      </p:sp>
      <p:sp>
        <p:nvSpPr>
          <p:cNvPr id="487457" name="Rectangle 33"/>
          <p:cNvSpPr>
            <a:spLocks noChangeArrowheads="1"/>
          </p:cNvSpPr>
          <p:nvPr/>
        </p:nvSpPr>
        <p:spPr bwMode="auto">
          <a:xfrm>
            <a:off x="4324350" y="22860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/>
              <a:t>|-S</a:t>
            </a:r>
            <a:endParaRPr kumimoji="1" lang="zh-CN" altLang="en-US" sz="3200" b="1"/>
          </a:p>
        </p:txBody>
      </p:sp>
      <p:grpSp>
        <p:nvGrpSpPr>
          <p:cNvPr id="487464" name="Group 40"/>
          <p:cNvGrpSpPr>
            <a:grpSpLocks/>
          </p:cNvGrpSpPr>
          <p:nvPr/>
        </p:nvGrpSpPr>
        <p:grpSpPr bwMode="auto">
          <a:xfrm>
            <a:off x="2133600" y="4038600"/>
            <a:ext cx="762000" cy="1066800"/>
            <a:chOff x="1344" y="2544"/>
            <a:chExt cx="480" cy="672"/>
          </a:xfrm>
        </p:grpSpPr>
        <p:sp>
          <p:nvSpPr>
            <p:cNvPr id="58383" name="Text Box 24"/>
            <p:cNvSpPr txBox="1">
              <a:spLocks noChangeArrowheads="1"/>
            </p:cNvSpPr>
            <p:nvPr/>
          </p:nvSpPr>
          <p:spPr bwMode="auto">
            <a:xfrm>
              <a:off x="1433" y="2544"/>
              <a:ext cx="32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8384" name="Line 34"/>
            <p:cNvSpPr>
              <a:spLocks noChangeShapeType="1"/>
            </p:cNvSpPr>
            <p:nvPr/>
          </p:nvSpPr>
          <p:spPr bwMode="auto">
            <a:xfrm flipH="1">
              <a:off x="1344" y="2928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35"/>
            <p:cNvSpPr>
              <a:spLocks noChangeShapeType="1"/>
            </p:cNvSpPr>
            <p:nvPr/>
          </p:nvSpPr>
          <p:spPr bwMode="auto">
            <a:xfrm>
              <a:off x="1584" y="2928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7465" name="Group 41"/>
          <p:cNvGrpSpPr>
            <a:grpSpLocks/>
          </p:cNvGrpSpPr>
          <p:nvPr/>
        </p:nvGrpSpPr>
        <p:grpSpPr bwMode="auto">
          <a:xfrm>
            <a:off x="1447800" y="3124200"/>
            <a:ext cx="2057400" cy="1981200"/>
            <a:chOff x="912" y="1968"/>
            <a:chExt cx="1296" cy="1248"/>
          </a:xfrm>
        </p:grpSpPr>
        <p:sp>
          <p:nvSpPr>
            <p:cNvPr id="58379" name="Text Box 28"/>
            <p:cNvSpPr txBox="1">
              <a:spLocks noChangeArrowheads="1"/>
            </p:cNvSpPr>
            <p:nvPr/>
          </p:nvSpPr>
          <p:spPr bwMode="auto">
            <a:xfrm>
              <a:off x="1491" y="1968"/>
              <a:ext cx="42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8380" name="Line 36"/>
            <p:cNvSpPr>
              <a:spLocks noChangeShapeType="1"/>
            </p:cNvSpPr>
            <p:nvPr/>
          </p:nvSpPr>
          <p:spPr bwMode="auto">
            <a:xfrm flipH="1">
              <a:off x="912" y="2256"/>
              <a:ext cx="672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37"/>
            <p:cNvSpPr>
              <a:spLocks noChangeShapeType="1"/>
            </p:cNvSpPr>
            <p:nvPr/>
          </p:nvSpPr>
          <p:spPr bwMode="auto">
            <a:xfrm>
              <a:off x="1584" y="225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38"/>
            <p:cNvSpPr>
              <a:spLocks noChangeShapeType="1"/>
            </p:cNvSpPr>
            <p:nvPr/>
          </p:nvSpPr>
          <p:spPr bwMode="auto">
            <a:xfrm>
              <a:off x="1584" y="2256"/>
              <a:ext cx="6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53" grpId="0" autoUpdateAnimBg="0"/>
      <p:bldP spid="487454" grpId="0" autoUpdateAnimBg="0"/>
      <p:bldP spid="487455" grpId="0" autoUpdateAnimBg="0"/>
      <p:bldP spid="487456" grpId="0" autoUpdateAnimBg="0"/>
      <p:bldP spid="48745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dirty="0" smtClean="0">
                <a:latin typeface="Times New Roman" pitchFamily="18" charset="0"/>
              </a:rPr>
              <a:t>自下而上分析的主要问题</a:t>
            </a:r>
          </a:p>
          <a:p>
            <a:pPr lvl="1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dirty="0" smtClean="0">
                <a:latin typeface="Times New Roman" pitchFamily="18" charset="0"/>
              </a:rPr>
              <a:t>对输入串</a:t>
            </a:r>
            <a:r>
              <a:rPr lang="en-US" altLang="zh-CN" sz="3200" dirty="0" err="1" smtClean="0"/>
              <a:t>cabd</a:t>
            </a:r>
            <a:r>
              <a:rPr lang="zh-CN" altLang="en-US" sz="3200" dirty="0" smtClean="0">
                <a:latin typeface="Times New Roman" pitchFamily="18" charset="0"/>
              </a:rPr>
              <a:t>的两种归约过程</a:t>
            </a:r>
            <a:endParaRPr lang="zh-CN" altLang="en-US" sz="32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latin typeface="Times New Roman" pitchFamily="18" charset="0"/>
              </a:rPr>
              <a:t>	（</a:t>
            </a:r>
            <a:r>
              <a:rPr lang="zh-CN" altLang="en-US" dirty="0" smtClean="0"/>
              <a:t>1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r>
              <a:rPr lang="en-US" altLang="zh-CN" dirty="0" err="1" smtClean="0"/>
              <a:t>c</a:t>
            </a:r>
            <a:r>
              <a:rPr lang="en-US" altLang="zh-CN" u="sng" dirty="0" err="1" smtClean="0">
                <a:solidFill>
                  <a:srgbClr val="FFCC00"/>
                </a:solidFill>
              </a:rPr>
              <a:t>ab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|-</a:t>
            </a:r>
            <a:r>
              <a:rPr lang="en-US" altLang="zh-CN" u="sng" dirty="0" err="1" smtClean="0">
                <a:solidFill>
                  <a:srgbClr val="FFCC00"/>
                </a:solidFill>
              </a:rPr>
              <a:t>cAd</a:t>
            </a:r>
            <a:r>
              <a:rPr lang="en-US" altLang="zh-CN" dirty="0" smtClean="0"/>
              <a:t>|-S     </a:t>
            </a:r>
            <a:r>
              <a:rPr lang="zh-CN" altLang="en-US" dirty="0" smtClean="0">
                <a:latin typeface="Times New Roman" pitchFamily="18" charset="0"/>
              </a:rPr>
              <a:t>归约到开始符</a:t>
            </a:r>
            <a:endParaRPr lang="zh-CN" altLang="en-US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latin typeface="Times New Roman" pitchFamily="18" charset="0"/>
              </a:rPr>
              <a:t>	（</a:t>
            </a:r>
            <a:r>
              <a:rPr lang="zh-CN" altLang="en-US" dirty="0" smtClean="0"/>
              <a:t>2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r>
              <a:rPr lang="en-US" altLang="zh-CN" dirty="0" err="1" smtClean="0"/>
              <a:t>c</a:t>
            </a:r>
            <a:r>
              <a:rPr lang="en-US" altLang="zh-CN" u="sng" dirty="0" err="1" smtClean="0">
                <a:solidFill>
                  <a:srgbClr val="FFCC00"/>
                </a:solidFill>
              </a:rPr>
              <a:t>a</a:t>
            </a:r>
            <a:r>
              <a:rPr lang="en-US" altLang="zh-CN" dirty="0" err="1" smtClean="0"/>
              <a:t>bd</a:t>
            </a:r>
            <a:r>
              <a:rPr lang="en-US" altLang="zh-CN" dirty="0" smtClean="0"/>
              <a:t>|-</a:t>
            </a:r>
            <a:r>
              <a:rPr lang="en-US" altLang="zh-CN" dirty="0" err="1" smtClean="0"/>
              <a:t>cAbd</a:t>
            </a:r>
            <a:r>
              <a:rPr lang="en-US" altLang="zh-CN" dirty="0" smtClean="0"/>
              <a:t>       </a:t>
            </a:r>
            <a:r>
              <a:rPr lang="zh-CN" altLang="en-US" dirty="0" smtClean="0">
                <a:latin typeface="Times New Roman" pitchFamily="18" charset="0"/>
              </a:rPr>
              <a:t>不能归约到开始符</a:t>
            </a:r>
            <a:endParaRPr lang="zh-CN" altLang="en-US" dirty="0" smtClean="0"/>
          </a:p>
          <a:p>
            <a:pPr lvl="1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Times New Roman" pitchFamily="18" charset="0"/>
              </a:rPr>
              <a:t>在自下而上的分析方法中，每一步都是从当前串中选择一个子串加以归约，该子串暂称</a:t>
            </a:r>
            <a:r>
              <a:rPr lang="zh-CN" altLang="en-US" sz="3200" dirty="0" smtClean="0"/>
              <a:t>“</a:t>
            </a:r>
            <a:r>
              <a:rPr lang="zh-CN" altLang="en-US" sz="3200" dirty="0" smtClean="0">
                <a:latin typeface="Times New Roman" pitchFamily="18" charset="0"/>
              </a:rPr>
              <a:t>可归约串</a:t>
            </a:r>
            <a:r>
              <a:rPr lang="zh-CN" altLang="en-US" sz="3200" dirty="0" smtClean="0"/>
              <a:t>”</a:t>
            </a:r>
            <a:r>
              <a:rPr lang="zh-CN" altLang="en-US" sz="3200" dirty="0" smtClean="0">
                <a:latin typeface="Times New Roman" pitchFamily="18" charset="0"/>
              </a:rPr>
              <a:t>。</a:t>
            </a:r>
            <a:endParaRPr lang="zh-CN" altLang="en-US" sz="3200" dirty="0" smtClean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Times New Roman" pitchFamily="18" charset="0"/>
              </a:rPr>
              <a:t>如何确定</a:t>
            </a:r>
            <a:r>
              <a:rPr lang="en-US" altLang="zh-CN" sz="3200" dirty="0" smtClean="0"/>
              <a:t>“</a:t>
            </a:r>
            <a:r>
              <a:rPr lang="zh-CN" altLang="en-US" sz="3200" dirty="0" smtClean="0">
                <a:latin typeface="Times New Roman" pitchFamily="18" charset="0"/>
              </a:rPr>
              <a:t>可归约串</a:t>
            </a:r>
            <a:r>
              <a:rPr lang="zh-CN" altLang="en-US" sz="3200" dirty="0" smtClean="0"/>
              <a:t>”</a:t>
            </a:r>
            <a:r>
              <a:rPr lang="zh-CN" altLang="en-US" sz="3200" dirty="0" smtClean="0">
                <a:latin typeface="Times New Roman" pitchFamily="18" charset="0"/>
              </a:rPr>
              <a:t>是自下而上分析的主要问题。</a:t>
            </a:r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838200" y="49530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/>
              <a:t>为了刻划“可归约串”,引入下面的概念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bldLvl="3" autoUpdateAnimBg="0"/>
      <p:bldP spid="45773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6388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>
                <a:latin typeface="Times New Roman" pitchFamily="18" charset="0"/>
              </a:rPr>
              <a:t>短语，直接短语和句柄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Times New Roman" pitchFamily="18" charset="0"/>
              </a:rPr>
              <a:t>定义:</a:t>
            </a:r>
          </a:p>
          <a:p>
            <a:pPr lvl="1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smtClean="0">
                <a:latin typeface="Times New Roman" pitchFamily="18" charset="0"/>
              </a:rPr>
              <a:t>	设</a:t>
            </a:r>
            <a:r>
              <a:rPr lang="en-US" altLang="zh-CN" sz="3200" smtClean="0"/>
              <a:t>αβδ</a:t>
            </a:r>
            <a:r>
              <a:rPr lang="zh-CN" altLang="en-US" sz="3200" smtClean="0">
                <a:latin typeface="Times New Roman" pitchFamily="18" charset="0"/>
              </a:rPr>
              <a:t>是文法</a:t>
            </a:r>
            <a:r>
              <a:rPr lang="en-US" altLang="zh-CN" sz="3200" smtClean="0"/>
              <a:t>G[S]</a:t>
            </a:r>
            <a:r>
              <a:rPr lang="zh-CN" altLang="en-US" sz="3200" smtClean="0">
                <a:latin typeface="Times New Roman" pitchFamily="18" charset="0"/>
              </a:rPr>
              <a:t>中的一个句型，如果有</a:t>
            </a:r>
            <a:r>
              <a:rPr lang="en-US" altLang="zh-CN" sz="3200" smtClean="0"/>
              <a:t>S</a:t>
            </a:r>
            <a:r>
              <a:rPr lang="en-US" altLang="zh-CN" sz="320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3200" smtClean="0"/>
              <a:t>αAδ</a:t>
            </a:r>
            <a:r>
              <a:rPr lang="zh-CN" altLang="en-US" sz="3200" smtClean="0"/>
              <a:t>且</a:t>
            </a:r>
            <a:r>
              <a:rPr lang="en-US" altLang="zh-CN" sz="3200" smtClean="0"/>
              <a:t>A</a:t>
            </a:r>
            <a:r>
              <a:rPr lang="en-US" altLang="zh-CN" sz="320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3200" smtClean="0"/>
              <a:t>β，</a:t>
            </a:r>
            <a:r>
              <a:rPr lang="zh-CN" altLang="en-US" sz="3200" smtClean="0"/>
              <a:t>则称</a:t>
            </a:r>
            <a:r>
              <a:rPr lang="en-US" altLang="zh-CN" sz="3200" smtClean="0"/>
              <a:t>β</a:t>
            </a:r>
            <a:r>
              <a:rPr lang="zh-CN" altLang="en-US" sz="3200" smtClean="0"/>
              <a:t>是句型</a:t>
            </a:r>
            <a:r>
              <a:rPr lang="en-US" altLang="zh-CN" sz="3200" smtClean="0"/>
              <a:t>αβδ</a:t>
            </a:r>
            <a:r>
              <a:rPr lang="zh-CN" altLang="en-US" sz="3200" smtClean="0"/>
              <a:t>相对于非终结符</a:t>
            </a:r>
            <a:r>
              <a:rPr lang="en-US" altLang="zh-CN" sz="3200" smtClean="0"/>
              <a:t>A</a:t>
            </a:r>
            <a:r>
              <a:rPr lang="zh-CN" altLang="en-US" sz="3200" smtClean="0"/>
              <a:t>的</a:t>
            </a:r>
            <a:r>
              <a:rPr lang="zh-CN" altLang="en-US" sz="3200" smtClean="0">
                <a:solidFill>
                  <a:srgbClr val="FFFF00"/>
                </a:solidFill>
              </a:rPr>
              <a:t>短语</a:t>
            </a:r>
            <a:endParaRPr lang="zh-CN" altLang="en-US" sz="3200" smtClean="0"/>
          </a:p>
          <a:p>
            <a:pPr lvl="1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smtClean="0"/>
              <a:t>	特别的如有</a:t>
            </a:r>
            <a:r>
              <a:rPr lang="en-US" altLang="zh-CN" sz="3200" smtClean="0"/>
              <a:t>A</a:t>
            </a:r>
            <a:r>
              <a:rPr lang="en-US" altLang="zh-CN" sz="320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3200" smtClean="0"/>
              <a:t>β，</a:t>
            </a:r>
            <a:r>
              <a:rPr lang="zh-CN" altLang="en-US" sz="3200" smtClean="0"/>
              <a:t>则称</a:t>
            </a:r>
            <a:r>
              <a:rPr lang="en-US" altLang="zh-CN" sz="3200" smtClean="0"/>
              <a:t>β</a:t>
            </a:r>
            <a:r>
              <a:rPr lang="zh-CN" altLang="en-US" sz="3200" smtClean="0"/>
              <a:t>是句型</a:t>
            </a:r>
            <a:r>
              <a:rPr lang="en-US" altLang="zh-CN" sz="3200" smtClean="0"/>
              <a:t>αβδ</a:t>
            </a:r>
            <a:r>
              <a:rPr lang="zh-CN" altLang="en-US" sz="3200" smtClean="0"/>
              <a:t>相对于规则</a:t>
            </a:r>
            <a:r>
              <a:rPr lang="en-US" altLang="zh-CN" sz="3200" smtClean="0"/>
              <a:t>A→β</a:t>
            </a:r>
            <a:r>
              <a:rPr lang="zh-CN" altLang="en-US" sz="3200" smtClean="0"/>
              <a:t>的</a:t>
            </a:r>
            <a:r>
              <a:rPr lang="zh-CN" altLang="en-US" sz="3200" smtClean="0">
                <a:solidFill>
                  <a:srgbClr val="FFFF00"/>
                </a:solidFill>
              </a:rPr>
              <a:t>直接短语</a:t>
            </a:r>
            <a:r>
              <a:rPr lang="zh-CN" altLang="en-US" sz="3200" smtClean="0"/>
              <a:t>。</a:t>
            </a:r>
          </a:p>
          <a:p>
            <a:pPr lvl="1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smtClean="0"/>
              <a:t>	一个句型的最左直接短语称为该句型的</a:t>
            </a:r>
            <a:r>
              <a:rPr lang="zh-CN" altLang="en-US" sz="3200" smtClean="0">
                <a:solidFill>
                  <a:srgbClr val="FFFF00"/>
                </a:solidFill>
              </a:rPr>
              <a:t>句柄(</a:t>
            </a:r>
            <a:r>
              <a:rPr lang="en-US" altLang="zh-CN" sz="3200" smtClean="0">
                <a:solidFill>
                  <a:srgbClr val="FFFF00"/>
                </a:solidFill>
              </a:rPr>
              <a:t>Handle)</a:t>
            </a:r>
            <a:r>
              <a:rPr lang="en-US" altLang="zh-CN" sz="3200" smtClean="0"/>
              <a:t>。</a:t>
            </a:r>
          </a:p>
          <a:p>
            <a:pPr lvl="1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smtClean="0"/>
              <a:t>句柄就是“可归约串”</a:t>
            </a:r>
          </a:p>
        </p:txBody>
      </p:sp>
      <p:sp>
        <p:nvSpPr>
          <p:cNvPr id="460824" name="Text Box 24"/>
          <p:cNvSpPr txBox="1">
            <a:spLocks noChangeArrowheads="1"/>
          </p:cNvSpPr>
          <p:nvPr/>
        </p:nvSpPr>
        <p:spPr bwMode="auto">
          <a:xfrm>
            <a:off x="2411413" y="1989138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latin typeface="宋体" pitchFamily="2" charset="-122"/>
                <a:sym typeface="Symbol" pitchFamily="18" charset="2"/>
              </a:rPr>
              <a:t>*</a:t>
            </a:r>
          </a:p>
        </p:txBody>
      </p:sp>
      <p:sp>
        <p:nvSpPr>
          <p:cNvPr id="460825" name="Text Box 25"/>
          <p:cNvSpPr txBox="1">
            <a:spLocks noChangeArrowheads="1"/>
          </p:cNvSpPr>
          <p:nvPr/>
        </p:nvSpPr>
        <p:spPr bwMode="auto">
          <a:xfrm>
            <a:off x="4716463" y="191611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bldLvl="3" autoUpdateAnimBg="0"/>
      <p:bldP spid="460824" grpId="0"/>
      <p:bldP spid="4608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5562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smtClean="0"/>
              <a:t>对定义的分析：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mtClean="0"/>
              <a:t>在短语的定义中包括了三个条件：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AutoNum type="circleNumDbPlain"/>
            </a:pPr>
            <a:r>
              <a:rPr lang="en-US" altLang="zh-CN" smtClean="0"/>
              <a:t>αβδ</a:t>
            </a:r>
            <a:r>
              <a:rPr kumimoji="1" lang="zh-CN" altLang="en-US" smtClean="0"/>
              <a:t>是文法的一个句型；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AutoNum type="circleNumDbPlain"/>
            </a:pPr>
            <a:r>
              <a:rPr lang="en-US" altLang="zh-CN" smtClean="0"/>
              <a:t>S </a:t>
            </a:r>
            <a:r>
              <a:rPr lang="en-US" altLang="zh-CN" sz="360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mtClean="0"/>
              <a:t> αAδ</a:t>
            </a:r>
            <a:r>
              <a:rPr kumimoji="1" lang="en-US" altLang="zh-CN" smtClean="0"/>
              <a:t>;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AutoNum type="circleNumDbPlain"/>
            </a:pPr>
            <a:r>
              <a:rPr lang="en-US" altLang="zh-CN" smtClean="0"/>
              <a:t>A </a:t>
            </a:r>
            <a:r>
              <a:rPr lang="en-US" altLang="zh-CN" sz="3600" smtClean="0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mtClean="0"/>
              <a:t> β</a:t>
            </a:r>
            <a:r>
              <a:rPr kumimoji="1" lang="en-US" altLang="zh-CN" smtClean="0"/>
              <a:t> 。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mtClean="0"/>
              <a:t>	这三个条件都必须满足。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mtClean="0"/>
              <a:t>	(1)(2)说明</a:t>
            </a:r>
            <a:r>
              <a:rPr lang="en-US" altLang="zh-CN" smtClean="0"/>
              <a:t>αβδ</a:t>
            </a:r>
            <a:r>
              <a:rPr kumimoji="1" lang="en-US" altLang="zh-CN" smtClean="0"/>
              <a:t> 、 </a:t>
            </a:r>
            <a:r>
              <a:rPr lang="en-US" altLang="zh-CN" smtClean="0"/>
              <a:t>αAδ</a:t>
            </a:r>
            <a:r>
              <a:rPr kumimoji="1" lang="zh-CN" altLang="en-US" smtClean="0"/>
              <a:t>都必须是句型(2)(3)说明，将</a:t>
            </a:r>
            <a:r>
              <a:rPr lang="en-US" altLang="zh-CN" smtClean="0"/>
              <a:t>αβδ</a:t>
            </a:r>
            <a:r>
              <a:rPr kumimoji="1" lang="zh-CN" altLang="en-US" smtClean="0"/>
              <a:t>中的</a:t>
            </a:r>
            <a:r>
              <a:rPr lang="en-US" altLang="zh-CN" smtClean="0"/>
              <a:t>β</a:t>
            </a:r>
            <a:r>
              <a:rPr kumimoji="1" lang="zh-CN" altLang="en-US" smtClean="0"/>
              <a:t>归约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后，得到的</a:t>
            </a:r>
            <a:r>
              <a:rPr lang="en-US" altLang="zh-CN" smtClean="0"/>
              <a:t>αAδ</a:t>
            </a:r>
            <a:r>
              <a:rPr kumimoji="1" lang="zh-CN" altLang="en-US" smtClean="0"/>
              <a:t>一定要是句型。假如符号串</a:t>
            </a:r>
            <a:r>
              <a:rPr lang="en-US" altLang="zh-CN" smtClean="0"/>
              <a:t>β</a:t>
            </a:r>
            <a:r>
              <a:rPr kumimoji="1" lang="en-US" altLang="zh-CN" smtClean="0"/>
              <a:t> ，</a:t>
            </a:r>
            <a:r>
              <a:rPr kumimoji="1" lang="zh-CN" altLang="en-US" smtClean="0"/>
              <a:t>将其归约成</a:t>
            </a:r>
            <a:r>
              <a:rPr kumimoji="1" lang="en-US" altLang="zh-CN" smtClean="0"/>
              <a:t>A</a:t>
            </a:r>
            <a:r>
              <a:rPr kumimoji="1" lang="zh-CN" altLang="en-US" smtClean="0"/>
              <a:t>后得到的符号串不能由开始符号推出，则</a:t>
            </a:r>
            <a:r>
              <a:rPr lang="en-US" altLang="zh-CN" smtClean="0"/>
              <a:t>β</a:t>
            </a:r>
            <a:r>
              <a:rPr kumimoji="1" lang="zh-CN" altLang="en-US" smtClean="0"/>
              <a:t>不是短语。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1476375" y="15573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latin typeface="宋体" pitchFamily="2" charset="-122"/>
                <a:sym typeface="Symbol" pitchFamily="18" charset="2"/>
              </a:rPr>
              <a:t>*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1476375" y="19891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/>
      <p:bldP spid="48845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686800" cy="914400"/>
          </a:xfrm>
        </p:spPr>
        <p:txBody>
          <a:bodyPr/>
          <a:lstStyle/>
          <a:p>
            <a:pPr marL="190500" lvl="1" indent="0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例：文法</a:t>
            </a:r>
            <a:r>
              <a:rPr lang="en-US" altLang="zh-CN" sz="2400" smtClean="0"/>
              <a:t>G[E]: E→E+T|T	    T→T×F|F	     F→（E</a:t>
            </a:r>
            <a:r>
              <a:rPr lang="en-US" altLang="zh-CN" sz="2400" smtClean="0">
                <a:latin typeface="Times New Roman" pitchFamily="18" charset="0"/>
              </a:rPr>
              <a:t>）</a:t>
            </a:r>
            <a:r>
              <a:rPr lang="en-US" altLang="zh-CN" sz="2400" smtClean="0"/>
              <a:t>| i</a:t>
            </a:r>
          </a:p>
          <a:p>
            <a:pPr marL="190500" lvl="1" indent="0"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       的一个句型是 </a:t>
            </a:r>
            <a:r>
              <a:rPr lang="en-US" altLang="zh-CN" sz="2400" smtClean="0"/>
              <a:t>T×F+i，</a:t>
            </a:r>
            <a:r>
              <a:rPr lang="zh-CN" altLang="en-US" sz="2400" smtClean="0"/>
              <a:t>相应的语法树见右图：</a:t>
            </a:r>
          </a:p>
        </p:txBody>
      </p:sp>
      <p:grpSp>
        <p:nvGrpSpPr>
          <p:cNvPr id="470020" name="Group 4"/>
          <p:cNvGrpSpPr>
            <a:grpSpLocks/>
          </p:cNvGrpSpPr>
          <p:nvPr/>
        </p:nvGrpSpPr>
        <p:grpSpPr bwMode="auto">
          <a:xfrm>
            <a:off x="6705600" y="1600200"/>
            <a:ext cx="2128838" cy="3200400"/>
            <a:chOff x="4179" y="2544"/>
            <a:chExt cx="1341" cy="1596"/>
          </a:xfrm>
        </p:grpSpPr>
        <p:sp>
          <p:nvSpPr>
            <p:cNvPr id="62473" name="Text Box 5"/>
            <p:cNvSpPr txBox="1">
              <a:spLocks noChangeArrowheads="1"/>
            </p:cNvSpPr>
            <p:nvPr/>
          </p:nvSpPr>
          <p:spPr bwMode="auto">
            <a:xfrm>
              <a:off x="4901" y="2544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2474" name="Line 6"/>
            <p:cNvSpPr>
              <a:spLocks noChangeShapeType="1"/>
            </p:cNvSpPr>
            <p:nvPr/>
          </p:nvSpPr>
          <p:spPr bwMode="auto">
            <a:xfrm flipH="1">
              <a:off x="4670" y="2796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7"/>
            <p:cNvSpPr>
              <a:spLocks noChangeShapeType="1"/>
            </p:cNvSpPr>
            <p:nvPr/>
          </p:nvSpPr>
          <p:spPr bwMode="auto">
            <a:xfrm>
              <a:off x="4979" y="2796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8"/>
            <p:cNvSpPr>
              <a:spLocks noChangeShapeType="1"/>
            </p:cNvSpPr>
            <p:nvPr/>
          </p:nvSpPr>
          <p:spPr bwMode="auto">
            <a:xfrm>
              <a:off x="4979" y="2796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Text Box 9"/>
            <p:cNvSpPr txBox="1">
              <a:spLocks noChangeArrowheads="1"/>
            </p:cNvSpPr>
            <p:nvPr/>
          </p:nvSpPr>
          <p:spPr bwMode="auto">
            <a:xfrm>
              <a:off x="4515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2478" name="Text Box 10"/>
            <p:cNvSpPr txBox="1">
              <a:spLocks noChangeArrowheads="1"/>
            </p:cNvSpPr>
            <p:nvPr/>
          </p:nvSpPr>
          <p:spPr bwMode="auto">
            <a:xfrm>
              <a:off x="5211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2479" name="Text Box 11"/>
            <p:cNvSpPr txBox="1">
              <a:spLocks noChangeArrowheads="1"/>
            </p:cNvSpPr>
            <p:nvPr/>
          </p:nvSpPr>
          <p:spPr bwMode="auto">
            <a:xfrm>
              <a:off x="4902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32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2480" name="Line 12"/>
            <p:cNvSpPr>
              <a:spLocks noChangeShapeType="1"/>
            </p:cNvSpPr>
            <p:nvPr/>
          </p:nvSpPr>
          <p:spPr bwMode="auto">
            <a:xfrm>
              <a:off x="4592" y="3216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Text Box 13"/>
            <p:cNvSpPr txBox="1">
              <a:spLocks noChangeArrowheads="1"/>
            </p:cNvSpPr>
            <p:nvPr/>
          </p:nvSpPr>
          <p:spPr bwMode="auto">
            <a:xfrm>
              <a:off x="4515" y="338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2482" name="Line 14"/>
            <p:cNvSpPr>
              <a:spLocks noChangeShapeType="1"/>
            </p:cNvSpPr>
            <p:nvPr/>
          </p:nvSpPr>
          <p:spPr bwMode="auto">
            <a:xfrm flipH="1">
              <a:off x="4334" y="3660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15"/>
            <p:cNvSpPr>
              <a:spLocks noChangeShapeType="1"/>
            </p:cNvSpPr>
            <p:nvPr/>
          </p:nvSpPr>
          <p:spPr bwMode="auto">
            <a:xfrm>
              <a:off x="4643" y="3660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16"/>
            <p:cNvSpPr>
              <a:spLocks noChangeShapeType="1"/>
            </p:cNvSpPr>
            <p:nvPr/>
          </p:nvSpPr>
          <p:spPr bwMode="auto">
            <a:xfrm>
              <a:off x="4643" y="3660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Text Box 17"/>
            <p:cNvSpPr txBox="1">
              <a:spLocks noChangeArrowheads="1"/>
            </p:cNvSpPr>
            <p:nvPr/>
          </p:nvSpPr>
          <p:spPr bwMode="auto">
            <a:xfrm>
              <a:off x="4179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2486" name="Text Box 18"/>
            <p:cNvSpPr txBox="1">
              <a:spLocks noChangeArrowheads="1"/>
            </p:cNvSpPr>
            <p:nvPr/>
          </p:nvSpPr>
          <p:spPr bwMode="auto">
            <a:xfrm>
              <a:off x="4875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487" name="Text Box 19"/>
            <p:cNvSpPr txBox="1">
              <a:spLocks noChangeArrowheads="1"/>
            </p:cNvSpPr>
            <p:nvPr/>
          </p:nvSpPr>
          <p:spPr bwMode="auto">
            <a:xfrm>
              <a:off x="4566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×</a:t>
              </a:r>
              <a:endParaRPr lang="zh-CN" altLang="en-US" sz="2800" b="1"/>
            </a:p>
          </p:txBody>
        </p:sp>
        <p:sp>
          <p:nvSpPr>
            <p:cNvPr id="62488" name="Line 20"/>
            <p:cNvSpPr>
              <a:spLocks noChangeShapeType="1"/>
            </p:cNvSpPr>
            <p:nvPr/>
          </p:nvSpPr>
          <p:spPr bwMode="auto">
            <a:xfrm>
              <a:off x="5288" y="3720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Line 21"/>
            <p:cNvSpPr>
              <a:spLocks noChangeShapeType="1"/>
            </p:cNvSpPr>
            <p:nvPr/>
          </p:nvSpPr>
          <p:spPr bwMode="auto">
            <a:xfrm>
              <a:off x="5288" y="3216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Text Box 22"/>
            <p:cNvSpPr txBox="1">
              <a:spLocks noChangeArrowheads="1"/>
            </p:cNvSpPr>
            <p:nvPr/>
          </p:nvSpPr>
          <p:spPr bwMode="auto">
            <a:xfrm>
              <a:off x="5211" y="346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491" name="Text Box 23"/>
            <p:cNvSpPr txBox="1">
              <a:spLocks noChangeArrowheads="1"/>
            </p:cNvSpPr>
            <p:nvPr/>
          </p:nvSpPr>
          <p:spPr bwMode="auto">
            <a:xfrm>
              <a:off x="5211" y="388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470040" name="Rectangle 24"/>
          <p:cNvSpPr>
            <a:spLocks noChangeArrowheads="1"/>
          </p:cNvSpPr>
          <p:nvPr/>
        </p:nvSpPr>
        <p:spPr bwMode="auto">
          <a:xfrm>
            <a:off x="304800" y="981075"/>
            <a:ext cx="586740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lain"/>
            </a:pPr>
            <a:r>
              <a:rPr lang="zh-CN" altLang="en-US" sz="2800" b="1"/>
              <a:t> 因为</a:t>
            </a:r>
            <a:r>
              <a:rPr lang="en-US" altLang="zh-CN" sz="2800" b="1"/>
              <a:t>E </a:t>
            </a:r>
            <a:r>
              <a:rPr lang="en-US" altLang="zh-CN" sz="3600" b="1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2800" b="1"/>
              <a:t> T+i </a:t>
            </a:r>
            <a:r>
              <a:rPr lang="zh-CN" altLang="en-US" sz="2800" b="1"/>
              <a:t>且 </a:t>
            </a:r>
            <a:r>
              <a:rPr lang="en-US" altLang="zh-CN" sz="2800" b="1"/>
              <a:t>T </a:t>
            </a:r>
            <a:r>
              <a:rPr lang="en-US" altLang="zh-CN" sz="3600" b="1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3200" b="1"/>
              <a:t> </a:t>
            </a:r>
            <a:r>
              <a:rPr lang="en-US" altLang="zh-CN" sz="2800" b="1"/>
              <a:t>T×F，</a:t>
            </a:r>
            <a:r>
              <a:rPr lang="zh-CN" altLang="en-US" sz="2800" b="1"/>
              <a:t>所以</a:t>
            </a:r>
            <a:r>
              <a:rPr lang="en-US" altLang="zh-CN" sz="2800" b="1">
                <a:solidFill>
                  <a:srgbClr val="FFCC00"/>
                </a:solidFill>
              </a:rPr>
              <a:t>T×F</a:t>
            </a:r>
            <a:r>
              <a:rPr lang="zh-CN" altLang="en-US" sz="2800" b="1"/>
              <a:t>是句型相对于</a:t>
            </a:r>
            <a:r>
              <a:rPr lang="en-US" altLang="zh-CN" sz="2800" b="1"/>
              <a:t>T</a:t>
            </a:r>
            <a:r>
              <a:rPr lang="zh-CN" altLang="en-US" sz="2800" b="1"/>
              <a:t>的短语，且是相对于</a:t>
            </a:r>
            <a:r>
              <a:rPr lang="en-US" altLang="zh-CN" sz="2800" b="1"/>
              <a:t>T→T×F</a:t>
            </a:r>
            <a:r>
              <a:rPr lang="zh-CN" altLang="en-US" sz="2800" b="1"/>
              <a:t>的直接短语</a:t>
            </a:r>
          </a:p>
          <a:p>
            <a:pPr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lain"/>
            </a:pPr>
            <a:r>
              <a:rPr lang="zh-CN" altLang="en-US" sz="2800" b="1"/>
              <a:t> 因为</a:t>
            </a:r>
            <a:r>
              <a:rPr lang="en-US" altLang="zh-CN" sz="2800" b="1"/>
              <a:t>E </a:t>
            </a:r>
            <a:r>
              <a:rPr lang="en-US" altLang="zh-CN" sz="3600" b="1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2800" b="1"/>
              <a:t> T×F+F </a:t>
            </a:r>
            <a:r>
              <a:rPr lang="zh-CN" altLang="en-US" sz="2800" b="1"/>
              <a:t>且 </a:t>
            </a:r>
            <a:r>
              <a:rPr lang="en-US" altLang="zh-CN" sz="2800" b="1"/>
              <a:t>F </a:t>
            </a:r>
            <a:r>
              <a:rPr lang="en-US" altLang="zh-CN" sz="3600" b="1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3200" b="1"/>
              <a:t> </a:t>
            </a:r>
            <a:r>
              <a:rPr lang="en-US" altLang="zh-CN" sz="2800" b="1"/>
              <a:t>i，</a:t>
            </a:r>
            <a:r>
              <a:rPr lang="zh-CN" altLang="en-US" sz="2800" b="1"/>
              <a:t>所以</a:t>
            </a:r>
            <a:r>
              <a:rPr lang="en-US" altLang="zh-CN" sz="2800" b="1">
                <a:solidFill>
                  <a:srgbClr val="FFCC00"/>
                </a:solidFill>
              </a:rPr>
              <a:t>i</a:t>
            </a:r>
            <a:r>
              <a:rPr lang="zh-CN" altLang="en-US" sz="2800" b="1"/>
              <a:t>是句型相对于</a:t>
            </a:r>
            <a:r>
              <a:rPr lang="en-US" altLang="zh-CN" sz="2800" b="1"/>
              <a:t>F</a:t>
            </a:r>
            <a:r>
              <a:rPr lang="zh-CN" altLang="en-US" sz="2800" b="1"/>
              <a:t>的短语，且是相对于</a:t>
            </a:r>
            <a:r>
              <a:rPr lang="en-US" altLang="zh-CN" sz="2800" b="1"/>
              <a:t>F→i</a:t>
            </a:r>
            <a:r>
              <a:rPr lang="zh-CN" altLang="en-US" sz="2800" b="1"/>
              <a:t>的直接短语</a:t>
            </a:r>
          </a:p>
          <a:p>
            <a:pPr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lain"/>
            </a:pPr>
            <a:r>
              <a:rPr lang="zh-CN" altLang="en-US" sz="2800" b="1"/>
              <a:t> 因为</a:t>
            </a:r>
            <a:r>
              <a:rPr lang="en-US" altLang="zh-CN" sz="2800" b="1"/>
              <a:t>E </a:t>
            </a:r>
            <a:r>
              <a:rPr lang="en-US" altLang="zh-CN" sz="3600" b="1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2800" b="1"/>
              <a:t> E </a:t>
            </a:r>
            <a:r>
              <a:rPr lang="zh-CN" altLang="en-US" sz="2800" b="1"/>
              <a:t>且</a:t>
            </a:r>
            <a:r>
              <a:rPr lang="en-US" altLang="zh-CN" sz="2800" b="1"/>
              <a:t>E </a:t>
            </a:r>
            <a:r>
              <a:rPr lang="en-US" altLang="zh-CN" sz="3600" b="1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3200" b="1"/>
              <a:t> </a:t>
            </a:r>
            <a:r>
              <a:rPr lang="en-US" altLang="zh-CN" sz="2800" b="1"/>
              <a:t>T×F+i，</a:t>
            </a:r>
            <a:r>
              <a:rPr lang="zh-CN" altLang="en-US" sz="2800" b="1"/>
              <a:t>所以</a:t>
            </a:r>
            <a:r>
              <a:rPr lang="en-US" altLang="zh-CN" sz="2800" b="1">
                <a:solidFill>
                  <a:srgbClr val="FFCC00"/>
                </a:solidFill>
              </a:rPr>
              <a:t>T×F+i</a:t>
            </a:r>
            <a:r>
              <a:rPr lang="zh-CN" altLang="en-US" sz="2800" b="1"/>
              <a:t>是句型相对于</a:t>
            </a:r>
            <a:r>
              <a:rPr lang="en-US" altLang="zh-CN" sz="2800" b="1"/>
              <a:t>E</a:t>
            </a:r>
            <a:r>
              <a:rPr lang="zh-CN" altLang="en-US" sz="2800" b="1"/>
              <a:t>的短语</a:t>
            </a:r>
          </a:p>
          <a:p>
            <a:pPr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lain"/>
            </a:pPr>
            <a:r>
              <a:rPr lang="en-US" altLang="zh-CN" sz="2800" b="1">
                <a:solidFill>
                  <a:srgbClr val="FFCC00"/>
                </a:solidFill>
              </a:rPr>
              <a:t> T×F</a:t>
            </a:r>
            <a:r>
              <a:rPr lang="zh-CN" altLang="en-US" sz="2800" b="1"/>
              <a:t>是最左直接短语，即</a:t>
            </a:r>
            <a:r>
              <a:rPr lang="zh-CN" altLang="en-US" sz="2800" b="1">
                <a:latin typeface="Times New Roman" pitchFamily="18" charset="0"/>
              </a:rPr>
              <a:t>句柄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470041" name="Text Box 25"/>
          <p:cNvSpPr txBox="1">
            <a:spLocks noChangeArrowheads="1"/>
          </p:cNvSpPr>
          <p:nvPr/>
        </p:nvSpPr>
        <p:spPr bwMode="auto">
          <a:xfrm>
            <a:off x="1763713" y="10271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latin typeface="宋体" pitchFamily="2" charset="-122"/>
                <a:sym typeface="Symbol" pitchFamily="18" charset="2"/>
              </a:rPr>
              <a:t>*</a:t>
            </a:r>
          </a:p>
        </p:txBody>
      </p:sp>
      <p:sp>
        <p:nvSpPr>
          <p:cNvPr id="470042" name="Text Box 26"/>
          <p:cNvSpPr txBox="1">
            <a:spLocks noChangeArrowheads="1"/>
          </p:cNvSpPr>
          <p:nvPr/>
        </p:nvSpPr>
        <p:spPr bwMode="auto">
          <a:xfrm>
            <a:off x="1763713" y="27082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latin typeface="宋体" pitchFamily="2" charset="-122"/>
                <a:sym typeface="Symbol" pitchFamily="18" charset="2"/>
              </a:rPr>
              <a:t>*</a:t>
            </a:r>
          </a:p>
        </p:txBody>
      </p:sp>
      <p:sp>
        <p:nvSpPr>
          <p:cNvPr id="470043" name="Text Box 27"/>
          <p:cNvSpPr txBox="1">
            <a:spLocks noChangeArrowheads="1"/>
          </p:cNvSpPr>
          <p:nvPr/>
        </p:nvSpPr>
        <p:spPr bwMode="auto">
          <a:xfrm>
            <a:off x="1763713" y="43656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latin typeface="宋体" pitchFamily="2" charset="-122"/>
                <a:sym typeface="Symbol" pitchFamily="18" charset="2"/>
              </a:rPr>
              <a:t>*</a:t>
            </a:r>
          </a:p>
        </p:txBody>
      </p:sp>
      <p:sp>
        <p:nvSpPr>
          <p:cNvPr id="470044" name="Text Box 28"/>
          <p:cNvSpPr txBox="1">
            <a:spLocks noChangeArrowheads="1"/>
          </p:cNvSpPr>
          <p:nvPr/>
        </p:nvSpPr>
        <p:spPr bwMode="auto">
          <a:xfrm>
            <a:off x="3348038" y="43656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latin typeface="宋体" pitchFamily="2" charset="-122"/>
                <a:sym typeface="Symbol" pitchFamily="18" charset="2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40" grpId="0" build="p" bldLvl="2" autoUpdateAnimBg="0"/>
      <p:bldP spid="470041" grpId="0"/>
      <p:bldP spid="470042" grpId="0"/>
      <p:bldP spid="470043" grpId="0"/>
      <p:bldP spid="4700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7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zh-CN" altLang="en-US" smtClean="0">
                <a:latin typeface="宋体" pitchFamily="2" charset="-122"/>
              </a:rPr>
              <a:t>文法的直观概念</a:t>
            </a:r>
          </a:p>
        </p:txBody>
      </p:sp>
      <p:sp>
        <p:nvSpPr>
          <p:cNvPr id="496643" name="Rectangle 3075"/>
          <p:cNvSpPr>
            <a:spLocks noChangeArrowheads="1"/>
          </p:cNvSpPr>
          <p:nvPr/>
        </p:nvSpPr>
        <p:spPr bwMode="auto">
          <a:xfrm>
            <a:off x="457200" y="762000"/>
            <a:ext cx="8229600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如何来描述一种语言？</a:t>
            </a:r>
          </a:p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如果语言是有穷的（只含有有穷多个句子），可以将句子逐一列出来表示</a:t>
            </a:r>
          </a:p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kumimoji="1" lang="zh-CN" altLang="en-US" sz="2800" b="1" dirty="0">
                <a:latin typeface="Times New Roman" pitchFamily="18" charset="0"/>
              </a:rPr>
              <a:t>如果语言是无穷的，要找出语言的有穷表示。</a:t>
            </a:r>
          </a:p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kumimoji="1" lang="zh-CN" altLang="en-US" sz="2800" b="1" dirty="0">
                <a:latin typeface="Times New Roman" pitchFamily="18" charset="0"/>
              </a:rPr>
              <a:t>    有两个途经：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kumimoji="1" lang="zh-CN" altLang="en-US" sz="2800" b="1" dirty="0">
                <a:latin typeface="Times New Roman" pitchFamily="18" charset="0"/>
              </a:rPr>
              <a:t>生成方式 （文法）：语言中的每个句子可以用严格定义的规则来构造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kumimoji="1" lang="zh-CN" altLang="en-US" sz="2800" b="1" dirty="0">
                <a:latin typeface="Times New Roman" pitchFamily="18" charset="0"/>
              </a:rPr>
              <a:t>识别方式（自动机）：用一个过程，当输入的一任意串属于语言时，该过程经有限次计算后就会停止并回答“是”，若不属于，要么能停止并回答“不是”，要么永远继续下去。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19050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文法</a:t>
            </a:r>
            <a:r>
              <a:rPr lang="en-US" altLang="zh-CN" smtClean="0"/>
              <a:t>G[E]:	E→E+T|T		</a:t>
            </a:r>
          </a:p>
          <a:p>
            <a:pPr lvl="1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				T→T×F|F		</a:t>
            </a:r>
          </a:p>
          <a:p>
            <a:pPr lvl="1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				F→（E</a:t>
            </a:r>
            <a:r>
              <a:rPr lang="en-US" altLang="zh-CN" smtClean="0">
                <a:latin typeface="Times New Roman" pitchFamily="18" charset="0"/>
              </a:rPr>
              <a:t>）</a:t>
            </a:r>
            <a:r>
              <a:rPr lang="en-US" altLang="zh-CN" smtClean="0"/>
              <a:t>|i</a:t>
            </a:r>
          </a:p>
          <a:p>
            <a:pPr lvl="1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>
                <a:latin typeface="Times New Roman" pitchFamily="18" charset="0"/>
              </a:rPr>
              <a:t>的一个句型 是</a:t>
            </a:r>
            <a:r>
              <a:rPr lang="en-US" altLang="zh-CN" smtClean="0"/>
              <a:t>T×F+i</a:t>
            </a:r>
          </a:p>
        </p:txBody>
      </p:sp>
      <p:grpSp>
        <p:nvGrpSpPr>
          <p:cNvPr id="510981" name="Group 5"/>
          <p:cNvGrpSpPr>
            <a:grpSpLocks/>
          </p:cNvGrpSpPr>
          <p:nvPr/>
        </p:nvGrpSpPr>
        <p:grpSpPr bwMode="auto">
          <a:xfrm>
            <a:off x="6705600" y="1600200"/>
            <a:ext cx="2128838" cy="3200400"/>
            <a:chOff x="4179" y="2544"/>
            <a:chExt cx="1341" cy="1596"/>
          </a:xfrm>
        </p:grpSpPr>
        <p:sp>
          <p:nvSpPr>
            <p:cNvPr id="63495" name="Text Box 6"/>
            <p:cNvSpPr txBox="1">
              <a:spLocks noChangeArrowheads="1"/>
            </p:cNvSpPr>
            <p:nvPr/>
          </p:nvSpPr>
          <p:spPr bwMode="auto">
            <a:xfrm>
              <a:off x="4901" y="2544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3496" name="Line 7"/>
            <p:cNvSpPr>
              <a:spLocks noChangeShapeType="1"/>
            </p:cNvSpPr>
            <p:nvPr/>
          </p:nvSpPr>
          <p:spPr bwMode="auto">
            <a:xfrm flipH="1">
              <a:off x="4670" y="2796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7" name="Line 8"/>
            <p:cNvSpPr>
              <a:spLocks noChangeShapeType="1"/>
            </p:cNvSpPr>
            <p:nvPr/>
          </p:nvSpPr>
          <p:spPr bwMode="auto">
            <a:xfrm>
              <a:off x="4979" y="2796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8" name="Line 9"/>
            <p:cNvSpPr>
              <a:spLocks noChangeShapeType="1"/>
            </p:cNvSpPr>
            <p:nvPr/>
          </p:nvSpPr>
          <p:spPr bwMode="auto">
            <a:xfrm>
              <a:off x="4979" y="2796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Text Box 10"/>
            <p:cNvSpPr txBox="1">
              <a:spLocks noChangeArrowheads="1"/>
            </p:cNvSpPr>
            <p:nvPr/>
          </p:nvSpPr>
          <p:spPr bwMode="auto">
            <a:xfrm>
              <a:off x="4515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3500" name="Text Box 11"/>
            <p:cNvSpPr txBox="1">
              <a:spLocks noChangeArrowheads="1"/>
            </p:cNvSpPr>
            <p:nvPr/>
          </p:nvSpPr>
          <p:spPr bwMode="auto">
            <a:xfrm>
              <a:off x="5211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3501" name="Text Box 12"/>
            <p:cNvSpPr txBox="1">
              <a:spLocks noChangeArrowheads="1"/>
            </p:cNvSpPr>
            <p:nvPr/>
          </p:nvSpPr>
          <p:spPr bwMode="auto">
            <a:xfrm>
              <a:off x="4902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32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3502" name="Line 13"/>
            <p:cNvSpPr>
              <a:spLocks noChangeShapeType="1"/>
            </p:cNvSpPr>
            <p:nvPr/>
          </p:nvSpPr>
          <p:spPr bwMode="auto">
            <a:xfrm>
              <a:off x="4592" y="3216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3" name="Text Box 14"/>
            <p:cNvSpPr txBox="1">
              <a:spLocks noChangeArrowheads="1"/>
            </p:cNvSpPr>
            <p:nvPr/>
          </p:nvSpPr>
          <p:spPr bwMode="auto">
            <a:xfrm>
              <a:off x="4515" y="338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3504" name="Line 15"/>
            <p:cNvSpPr>
              <a:spLocks noChangeShapeType="1"/>
            </p:cNvSpPr>
            <p:nvPr/>
          </p:nvSpPr>
          <p:spPr bwMode="auto">
            <a:xfrm flipH="1">
              <a:off x="4334" y="3660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16"/>
            <p:cNvSpPr>
              <a:spLocks noChangeShapeType="1"/>
            </p:cNvSpPr>
            <p:nvPr/>
          </p:nvSpPr>
          <p:spPr bwMode="auto">
            <a:xfrm>
              <a:off x="4643" y="3660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17"/>
            <p:cNvSpPr>
              <a:spLocks noChangeShapeType="1"/>
            </p:cNvSpPr>
            <p:nvPr/>
          </p:nvSpPr>
          <p:spPr bwMode="auto">
            <a:xfrm>
              <a:off x="4643" y="3660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Text Box 18"/>
            <p:cNvSpPr txBox="1">
              <a:spLocks noChangeArrowheads="1"/>
            </p:cNvSpPr>
            <p:nvPr/>
          </p:nvSpPr>
          <p:spPr bwMode="auto">
            <a:xfrm>
              <a:off x="4179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3508" name="Text Box 19"/>
            <p:cNvSpPr txBox="1">
              <a:spLocks noChangeArrowheads="1"/>
            </p:cNvSpPr>
            <p:nvPr/>
          </p:nvSpPr>
          <p:spPr bwMode="auto">
            <a:xfrm>
              <a:off x="4875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3509" name="Text Box 20"/>
            <p:cNvSpPr txBox="1">
              <a:spLocks noChangeArrowheads="1"/>
            </p:cNvSpPr>
            <p:nvPr/>
          </p:nvSpPr>
          <p:spPr bwMode="auto">
            <a:xfrm>
              <a:off x="4566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b="1"/>
                <a:t>×</a:t>
              </a:r>
              <a:endParaRPr lang="zh-CN" altLang="en-US" sz="2800" b="1"/>
            </a:p>
          </p:txBody>
        </p:sp>
        <p:sp>
          <p:nvSpPr>
            <p:cNvPr id="63510" name="Line 21"/>
            <p:cNvSpPr>
              <a:spLocks noChangeShapeType="1"/>
            </p:cNvSpPr>
            <p:nvPr/>
          </p:nvSpPr>
          <p:spPr bwMode="auto">
            <a:xfrm>
              <a:off x="5288" y="3720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2"/>
            <p:cNvSpPr>
              <a:spLocks noChangeShapeType="1"/>
            </p:cNvSpPr>
            <p:nvPr/>
          </p:nvSpPr>
          <p:spPr bwMode="auto">
            <a:xfrm>
              <a:off x="5288" y="3216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Text Box 23"/>
            <p:cNvSpPr txBox="1">
              <a:spLocks noChangeArrowheads="1"/>
            </p:cNvSpPr>
            <p:nvPr/>
          </p:nvSpPr>
          <p:spPr bwMode="auto">
            <a:xfrm>
              <a:off x="5211" y="346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3513" name="Text Box 24"/>
            <p:cNvSpPr txBox="1">
              <a:spLocks noChangeArrowheads="1"/>
            </p:cNvSpPr>
            <p:nvPr/>
          </p:nvSpPr>
          <p:spPr bwMode="auto">
            <a:xfrm>
              <a:off x="5211" y="388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11001" name="Rectangle 25"/>
          <p:cNvSpPr>
            <a:spLocks noChangeArrowheads="1"/>
          </p:cNvSpPr>
          <p:nvPr/>
        </p:nvSpPr>
        <p:spPr bwMode="auto">
          <a:xfrm>
            <a:off x="152400" y="2662238"/>
            <a:ext cx="6364288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/>
              <a:t>虽然</a:t>
            </a:r>
            <a:r>
              <a:rPr lang="en-US" altLang="zh-CN" sz="2800" b="1"/>
              <a:t>F+i</a:t>
            </a:r>
            <a:r>
              <a:rPr lang="zh-CN" altLang="en-US" sz="2800" b="1"/>
              <a:t>是句型</a:t>
            </a:r>
            <a:r>
              <a:rPr lang="en-US" altLang="zh-CN" sz="2800" b="1"/>
              <a:t>T</a:t>
            </a:r>
            <a:r>
              <a:rPr lang="en-US" altLang="zh-CN" sz="3200" b="1"/>
              <a:t>×</a:t>
            </a:r>
            <a:r>
              <a:rPr lang="en-US" altLang="zh-CN" sz="2800" b="1"/>
              <a:t>F+i</a:t>
            </a:r>
            <a:r>
              <a:rPr lang="zh-CN" altLang="en-US" sz="2800" b="1"/>
              <a:t>的一部分，</a:t>
            </a:r>
          </a:p>
          <a:p>
            <a:pPr lvl="1" algn="l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/>
              <a:t>但不是短语，因为尽管有</a:t>
            </a:r>
            <a:r>
              <a:rPr lang="en-US" altLang="zh-CN" sz="2800" b="1"/>
              <a:t>E </a:t>
            </a:r>
            <a:r>
              <a:rPr lang="en-US" altLang="zh-CN" sz="3600" b="1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F+i，</a:t>
            </a:r>
          </a:p>
          <a:p>
            <a:pPr lvl="1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/>
              <a:t>但是不存在从文法开始符</a:t>
            </a:r>
          </a:p>
          <a:p>
            <a:pPr lvl="1"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/>
              <a:t>E </a:t>
            </a:r>
            <a:r>
              <a:rPr lang="en-US" altLang="zh-CN" sz="3600" b="1">
                <a:latin typeface="宋体" pitchFamily="2" charset="-122"/>
                <a:sym typeface="Symbol" pitchFamily="18" charset="2"/>
              </a:rPr>
              <a:t></a:t>
            </a:r>
            <a:r>
              <a:rPr lang="en-US" altLang="zh-CN" sz="2800" b="1"/>
              <a:t> T×</a:t>
            </a:r>
            <a:r>
              <a:rPr lang="en-US" altLang="zh-CN" sz="2800" b="1">
                <a:solidFill>
                  <a:srgbClr val="FFCC00"/>
                </a:solidFill>
              </a:rPr>
              <a:t>E</a:t>
            </a:r>
            <a:r>
              <a:rPr lang="zh-CN" altLang="en-US" sz="2800" b="1"/>
              <a:t>的推导</a:t>
            </a: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4932363" y="32131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latin typeface="宋体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11003" name="Text Box 27"/>
          <p:cNvSpPr txBox="1">
            <a:spLocks noChangeArrowheads="1"/>
          </p:cNvSpPr>
          <p:nvPr/>
        </p:nvSpPr>
        <p:spPr bwMode="auto">
          <a:xfrm>
            <a:off x="1042988" y="43656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baseline="30000">
                <a:latin typeface="宋体" pitchFamily="2" charset="-122"/>
                <a:sym typeface="Symbol" pitchFamily="18" charset="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01" grpId="0" autoUpdateAnimBg="0"/>
      <p:bldP spid="511002" grpId="0"/>
      <p:bldP spid="51100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"/>
            <a:ext cx="87630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smtClean="0">
                <a:latin typeface="Times New Roman" pitchFamily="18" charset="0"/>
              </a:rPr>
              <a:t>短语与语法树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</a:rPr>
              <a:t>	从句型的语法树上很容易找出句型的短语</a:t>
            </a:r>
          </a:p>
          <a:p>
            <a:pPr lvl="1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mtClean="0">
                <a:latin typeface="Times New Roman" pitchFamily="18" charset="0"/>
              </a:rPr>
              <a:t>语法树中每棵子树的末端结点构成相对于子树根的短语</a:t>
            </a:r>
            <a:endParaRPr lang="zh-CN" altLang="en-US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>
                <a:latin typeface="Times New Roman" pitchFamily="18" charset="0"/>
              </a:rPr>
              <a:t>	     例：文法</a:t>
            </a:r>
            <a:r>
              <a:rPr lang="en-US" altLang="zh-CN" sz="2800" smtClean="0"/>
              <a:t>G[E]</a:t>
            </a:r>
            <a:r>
              <a:rPr lang="zh-CN" altLang="en-US" sz="2800" smtClean="0">
                <a:latin typeface="Times New Roman" pitchFamily="18" charset="0"/>
              </a:rPr>
              <a:t>的句型</a:t>
            </a:r>
            <a:r>
              <a:rPr lang="en-US" altLang="zh-CN" sz="2800" smtClean="0"/>
              <a:t>T×F+i</a:t>
            </a:r>
            <a:r>
              <a:rPr lang="zh-CN" altLang="en-US" sz="2800" smtClean="0">
                <a:latin typeface="Times New Roman" pitchFamily="18" charset="0"/>
              </a:rPr>
              <a:t>语法树：</a:t>
            </a:r>
          </a:p>
        </p:txBody>
      </p:sp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6634163" y="1524000"/>
            <a:ext cx="2128837" cy="3048000"/>
            <a:chOff x="4179" y="2544"/>
            <a:chExt cx="1341" cy="1596"/>
          </a:xfrm>
        </p:grpSpPr>
        <p:sp>
          <p:nvSpPr>
            <p:cNvPr id="64519" name="Text Box 4"/>
            <p:cNvSpPr txBox="1">
              <a:spLocks noChangeArrowheads="1"/>
            </p:cNvSpPr>
            <p:nvPr/>
          </p:nvSpPr>
          <p:spPr bwMode="auto">
            <a:xfrm>
              <a:off x="4901" y="2544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520" name="Line 5"/>
            <p:cNvSpPr>
              <a:spLocks noChangeShapeType="1"/>
            </p:cNvSpPr>
            <p:nvPr/>
          </p:nvSpPr>
          <p:spPr bwMode="auto">
            <a:xfrm flipH="1">
              <a:off x="4670" y="2796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1" name="Line 6"/>
            <p:cNvSpPr>
              <a:spLocks noChangeShapeType="1"/>
            </p:cNvSpPr>
            <p:nvPr/>
          </p:nvSpPr>
          <p:spPr bwMode="auto">
            <a:xfrm>
              <a:off x="4979" y="2796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Line 7"/>
            <p:cNvSpPr>
              <a:spLocks noChangeShapeType="1"/>
            </p:cNvSpPr>
            <p:nvPr/>
          </p:nvSpPr>
          <p:spPr bwMode="auto">
            <a:xfrm>
              <a:off x="4979" y="2796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Text Box 8"/>
            <p:cNvSpPr txBox="1">
              <a:spLocks noChangeArrowheads="1"/>
            </p:cNvSpPr>
            <p:nvPr/>
          </p:nvSpPr>
          <p:spPr bwMode="auto">
            <a:xfrm>
              <a:off x="4515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524" name="Text Box 9"/>
            <p:cNvSpPr txBox="1">
              <a:spLocks noChangeArrowheads="1"/>
            </p:cNvSpPr>
            <p:nvPr/>
          </p:nvSpPr>
          <p:spPr bwMode="auto">
            <a:xfrm>
              <a:off x="5211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4525" name="Text Box 10"/>
            <p:cNvSpPr txBox="1">
              <a:spLocks noChangeArrowheads="1"/>
            </p:cNvSpPr>
            <p:nvPr/>
          </p:nvSpPr>
          <p:spPr bwMode="auto">
            <a:xfrm>
              <a:off x="4902" y="296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32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4526" name="Line 11"/>
            <p:cNvSpPr>
              <a:spLocks noChangeShapeType="1"/>
            </p:cNvSpPr>
            <p:nvPr/>
          </p:nvSpPr>
          <p:spPr bwMode="auto">
            <a:xfrm>
              <a:off x="4592" y="3216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Text Box 12"/>
            <p:cNvSpPr txBox="1">
              <a:spLocks noChangeArrowheads="1"/>
            </p:cNvSpPr>
            <p:nvPr/>
          </p:nvSpPr>
          <p:spPr bwMode="auto">
            <a:xfrm>
              <a:off x="4515" y="3384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4528" name="Line 13"/>
            <p:cNvSpPr>
              <a:spLocks noChangeShapeType="1"/>
            </p:cNvSpPr>
            <p:nvPr/>
          </p:nvSpPr>
          <p:spPr bwMode="auto">
            <a:xfrm flipH="1">
              <a:off x="4334" y="3660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14"/>
            <p:cNvSpPr>
              <a:spLocks noChangeShapeType="1"/>
            </p:cNvSpPr>
            <p:nvPr/>
          </p:nvSpPr>
          <p:spPr bwMode="auto">
            <a:xfrm>
              <a:off x="4643" y="3660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Line 15"/>
            <p:cNvSpPr>
              <a:spLocks noChangeShapeType="1"/>
            </p:cNvSpPr>
            <p:nvPr/>
          </p:nvSpPr>
          <p:spPr bwMode="auto">
            <a:xfrm>
              <a:off x="4643" y="3660"/>
              <a:ext cx="309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Text Box 16"/>
            <p:cNvSpPr txBox="1">
              <a:spLocks noChangeArrowheads="1"/>
            </p:cNvSpPr>
            <p:nvPr/>
          </p:nvSpPr>
          <p:spPr bwMode="auto">
            <a:xfrm>
              <a:off x="4179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4532" name="Text Box 17"/>
            <p:cNvSpPr txBox="1">
              <a:spLocks noChangeArrowheads="1"/>
            </p:cNvSpPr>
            <p:nvPr/>
          </p:nvSpPr>
          <p:spPr bwMode="auto">
            <a:xfrm>
              <a:off x="4875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4533" name="Text Box 18"/>
            <p:cNvSpPr txBox="1">
              <a:spLocks noChangeArrowheads="1"/>
            </p:cNvSpPr>
            <p:nvPr/>
          </p:nvSpPr>
          <p:spPr bwMode="auto">
            <a:xfrm>
              <a:off x="4566" y="382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400" b="1"/>
                <a:t>×</a:t>
              </a:r>
              <a:endParaRPr lang="zh-CN" altLang="en-US" sz="2400" b="1"/>
            </a:p>
          </p:txBody>
        </p:sp>
        <p:sp>
          <p:nvSpPr>
            <p:cNvPr id="64534" name="Line 19"/>
            <p:cNvSpPr>
              <a:spLocks noChangeShapeType="1"/>
            </p:cNvSpPr>
            <p:nvPr/>
          </p:nvSpPr>
          <p:spPr bwMode="auto">
            <a:xfrm>
              <a:off x="5288" y="3720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Line 20"/>
            <p:cNvSpPr>
              <a:spLocks noChangeShapeType="1"/>
            </p:cNvSpPr>
            <p:nvPr/>
          </p:nvSpPr>
          <p:spPr bwMode="auto">
            <a:xfrm>
              <a:off x="5288" y="3216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Text Box 21"/>
            <p:cNvSpPr txBox="1">
              <a:spLocks noChangeArrowheads="1"/>
            </p:cNvSpPr>
            <p:nvPr/>
          </p:nvSpPr>
          <p:spPr bwMode="auto">
            <a:xfrm>
              <a:off x="5211" y="346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4537" name="Text Box 22"/>
            <p:cNvSpPr txBox="1">
              <a:spLocks noChangeArrowheads="1"/>
            </p:cNvSpPr>
            <p:nvPr/>
          </p:nvSpPr>
          <p:spPr bwMode="auto">
            <a:xfrm>
              <a:off x="5211" y="3888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3200" b="1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464919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562600"/>
            <a:ext cx="609600" cy="6096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533400" y="2590800"/>
            <a:ext cx="61722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2400" b="1">
                <a:latin typeface="Times New Roman" pitchFamily="18" charset="0"/>
              </a:rPr>
              <a:t>五棵子树对应三个短语</a:t>
            </a:r>
            <a:r>
              <a:rPr lang="en-US" altLang="zh-CN" sz="2400" b="1"/>
              <a:t>T × F</a:t>
            </a:r>
            <a:r>
              <a:rPr lang="en-US" altLang="zh-CN" sz="2400" b="1">
                <a:latin typeface="Times New Roman" pitchFamily="18" charset="0"/>
              </a:rPr>
              <a:t>，</a:t>
            </a:r>
            <a:r>
              <a:rPr lang="en-US" altLang="zh-CN" sz="2400" b="1"/>
              <a:t>i</a:t>
            </a:r>
            <a:r>
              <a:rPr lang="en-US" altLang="zh-CN" sz="2400" b="1">
                <a:latin typeface="Times New Roman" pitchFamily="18" charset="0"/>
              </a:rPr>
              <a:t>，</a:t>
            </a:r>
            <a:r>
              <a:rPr lang="en-US" altLang="zh-CN" sz="2400" b="1"/>
              <a:t>T × F+i</a:t>
            </a:r>
          </a:p>
        </p:txBody>
      </p:sp>
      <p:sp>
        <p:nvSpPr>
          <p:cNvPr id="464921" name="Rectangle 25"/>
          <p:cNvSpPr>
            <a:spLocks noChangeArrowheads="1"/>
          </p:cNvSpPr>
          <p:nvPr/>
        </p:nvSpPr>
        <p:spPr bwMode="auto">
          <a:xfrm>
            <a:off x="304800" y="3287713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两层子树的末端结点构成直接短语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  两棵两层子树对应两个直接短语：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zh-CN" sz="2400" b="1"/>
              <a:t>	T×F</a:t>
            </a:r>
            <a:r>
              <a:rPr lang="en-US" altLang="zh-CN" sz="2400" b="1">
                <a:latin typeface="Times New Roman" pitchFamily="18" charset="0"/>
              </a:rPr>
              <a:t>，</a:t>
            </a:r>
            <a:r>
              <a:rPr lang="en-US" altLang="zh-CN" sz="2400" b="1"/>
              <a:t>i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itchFamily="18" charset="0"/>
              </a:rPr>
              <a:t>位于最左边的两层子树的末端结点构成句柄：		</a:t>
            </a:r>
            <a:r>
              <a:rPr lang="en-US" altLang="zh-CN" sz="2400" b="1"/>
              <a:t>T×F 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build="p" bldLvl="3" autoUpdateAnimBg="0"/>
      <p:bldP spid="464919" grpId="0" animBg="1"/>
      <p:bldP spid="464920" grpId="0" autoUpdateAnimBg="0"/>
      <p:bldP spid="46492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P34</a:t>
            </a:r>
          </a:p>
          <a:p>
            <a:pPr marL="0" indent="0">
              <a:buNone/>
            </a:pPr>
            <a:r>
              <a:rPr lang="en-US" altLang="zh-CN" dirty="0" smtClean="0"/>
              <a:t>8. </a:t>
            </a:r>
            <a:r>
              <a:rPr lang="zh-CN" altLang="en-US" dirty="0" smtClean="0"/>
              <a:t>考虑下面上下文无关文法：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</a:t>
            </a:r>
            <a:r>
              <a:rPr lang="zh-CN" altLang="en-US" dirty="0" smtClean="0"/>
              <a:t>→</a:t>
            </a:r>
            <a:r>
              <a:rPr lang="en-US" altLang="zh-CN" dirty="0" smtClean="0"/>
              <a:t>SS*|SS+|a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）表明通过此文法如何生成串</a:t>
            </a:r>
            <a:r>
              <a:rPr lang="en-US" altLang="zh-CN" dirty="0" err="1" smtClean="0"/>
              <a:t>aa+a</a:t>
            </a:r>
            <a:r>
              <a:rPr lang="en-US" altLang="zh-CN" dirty="0" smtClean="0"/>
              <a:t>*,</a:t>
            </a:r>
            <a:r>
              <a:rPr lang="zh-CN" altLang="en-US" dirty="0" smtClean="0"/>
              <a:t>并为该串</a:t>
            </a:r>
            <a:r>
              <a:rPr lang="zh-CN" altLang="en-US" dirty="0" smtClean="0"/>
              <a:t>构造推导树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）该文法生成的语言是什么？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51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P34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10. </a:t>
            </a:r>
            <a:r>
              <a:rPr lang="zh-CN" altLang="en-US" dirty="0" smtClean="0"/>
              <a:t>令文法</a:t>
            </a:r>
            <a:r>
              <a:rPr lang="en-US" altLang="zh-CN" dirty="0" smtClean="0"/>
              <a:t>G[E]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zh-CN" altLang="en-US" dirty="0" smtClean="0"/>
              <a:t>→</a:t>
            </a:r>
            <a:r>
              <a:rPr lang="en-US" altLang="zh-CN" dirty="0" smtClean="0"/>
              <a:t>T|E+T|E-T</a:t>
            </a:r>
          </a:p>
          <a:p>
            <a:pPr marL="0" indent="0">
              <a:buNone/>
            </a:pPr>
            <a:r>
              <a:rPr lang="en-US" altLang="zh-CN" dirty="0" smtClean="0"/>
              <a:t>T</a:t>
            </a:r>
            <a:r>
              <a:rPr lang="zh-CN" altLang="en-US" dirty="0" smtClean="0"/>
              <a:t>→</a:t>
            </a:r>
            <a:r>
              <a:rPr lang="en-US" altLang="zh-CN" dirty="0" smtClean="0"/>
              <a:t>F|T*F|T/F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→</a:t>
            </a:r>
            <a:r>
              <a:rPr lang="en-US" altLang="zh-CN" dirty="0" smtClean="0"/>
              <a:t>(E)|i</a:t>
            </a:r>
          </a:p>
          <a:p>
            <a:pPr marL="0" indent="0">
              <a:buNone/>
            </a:pPr>
            <a:r>
              <a:rPr lang="zh-CN" altLang="en-US" dirty="0" smtClean="0"/>
              <a:t>证明</a:t>
            </a:r>
            <a:r>
              <a:rPr lang="en-US" altLang="zh-CN" dirty="0" smtClean="0"/>
              <a:t>E+T*F</a:t>
            </a:r>
            <a:r>
              <a:rPr lang="zh-CN" altLang="en-US" dirty="0" smtClean="0"/>
              <a:t>是它的一个句型，指出这个句型的所有短语、直接短语和句柄。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358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</a:rPr>
              <a:t>知识点</a:t>
            </a:r>
            <a:r>
              <a:rPr lang="en-US" altLang="zh-CN" smtClean="0">
                <a:latin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</a:rPr>
              <a:t>：语言和文法</a:t>
            </a:r>
            <a:endParaRPr lang="en-US" altLang="zh-CN" smtClean="0">
              <a:latin typeface="微软雅黑" pitchFamily="34" charset="-122"/>
            </a:endParaRP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51339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程序语言的大多数语法现象可用上下文无关文法描述。对于一个上下文无关文法Ｇ</a:t>
            </a:r>
            <a:r>
              <a:rPr lang="en-US" altLang="zh-CN" sz="2800" dirty="0"/>
              <a:t>=(N</a:t>
            </a:r>
            <a:r>
              <a:rPr lang="zh-CN" altLang="zh-CN" sz="2800" dirty="0"/>
              <a:t>，</a:t>
            </a:r>
            <a:r>
              <a:rPr lang="en-US" altLang="zh-CN" sz="2800" dirty="0"/>
              <a:t>T</a:t>
            </a:r>
            <a:r>
              <a:rPr lang="zh-CN" altLang="zh-CN" sz="2800" dirty="0"/>
              <a:t>，</a:t>
            </a:r>
            <a:r>
              <a:rPr lang="en-US" altLang="zh-CN" sz="2800" dirty="0"/>
              <a:t>P</a:t>
            </a:r>
            <a:r>
              <a:rPr lang="zh-CN" altLang="zh-CN" sz="2800" dirty="0"/>
              <a:t>，</a:t>
            </a:r>
            <a:r>
              <a:rPr lang="en-US" altLang="zh-CN" sz="2800" dirty="0"/>
              <a:t>S)</a:t>
            </a:r>
            <a:r>
              <a:rPr lang="zh-CN" altLang="zh-CN" sz="2800" dirty="0"/>
              <a:t>，其中</a:t>
            </a:r>
            <a:r>
              <a:rPr lang="en-US" altLang="zh-CN" sz="2800" dirty="0"/>
              <a:t>N</a:t>
            </a:r>
            <a:r>
              <a:rPr lang="zh-CN" altLang="zh-CN" sz="2800" dirty="0"/>
              <a:t>是非终结符号的集合，</a:t>
            </a:r>
            <a:r>
              <a:rPr lang="en-US" altLang="zh-CN" sz="2800" dirty="0"/>
              <a:t>T</a:t>
            </a:r>
            <a:r>
              <a:rPr lang="zh-CN" altLang="zh-CN" sz="2800" dirty="0"/>
              <a:t>是终结符号的集合，</a:t>
            </a:r>
            <a:r>
              <a:rPr lang="en-US" altLang="zh-CN" sz="2800" dirty="0"/>
              <a:t>P</a:t>
            </a:r>
            <a:r>
              <a:rPr lang="zh-CN" altLang="zh-CN" sz="2800" dirty="0"/>
              <a:t>是产生式集合，</a:t>
            </a:r>
            <a:r>
              <a:rPr lang="en-US" altLang="zh-CN" sz="2800" dirty="0"/>
              <a:t>S</a:t>
            </a:r>
            <a:r>
              <a:rPr lang="zh-CN" altLang="zh-CN" sz="2800" dirty="0"/>
              <a:t>是开始符号。令集合</a:t>
            </a:r>
            <a:r>
              <a:rPr lang="en-US" altLang="zh-CN" sz="2800" dirty="0"/>
              <a:t>V= N∪T</a:t>
            </a:r>
            <a:r>
              <a:rPr lang="zh-CN" altLang="zh-CN" sz="2800" dirty="0"/>
              <a:t>，那么</a:t>
            </a:r>
            <a:r>
              <a:rPr lang="en-US" altLang="zh-CN" sz="2800" dirty="0"/>
              <a:t>G</a:t>
            </a:r>
            <a:r>
              <a:rPr lang="zh-CN" altLang="zh-CN" sz="2800" dirty="0"/>
              <a:t>所描述的语言是</a:t>
            </a:r>
            <a:r>
              <a:rPr lang="zh-CN" altLang="zh-CN" sz="2800" u="sng" dirty="0"/>
              <a:t> （</a:t>
            </a:r>
            <a:r>
              <a:rPr lang="en-US" altLang="zh-CN" sz="2800" u="sng" dirty="0"/>
              <a:t>50</a:t>
            </a:r>
            <a:r>
              <a:rPr lang="zh-CN" altLang="zh-CN" sz="2800" u="sng" dirty="0"/>
              <a:t>） </a:t>
            </a:r>
            <a:r>
              <a:rPr lang="zh-CN" altLang="zh-CN" sz="2800" dirty="0"/>
              <a:t>的集合。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A. </a:t>
            </a:r>
            <a:r>
              <a:rPr lang="zh-CN" altLang="zh-CN" sz="2800" dirty="0" smtClean="0"/>
              <a:t>从</a:t>
            </a:r>
            <a:r>
              <a:rPr lang="en-US" altLang="zh-CN" sz="2800" dirty="0"/>
              <a:t>S</a:t>
            </a:r>
            <a:r>
              <a:rPr lang="zh-CN" altLang="zh-CN" sz="2800" dirty="0"/>
              <a:t>出发推导出的包含</a:t>
            </a:r>
            <a:r>
              <a:rPr lang="en-US" altLang="zh-CN" sz="2800" dirty="0"/>
              <a:t>V</a:t>
            </a:r>
            <a:r>
              <a:rPr lang="zh-CN" altLang="zh-CN" sz="2800" dirty="0"/>
              <a:t>中所有符号的串 </a:t>
            </a:r>
            <a:r>
              <a:rPr lang="en-US" altLang="zh-CN" sz="2800" dirty="0"/>
              <a:t>  </a:t>
            </a:r>
            <a:endParaRPr lang="en-US" altLang="zh-CN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B</a:t>
            </a:r>
            <a:r>
              <a:rPr lang="en-US" altLang="zh-CN" sz="2800" dirty="0"/>
              <a:t>. </a:t>
            </a:r>
            <a:r>
              <a:rPr lang="zh-CN" altLang="zh-CN" sz="2800" dirty="0"/>
              <a:t>从</a:t>
            </a:r>
            <a:r>
              <a:rPr lang="en-US" altLang="zh-CN" sz="2800" dirty="0"/>
              <a:t>S</a:t>
            </a:r>
            <a:r>
              <a:rPr lang="zh-CN" altLang="zh-CN" sz="2800" dirty="0"/>
              <a:t>出发推导出的仅包含</a:t>
            </a:r>
            <a:r>
              <a:rPr lang="en-US" altLang="zh-CN" sz="2800" dirty="0"/>
              <a:t>T</a:t>
            </a:r>
            <a:r>
              <a:rPr lang="zh-CN" altLang="zh-CN" sz="2800" dirty="0"/>
              <a:t>中符号的串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C</a:t>
            </a:r>
            <a:r>
              <a:rPr lang="en-US" altLang="zh-CN" sz="2800" dirty="0"/>
              <a:t>. N</a:t>
            </a:r>
            <a:r>
              <a:rPr lang="zh-CN" altLang="zh-CN" sz="2800" dirty="0"/>
              <a:t>中所有符号组成的串</a:t>
            </a:r>
            <a:r>
              <a:rPr lang="en-US" altLang="zh-CN" sz="2800" dirty="0"/>
              <a:t>   	               </a:t>
            </a:r>
            <a:endParaRPr lang="en-US" altLang="zh-CN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D</a:t>
            </a:r>
            <a:r>
              <a:rPr lang="en-US" altLang="zh-CN" sz="2800" dirty="0"/>
              <a:t>. T</a:t>
            </a:r>
            <a:r>
              <a:rPr lang="zh-CN" altLang="zh-CN" sz="2800" dirty="0"/>
              <a:t>中所有符号组成的串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 bwMode="auto">
          <a:xfrm>
            <a:off x="3276600" y="65532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9F74B14-AACE-4656-AA5F-6C3CBB82CE30}" type="slidenum">
              <a:rPr lang="en-US" altLang="zh-CN" sz="1200" smtClean="0">
                <a:solidFill>
                  <a:srgbClr val="1734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pPr eaLnBrk="1" hangingPunct="1"/>
              <a:t>64</a:t>
            </a:fld>
            <a:endParaRPr lang="en-US" altLang="zh-CN" sz="1200" smtClean="0">
              <a:solidFill>
                <a:srgbClr val="17347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4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zh-CN" altLang="en-US" sz="4000" dirty="0" smtClean="0">
                <a:solidFill>
                  <a:schemeClr val="tx1"/>
                </a:solidFill>
              </a:rPr>
              <a:t>7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itchFamily="18" charset="0"/>
              </a:rPr>
              <a:t>有关文法实用中的一些说明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>
                <a:latin typeface="Times New Roman" pitchFamily="18" charset="0"/>
              </a:rPr>
              <a:t>.</a:t>
            </a:r>
            <a:r>
              <a:rPr lang="zh-CN" altLang="en-US" sz="2800" dirty="0" smtClean="0"/>
              <a:t>7</a:t>
            </a:r>
            <a:r>
              <a:rPr lang="zh-CN" altLang="en-US" sz="2800" dirty="0" smtClean="0">
                <a:latin typeface="Times New Roman" pitchFamily="18" charset="0"/>
              </a:rPr>
              <a:t>.</a:t>
            </a:r>
            <a:r>
              <a:rPr lang="zh-CN" altLang="en-US" sz="2800" dirty="0" smtClean="0"/>
              <a:t>1  </a:t>
            </a:r>
            <a:r>
              <a:rPr lang="zh-CN" altLang="en-US" sz="2800" dirty="0" smtClean="0">
                <a:latin typeface="Times New Roman" pitchFamily="18" charset="0"/>
              </a:rPr>
              <a:t>有关文法的实用限制</a:t>
            </a:r>
          </a:p>
          <a:p>
            <a:pPr marL="609600" indent="-609600"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latin typeface="Times New Roman" pitchFamily="18" charset="0"/>
              </a:rPr>
              <a:t>有害规则和多余规则</a:t>
            </a:r>
            <a:endParaRPr lang="zh-CN" altLang="en-US" sz="280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533400" y="2133600"/>
            <a:ext cx="8077200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有害规则：</a:t>
            </a:r>
            <a:r>
              <a:rPr lang="en-US" altLang="zh-CN" sz="2800" b="1"/>
              <a:t>U→U   ,</a:t>
            </a:r>
            <a:r>
              <a:rPr lang="zh-CN" altLang="en-US" sz="2800" b="1"/>
              <a:t>无用且引起文法的二义</a:t>
            </a:r>
          </a:p>
          <a:p>
            <a:pPr marL="342900" indent="-3429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/>
              <a:t>多余规则：所有句子推导都用不到的规则，表现形式：</a:t>
            </a:r>
          </a:p>
          <a:p>
            <a:pPr marL="800100" lvl="1" indent="-3429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lphaLcPeriod"/>
            </a:pPr>
            <a:r>
              <a:rPr lang="zh-CN" altLang="en-US" sz="2800" b="1"/>
              <a:t>不可到达：不在任何句型中出现的非终结符</a:t>
            </a:r>
          </a:p>
          <a:p>
            <a:pPr marL="800100" lvl="1" indent="-3429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lphaLcPeriod"/>
            </a:pPr>
            <a:r>
              <a:rPr lang="zh-CN" altLang="en-US" sz="2800" b="1"/>
              <a:t>不可终止：不可推导出终结符号串的非终结符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 autoUpdateAnimBg="0"/>
      <p:bldP spid="462852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486400"/>
          </a:xfrm>
        </p:spPr>
        <p:txBody>
          <a:bodyPr/>
          <a:lstStyle/>
          <a:p>
            <a:pPr algn="just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/>
              <a:t>例：文法</a:t>
            </a:r>
            <a:r>
              <a:rPr lang="en-US" altLang="zh-CN" smtClean="0"/>
              <a:t>G[S]：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（1）S→Be    </a:t>
            </a:r>
            <a:r>
              <a:rPr lang="en-US" altLang="zh-CN" smtClean="0">
                <a:latin typeface="Times New Roman" pitchFamily="18" charset="0"/>
              </a:rPr>
              <a:t>（</a:t>
            </a:r>
            <a:r>
              <a:rPr lang="en-US" altLang="zh-CN" smtClean="0"/>
              <a:t>2</a:t>
            </a:r>
            <a:r>
              <a:rPr lang="en-US" altLang="zh-CN" smtClean="0">
                <a:latin typeface="Times New Roman" pitchFamily="18" charset="0"/>
              </a:rPr>
              <a:t>）</a:t>
            </a:r>
            <a:r>
              <a:rPr lang="en-US" altLang="zh-CN" smtClean="0"/>
              <a:t>B→Ce 	（3）B→Af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（4）A→Ae    （5）A→e	（6）C→Cf 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mtClean="0"/>
              <a:t>（7）D→f  </a:t>
            </a:r>
          </a:p>
          <a:p>
            <a:pPr algn="just" eaLnBrk="1" hangingPunct="1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latin typeface="Times New Roman" pitchFamily="18" charset="0"/>
              </a:rPr>
              <a:t>多余规则为：</a:t>
            </a:r>
          </a:p>
          <a:p>
            <a:pPr algn="just" eaLnBrk="1" hangingPunct="1">
              <a:buFontTx/>
              <a:buNone/>
            </a:pPr>
            <a:r>
              <a:rPr lang="en-US" altLang="zh-CN" smtClean="0">
                <a:latin typeface="Times New Roman" pitchFamily="18" charset="0"/>
              </a:rPr>
              <a:t>          （</a:t>
            </a:r>
            <a:r>
              <a:rPr lang="en-US" altLang="zh-CN" smtClean="0"/>
              <a:t>7</a:t>
            </a:r>
            <a:r>
              <a:rPr lang="en-US" altLang="zh-CN" smtClean="0">
                <a:latin typeface="Times New Roman" pitchFamily="18" charset="0"/>
              </a:rPr>
              <a:t>）</a:t>
            </a:r>
            <a:r>
              <a:rPr lang="zh-CN" altLang="en-US" smtClean="0">
                <a:latin typeface="Times New Roman" pitchFamily="18" charset="0"/>
              </a:rPr>
              <a:t>不可到达</a:t>
            </a:r>
          </a:p>
          <a:p>
            <a:pPr algn="just" eaLnBrk="1" hangingPunct="1">
              <a:buFontTx/>
              <a:buNone/>
            </a:pPr>
            <a:r>
              <a:rPr lang="zh-CN" altLang="en-US" smtClean="0">
                <a:latin typeface="Times New Roman" pitchFamily="18" charset="0"/>
              </a:rPr>
              <a:t>          （</a:t>
            </a:r>
            <a:r>
              <a:rPr lang="zh-CN" altLang="en-US" smtClean="0"/>
              <a:t>6</a:t>
            </a:r>
            <a:r>
              <a:rPr lang="zh-CN" altLang="en-US" smtClean="0">
                <a:latin typeface="Times New Roman" pitchFamily="18" charset="0"/>
              </a:rPr>
              <a:t>）不可终止</a:t>
            </a:r>
          </a:p>
          <a:p>
            <a:pPr algn="just" eaLnBrk="1" hangingPunct="1">
              <a:buFontTx/>
              <a:buNone/>
            </a:pPr>
            <a:r>
              <a:rPr lang="zh-CN" altLang="en-US" smtClean="0">
                <a:latin typeface="Times New Roman" pitchFamily="18" charset="0"/>
              </a:rPr>
              <a:t>          （</a:t>
            </a:r>
            <a:r>
              <a:rPr lang="zh-CN" altLang="en-US" smtClean="0"/>
              <a:t>2</a:t>
            </a:r>
            <a:r>
              <a:rPr lang="zh-CN" altLang="en-US" smtClean="0">
                <a:latin typeface="Times New Roman" pitchFamily="18" charset="0"/>
              </a:rPr>
              <a:t>）也是多余的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4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  <a:r>
              <a:rPr lang="zh-CN" altLang="en-US" dirty="0" smtClean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2</a:t>
            </a:r>
            <a:r>
              <a:rPr lang="zh-CN" altLang="en-US" dirty="0" smtClean="0">
                <a:latin typeface="Times New Roman" pitchFamily="18" charset="0"/>
              </a:rPr>
              <a:t>上下文无关文法中的</a:t>
            </a:r>
            <a:r>
              <a:rPr lang="en-US" altLang="zh-CN" dirty="0" smtClean="0"/>
              <a:t>ε</a:t>
            </a:r>
            <a:r>
              <a:rPr lang="zh-CN" altLang="en-US" dirty="0" smtClean="0">
                <a:latin typeface="Times New Roman" pitchFamily="18" charset="0"/>
              </a:rPr>
              <a:t>规则</a:t>
            </a:r>
          </a:p>
          <a:p>
            <a:pPr eaLnBrk="1" hangingPunct="1">
              <a:buFontTx/>
              <a:buNone/>
            </a:pPr>
            <a:endParaRPr lang="zh-CN" altLang="en-US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latin typeface="Times New Roman" pitchFamily="18" charset="0"/>
              </a:rPr>
              <a:t>	上下文无关文法中允许使用</a:t>
            </a:r>
            <a:r>
              <a:rPr lang="en-US" altLang="zh-CN" dirty="0" err="1" smtClean="0"/>
              <a:t>A→ε</a:t>
            </a:r>
            <a:r>
              <a:rPr lang="zh-CN" altLang="en-US" dirty="0" smtClean="0">
                <a:latin typeface="Times New Roman" pitchFamily="18" charset="0"/>
              </a:rPr>
              <a:t>产生式，</a:t>
            </a:r>
            <a:r>
              <a:rPr lang="en-US" altLang="zh-CN" dirty="0" err="1" smtClean="0"/>
              <a:t>A→ε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ε</a:t>
            </a:r>
            <a:r>
              <a:rPr lang="zh-CN" altLang="en-US" dirty="0" smtClean="0"/>
              <a:t>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chemeClr val="tx1"/>
                </a:solidFill>
              </a:rPr>
              <a:t>本章小结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800" smtClean="0"/>
              <a:t>本章出现的概念较多，应重点理解文法，语言，推导，句型句子及句柄等概念。语法分析有关内容在后面章节会详细讨论.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800" smtClean="0"/>
              <a:t>文法作为程序语言的语法的描述工具，它用</a:t>
            </a:r>
            <a:r>
              <a:rPr lang="zh-CN" altLang="en-US" sz="2800" smtClean="0">
                <a:latin typeface="Times New Roman" pitchFamily="18" charset="0"/>
              </a:rPr>
              <a:t>规则只能陈述的是:语言的所有句子以什么样的符号串出现。</a:t>
            </a:r>
            <a:r>
              <a:rPr lang="zh-CN" altLang="en-US" sz="2800" smtClean="0"/>
              <a:t>文法和语言的形式定义中的 </a:t>
            </a:r>
            <a:r>
              <a:rPr lang="zh-CN" altLang="en-US" sz="2800" smtClean="0">
                <a:latin typeface="Times New Roman" pitchFamily="18" charset="0"/>
              </a:rPr>
              <a:t>“形式”的含义是只涉及</a:t>
            </a:r>
            <a:r>
              <a:rPr lang="zh-CN" altLang="en-US" sz="2800" smtClean="0"/>
              <a:t>语言的语法不涉及语言的语义。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mtClean="0">
                <a:latin typeface="Times New Roman" pitchFamily="18" charset="0"/>
              </a:rPr>
              <a:t>本章内容是形式语言理论的一部分。形式语言理论是对符号串集合的表示法、结构及其特性的研究。是程序设计语言语法分析研究的基础。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z="3200" smtClean="0"/>
              <a:t>文法：是语言</a:t>
            </a:r>
            <a:r>
              <a:rPr lang="zh-CN" altLang="en-US" sz="3200" smtClean="0">
                <a:solidFill>
                  <a:srgbClr val="FFFF00"/>
                </a:solidFill>
              </a:rPr>
              <a:t>语法</a:t>
            </a:r>
            <a:r>
              <a:rPr lang="zh-CN" altLang="en-US" sz="3200" smtClean="0"/>
              <a:t>的描述工具，实现用有穷的规则把语言的无穷句子集描述出来。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382000" cy="50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3200" b="1"/>
              <a:t>例:“</a:t>
            </a:r>
            <a:r>
              <a:rPr kumimoji="1" lang="zh-CN" altLang="en-US" sz="3200" b="1">
                <a:latin typeface="Times New Roman" pitchFamily="18" charset="0"/>
              </a:rPr>
              <a:t>我是大学生</a:t>
            </a:r>
            <a:r>
              <a:rPr kumimoji="1" lang="zh-CN" altLang="en-US" sz="3200" b="1"/>
              <a:t>”</a:t>
            </a:r>
            <a:r>
              <a:rPr kumimoji="1" lang="zh-CN" altLang="en-US" sz="3200" b="1">
                <a:latin typeface="Times New Roman" pitchFamily="18" charset="0"/>
              </a:rPr>
              <a:t>是汉语的一个句子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latin typeface="宋体" pitchFamily="2" charset="-122"/>
              </a:rPr>
              <a:t>用</a:t>
            </a:r>
            <a:r>
              <a:rPr kumimoji="1" lang="en-US" altLang="zh-CN" sz="3200" b="1">
                <a:latin typeface="宋体" pitchFamily="2" charset="-122"/>
              </a:rPr>
              <a:t>EBNF</a:t>
            </a:r>
            <a:r>
              <a:rPr kumimoji="1" lang="zh-CN" altLang="en-US" sz="3200" b="1">
                <a:latin typeface="宋体" pitchFamily="2" charset="-122"/>
              </a:rPr>
              <a:t>来表示汉语句子的构成规则：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latin typeface="宋体" pitchFamily="2" charset="-122"/>
              </a:rPr>
              <a:t>〈句子〉∷=〈主语〉〈谓语〉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latin typeface="宋体" pitchFamily="2" charset="-122"/>
              </a:rPr>
              <a:t>〈主语〉∷=〈代词〉｜〈名词〉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latin typeface="宋体" pitchFamily="2" charset="-122"/>
              </a:rPr>
              <a:t>〈代词〉∷= 我｜你｜他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latin typeface="宋体" pitchFamily="2" charset="-122"/>
              </a:rPr>
              <a:t>〈名词〉∷= 王明｜大学生｜工人｜英语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latin typeface="宋体" pitchFamily="2" charset="-122"/>
              </a:rPr>
              <a:t>〈谓语〉∷=〈动词〉〈直接宾语〉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latin typeface="宋体" pitchFamily="2" charset="-122"/>
              </a:rPr>
              <a:t>〈动词〉∷= 是｜学习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latin typeface="宋体" pitchFamily="2" charset="-122"/>
              </a:rPr>
              <a:t>〈直接宾语〉∷=〈代词〉｜〈名词〉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q"/>
            </a:pPr>
            <a:r>
              <a:rPr lang="zh-CN" altLang="en-US" smtClean="0"/>
              <a:t>由规则推导句子</a:t>
            </a:r>
          </a:p>
        </p:txBody>
      </p:sp>
      <p:sp>
        <p:nvSpPr>
          <p:cNvPr id="498691" name="Rectangle 3"/>
          <p:cNvSpPr>
            <a:spLocks noChangeArrowheads="1"/>
          </p:cNvSpPr>
          <p:nvPr/>
        </p:nvSpPr>
        <p:spPr bwMode="auto">
          <a:xfrm>
            <a:off x="381000" y="1036638"/>
            <a:ext cx="822960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b="1"/>
              <a:t>方法:</a:t>
            </a:r>
            <a:r>
              <a:rPr lang="zh-CN" altLang="en-US" sz="3200" b="1">
                <a:latin typeface="宋体" pitchFamily="2" charset="-122"/>
              </a:rPr>
              <a:t>	 用一条规则∷=的右端符号串代替::=的左端.</a:t>
            </a:r>
          </a:p>
          <a:p>
            <a:pPr lvl="1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宋体" pitchFamily="2" charset="-122"/>
              </a:rPr>
              <a:t>表示:	 用</a:t>
            </a:r>
            <a:r>
              <a:rPr lang="zh-CN" altLang="en-US" sz="3200" b="1"/>
              <a:t>“</a:t>
            </a:r>
            <a:r>
              <a:rPr lang="zh-CN" altLang="en-US" sz="3200" b="1">
                <a:latin typeface="宋体" pitchFamily="2" charset="-122"/>
              </a:rPr>
              <a:t> =&gt; </a:t>
            </a:r>
            <a:r>
              <a:rPr lang="zh-CN" altLang="en-US" sz="3200" b="1"/>
              <a:t>”</a:t>
            </a:r>
            <a:r>
              <a:rPr lang="zh-CN" altLang="en-US" sz="3200" b="1">
                <a:latin typeface="宋体" pitchFamily="2" charset="-122"/>
              </a:rPr>
              <a:t>表示推导,含义是,使用一条规则,代替=&gt;左边的某个符号,产生=&gt;右端的符号串.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 bldLvl="2" autoUpdateAnimBg="0"/>
    </p:bld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3742</TotalTime>
  <Words>2793</Words>
  <Application>Microsoft Office PowerPoint</Application>
  <PresentationFormat>全屏显示(4:3)</PresentationFormat>
  <Paragraphs>552</Paragraphs>
  <Slides>68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0" baseType="lpstr">
      <vt:lpstr>Mountain Top</vt:lpstr>
      <vt:lpstr>sample</vt:lpstr>
      <vt:lpstr>第二章  文法和语言</vt:lpstr>
      <vt:lpstr>PowerPoint 演示文稿</vt:lpstr>
      <vt:lpstr>2.1 语言和文法的直观概念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符号和符号串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文法和语言的形式定义</vt:lpstr>
      <vt:lpstr>1．文法的定义</vt:lpstr>
      <vt:lpstr>PowerPoint 演示文稿</vt:lpstr>
      <vt:lpstr>PowerPoint 演示文稿</vt:lpstr>
      <vt:lpstr>2．文法的简化表示法</vt:lpstr>
      <vt:lpstr>PowerPoint 演示文稿</vt:lpstr>
      <vt:lpstr>3.  推导(Derivation)与归约(Reduction)</vt:lpstr>
      <vt:lpstr>PowerPoint 演示文稿</vt:lpstr>
      <vt:lpstr>PowerPoint 演示文稿</vt:lpstr>
      <vt:lpstr>PowerPoint 演示文稿</vt:lpstr>
      <vt:lpstr>4．句型、句子、语言的定义</vt:lpstr>
      <vt:lpstr>PowerPoint 演示文稿</vt:lpstr>
      <vt:lpstr>PowerPoint 演示文稿</vt:lpstr>
      <vt:lpstr>5．文法的等价</vt:lpstr>
      <vt:lpstr>2.4 文法的类型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 上下文无关文法及其语法树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 句型的分析</vt:lpstr>
      <vt:lpstr>PowerPoint 演示文稿</vt:lpstr>
      <vt:lpstr>2.6.1  自上而下的分析方法</vt:lpstr>
      <vt:lpstr>PowerPoint 演示文稿</vt:lpstr>
      <vt:lpstr>PowerPoint 演示文稿</vt:lpstr>
      <vt:lpstr>2.6.2  自下而上的分析方法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练习</vt:lpstr>
      <vt:lpstr>知识点5：语言和文法</vt:lpstr>
      <vt:lpstr>4.7有关文法实用中的一些说明</vt:lpstr>
      <vt:lpstr>PowerPoint 演示文稿</vt:lpstr>
      <vt:lpstr>PowerPoint 演示文稿</vt:lpstr>
      <vt:lpstr>本章小结</vt:lpstr>
    </vt:vector>
  </TitlesOfParts>
  <Company>华南理工大学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liuxinxin</dc:creator>
  <cp:lastModifiedBy>Frank</cp:lastModifiedBy>
  <cp:revision>767</cp:revision>
  <cp:lastPrinted>1601-01-01T00:00:00Z</cp:lastPrinted>
  <dcterms:created xsi:type="dcterms:W3CDTF">2003-01-11T07:49:44Z</dcterms:created>
  <dcterms:modified xsi:type="dcterms:W3CDTF">2016-08-31T06:58:44Z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