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93" r:id="rId3"/>
    <p:sldId id="257" r:id="rId4"/>
    <p:sldId id="305" r:id="rId5"/>
    <p:sldId id="300" r:id="rId6"/>
    <p:sldId id="258" r:id="rId7"/>
    <p:sldId id="301" r:id="rId8"/>
    <p:sldId id="261" r:id="rId9"/>
    <p:sldId id="262" r:id="rId10"/>
    <p:sldId id="263" r:id="rId11"/>
    <p:sldId id="311" r:id="rId12"/>
    <p:sldId id="307" r:id="rId13"/>
    <p:sldId id="308" r:id="rId14"/>
    <p:sldId id="312" r:id="rId15"/>
    <p:sldId id="306" r:id="rId16"/>
    <p:sldId id="266" r:id="rId17"/>
    <p:sldId id="309" r:id="rId18"/>
    <p:sldId id="268" r:id="rId19"/>
    <p:sldId id="313" r:id="rId20"/>
    <p:sldId id="269" r:id="rId21"/>
    <p:sldId id="328" r:id="rId22"/>
    <p:sldId id="315" r:id="rId23"/>
    <p:sldId id="272" r:id="rId24"/>
    <p:sldId id="270" r:id="rId25"/>
    <p:sldId id="271" r:id="rId26"/>
    <p:sldId id="323" r:id="rId27"/>
    <p:sldId id="275" r:id="rId28"/>
    <p:sldId id="277" r:id="rId29"/>
    <p:sldId id="273" r:id="rId30"/>
    <p:sldId id="278" r:id="rId31"/>
    <p:sldId id="324" r:id="rId32"/>
    <p:sldId id="274" r:id="rId33"/>
    <p:sldId id="276" r:id="rId34"/>
    <p:sldId id="279" r:id="rId35"/>
    <p:sldId id="295" r:id="rId36"/>
    <p:sldId id="325" r:id="rId37"/>
    <p:sldId id="280" r:id="rId38"/>
    <p:sldId id="326" r:id="rId39"/>
    <p:sldId id="282" r:id="rId40"/>
    <p:sldId id="318" r:id="rId41"/>
    <p:sldId id="317" r:id="rId42"/>
    <p:sldId id="316" r:id="rId43"/>
    <p:sldId id="297" r:id="rId44"/>
    <p:sldId id="285" r:id="rId45"/>
    <p:sldId id="327" r:id="rId46"/>
    <p:sldId id="319" r:id="rId47"/>
    <p:sldId id="321" r:id="rId48"/>
    <p:sldId id="286" r:id="rId49"/>
    <p:sldId id="329" r:id="rId50"/>
    <p:sldId id="290" r:id="rId51"/>
    <p:sldId id="331" r:id="rId52"/>
    <p:sldId id="291" r:id="rId53"/>
    <p:sldId id="292" r:id="rId54"/>
    <p:sldId id="310" r:id="rId55"/>
    <p:sldId id="320" r:id="rId56"/>
    <p:sldId id="332" r:id="rId57"/>
    <p:sldId id="322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BC8F"/>
    <a:srgbClr val="FFA66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122" d="100"/>
          <a:sy n="122" d="100"/>
        </p:scale>
        <p:origin x="-127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3.xml"/><Relationship Id="rId13" Type="http://schemas.openxmlformats.org/officeDocument/2006/relationships/slide" Target="slides/slide48.xml"/><Relationship Id="rId3" Type="http://schemas.openxmlformats.org/officeDocument/2006/relationships/slide" Target="slides/slide14.xml"/><Relationship Id="rId7" Type="http://schemas.openxmlformats.org/officeDocument/2006/relationships/slide" Target="slides/slide32.xml"/><Relationship Id="rId12" Type="http://schemas.openxmlformats.org/officeDocument/2006/relationships/slide" Target="slides/slide44.xml"/><Relationship Id="rId17" Type="http://schemas.openxmlformats.org/officeDocument/2006/relationships/slide" Target="slides/slide56.xml"/><Relationship Id="rId2" Type="http://schemas.openxmlformats.org/officeDocument/2006/relationships/slide" Target="slides/slide5.xml"/><Relationship Id="rId16" Type="http://schemas.openxmlformats.org/officeDocument/2006/relationships/slide" Target="slides/slide55.xml"/><Relationship Id="rId1" Type="http://schemas.openxmlformats.org/officeDocument/2006/relationships/slide" Target="slides/slide4.xml"/><Relationship Id="rId6" Type="http://schemas.openxmlformats.org/officeDocument/2006/relationships/slide" Target="slides/slide23.xml"/><Relationship Id="rId11" Type="http://schemas.openxmlformats.org/officeDocument/2006/relationships/slide" Target="slides/slide43.xml"/><Relationship Id="rId5" Type="http://schemas.openxmlformats.org/officeDocument/2006/relationships/slide" Target="slides/slide20.xml"/><Relationship Id="rId15" Type="http://schemas.openxmlformats.org/officeDocument/2006/relationships/slide" Target="slides/slide52.xml"/><Relationship Id="rId10" Type="http://schemas.openxmlformats.org/officeDocument/2006/relationships/slide" Target="slides/slide39.xml"/><Relationship Id="rId4" Type="http://schemas.openxmlformats.org/officeDocument/2006/relationships/slide" Target="slides/slide15.xml"/><Relationship Id="rId9" Type="http://schemas.openxmlformats.org/officeDocument/2006/relationships/slide" Target="slides/slide35.xml"/><Relationship Id="rId14" Type="http://schemas.openxmlformats.org/officeDocument/2006/relationships/slide" Target="slides/slide4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2291" name="Freeform 3" descr="CITTEXT"/>
            <p:cNvSpPr>
              <a:spLocks/>
            </p:cNvSpPr>
            <p:nvPr/>
          </p:nvSpPr>
          <p:spPr bwMode="auto">
            <a:xfrm>
              <a:off x="0" y="0"/>
              <a:ext cx="1824" cy="4320"/>
            </a:xfrm>
            <a:custGeom>
              <a:avLst/>
              <a:gdLst>
                <a:gd name="T0" fmla="*/ 0 w 1824"/>
                <a:gd name="T1" fmla="*/ 3840 h 3840"/>
                <a:gd name="T2" fmla="*/ 0 w 1824"/>
                <a:gd name="T3" fmla="*/ 0 h 3840"/>
                <a:gd name="T4" fmla="*/ 1824 w 1824"/>
                <a:gd name="T5" fmla="*/ 0 h 3840"/>
                <a:gd name="T6" fmla="*/ 583 w 1824"/>
                <a:gd name="T7" fmla="*/ 3840 h 3840"/>
                <a:gd name="T8" fmla="*/ 0 w 1824"/>
                <a:gd name="T9" fmla="*/ 3840 h 3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3840">
                  <a:moveTo>
                    <a:pt x="0" y="3840"/>
                  </a:moveTo>
                  <a:lnTo>
                    <a:pt x="0" y="0"/>
                  </a:lnTo>
                  <a:lnTo>
                    <a:pt x="1824" y="0"/>
                  </a:lnTo>
                  <a:cubicBezTo>
                    <a:pt x="74" y="1204"/>
                    <a:pt x="465" y="3655"/>
                    <a:pt x="583" y="3840"/>
                  </a:cubicBezTo>
                  <a:cubicBezTo>
                    <a:pt x="291" y="3840"/>
                    <a:pt x="0" y="3840"/>
                    <a:pt x="0" y="3840"/>
                  </a:cubicBez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2" name="Rectangle 4"/>
            <p:cNvSpPr>
              <a:spLocks noChangeArrowheads="1"/>
            </p:cNvSpPr>
            <p:nvPr/>
          </p:nvSpPr>
          <p:spPr bwMode="ltGray">
            <a:xfrm>
              <a:off x="1008" y="0"/>
              <a:ext cx="4752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293" name="Picture 5" descr="CITBAN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66" r="5334" b="86667"/>
            <a:stretch>
              <a:fillRect/>
            </a:stretch>
          </p:blipFill>
          <p:spPr bwMode="auto">
            <a:xfrm>
              <a:off x="1584" y="0"/>
              <a:ext cx="4176" cy="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1008" y="240"/>
              <a:ext cx="4752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295" name="Group 7"/>
            <p:cNvGrpSpPr>
              <a:grpSpLocks/>
            </p:cNvGrpSpPr>
            <p:nvPr userDrawn="1"/>
          </p:nvGrpSpPr>
          <p:grpSpPr bwMode="auto">
            <a:xfrm>
              <a:off x="0" y="2256"/>
              <a:ext cx="3642" cy="94"/>
              <a:chOff x="0" y="2256"/>
              <a:chExt cx="3642" cy="94"/>
            </a:xfrm>
          </p:grpSpPr>
          <p:sp>
            <p:nvSpPr>
              <p:cNvPr id="12296" name="Freeform 8"/>
              <p:cNvSpPr>
                <a:spLocks/>
              </p:cNvSpPr>
              <p:nvPr/>
            </p:nvSpPr>
            <p:spPr bwMode="auto">
              <a:xfrm>
                <a:off x="0" y="2310"/>
                <a:ext cx="3642" cy="1"/>
              </a:xfrm>
              <a:custGeom>
                <a:avLst/>
                <a:gdLst>
                  <a:gd name="T0" fmla="*/ 0 w 3642"/>
                  <a:gd name="T1" fmla="*/ 0 h 1"/>
                  <a:gd name="T2" fmla="*/ 3642 w 364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42" h="1">
                    <a:moveTo>
                      <a:pt x="0" y="0"/>
                    </a:moveTo>
                    <a:lnTo>
                      <a:pt x="3642" y="0"/>
                    </a:ln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297" name="Group 9"/>
              <p:cNvGrpSpPr>
                <a:grpSpLocks/>
              </p:cNvGrpSpPr>
              <p:nvPr/>
            </p:nvGrpSpPr>
            <p:grpSpPr bwMode="auto">
              <a:xfrm>
                <a:off x="960" y="2256"/>
                <a:ext cx="1678" cy="94"/>
                <a:chOff x="419" y="1193"/>
                <a:chExt cx="1678" cy="94"/>
              </a:xfrm>
            </p:grpSpPr>
            <p:sp>
              <p:nvSpPr>
                <p:cNvPr id="12298" name="Oval 10"/>
                <p:cNvSpPr>
                  <a:spLocks noChangeArrowheads="1"/>
                </p:cNvSpPr>
                <p:nvPr userDrawn="1"/>
              </p:nvSpPr>
              <p:spPr bwMode="auto">
                <a:xfrm>
                  <a:off x="419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0784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CC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99" name="Oval 11"/>
                <p:cNvSpPr>
                  <a:spLocks noChangeArrowheads="1"/>
                </p:cNvSpPr>
                <p:nvPr userDrawn="1"/>
              </p:nvSpPr>
              <p:spPr bwMode="auto">
                <a:xfrm>
                  <a:off x="947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0784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CC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00" name="Oval 12"/>
                <p:cNvSpPr>
                  <a:spLocks noChangeArrowheads="1"/>
                </p:cNvSpPr>
                <p:nvPr userDrawn="1"/>
              </p:nvSpPr>
              <p:spPr bwMode="auto">
                <a:xfrm>
                  <a:off x="1475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0784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CC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01" name="Oval 13"/>
                <p:cNvSpPr>
                  <a:spLocks noChangeArrowheads="1"/>
                </p:cNvSpPr>
                <p:nvPr userDrawn="1"/>
              </p:nvSpPr>
              <p:spPr bwMode="auto">
                <a:xfrm>
                  <a:off x="2003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0784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CC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302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303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038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30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2305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78947CA-BEC9-4190-8CA3-09C69B30364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3CDBD-9E35-4E47-B57E-D78A8D00FE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2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381000"/>
            <a:ext cx="19431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6769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9B7B5-322A-4547-99CA-95B6B2A6912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53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8E409-9A92-4A3A-8FC6-BBD1692D4A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876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4B3F8-2941-45E1-A8D1-06EEF85A68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84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FC850-F7CC-442A-9388-50A6C251BB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15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A02CD-2ED4-403A-9537-27EC110DED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70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B60C7-283D-4EBE-97A1-244849B223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3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40B0C-0A85-4F3F-B4C6-A2BD074866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08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2C4EF-2ECC-47A5-A59A-F37B5C4A2B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58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F9B96-8A8F-4DA1-BF12-8DC8D892E5E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89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ChangeArrowheads="1"/>
          </p:cNvSpPr>
          <p:nvPr userDrawn="1"/>
        </p:nvSpPr>
        <p:spPr bwMode="auto">
          <a:xfrm>
            <a:off x="1600200" y="152400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Freeform 6"/>
          <p:cNvSpPr>
            <a:spLocks/>
          </p:cNvSpPr>
          <p:nvPr userDrawn="1"/>
        </p:nvSpPr>
        <p:spPr bwMode="auto">
          <a:xfrm>
            <a:off x="152400" y="1219200"/>
            <a:ext cx="6858000" cy="4876800"/>
          </a:xfrm>
          <a:custGeom>
            <a:avLst/>
            <a:gdLst>
              <a:gd name="T0" fmla="*/ 0 w 4320"/>
              <a:gd name="T1" fmla="*/ 3264 h 3264"/>
              <a:gd name="T2" fmla="*/ 0 w 4320"/>
              <a:gd name="T3" fmla="*/ 0 h 3264"/>
              <a:gd name="T4" fmla="*/ 4320 w 4320"/>
              <a:gd name="T5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Oval 7"/>
          <p:cNvSpPr>
            <a:spLocks noChangeArrowheads="1"/>
          </p:cNvSpPr>
          <p:nvPr userDrawn="1"/>
        </p:nvSpPr>
        <p:spPr bwMode="auto">
          <a:xfrm>
            <a:off x="665163" y="12985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Oval 8"/>
          <p:cNvSpPr>
            <a:spLocks noChangeArrowheads="1"/>
          </p:cNvSpPr>
          <p:nvPr userDrawn="1"/>
        </p:nvSpPr>
        <p:spPr bwMode="auto">
          <a:xfrm>
            <a:off x="1503363" y="12985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Oval 9"/>
          <p:cNvSpPr>
            <a:spLocks noChangeArrowheads="1"/>
          </p:cNvSpPr>
          <p:nvPr userDrawn="1"/>
        </p:nvSpPr>
        <p:spPr bwMode="auto">
          <a:xfrm>
            <a:off x="2341563" y="12985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Oval 10"/>
          <p:cNvSpPr>
            <a:spLocks noChangeArrowheads="1"/>
          </p:cNvSpPr>
          <p:nvPr userDrawn="1"/>
        </p:nvSpPr>
        <p:spPr bwMode="auto">
          <a:xfrm>
            <a:off x="3179763" y="12985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127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127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fld id="{E0465B3D-16EE-476E-91CD-8244CFE0165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38188"/>
            <a:ext cx="7772400" cy="404812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第五章</a:t>
            </a:r>
            <a:r>
              <a:rPr lang="zh-CN" altLang="en-US" dirty="0" smtClean="0"/>
              <a:t> </a:t>
            </a:r>
            <a:r>
              <a:rPr lang="zh-CN" altLang="en-US" dirty="0">
                <a:latin typeface="Times New Roman" pitchFamily="18" charset="0"/>
              </a:rPr>
              <a:t>自底向上优先分析法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 b="1"/>
              <a:t>学习目标：</a:t>
            </a:r>
          </a:p>
          <a:p>
            <a:pPr algn="just"/>
            <a:r>
              <a:rPr lang="zh-CN" altLang="en-US" b="1"/>
              <a:t>掌握：构造算符优先关系表，进行算符优先分析，构造优先函数</a:t>
            </a:r>
          </a:p>
          <a:p>
            <a:pPr algn="just"/>
            <a:r>
              <a:rPr lang="zh-CN" altLang="en-US" b="1"/>
              <a:t>理解：</a:t>
            </a:r>
            <a:r>
              <a:rPr lang="zh-CN" altLang="en-US" b="1">
                <a:latin typeface="Times New Roman" pitchFamily="18" charset="0"/>
              </a:rPr>
              <a:t>算符优先文法，最左素短语</a:t>
            </a:r>
            <a:endParaRPr lang="zh-CN" altLang="en-US" b="1"/>
          </a:p>
          <a:p>
            <a:pPr algn="just"/>
            <a:r>
              <a:rPr lang="zh-CN" altLang="en-US" b="1"/>
              <a:t>了解：简单优先分析法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3  </a:t>
            </a:r>
            <a:r>
              <a:rPr lang="zh-CN" altLang="en-US" dirty="0">
                <a:latin typeface="Times New Roman" pitchFamily="18" charset="0"/>
              </a:rPr>
              <a:t>算符优先分析法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2692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 b="1"/>
              <a:t>算符优先分析法特别适用于表达式的分析</a:t>
            </a:r>
          </a:p>
          <a:p>
            <a:pPr>
              <a:lnSpc>
                <a:spcPct val="90000"/>
              </a:lnSpc>
            </a:pPr>
            <a:r>
              <a:rPr lang="zh-CN" altLang="en-US" sz="2800" b="1">
                <a:latin typeface="Times New Roman" pitchFamily="18" charset="0"/>
              </a:rPr>
              <a:t>从表达式得到的启发：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</a:rPr>
              <a:t>表达式的归约顺序与运算顺序是一样的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800" b="1"/>
              <a:t>	通常算术表达式的运算次序是先乘除后加减，同优先级相同时服从左结合（</a:t>
            </a:r>
            <a:r>
              <a:rPr lang="zh-CN" altLang="en-US" sz="2800" b="1">
                <a:solidFill>
                  <a:srgbClr val="FF0000"/>
                </a:solidFill>
              </a:rPr>
              <a:t>在前面的运算符先做</a:t>
            </a:r>
            <a:r>
              <a:rPr lang="zh-CN" altLang="en-US" sz="2800" b="1"/>
              <a:t>）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914400" y="4508500"/>
            <a:ext cx="236220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E→E+T|T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T→T×F|F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F→(E)|i</a:t>
            </a:r>
            <a:endParaRPr lang="zh-CN" altLang="en-US" sz="2800" b="1">
              <a:latin typeface="Tahoma" pitchFamily="34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429000" y="4500563"/>
            <a:ext cx="53340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符号串</a:t>
            </a:r>
            <a:r>
              <a:rPr lang="en-US" altLang="zh-CN" sz="2800" b="1"/>
              <a:t>E+T+T×F</a:t>
            </a:r>
            <a:r>
              <a:rPr lang="zh-CN" altLang="en-US" sz="2800" b="1"/>
              <a:t>的归约过程为：</a:t>
            </a:r>
          </a:p>
          <a:p>
            <a:pPr>
              <a:spcBef>
                <a:spcPct val="50000"/>
              </a:spcBef>
            </a:pPr>
            <a:r>
              <a:rPr lang="en-US" altLang="zh-CN" sz="2800" b="1" u="sng"/>
              <a:t>E+T</a:t>
            </a:r>
            <a:r>
              <a:rPr lang="en-US" altLang="zh-CN" sz="2800" b="1"/>
              <a:t>+T×F </a:t>
            </a:r>
            <a:r>
              <a:rPr lang="en-US" altLang="zh-CN" sz="2800" b="1">
                <a:solidFill>
                  <a:srgbClr val="FF0000"/>
                </a:solidFill>
              </a:rPr>
              <a:t>|- </a:t>
            </a:r>
            <a:r>
              <a:rPr lang="en-US" altLang="zh-CN" sz="2800" b="1">
                <a:solidFill>
                  <a:srgbClr val="0000CC"/>
                </a:solidFill>
              </a:rPr>
              <a:t>E</a:t>
            </a:r>
            <a:r>
              <a:rPr lang="en-US" altLang="zh-CN" sz="2800" b="1"/>
              <a:t>+</a:t>
            </a:r>
            <a:r>
              <a:rPr lang="en-US" altLang="zh-CN" sz="2800" b="1" u="sng"/>
              <a:t>T×F </a:t>
            </a:r>
            <a:r>
              <a:rPr lang="en-US" altLang="zh-CN" sz="2800" b="1">
                <a:solidFill>
                  <a:srgbClr val="FF0000"/>
                </a:solidFill>
              </a:rPr>
              <a:t>|- </a:t>
            </a:r>
            <a:r>
              <a:rPr lang="en-US" altLang="zh-CN" sz="2800" b="1" u="sng"/>
              <a:t>E+</a:t>
            </a:r>
            <a:r>
              <a:rPr lang="en-US" altLang="zh-CN" sz="2800" b="1" u="sng">
                <a:solidFill>
                  <a:srgbClr val="0000CC"/>
                </a:solidFill>
              </a:rPr>
              <a:t>T</a:t>
            </a:r>
            <a:r>
              <a:rPr lang="en-US" altLang="zh-CN" sz="2800" b="1">
                <a:solidFill>
                  <a:srgbClr val="0000CC"/>
                </a:solidFill>
              </a:rPr>
              <a:t> </a:t>
            </a:r>
            <a:r>
              <a:rPr lang="en-US" altLang="zh-CN" sz="2800" b="1">
                <a:solidFill>
                  <a:srgbClr val="FF0000"/>
                </a:solidFill>
              </a:rPr>
              <a:t>|- </a:t>
            </a:r>
            <a:r>
              <a:rPr lang="en-US" altLang="zh-CN" sz="2800" b="1">
                <a:solidFill>
                  <a:srgbClr val="0000CC"/>
                </a:solidFill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 autoUpdateAnimBg="0"/>
      <p:bldP spid="19460" grpId="0" autoUpdateAnimBg="0"/>
      <p:bldP spid="1946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</a:rPr>
              <a:t>运算次序只与运算符（优先级，结合性）有关，与运算对象无关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</a:rPr>
              <a:t>可以根据运算符（终结符）的优先关系指导归约过程，与运算对象（非终结符）无关</a:t>
            </a:r>
          </a:p>
          <a:p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b="1" dirty="0" smtClean="0"/>
              <a:t>5.</a:t>
            </a:r>
            <a:r>
              <a:rPr lang="zh-CN" altLang="en-US" b="1" dirty="0" smtClean="0"/>
              <a:t>3</a:t>
            </a:r>
            <a:r>
              <a:rPr lang="zh-CN" altLang="en-US" b="1" dirty="0"/>
              <a:t>.1  优先关系</a:t>
            </a:r>
            <a:endParaRPr lang="en-US" altLang="zh-CN" b="1" dirty="0"/>
          </a:p>
          <a:p>
            <a:pPr algn="just">
              <a:buFont typeface="Wingdings" pitchFamily="2" charset="2"/>
              <a:buNone/>
            </a:pPr>
            <a:r>
              <a:rPr lang="en-US" altLang="zh-CN" b="1" dirty="0" smtClean="0"/>
              <a:t>5.</a:t>
            </a:r>
            <a:r>
              <a:rPr lang="zh-CN" altLang="en-US" b="1" dirty="0" smtClean="0"/>
              <a:t>3</a:t>
            </a:r>
            <a:r>
              <a:rPr lang="zh-CN" altLang="en-US" b="1" dirty="0"/>
              <a:t>.2  </a:t>
            </a:r>
            <a:r>
              <a:rPr lang="zh-CN" altLang="en-US" b="1" dirty="0">
                <a:latin typeface="Times New Roman" pitchFamily="18" charset="0"/>
              </a:rPr>
              <a:t>算符优先文法的定义</a:t>
            </a:r>
            <a:endParaRPr lang="zh-CN" altLang="en-US" b="1" dirty="0"/>
          </a:p>
          <a:p>
            <a:pPr algn="just">
              <a:buFont typeface="Wingdings" pitchFamily="2" charset="2"/>
              <a:buNone/>
            </a:pPr>
            <a:r>
              <a:rPr lang="en-US" altLang="zh-CN" b="1" dirty="0" smtClean="0"/>
              <a:t>5.</a:t>
            </a:r>
            <a:r>
              <a:rPr lang="zh-CN" altLang="en-US" b="1" dirty="0" smtClean="0"/>
              <a:t>3</a:t>
            </a:r>
            <a:r>
              <a:rPr lang="zh-CN" altLang="en-US" b="1" dirty="0"/>
              <a:t>.3  </a:t>
            </a:r>
            <a:r>
              <a:rPr lang="zh-CN" altLang="en-US" b="1" dirty="0">
                <a:latin typeface="Times New Roman" pitchFamily="18" charset="0"/>
              </a:rPr>
              <a:t>算符优先关系表的构造</a:t>
            </a:r>
            <a:endParaRPr lang="zh-CN" altLang="en-US" b="1" dirty="0"/>
          </a:p>
          <a:p>
            <a:pPr algn="just">
              <a:buFont typeface="Wingdings" pitchFamily="2" charset="2"/>
              <a:buNone/>
            </a:pPr>
            <a:r>
              <a:rPr lang="en-US" altLang="zh-CN" b="1" dirty="0" smtClean="0"/>
              <a:t>5.</a:t>
            </a:r>
            <a:r>
              <a:rPr lang="zh-CN" altLang="en-US" b="1" dirty="0" smtClean="0"/>
              <a:t>3</a:t>
            </a:r>
            <a:r>
              <a:rPr lang="zh-CN" altLang="en-US" b="1" dirty="0"/>
              <a:t>.4  </a:t>
            </a:r>
            <a:r>
              <a:rPr lang="zh-CN" altLang="en-US" b="1" dirty="0">
                <a:latin typeface="Times New Roman" pitchFamily="18" charset="0"/>
              </a:rPr>
              <a:t>算符优先分析算法</a:t>
            </a:r>
            <a:endParaRPr lang="zh-CN" altLang="en-US" b="1" dirty="0"/>
          </a:p>
          <a:p>
            <a:pPr algn="just">
              <a:buFont typeface="Wingdings" pitchFamily="2" charset="2"/>
              <a:buNone/>
            </a:pPr>
            <a:r>
              <a:rPr lang="en-US" altLang="zh-CN" b="1" dirty="0" smtClean="0"/>
              <a:t>5.</a:t>
            </a:r>
            <a:r>
              <a:rPr lang="zh-CN" altLang="en-US" b="1" dirty="0" smtClean="0"/>
              <a:t>3</a:t>
            </a:r>
            <a:r>
              <a:rPr lang="zh-CN" altLang="en-US" b="1" dirty="0"/>
              <a:t>.5  </a:t>
            </a:r>
            <a:r>
              <a:rPr lang="zh-CN" altLang="en-US" b="1" dirty="0">
                <a:latin typeface="Times New Roman" pitchFamily="18" charset="0"/>
              </a:rPr>
              <a:t>优先函数</a:t>
            </a:r>
            <a:endParaRPr lang="zh-CN" altLang="en-US" b="1" dirty="0"/>
          </a:p>
          <a:p>
            <a:pPr algn="just">
              <a:buFont typeface="Wingdings" pitchFamily="2" charset="2"/>
              <a:buNone/>
            </a:pPr>
            <a:r>
              <a:rPr lang="en-US" altLang="zh-CN" b="1" dirty="0" smtClean="0"/>
              <a:t>5.</a:t>
            </a:r>
            <a:r>
              <a:rPr lang="zh-CN" altLang="en-US" b="1" dirty="0" smtClean="0"/>
              <a:t>3</a:t>
            </a:r>
            <a:r>
              <a:rPr lang="zh-CN" altLang="en-US" b="1" dirty="0"/>
              <a:t>.6  </a:t>
            </a:r>
            <a:r>
              <a:rPr lang="zh-CN" altLang="en-US" b="1" dirty="0">
                <a:latin typeface="Times New Roman" pitchFamily="18" charset="0"/>
              </a:rPr>
              <a:t>算符优先分析法的局限性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3</a:t>
            </a:r>
            <a:r>
              <a:rPr lang="zh-CN" altLang="en-US" dirty="0"/>
              <a:t>.1  优先关系</a:t>
            </a:r>
            <a:endParaRPr lang="en-US" altLang="zh-CN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</p:spPr>
        <p:txBody>
          <a:bodyPr/>
          <a:lstStyle/>
          <a:p>
            <a:pPr marL="533400" indent="-533400" algn="just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2800" b="1">
                <a:latin typeface="Times New Roman" pitchFamily="18" charset="0"/>
              </a:rPr>
              <a:t>优先关系只存在于句型中相邻出现的符号</a:t>
            </a:r>
          </a:p>
          <a:p>
            <a:pPr marL="533400" indent="-533400" algn="just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	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相邻</a:t>
            </a:r>
            <a:r>
              <a:rPr lang="zh-CN" altLang="en-US" sz="2800" b="1">
                <a:latin typeface="Times New Roman" pitchFamily="18" charset="0"/>
              </a:rPr>
              <a:t>：算符优先分析法只考虑终结符之间的优先关系，不考虑非终结符，所以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两个终结符相邻</a:t>
            </a:r>
            <a:r>
              <a:rPr lang="zh-CN" altLang="en-US" sz="2800" b="1">
                <a:latin typeface="Times New Roman" pitchFamily="18" charset="0"/>
              </a:rPr>
              <a:t>指其中没有其他的终结符（但可以有非终结符）</a:t>
            </a:r>
          </a:p>
          <a:p>
            <a:pPr marL="533400" indent="-533400" algn="just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	如：</a:t>
            </a:r>
            <a:r>
              <a:rPr lang="en-US" altLang="zh-CN" sz="2800" b="1">
                <a:latin typeface="Times New Roman" pitchFamily="18" charset="0"/>
              </a:rPr>
              <a:t>E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+</a:t>
            </a:r>
            <a:r>
              <a:rPr lang="en-US" altLang="zh-CN" sz="2800" b="1">
                <a:latin typeface="Times New Roman" pitchFamily="18" charset="0"/>
              </a:rPr>
              <a:t>T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×i</a:t>
            </a:r>
            <a:r>
              <a:rPr lang="en-US" altLang="zh-CN" sz="2800" b="1">
                <a:latin typeface="Times New Roman" pitchFamily="18" charset="0"/>
              </a:rPr>
              <a:t>，＋</a:t>
            </a:r>
            <a:r>
              <a:rPr lang="zh-CN" altLang="en-US" sz="2800" b="1">
                <a:latin typeface="Times New Roman" pitchFamily="18" charset="0"/>
              </a:rPr>
              <a:t>和×相邻，×和</a:t>
            </a:r>
            <a:r>
              <a:rPr lang="en-US" altLang="zh-CN" sz="2800" b="1">
                <a:latin typeface="Times New Roman" pitchFamily="18" charset="0"/>
              </a:rPr>
              <a:t>i</a:t>
            </a:r>
            <a:r>
              <a:rPr lang="zh-CN" altLang="en-US" sz="2800" b="1">
                <a:latin typeface="Times New Roman" pitchFamily="18" charset="0"/>
              </a:rPr>
              <a:t>相邻，</a:t>
            </a:r>
          </a:p>
          <a:p>
            <a:pPr marL="533400" indent="-533400" algn="just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		    但＋和</a:t>
            </a:r>
            <a:r>
              <a:rPr lang="en-US" altLang="zh-CN" sz="2800" b="1">
                <a:latin typeface="Times New Roman" pitchFamily="18" charset="0"/>
              </a:rPr>
              <a:t>i</a:t>
            </a:r>
            <a:r>
              <a:rPr lang="zh-CN" altLang="en-US" sz="2800" b="1">
                <a:latin typeface="Times New Roman" pitchFamily="18" charset="0"/>
              </a:rPr>
              <a:t>不相邻</a:t>
            </a:r>
          </a:p>
          <a:p>
            <a:pPr marL="533400" indent="-533400" algn="just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sz="2800" b="1">
                <a:latin typeface="Times New Roman" pitchFamily="18" charset="0"/>
              </a:rPr>
              <a:t>终结符间优先关系表示：</a:t>
            </a:r>
          </a:p>
          <a:p>
            <a:pPr marL="533400" indent="-533400" algn="just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	终结符</a:t>
            </a:r>
            <a:r>
              <a:rPr lang="en-US" altLang="zh-CN" sz="2800" b="1"/>
              <a:t>a</a:t>
            </a:r>
            <a:r>
              <a:rPr lang="zh-CN" altLang="en-US" sz="2800" b="1"/>
              <a:t>和</a:t>
            </a:r>
            <a:r>
              <a:rPr lang="en-US" altLang="zh-CN" sz="2800" b="1"/>
              <a:t>b</a:t>
            </a:r>
            <a:r>
              <a:rPr lang="zh-CN" altLang="en-US" sz="2800" b="1">
                <a:latin typeface="Times New Roman" pitchFamily="18" charset="0"/>
              </a:rPr>
              <a:t>之间的优先关系表示如下：</a:t>
            </a:r>
            <a:endParaRPr lang="zh-CN" altLang="en-US" sz="2800" b="1"/>
          </a:p>
          <a:p>
            <a:pPr marL="533400" indent="-533400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/>
              <a:t>          </a:t>
            </a:r>
            <a:r>
              <a:rPr lang="en-US" altLang="zh-CN" sz="2800" b="1"/>
              <a:t>a&lt;b     </a:t>
            </a:r>
            <a:r>
              <a:rPr lang="zh-CN" altLang="en-US" sz="2800" b="1">
                <a:latin typeface="Times New Roman" pitchFamily="18" charset="0"/>
              </a:rPr>
              <a:t>表示</a:t>
            </a:r>
            <a:r>
              <a:rPr lang="en-US" altLang="zh-CN" sz="2800" b="1"/>
              <a:t>a</a:t>
            </a:r>
            <a:r>
              <a:rPr lang="zh-CN" altLang="en-US" sz="2800" b="1">
                <a:latin typeface="Times New Roman" pitchFamily="18" charset="0"/>
              </a:rPr>
              <a:t>的优先级低于</a:t>
            </a:r>
            <a:r>
              <a:rPr lang="en-US" altLang="zh-CN" sz="2800" b="1"/>
              <a:t>b</a:t>
            </a:r>
          </a:p>
          <a:p>
            <a:pPr marL="533400" indent="-5334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/>
              <a:t>          a=b     </a:t>
            </a:r>
            <a:r>
              <a:rPr lang="zh-CN" altLang="en-US" sz="2800" b="1">
                <a:latin typeface="Times New Roman" pitchFamily="18" charset="0"/>
              </a:rPr>
              <a:t>表示</a:t>
            </a:r>
            <a:r>
              <a:rPr lang="en-US" altLang="zh-CN" sz="2800" b="1"/>
              <a:t>a</a:t>
            </a:r>
            <a:r>
              <a:rPr lang="zh-CN" altLang="en-US" sz="2800" b="1">
                <a:latin typeface="Times New Roman" pitchFamily="18" charset="0"/>
              </a:rPr>
              <a:t>的优先级等于</a:t>
            </a:r>
            <a:r>
              <a:rPr lang="en-US" altLang="zh-CN" sz="2800" b="1"/>
              <a:t>b</a:t>
            </a:r>
          </a:p>
          <a:p>
            <a:pPr marL="533400" indent="-5334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/>
              <a:t>          a&gt;b     </a:t>
            </a:r>
            <a:r>
              <a:rPr lang="zh-CN" altLang="en-US" sz="2800" b="1">
                <a:latin typeface="Times New Roman" pitchFamily="18" charset="0"/>
              </a:rPr>
              <a:t>表示</a:t>
            </a:r>
            <a:r>
              <a:rPr lang="en-US" altLang="zh-CN" sz="2800" b="1"/>
              <a:t>a</a:t>
            </a:r>
            <a:r>
              <a:rPr lang="zh-CN" altLang="en-US" sz="2800" b="1">
                <a:latin typeface="Times New Roman" pitchFamily="18" charset="0"/>
              </a:rPr>
              <a:t>的优先级高于</a:t>
            </a:r>
            <a:r>
              <a:rPr lang="en-US" altLang="zh-CN" sz="2800" b="1"/>
              <a:t>b</a:t>
            </a:r>
            <a:endParaRPr lang="zh-CN" altLang="en-US" sz="28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bldLvl="3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458200" cy="2438400"/>
          </a:xfrm>
        </p:spPr>
        <p:txBody>
          <a:bodyPr/>
          <a:lstStyle/>
          <a:p>
            <a:pPr marL="609600" indent="-609600" algn="just">
              <a:buClr>
                <a:srgbClr val="0000CC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2800" b="1">
                <a:latin typeface="Times New Roman" pitchFamily="18" charset="0"/>
              </a:rPr>
              <a:t>优先关系定义的依据</a:t>
            </a:r>
          </a:p>
          <a:p>
            <a:pPr marL="609600" indent="-609600" algn="just"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</a:rPr>
              <a:t>在当前句柄中的符号优先于与其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相邻</a:t>
            </a:r>
            <a:r>
              <a:rPr lang="zh-CN" altLang="en-US" sz="2800" b="1">
                <a:latin typeface="Times New Roman" pitchFamily="18" charset="0"/>
              </a:rPr>
              <a:t>的不在句柄中的符号被归约，其优先关系大</a:t>
            </a:r>
          </a:p>
          <a:p>
            <a:pPr marL="609600" indent="-609600" algn="just"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</a:rPr>
              <a:t>同一句柄中的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相邻</a:t>
            </a:r>
            <a:r>
              <a:rPr lang="zh-CN" altLang="en-US" sz="2800" b="1">
                <a:latin typeface="Times New Roman" pitchFamily="18" charset="0"/>
              </a:rPr>
              <a:t>符号同时被归约，其优先关系相同</a:t>
            </a: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533400" y="5607050"/>
            <a:ext cx="8226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不可能相邻出现在任何句型中的两个符号，无法比较其归约的先后，故它们之间无优先关系</a:t>
            </a:r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990600" y="2819400"/>
            <a:ext cx="236220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E→E+T|T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T→T×F|F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F→(E)|i</a:t>
            </a:r>
            <a:endParaRPr lang="zh-CN" altLang="en-US" sz="2800" b="1">
              <a:latin typeface="Tahoma" pitchFamily="34" charset="0"/>
            </a:endParaRPr>
          </a:p>
        </p:txBody>
      </p:sp>
      <p:grpSp>
        <p:nvGrpSpPr>
          <p:cNvPr id="77853" name="Group 29"/>
          <p:cNvGrpSpPr>
            <a:grpSpLocks/>
          </p:cNvGrpSpPr>
          <p:nvPr/>
        </p:nvGrpSpPr>
        <p:grpSpPr bwMode="auto">
          <a:xfrm>
            <a:off x="3352800" y="2133600"/>
            <a:ext cx="2209800" cy="3200400"/>
            <a:chOff x="2112" y="1344"/>
            <a:chExt cx="1392" cy="2016"/>
          </a:xfrm>
        </p:grpSpPr>
        <p:sp>
          <p:nvSpPr>
            <p:cNvPr id="77829" name="Text Box 5"/>
            <p:cNvSpPr txBox="1">
              <a:spLocks noChangeArrowheads="1"/>
            </p:cNvSpPr>
            <p:nvPr/>
          </p:nvSpPr>
          <p:spPr bwMode="auto">
            <a:xfrm>
              <a:off x="2832" y="134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E</a:t>
              </a:r>
            </a:p>
          </p:txBody>
        </p:sp>
        <p:sp>
          <p:nvSpPr>
            <p:cNvPr id="77830" name="Text Box 6"/>
            <p:cNvSpPr txBox="1">
              <a:spLocks noChangeArrowheads="1"/>
            </p:cNvSpPr>
            <p:nvPr/>
          </p:nvSpPr>
          <p:spPr bwMode="auto">
            <a:xfrm>
              <a:off x="2400" y="1833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E</a:t>
              </a:r>
            </a:p>
          </p:txBody>
        </p:sp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2784" y="182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+</a:t>
              </a:r>
            </a:p>
          </p:txBody>
        </p:sp>
        <p:sp>
          <p:nvSpPr>
            <p:cNvPr id="77832" name="Text Box 8"/>
            <p:cNvSpPr txBox="1">
              <a:spLocks noChangeArrowheads="1"/>
            </p:cNvSpPr>
            <p:nvPr/>
          </p:nvSpPr>
          <p:spPr bwMode="auto">
            <a:xfrm>
              <a:off x="3216" y="1833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</a:t>
              </a:r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2400" y="22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</a:t>
              </a:r>
            </a:p>
          </p:txBody>
        </p:sp>
        <p:sp>
          <p:nvSpPr>
            <p:cNvPr id="77835" name="Text Box 11"/>
            <p:cNvSpPr txBox="1">
              <a:spLocks noChangeArrowheads="1"/>
            </p:cNvSpPr>
            <p:nvPr/>
          </p:nvSpPr>
          <p:spPr bwMode="auto">
            <a:xfrm>
              <a:off x="2400" y="2592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F</a:t>
              </a:r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 flipH="1">
              <a:off x="2592" y="1632"/>
              <a:ext cx="336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>
              <a:off x="2928" y="1632"/>
              <a:ext cx="0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2928" y="1632"/>
              <a:ext cx="384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44" name="Line 20"/>
            <p:cNvSpPr>
              <a:spLocks noChangeShapeType="1"/>
            </p:cNvSpPr>
            <p:nvPr/>
          </p:nvSpPr>
          <p:spPr bwMode="auto">
            <a:xfrm>
              <a:off x="2544" y="2112"/>
              <a:ext cx="0" cy="144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45" name="Line 21"/>
            <p:cNvSpPr>
              <a:spLocks noChangeShapeType="1"/>
            </p:cNvSpPr>
            <p:nvPr/>
          </p:nvSpPr>
          <p:spPr bwMode="auto">
            <a:xfrm>
              <a:off x="2544" y="2496"/>
              <a:ext cx="0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46" name="Text Box 22"/>
            <p:cNvSpPr txBox="1">
              <a:spLocks noChangeArrowheads="1"/>
            </p:cNvSpPr>
            <p:nvPr/>
          </p:nvSpPr>
          <p:spPr bwMode="auto">
            <a:xfrm>
              <a:off x="2112" y="3033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(</a:t>
              </a:r>
            </a:p>
          </p:txBody>
        </p:sp>
        <p:sp>
          <p:nvSpPr>
            <p:cNvPr id="77847" name="Text Box 23"/>
            <p:cNvSpPr txBox="1">
              <a:spLocks noChangeArrowheads="1"/>
            </p:cNvSpPr>
            <p:nvPr/>
          </p:nvSpPr>
          <p:spPr bwMode="auto">
            <a:xfrm>
              <a:off x="2448" y="302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E</a:t>
              </a:r>
            </a:p>
          </p:txBody>
        </p:sp>
        <p:sp>
          <p:nvSpPr>
            <p:cNvPr id="77848" name="Text Box 24"/>
            <p:cNvSpPr txBox="1">
              <a:spLocks noChangeArrowheads="1"/>
            </p:cNvSpPr>
            <p:nvPr/>
          </p:nvSpPr>
          <p:spPr bwMode="auto">
            <a:xfrm>
              <a:off x="2784" y="302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)</a:t>
              </a:r>
            </a:p>
          </p:txBody>
        </p:sp>
        <p:sp>
          <p:nvSpPr>
            <p:cNvPr id="77849" name="Line 25"/>
            <p:cNvSpPr>
              <a:spLocks noChangeShapeType="1"/>
            </p:cNvSpPr>
            <p:nvPr/>
          </p:nvSpPr>
          <p:spPr bwMode="auto">
            <a:xfrm flipH="1">
              <a:off x="2256" y="2880"/>
              <a:ext cx="288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50" name="Line 26"/>
            <p:cNvSpPr>
              <a:spLocks noChangeShapeType="1"/>
            </p:cNvSpPr>
            <p:nvPr/>
          </p:nvSpPr>
          <p:spPr bwMode="auto">
            <a:xfrm>
              <a:off x="2544" y="2880"/>
              <a:ext cx="0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51" name="Line 27"/>
            <p:cNvSpPr>
              <a:spLocks noChangeShapeType="1"/>
            </p:cNvSpPr>
            <p:nvPr/>
          </p:nvSpPr>
          <p:spPr bwMode="auto">
            <a:xfrm>
              <a:off x="2544" y="2880"/>
              <a:ext cx="336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5715000" y="2743200"/>
            <a:ext cx="32004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句型(</a:t>
            </a:r>
            <a:r>
              <a:rPr lang="en-US" altLang="zh-CN" sz="2800" b="1"/>
              <a:t>E)+T</a:t>
            </a:r>
            <a:r>
              <a:rPr lang="zh-CN" altLang="en-US" sz="2800" b="1"/>
              <a:t>的句柄是(</a:t>
            </a:r>
            <a:r>
              <a:rPr lang="en-US" altLang="zh-CN" sz="2800" b="1"/>
              <a:t>E) , </a:t>
            </a:r>
            <a:r>
              <a:rPr lang="zh-CN" altLang="en-US" sz="2800" b="1"/>
              <a:t>所以‘)’ &gt;‘+’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‘(’ = ‘)’；‘</a:t>
            </a:r>
            <a:r>
              <a:rPr lang="en-US" altLang="zh-CN" sz="2800" b="1"/>
              <a:t>(’</a:t>
            </a:r>
            <a:r>
              <a:rPr lang="zh-CN" altLang="en-US" sz="2800" b="1"/>
              <a:t>和‘</a:t>
            </a:r>
            <a:r>
              <a:rPr lang="en-US" altLang="zh-CN" sz="2800" b="1"/>
              <a:t>+’</a:t>
            </a:r>
            <a:r>
              <a:rPr lang="zh-CN" altLang="en-US" sz="2800" b="1"/>
              <a:t>不相邻，不存在优先关系。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  <p:bldP spid="77842" grpId="0" autoUpdateAnimBg="0"/>
      <p:bldP spid="77843" grpId="0" autoUpdateAnimBg="0"/>
      <p:bldP spid="7785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534400" cy="1066800"/>
          </a:xfrm>
        </p:spPr>
        <p:txBody>
          <a:bodyPr/>
          <a:lstStyle/>
          <a:p>
            <a:pPr algn="just">
              <a:buClr>
                <a:schemeClr val="accent1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2800" b="1">
                <a:latin typeface="Times New Roman" pitchFamily="18" charset="0"/>
              </a:rPr>
              <a:t>注意：&lt;，</a:t>
            </a:r>
            <a:r>
              <a:rPr lang="zh-CN" altLang="en-US" sz="2800" b="1"/>
              <a:t>=，</a:t>
            </a:r>
            <a:r>
              <a:rPr lang="zh-CN" altLang="en-US" sz="2800" b="1">
                <a:latin typeface="Times New Roman" pitchFamily="18" charset="0"/>
              </a:rPr>
              <a:t>&gt;是三种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有序（左右位置）</a:t>
            </a:r>
            <a:r>
              <a:rPr lang="zh-CN" altLang="en-US" sz="2800" b="1">
                <a:latin typeface="Times New Roman" pitchFamily="18" charset="0"/>
              </a:rPr>
              <a:t>关系，与数学中的&lt;，</a:t>
            </a:r>
            <a:r>
              <a:rPr lang="zh-CN" altLang="en-US" sz="2800" b="1"/>
              <a:t>=，</a:t>
            </a:r>
            <a:r>
              <a:rPr lang="zh-CN" altLang="en-US" sz="2800" b="1">
                <a:latin typeface="Times New Roman" pitchFamily="18" charset="0"/>
              </a:rPr>
              <a:t>&gt;不同，所以</a:t>
            </a:r>
            <a:r>
              <a:rPr lang="en-US" altLang="zh-CN" sz="2800" b="1"/>
              <a:t>a=b</a:t>
            </a:r>
            <a:r>
              <a:rPr lang="zh-CN" altLang="en-US" sz="2800" b="1">
                <a:latin typeface="Times New Roman" pitchFamily="18" charset="0"/>
              </a:rPr>
              <a:t>不意味</a:t>
            </a:r>
            <a:r>
              <a:rPr lang="en-US" altLang="zh-CN" sz="2800" b="1"/>
              <a:t>b=a</a:t>
            </a:r>
            <a:r>
              <a:rPr lang="zh-CN" altLang="en-US" sz="2800" b="1"/>
              <a:t>；</a:t>
            </a:r>
            <a:r>
              <a:rPr lang="en-US" altLang="zh-CN" sz="2800" b="1"/>
              <a:t>a&gt;b</a:t>
            </a:r>
            <a:r>
              <a:rPr lang="zh-CN" altLang="en-US" sz="2800" b="1">
                <a:latin typeface="Times New Roman" pitchFamily="18" charset="0"/>
              </a:rPr>
              <a:t>不意味</a:t>
            </a:r>
            <a:r>
              <a:rPr lang="en-US" altLang="zh-CN" sz="2800" b="1"/>
              <a:t>b&lt;a </a:t>
            </a:r>
          </a:p>
        </p:txBody>
      </p:sp>
      <p:grpSp>
        <p:nvGrpSpPr>
          <p:cNvPr id="70699" name="Group 43"/>
          <p:cNvGrpSpPr>
            <a:grpSpLocks/>
          </p:cNvGrpSpPr>
          <p:nvPr/>
        </p:nvGrpSpPr>
        <p:grpSpPr bwMode="auto">
          <a:xfrm>
            <a:off x="2133600" y="1700213"/>
            <a:ext cx="2209800" cy="3200400"/>
            <a:chOff x="1344" y="816"/>
            <a:chExt cx="1392" cy="2016"/>
          </a:xfrm>
        </p:grpSpPr>
        <p:sp>
          <p:nvSpPr>
            <p:cNvPr id="70661" name="Text Box 5"/>
            <p:cNvSpPr txBox="1">
              <a:spLocks noChangeArrowheads="1"/>
            </p:cNvSpPr>
            <p:nvPr/>
          </p:nvSpPr>
          <p:spPr bwMode="auto">
            <a:xfrm>
              <a:off x="2064" y="81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E</a:t>
              </a:r>
            </a:p>
          </p:txBody>
        </p:sp>
        <p:sp>
          <p:nvSpPr>
            <p:cNvPr id="70662" name="Text Box 6"/>
            <p:cNvSpPr txBox="1">
              <a:spLocks noChangeArrowheads="1"/>
            </p:cNvSpPr>
            <p:nvPr/>
          </p:nvSpPr>
          <p:spPr bwMode="auto">
            <a:xfrm>
              <a:off x="1632" y="1305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E</a:t>
              </a:r>
            </a:p>
          </p:txBody>
        </p:sp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2016" y="129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+</a:t>
              </a:r>
            </a:p>
          </p:txBody>
        </p:sp>
        <p:sp>
          <p:nvSpPr>
            <p:cNvPr id="70664" name="Text Box 8"/>
            <p:cNvSpPr txBox="1">
              <a:spLocks noChangeArrowheads="1"/>
            </p:cNvSpPr>
            <p:nvPr/>
          </p:nvSpPr>
          <p:spPr bwMode="auto">
            <a:xfrm>
              <a:off x="2448" y="1305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</a:t>
              </a:r>
            </a:p>
          </p:txBody>
        </p:sp>
        <p:sp>
          <p:nvSpPr>
            <p:cNvPr id="70665" name="Text Box 9"/>
            <p:cNvSpPr txBox="1">
              <a:spLocks noChangeArrowheads="1"/>
            </p:cNvSpPr>
            <p:nvPr/>
          </p:nvSpPr>
          <p:spPr bwMode="auto">
            <a:xfrm>
              <a:off x="1632" y="168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</a:t>
              </a:r>
            </a:p>
          </p:txBody>
        </p:sp>
        <p:sp>
          <p:nvSpPr>
            <p:cNvPr id="70666" name="Text Box 10"/>
            <p:cNvSpPr txBox="1">
              <a:spLocks noChangeArrowheads="1"/>
            </p:cNvSpPr>
            <p:nvPr/>
          </p:nvSpPr>
          <p:spPr bwMode="auto">
            <a:xfrm>
              <a:off x="1632" y="206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F</a:t>
              </a:r>
            </a:p>
          </p:txBody>
        </p:sp>
        <p:sp>
          <p:nvSpPr>
            <p:cNvPr id="70667" name="Line 11"/>
            <p:cNvSpPr>
              <a:spLocks noChangeShapeType="1"/>
            </p:cNvSpPr>
            <p:nvPr/>
          </p:nvSpPr>
          <p:spPr bwMode="auto">
            <a:xfrm flipH="1">
              <a:off x="1824" y="1104"/>
              <a:ext cx="336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668" name="Line 12"/>
            <p:cNvSpPr>
              <a:spLocks noChangeShapeType="1"/>
            </p:cNvSpPr>
            <p:nvPr/>
          </p:nvSpPr>
          <p:spPr bwMode="auto">
            <a:xfrm>
              <a:off x="2160" y="1104"/>
              <a:ext cx="0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669" name="Line 13"/>
            <p:cNvSpPr>
              <a:spLocks noChangeShapeType="1"/>
            </p:cNvSpPr>
            <p:nvPr/>
          </p:nvSpPr>
          <p:spPr bwMode="auto">
            <a:xfrm>
              <a:off x="2160" y="1104"/>
              <a:ext cx="384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1776" y="1584"/>
              <a:ext cx="0" cy="144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671" name="Line 15"/>
            <p:cNvSpPr>
              <a:spLocks noChangeShapeType="1"/>
            </p:cNvSpPr>
            <p:nvPr/>
          </p:nvSpPr>
          <p:spPr bwMode="auto">
            <a:xfrm>
              <a:off x="1776" y="1968"/>
              <a:ext cx="0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672" name="Text Box 16"/>
            <p:cNvSpPr txBox="1">
              <a:spLocks noChangeArrowheads="1"/>
            </p:cNvSpPr>
            <p:nvPr/>
          </p:nvSpPr>
          <p:spPr bwMode="auto">
            <a:xfrm>
              <a:off x="1344" y="2505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(</a:t>
              </a:r>
            </a:p>
          </p:txBody>
        </p:sp>
        <p:sp>
          <p:nvSpPr>
            <p:cNvPr id="70673" name="Text Box 17"/>
            <p:cNvSpPr txBox="1">
              <a:spLocks noChangeArrowheads="1"/>
            </p:cNvSpPr>
            <p:nvPr/>
          </p:nvSpPr>
          <p:spPr bwMode="auto">
            <a:xfrm>
              <a:off x="1680" y="249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E</a:t>
              </a:r>
            </a:p>
          </p:txBody>
        </p:sp>
        <p:sp>
          <p:nvSpPr>
            <p:cNvPr id="70674" name="Text Box 18"/>
            <p:cNvSpPr txBox="1">
              <a:spLocks noChangeArrowheads="1"/>
            </p:cNvSpPr>
            <p:nvPr/>
          </p:nvSpPr>
          <p:spPr bwMode="auto">
            <a:xfrm>
              <a:off x="2016" y="249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)</a:t>
              </a:r>
            </a:p>
          </p:txBody>
        </p:sp>
        <p:sp>
          <p:nvSpPr>
            <p:cNvPr id="70675" name="Line 19"/>
            <p:cNvSpPr>
              <a:spLocks noChangeShapeType="1"/>
            </p:cNvSpPr>
            <p:nvPr/>
          </p:nvSpPr>
          <p:spPr bwMode="auto">
            <a:xfrm flipH="1">
              <a:off x="1488" y="2352"/>
              <a:ext cx="288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676" name="Line 20"/>
            <p:cNvSpPr>
              <a:spLocks noChangeShapeType="1"/>
            </p:cNvSpPr>
            <p:nvPr/>
          </p:nvSpPr>
          <p:spPr bwMode="auto">
            <a:xfrm>
              <a:off x="1776" y="2352"/>
              <a:ext cx="0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677" name="Line 21"/>
            <p:cNvSpPr>
              <a:spLocks noChangeShapeType="1"/>
            </p:cNvSpPr>
            <p:nvPr/>
          </p:nvSpPr>
          <p:spPr bwMode="auto">
            <a:xfrm>
              <a:off x="1776" y="2352"/>
              <a:ext cx="336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1600200" y="4900613"/>
            <a:ext cx="3733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如：(=)，但是)=(不成立，因为)和(不可能相邻出现在任何句型中，它们之间没有优先关系</a:t>
            </a:r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228600" y="1852613"/>
            <a:ext cx="236220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E→E+T|T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T→T×F|F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F→(E)|i</a:t>
            </a:r>
            <a:endParaRPr lang="zh-CN" altLang="en-US" sz="2800" b="1">
              <a:latin typeface="Tahoma" pitchFamily="34" charset="0"/>
            </a:endParaRPr>
          </a:p>
        </p:txBody>
      </p:sp>
      <p:grpSp>
        <p:nvGrpSpPr>
          <p:cNvPr id="70702" name="Group 46"/>
          <p:cNvGrpSpPr>
            <a:grpSpLocks/>
          </p:cNvGrpSpPr>
          <p:nvPr/>
        </p:nvGrpSpPr>
        <p:grpSpPr bwMode="auto">
          <a:xfrm>
            <a:off x="6019800" y="1714500"/>
            <a:ext cx="1752600" cy="3186113"/>
            <a:chOff x="3792" y="825"/>
            <a:chExt cx="1104" cy="2007"/>
          </a:xfrm>
        </p:grpSpPr>
        <p:sp>
          <p:nvSpPr>
            <p:cNvPr id="70680" name="Text Box 24"/>
            <p:cNvSpPr txBox="1">
              <a:spLocks noChangeArrowheads="1"/>
            </p:cNvSpPr>
            <p:nvPr/>
          </p:nvSpPr>
          <p:spPr bwMode="auto">
            <a:xfrm>
              <a:off x="4128" y="825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E</a:t>
              </a:r>
            </a:p>
          </p:txBody>
        </p:sp>
        <p:sp>
          <p:nvSpPr>
            <p:cNvPr id="70682" name="Text Box 26"/>
            <p:cNvSpPr txBox="1">
              <a:spLocks noChangeArrowheads="1"/>
            </p:cNvSpPr>
            <p:nvPr/>
          </p:nvSpPr>
          <p:spPr bwMode="auto">
            <a:xfrm>
              <a:off x="4128" y="120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</a:t>
              </a:r>
            </a:p>
          </p:txBody>
        </p:sp>
        <p:sp>
          <p:nvSpPr>
            <p:cNvPr id="70683" name="Text Box 27"/>
            <p:cNvSpPr txBox="1">
              <a:spLocks noChangeArrowheads="1"/>
            </p:cNvSpPr>
            <p:nvPr/>
          </p:nvSpPr>
          <p:spPr bwMode="auto">
            <a:xfrm>
              <a:off x="4128" y="158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F</a:t>
              </a:r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auto">
            <a:xfrm>
              <a:off x="4272" y="1104"/>
              <a:ext cx="0" cy="144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685" name="Line 29"/>
            <p:cNvSpPr>
              <a:spLocks noChangeShapeType="1"/>
            </p:cNvSpPr>
            <p:nvPr/>
          </p:nvSpPr>
          <p:spPr bwMode="auto">
            <a:xfrm>
              <a:off x="4272" y="1488"/>
              <a:ext cx="0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686" name="Text Box 30"/>
            <p:cNvSpPr txBox="1">
              <a:spLocks noChangeArrowheads="1"/>
            </p:cNvSpPr>
            <p:nvPr/>
          </p:nvSpPr>
          <p:spPr bwMode="auto">
            <a:xfrm>
              <a:off x="3840" y="2025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(</a:t>
              </a:r>
            </a:p>
          </p:txBody>
        </p:sp>
        <p:sp>
          <p:nvSpPr>
            <p:cNvPr id="70687" name="Text Box 31"/>
            <p:cNvSpPr txBox="1">
              <a:spLocks noChangeArrowheads="1"/>
            </p:cNvSpPr>
            <p:nvPr/>
          </p:nvSpPr>
          <p:spPr bwMode="auto">
            <a:xfrm>
              <a:off x="4176" y="201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E</a:t>
              </a:r>
            </a:p>
          </p:txBody>
        </p:sp>
        <p:sp>
          <p:nvSpPr>
            <p:cNvPr id="70688" name="Text Box 32"/>
            <p:cNvSpPr txBox="1">
              <a:spLocks noChangeArrowheads="1"/>
            </p:cNvSpPr>
            <p:nvPr/>
          </p:nvSpPr>
          <p:spPr bwMode="auto">
            <a:xfrm>
              <a:off x="4512" y="201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)</a:t>
              </a:r>
            </a:p>
          </p:txBody>
        </p:sp>
        <p:sp>
          <p:nvSpPr>
            <p:cNvPr id="70689" name="Line 33"/>
            <p:cNvSpPr>
              <a:spLocks noChangeShapeType="1"/>
            </p:cNvSpPr>
            <p:nvPr/>
          </p:nvSpPr>
          <p:spPr bwMode="auto">
            <a:xfrm flipH="1">
              <a:off x="3984" y="1872"/>
              <a:ext cx="288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690" name="Line 34"/>
            <p:cNvSpPr>
              <a:spLocks noChangeShapeType="1"/>
            </p:cNvSpPr>
            <p:nvPr/>
          </p:nvSpPr>
          <p:spPr bwMode="auto">
            <a:xfrm>
              <a:off x="4272" y="1872"/>
              <a:ext cx="0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691" name="Line 35"/>
            <p:cNvSpPr>
              <a:spLocks noChangeShapeType="1"/>
            </p:cNvSpPr>
            <p:nvPr/>
          </p:nvSpPr>
          <p:spPr bwMode="auto">
            <a:xfrm>
              <a:off x="4272" y="1872"/>
              <a:ext cx="336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692" name="Text Box 36"/>
            <p:cNvSpPr txBox="1">
              <a:spLocks noChangeArrowheads="1"/>
            </p:cNvSpPr>
            <p:nvPr/>
          </p:nvSpPr>
          <p:spPr bwMode="auto">
            <a:xfrm>
              <a:off x="3792" y="2505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E</a:t>
              </a:r>
            </a:p>
          </p:txBody>
        </p:sp>
        <p:sp>
          <p:nvSpPr>
            <p:cNvPr id="70693" name="Text Box 37"/>
            <p:cNvSpPr txBox="1">
              <a:spLocks noChangeArrowheads="1"/>
            </p:cNvSpPr>
            <p:nvPr/>
          </p:nvSpPr>
          <p:spPr bwMode="auto">
            <a:xfrm>
              <a:off x="4176" y="249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+</a:t>
              </a:r>
            </a:p>
          </p:txBody>
        </p:sp>
        <p:sp>
          <p:nvSpPr>
            <p:cNvPr id="70694" name="Text Box 38"/>
            <p:cNvSpPr txBox="1">
              <a:spLocks noChangeArrowheads="1"/>
            </p:cNvSpPr>
            <p:nvPr/>
          </p:nvSpPr>
          <p:spPr bwMode="auto">
            <a:xfrm>
              <a:off x="4608" y="2505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</a:t>
              </a:r>
            </a:p>
          </p:txBody>
        </p:sp>
        <p:sp>
          <p:nvSpPr>
            <p:cNvPr id="70695" name="Line 39"/>
            <p:cNvSpPr>
              <a:spLocks noChangeShapeType="1"/>
            </p:cNvSpPr>
            <p:nvPr/>
          </p:nvSpPr>
          <p:spPr bwMode="auto">
            <a:xfrm flipH="1">
              <a:off x="3984" y="2304"/>
              <a:ext cx="336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696" name="Line 40"/>
            <p:cNvSpPr>
              <a:spLocks noChangeShapeType="1"/>
            </p:cNvSpPr>
            <p:nvPr/>
          </p:nvSpPr>
          <p:spPr bwMode="auto">
            <a:xfrm>
              <a:off x="4320" y="2304"/>
              <a:ext cx="0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697" name="Line 41"/>
            <p:cNvSpPr>
              <a:spLocks noChangeShapeType="1"/>
            </p:cNvSpPr>
            <p:nvPr/>
          </p:nvSpPr>
          <p:spPr bwMode="auto">
            <a:xfrm>
              <a:off x="4320" y="2304"/>
              <a:ext cx="384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5410200" y="4900613"/>
            <a:ext cx="327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在句型(</a:t>
            </a:r>
            <a:r>
              <a:rPr lang="en-US" altLang="zh-CN" b="1"/>
              <a:t>E)+T</a:t>
            </a:r>
            <a:r>
              <a:rPr lang="zh-CN" altLang="en-US" b="1"/>
              <a:t>中得 ) &gt; +，在(</a:t>
            </a:r>
            <a:r>
              <a:rPr lang="en-US" altLang="zh-CN" b="1"/>
              <a:t>E+T)</a:t>
            </a:r>
            <a:r>
              <a:rPr lang="zh-CN" altLang="en-US" b="1"/>
              <a:t>中得 + &gt;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bldLvl="3" autoUpdateAnimBg="0"/>
      <p:bldP spid="70678" grpId="0" autoUpdateAnimBg="0"/>
      <p:bldP spid="70679" grpId="0" autoUpdateAnimBg="0"/>
      <p:bldP spid="7069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763000" cy="46482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>
                <a:latin typeface="宋体" pitchFamily="2" charset="-122"/>
              </a:rPr>
              <a:t>按公认的计算顺序规定优先级和结合性，得到优先关系如下：</a:t>
            </a:r>
            <a:r>
              <a:rPr lang="en-US" altLang="zh-CN" sz="2400" b="1"/>
              <a:t> 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×,/的优先级高，遵循左结合，得×&gt;×,  ×&gt;/,  /&gt;/,  /&gt;×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+,-的优先级低</a:t>
            </a:r>
            <a:r>
              <a:rPr lang="en-US" altLang="zh-CN" sz="2400" b="1">
                <a:latin typeface="Times New Roman" pitchFamily="18" charset="0"/>
              </a:rPr>
              <a:t>，</a:t>
            </a:r>
            <a:r>
              <a:rPr lang="zh-CN" altLang="en-US" sz="2400" b="1">
                <a:latin typeface="Times New Roman" pitchFamily="18" charset="0"/>
              </a:rPr>
              <a:t>遵循左结合，得+&gt;+,  +&gt;-,  </a:t>
            </a:r>
            <a:r>
              <a:rPr lang="en-US" altLang="zh-CN" sz="2400" b="1">
                <a:latin typeface="Times New Roman" pitchFamily="18" charset="0"/>
              </a:rPr>
              <a:t>- &gt;-,   - &gt;+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CN" sz="2400" b="1">
                <a:latin typeface="Times New Roman" pitchFamily="18" charset="0"/>
              </a:rPr>
              <a:t>‘(’, ‘)’</a:t>
            </a:r>
            <a:r>
              <a:rPr lang="zh-CN" altLang="en-US" sz="2400" b="1">
                <a:latin typeface="Times New Roman" pitchFamily="18" charset="0"/>
              </a:rPr>
              <a:t>规定括号的优先级大于括号外的运算符，小于括号内的运算符，如…</a:t>
            </a:r>
            <a:r>
              <a:rPr lang="en-US" altLang="zh-CN" sz="2400" b="1">
                <a:latin typeface="Times New Roman" pitchFamily="18" charset="0"/>
              </a:rPr>
              <a:t>E </a:t>
            </a:r>
            <a:r>
              <a:rPr lang="en-US" altLang="zh-CN" sz="2400" b="1">
                <a:solidFill>
                  <a:schemeClr val="accent1"/>
                </a:solidFill>
                <a:latin typeface="Times New Roman" pitchFamily="18" charset="0"/>
              </a:rPr>
              <a:t>+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 </a:t>
            </a:r>
            <a:r>
              <a:rPr lang="en-US" altLang="zh-CN" sz="2400" b="1">
                <a:latin typeface="Times New Roman" pitchFamily="18" charset="0"/>
              </a:rPr>
              <a:t>E </a:t>
            </a:r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</a:rPr>
              <a:t>+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</a:rPr>
              <a:t>T )…，</a:t>
            </a:r>
            <a:r>
              <a:rPr lang="zh-CN" altLang="en-US" sz="2400" b="1">
                <a:latin typeface="Times New Roman" pitchFamily="18" charset="0"/>
              </a:rPr>
              <a:t>有 </a:t>
            </a:r>
            <a:r>
              <a:rPr lang="zh-CN" altLang="en-US" sz="2400" b="1">
                <a:solidFill>
                  <a:schemeClr val="accent1"/>
                </a:solidFill>
                <a:latin typeface="Times New Roman" pitchFamily="18" charset="0"/>
              </a:rPr>
              <a:t>+</a:t>
            </a:r>
            <a:r>
              <a:rPr lang="zh-CN" altLang="en-US" sz="2400" b="1">
                <a:latin typeface="Times New Roman" pitchFamily="18" charset="0"/>
              </a:rPr>
              <a:t> &lt;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CN" altLang="en-US" sz="2400" b="1">
                <a:latin typeface="Times New Roman" pitchFamily="18" charset="0"/>
              </a:rPr>
              <a:t> &lt;</a:t>
            </a:r>
            <a:r>
              <a:rPr lang="zh-CN" altLang="en-US" sz="2400" b="1">
                <a:solidFill>
                  <a:srgbClr val="0000CC"/>
                </a:solidFill>
                <a:latin typeface="Times New Roman" pitchFamily="18" charset="0"/>
              </a:rPr>
              <a:t> +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规定:‘＃’&lt;任何与它相邻的运算符，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	任何与它相邻的运算符&gt;‘#’</a:t>
            </a:r>
            <a:endParaRPr lang="en-US" altLang="zh-CN" sz="2400" b="1">
              <a:latin typeface="Times New Roman" pitchFamily="18" charset="0"/>
            </a:endParaRPr>
          </a:p>
          <a:p>
            <a:pPr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运算对象 </a:t>
            </a:r>
            <a:r>
              <a:rPr lang="en-US" altLang="zh-CN" sz="2400" b="1">
                <a:latin typeface="Times New Roman" pitchFamily="18" charset="0"/>
              </a:rPr>
              <a:t>i</a:t>
            </a:r>
            <a:r>
              <a:rPr lang="zh-CN" altLang="en-US" sz="2400" b="1">
                <a:latin typeface="Times New Roman" pitchFamily="18" charset="0"/>
              </a:rPr>
              <a:t>（整数） 的优先级最高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	优先关系表如右图所示：</a:t>
            </a:r>
            <a:endParaRPr lang="zh-CN" altLang="en-US" sz="2400" b="1"/>
          </a:p>
        </p:txBody>
      </p:sp>
      <p:graphicFrame>
        <p:nvGraphicFramePr>
          <p:cNvPr id="22898" name="Group 370"/>
          <p:cNvGraphicFramePr>
            <a:graphicFrameLocks noGrp="1"/>
          </p:cNvGraphicFramePr>
          <p:nvPr/>
        </p:nvGraphicFramePr>
        <p:xfrm>
          <a:off x="5410200" y="3006725"/>
          <a:ext cx="3581400" cy="3627120"/>
        </p:xfrm>
        <a:graphic>
          <a:graphicData uri="http://schemas.openxmlformats.org/drawingml/2006/table">
            <a:tbl>
              <a:tblPr/>
              <a:tblGrid>
                <a:gridCol w="512763"/>
                <a:gridCol w="522287"/>
                <a:gridCol w="557213"/>
                <a:gridCol w="476250"/>
                <a:gridCol w="477837"/>
                <a:gridCol w="477838"/>
                <a:gridCol w="55721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 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 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964" name="Rectangle 436"/>
          <p:cNvSpPr>
            <a:spLocks noChangeArrowheads="1"/>
          </p:cNvSpPr>
          <p:nvPr/>
        </p:nvSpPr>
        <p:spPr bwMode="auto">
          <a:xfrm>
            <a:off x="152400" y="4864100"/>
            <a:ext cx="4953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b="1"/>
              <a:t>说明：表中为空的元素表示：在该文法的任何句型中都不会出现这两个终结符相邻，所以他们无优先关系，如不会有这样的表达式… ) </a:t>
            </a:r>
            <a:r>
              <a:rPr lang="en-US" altLang="zh-CN" b="1"/>
              <a:t>i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  <p:bldP spid="2296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2438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b="1"/>
              <a:t>算符优先分析法	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/>
              <a:t>1 文法要满足一定的条件，即为</a:t>
            </a:r>
            <a:r>
              <a:rPr lang="zh-CN" altLang="en-US" sz="2800" b="1">
                <a:solidFill>
                  <a:srgbClr val="FF0000"/>
                </a:solidFill>
              </a:rPr>
              <a:t>算符优先文法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/>
              <a:t>2 根据文法按一定规则计算算符之间的</a:t>
            </a:r>
            <a:r>
              <a:rPr lang="zh-CN" altLang="en-US" sz="2800" b="1">
                <a:solidFill>
                  <a:srgbClr val="FF0000"/>
                </a:solidFill>
              </a:rPr>
              <a:t>优先关系</a:t>
            </a:r>
            <a:endParaRPr lang="zh-CN" altLang="en-US" sz="2800" b="1"/>
          </a:p>
          <a:p>
            <a:pPr>
              <a:buFont typeface="Wingdings" pitchFamily="2" charset="2"/>
              <a:buNone/>
            </a:pPr>
            <a:r>
              <a:rPr lang="zh-CN" altLang="en-US" sz="2800" b="1"/>
              <a:t>3 按优先关系进行</a:t>
            </a:r>
            <a:r>
              <a:rPr lang="zh-CN" altLang="en-US" sz="2800" b="1">
                <a:solidFill>
                  <a:srgbClr val="FF0000"/>
                </a:solidFill>
              </a:rPr>
              <a:t>算符优先分析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3</a:t>
            </a:r>
            <a:r>
              <a:rPr lang="zh-CN" altLang="en-US" dirty="0">
                <a:latin typeface="Times New Roman" pitchFamily="18" charset="0"/>
              </a:rPr>
              <a:t>.</a:t>
            </a:r>
            <a:r>
              <a:rPr lang="zh-CN" altLang="en-US" dirty="0"/>
              <a:t>2  </a:t>
            </a:r>
            <a:r>
              <a:rPr lang="zh-CN" altLang="en-US" dirty="0">
                <a:latin typeface="Times New Roman" pitchFamily="18" charset="0"/>
              </a:rPr>
              <a:t>算符优先文法的定义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458200" cy="4572000"/>
          </a:xfrm>
        </p:spPr>
        <p:txBody>
          <a:bodyPr/>
          <a:lstStyle/>
          <a:p>
            <a:pPr marL="533400" indent="-533400" algn="just">
              <a:lnSpc>
                <a:spcPct val="90000"/>
              </a:lnSpc>
              <a:buClr>
                <a:srgbClr val="0000CC"/>
              </a:buClr>
              <a:buFont typeface="Wingdings" pitchFamily="2" charset="2"/>
              <a:buAutoNum type="arabicPeriod"/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算符文法</a:t>
            </a:r>
            <a:endParaRPr lang="zh-CN" altLang="en-US" sz="2800" b="1">
              <a:solidFill>
                <a:srgbClr val="FF0000"/>
              </a:solidFill>
            </a:endParaRPr>
          </a:p>
          <a:p>
            <a:pPr marL="533400" indent="-533400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</a:rPr>
              <a:t>定义：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/>
              <a:t>	设有上下文无关文法 </a:t>
            </a:r>
            <a:r>
              <a:rPr lang="en-US" altLang="zh-CN" sz="2800" b="1"/>
              <a:t>G ，</a:t>
            </a:r>
            <a:r>
              <a:rPr lang="zh-CN" altLang="en-US" sz="2800" b="1"/>
              <a:t>如果</a:t>
            </a:r>
            <a:r>
              <a:rPr lang="en-US" altLang="zh-CN" sz="2800" b="1"/>
              <a:t>G</a:t>
            </a:r>
            <a:r>
              <a:rPr lang="zh-CN" altLang="en-US" sz="2800" b="1"/>
              <a:t>中产生式的右部没有两个非终结符相连，则称</a:t>
            </a:r>
            <a:r>
              <a:rPr lang="en-US" altLang="zh-CN" sz="2800" b="1"/>
              <a:t>G</a:t>
            </a:r>
            <a:r>
              <a:rPr lang="zh-CN" altLang="en-US" sz="2800" b="1"/>
              <a:t>为算符文法（</a:t>
            </a:r>
            <a:r>
              <a:rPr lang="en-US" altLang="zh-CN" sz="2800" b="1"/>
              <a:t>Operater Grammar），</a:t>
            </a:r>
            <a:r>
              <a:rPr lang="zh-CN" altLang="en-US" sz="2800" b="1"/>
              <a:t>也称</a:t>
            </a:r>
            <a:r>
              <a:rPr lang="en-US" altLang="zh-CN" sz="2800" b="1"/>
              <a:t>OG</a:t>
            </a:r>
            <a:r>
              <a:rPr lang="zh-CN" altLang="en-US" sz="2800" b="1"/>
              <a:t>文法</a:t>
            </a:r>
          </a:p>
          <a:p>
            <a:pPr marL="533400" indent="-533400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800" b="1"/>
              <a:t>例如：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/>
              <a:t>	表达式文法 </a:t>
            </a:r>
            <a:r>
              <a:rPr lang="en-US" altLang="zh-CN" sz="2800" b="1"/>
              <a:t>E→E+E|E×E|(E)|i </a:t>
            </a:r>
            <a:r>
              <a:rPr lang="zh-CN" altLang="en-US" sz="2800" b="1"/>
              <a:t>是算符文法</a:t>
            </a:r>
          </a:p>
          <a:p>
            <a:pPr marL="533400" indent="-533400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800" b="1"/>
              <a:t>性质：</a:t>
            </a:r>
          </a:p>
          <a:p>
            <a:pPr marL="533400" indent="-533400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z="2800" b="1"/>
              <a:t>	1. 在算符文法中任何句型都不包含两个相连的非	终结符。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3716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z="2800" b="1"/>
              <a:t>	2. 如果</a:t>
            </a:r>
            <a:r>
              <a:rPr lang="en-US" altLang="zh-CN" sz="2800" b="1"/>
              <a:t>Ab</a:t>
            </a:r>
            <a:r>
              <a:rPr lang="zh-CN" altLang="en-US" sz="2800" b="1"/>
              <a:t>或</a:t>
            </a:r>
            <a:r>
              <a:rPr lang="en-US" altLang="zh-CN" sz="2800" b="1"/>
              <a:t>bA</a:t>
            </a:r>
            <a:r>
              <a:rPr lang="zh-CN" altLang="en-US" sz="2800" b="1"/>
              <a:t>出现在算符文法的</a:t>
            </a:r>
            <a:r>
              <a:rPr lang="zh-CN" altLang="en-US" sz="2800" b="1">
                <a:solidFill>
                  <a:srgbClr val="FF0000"/>
                </a:solidFill>
              </a:rPr>
              <a:t>句型</a:t>
            </a:r>
            <a:r>
              <a:rPr lang="en-US" altLang="zh-CN" sz="2800" b="1"/>
              <a:t>r</a:t>
            </a:r>
            <a:r>
              <a:rPr lang="zh-CN" altLang="en-US" sz="2800" b="1"/>
              <a:t>中，其	中</a:t>
            </a:r>
            <a:r>
              <a:rPr lang="en-US" altLang="zh-CN" sz="2800" b="1"/>
              <a:t>A ∈V</a:t>
            </a:r>
            <a:r>
              <a:rPr lang="en-US" altLang="zh-CN" sz="2800" b="1" baseline="-25000"/>
              <a:t>N</a:t>
            </a:r>
            <a:r>
              <a:rPr lang="en-US" altLang="zh-CN" sz="2800" b="1"/>
              <a:t>，b ∈V</a:t>
            </a:r>
            <a:r>
              <a:rPr lang="en-US" altLang="zh-CN" sz="2800" b="1" baseline="-25000"/>
              <a:t>T</a:t>
            </a:r>
            <a:r>
              <a:rPr lang="en-US" altLang="zh-CN" sz="2800" b="1"/>
              <a:t>，</a:t>
            </a:r>
            <a:r>
              <a:rPr lang="zh-CN" altLang="en-US" sz="2800" b="1"/>
              <a:t>则</a:t>
            </a:r>
            <a:r>
              <a:rPr lang="en-US" altLang="zh-CN" sz="2800" b="1"/>
              <a:t>r</a:t>
            </a:r>
            <a:r>
              <a:rPr lang="zh-CN" altLang="en-US" sz="2800" b="1"/>
              <a:t>中任何含</a:t>
            </a:r>
            <a:r>
              <a:rPr lang="en-US" altLang="zh-CN" sz="2800" b="1"/>
              <a:t>b</a:t>
            </a:r>
            <a:r>
              <a:rPr lang="zh-CN" altLang="en-US" sz="2800" b="1"/>
              <a:t>的</a:t>
            </a:r>
            <a:r>
              <a:rPr lang="zh-CN" altLang="en-US" sz="2800" b="1">
                <a:solidFill>
                  <a:srgbClr val="FF0000"/>
                </a:solidFill>
              </a:rPr>
              <a:t>短语	</a:t>
            </a:r>
            <a:r>
              <a:rPr lang="zh-CN" altLang="en-US" sz="2800" b="1"/>
              <a:t>必含有</a:t>
            </a:r>
            <a:r>
              <a:rPr lang="en-US" altLang="zh-CN" sz="2800" b="1"/>
              <a:t>A（</a:t>
            </a:r>
            <a:r>
              <a:rPr lang="zh-CN" altLang="en-US" sz="2800" b="1"/>
              <a:t>含</a:t>
            </a:r>
            <a:r>
              <a:rPr lang="en-US" altLang="zh-CN" sz="2800" b="1"/>
              <a:t>A</a:t>
            </a:r>
            <a:r>
              <a:rPr lang="zh-CN" altLang="en-US" sz="2800" b="1"/>
              <a:t>的短语不一定含有</a:t>
            </a:r>
            <a:r>
              <a:rPr lang="en-US" altLang="zh-CN" sz="2800" b="1"/>
              <a:t>b）</a:t>
            </a:r>
            <a:endParaRPr lang="zh-CN" altLang="en-US" sz="2800"/>
          </a:p>
        </p:txBody>
      </p:sp>
      <p:grpSp>
        <p:nvGrpSpPr>
          <p:cNvPr id="78881" name="Group 33"/>
          <p:cNvGrpSpPr>
            <a:grpSpLocks/>
          </p:cNvGrpSpPr>
          <p:nvPr/>
        </p:nvGrpSpPr>
        <p:grpSpPr bwMode="auto">
          <a:xfrm>
            <a:off x="609600" y="3581400"/>
            <a:ext cx="2895600" cy="1981200"/>
            <a:chOff x="384" y="2256"/>
            <a:chExt cx="1824" cy="1248"/>
          </a:xfrm>
        </p:grpSpPr>
        <p:sp>
          <p:nvSpPr>
            <p:cNvPr id="78854" name="Text Box 6"/>
            <p:cNvSpPr txBox="1">
              <a:spLocks noChangeArrowheads="1"/>
            </p:cNvSpPr>
            <p:nvPr/>
          </p:nvSpPr>
          <p:spPr bwMode="auto">
            <a:xfrm>
              <a:off x="1152" y="225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E</a:t>
              </a:r>
            </a:p>
          </p:txBody>
        </p:sp>
        <p:sp>
          <p:nvSpPr>
            <p:cNvPr id="78855" name="Text Box 7"/>
            <p:cNvSpPr txBox="1">
              <a:spLocks noChangeArrowheads="1"/>
            </p:cNvSpPr>
            <p:nvPr/>
          </p:nvSpPr>
          <p:spPr bwMode="auto">
            <a:xfrm>
              <a:off x="720" y="2745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E</a:t>
              </a:r>
            </a:p>
          </p:txBody>
        </p:sp>
        <p:sp>
          <p:nvSpPr>
            <p:cNvPr id="78856" name="Text Box 8"/>
            <p:cNvSpPr txBox="1">
              <a:spLocks noChangeArrowheads="1"/>
            </p:cNvSpPr>
            <p:nvPr/>
          </p:nvSpPr>
          <p:spPr bwMode="auto">
            <a:xfrm>
              <a:off x="1104" y="273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+</a:t>
              </a:r>
            </a:p>
          </p:txBody>
        </p:sp>
        <p:sp>
          <p:nvSpPr>
            <p:cNvPr id="78857" name="Text Box 9"/>
            <p:cNvSpPr txBox="1">
              <a:spLocks noChangeArrowheads="1"/>
            </p:cNvSpPr>
            <p:nvPr/>
          </p:nvSpPr>
          <p:spPr bwMode="auto">
            <a:xfrm>
              <a:off x="1536" y="2745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</a:t>
              </a:r>
            </a:p>
          </p:txBody>
        </p:sp>
        <p:sp>
          <p:nvSpPr>
            <p:cNvPr id="78860" name="Line 12"/>
            <p:cNvSpPr>
              <a:spLocks noChangeShapeType="1"/>
            </p:cNvSpPr>
            <p:nvPr/>
          </p:nvSpPr>
          <p:spPr bwMode="auto">
            <a:xfrm flipH="1">
              <a:off x="912" y="2544"/>
              <a:ext cx="336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61" name="Line 13"/>
            <p:cNvSpPr>
              <a:spLocks noChangeShapeType="1"/>
            </p:cNvSpPr>
            <p:nvPr/>
          </p:nvSpPr>
          <p:spPr bwMode="auto">
            <a:xfrm>
              <a:off x="1248" y="2544"/>
              <a:ext cx="0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62" name="Line 14"/>
            <p:cNvSpPr>
              <a:spLocks noChangeShapeType="1"/>
            </p:cNvSpPr>
            <p:nvPr/>
          </p:nvSpPr>
          <p:spPr bwMode="auto">
            <a:xfrm>
              <a:off x="1248" y="2544"/>
              <a:ext cx="384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65" name="Text Box 17"/>
            <p:cNvSpPr txBox="1">
              <a:spLocks noChangeArrowheads="1"/>
            </p:cNvSpPr>
            <p:nvPr/>
          </p:nvSpPr>
          <p:spPr bwMode="auto">
            <a:xfrm>
              <a:off x="384" y="3177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E</a:t>
              </a:r>
            </a:p>
          </p:txBody>
        </p:sp>
        <p:sp>
          <p:nvSpPr>
            <p:cNvPr id="78866" name="Text Box 18"/>
            <p:cNvSpPr txBox="1">
              <a:spLocks noChangeArrowheads="1"/>
            </p:cNvSpPr>
            <p:nvPr/>
          </p:nvSpPr>
          <p:spPr bwMode="auto">
            <a:xfrm>
              <a:off x="720" y="316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+</a:t>
              </a:r>
            </a:p>
          </p:txBody>
        </p:sp>
        <p:sp>
          <p:nvSpPr>
            <p:cNvPr id="78867" name="Text Box 19"/>
            <p:cNvSpPr txBox="1">
              <a:spLocks noChangeArrowheads="1"/>
            </p:cNvSpPr>
            <p:nvPr/>
          </p:nvSpPr>
          <p:spPr bwMode="auto">
            <a:xfrm>
              <a:off x="1056" y="316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</a:t>
              </a:r>
            </a:p>
          </p:txBody>
        </p:sp>
        <p:sp>
          <p:nvSpPr>
            <p:cNvPr id="78868" name="Line 20"/>
            <p:cNvSpPr>
              <a:spLocks noChangeShapeType="1"/>
            </p:cNvSpPr>
            <p:nvPr/>
          </p:nvSpPr>
          <p:spPr bwMode="auto">
            <a:xfrm flipH="1">
              <a:off x="528" y="3024"/>
              <a:ext cx="288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69" name="Line 21"/>
            <p:cNvSpPr>
              <a:spLocks noChangeShapeType="1"/>
            </p:cNvSpPr>
            <p:nvPr/>
          </p:nvSpPr>
          <p:spPr bwMode="auto">
            <a:xfrm>
              <a:off x="816" y="3024"/>
              <a:ext cx="0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70" name="Line 22"/>
            <p:cNvSpPr>
              <a:spLocks noChangeShapeType="1"/>
            </p:cNvSpPr>
            <p:nvPr/>
          </p:nvSpPr>
          <p:spPr bwMode="auto">
            <a:xfrm>
              <a:off x="816" y="3024"/>
              <a:ext cx="336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73" name="Text Box 25"/>
            <p:cNvSpPr txBox="1">
              <a:spLocks noChangeArrowheads="1"/>
            </p:cNvSpPr>
            <p:nvPr/>
          </p:nvSpPr>
          <p:spPr bwMode="auto">
            <a:xfrm>
              <a:off x="1248" y="3177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</a:t>
              </a:r>
            </a:p>
          </p:txBody>
        </p:sp>
        <p:sp>
          <p:nvSpPr>
            <p:cNvPr id="78874" name="Text Box 26"/>
            <p:cNvSpPr txBox="1">
              <a:spLocks noChangeArrowheads="1"/>
            </p:cNvSpPr>
            <p:nvPr/>
          </p:nvSpPr>
          <p:spPr bwMode="auto">
            <a:xfrm>
              <a:off x="1584" y="316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×</a:t>
              </a:r>
            </a:p>
          </p:txBody>
        </p:sp>
        <p:sp>
          <p:nvSpPr>
            <p:cNvPr id="78875" name="Text Box 27"/>
            <p:cNvSpPr txBox="1">
              <a:spLocks noChangeArrowheads="1"/>
            </p:cNvSpPr>
            <p:nvPr/>
          </p:nvSpPr>
          <p:spPr bwMode="auto">
            <a:xfrm>
              <a:off x="1920" y="316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F</a:t>
              </a:r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 flipH="1">
              <a:off x="1392" y="3024"/>
              <a:ext cx="288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1680" y="3024"/>
              <a:ext cx="0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1680" y="3024"/>
              <a:ext cx="336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8880" name="Rectangle 32"/>
          <p:cNvSpPr>
            <a:spLocks noChangeArrowheads="1"/>
          </p:cNvSpPr>
          <p:nvPr/>
        </p:nvSpPr>
        <p:spPr bwMode="auto">
          <a:xfrm>
            <a:off x="3635375" y="3686175"/>
            <a:ext cx="45180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句型</a:t>
            </a:r>
            <a:r>
              <a:rPr lang="en-US" altLang="zh-CN" sz="2800" b="1"/>
              <a:t>E+T+T×F</a:t>
            </a:r>
          </a:p>
          <a:p>
            <a:r>
              <a:rPr lang="zh-CN" altLang="en-US" sz="2800" b="1"/>
              <a:t>短语有：	</a:t>
            </a:r>
            <a:r>
              <a:rPr lang="en-US" altLang="zh-CN" sz="2800" b="1"/>
              <a:t>E+T</a:t>
            </a:r>
          </a:p>
          <a:p>
            <a:r>
              <a:rPr lang="en-US" altLang="zh-CN" sz="2800" b="1"/>
              <a:t>		T×F</a:t>
            </a:r>
          </a:p>
          <a:p>
            <a:r>
              <a:rPr lang="en-US" altLang="zh-CN" sz="2800" b="1"/>
              <a:t>		E+T+T×F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bldLvl="2" autoUpdateAnimBg="0"/>
      <p:bldP spid="7888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b="1" dirty="0" smtClean="0">
                <a:hlinkClick r:id="rId2" action="ppaction://hlinksldjump"/>
              </a:rPr>
              <a:t>5.</a:t>
            </a:r>
            <a:r>
              <a:rPr lang="zh-CN" altLang="en-US" b="1" dirty="0" smtClean="0">
                <a:hlinkClick r:id="rId2" action="ppaction://hlinksldjump"/>
              </a:rPr>
              <a:t>1 </a:t>
            </a:r>
            <a:r>
              <a:rPr lang="zh-CN" altLang="en-US" b="1" dirty="0">
                <a:latin typeface="Times New Roman" pitchFamily="18" charset="0"/>
                <a:hlinkClick r:id="rId2" action="ppaction://hlinksldjump"/>
              </a:rPr>
              <a:t>自底向上分析方法概述</a:t>
            </a:r>
            <a:endParaRPr lang="zh-CN" altLang="en-US" b="1" dirty="0"/>
          </a:p>
          <a:p>
            <a:pPr algn="just">
              <a:buFont typeface="Wingdings" pitchFamily="2" charset="2"/>
              <a:buNone/>
            </a:pPr>
            <a:r>
              <a:rPr lang="en-US" altLang="zh-CN" b="1" dirty="0" smtClean="0">
                <a:hlinkClick r:id="rId3" action="ppaction://hlinksldjump"/>
              </a:rPr>
              <a:t>5.</a:t>
            </a:r>
            <a:r>
              <a:rPr lang="zh-CN" altLang="en-US" b="1" dirty="0" smtClean="0">
                <a:hlinkClick r:id="rId3" action="ppaction://hlinksldjump"/>
              </a:rPr>
              <a:t>2 </a:t>
            </a:r>
            <a:r>
              <a:rPr lang="zh-CN" altLang="en-US" b="1" dirty="0">
                <a:latin typeface="Times New Roman" pitchFamily="18" charset="0"/>
                <a:hlinkClick r:id="rId3" action="ppaction://hlinksldjump"/>
              </a:rPr>
              <a:t>自底向上优先分析方法概述</a:t>
            </a:r>
            <a:endParaRPr lang="zh-CN" altLang="en-US" b="1" dirty="0"/>
          </a:p>
          <a:p>
            <a:pPr algn="just">
              <a:buFont typeface="Wingdings" pitchFamily="2" charset="2"/>
              <a:buNone/>
            </a:pPr>
            <a:r>
              <a:rPr lang="en-US" altLang="zh-CN" b="1" dirty="0" smtClean="0">
                <a:hlinkClick r:id="rId4" action="ppaction://hlinksldjump"/>
              </a:rPr>
              <a:t>5.</a:t>
            </a:r>
            <a:r>
              <a:rPr lang="zh-CN" altLang="en-US" b="1" dirty="0" smtClean="0">
                <a:hlinkClick r:id="rId4" action="ppaction://hlinksldjump"/>
              </a:rPr>
              <a:t>3 </a:t>
            </a:r>
            <a:r>
              <a:rPr lang="zh-CN" altLang="en-US" b="1" dirty="0">
                <a:latin typeface="Times New Roman" pitchFamily="18" charset="0"/>
                <a:hlinkClick r:id="rId4" action="ppaction://hlinksldjump"/>
              </a:rPr>
              <a:t>算符优先分析法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610600" cy="3352800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zh-CN" altLang="en-US" sz="2800" b="1"/>
              <a:t>2.  </a:t>
            </a:r>
            <a:r>
              <a:rPr lang="zh-CN" altLang="en-US" sz="2800" b="1">
                <a:latin typeface="Times New Roman" pitchFamily="18" charset="0"/>
              </a:rPr>
              <a:t>算符优先关系的定义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	设</a:t>
            </a:r>
            <a:r>
              <a:rPr lang="en-US" altLang="zh-CN" sz="2800" b="1"/>
              <a:t>G</a:t>
            </a:r>
            <a:r>
              <a:rPr lang="zh-CN" altLang="en-US" sz="2800" b="1">
                <a:latin typeface="Times New Roman" pitchFamily="18" charset="0"/>
              </a:rPr>
              <a:t>是一个不含</a:t>
            </a:r>
            <a:r>
              <a:rPr lang="en-US" altLang="zh-CN" sz="2800" b="1">
                <a:latin typeface="Arial" charset="0"/>
              </a:rPr>
              <a:t>ε</a:t>
            </a:r>
            <a:r>
              <a:rPr lang="zh-CN" altLang="en-US" sz="2800" b="1">
                <a:latin typeface="Arial" charset="0"/>
              </a:rPr>
              <a:t>产生式的</a:t>
            </a:r>
            <a:r>
              <a:rPr lang="zh-CN" altLang="en-US" sz="2800" b="1">
                <a:latin typeface="Times New Roman" pitchFamily="18" charset="0"/>
              </a:rPr>
              <a:t>算符文法，</a:t>
            </a:r>
            <a:r>
              <a:rPr lang="en-US" altLang="zh-CN" sz="2800" b="1"/>
              <a:t>a</a:t>
            </a:r>
            <a:r>
              <a:rPr lang="zh-CN" altLang="en-US" sz="2800" b="1">
                <a:latin typeface="Times New Roman" pitchFamily="18" charset="0"/>
              </a:rPr>
              <a:t>和</a:t>
            </a:r>
            <a:r>
              <a:rPr lang="en-US" altLang="zh-CN" sz="2800" b="1"/>
              <a:t>b</a:t>
            </a:r>
            <a:r>
              <a:rPr lang="zh-CN" altLang="en-US" sz="2800" b="1">
                <a:latin typeface="Times New Roman" pitchFamily="18" charset="0"/>
              </a:rPr>
              <a:t>是任意两个终结符，</a:t>
            </a:r>
            <a:r>
              <a:rPr lang="en-US" altLang="zh-CN" sz="2800" b="1"/>
              <a:t>A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/>
              <a:t>B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/>
              <a:t>C</a:t>
            </a:r>
            <a:r>
              <a:rPr lang="zh-CN" altLang="en-US" sz="2800" b="1">
                <a:latin typeface="Times New Roman" pitchFamily="18" charset="0"/>
              </a:rPr>
              <a:t>是非终结符，算符优先关系定义如下：</a:t>
            </a:r>
            <a:endParaRPr lang="zh-CN" altLang="en-US" sz="2800" b="1"/>
          </a:p>
          <a:p>
            <a:pPr marL="609600" indent="-609600">
              <a:buClr>
                <a:srgbClr val="0000CC"/>
              </a:buClr>
              <a:buFont typeface="Wingdings" pitchFamily="2" charset="2"/>
              <a:buAutoNum type="arabicParenR"/>
            </a:pPr>
            <a:r>
              <a:rPr lang="en-US" altLang="zh-CN" sz="2800" b="1"/>
              <a:t>a </a:t>
            </a:r>
            <a:r>
              <a:rPr lang="en-US" altLang="zh-CN" sz="2800" b="1">
                <a:solidFill>
                  <a:srgbClr val="FF3300"/>
                </a:solidFill>
              </a:rPr>
              <a:t>=</a:t>
            </a:r>
            <a:r>
              <a:rPr lang="en-US" altLang="zh-CN" sz="2800" b="1"/>
              <a:t> b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800" b="1"/>
              <a:t>	当且仅当</a:t>
            </a:r>
            <a:r>
              <a:rPr lang="en-US" altLang="zh-CN" sz="2800" b="1"/>
              <a:t>G</a:t>
            </a:r>
            <a:r>
              <a:rPr lang="zh-CN" altLang="en-US" sz="2800" b="1"/>
              <a:t>中有形如 </a:t>
            </a:r>
            <a:r>
              <a:rPr lang="en-US" altLang="zh-CN" sz="2800" b="1"/>
              <a:t>A→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ab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 </a:t>
            </a:r>
            <a:r>
              <a:rPr lang="zh-CN" altLang="en-US" sz="2800" b="1"/>
              <a:t>或 </a:t>
            </a:r>
            <a:r>
              <a:rPr lang="en-US" altLang="zh-CN" sz="2800" b="1"/>
              <a:t>A→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aBb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 </a:t>
            </a:r>
            <a:r>
              <a:rPr lang="zh-CN" altLang="en-US" sz="2800" b="1"/>
              <a:t>的产生式。</a:t>
            </a:r>
          </a:p>
          <a:p>
            <a:pPr marL="609600" indent="-609600">
              <a:buFont typeface="Wingdings" pitchFamily="2" charset="2"/>
              <a:buNone/>
            </a:pPr>
            <a:endParaRPr lang="zh-CN" altLang="en-US" sz="2800" b="1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04800" y="525780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ahoma" pitchFamily="34" charset="0"/>
              </a:rPr>
              <a:t>说明：</a:t>
            </a:r>
            <a:r>
              <a:rPr lang="en-US" altLang="zh-CN" sz="2800" b="1">
                <a:latin typeface="宋体" pitchFamily="2" charset="-122"/>
              </a:rPr>
              <a:t>δ</a:t>
            </a:r>
            <a:r>
              <a:rPr lang="zh-CN" altLang="en-US" sz="2800" b="1">
                <a:latin typeface="宋体" pitchFamily="2" charset="-122"/>
              </a:rPr>
              <a:t>为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ε</a:t>
            </a:r>
            <a:r>
              <a:rPr lang="zh-CN" altLang="en-US" sz="2800" b="1">
                <a:latin typeface="宋体" pitchFamily="2" charset="-122"/>
              </a:rPr>
              <a:t>或</a:t>
            </a:r>
            <a:r>
              <a:rPr lang="en-US" altLang="zh-CN" sz="2800" b="1">
                <a:latin typeface="宋体" pitchFamily="2" charset="-122"/>
              </a:rPr>
              <a:t>B，</a:t>
            </a:r>
            <a:r>
              <a:rPr lang="en-US" altLang="zh-CN" sz="2800" b="1">
                <a:latin typeface="Tahoma" pitchFamily="34" charset="0"/>
              </a:rPr>
              <a:t>a，b</a:t>
            </a:r>
            <a:r>
              <a:rPr lang="zh-CN" altLang="en-US" sz="2800" b="1">
                <a:latin typeface="Tahoma" pitchFamily="34" charset="0"/>
              </a:rPr>
              <a:t>在用一句柄中同时归约所以优	先级相同</a:t>
            </a:r>
          </a:p>
        </p:txBody>
      </p:sp>
      <p:grpSp>
        <p:nvGrpSpPr>
          <p:cNvPr id="27663" name="Group 15"/>
          <p:cNvGrpSpPr>
            <a:grpSpLocks/>
          </p:cNvGrpSpPr>
          <p:nvPr/>
        </p:nvGrpSpPr>
        <p:grpSpPr bwMode="auto">
          <a:xfrm>
            <a:off x="381000" y="3657600"/>
            <a:ext cx="2971800" cy="1524000"/>
            <a:chOff x="1104" y="2304"/>
            <a:chExt cx="1872" cy="960"/>
          </a:xfrm>
        </p:grpSpPr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1488" y="2889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a</a:t>
              </a:r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2312" y="2913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b</a:t>
              </a:r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1872" y="2937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宋体" pitchFamily="2" charset="-122"/>
                </a:rPr>
                <a:t>δ</a:t>
              </a:r>
              <a:r>
                <a:rPr lang="en-US" altLang="zh-CN" sz="2800" b="1"/>
                <a:t> </a:t>
              </a:r>
            </a:p>
          </p:txBody>
        </p:sp>
        <p:grpSp>
          <p:nvGrpSpPr>
            <p:cNvPr id="27662" name="Group 14"/>
            <p:cNvGrpSpPr>
              <a:grpSpLocks/>
            </p:cNvGrpSpPr>
            <p:nvPr/>
          </p:nvGrpSpPr>
          <p:grpSpPr bwMode="auto">
            <a:xfrm>
              <a:off x="1104" y="2304"/>
              <a:ext cx="1872" cy="672"/>
              <a:chOff x="1104" y="2304"/>
              <a:chExt cx="1872" cy="672"/>
            </a:xfrm>
          </p:grpSpPr>
          <p:sp>
            <p:nvSpPr>
              <p:cNvPr id="27653" name="Text Box 5"/>
              <p:cNvSpPr txBox="1">
                <a:spLocks noChangeArrowheads="1"/>
              </p:cNvSpPr>
              <p:nvPr/>
            </p:nvSpPr>
            <p:spPr bwMode="auto">
              <a:xfrm>
                <a:off x="1920" y="2304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CC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27657" name="Line 9"/>
              <p:cNvSpPr>
                <a:spLocks noChangeShapeType="1"/>
              </p:cNvSpPr>
              <p:nvPr/>
            </p:nvSpPr>
            <p:spPr bwMode="auto">
              <a:xfrm flipH="1">
                <a:off x="1632" y="2592"/>
                <a:ext cx="432" cy="384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58" name="Line 10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59" name="Line 11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384" cy="384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60" name="Line 12"/>
              <p:cNvSpPr>
                <a:spLocks noChangeShapeType="1"/>
              </p:cNvSpPr>
              <p:nvPr/>
            </p:nvSpPr>
            <p:spPr bwMode="auto">
              <a:xfrm flipH="1">
                <a:off x="1104" y="2592"/>
                <a:ext cx="960" cy="384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61" name="Line 13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912" cy="384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4343400" y="3657600"/>
            <a:ext cx="464820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例如：有产生式</a:t>
            </a:r>
            <a:r>
              <a:rPr lang="en-US" altLang="zh-CN" b="1">
                <a:latin typeface="Tahoma" pitchFamily="34" charset="0"/>
              </a:rPr>
              <a:t>F→(E)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所以( =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3" autoUpdateAnimBg="0"/>
      <p:bldP spid="27652" grpId="0" autoUpdateAnimBg="0"/>
      <p:bldP spid="2766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534400" cy="1752600"/>
          </a:xfrm>
        </p:spPr>
        <p:txBody>
          <a:bodyPr/>
          <a:lstStyle/>
          <a:p>
            <a:pPr marL="609600" indent="-609600">
              <a:buClr>
                <a:srgbClr val="0000CC"/>
              </a:buClr>
              <a:buFont typeface="Wingdings" pitchFamily="2" charset="2"/>
              <a:buAutoNum type="arabicParenR" startAt="2"/>
            </a:pPr>
            <a:r>
              <a:rPr lang="en-US" altLang="zh-CN" sz="2800" b="1"/>
              <a:t>a </a:t>
            </a:r>
            <a:r>
              <a:rPr lang="en-US" altLang="zh-CN" sz="2800" b="1">
                <a:solidFill>
                  <a:srgbClr val="FF3300"/>
                </a:solidFill>
              </a:rPr>
              <a:t>&lt;</a:t>
            </a:r>
            <a:r>
              <a:rPr lang="en-US" altLang="zh-CN" sz="2800" b="1"/>
              <a:t> b    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800" b="1"/>
              <a:t>	当且仅当</a:t>
            </a:r>
            <a:r>
              <a:rPr lang="en-US" altLang="zh-CN" sz="2800" b="1"/>
              <a:t>G</a:t>
            </a:r>
            <a:r>
              <a:rPr lang="zh-CN" altLang="en-US" sz="2800" b="1"/>
              <a:t>中有形如 </a:t>
            </a:r>
            <a:r>
              <a:rPr lang="en-US" altLang="zh-CN" sz="2800" b="1"/>
              <a:t>A → 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aB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 </a:t>
            </a:r>
            <a:r>
              <a:rPr lang="zh-CN" altLang="en-US" sz="2800" b="1"/>
              <a:t>的产生式，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800" b="1"/>
              <a:t>	且 </a:t>
            </a:r>
            <a:r>
              <a:rPr lang="en-US" altLang="zh-CN" sz="2800" b="1"/>
              <a:t>B 	</a:t>
            </a:r>
            <a:r>
              <a:rPr lang="en-US" altLang="zh-CN" sz="2800" b="1" baseline="30000"/>
              <a:t> </a:t>
            </a:r>
            <a:r>
              <a:rPr lang="en-US" altLang="zh-CN" sz="2800" b="1"/>
              <a:t>b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 </a:t>
            </a:r>
            <a:r>
              <a:rPr lang="zh-CN" altLang="en-US" sz="2800" b="1"/>
              <a:t>或 </a:t>
            </a:r>
            <a:r>
              <a:rPr lang="en-US" altLang="zh-CN" sz="2800" b="1"/>
              <a:t>B	 </a:t>
            </a:r>
            <a:r>
              <a:rPr lang="en-US" altLang="zh-CN" sz="2800" b="1" baseline="30000"/>
              <a:t> </a:t>
            </a:r>
            <a:r>
              <a:rPr lang="en-US" altLang="zh-CN" sz="2800" b="1"/>
              <a:t>Cb</a:t>
            </a:r>
            <a:r>
              <a:rPr lang="en-US" altLang="zh-CN" sz="2800" b="1">
                <a:latin typeface="Times New Roman"/>
              </a:rPr>
              <a:t>…</a:t>
            </a:r>
            <a:endParaRPr lang="zh-CN" altLang="en-US" sz="2800"/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81000" y="5257800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说明：</a:t>
            </a:r>
            <a:r>
              <a:rPr lang="en-US" altLang="zh-CN" sz="2800" b="1">
                <a:latin typeface="宋体" pitchFamily="2" charset="-122"/>
              </a:rPr>
              <a:t>δ</a:t>
            </a:r>
            <a:r>
              <a:rPr lang="zh-CN" altLang="en-US" sz="2800" b="1">
                <a:latin typeface="宋体" pitchFamily="2" charset="-122"/>
              </a:rPr>
              <a:t>为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ε</a:t>
            </a:r>
            <a:r>
              <a:rPr lang="zh-CN" altLang="en-US" sz="2800" b="1">
                <a:latin typeface="宋体" pitchFamily="2" charset="-122"/>
              </a:rPr>
              <a:t>或</a:t>
            </a:r>
            <a:r>
              <a:rPr lang="en-US" altLang="zh-CN" sz="2800" b="1">
                <a:latin typeface="宋体" pitchFamily="2" charset="-122"/>
              </a:rPr>
              <a:t>C，</a:t>
            </a:r>
            <a:r>
              <a:rPr lang="en-US" altLang="zh-CN" sz="2800" b="1">
                <a:latin typeface="Tahoma" pitchFamily="34" charset="0"/>
              </a:rPr>
              <a:t>a，b</a:t>
            </a:r>
            <a:r>
              <a:rPr lang="zh-CN" altLang="en-US" sz="2800" b="1">
                <a:latin typeface="Tahoma" pitchFamily="34" charset="0"/>
              </a:rPr>
              <a:t>不在同一句柄中，</a:t>
            </a:r>
            <a:r>
              <a:rPr lang="en-US" altLang="zh-CN" sz="2800" b="1">
                <a:latin typeface="Tahoma" pitchFamily="34" charset="0"/>
              </a:rPr>
              <a:t>b</a:t>
            </a:r>
            <a:r>
              <a:rPr lang="zh-CN" altLang="en-US" sz="2800" b="1">
                <a:latin typeface="Tahoma" pitchFamily="34" charset="0"/>
              </a:rPr>
              <a:t>先归约，所以</a:t>
            </a:r>
            <a:r>
              <a:rPr lang="en-US" altLang="zh-CN" sz="2800" b="1">
                <a:latin typeface="Tahoma" pitchFamily="34" charset="0"/>
              </a:rPr>
              <a:t>a</a:t>
            </a:r>
            <a:r>
              <a:rPr lang="zh-CN" altLang="en-US" sz="2800" b="1">
                <a:latin typeface="Tahoma" pitchFamily="34" charset="0"/>
              </a:rPr>
              <a:t>的优先级低于</a:t>
            </a:r>
            <a:r>
              <a:rPr lang="en-US" altLang="zh-CN" sz="2800" b="1">
                <a:latin typeface="Tahoma" pitchFamily="34" charset="0"/>
              </a:rPr>
              <a:t>b </a:t>
            </a:r>
            <a:r>
              <a:rPr lang="zh-CN" altLang="en-US" sz="2800" b="1">
                <a:latin typeface="Tahoma" pitchFamily="34" charset="0"/>
              </a:rPr>
              <a:t>。</a:t>
            </a:r>
          </a:p>
        </p:txBody>
      </p:sp>
      <p:grpSp>
        <p:nvGrpSpPr>
          <p:cNvPr id="95236" name="Group 4"/>
          <p:cNvGrpSpPr>
            <a:grpSpLocks/>
          </p:cNvGrpSpPr>
          <p:nvPr/>
        </p:nvGrpSpPr>
        <p:grpSpPr bwMode="auto">
          <a:xfrm>
            <a:off x="990600" y="1981200"/>
            <a:ext cx="2971800" cy="3186113"/>
            <a:chOff x="1104" y="1248"/>
            <a:chExt cx="1872" cy="2007"/>
          </a:xfrm>
        </p:grpSpPr>
        <p:sp>
          <p:nvSpPr>
            <p:cNvPr id="95237" name="Text Box 5"/>
            <p:cNvSpPr txBox="1">
              <a:spLocks noChangeArrowheads="1"/>
            </p:cNvSpPr>
            <p:nvPr/>
          </p:nvSpPr>
          <p:spPr bwMode="auto">
            <a:xfrm>
              <a:off x="1488" y="1833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a</a:t>
              </a:r>
            </a:p>
          </p:txBody>
        </p:sp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2312" y="1857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B</a:t>
              </a:r>
            </a:p>
          </p:txBody>
        </p:sp>
        <p:sp>
          <p:nvSpPr>
            <p:cNvPr id="95239" name="Text Box 7"/>
            <p:cNvSpPr txBox="1">
              <a:spLocks noChangeArrowheads="1"/>
            </p:cNvSpPr>
            <p:nvPr/>
          </p:nvSpPr>
          <p:spPr bwMode="auto">
            <a:xfrm>
              <a:off x="1680" y="292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宋体" pitchFamily="2" charset="-122"/>
                </a:rPr>
                <a:t>δ</a:t>
              </a:r>
              <a:r>
                <a:rPr lang="en-US" altLang="zh-CN" sz="2800" b="1"/>
                <a:t> </a:t>
              </a:r>
            </a:p>
          </p:txBody>
        </p:sp>
        <p:sp>
          <p:nvSpPr>
            <p:cNvPr id="95240" name="Text Box 8"/>
            <p:cNvSpPr txBox="1">
              <a:spLocks noChangeArrowheads="1"/>
            </p:cNvSpPr>
            <p:nvPr/>
          </p:nvSpPr>
          <p:spPr bwMode="auto">
            <a:xfrm>
              <a:off x="1920" y="124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A</a:t>
              </a:r>
            </a:p>
          </p:txBody>
        </p:sp>
        <p:sp>
          <p:nvSpPr>
            <p:cNvPr id="95241" name="Line 9"/>
            <p:cNvSpPr>
              <a:spLocks noChangeShapeType="1"/>
            </p:cNvSpPr>
            <p:nvPr/>
          </p:nvSpPr>
          <p:spPr bwMode="auto">
            <a:xfrm flipH="1">
              <a:off x="1632" y="1536"/>
              <a:ext cx="432" cy="384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42" name="Line 10"/>
            <p:cNvSpPr>
              <a:spLocks noChangeShapeType="1"/>
            </p:cNvSpPr>
            <p:nvPr/>
          </p:nvSpPr>
          <p:spPr bwMode="auto">
            <a:xfrm>
              <a:off x="2064" y="1536"/>
              <a:ext cx="384" cy="384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43" name="Line 11"/>
            <p:cNvSpPr>
              <a:spLocks noChangeShapeType="1"/>
            </p:cNvSpPr>
            <p:nvPr/>
          </p:nvSpPr>
          <p:spPr bwMode="auto">
            <a:xfrm flipH="1">
              <a:off x="1104" y="1536"/>
              <a:ext cx="960" cy="384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44" name="Line 12"/>
            <p:cNvSpPr>
              <a:spLocks noChangeShapeType="1"/>
            </p:cNvSpPr>
            <p:nvPr/>
          </p:nvSpPr>
          <p:spPr bwMode="auto">
            <a:xfrm>
              <a:off x="2064" y="1536"/>
              <a:ext cx="912" cy="384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45" name="Text Box 13"/>
            <p:cNvSpPr txBox="1">
              <a:spLocks noChangeArrowheads="1"/>
            </p:cNvSpPr>
            <p:nvPr/>
          </p:nvSpPr>
          <p:spPr bwMode="auto">
            <a:xfrm>
              <a:off x="2016" y="244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P</a:t>
              </a:r>
            </a:p>
          </p:txBody>
        </p:sp>
        <p:sp>
          <p:nvSpPr>
            <p:cNvPr id="95246" name="Text Box 14"/>
            <p:cNvSpPr txBox="1">
              <a:spLocks noChangeArrowheads="1"/>
            </p:cNvSpPr>
            <p:nvPr/>
          </p:nvSpPr>
          <p:spPr bwMode="auto">
            <a:xfrm>
              <a:off x="2016" y="2919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b</a:t>
              </a: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 flipH="1">
              <a:off x="1920" y="2727"/>
              <a:ext cx="192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2112" y="2727"/>
              <a:ext cx="0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2112" y="2727"/>
              <a:ext cx="240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50" name="Text Box 18"/>
            <p:cNvSpPr txBox="1">
              <a:spLocks noChangeArrowheads="1"/>
            </p:cNvSpPr>
            <p:nvPr/>
          </p:nvSpPr>
          <p:spPr bwMode="auto">
            <a:xfrm>
              <a:off x="2112" y="206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…</a:t>
              </a:r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 flipH="1">
              <a:off x="2112" y="2352"/>
              <a:ext cx="144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 flipH="1">
              <a:off x="2304" y="2112"/>
              <a:ext cx="96" cy="144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448" y="2112"/>
              <a:ext cx="192" cy="288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54" name="Text Box 22"/>
            <p:cNvSpPr txBox="1">
              <a:spLocks noChangeArrowheads="1"/>
            </p:cNvSpPr>
            <p:nvPr/>
          </p:nvSpPr>
          <p:spPr bwMode="auto">
            <a:xfrm>
              <a:off x="2256" y="2889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…</a:t>
              </a:r>
            </a:p>
          </p:txBody>
        </p:sp>
      </p:grpSp>
      <p:sp>
        <p:nvSpPr>
          <p:cNvPr id="95255" name="Rectangle 23"/>
          <p:cNvSpPr>
            <a:spLocks noChangeArrowheads="1"/>
          </p:cNvSpPr>
          <p:nvPr/>
        </p:nvSpPr>
        <p:spPr bwMode="auto">
          <a:xfrm>
            <a:off x="4343400" y="2205038"/>
            <a:ext cx="3200400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文法</a:t>
            </a:r>
            <a:r>
              <a:rPr lang="en-US" altLang="zh-CN" b="1">
                <a:latin typeface="Tahoma" pitchFamily="34" charset="0"/>
              </a:rPr>
              <a:t>E→E+T|T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b="1">
                <a:latin typeface="Tahoma" pitchFamily="34" charset="0"/>
              </a:rPr>
              <a:t>       T→T×F|F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b="1">
                <a:latin typeface="Tahoma" pitchFamily="34" charset="0"/>
              </a:rPr>
              <a:t>       F→(E)|i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由</a:t>
            </a:r>
            <a:r>
              <a:rPr lang="en-US" altLang="zh-CN" b="1">
                <a:latin typeface="Tahoma" pitchFamily="34" charset="0"/>
              </a:rPr>
              <a:t>E→E+</a:t>
            </a:r>
            <a:r>
              <a:rPr lang="en-US" altLang="zh-CN" b="1">
                <a:solidFill>
                  <a:srgbClr val="FF0000"/>
                </a:solidFill>
                <a:latin typeface="Tahoma" pitchFamily="34" charset="0"/>
              </a:rPr>
              <a:t>T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b="1">
                <a:latin typeface="Tahoma" pitchFamily="34" charset="0"/>
              </a:rPr>
              <a:t>    T    T×F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得+&lt;×</a:t>
            </a:r>
          </a:p>
        </p:txBody>
      </p:sp>
      <p:grpSp>
        <p:nvGrpSpPr>
          <p:cNvPr id="95265" name="Group 33"/>
          <p:cNvGrpSpPr>
            <a:grpSpLocks/>
          </p:cNvGrpSpPr>
          <p:nvPr/>
        </p:nvGrpSpPr>
        <p:grpSpPr bwMode="auto">
          <a:xfrm>
            <a:off x="1763713" y="1268413"/>
            <a:ext cx="485775" cy="530225"/>
            <a:chOff x="4649" y="2069"/>
            <a:chExt cx="306" cy="334"/>
          </a:xfrm>
        </p:grpSpPr>
        <p:sp>
          <p:nvSpPr>
            <p:cNvPr id="95266" name="Rectangle 34"/>
            <p:cNvSpPr>
              <a:spLocks noChangeArrowheads="1"/>
            </p:cNvSpPr>
            <p:nvPr/>
          </p:nvSpPr>
          <p:spPr bwMode="auto">
            <a:xfrm>
              <a:off x="4649" y="2115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itchFamily="18" charset="2"/>
                </a:rPr>
                <a:t></a:t>
              </a:r>
              <a:endParaRPr lang="zh-CN" altLang="en-US" b="1">
                <a:sym typeface="Symbol" pitchFamily="18" charset="2"/>
              </a:endParaRPr>
            </a:p>
          </p:txBody>
        </p:sp>
        <p:sp>
          <p:nvSpPr>
            <p:cNvPr id="95267" name="Rectangle 35"/>
            <p:cNvSpPr>
              <a:spLocks noChangeArrowheads="1"/>
            </p:cNvSpPr>
            <p:nvPr/>
          </p:nvSpPr>
          <p:spPr bwMode="auto">
            <a:xfrm>
              <a:off x="4685" y="2069"/>
              <a:ext cx="19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b="1">
                  <a:latin typeface="Arial" charset="0"/>
                </a:rPr>
                <a:t>+</a:t>
              </a:r>
              <a:endParaRPr lang="zh-CN" altLang="en-US" b="1">
                <a:latin typeface="Arial" charset="0"/>
              </a:endParaRPr>
            </a:p>
          </p:txBody>
        </p:sp>
      </p:grpSp>
      <p:grpSp>
        <p:nvGrpSpPr>
          <p:cNvPr id="95272" name="Group 40"/>
          <p:cNvGrpSpPr>
            <a:grpSpLocks/>
          </p:cNvGrpSpPr>
          <p:nvPr/>
        </p:nvGrpSpPr>
        <p:grpSpPr bwMode="auto">
          <a:xfrm>
            <a:off x="3708400" y="1268413"/>
            <a:ext cx="485775" cy="530225"/>
            <a:chOff x="4649" y="2069"/>
            <a:chExt cx="306" cy="334"/>
          </a:xfrm>
        </p:grpSpPr>
        <p:sp>
          <p:nvSpPr>
            <p:cNvPr id="95273" name="Rectangle 41"/>
            <p:cNvSpPr>
              <a:spLocks noChangeArrowheads="1"/>
            </p:cNvSpPr>
            <p:nvPr/>
          </p:nvSpPr>
          <p:spPr bwMode="auto">
            <a:xfrm>
              <a:off x="4649" y="2115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itchFamily="18" charset="2"/>
                </a:rPr>
                <a:t></a:t>
              </a:r>
              <a:endParaRPr lang="zh-CN" altLang="en-US" b="1">
                <a:sym typeface="Symbol" pitchFamily="18" charset="2"/>
              </a:endParaRPr>
            </a:p>
          </p:txBody>
        </p:sp>
        <p:sp>
          <p:nvSpPr>
            <p:cNvPr id="95274" name="Rectangle 42"/>
            <p:cNvSpPr>
              <a:spLocks noChangeArrowheads="1"/>
            </p:cNvSpPr>
            <p:nvPr/>
          </p:nvSpPr>
          <p:spPr bwMode="auto">
            <a:xfrm>
              <a:off x="4685" y="2069"/>
              <a:ext cx="19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b="1">
                  <a:latin typeface="Arial" charset="0"/>
                </a:rPr>
                <a:t>+</a:t>
              </a:r>
              <a:endParaRPr lang="zh-CN" altLang="en-US" b="1">
                <a:latin typeface="Arial" charset="0"/>
              </a:endParaRPr>
            </a:p>
          </p:txBody>
        </p:sp>
      </p:grpSp>
      <p:grpSp>
        <p:nvGrpSpPr>
          <p:cNvPr id="95275" name="Group 43"/>
          <p:cNvGrpSpPr>
            <a:grpSpLocks/>
          </p:cNvGrpSpPr>
          <p:nvPr/>
        </p:nvGrpSpPr>
        <p:grpSpPr bwMode="auto">
          <a:xfrm>
            <a:off x="4932363" y="4149725"/>
            <a:ext cx="485775" cy="530225"/>
            <a:chOff x="4649" y="2069"/>
            <a:chExt cx="306" cy="334"/>
          </a:xfrm>
        </p:grpSpPr>
        <p:sp>
          <p:nvSpPr>
            <p:cNvPr id="95276" name="Rectangle 44"/>
            <p:cNvSpPr>
              <a:spLocks noChangeArrowheads="1"/>
            </p:cNvSpPr>
            <p:nvPr/>
          </p:nvSpPr>
          <p:spPr bwMode="auto">
            <a:xfrm>
              <a:off x="4649" y="2115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itchFamily="18" charset="2"/>
                </a:rPr>
                <a:t></a:t>
              </a:r>
              <a:endParaRPr lang="zh-CN" altLang="en-US" b="1">
                <a:sym typeface="Symbol" pitchFamily="18" charset="2"/>
              </a:endParaRPr>
            </a:p>
          </p:txBody>
        </p:sp>
        <p:sp>
          <p:nvSpPr>
            <p:cNvPr id="95277" name="Rectangle 45"/>
            <p:cNvSpPr>
              <a:spLocks noChangeArrowheads="1"/>
            </p:cNvSpPr>
            <p:nvPr/>
          </p:nvSpPr>
          <p:spPr bwMode="auto">
            <a:xfrm>
              <a:off x="4685" y="2069"/>
              <a:ext cx="19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b="1">
                  <a:latin typeface="Arial" charset="0"/>
                </a:rPr>
                <a:t>+</a:t>
              </a:r>
              <a:endParaRPr lang="zh-CN" altLang="en-US" b="1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uiExpand="1" build="p" bldLvl="2" autoUpdateAnimBg="0"/>
      <p:bldP spid="95235" grpId="0" autoUpdateAnimBg="0"/>
      <p:bldP spid="9525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04800" y="304800"/>
            <a:ext cx="85344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0000CC"/>
              </a:buClr>
              <a:buFont typeface="Wingdings" pitchFamily="2" charset="2"/>
              <a:buAutoNum type="arabicParenR" startAt="3"/>
            </a:pPr>
            <a:r>
              <a:rPr lang="en-US" altLang="zh-CN" sz="2800" b="1">
                <a:latin typeface="Tahoma" pitchFamily="34" charset="0"/>
              </a:rPr>
              <a:t>a </a:t>
            </a:r>
            <a:r>
              <a:rPr lang="en-US" altLang="zh-CN" sz="2800" b="1">
                <a:solidFill>
                  <a:srgbClr val="FF3300"/>
                </a:solidFill>
                <a:latin typeface="Tahoma" pitchFamily="34" charset="0"/>
              </a:rPr>
              <a:t>&gt; </a:t>
            </a:r>
            <a:r>
              <a:rPr lang="en-US" altLang="zh-CN" sz="2800" b="1">
                <a:latin typeface="Tahoma" pitchFamily="34" charset="0"/>
              </a:rPr>
              <a:t>b</a:t>
            </a:r>
          </a:p>
          <a:p>
            <a:pPr marL="457200" indent="-457200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	当且仅当</a:t>
            </a:r>
            <a:r>
              <a:rPr lang="en-US" altLang="zh-CN" sz="2800" b="1">
                <a:latin typeface="Tahoma" pitchFamily="34" charset="0"/>
              </a:rPr>
              <a:t>G</a:t>
            </a:r>
            <a:r>
              <a:rPr lang="zh-CN" altLang="en-US" sz="2800" b="1">
                <a:latin typeface="Tahoma" pitchFamily="34" charset="0"/>
              </a:rPr>
              <a:t>中有形如 </a:t>
            </a:r>
            <a:r>
              <a:rPr lang="en-US" altLang="zh-CN" sz="2800" b="1">
                <a:latin typeface="Tahoma" pitchFamily="34" charset="0"/>
              </a:rPr>
              <a:t>A→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>
                <a:latin typeface="Tahoma" pitchFamily="34" charset="0"/>
              </a:rPr>
              <a:t>Bb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>
                <a:latin typeface="Tahoma" pitchFamily="34" charset="0"/>
              </a:rPr>
              <a:t> </a:t>
            </a:r>
            <a:r>
              <a:rPr lang="zh-CN" altLang="en-US" sz="2800" b="1">
                <a:latin typeface="Tahoma" pitchFamily="34" charset="0"/>
              </a:rPr>
              <a:t>的产生式，</a:t>
            </a:r>
          </a:p>
          <a:p>
            <a:pPr marL="457200" indent="-457200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	且 </a:t>
            </a:r>
            <a:r>
              <a:rPr lang="en-US" altLang="zh-CN" sz="2800" b="1">
                <a:latin typeface="Tahoma" pitchFamily="34" charset="0"/>
              </a:rPr>
              <a:t>B	 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>
                <a:latin typeface="Tahoma" pitchFamily="34" charset="0"/>
              </a:rPr>
              <a:t>a </a:t>
            </a:r>
            <a:r>
              <a:rPr lang="zh-CN" altLang="en-US" sz="2800" b="1">
                <a:latin typeface="Tahoma" pitchFamily="34" charset="0"/>
              </a:rPr>
              <a:t>或 </a:t>
            </a:r>
            <a:r>
              <a:rPr lang="en-US" altLang="zh-CN" sz="2800" b="1">
                <a:latin typeface="Tahoma" pitchFamily="34" charset="0"/>
              </a:rPr>
              <a:t>B	  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>
                <a:latin typeface="Tahoma" pitchFamily="34" charset="0"/>
              </a:rPr>
              <a:t>aC </a:t>
            </a:r>
            <a:endParaRPr lang="zh-CN" altLang="en-US" sz="2800" b="1">
              <a:latin typeface="Tahoma" pitchFamily="34" charset="0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228600" y="548640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ahoma" pitchFamily="34" charset="0"/>
              </a:rPr>
              <a:t>说明： </a:t>
            </a:r>
            <a:r>
              <a:rPr lang="en-US" altLang="zh-CN" sz="2800" b="1">
                <a:latin typeface="宋体" pitchFamily="2" charset="-122"/>
              </a:rPr>
              <a:t>δ</a:t>
            </a:r>
            <a:r>
              <a:rPr lang="zh-CN" altLang="en-US" sz="2800" b="1">
                <a:latin typeface="宋体" pitchFamily="2" charset="-122"/>
              </a:rPr>
              <a:t>为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ε</a:t>
            </a:r>
            <a:r>
              <a:rPr lang="zh-CN" altLang="en-US" sz="2800" b="1">
                <a:latin typeface="宋体" pitchFamily="2" charset="-122"/>
              </a:rPr>
              <a:t>或</a:t>
            </a:r>
            <a:r>
              <a:rPr lang="en-US" altLang="zh-CN" sz="2800" b="1">
                <a:latin typeface="宋体" pitchFamily="2" charset="-122"/>
              </a:rPr>
              <a:t>C</a:t>
            </a:r>
            <a:r>
              <a:rPr lang="zh-CN" altLang="en-US" sz="2800" b="1">
                <a:latin typeface="Tahoma" pitchFamily="34" charset="0"/>
              </a:rPr>
              <a:t> ，</a:t>
            </a:r>
            <a:r>
              <a:rPr lang="en-US" altLang="zh-CN" sz="2800" b="1">
                <a:latin typeface="Tahoma" pitchFamily="34" charset="0"/>
              </a:rPr>
              <a:t>a，b</a:t>
            </a:r>
            <a:r>
              <a:rPr lang="zh-CN" altLang="en-US" sz="2800" b="1">
                <a:latin typeface="Tahoma" pitchFamily="34" charset="0"/>
              </a:rPr>
              <a:t>不在同一句柄中，</a:t>
            </a:r>
            <a:r>
              <a:rPr lang="en-US" altLang="zh-CN" sz="2800" b="1">
                <a:latin typeface="Tahoma" pitchFamily="34" charset="0"/>
              </a:rPr>
              <a:t>a</a:t>
            </a:r>
            <a:r>
              <a:rPr lang="zh-CN" altLang="en-US" sz="2800" b="1">
                <a:latin typeface="Tahoma" pitchFamily="34" charset="0"/>
              </a:rPr>
              <a:t>先归约，	所以</a:t>
            </a:r>
            <a:r>
              <a:rPr lang="en-US" altLang="zh-CN" sz="2800" b="1">
                <a:latin typeface="Tahoma" pitchFamily="34" charset="0"/>
              </a:rPr>
              <a:t>a</a:t>
            </a:r>
            <a:r>
              <a:rPr lang="zh-CN" altLang="en-US" sz="2800" b="1">
                <a:latin typeface="Tahoma" pitchFamily="34" charset="0"/>
              </a:rPr>
              <a:t>的优先级大于</a:t>
            </a:r>
            <a:r>
              <a:rPr lang="en-US" altLang="zh-CN" sz="2800" b="1">
                <a:latin typeface="Tahoma" pitchFamily="34" charset="0"/>
              </a:rPr>
              <a:t>b</a:t>
            </a:r>
            <a:endParaRPr lang="zh-CN" altLang="en-US" sz="2800" b="1">
              <a:latin typeface="Tahoma" pitchFamily="34" charset="0"/>
            </a:endParaRPr>
          </a:p>
        </p:txBody>
      </p:sp>
      <p:grpSp>
        <p:nvGrpSpPr>
          <p:cNvPr id="80922" name="Group 26"/>
          <p:cNvGrpSpPr>
            <a:grpSpLocks/>
          </p:cNvGrpSpPr>
          <p:nvPr/>
        </p:nvGrpSpPr>
        <p:grpSpPr bwMode="auto">
          <a:xfrm>
            <a:off x="762000" y="1981200"/>
            <a:ext cx="2971800" cy="3276600"/>
            <a:chOff x="1104" y="1248"/>
            <a:chExt cx="1872" cy="2064"/>
          </a:xfrm>
        </p:grpSpPr>
        <p:sp>
          <p:nvSpPr>
            <p:cNvPr id="80901" name="Text Box 5"/>
            <p:cNvSpPr txBox="1">
              <a:spLocks noChangeArrowheads="1"/>
            </p:cNvSpPr>
            <p:nvPr/>
          </p:nvSpPr>
          <p:spPr bwMode="auto">
            <a:xfrm>
              <a:off x="2352" y="187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b</a:t>
              </a:r>
            </a:p>
          </p:txBody>
        </p:sp>
        <p:sp>
          <p:nvSpPr>
            <p:cNvPr id="80902" name="Text Box 6"/>
            <p:cNvSpPr txBox="1">
              <a:spLocks noChangeArrowheads="1"/>
            </p:cNvSpPr>
            <p:nvPr/>
          </p:nvSpPr>
          <p:spPr bwMode="auto">
            <a:xfrm>
              <a:off x="1496" y="1857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B</a:t>
              </a:r>
            </a:p>
          </p:txBody>
        </p:sp>
        <p:sp>
          <p:nvSpPr>
            <p:cNvPr id="80903" name="Text Box 7"/>
            <p:cNvSpPr txBox="1">
              <a:spLocks noChangeArrowheads="1"/>
            </p:cNvSpPr>
            <p:nvPr/>
          </p:nvSpPr>
          <p:spPr bwMode="auto">
            <a:xfrm>
              <a:off x="1536" y="2937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…</a:t>
              </a:r>
            </a:p>
          </p:txBody>
        </p:sp>
        <p:sp>
          <p:nvSpPr>
            <p:cNvPr id="80904" name="Text Box 8"/>
            <p:cNvSpPr txBox="1">
              <a:spLocks noChangeArrowheads="1"/>
            </p:cNvSpPr>
            <p:nvPr/>
          </p:nvSpPr>
          <p:spPr bwMode="auto">
            <a:xfrm>
              <a:off x="1920" y="124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A</a:t>
              </a:r>
            </a:p>
          </p:txBody>
        </p:sp>
        <p:sp>
          <p:nvSpPr>
            <p:cNvPr id="80905" name="Line 9"/>
            <p:cNvSpPr>
              <a:spLocks noChangeShapeType="1"/>
            </p:cNvSpPr>
            <p:nvPr/>
          </p:nvSpPr>
          <p:spPr bwMode="auto">
            <a:xfrm flipH="1">
              <a:off x="1632" y="1536"/>
              <a:ext cx="432" cy="384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6" name="Line 10"/>
            <p:cNvSpPr>
              <a:spLocks noChangeShapeType="1"/>
            </p:cNvSpPr>
            <p:nvPr/>
          </p:nvSpPr>
          <p:spPr bwMode="auto">
            <a:xfrm>
              <a:off x="2064" y="1536"/>
              <a:ext cx="384" cy="384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7" name="Line 11"/>
            <p:cNvSpPr>
              <a:spLocks noChangeShapeType="1"/>
            </p:cNvSpPr>
            <p:nvPr/>
          </p:nvSpPr>
          <p:spPr bwMode="auto">
            <a:xfrm flipH="1">
              <a:off x="1104" y="1536"/>
              <a:ext cx="960" cy="384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8" name="Line 12"/>
            <p:cNvSpPr>
              <a:spLocks noChangeShapeType="1"/>
            </p:cNvSpPr>
            <p:nvPr/>
          </p:nvSpPr>
          <p:spPr bwMode="auto">
            <a:xfrm>
              <a:off x="2064" y="1536"/>
              <a:ext cx="912" cy="384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9" name="Text Box 13"/>
            <p:cNvSpPr txBox="1">
              <a:spLocks noChangeArrowheads="1"/>
            </p:cNvSpPr>
            <p:nvPr/>
          </p:nvSpPr>
          <p:spPr bwMode="auto">
            <a:xfrm>
              <a:off x="1872" y="249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P</a:t>
              </a:r>
            </a:p>
          </p:txBody>
        </p:sp>
        <p:sp>
          <p:nvSpPr>
            <p:cNvPr id="80910" name="Text Box 14"/>
            <p:cNvSpPr txBox="1">
              <a:spLocks noChangeArrowheads="1"/>
            </p:cNvSpPr>
            <p:nvPr/>
          </p:nvSpPr>
          <p:spPr bwMode="auto">
            <a:xfrm>
              <a:off x="1920" y="297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a</a:t>
              </a:r>
            </a:p>
          </p:txBody>
        </p:sp>
        <p:sp>
          <p:nvSpPr>
            <p:cNvPr id="80911" name="Line 15"/>
            <p:cNvSpPr>
              <a:spLocks noChangeShapeType="1"/>
            </p:cNvSpPr>
            <p:nvPr/>
          </p:nvSpPr>
          <p:spPr bwMode="auto">
            <a:xfrm flipH="1">
              <a:off x="1824" y="2784"/>
              <a:ext cx="192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2" name="Line 16"/>
            <p:cNvSpPr>
              <a:spLocks noChangeShapeType="1"/>
            </p:cNvSpPr>
            <p:nvPr/>
          </p:nvSpPr>
          <p:spPr bwMode="auto">
            <a:xfrm>
              <a:off x="2016" y="2784"/>
              <a:ext cx="0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3" name="Line 17"/>
            <p:cNvSpPr>
              <a:spLocks noChangeShapeType="1"/>
            </p:cNvSpPr>
            <p:nvPr/>
          </p:nvSpPr>
          <p:spPr bwMode="auto">
            <a:xfrm>
              <a:off x="2016" y="2784"/>
              <a:ext cx="240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4" name="Text Box 18"/>
            <p:cNvSpPr txBox="1">
              <a:spLocks noChangeArrowheads="1"/>
            </p:cNvSpPr>
            <p:nvPr/>
          </p:nvSpPr>
          <p:spPr bwMode="auto">
            <a:xfrm>
              <a:off x="1680" y="2160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…</a:t>
              </a:r>
            </a:p>
          </p:txBody>
        </p:sp>
        <p:sp>
          <p:nvSpPr>
            <p:cNvPr id="80918" name="Line 22"/>
            <p:cNvSpPr>
              <a:spLocks noChangeShapeType="1"/>
            </p:cNvSpPr>
            <p:nvPr/>
          </p:nvSpPr>
          <p:spPr bwMode="auto">
            <a:xfrm flipH="1">
              <a:off x="1296" y="2112"/>
              <a:ext cx="336" cy="43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9" name="Line 23"/>
            <p:cNvSpPr>
              <a:spLocks noChangeShapeType="1"/>
            </p:cNvSpPr>
            <p:nvPr/>
          </p:nvSpPr>
          <p:spPr bwMode="auto">
            <a:xfrm>
              <a:off x="1632" y="2112"/>
              <a:ext cx="192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0" name="Line 24"/>
            <p:cNvSpPr>
              <a:spLocks noChangeShapeType="1"/>
            </p:cNvSpPr>
            <p:nvPr/>
          </p:nvSpPr>
          <p:spPr bwMode="auto">
            <a:xfrm>
              <a:off x="1872" y="2448"/>
              <a:ext cx="96" cy="144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1" name="Text Box 25"/>
            <p:cNvSpPr txBox="1">
              <a:spLocks noChangeArrowheads="1"/>
            </p:cNvSpPr>
            <p:nvPr/>
          </p:nvSpPr>
          <p:spPr bwMode="auto">
            <a:xfrm>
              <a:off x="2160" y="2985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宋体" pitchFamily="2" charset="-122"/>
                </a:rPr>
                <a:t>δ</a:t>
              </a:r>
              <a:endParaRPr lang="en-US" altLang="zh-CN" sz="2800" b="1"/>
            </a:p>
          </p:txBody>
        </p:sp>
      </p:grpSp>
      <p:sp>
        <p:nvSpPr>
          <p:cNvPr id="80923" name="Rectangle 27"/>
          <p:cNvSpPr>
            <a:spLocks noChangeArrowheads="1"/>
          </p:cNvSpPr>
          <p:nvPr/>
        </p:nvSpPr>
        <p:spPr bwMode="auto">
          <a:xfrm>
            <a:off x="4343400" y="2357438"/>
            <a:ext cx="3200400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文法</a:t>
            </a:r>
            <a:r>
              <a:rPr lang="en-US" altLang="zh-CN" b="1">
                <a:latin typeface="Tahoma" pitchFamily="34" charset="0"/>
              </a:rPr>
              <a:t>E→E+T|T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b="1">
                <a:latin typeface="Tahoma" pitchFamily="34" charset="0"/>
              </a:rPr>
              <a:t>       T→T×F|F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b="1">
                <a:latin typeface="Tahoma" pitchFamily="34" charset="0"/>
              </a:rPr>
              <a:t>       F→(E)|i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由</a:t>
            </a:r>
            <a:r>
              <a:rPr lang="en-US" altLang="zh-CN" b="1">
                <a:latin typeface="Tahoma" pitchFamily="34" charset="0"/>
              </a:rPr>
              <a:t>E→</a:t>
            </a:r>
            <a:r>
              <a:rPr lang="en-US" altLang="zh-CN" b="1">
                <a:solidFill>
                  <a:srgbClr val="FF0000"/>
                </a:solidFill>
                <a:latin typeface="Tahoma" pitchFamily="34" charset="0"/>
              </a:rPr>
              <a:t>E</a:t>
            </a:r>
            <a:r>
              <a:rPr lang="en-US" altLang="zh-CN" b="1">
                <a:latin typeface="Tahoma" pitchFamily="34" charset="0"/>
              </a:rPr>
              <a:t>+T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b="1">
                <a:latin typeface="Tahoma" pitchFamily="34" charset="0"/>
              </a:rPr>
              <a:t>    E	</a:t>
            </a:r>
            <a:r>
              <a:rPr lang="en-US" altLang="zh-CN" b="1" baseline="30000">
                <a:latin typeface="Tahoma" pitchFamily="34" charset="0"/>
              </a:rPr>
              <a:t> </a:t>
            </a:r>
            <a:r>
              <a:rPr lang="en-US" altLang="zh-CN" b="1">
                <a:latin typeface="Tahoma" pitchFamily="34" charset="0"/>
              </a:rPr>
              <a:t>T×F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得×&gt;+</a:t>
            </a:r>
          </a:p>
        </p:txBody>
      </p:sp>
      <p:grpSp>
        <p:nvGrpSpPr>
          <p:cNvPr id="80930" name="Group 34"/>
          <p:cNvGrpSpPr>
            <a:grpSpLocks/>
          </p:cNvGrpSpPr>
          <p:nvPr/>
        </p:nvGrpSpPr>
        <p:grpSpPr bwMode="auto">
          <a:xfrm>
            <a:off x="1692275" y="1557338"/>
            <a:ext cx="485775" cy="530225"/>
            <a:chOff x="4649" y="2069"/>
            <a:chExt cx="306" cy="334"/>
          </a:xfrm>
        </p:grpSpPr>
        <p:sp>
          <p:nvSpPr>
            <p:cNvPr id="80931" name="Rectangle 35"/>
            <p:cNvSpPr>
              <a:spLocks noChangeArrowheads="1"/>
            </p:cNvSpPr>
            <p:nvPr/>
          </p:nvSpPr>
          <p:spPr bwMode="auto">
            <a:xfrm>
              <a:off x="4649" y="2115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itchFamily="18" charset="2"/>
                </a:rPr>
                <a:t></a:t>
              </a:r>
              <a:endParaRPr lang="zh-CN" altLang="en-US" b="1">
                <a:sym typeface="Symbol" pitchFamily="18" charset="2"/>
              </a:endParaRPr>
            </a:p>
          </p:txBody>
        </p:sp>
        <p:sp>
          <p:nvSpPr>
            <p:cNvPr id="80932" name="Rectangle 36"/>
            <p:cNvSpPr>
              <a:spLocks noChangeArrowheads="1"/>
            </p:cNvSpPr>
            <p:nvPr/>
          </p:nvSpPr>
          <p:spPr bwMode="auto">
            <a:xfrm>
              <a:off x="4685" y="2069"/>
              <a:ext cx="19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b="1">
                  <a:latin typeface="Arial" charset="0"/>
                </a:rPr>
                <a:t>+</a:t>
              </a:r>
              <a:endParaRPr lang="zh-CN" altLang="en-US" b="1">
                <a:latin typeface="Arial" charset="0"/>
              </a:endParaRPr>
            </a:p>
          </p:txBody>
        </p:sp>
      </p:grpSp>
      <p:grpSp>
        <p:nvGrpSpPr>
          <p:cNvPr id="80933" name="Group 37"/>
          <p:cNvGrpSpPr>
            <a:grpSpLocks/>
          </p:cNvGrpSpPr>
          <p:nvPr/>
        </p:nvGrpSpPr>
        <p:grpSpPr bwMode="auto">
          <a:xfrm>
            <a:off x="3798888" y="1557338"/>
            <a:ext cx="485775" cy="530225"/>
            <a:chOff x="4649" y="2069"/>
            <a:chExt cx="306" cy="334"/>
          </a:xfrm>
        </p:grpSpPr>
        <p:sp>
          <p:nvSpPr>
            <p:cNvPr id="80934" name="Rectangle 38"/>
            <p:cNvSpPr>
              <a:spLocks noChangeArrowheads="1"/>
            </p:cNvSpPr>
            <p:nvPr/>
          </p:nvSpPr>
          <p:spPr bwMode="auto">
            <a:xfrm>
              <a:off x="4649" y="2115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itchFamily="18" charset="2"/>
                </a:rPr>
                <a:t></a:t>
              </a:r>
              <a:endParaRPr lang="zh-CN" altLang="en-US" b="1">
                <a:sym typeface="Symbol" pitchFamily="18" charset="2"/>
              </a:endParaRPr>
            </a:p>
          </p:txBody>
        </p:sp>
        <p:sp>
          <p:nvSpPr>
            <p:cNvPr id="80935" name="Rectangle 39"/>
            <p:cNvSpPr>
              <a:spLocks noChangeArrowheads="1"/>
            </p:cNvSpPr>
            <p:nvPr/>
          </p:nvSpPr>
          <p:spPr bwMode="auto">
            <a:xfrm>
              <a:off x="4685" y="2069"/>
              <a:ext cx="19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b="1">
                  <a:latin typeface="Arial" charset="0"/>
                </a:rPr>
                <a:t>+</a:t>
              </a:r>
              <a:endParaRPr lang="zh-CN" altLang="en-US" b="1">
                <a:latin typeface="Arial" charset="0"/>
              </a:endParaRPr>
            </a:p>
          </p:txBody>
        </p:sp>
      </p:grpSp>
      <p:grpSp>
        <p:nvGrpSpPr>
          <p:cNvPr id="80936" name="Group 40"/>
          <p:cNvGrpSpPr>
            <a:grpSpLocks/>
          </p:cNvGrpSpPr>
          <p:nvPr/>
        </p:nvGrpSpPr>
        <p:grpSpPr bwMode="auto">
          <a:xfrm>
            <a:off x="4932363" y="4292600"/>
            <a:ext cx="485775" cy="530225"/>
            <a:chOff x="4649" y="2069"/>
            <a:chExt cx="306" cy="334"/>
          </a:xfrm>
        </p:grpSpPr>
        <p:sp>
          <p:nvSpPr>
            <p:cNvPr id="80937" name="Rectangle 41"/>
            <p:cNvSpPr>
              <a:spLocks noChangeArrowheads="1"/>
            </p:cNvSpPr>
            <p:nvPr/>
          </p:nvSpPr>
          <p:spPr bwMode="auto">
            <a:xfrm>
              <a:off x="4649" y="2115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itchFamily="18" charset="2"/>
                </a:rPr>
                <a:t></a:t>
              </a:r>
              <a:endParaRPr lang="zh-CN" altLang="en-US" b="1">
                <a:sym typeface="Symbol" pitchFamily="18" charset="2"/>
              </a:endParaRPr>
            </a:p>
          </p:txBody>
        </p:sp>
        <p:sp>
          <p:nvSpPr>
            <p:cNvPr id="80938" name="Rectangle 42"/>
            <p:cNvSpPr>
              <a:spLocks noChangeArrowheads="1"/>
            </p:cNvSpPr>
            <p:nvPr/>
          </p:nvSpPr>
          <p:spPr bwMode="auto">
            <a:xfrm>
              <a:off x="4685" y="2069"/>
              <a:ext cx="19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b="1">
                  <a:latin typeface="Arial" charset="0"/>
                </a:rPr>
                <a:t>+</a:t>
              </a:r>
              <a:endParaRPr lang="zh-CN" altLang="en-US" b="1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  <p:bldP spid="80899" grpId="0" autoUpdateAnimBg="0"/>
      <p:bldP spid="8092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04800"/>
            <a:ext cx="7772400" cy="563880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z="2800" b="1"/>
              <a:t>3.  </a:t>
            </a:r>
            <a:r>
              <a:rPr lang="zh-CN" altLang="en-US" sz="2800" b="1">
                <a:latin typeface="Times New Roman" pitchFamily="18" charset="0"/>
              </a:rPr>
              <a:t>算符优先文法</a:t>
            </a:r>
          </a:p>
          <a:p>
            <a:pPr algn="just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</a:rPr>
              <a:t>定义</a:t>
            </a:r>
            <a:r>
              <a:rPr lang="zh-CN" altLang="en-US" sz="2800" b="1"/>
              <a:t>：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	设有一不含</a:t>
            </a:r>
            <a:r>
              <a:rPr lang="en-US" altLang="zh-CN" sz="2800" b="1"/>
              <a:t>ε</a:t>
            </a:r>
            <a:r>
              <a:rPr lang="zh-CN" altLang="en-US" sz="2800" b="1">
                <a:latin typeface="Times New Roman" pitchFamily="18" charset="0"/>
              </a:rPr>
              <a:t>产生式的算符文法</a:t>
            </a:r>
            <a:r>
              <a:rPr lang="en-US" altLang="zh-CN" sz="2800" b="1"/>
              <a:t>G</a:t>
            </a:r>
            <a:r>
              <a:rPr lang="en-US" altLang="zh-CN" sz="2800" b="1">
                <a:latin typeface="Times New Roman" pitchFamily="18" charset="0"/>
              </a:rPr>
              <a:t>，</a:t>
            </a:r>
            <a:r>
              <a:rPr lang="zh-CN" altLang="en-US" sz="2800" b="1">
                <a:latin typeface="Times New Roman" pitchFamily="18" charset="0"/>
              </a:rPr>
              <a:t>如果对任意两个终结符对</a:t>
            </a:r>
            <a:r>
              <a:rPr lang="en-US" altLang="zh-CN" sz="2800" b="1"/>
              <a:t>a,b</a:t>
            </a:r>
            <a:r>
              <a:rPr lang="zh-CN" altLang="en-US" sz="2800" b="1">
                <a:latin typeface="Times New Roman" pitchFamily="18" charset="0"/>
              </a:rPr>
              <a:t>之间至多只有一种优先关系成立，则称</a:t>
            </a:r>
            <a:r>
              <a:rPr lang="en-US" altLang="zh-CN" sz="2800" b="1"/>
              <a:t>G</a:t>
            </a:r>
            <a:r>
              <a:rPr lang="zh-CN" altLang="en-US" sz="2800" b="1">
                <a:latin typeface="Times New Roman" pitchFamily="18" charset="0"/>
              </a:rPr>
              <a:t>是一个算符优先文法(</a:t>
            </a:r>
            <a:r>
              <a:rPr lang="en-US" altLang="zh-CN" sz="2800" b="1"/>
              <a:t>Operater Precedence Grammar)，</a:t>
            </a:r>
            <a:r>
              <a:rPr lang="zh-CN" altLang="en-US" sz="2800" b="1">
                <a:latin typeface="Times New Roman" pitchFamily="18" charset="0"/>
              </a:rPr>
              <a:t>即</a:t>
            </a:r>
            <a:r>
              <a:rPr lang="en-US" altLang="zh-CN" sz="2800" b="1"/>
              <a:t>OPG</a:t>
            </a:r>
            <a:r>
              <a:rPr lang="zh-CN" altLang="en-US" sz="2800" b="1">
                <a:latin typeface="Times New Roman" pitchFamily="18" charset="0"/>
              </a:rPr>
              <a:t>文法。</a:t>
            </a:r>
          </a:p>
          <a:p>
            <a:pPr algn="just"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</a:rPr>
              <a:t>说明：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	两个终结符之间的优先关系是有序的，算符优先文法允许</a:t>
            </a:r>
            <a:r>
              <a:rPr lang="en-US" altLang="zh-CN" sz="2800" b="1">
                <a:latin typeface="Times New Roman" pitchFamily="18" charset="0"/>
              </a:rPr>
              <a:t>a&gt;b，b&gt;a</a:t>
            </a:r>
            <a:r>
              <a:rPr lang="zh-CN" altLang="en-US" sz="2800" b="1">
                <a:latin typeface="Times New Roman" pitchFamily="18" charset="0"/>
              </a:rPr>
              <a:t>同时存在，而不允许有</a:t>
            </a:r>
            <a:r>
              <a:rPr lang="en-US" altLang="zh-CN" sz="2800" b="1">
                <a:latin typeface="Times New Roman" pitchFamily="18" charset="0"/>
              </a:rPr>
              <a:t>a&gt;b，a&lt;b，a=b</a:t>
            </a:r>
            <a:r>
              <a:rPr lang="zh-CN" altLang="en-US" sz="2800" b="1">
                <a:latin typeface="Times New Roman" pitchFamily="18" charset="0"/>
              </a:rPr>
              <a:t>三种情况中的任两种同时存在。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	例如：算符优先文法允许 + &gt; ) ，) &gt; +同时存	在，不允许 + &gt; ) 和  + &lt; ) 同时存在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2971800"/>
          </a:xfrm>
        </p:spPr>
        <p:txBody>
          <a:bodyPr/>
          <a:lstStyle/>
          <a:p>
            <a:pPr algn="just"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</a:rPr>
              <a:t>例 	</a:t>
            </a:r>
            <a:r>
              <a:rPr lang="zh-CN" altLang="en-US" sz="2800" b="1"/>
              <a:t>表达式文法 </a:t>
            </a:r>
            <a:r>
              <a:rPr lang="en-US" altLang="zh-CN" sz="2800" b="1"/>
              <a:t>E→E+E|E×E|(E)|i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/>
              <a:t>	由</a:t>
            </a:r>
            <a:r>
              <a:rPr lang="en-US" altLang="zh-CN" sz="2800" b="1"/>
              <a:t>E→E+</a:t>
            </a:r>
            <a:r>
              <a:rPr lang="en-US" altLang="zh-CN" sz="2800" b="1">
                <a:solidFill>
                  <a:srgbClr val="FF0000"/>
                </a:solidFill>
              </a:rPr>
              <a:t>E</a:t>
            </a:r>
            <a:r>
              <a:rPr lang="zh-CN" altLang="en-US" sz="2800" b="1"/>
              <a:t>且</a:t>
            </a:r>
            <a:r>
              <a:rPr lang="en-US" altLang="zh-CN" sz="2800" b="1"/>
              <a:t>E   </a:t>
            </a:r>
            <a:r>
              <a:rPr lang="en-US" altLang="zh-CN" sz="2800" b="1" baseline="30000"/>
              <a:t> </a:t>
            </a:r>
            <a:r>
              <a:rPr lang="en-US" altLang="zh-CN" sz="2800" b="1"/>
              <a:t>E×E</a:t>
            </a:r>
            <a:r>
              <a:rPr lang="zh-CN" altLang="en-US" sz="2800" b="1"/>
              <a:t>得＋&lt;×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/>
              <a:t>	由</a:t>
            </a:r>
            <a:r>
              <a:rPr lang="en-US" altLang="zh-CN" sz="2800" b="1"/>
              <a:t>E→</a:t>
            </a:r>
            <a:r>
              <a:rPr lang="en-US" altLang="zh-CN" sz="2800" b="1">
                <a:solidFill>
                  <a:srgbClr val="FF0000"/>
                </a:solidFill>
              </a:rPr>
              <a:t>E</a:t>
            </a:r>
            <a:r>
              <a:rPr lang="en-US" altLang="zh-CN" sz="2800" b="1"/>
              <a:t>×E</a:t>
            </a:r>
            <a:r>
              <a:rPr lang="zh-CN" altLang="en-US" sz="2800" b="1"/>
              <a:t>且</a:t>
            </a:r>
            <a:r>
              <a:rPr lang="en-US" altLang="zh-CN" sz="2800" b="1"/>
              <a:t>E    E+E</a:t>
            </a:r>
            <a:r>
              <a:rPr lang="zh-CN" altLang="en-US" sz="2800" b="1"/>
              <a:t>得＋&gt;×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/>
              <a:t>	+和×的优先关系不唯一，所以不是算符优先文法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	</a:t>
            </a:r>
            <a:endParaRPr lang="zh-CN" altLang="en-US" sz="2800" b="1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33400" y="3733800"/>
            <a:ext cx="80772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/>
              <a:t>包含优先级和结合性的表达式文法是算符优先文法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	E→E+T|T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	T→T×F|F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	F→(E)|i</a:t>
            </a:r>
            <a:endParaRPr lang="zh-CN" altLang="en-US" sz="2800" b="1">
              <a:latin typeface="Tahoma" pitchFamily="34" charset="0"/>
            </a:endParaRPr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2862263" y="1989138"/>
            <a:ext cx="485775" cy="530225"/>
            <a:chOff x="4649" y="2069"/>
            <a:chExt cx="306" cy="334"/>
          </a:xfrm>
        </p:grpSpPr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4649" y="2115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itchFamily="18" charset="2"/>
                </a:rPr>
                <a:t></a:t>
              </a:r>
              <a:endParaRPr lang="zh-CN" altLang="en-US" b="1">
                <a:sym typeface="Symbol" pitchFamily="18" charset="2"/>
              </a:endParaRP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4685" y="2069"/>
              <a:ext cx="19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b="1">
                  <a:latin typeface="Arial" charset="0"/>
                </a:rPr>
                <a:t>+</a:t>
              </a:r>
              <a:endParaRPr lang="zh-CN" altLang="en-US" b="1">
                <a:latin typeface="Arial" charset="0"/>
              </a:endParaRPr>
            </a:p>
          </p:txBody>
        </p:sp>
      </p:grpSp>
      <p:grpSp>
        <p:nvGrpSpPr>
          <p:cNvPr id="28681" name="Group 9"/>
          <p:cNvGrpSpPr>
            <a:grpSpLocks/>
          </p:cNvGrpSpPr>
          <p:nvPr/>
        </p:nvGrpSpPr>
        <p:grpSpPr bwMode="auto">
          <a:xfrm>
            <a:off x="2933700" y="2492375"/>
            <a:ext cx="485775" cy="530225"/>
            <a:chOff x="4649" y="2069"/>
            <a:chExt cx="306" cy="334"/>
          </a:xfrm>
        </p:grpSpPr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4649" y="2115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itchFamily="18" charset="2"/>
                </a:rPr>
                <a:t></a:t>
              </a:r>
              <a:endParaRPr lang="zh-CN" altLang="en-US" b="1">
                <a:sym typeface="Symbol" pitchFamily="18" charset="2"/>
              </a:endParaRPr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4685" y="2069"/>
              <a:ext cx="19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b="1">
                  <a:latin typeface="Arial" charset="0"/>
                </a:rPr>
                <a:t>+</a:t>
              </a:r>
              <a:endParaRPr lang="zh-CN" altLang="en-US" b="1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bldLvl="2" autoUpdateAnimBg="0"/>
      <p:bldP spid="286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3</a:t>
            </a:r>
            <a:r>
              <a:rPr lang="zh-CN" altLang="en-US" dirty="0">
                <a:latin typeface="Times New Roman" pitchFamily="18" charset="0"/>
              </a:rPr>
              <a:t>.</a:t>
            </a:r>
            <a:r>
              <a:rPr lang="zh-CN" altLang="en-US" dirty="0"/>
              <a:t>3  </a:t>
            </a:r>
            <a:r>
              <a:rPr lang="zh-CN" altLang="en-US" dirty="0">
                <a:latin typeface="Times New Roman" pitchFamily="18" charset="0"/>
              </a:rPr>
              <a:t>算符优先关系表的构造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648200"/>
          </a:xfrm>
        </p:spPr>
        <p:txBody>
          <a:bodyPr/>
          <a:lstStyle/>
          <a:p>
            <a:pPr marL="609600" indent="-609600" algn="just">
              <a:buClr>
                <a:srgbClr val="0000CC"/>
              </a:buClr>
              <a:buFont typeface="Wingdings" pitchFamily="2" charset="2"/>
              <a:buAutoNum type="arabicPeriod"/>
            </a:pPr>
            <a:r>
              <a:rPr lang="zh-CN" altLang="en-US" sz="2800" b="1">
                <a:latin typeface="Times New Roman" pitchFamily="18" charset="0"/>
              </a:rPr>
              <a:t>最左终结符集</a:t>
            </a:r>
            <a:r>
              <a:rPr lang="en-US" altLang="zh-CN" sz="2800" b="1"/>
              <a:t>FIRSTVT</a:t>
            </a:r>
          </a:p>
          <a:p>
            <a:pPr marL="609600" indent="-609600" algn="just"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2800" b="1"/>
              <a:t>FIRSTVT(B)={b|B	</a:t>
            </a:r>
            <a:r>
              <a:rPr lang="en-US" altLang="zh-CN" sz="2800" b="1" baseline="30000"/>
              <a:t> </a:t>
            </a:r>
            <a:r>
              <a:rPr lang="en-US" altLang="zh-CN" sz="2800" b="1"/>
              <a:t>b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 </a:t>
            </a:r>
            <a:r>
              <a:rPr lang="zh-CN" altLang="en-US" sz="2800" b="1"/>
              <a:t>或 </a:t>
            </a:r>
            <a:r>
              <a:rPr lang="en-US" altLang="zh-CN" sz="2800" b="1"/>
              <a:t>B       </a:t>
            </a:r>
            <a:r>
              <a:rPr lang="en-US" altLang="zh-CN" sz="2800" b="1" baseline="30000"/>
              <a:t> </a:t>
            </a:r>
            <a:r>
              <a:rPr lang="en-US" altLang="zh-CN" sz="2800" b="1"/>
              <a:t>Cb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 }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800" b="1"/>
              <a:t>	</a:t>
            </a:r>
            <a:r>
              <a:rPr lang="zh-CN" altLang="en-US" sz="2800" b="1"/>
              <a:t>其中</a:t>
            </a:r>
            <a:r>
              <a:rPr lang="en-US" altLang="zh-CN" sz="2800" b="1"/>
              <a:t>b∈V</a:t>
            </a:r>
            <a:r>
              <a:rPr lang="en-US" altLang="zh-CN" sz="2800" b="1" baseline="-30000"/>
              <a:t>T</a:t>
            </a:r>
            <a:r>
              <a:rPr lang="en-US" altLang="zh-CN" sz="2800" b="1"/>
              <a:t>,  B,C∈V</a:t>
            </a:r>
            <a:r>
              <a:rPr lang="en-US" altLang="zh-CN" sz="2800" b="1" baseline="-30000"/>
              <a:t>N</a:t>
            </a:r>
            <a:endParaRPr lang="zh-CN" altLang="en-US" sz="2800" b="1"/>
          </a:p>
          <a:p>
            <a:pPr marL="609600" indent="-609600" algn="just"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800" b="1"/>
              <a:t>直观上说</a:t>
            </a:r>
            <a:r>
              <a:rPr lang="en-US" altLang="zh-CN" sz="2800" b="1"/>
              <a:t>FIRSTVT(B)</a:t>
            </a:r>
            <a:r>
              <a:rPr lang="zh-CN" altLang="en-US" sz="2800" b="1"/>
              <a:t>是由</a:t>
            </a:r>
            <a:r>
              <a:rPr lang="en-US" altLang="zh-CN" sz="2800" b="1"/>
              <a:t>B</a:t>
            </a:r>
            <a:r>
              <a:rPr lang="zh-CN" altLang="en-US" sz="2800" b="1"/>
              <a:t>推导出的最左终结符(</a:t>
            </a:r>
            <a:r>
              <a:rPr lang="zh-CN" altLang="en-US" sz="2800" b="1">
                <a:solidFill>
                  <a:srgbClr val="FF0000"/>
                </a:solidFill>
              </a:rPr>
              <a:t>允许左边有一非终结符</a:t>
            </a:r>
            <a:r>
              <a:rPr lang="zh-CN" altLang="en-US" sz="2800" b="1"/>
              <a:t>)的集合。</a:t>
            </a:r>
          </a:p>
          <a:p>
            <a:pPr marL="609600" indent="-609600" algn="just">
              <a:buClr>
                <a:srgbClr val="0000CC"/>
              </a:buClr>
              <a:buFont typeface="Wingdings" pitchFamily="2" charset="2"/>
              <a:buNone/>
            </a:pPr>
            <a:endParaRPr lang="zh-CN" altLang="en-US" sz="2800" b="1">
              <a:solidFill>
                <a:srgbClr val="0000CC"/>
              </a:solidFill>
            </a:endParaRPr>
          </a:p>
          <a:p>
            <a:pPr marL="609600" indent="-609600" algn="just"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与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) = { a 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baseline="-30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    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a......}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</a:rPr>
              <a:t>对照</a:t>
            </a:r>
            <a:endParaRPr lang="zh-CN" altLang="en-US" sz="2800" b="1"/>
          </a:p>
          <a:p>
            <a:pPr marL="609600" indent="-609600" algn="just"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	文法符号串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lang="zh-CN" altLang="en-US" sz="2800" b="1">
                <a:solidFill>
                  <a:srgbClr val="0000CC"/>
                </a:solidFill>
              </a:rPr>
              <a:t>的开始符号集是由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lang="zh-CN" altLang="en-US" sz="2800" b="1">
                <a:solidFill>
                  <a:srgbClr val="0000CC"/>
                </a:solidFill>
              </a:rPr>
              <a:t>推导出的开头的终结符（包括</a:t>
            </a:r>
            <a:r>
              <a:rPr lang="en-US" altLang="zh-CN" sz="2800" b="1">
                <a:solidFill>
                  <a:srgbClr val="0000CC"/>
                </a:solidFill>
              </a:rPr>
              <a:t>ε）</a:t>
            </a:r>
            <a:r>
              <a:rPr lang="zh-CN" altLang="en-US" sz="2800" b="1">
                <a:solidFill>
                  <a:srgbClr val="0000CC"/>
                </a:solidFill>
              </a:rPr>
              <a:t>组成</a:t>
            </a:r>
            <a:endParaRPr lang="zh-CN" altLang="en-US" sz="2800" b="1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4643438" y="2060575"/>
            <a:ext cx="485775" cy="530225"/>
            <a:chOff x="4649" y="2069"/>
            <a:chExt cx="306" cy="334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649" y="2115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itchFamily="18" charset="2"/>
                </a:rPr>
                <a:t></a:t>
              </a:r>
              <a:endParaRPr lang="zh-CN" altLang="en-US" b="1">
                <a:sym typeface="Symbol" pitchFamily="18" charset="2"/>
              </a:endParaRPr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685" y="2069"/>
              <a:ext cx="19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b="1">
                  <a:latin typeface="Arial" charset="0"/>
                </a:rPr>
                <a:t>+</a:t>
              </a:r>
              <a:endParaRPr lang="zh-CN" altLang="en-US" b="1">
                <a:latin typeface="Arial" charset="0"/>
              </a:endParaRPr>
            </a:p>
          </p:txBody>
        </p:sp>
      </p:grp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6804025" y="2060575"/>
            <a:ext cx="485775" cy="530225"/>
            <a:chOff x="4649" y="2069"/>
            <a:chExt cx="306" cy="334"/>
          </a:xfrm>
        </p:grpSpPr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649" y="2115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itchFamily="18" charset="2"/>
                </a:rPr>
                <a:t></a:t>
              </a:r>
              <a:endParaRPr lang="zh-CN" altLang="en-US" b="1">
                <a:sym typeface="Symbol" pitchFamily="18" charset="2"/>
              </a:endParaRPr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685" y="2069"/>
              <a:ext cx="19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b="1">
                  <a:latin typeface="Arial" charset="0"/>
                </a:rPr>
                <a:t>+</a:t>
              </a:r>
              <a:endParaRPr lang="zh-CN" altLang="en-US" b="1">
                <a:latin typeface="Arial" charset="0"/>
              </a:endParaRPr>
            </a:p>
          </p:txBody>
        </p:sp>
      </p:grpSp>
      <p:grpSp>
        <p:nvGrpSpPr>
          <p:cNvPr id="29706" name="Group 10"/>
          <p:cNvGrpSpPr>
            <a:grpSpLocks/>
          </p:cNvGrpSpPr>
          <p:nvPr/>
        </p:nvGrpSpPr>
        <p:grpSpPr bwMode="auto">
          <a:xfrm>
            <a:off x="4427538" y="4581525"/>
            <a:ext cx="485775" cy="530225"/>
            <a:chOff x="4649" y="2069"/>
            <a:chExt cx="306" cy="334"/>
          </a:xfrm>
        </p:grpSpPr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649" y="2115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CC"/>
                  </a:solidFill>
                  <a:sym typeface="Symbol" pitchFamily="18" charset="2"/>
                </a:rPr>
                <a:t></a:t>
              </a:r>
              <a:endParaRPr lang="zh-CN" altLang="en-US" b="1">
                <a:solidFill>
                  <a:srgbClr val="0000CC"/>
                </a:solidFill>
                <a:sym typeface="Symbol" pitchFamily="18" charset="2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685" y="2069"/>
              <a:ext cx="19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CC"/>
                  </a:solidFill>
                  <a:latin typeface="Arial" charset="0"/>
                </a:rPr>
                <a:t>*</a:t>
              </a:r>
              <a:endParaRPr lang="zh-CN" altLang="en-US" b="1">
                <a:solidFill>
                  <a:srgbClr val="0000CC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676400"/>
          </a:xfrm>
        </p:spPr>
        <p:txBody>
          <a:bodyPr/>
          <a:lstStyle/>
          <a:p>
            <a:pPr algn="just"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800" b="1"/>
              <a:t>例文法：	</a:t>
            </a:r>
            <a:r>
              <a:rPr lang="en-US" altLang="zh-CN" sz="2800" b="1"/>
              <a:t>E→E+T|T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b="1"/>
              <a:t>			T→T×F|F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b="1"/>
              <a:t>			F→(E)|i</a:t>
            </a:r>
            <a:endParaRPr lang="zh-CN" altLang="en-US" sz="2800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304800" y="3671888"/>
            <a:ext cx="5067300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FIRSTVT(F)={(，i }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FIRSTVT(T)={×，(，i }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FIRSTVT(E)={+，×，(，i} 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5565775" y="3713163"/>
            <a:ext cx="3267075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FIRST(F)={(，i }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FIRST(T)={(，i }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FIRST(E)={(，i}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build="p" autoUpdateAnimBg="0"/>
      <p:bldP spid="8909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2800" b="1"/>
              <a:t>构造</a:t>
            </a:r>
            <a:r>
              <a:rPr lang="en-US" altLang="zh-CN" sz="2800" b="1"/>
              <a:t>FIRSTVT(A)</a:t>
            </a:r>
            <a:r>
              <a:rPr lang="zh-CN" altLang="en-US" sz="2800" b="1"/>
              <a:t>的算法</a:t>
            </a: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AutoNum type="arabicParenR"/>
            </a:pPr>
            <a:r>
              <a:rPr lang="zh-CN" altLang="en-US" sz="2800" b="1"/>
              <a:t>令每个非终结符的</a:t>
            </a:r>
            <a:r>
              <a:rPr lang="en-US" altLang="zh-CN" sz="2800" b="1"/>
              <a:t>FIRSTVT</a:t>
            </a:r>
            <a:r>
              <a:rPr lang="zh-CN" altLang="en-US" sz="2800" b="1"/>
              <a:t>集为空</a:t>
            </a: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AutoNum type="arabicParenR"/>
            </a:pPr>
            <a:r>
              <a:rPr lang="zh-CN" altLang="en-US" sz="2800" b="1"/>
              <a:t>依次扫描文法中的每条产生式，根据规则(</a:t>
            </a:r>
            <a:r>
              <a:rPr lang="en-US" altLang="zh-CN" sz="2800" b="1"/>
              <a:t>a)(b)，</a:t>
            </a:r>
            <a:r>
              <a:rPr lang="zh-CN" altLang="en-US" sz="2800" b="1"/>
              <a:t>求各非终结符的</a:t>
            </a:r>
            <a:r>
              <a:rPr lang="en-US" altLang="zh-CN" sz="2800" b="1"/>
              <a:t>FIRSTVT</a:t>
            </a:r>
            <a:r>
              <a:rPr lang="zh-CN" altLang="en-US" sz="2800" b="1"/>
              <a:t>集</a:t>
            </a: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z="2800" b="1"/>
              <a:t>	(</a:t>
            </a:r>
            <a:r>
              <a:rPr lang="en-US" altLang="zh-CN" sz="2800" b="1"/>
              <a:t>a)</a:t>
            </a:r>
            <a:r>
              <a:rPr lang="zh-CN" altLang="en-US" sz="2800" b="1"/>
              <a:t>若产生式</a:t>
            </a:r>
            <a:r>
              <a:rPr lang="en-US" altLang="zh-CN" sz="2800" b="1"/>
              <a:t>A→a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，</a:t>
            </a:r>
            <a:r>
              <a:rPr lang="zh-CN" altLang="en-US" sz="2800" b="1"/>
              <a:t>或</a:t>
            </a:r>
            <a:r>
              <a:rPr lang="en-US" altLang="zh-CN" sz="2800" b="1"/>
              <a:t>A→Ba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，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/>
              <a:t>            </a:t>
            </a:r>
            <a:r>
              <a:rPr lang="zh-CN" altLang="en-US" sz="2800" b="1"/>
              <a:t>则</a:t>
            </a:r>
            <a:r>
              <a:rPr lang="en-US" altLang="zh-CN" sz="2800" b="1"/>
              <a:t>a∈FIRSTVT(A)；</a:t>
            </a: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z="2800" b="1"/>
              <a:t>	(</a:t>
            </a:r>
            <a:r>
              <a:rPr lang="en-US" altLang="zh-CN" sz="2800" b="1"/>
              <a:t>b)</a:t>
            </a:r>
            <a:r>
              <a:rPr lang="zh-CN" altLang="en-US" sz="2800" b="1"/>
              <a:t>若有产生式</a:t>
            </a:r>
            <a:r>
              <a:rPr lang="en-US" altLang="zh-CN" sz="2800" b="1"/>
              <a:t>A→B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,</a:t>
            </a:r>
            <a:r>
              <a:rPr lang="zh-CN" altLang="en-US" sz="2800" b="1"/>
              <a:t>且</a:t>
            </a:r>
            <a:r>
              <a:rPr lang="en-US" altLang="zh-CN" sz="2800" b="1"/>
              <a:t>a∈FIRSTVT(B)，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/>
              <a:t>            </a:t>
            </a:r>
            <a:r>
              <a:rPr lang="zh-CN" altLang="en-US" sz="2800" b="1"/>
              <a:t>则</a:t>
            </a:r>
            <a:r>
              <a:rPr lang="en-US" altLang="zh-CN" sz="2800" b="1"/>
              <a:t>a∈FIRSTVT(A)</a:t>
            </a:r>
            <a:endParaRPr lang="zh-CN" altLang="en-US" sz="2800" b="1"/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AutoNum type="arabicParenR" startAt="3"/>
            </a:pPr>
            <a:r>
              <a:rPr lang="zh-CN" altLang="en-US" sz="2800" b="1"/>
              <a:t>重复2)，直到每个</a:t>
            </a:r>
            <a:r>
              <a:rPr lang="en-US" altLang="zh-CN" sz="2800" b="1"/>
              <a:t>FIRSTVT</a:t>
            </a:r>
            <a:r>
              <a:rPr lang="zh-CN" altLang="en-US" sz="2800" b="1"/>
              <a:t>集合都不发生变化为止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3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8763000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800" b="1"/>
              <a:t>例 </a:t>
            </a:r>
            <a:r>
              <a:rPr lang="zh-CN" altLang="en-US" sz="2800" b="1">
                <a:latin typeface="Tahoma" pitchFamily="34" charset="0"/>
              </a:rPr>
              <a:t>文法：	</a:t>
            </a:r>
            <a:r>
              <a:rPr lang="en-US" altLang="zh-CN" sz="2800" b="1">
                <a:latin typeface="Tahoma" pitchFamily="34" charset="0"/>
              </a:rPr>
              <a:t>E→E+T|T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		T→T×F|F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		F→(E)|i	</a:t>
            </a:r>
            <a:r>
              <a:rPr lang="zh-CN" altLang="en-US" sz="2800" b="1">
                <a:latin typeface="Tahoma" pitchFamily="34" charset="0"/>
              </a:rPr>
              <a:t>求各非终结符的</a:t>
            </a:r>
            <a:r>
              <a:rPr lang="en-US" altLang="zh-CN" sz="2800" b="1">
                <a:latin typeface="Tahoma" pitchFamily="34" charset="0"/>
              </a:rPr>
              <a:t>FIRSTVT</a:t>
            </a:r>
            <a:r>
              <a:rPr lang="zh-CN" altLang="en-US" sz="2800" b="1">
                <a:latin typeface="Tahoma" pitchFamily="34" charset="0"/>
              </a:rPr>
              <a:t>集</a:t>
            </a:r>
            <a:endParaRPr lang="zh-CN" altLang="en-US" sz="2800" b="1"/>
          </a:p>
        </p:txBody>
      </p:sp>
      <p:grpSp>
        <p:nvGrpSpPr>
          <p:cNvPr id="36270" name="Group 430"/>
          <p:cNvGrpSpPr>
            <a:grpSpLocks/>
          </p:cNvGrpSpPr>
          <p:nvPr/>
        </p:nvGrpSpPr>
        <p:grpSpPr bwMode="auto">
          <a:xfrm>
            <a:off x="5791200" y="3490913"/>
            <a:ext cx="2438400" cy="2300287"/>
            <a:chOff x="3648" y="1863"/>
            <a:chExt cx="1536" cy="1449"/>
          </a:xfrm>
        </p:grpSpPr>
        <p:sp>
          <p:nvSpPr>
            <p:cNvPr id="36164" name="Rectangle 324"/>
            <p:cNvSpPr>
              <a:spLocks noChangeArrowheads="1"/>
            </p:cNvSpPr>
            <p:nvPr/>
          </p:nvSpPr>
          <p:spPr bwMode="auto">
            <a:xfrm>
              <a:off x="3648" y="2829"/>
              <a:ext cx="1536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{( </a:t>
              </a:r>
              <a:r>
                <a:rPr lang="en-US" altLang="zh-CN" sz="2800" b="1">
                  <a:latin typeface="Tahoma" pitchFamily="34" charset="0"/>
                </a:rPr>
                <a:t>, i}</a:t>
              </a:r>
            </a:p>
          </p:txBody>
        </p:sp>
        <p:sp>
          <p:nvSpPr>
            <p:cNvPr id="36162" name="Rectangle 322"/>
            <p:cNvSpPr>
              <a:spLocks noChangeArrowheads="1"/>
            </p:cNvSpPr>
            <p:nvPr/>
          </p:nvSpPr>
          <p:spPr bwMode="auto">
            <a:xfrm>
              <a:off x="3648" y="2346"/>
              <a:ext cx="1536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{×</a:t>
              </a:r>
              <a:r>
                <a:rPr lang="en-US" altLang="zh-CN" sz="2800" b="1">
                  <a:latin typeface="Tahoma" pitchFamily="34" charset="0"/>
                </a:rPr>
                <a:t>, ( , i}</a:t>
              </a:r>
            </a:p>
          </p:txBody>
        </p:sp>
        <p:sp>
          <p:nvSpPr>
            <p:cNvPr id="36160" name="Rectangle 320"/>
            <p:cNvSpPr>
              <a:spLocks noChangeArrowheads="1"/>
            </p:cNvSpPr>
            <p:nvPr/>
          </p:nvSpPr>
          <p:spPr bwMode="auto">
            <a:xfrm>
              <a:off x="3648" y="1863"/>
              <a:ext cx="1536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{+, ×        </a:t>
              </a:r>
              <a:r>
                <a:rPr lang="en-US" altLang="zh-CN" sz="2800" b="1">
                  <a:latin typeface="Tahoma" pitchFamily="34" charset="0"/>
                </a:rPr>
                <a:t>}</a:t>
              </a:r>
            </a:p>
          </p:txBody>
        </p:sp>
      </p:grpSp>
      <p:sp>
        <p:nvSpPr>
          <p:cNvPr id="36158" name="Rectangle 318"/>
          <p:cNvSpPr>
            <a:spLocks noChangeArrowheads="1"/>
          </p:cNvSpPr>
          <p:nvPr/>
        </p:nvSpPr>
        <p:spPr bwMode="auto">
          <a:xfrm>
            <a:off x="5791200" y="2743200"/>
            <a:ext cx="2438400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第三次</a:t>
            </a:r>
          </a:p>
        </p:txBody>
      </p:sp>
      <p:sp>
        <p:nvSpPr>
          <p:cNvPr id="36143" name="Rectangle 303"/>
          <p:cNvSpPr>
            <a:spLocks noChangeArrowheads="1"/>
          </p:cNvSpPr>
          <p:nvPr/>
        </p:nvSpPr>
        <p:spPr bwMode="auto">
          <a:xfrm>
            <a:off x="914400" y="5024438"/>
            <a:ext cx="609600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F</a:t>
            </a:r>
          </a:p>
        </p:txBody>
      </p:sp>
      <p:sp>
        <p:nvSpPr>
          <p:cNvPr id="36139" name="Rectangle 299"/>
          <p:cNvSpPr>
            <a:spLocks noChangeArrowheads="1"/>
          </p:cNvSpPr>
          <p:nvPr/>
        </p:nvSpPr>
        <p:spPr bwMode="auto">
          <a:xfrm>
            <a:off x="914400" y="4257675"/>
            <a:ext cx="609600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T</a:t>
            </a:r>
          </a:p>
        </p:txBody>
      </p:sp>
      <p:sp>
        <p:nvSpPr>
          <p:cNvPr id="36135" name="Rectangle 295"/>
          <p:cNvSpPr>
            <a:spLocks noChangeArrowheads="1"/>
          </p:cNvSpPr>
          <p:nvPr/>
        </p:nvSpPr>
        <p:spPr bwMode="auto">
          <a:xfrm>
            <a:off x="914400" y="3490913"/>
            <a:ext cx="609600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E</a:t>
            </a:r>
          </a:p>
        </p:txBody>
      </p:sp>
      <p:grpSp>
        <p:nvGrpSpPr>
          <p:cNvPr id="36269" name="Group 429"/>
          <p:cNvGrpSpPr>
            <a:grpSpLocks/>
          </p:cNvGrpSpPr>
          <p:nvPr/>
        </p:nvGrpSpPr>
        <p:grpSpPr bwMode="auto">
          <a:xfrm>
            <a:off x="3962400" y="3490913"/>
            <a:ext cx="1828800" cy="2300287"/>
            <a:chOff x="2496" y="1863"/>
            <a:chExt cx="1152" cy="1449"/>
          </a:xfrm>
        </p:grpSpPr>
        <p:sp>
          <p:nvSpPr>
            <p:cNvPr id="36146" name="Rectangle 306"/>
            <p:cNvSpPr>
              <a:spLocks noChangeArrowheads="1"/>
            </p:cNvSpPr>
            <p:nvPr/>
          </p:nvSpPr>
          <p:spPr bwMode="auto">
            <a:xfrm>
              <a:off x="2496" y="2829"/>
              <a:ext cx="1152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{( </a:t>
              </a:r>
              <a:r>
                <a:rPr lang="en-US" altLang="zh-CN" sz="2800" b="1">
                  <a:latin typeface="Tahoma" pitchFamily="34" charset="0"/>
                </a:rPr>
                <a:t>,  i}</a:t>
              </a:r>
            </a:p>
          </p:txBody>
        </p:sp>
        <p:sp>
          <p:nvSpPr>
            <p:cNvPr id="36142" name="Rectangle 302"/>
            <p:cNvSpPr>
              <a:spLocks noChangeArrowheads="1"/>
            </p:cNvSpPr>
            <p:nvPr/>
          </p:nvSpPr>
          <p:spPr bwMode="auto">
            <a:xfrm>
              <a:off x="2496" y="2346"/>
              <a:ext cx="1152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{×        </a:t>
              </a:r>
              <a:r>
                <a:rPr lang="en-US" altLang="zh-CN" sz="2800" b="1">
                  <a:latin typeface="Tahoma" pitchFamily="34" charset="0"/>
                </a:rPr>
                <a:t>}</a:t>
              </a:r>
            </a:p>
          </p:txBody>
        </p:sp>
        <p:sp>
          <p:nvSpPr>
            <p:cNvPr id="36138" name="Rectangle 298"/>
            <p:cNvSpPr>
              <a:spLocks noChangeArrowheads="1"/>
            </p:cNvSpPr>
            <p:nvPr/>
          </p:nvSpPr>
          <p:spPr bwMode="auto">
            <a:xfrm>
              <a:off x="2496" y="1863"/>
              <a:ext cx="1152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{+      }</a:t>
              </a:r>
            </a:p>
          </p:txBody>
        </p:sp>
      </p:grpSp>
      <p:sp>
        <p:nvSpPr>
          <p:cNvPr id="36134" name="Rectangle 294"/>
          <p:cNvSpPr>
            <a:spLocks noChangeArrowheads="1"/>
          </p:cNvSpPr>
          <p:nvPr/>
        </p:nvSpPr>
        <p:spPr bwMode="auto">
          <a:xfrm>
            <a:off x="3962400" y="2743200"/>
            <a:ext cx="1828800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第二次</a:t>
            </a:r>
          </a:p>
        </p:txBody>
      </p:sp>
      <p:sp>
        <p:nvSpPr>
          <p:cNvPr id="36145" name="Rectangle 305"/>
          <p:cNvSpPr>
            <a:spLocks noChangeArrowheads="1"/>
          </p:cNvSpPr>
          <p:nvPr/>
        </p:nvSpPr>
        <p:spPr bwMode="auto">
          <a:xfrm>
            <a:off x="2667000" y="5024438"/>
            <a:ext cx="1295400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{</a:t>
            </a:r>
            <a:r>
              <a:rPr lang="zh-CN" altLang="en-US" sz="2800" b="1">
                <a:solidFill>
                  <a:srgbClr val="FF0000"/>
                </a:solidFill>
                <a:latin typeface="Tahoma" pitchFamily="34" charset="0"/>
              </a:rPr>
              <a:t>( </a:t>
            </a:r>
            <a:r>
              <a:rPr lang="en-US" altLang="zh-CN" sz="2800" b="1">
                <a:solidFill>
                  <a:srgbClr val="FF0000"/>
                </a:solidFill>
                <a:latin typeface="Tahoma" pitchFamily="34" charset="0"/>
              </a:rPr>
              <a:t>,  i</a:t>
            </a:r>
            <a:r>
              <a:rPr lang="en-US" altLang="zh-CN" sz="2800" b="1">
                <a:latin typeface="Tahoma" pitchFamily="34" charset="0"/>
              </a:rPr>
              <a:t>}</a:t>
            </a:r>
          </a:p>
        </p:txBody>
      </p:sp>
      <p:sp>
        <p:nvSpPr>
          <p:cNvPr id="36141" name="Rectangle 301"/>
          <p:cNvSpPr>
            <a:spLocks noChangeArrowheads="1"/>
          </p:cNvSpPr>
          <p:nvPr/>
        </p:nvSpPr>
        <p:spPr bwMode="auto">
          <a:xfrm>
            <a:off x="2667000" y="4257675"/>
            <a:ext cx="1295400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{</a:t>
            </a:r>
            <a:r>
              <a:rPr lang="zh-CN" altLang="en-US" sz="2800" b="1">
                <a:solidFill>
                  <a:srgbClr val="FF0000"/>
                </a:solidFill>
                <a:latin typeface="Tahoma" pitchFamily="34" charset="0"/>
              </a:rPr>
              <a:t>×</a:t>
            </a:r>
            <a:r>
              <a:rPr lang="zh-CN" altLang="en-US" sz="2800" b="1">
                <a:latin typeface="Tahoma" pitchFamily="34" charset="0"/>
              </a:rPr>
              <a:t>}</a:t>
            </a:r>
          </a:p>
        </p:txBody>
      </p:sp>
      <p:sp>
        <p:nvSpPr>
          <p:cNvPr id="36137" name="Rectangle 297"/>
          <p:cNvSpPr>
            <a:spLocks noChangeArrowheads="1"/>
          </p:cNvSpPr>
          <p:nvPr/>
        </p:nvSpPr>
        <p:spPr bwMode="auto">
          <a:xfrm>
            <a:off x="2667000" y="3490913"/>
            <a:ext cx="1295400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{</a:t>
            </a:r>
            <a:r>
              <a:rPr lang="zh-CN" altLang="en-US" sz="2800" b="1">
                <a:solidFill>
                  <a:srgbClr val="FF0000"/>
                </a:solidFill>
                <a:latin typeface="Tahoma" pitchFamily="34" charset="0"/>
              </a:rPr>
              <a:t>+</a:t>
            </a:r>
            <a:r>
              <a:rPr lang="zh-CN" altLang="en-US" sz="2800" b="1">
                <a:latin typeface="Tahoma" pitchFamily="34" charset="0"/>
              </a:rPr>
              <a:t>}</a:t>
            </a:r>
          </a:p>
        </p:txBody>
      </p:sp>
      <p:sp>
        <p:nvSpPr>
          <p:cNvPr id="36133" name="Rectangle 293"/>
          <p:cNvSpPr>
            <a:spLocks noChangeArrowheads="1"/>
          </p:cNvSpPr>
          <p:nvPr/>
        </p:nvSpPr>
        <p:spPr bwMode="auto">
          <a:xfrm>
            <a:off x="2667000" y="2743200"/>
            <a:ext cx="1295400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第一次</a:t>
            </a:r>
          </a:p>
        </p:txBody>
      </p:sp>
      <p:grpSp>
        <p:nvGrpSpPr>
          <p:cNvPr id="36262" name="Group 422"/>
          <p:cNvGrpSpPr>
            <a:grpSpLocks/>
          </p:cNvGrpSpPr>
          <p:nvPr/>
        </p:nvGrpSpPr>
        <p:grpSpPr bwMode="auto">
          <a:xfrm>
            <a:off x="1524000" y="2743200"/>
            <a:ext cx="1143000" cy="3048000"/>
            <a:chOff x="960" y="1392"/>
            <a:chExt cx="720" cy="1920"/>
          </a:xfrm>
        </p:grpSpPr>
        <p:sp>
          <p:nvSpPr>
            <p:cNvPr id="36144" name="Rectangle 304"/>
            <p:cNvSpPr>
              <a:spLocks noChangeArrowheads="1"/>
            </p:cNvSpPr>
            <p:nvPr/>
          </p:nvSpPr>
          <p:spPr bwMode="auto">
            <a:xfrm>
              <a:off x="960" y="2829"/>
              <a:ext cx="720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{}</a:t>
              </a:r>
            </a:p>
          </p:txBody>
        </p:sp>
        <p:sp>
          <p:nvSpPr>
            <p:cNvPr id="36140" name="Rectangle 300"/>
            <p:cNvSpPr>
              <a:spLocks noChangeArrowheads="1"/>
            </p:cNvSpPr>
            <p:nvPr/>
          </p:nvSpPr>
          <p:spPr bwMode="auto">
            <a:xfrm>
              <a:off x="960" y="2346"/>
              <a:ext cx="720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{}</a:t>
              </a:r>
            </a:p>
          </p:txBody>
        </p:sp>
        <p:sp>
          <p:nvSpPr>
            <p:cNvPr id="36136" name="Rectangle 296"/>
            <p:cNvSpPr>
              <a:spLocks noChangeArrowheads="1"/>
            </p:cNvSpPr>
            <p:nvPr/>
          </p:nvSpPr>
          <p:spPr bwMode="auto">
            <a:xfrm>
              <a:off x="960" y="1863"/>
              <a:ext cx="720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{}</a:t>
              </a:r>
            </a:p>
          </p:txBody>
        </p:sp>
        <p:sp>
          <p:nvSpPr>
            <p:cNvPr id="36132" name="Rectangle 292"/>
            <p:cNvSpPr>
              <a:spLocks noChangeArrowheads="1"/>
            </p:cNvSpPr>
            <p:nvPr/>
          </p:nvSpPr>
          <p:spPr bwMode="auto">
            <a:xfrm>
              <a:off x="960" y="1392"/>
              <a:ext cx="720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初值</a:t>
              </a:r>
            </a:p>
          </p:txBody>
        </p:sp>
      </p:grpSp>
      <p:sp>
        <p:nvSpPr>
          <p:cNvPr id="36131" name="Rectangle 291"/>
          <p:cNvSpPr>
            <a:spLocks noChangeArrowheads="1"/>
          </p:cNvSpPr>
          <p:nvPr/>
        </p:nvSpPr>
        <p:spPr bwMode="auto">
          <a:xfrm>
            <a:off x="914400" y="2743200"/>
            <a:ext cx="609600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en-US" sz="2800" b="1">
              <a:latin typeface="Tahoma" pitchFamily="34" charset="0"/>
            </a:endParaRPr>
          </a:p>
        </p:txBody>
      </p:sp>
      <p:sp>
        <p:nvSpPr>
          <p:cNvPr id="36148" name="Line 308"/>
          <p:cNvSpPr>
            <a:spLocks noChangeShapeType="1"/>
          </p:cNvSpPr>
          <p:nvPr/>
        </p:nvSpPr>
        <p:spPr bwMode="auto">
          <a:xfrm>
            <a:off x="914400" y="3490913"/>
            <a:ext cx="73152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49" name="Line 309"/>
          <p:cNvSpPr>
            <a:spLocks noChangeShapeType="1"/>
          </p:cNvSpPr>
          <p:nvPr/>
        </p:nvSpPr>
        <p:spPr bwMode="auto">
          <a:xfrm>
            <a:off x="914400" y="4257675"/>
            <a:ext cx="73152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0" name="Line 310"/>
          <p:cNvSpPr>
            <a:spLocks noChangeShapeType="1"/>
          </p:cNvSpPr>
          <p:nvPr/>
        </p:nvSpPr>
        <p:spPr bwMode="auto">
          <a:xfrm>
            <a:off x="914400" y="5024438"/>
            <a:ext cx="73152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3" name="Line 313"/>
          <p:cNvSpPr>
            <a:spLocks noChangeShapeType="1"/>
          </p:cNvSpPr>
          <p:nvPr/>
        </p:nvSpPr>
        <p:spPr bwMode="auto">
          <a:xfrm>
            <a:off x="1524000" y="2743200"/>
            <a:ext cx="0" cy="30480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4" name="Line 314"/>
          <p:cNvSpPr>
            <a:spLocks noChangeShapeType="1"/>
          </p:cNvSpPr>
          <p:nvPr/>
        </p:nvSpPr>
        <p:spPr bwMode="auto">
          <a:xfrm>
            <a:off x="2667000" y="2743200"/>
            <a:ext cx="0" cy="30480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5" name="Line 315"/>
          <p:cNvSpPr>
            <a:spLocks noChangeShapeType="1"/>
          </p:cNvSpPr>
          <p:nvPr/>
        </p:nvSpPr>
        <p:spPr bwMode="auto">
          <a:xfrm>
            <a:off x="3962400" y="2743200"/>
            <a:ext cx="0" cy="30480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9" name="Line 319"/>
          <p:cNvSpPr>
            <a:spLocks noChangeShapeType="1"/>
          </p:cNvSpPr>
          <p:nvPr/>
        </p:nvSpPr>
        <p:spPr bwMode="auto">
          <a:xfrm>
            <a:off x="5791200" y="2743200"/>
            <a:ext cx="0" cy="30480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47" name="Line 307"/>
          <p:cNvSpPr>
            <a:spLocks noChangeShapeType="1"/>
          </p:cNvSpPr>
          <p:nvPr/>
        </p:nvSpPr>
        <p:spPr bwMode="auto">
          <a:xfrm>
            <a:off x="914400" y="2743200"/>
            <a:ext cx="7315200" cy="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2" name="Line 312"/>
          <p:cNvSpPr>
            <a:spLocks noChangeShapeType="1"/>
          </p:cNvSpPr>
          <p:nvPr/>
        </p:nvSpPr>
        <p:spPr bwMode="auto">
          <a:xfrm>
            <a:off x="914400" y="2743200"/>
            <a:ext cx="0" cy="304800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6" name="Line 316"/>
          <p:cNvSpPr>
            <a:spLocks noChangeShapeType="1"/>
          </p:cNvSpPr>
          <p:nvPr/>
        </p:nvSpPr>
        <p:spPr bwMode="auto">
          <a:xfrm>
            <a:off x="8229600" y="2743200"/>
            <a:ext cx="0" cy="304800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1" name="Line 311"/>
          <p:cNvSpPr>
            <a:spLocks noChangeShapeType="1"/>
          </p:cNvSpPr>
          <p:nvPr/>
        </p:nvSpPr>
        <p:spPr bwMode="auto">
          <a:xfrm>
            <a:off x="914400" y="5791200"/>
            <a:ext cx="7315200" cy="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261" name="Text Box 421"/>
          <p:cNvSpPr txBox="1">
            <a:spLocks noChangeArrowheads="1"/>
          </p:cNvSpPr>
          <p:nvPr/>
        </p:nvSpPr>
        <p:spPr bwMode="auto">
          <a:xfrm>
            <a:off x="533400" y="5883275"/>
            <a:ext cx="800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第四次迭代的时候，</a:t>
            </a:r>
            <a:r>
              <a:rPr lang="en-US" altLang="zh-CN" b="1"/>
              <a:t>E、T、F </a:t>
            </a:r>
            <a:r>
              <a:rPr lang="zh-CN" altLang="en-US" b="1"/>
              <a:t>的</a:t>
            </a:r>
            <a:r>
              <a:rPr lang="en-US" altLang="zh-CN" b="1"/>
              <a:t>FIRSTVT</a:t>
            </a:r>
            <a:r>
              <a:rPr lang="zh-CN" altLang="en-US" b="1"/>
              <a:t>集都不再发生变换，算法终止</a:t>
            </a:r>
          </a:p>
        </p:txBody>
      </p:sp>
      <p:sp>
        <p:nvSpPr>
          <p:cNvPr id="36266" name="Rectangle 426"/>
          <p:cNvSpPr>
            <a:spLocks noChangeArrowheads="1"/>
          </p:cNvSpPr>
          <p:nvPr/>
        </p:nvSpPr>
        <p:spPr bwMode="auto">
          <a:xfrm>
            <a:off x="4583113" y="3519488"/>
            <a:ext cx="78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ahoma" pitchFamily="34" charset="0"/>
              </a:rPr>
              <a:t>,×</a:t>
            </a:r>
          </a:p>
        </p:txBody>
      </p:sp>
      <p:sp>
        <p:nvSpPr>
          <p:cNvPr id="36267" name="Rectangle 427"/>
          <p:cNvSpPr>
            <a:spLocks noChangeArrowheads="1"/>
          </p:cNvSpPr>
          <p:nvPr/>
        </p:nvSpPr>
        <p:spPr bwMode="auto">
          <a:xfrm>
            <a:off x="4535488" y="4267200"/>
            <a:ext cx="1116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ahoma" pitchFamily="34" charset="0"/>
              </a:rPr>
              <a:t>, </a:t>
            </a:r>
            <a:r>
              <a:rPr lang="zh-CN" altLang="en-US" sz="2800" b="1">
                <a:solidFill>
                  <a:srgbClr val="FF0000"/>
                </a:solidFill>
                <a:latin typeface="Tahoma" pitchFamily="34" charset="0"/>
              </a:rPr>
              <a:t>( </a:t>
            </a:r>
            <a:r>
              <a:rPr lang="en-US" altLang="zh-CN" sz="2800" b="1">
                <a:solidFill>
                  <a:srgbClr val="FF0000"/>
                </a:solidFill>
                <a:latin typeface="Tahoma" pitchFamily="34" charset="0"/>
              </a:rPr>
              <a:t>, i</a:t>
            </a:r>
            <a:endParaRPr lang="zh-CN" altLang="en-US" sz="28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6268" name="Rectangle 428"/>
          <p:cNvSpPr>
            <a:spLocks noChangeArrowheads="1"/>
          </p:cNvSpPr>
          <p:nvPr/>
        </p:nvSpPr>
        <p:spPr bwMode="auto">
          <a:xfrm>
            <a:off x="6821488" y="3505200"/>
            <a:ext cx="1135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ahoma" pitchFamily="34" charset="0"/>
              </a:rPr>
              <a:t>, </a:t>
            </a:r>
            <a:r>
              <a:rPr lang="zh-CN" altLang="en-US" sz="2800" b="1">
                <a:solidFill>
                  <a:srgbClr val="FF0000"/>
                </a:solidFill>
                <a:latin typeface="Tahoma" pitchFamily="34" charset="0"/>
              </a:rPr>
              <a:t>( </a:t>
            </a:r>
            <a:r>
              <a:rPr lang="en-US" altLang="zh-CN" sz="2800" b="1">
                <a:solidFill>
                  <a:srgbClr val="FF0000"/>
                </a:solidFill>
                <a:latin typeface="Tahoma" pitchFamily="34" charset="0"/>
              </a:rPr>
              <a:t>,  i</a:t>
            </a:r>
            <a:endParaRPr lang="zh-CN" altLang="en-US" sz="28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6271" name="Rectangle 431"/>
          <p:cNvSpPr>
            <a:spLocks noChangeArrowheads="1"/>
          </p:cNvSpPr>
          <p:nvPr/>
        </p:nvSpPr>
        <p:spPr bwMode="auto">
          <a:xfrm>
            <a:off x="228600" y="1600200"/>
            <a:ext cx="876300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CC"/>
                </a:solidFill>
                <a:latin typeface="Tahoma" pitchFamily="34" charset="0"/>
              </a:rPr>
              <a:t>(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a)</a:t>
            </a:r>
            <a:r>
              <a:rPr lang="zh-CN" altLang="en-US" b="1">
                <a:solidFill>
                  <a:srgbClr val="0000CC"/>
                </a:solidFill>
                <a:latin typeface="Tahoma" pitchFamily="34" charset="0"/>
              </a:rPr>
              <a:t>若产生式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A→a</a:t>
            </a:r>
            <a:r>
              <a:rPr lang="en-US" altLang="zh-CN" b="1">
                <a:solidFill>
                  <a:srgbClr val="0000CC"/>
                </a:solidFill>
                <a:latin typeface="Times New Roman"/>
              </a:rPr>
              <a:t>…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，</a:t>
            </a:r>
            <a:r>
              <a:rPr lang="zh-CN" altLang="en-US" b="1">
                <a:solidFill>
                  <a:srgbClr val="0000CC"/>
                </a:solidFill>
                <a:latin typeface="Tahoma" pitchFamily="34" charset="0"/>
              </a:rPr>
              <a:t>或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A→Ba</a:t>
            </a:r>
            <a:r>
              <a:rPr lang="en-US" altLang="zh-CN" b="1">
                <a:solidFill>
                  <a:srgbClr val="0000CC"/>
                </a:solidFill>
                <a:latin typeface="Times New Roman"/>
              </a:rPr>
              <a:t>…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，</a:t>
            </a:r>
            <a:r>
              <a:rPr lang="zh-CN" altLang="en-US" b="1">
                <a:solidFill>
                  <a:srgbClr val="0000CC"/>
                </a:solidFill>
                <a:latin typeface="Tahoma" pitchFamily="34" charset="0"/>
              </a:rPr>
              <a:t>则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a∈FIRSTVT(A)；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CC"/>
                </a:solidFill>
                <a:latin typeface="Tahoma" pitchFamily="34" charset="0"/>
              </a:rPr>
              <a:t>(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b)</a:t>
            </a:r>
            <a:r>
              <a:rPr lang="zh-CN" altLang="en-US" b="1">
                <a:solidFill>
                  <a:srgbClr val="0000CC"/>
                </a:solidFill>
                <a:latin typeface="Tahoma" pitchFamily="34" charset="0"/>
              </a:rPr>
              <a:t>若有产生式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A→B</a:t>
            </a:r>
            <a:r>
              <a:rPr lang="en-US" altLang="zh-CN" b="1">
                <a:solidFill>
                  <a:srgbClr val="0000CC"/>
                </a:solidFill>
                <a:latin typeface="Times New Roman"/>
              </a:rPr>
              <a:t>…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,</a:t>
            </a:r>
            <a:r>
              <a:rPr lang="zh-CN" altLang="en-US" b="1">
                <a:solidFill>
                  <a:srgbClr val="0000CC"/>
                </a:solidFill>
                <a:latin typeface="Tahoma" pitchFamily="34" charset="0"/>
              </a:rPr>
              <a:t>且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a∈FIRSTVT(B)，</a:t>
            </a:r>
            <a:r>
              <a:rPr lang="zh-CN" altLang="en-US" b="1">
                <a:solidFill>
                  <a:srgbClr val="0000CC"/>
                </a:solidFill>
                <a:latin typeface="Tahoma" pitchFamily="34" charset="0"/>
              </a:rPr>
              <a:t>则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a∈FIRSTVT(A)</a:t>
            </a:r>
            <a:endParaRPr lang="zh-CN" altLang="en-US" b="1">
              <a:solidFill>
                <a:srgbClr val="0000CC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8" grpId="0" autoUpdateAnimBg="0"/>
      <p:bldP spid="36134" grpId="0" autoUpdateAnimBg="0"/>
      <p:bldP spid="36145" grpId="0" autoUpdateAnimBg="0"/>
      <p:bldP spid="36141" grpId="0" autoUpdateAnimBg="0"/>
      <p:bldP spid="36137" grpId="0" autoUpdateAnimBg="0"/>
      <p:bldP spid="36133" grpId="0" autoUpdateAnimBg="0"/>
      <p:bldP spid="36261" grpId="0" autoUpdateAnimBg="0"/>
      <p:bldP spid="36266" grpId="0" autoUpdateAnimBg="0"/>
      <p:bldP spid="36267" grpId="0" autoUpdateAnimBg="0"/>
      <p:bldP spid="36268" grpId="0" autoUpdateAnimBg="0"/>
      <p:bldP spid="3627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2514600"/>
          </a:xfrm>
        </p:spPr>
        <p:txBody>
          <a:bodyPr/>
          <a:lstStyle/>
          <a:p>
            <a:pPr marL="533400" indent="-533400">
              <a:buClr>
                <a:srgbClr val="0000CC"/>
              </a:buClr>
              <a:buFont typeface="Wingdings" pitchFamily="2" charset="2"/>
              <a:buAutoNum type="arabicPeriod" startAt="2"/>
            </a:pPr>
            <a:r>
              <a:rPr lang="zh-CN" altLang="en-US" sz="2800" b="1">
                <a:latin typeface="Times New Roman" pitchFamily="18" charset="0"/>
              </a:rPr>
              <a:t>最右终结符集</a:t>
            </a:r>
            <a:r>
              <a:rPr lang="en-US" altLang="zh-CN" sz="2800" b="1"/>
              <a:t>LASTVT</a:t>
            </a:r>
          </a:p>
          <a:p>
            <a:pPr marL="533400" indent="-533400"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zh-CN" sz="2800" b="1"/>
              <a:t>LASTVT(B)={a|B     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a </a:t>
            </a:r>
            <a:r>
              <a:rPr lang="zh-CN" altLang="en-US" sz="2800" b="1"/>
              <a:t>或 </a:t>
            </a:r>
            <a:r>
              <a:rPr lang="en-US" altLang="zh-CN" sz="2800" b="1"/>
              <a:t>B     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aC}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800" b="1"/>
              <a:t>	</a:t>
            </a:r>
            <a:r>
              <a:rPr lang="zh-CN" altLang="en-US" sz="2800" b="1"/>
              <a:t>其中</a:t>
            </a:r>
            <a:r>
              <a:rPr lang="en-US" altLang="zh-CN" sz="2800" b="1"/>
              <a:t>a∈V</a:t>
            </a:r>
            <a:r>
              <a:rPr lang="en-US" altLang="zh-CN" sz="2800" b="1" baseline="-30000"/>
              <a:t>T</a:t>
            </a:r>
            <a:r>
              <a:rPr lang="en-US" altLang="zh-CN" sz="2800" b="1"/>
              <a:t>,  B,C∈V</a:t>
            </a:r>
            <a:r>
              <a:rPr lang="en-US" altLang="zh-CN" sz="2800" b="1" baseline="-30000"/>
              <a:t>N</a:t>
            </a:r>
            <a:endParaRPr lang="en-US" altLang="zh-CN" sz="2800" b="1"/>
          </a:p>
          <a:p>
            <a:pPr marL="533400" indent="-533400" algn="just"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800" b="1"/>
              <a:t>直观上说</a:t>
            </a:r>
            <a:r>
              <a:rPr lang="en-US" altLang="zh-CN" sz="2800" b="1"/>
              <a:t>LASTVT(B)</a:t>
            </a:r>
            <a:r>
              <a:rPr lang="zh-CN" altLang="en-US" sz="2800" b="1"/>
              <a:t>是由</a:t>
            </a:r>
            <a:r>
              <a:rPr lang="en-US" altLang="zh-CN" sz="2800" b="1"/>
              <a:t>B</a:t>
            </a:r>
            <a:r>
              <a:rPr lang="zh-CN" altLang="en-US" sz="2800" b="1"/>
              <a:t>推导出的最右终结符(</a:t>
            </a:r>
            <a:r>
              <a:rPr lang="zh-CN" altLang="en-US" sz="2800" b="1">
                <a:solidFill>
                  <a:srgbClr val="FF0000"/>
                </a:solidFill>
              </a:rPr>
              <a:t>允许右边有一非终结符</a:t>
            </a:r>
            <a:r>
              <a:rPr lang="zh-CN" altLang="en-US" sz="2800" b="1"/>
              <a:t>)的集合。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533400" y="3886200"/>
            <a:ext cx="3200400" cy="22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Tahoma" pitchFamily="34" charset="0"/>
              </a:rPr>
              <a:t>例文法：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0000CC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	E→E+T|T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	T→T×F|F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	F→(E)|i</a:t>
            </a:r>
            <a:endParaRPr lang="zh-CN" altLang="en-US" sz="2800" b="1">
              <a:latin typeface="Tahoma" pitchFamily="34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924300" y="4221163"/>
            <a:ext cx="466725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ahoma" pitchFamily="34" charset="0"/>
              </a:rPr>
              <a:t>LASTVT(F)={)，i}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ahoma" pitchFamily="34" charset="0"/>
              </a:rPr>
              <a:t>LASTVT(T)={×，)，i}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ahoma" pitchFamily="34" charset="0"/>
              </a:rPr>
              <a:t>LASTVT(E)={+，×，)，i}</a:t>
            </a:r>
            <a:endParaRPr lang="zh-CN" altLang="en-US" sz="2800" b="1">
              <a:latin typeface="Tahoma" pitchFamily="34" charset="0"/>
            </a:endParaRPr>
          </a:p>
        </p:txBody>
      </p:sp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4284663" y="1916113"/>
            <a:ext cx="485775" cy="530225"/>
            <a:chOff x="4649" y="2069"/>
            <a:chExt cx="306" cy="334"/>
          </a:xfrm>
        </p:grpSpPr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4649" y="2115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itchFamily="18" charset="2"/>
                </a:rPr>
                <a:t></a:t>
              </a:r>
              <a:endParaRPr lang="zh-CN" altLang="en-US" b="1">
                <a:sym typeface="Symbol" pitchFamily="18" charset="2"/>
              </a:endParaRPr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4685" y="2069"/>
              <a:ext cx="19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b="1">
                  <a:latin typeface="Arial" charset="0"/>
                </a:rPr>
                <a:t>+</a:t>
              </a:r>
              <a:endParaRPr lang="zh-CN" altLang="en-US" b="1">
                <a:latin typeface="Arial" charset="0"/>
              </a:endParaRPr>
            </a:p>
          </p:txBody>
        </p:sp>
      </p:grpSp>
      <p:grpSp>
        <p:nvGrpSpPr>
          <p:cNvPr id="31753" name="Group 9"/>
          <p:cNvGrpSpPr>
            <a:grpSpLocks/>
          </p:cNvGrpSpPr>
          <p:nvPr/>
        </p:nvGrpSpPr>
        <p:grpSpPr bwMode="auto">
          <a:xfrm>
            <a:off x="6246813" y="1916113"/>
            <a:ext cx="485775" cy="530225"/>
            <a:chOff x="4649" y="2069"/>
            <a:chExt cx="306" cy="334"/>
          </a:xfrm>
        </p:grpSpPr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4649" y="2115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itchFamily="18" charset="2"/>
                </a:rPr>
                <a:t></a:t>
              </a:r>
              <a:endParaRPr lang="zh-CN" altLang="en-US" b="1">
                <a:sym typeface="Symbol" pitchFamily="18" charset="2"/>
              </a:endParaRPr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4685" y="2069"/>
              <a:ext cx="19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altLang="zh-CN" b="1">
                  <a:latin typeface="Arial" charset="0"/>
                </a:rPr>
                <a:t>+</a:t>
              </a:r>
              <a:endParaRPr lang="zh-CN" altLang="en-US" b="1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bldLvl="2" autoUpdateAnimBg="0"/>
      <p:bldP spid="31748" grpId="0" autoUpdateAnimBg="0"/>
      <p:bldP spid="3174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1 </a:t>
            </a:r>
            <a:r>
              <a:rPr lang="zh-CN" altLang="en-US" dirty="0">
                <a:latin typeface="Times New Roman" pitchFamily="18" charset="0"/>
              </a:rPr>
              <a:t>自底向上分析方法概述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 marL="609600" indent="-609600" algn="just">
              <a:buClr>
                <a:srgbClr val="0000CC"/>
              </a:buClr>
              <a:buFont typeface="Wingdings" pitchFamily="2" charset="2"/>
              <a:buAutoNum type="arabicPeriod"/>
            </a:pPr>
            <a:r>
              <a:rPr lang="zh-CN" altLang="en-US" sz="2800" b="1" dirty="0">
                <a:latin typeface="宋体" pitchFamily="2" charset="-122"/>
              </a:rPr>
              <a:t>基本思想</a:t>
            </a:r>
          </a:p>
          <a:p>
            <a:pPr marL="609600" indent="-6096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itchFamily="18" charset="0"/>
              </a:rPr>
              <a:t>从输入符号串开始，利用文法的产生式逐步进行归约，试图归约到文法开始符</a:t>
            </a:r>
          </a:p>
          <a:p>
            <a:pPr marL="609600" indent="-6096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itchFamily="18" charset="0"/>
              </a:rPr>
              <a:t>从语法树角度看，是以输入符号串作为语法树的末端结点符号串，自底向上的构造语法树，使文法开始符正好是该语法树的根。如果最终根结点是开始符，则输入符号串是语言的一个句子，否则不是。</a:t>
            </a:r>
          </a:p>
          <a:p>
            <a:pPr marL="609600" indent="-6096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itchFamily="18" charset="0"/>
              </a:rPr>
              <a:t>自底向上分析过程实际上是一个不断进行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直接归约</a:t>
            </a:r>
            <a:r>
              <a:rPr lang="zh-CN" altLang="en-US" sz="2800" b="1" dirty="0">
                <a:latin typeface="Times New Roman" pitchFamily="18" charset="0"/>
              </a:rPr>
              <a:t>的过程。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762000" y="1787525"/>
            <a:ext cx="7924800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Clr>
                <a:srgbClr val="0000CC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2800" b="1">
                <a:solidFill>
                  <a:schemeClr val="tx2"/>
                </a:solidFill>
                <a:latin typeface="Arial" charset="0"/>
              </a:rPr>
              <a:t>构造</a:t>
            </a:r>
            <a:r>
              <a:rPr lang="en-US" altLang="zh-CN" sz="2800" b="1">
                <a:solidFill>
                  <a:schemeClr val="tx2"/>
                </a:solidFill>
                <a:latin typeface="Arial" charset="0"/>
              </a:rPr>
              <a:t>LASTVT(A)</a:t>
            </a:r>
            <a:r>
              <a:rPr lang="zh-CN" altLang="en-US" sz="2800" b="1">
                <a:solidFill>
                  <a:schemeClr val="tx2"/>
                </a:solidFill>
                <a:latin typeface="Arial" charset="0"/>
              </a:rPr>
              <a:t>的算法</a:t>
            </a:r>
            <a:r>
              <a:rPr lang="zh-CN" altLang="en-US" sz="2800" b="1">
                <a:latin typeface="Arial" charset="0"/>
              </a:rPr>
              <a:t>与构造</a:t>
            </a:r>
            <a:r>
              <a:rPr lang="en-US" altLang="zh-CN" sz="2800" b="1">
                <a:latin typeface="Arial" charset="0"/>
              </a:rPr>
              <a:t>FIRSTVT(A)</a:t>
            </a:r>
            <a:r>
              <a:rPr lang="zh-CN" altLang="en-US" sz="2800" b="1">
                <a:latin typeface="Arial" charset="0"/>
              </a:rPr>
              <a:t>算法相似</a:t>
            </a:r>
          </a:p>
          <a:p>
            <a:pPr marL="457200" indent="-457200">
              <a:spcBef>
                <a:spcPct val="20000"/>
              </a:spcBef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z="2800" b="1">
                <a:latin typeface="Arial" charset="0"/>
              </a:rPr>
              <a:t>	根据下面两条规则</a:t>
            </a:r>
            <a:endParaRPr lang="en-US" altLang="zh-CN" sz="2800" b="1">
              <a:latin typeface="Arial" charset="0"/>
            </a:endParaRPr>
          </a:p>
          <a:p>
            <a:pPr marL="457200" indent="-457200">
              <a:spcBef>
                <a:spcPct val="20000"/>
              </a:spcBef>
              <a:buClr>
                <a:srgbClr val="0000CC"/>
              </a:buClr>
              <a:buFont typeface="Wingdings" pitchFamily="2" charset="2"/>
              <a:buAutoNum type="alphaLcParenR"/>
            </a:pPr>
            <a:r>
              <a:rPr lang="zh-CN" altLang="en-US" sz="2800" b="1">
                <a:latin typeface="Arial" charset="0"/>
              </a:rPr>
              <a:t>若产生式</a:t>
            </a:r>
            <a:r>
              <a:rPr lang="en-US" altLang="zh-CN" sz="2800" b="1">
                <a:latin typeface="Arial" charset="0"/>
              </a:rPr>
              <a:t>A→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>
                <a:latin typeface="Arial" charset="0"/>
              </a:rPr>
              <a:t>a，</a:t>
            </a:r>
            <a:r>
              <a:rPr lang="zh-CN" altLang="en-US" sz="2800" b="1">
                <a:latin typeface="Arial" charset="0"/>
              </a:rPr>
              <a:t>或</a:t>
            </a:r>
            <a:r>
              <a:rPr lang="en-US" altLang="zh-CN" sz="2800" b="1">
                <a:latin typeface="Arial" charset="0"/>
              </a:rPr>
              <a:t>A→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>
                <a:latin typeface="Arial" charset="0"/>
              </a:rPr>
              <a:t>aB，</a:t>
            </a:r>
            <a:r>
              <a:rPr lang="zh-CN" altLang="en-US" sz="2800" b="1">
                <a:latin typeface="Arial" charset="0"/>
              </a:rPr>
              <a:t>则</a:t>
            </a:r>
            <a:r>
              <a:rPr lang="en-US" altLang="zh-CN" sz="2800" b="1">
                <a:latin typeface="Arial" charset="0"/>
              </a:rPr>
              <a:t>a∈LASTVT(A)</a:t>
            </a:r>
          </a:p>
          <a:p>
            <a:pPr marL="457200" indent="-457200">
              <a:spcBef>
                <a:spcPct val="20000"/>
              </a:spcBef>
              <a:buClr>
                <a:srgbClr val="0000CC"/>
              </a:buClr>
              <a:buFont typeface="Wingdings" pitchFamily="2" charset="2"/>
              <a:buAutoNum type="alphaLcParenR"/>
            </a:pPr>
            <a:r>
              <a:rPr lang="zh-CN" altLang="en-US" sz="2800" b="1">
                <a:latin typeface="Arial" charset="0"/>
              </a:rPr>
              <a:t>若有产生式</a:t>
            </a:r>
            <a:r>
              <a:rPr lang="en-US" altLang="zh-CN" sz="2800" b="1">
                <a:latin typeface="Arial" charset="0"/>
              </a:rPr>
              <a:t>A→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>
                <a:latin typeface="Arial" charset="0"/>
              </a:rPr>
              <a:t>B，</a:t>
            </a:r>
            <a:r>
              <a:rPr lang="zh-CN" altLang="en-US" sz="2800" b="1">
                <a:latin typeface="Arial" charset="0"/>
              </a:rPr>
              <a:t>且</a:t>
            </a:r>
            <a:r>
              <a:rPr lang="en-US" altLang="zh-CN" sz="2800" b="1">
                <a:latin typeface="Arial" charset="0"/>
              </a:rPr>
              <a:t>a∈LASTVT(B)，</a:t>
            </a:r>
            <a:r>
              <a:rPr lang="zh-CN" altLang="en-US" sz="2800" b="1">
                <a:latin typeface="Arial" charset="0"/>
              </a:rPr>
              <a:t>则</a:t>
            </a:r>
            <a:r>
              <a:rPr lang="en-US" altLang="zh-CN" sz="2800" b="1">
                <a:latin typeface="Arial" charset="0"/>
              </a:rPr>
              <a:t>a∈LASTVT(A)</a:t>
            </a:r>
          </a:p>
          <a:p>
            <a:pPr marL="457200" indent="-457200"/>
            <a:endParaRPr lang="zh-CN" altLang="en-US" sz="2800" b="1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8763000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800" b="1"/>
              <a:t>例 </a:t>
            </a:r>
            <a:r>
              <a:rPr lang="zh-CN" altLang="en-US" sz="2800" b="1">
                <a:latin typeface="Tahoma" pitchFamily="34" charset="0"/>
              </a:rPr>
              <a:t>文法：	</a:t>
            </a:r>
            <a:r>
              <a:rPr lang="en-US" altLang="zh-CN" sz="2800" b="1">
                <a:latin typeface="Tahoma" pitchFamily="34" charset="0"/>
              </a:rPr>
              <a:t>E→E+T|T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		T→T×F|F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		F→(E)|i	</a:t>
            </a:r>
            <a:r>
              <a:rPr lang="zh-CN" altLang="en-US" sz="2800" b="1">
                <a:latin typeface="Tahoma" pitchFamily="34" charset="0"/>
              </a:rPr>
              <a:t>求各非终结符的</a:t>
            </a:r>
            <a:r>
              <a:rPr lang="en-US" altLang="zh-CN" sz="2800" b="1">
                <a:latin typeface="Tahoma" pitchFamily="34" charset="0"/>
              </a:rPr>
              <a:t>LASTVT</a:t>
            </a:r>
            <a:r>
              <a:rPr lang="zh-CN" altLang="en-US" sz="2800" b="1">
                <a:latin typeface="Tahoma" pitchFamily="34" charset="0"/>
              </a:rPr>
              <a:t>集</a:t>
            </a:r>
            <a:endParaRPr lang="zh-CN" altLang="en-US" sz="2800" b="1"/>
          </a:p>
        </p:txBody>
      </p:sp>
      <p:grpSp>
        <p:nvGrpSpPr>
          <p:cNvPr id="91139" name="Group 3"/>
          <p:cNvGrpSpPr>
            <a:grpSpLocks/>
          </p:cNvGrpSpPr>
          <p:nvPr/>
        </p:nvGrpSpPr>
        <p:grpSpPr bwMode="auto">
          <a:xfrm>
            <a:off x="5791200" y="3490913"/>
            <a:ext cx="2438400" cy="2300287"/>
            <a:chOff x="3648" y="1863"/>
            <a:chExt cx="1536" cy="1449"/>
          </a:xfrm>
        </p:grpSpPr>
        <p:sp>
          <p:nvSpPr>
            <p:cNvPr id="91140" name="Rectangle 4"/>
            <p:cNvSpPr>
              <a:spLocks noChangeArrowheads="1"/>
            </p:cNvSpPr>
            <p:nvPr/>
          </p:nvSpPr>
          <p:spPr bwMode="auto">
            <a:xfrm>
              <a:off x="3648" y="2829"/>
              <a:ext cx="1536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{)，</a:t>
              </a:r>
              <a:r>
                <a:rPr lang="en-US" altLang="zh-CN" sz="2800" b="1">
                  <a:latin typeface="Tahoma" pitchFamily="34" charset="0"/>
                </a:rPr>
                <a:t>i}</a:t>
              </a:r>
            </a:p>
          </p:txBody>
        </p:sp>
        <p:sp>
          <p:nvSpPr>
            <p:cNvPr id="91141" name="Rectangle 5"/>
            <p:cNvSpPr>
              <a:spLocks noChangeArrowheads="1"/>
            </p:cNvSpPr>
            <p:nvPr/>
          </p:nvSpPr>
          <p:spPr bwMode="auto">
            <a:xfrm>
              <a:off x="3648" y="2346"/>
              <a:ext cx="1536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{×，)，</a:t>
              </a:r>
              <a:r>
                <a:rPr lang="en-US" altLang="zh-CN" sz="2800" b="1">
                  <a:latin typeface="Tahoma" pitchFamily="34" charset="0"/>
                </a:rPr>
                <a:t>i}</a:t>
              </a:r>
            </a:p>
          </p:txBody>
        </p:sp>
        <p:sp>
          <p:nvSpPr>
            <p:cNvPr id="91142" name="Rectangle 6"/>
            <p:cNvSpPr>
              <a:spLocks noChangeArrowheads="1"/>
            </p:cNvSpPr>
            <p:nvPr/>
          </p:nvSpPr>
          <p:spPr bwMode="auto">
            <a:xfrm>
              <a:off x="3648" y="1863"/>
              <a:ext cx="1536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{+, ×        </a:t>
              </a:r>
              <a:r>
                <a:rPr lang="en-US" altLang="zh-CN" sz="2800" b="1">
                  <a:latin typeface="Tahoma" pitchFamily="34" charset="0"/>
                </a:rPr>
                <a:t>}</a:t>
              </a:r>
            </a:p>
          </p:txBody>
        </p:sp>
      </p:grp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5791200" y="2743200"/>
            <a:ext cx="2438400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第三次</a:t>
            </a: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914400" y="5024438"/>
            <a:ext cx="609600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F</a:t>
            </a: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914400" y="4257675"/>
            <a:ext cx="609600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T</a:t>
            </a: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914400" y="3490913"/>
            <a:ext cx="609600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E</a:t>
            </a:r>
          </a:p>
        </p:txBody>
      </p:sp>
      <p:grpSp>
        <p:nvGrpSpPr>
          <p:cNvPr id="91147" name="Group 11"/>
          <p:cNvGrpSpPr>
            <a:grpSpLocks/>
          </p:cNvGrpSpPr>
          <p:nvPr/>
        </p:nvGrpSpPr>
        <p:grpSpPr bwMode="auto">
          <a:xfrm>
            <a:off x="3962400" y="3490913"/>
            <a:ext cx="1828800" cy="2300287"/>
            <a:chOff x="2496" y="1863"/>
            <a:chExt cx="1152" cy="1449"/>
          </a:xfrm>
        </p:grpSpPr>
        <p:sp>
          <p:nvSpPr>
            <p:cNvPr id="91148" name="Rectangle 12"/>
            <p:cNvSpPr>
              <a:spLocks noChangeArrowheads="1"/>
            </p:cNvSpPr>
            <p:nvPr/>
          </p:nvSpPr>
          <p:spPr bwMode="auto">
            <a:xfrm>
              <a:off x="2496" y="2829"/>
              <a:ext cx="1152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{)，</a:t>
              </a:r>
              <a:r>
                <a:rPr lang="en-US" altLang="zh-CN" sz="2800" b="1">
                  <a:latin typeface="Tahoma" pitchFamily="34" charset="0"/>
                </a:rPr>
                <a:t>i}</a:t>
              </a:r>
            </a:p>
          </p:txBody>
        </p:sp>
        <p:sp>
          <p:nvSpPr>
            <p:cNvPr id="91149" name="Rectangle 13"/>
            <p:cNvSpPr>
              <a:spLocks noChangeArrowheads="1"/>
            </p:cNvSpPr>
            <p:nvPr/>
          </p:nvSpPr>
          <p:spPr bwMode="auto">
            <a:xfrm>
              <a:off x="2496" y="2346"/>
              <a:ext cx="1152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{×        </a:t>
              </a:r>
              <a:r>
                <a:rPr lang="en-US" altLang="zh-CN" sz="2800" b="1">
                  <a:latin typeface="Tahoma" pitchFamily="34" charset="0"/>
                </a:rPr>
                <a:t>}</a:t>
              </a:r>
            </a:p>
          </p:txBody>
        </p:sp>
        <p:sp>
          <p:nvSpPr>
            <p:cNvPr id="91150" name="Rectangle 14"/>
            <p:cNvSpPr>
              <a:spLocks noChangeArrowheads="1"/>
            </p:cNvSpPr>
            <p:nvPr/>
          </p:nvSpPr>
          <p:spPr bwMode="auto">
            <a:xfrm>
              <a:off x="2496" y="1863"/>
              <a:ext cx="1152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{+      }</a:t>
              </a:r>
            </a:p>
          </p:txBody>
        </p:sp>
      </p:grp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3962400" y="2743200"/>
            <a:ext cx="1828800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第二次</a:t>
            </a:r>
          </a:p>
        </p:txBody>
      </p:sp>
      <p:sp>
        <p:nvSpPr>
          <p:cNvPr id="91152" name="Rectangle 16"/>
          <p:cNvSpPr>
            <a:spLocks noChangeArrowheads="1"/>
          </p:cNvSpPr>
          <p:nvPr/>
        </p:nvSpPr>
        <p:spPr bwMode="auto">
          <a:xfrm>
            <a:off x="2667000" y="5024438"/>
            <a:ext cx="1295400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{</a:t>
            </a:r>
            <a:r>
              <a:rPr lang="zh-CN" altLang="en-US" sz="2800" b="1">
                <a:solidFill>
                  <a:srgbClr val="FF0000"/>
                </a:solidFill>
                <a:latin typeface="Tahoma" pitchFamily="34" charset="0"/>
              </a:rPr>
              <a:t>)，</a:t>
            </a:r>
            <a:r>
              <a:rPr lang="en-US" altLang="zh-CN" sz="2800" b="1">
                <a:solidFill>
                  <a:srgbClr val="FF0000"/>
                </a:solidFill>
                <a:latin typeface="Tahoma" pitchFamily="34" charset="0"/>
              </a:rPr>
              <a:t>i</a:t>
            </a:r>
            <a:r>
              <a:rPr lang="en-US" altLang="zh-CN" sz="2800" b="1">
                <a:latin typeface="Tahoma" pitchFamily="34" charset="0"/>
              </a:rPr>
              <a:t>}</a:t>
            </a:r>
          </a:p>
        </p:txBody>
      </p:sp>
      <p:sp>
        <p:nvSpPr>
          <p:cNvPr id="91153" name="Rectangle 17"/>
          <p:cNvSpPr>
            <a:spLocks noChangeArrowheads="1"/>
          </p:cNvSpPr>
          <p:nvPr/>
        </p:nvSpPr>
        <p:spPr bwMode="auto">
          <a:xfrm>
            <a:off x="2667000" y="4257675"/>
            <a:ext cx="1295400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{</a:t>
            </a:r>
            <a:r>
              <a:rPr lang="zh-CN" altLang="en-US" sz="2800" b="1">
                <a:solidFill>
                  <a:srgbClr val="FF0000"/>
                </a:solidFill>
                <a:latin typeface="Tahoma" pitchFamily="34" charset="0"/>
              </a:rPr>
              <a:t>×</a:t>
            </a:r>
            <a:r>
              <a:rPr lang="zh-CN" altLang="en-US" sz="2800" b="1">
                <a:latin typeface="Tahoma" pitchFamily="34" charset="0"/>
              </a:rPr>
              <a:t>}</a:t>
            </a:r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2667000" y="3490913"/>
            <a:ext cx="1295400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{</a:t>
            </a:r>
            <a:r>
              <a:rPr lang="zh-CN" altLang="en-US" sz="2800" b="1">
                <a:solidFill>
                  <a:srgbClr val="FF0000"/>
                </a:solidFill>
                <a:latin typeface="Tahoma" pitchFamily="34" charset="0"/>
              </a:rPr>
              <a:t>+</a:t>
            </a:r>
            <a:r>
              <a:rPr lang="zh-CN" altLang="en-US" sz="2800" b="1">
                <a:latin typeface="Tahoma" pitchFamily="34" charset="0"/>
              </a:rPr>
              <a:t>}</a:t>
            </a:r>
          </a:p>
        </p:txBody>
      </p:sp>
      <p:sp>
        <p:nvSpPr>
          <p:cNvPr id="91155" name="Rectangle 19"/>
          <p:cNvSpPr>
            <a:spLocks noChangeArrowheads="1"/>
          </p:cNvSpPr>
          <p:nvPr/>
        </p:nvSpPr>
        <p:spPr bwMode="auto">
          <a:xfrm>
            <a:off x="2667000" y="2743200"/>
            <a:ext cx="1295400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第一次</a:t>
            </a:r>
          </a:p>
        </p:txBody>
      </p:sp>
      <p:grpSp>
        <p:nvGrpSpPr>
          <p:cNvPr id="91156" name="Group 20"/>
          <p:cNvGrpSpPr>
            <a:grpSpLocks/>
          </p:cNvGrpSpPr>
          <p:nvPr/>
        </p:nvGrpSpPr>
        <p:grpSpPr bwMode="auto">
          <a:xfrm>
            <a:off x="1524000" y="2743200"/>
            <a:ext cx="1143000" cy="3048000"/>
            <a:chOff x="960" y="1392"/>
            <a:chExt cx="720" cy="1920"/>
          </a:xfrm>
        </p:grpSpPr>
        <p:sp>
          <p:nvSpPr>
            <p:cNvPr id="91157" name="Rectangle 21"/>
            <p:cNvSpPr>
              <a:spLocks noChangeArrowheads="1"/>
            </p:cNvSpPr>
            <p:nvPr/>
          </p:nvSpPr>
          <p:spPr bwMode="auto">
            <a:xfrm>
              <a:off x="960" y="2829"/>
              <a:ext cx="720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{}</a:t>
              </a:r>
            </a:p>
          </p:txBody>
        </p:sp>
        <p:sp>
          <p:nvSpPr>
            <p:cNvPr id="91158" name="Rectangle 22"/>
            <p:cNvSpPr>
              <a:spLocks noChangeArrowheads="1"/>
            </p:cNvSpPr>
            <p:nvPr/>
          </p:nvSpPr>
          <p:spPr bwMode="auto">
            <a:xfrm>
              <a:off x="960" y="2346"/>
              <a:ext cx="720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{}</a:t>
              </a:r>
            </a:p>
          </p:txBody>
        </p:sp>
        <p:sp>
          <p:nvSpPr>
            <p:cNvPr id="91159" name="Rectangle 23"/>
            <p:cNvSpPr>
              <a:spLocks noChangeArrowheads="1"/>
            </p:cNvSpPr>
            <p:nvPr/>
          </p:nvSpPr>
          <p:spPr bwMode="auto">
            <a:xfrm>
              <a:off x="960" y="1863"/>
              <a:ext cx="720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{}</a:t>
              </a:r>
            </a:p>
          </p:txBody>
        </p:sp>
        <p:sp>
          <p:nvSpPr>
            <p:cNvPr id="91160" name="Rectangle 24"/>
            <p:cNvSpPr>
              <a:spLocks noChangeArrowheads="1"/>
            </p:cNvSpPr>
            <p:nvPr/>
          </p:nvSpPr>
          <p:spPr bwMode="auto">
            <a:xfrm>
              <a:off x="960" y="1392"/>
              <a:ext cx="720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初值</a:t>
              </a:r>
            </a:p>
          </p:txBody>
        </p:sp>
      </p:grpSp>
      <p:sp>
        <p:nvSpPr>
          <p:cNvPr id="91161" name="Rectangle 25"/>
          <p:cNvSpPr>
            <a:spLocks noChangeArrowheads="1"/>
          </p:cNvSpPr>
          <p:nvPr/>
        </p:nvSpPr>
        <p:spPr bwMode="auto">
          <a:xfrm>
            <a:off x="914400" y="2743200"/>
            <a:ext cx="609600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en-US" sz="2800" b="1">
              <a:latin typeface="Tahoma" pitchFamily="34" charset="0"/>
            </a:endParaRPr>
          </a:p>
        </p:txBody>
      </p:sp>
      <p:sp>
        <p:nvSpPr>
          <p:cNvPr id="91162" name="Line 26"/>
          <p:cNvSpPr>
            <a:spLocks noChangeShapeType="1"/>
          </p:cNvSpPr>
          <p:nvPr/>
        </p:nvSpPr>
        <p:spPr bwMode="auto">
          <a:xfrm>
            <a:off x="914400" y="3490913"/>
            <a:ext cx="73152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163" name="Line 27"/>
          <p:cNvSpPr>
            <a:spLocks noChangeShapeType="1"/>
          </p:cNvSpPr>
          <p:nvPr/>
        </p:nvSpPr>
        <p:spPr bwMode="auto">
          <a:xfrm>
            <a:off x="914400" y="4257675"/>
            <a:ext cx="73152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>
            <a:off x="914400" y="5024438"/>
            <a:ext cx="73152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165" name="Line 29"/>
          <p:cNvSpPr>
            <a:spLocks noChangeShapeType="1"/>
          </p:cNvSpPr>
          <p:nvPr/>
        </p:nvSpPr>
        <p:spPr bwMode="auto">
          <a:xfrm>
            <a:off x="1524000" y="2743200"/>
            <a:ext cx="0" cy="30480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166" name="Line 30"/>
          <p:cNvSpPr>
            <a:spLocks noChangeShapeType="1"/>
          </p:cNvSpPr>
          <p:nvPr/>
        </p:nvSpPr>
        <p:spPr bwMode="auto">
          <a:xfrm>
            <a:off x="2667000" y="2743200"/>
            <a:ext cx="0" cy="30480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167" name="Line 31"/>
          <p:cNvSpPr>
            <a:spLocks noChangeShapeType="1"/>
          </p:cNvSpPr>
          <p:nvPr/>
        </p:nvSpPr>
        <p:spPr bwMode="auto">
          <a:xfrm>
            <a:off x="3962400" y="2743200"/>
            <a:ext cx="0" cy="30480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168" name="Line 32"/>
          <p:cNvSpPr>
            <a:spLocks noChangeShapeType="1"/>
          </p:cNvSpPr>
          <p:nvPr/>
        </p:nvSpPr>
        <p:spPr bwMode="auto">
          <a:xfrm>
            <a:off x="5791200" y="2743200"/>
            <a:ext cx="0" cy="30480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169" name="Line 33"/>
          <p:cNvSpPr>
            <a:spLocks noChangeShapeType="1"/>
          </p:cNvSpPr>
          <p:nvPr/>
        </p:nvSpPr>
        <p:spPr bwMode="auto">
          <a:xfrm>
            <a:off x="914400" y="2743200"/>
            <a:ext cx="7315200" cy="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170" name="Line 34"/>
          <p:cNvSpPr>
            <a:spLocks noChangeShapeType="1"/>
          </p:cNvSpPr>
          <p:nvPr/>
        </p:nvSpPr>
        <p:spPr bwMode="auto">
          <a:xfrm>
            <a:off x="914400" y="2743200"/>
            <a:ext cx="0" cy="304800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171" name="Line 35"/>
          <p:cNvSpPr>
            <a:spLocks noChangeShapeType="1"/>
          </p:cNvSpPr>
          <p:nvPr/>
        </p:nvSpPr>
        <p:spPr bwMode="auto">
          <a:xfrm>
            <a:off x="8229600" y="2743200"/>
            <a:ext cx="0" cy="304800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172" name="Line 36"/>
          <p:cNvSpPr>
            <a:spLocks noChangeShapeType="1"/>
          </p:cNvSpPr>
          <p:nvPr/>
        </p:nvSpPr>
        <p:spPr bwMode="auto">
          <a:xfrm>
            <a:off x="914400" y="5791200"/>
            <a:ext cx="7315200" cy="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173" name="Text Box 37"/>
          <p:cNvSpPr txBox="1">
            <a:spLocks noChangeArrowheads="1"/>
          </p:cNvSpPr>
          <p:nvPr/>
        </p:nvSpPr>
        <p:spPr bwMode="auto">
          <a:xfrm>
            <a:off x="533400" y="5883275"/>
            <a:ext cx="800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第四次迭代的时候，</a:t>
            </a:r>
            <a:r>
              <a:rPr lang="en-US" altLang="zh-CN" b="1"/>
              <a:t>E、T、F </a:t>
            </a:r>
            <a:r>
              <a:rPr lang="zh-CN" altLang="en-US" b="1"/>
              <a:t>的</a:t>
            </a:r>
            <a:r>
              <a:rPr lang="en-US" altLang="zh-CN" b="1"/>
              <a:t>LASTVT</a:t>
            </a:r>
            <a:r>
              <a:rPr lang="zh-CN" altLang="en-US" b="1"/>
              <a:t>集都不再发生变换，算法终止</a:t>
            </a:r>
          </a:p>
        </p:txBody>
      </p:sp>
      <p:sp>
        <p:nvSpPr>
          <p:cNvPr id="91174" name="Rectangle 38"/>
          <p:cNvSpPr>
            <a:spLocks noChangeArrowheads="1"/>
          </p:cNvSpPr>
          <p:nvPr/>
        </p:nvSpPr>
        <p:spPr bwMode="auto">
          <a:xfrm>
            <a:off x="4583113" y="3519488"/>
            <a:ext cx="78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ahoma" pitchFamily="34" charset="0"/>
              </a:rPr>
              <a:t>,×</a:t>
            </a:r>
          </a:p>
        </p:txBody>
      </p:sp>
      <p:sp>
        <p:nvSpPr>
          <p:cNvPr id="91175" name="Rectangle 39"/>
          <p:cNvSpPr>
            <a:spLocks noChangeArrowheads="1"/>
          </p:cNvSpPr>
          <p:nvPr/>
        </p:nvSpPr>
        <p:spPr bwMode="auto">
          <a:xfrm>
            <a:off x="4535488" y="4267200"/>
            <a:ext cx="1116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ahoma" pitchFamily="34" charset="0"/>
              </a:rPr>
              <a:t>, </a:t>
            </a:r>
            <a:r>
              <a:rPr lang="zh-CN" altLang="en-US" sz="2800" b="1">
                <a:solidFill>
                  <a:srgbClr val="FF0000"/>
                </a:solidFill>
                <a:latin typeface="Tahoma" pitchFamily="34" charset="0"/>
              </a:rPr>
              <a:t>)，</a:t>
            </a:r>
            <a:r>
              <a:rPr lang="en-US" altLang="zh-CN" sz="2800" b="1">
                <a:solidFill>
                  <a:srgbClr val="FF0000"/>
                </a:solidFill>
                <a:latin typeface="Tahoma" pitchFamily="34" charset="0"/>
              </a:rPr>
              <a:t>i</a:t>
            </a:r>
            <a:endParaRPr lang="zh-CN" altLang="en-US" sz="28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1176" name="Rectangle 40"/>
          <p:cNvSpPr>
            <a:spLocks noChangeArrowheads="1"/>
          </p:cNvSpPr>
          <p:nvPr/>
        </p:nvSpPr>
        <p:spPr bwMode="auto">
          <a:xfrm>
            <a:off x="6821488" y="3505200"/>
            <a:ext cx="1206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ahoma" pitchFamily="34" charset="0"/>
              </a:rPr>
              <a:t>, </a:t>
            </a:r>
            <a:r>
              <a:rPr lang="zh-CN" altLang="en-US" sz="2800" b="1">
                <a:solidFill>
                  <a:srgbClr val="FF0000"/>
                </a:solidFill>
                <a:latin typeface="Tahoma" pitchFamily="34" charset="0"/>
              </a:rPr>
              <a:t>)，</a:t>
            </a:r>
            <a:r>
              <a:rPr lang="en-US" altLang="zh-CN" sz="2800" b="1">
                <a:solidFill>
                  <a:srgbClr val="FF0000"/>
                </a:solidFill>
                <a:latin typeface="Tahoma" pitchFamily="34" charset="0"/>
              </a:rPr>
              <a:t>i</a:t>
            </a:r>
            <a:endParaRPr lang="zh-CN" altLang="en-US" sz="28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1177" name="Rectangle 41"/>
          <p:cNvSpPr>
            <a:spLocks noChangeArrowheads="1"/>
          </p:cNvSpPr>
          <p:nvPr/>
        </p:nvSpPr>
        <p:spPr bwMode="auto">
          <a:xfrm>
            <a:off x="228600" y="1600200"/>
            <a:ext cx="87630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0000CC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Arial" charset="0"/>
              </a:rPr>
              <a:t>a)</a:t>
            </a:r>
            <a:r>
              <a:rPr lang="zh-CN" altLang="en-US" b="1">
                <a:solidFill>
                  <a:srgbClr val="0000CC"/>
                </a:solidFill>
                <a:latin typeface="Arial" charset="0"/>
              </a:rPr>
              <a:t>若产生式</a:t>
            </a:r>
            <a:r>
              <a:rPr lang="en-US" altLang="zh-CN" b="1">
                <a:solidFill>
                  <a:srgbClr val="0000CC"/>
                </a:solidFill>
                <a:latin typeface="Arial" charset="0"/>
              </a:rPr>
              <a:t>A→</a:t>
            </a:r>
            <a:r>
              <a:rPr lang="en-US" altLang="zh-CN" b="1">
                <a:solidFill>
                  <a:srgbClr val="0000CC"/>
                </a:solidFill>
                <a:latin typeface="Times New Roman"/>
              </a:rPr>
              <a:t>…</a:t>
            </a:r>
            <a:r>
              <a:rPr lang="en-US" altLang="zh-CN" b="1">
                <a:solidFill>
                  <a:srgbClr val="0000CC"/>
                </a:solidFill>
                <a:latin typeface="Arial" charset="0"/>
              </a:rPr>
              <a:t>a，</a:t>
            </a:r>
            <a:r>
              <a:rPr lang="zh-CN" altLang="en-US" b="1">
                <a:solidFill>
                  <a:srgbClr val="0000CC"/>
                </a:solidFill>
                <a:latin typeface="Arial" charset="0"/>
              </a:rPr>
              <a:t>或</a:t>
            </a:r>
            <a:r>
              <a:rPr lang="en-US" altLang="zh-CN" b="1">
                <a:solidFill>
                  <a:srgbClr val="0000CC"/>
                </a:solidFill>
                <a:latin typeface="Arial" charset="0"/>
              </a:rPr>
              <a:t>A→</a:t>
            </a:r>
            <a:r>
              <a:rPr lang="en-US" altLang="zh-CN" b="1">
                <a:solidFill>
                  <a:srgbClr val="0000CC"/>
                </a:solidFill>
                <a:latin typeface="Times New Roman"/>
              </a:rPr>
              <a:t>…</a:t>
            </a:r>
            <a:r>
              <a:rPr lang="en-US" altLang="zh-CN" b="1">
                <a:solidFill>
                  <a:srgbClr val="0000CC"/>
                </a:solidFill>
                <a:latin typeface="Arial" charset="0"/>
              </a:rPr>
              <a:t>aB，</a:t>
            </a:r>
            <a:r>
              <a:rPr lang="zh-CN" altLang="en-US" b="1">
                <a:solidFill>
                  <a:srgbClr val="0000CC"/>
                </a:solidFill>
                <a:latin typeface="Arial" charset="0"/>
              </a:rPr>
              <a:t>则</a:t>
            </a:r>
            <a:r>
              <a:rPr lang="en-US" altLang="zh-CN" b="1">
                <a:solidFill>
                  <a:srgbClr val="0000CC"/>
                </a:solidFill>
                <a:latin typeface="Arial" charset="0"/>
              </a:rPr>
              <a:t>a∈LASTVT(A)</a:t>
            </a:r>
          </a:p>
          <a:p>
            <a:pPr marL="457200" indent="-457200">
              <a:spcBef>
                <a:spcPct val="20000"/>
              </a:spcBef>
              <a:buClr>
                <a:srgbClr val="0000CC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Arial" charset="0"/>
              </a:rPr>
              <a:t>b)</a:t>
            </a:r>
            <a:r>
              <a:rPr lang="zh-CN" altLang="en-US" b="1">
                <a:solidFill>
                  <a:srgbClr val="0000CC"/>
                </a:solidFill>
                <a:latin typeface="Arial" charset="0"/>
              </a:rPr>
              <a:t>若有产生式</a:t>
            </a:r>
            <a:r>
              <a:rPr lang="en-US" altLang="zh-CN" b="1">
                <a:solidFill>
                  <a:srgbClr val="0000CC"/>
                </a:solidFill>
                <a:latin typeface="Arial" charset="0"/>
              </a:rPr>
              <a:t>A→</a:t>
            </a:r>
            <a:r>
              <a:rPr lang="en-US" altLang="zh-CN" b="1">
                <a:solidFill>
                  <a:srgbClr val="0000CC"/>
                </a:solidFill>
                <a:latin typeface="Times New Roman"/>
              </a:rPr>
              <a:t>…</a:t>
            </a:r>
            <a:r>
              <a:rPr lang="en-US" altLang="zh-CN" b="1">
                <a:solidFill>
                  <a:srgbClr val="0000CC"/>
                </a:solidFill>
                <a:latin typeface="Arial" charset="0"/>
              </a:rPr>
              <a:t>B，</a:t>
            </a:r>
            <a:r>
              <a:rPr lang="zh-CN" altLang="en-US" b="1">
                <a:solidFill>
                  <a:srgbClr val="0000CC"/>
                </a:solidFill>
                <a:latin typeface="Arial" charset="0"/>
              </a:rPr>
              <a:t>且</a:t>
            </a:r>
            <a:r>
              <a:rPr lang="en-US" altLang="zh-CN" b="1">
                <a:solidFill>
                  <a:srgbClr val="0000CC"/>
                </a:solidFill>
                <a:latin typeface="Arial" charset="0"/>
              </a:rPr>
              <a:t>a∈LASTVT(B)，</a:t>
            </a:r>
            <a:r>
              <a:rPr lang="zh-CN" altLang="en-US" b="1">
                <a:solidFill>
                  <a:srgbClr val="0000CC"/>
                </a:solidFill>
                <a:latin typeface="Arial" charset="0"/>
              </a:rPr>
              <a:t>则</a:t>
            </a:r>
            <a:r>
              <a:rPr lang="en-US" altLang="zh-CN" b="1">
                <a:solidFill>
                  <a:srgbClr val="0000CC"/>
                </a:solidFill>
                <a:latin typeface="Arial" charset="0"/>
              </a:rPr>
              <a:t>a∈LASTVT(A)</a:t>
            </a:r>
            <a:endParaRPr lang="zh-CN" altLang="en-US" b="1">
              <a:solidFill>
                <a:srgbClr val="0000CC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 autoUpdateAnimBg="0"/>
      <p:bldP spid="91151" grpId="0" autoUpdateAnimBg="0"/>
      <p:bldP spid="91152" grpId="0" autoUpdateAnimBg="0"/>
      <p:bldP spid="91153" grpId="0" autoUpdateAnimBg="0"/>
      <p:bldP spid="91154" grpId="0" autoUpdateAnimBg="0"/>
      <p:bldP spid="91155" grpId="0" autoUpdateAnimBg="0"/>
      <p:bldP spid="91173" grpId="0" autoUpdateAnimBg="0"/>
      <p:bldP spid="91174" grpId="0" autoUpdateAnimBg="0"/>
      <p:bldP spid="91175" grpId="0" autoUpdateAnimBg="0"/>
      <p:bldP spid="91176" grpId="0" autoUpdateAnimBg="0"/>
      <p:bldP spid="9117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8763000" cy="6858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AutoNum type="arabicPeriod" startAt="3"/>
            </a:pPr>
            <a:r>
              <a:rPr lang="zh-CN" altLang="en-US" sz="2800" b="1"/>
              <a:t>优先关系的确定</a:t>
            </a: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AutoNum type="arabicParenBoth"/>
            </a:pPr>
            <a:r>
              <a:rPr lang="zh-CN" altLang="en-US" sz="2800" b="1"/>
              <a:t>=关系：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/>
              <a:t>	查看产生式右部</a:t>
            </a:r>
            <a:r>
              <a:rPr lang="en-US" altLang="zh-CN" sz="2800" b="1"/>
              <a:t>，</a:t>
            </a:r>
            <a:r>
              <a:rPr lang="zh-CN" altLang="en-US" sz="2800" b="1"/>
              <a:t>有形如</a:t>
            </a:r>
            <a:r>
              <a:rPr lang="en-US" altLang="zh-CN" sz="2800" b="1"/>
              <a:t>A→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ab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zh-CN" altLang="en-US" sz="2800" b="1"/>
              <a:t>或</a:t>
            </a:r>
            <a:r>
              <a:rPr lang="en-US" altLang="zh-CN" sz="2800" b="1"/>
              <a:t>A→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aBb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 </a:t>
            </a:r>
            <a:r>
              <a:rPr lang="zh-CN" altLang="en-US" sz="2800" b="1"/>
              <a:t>的产生式，则</a:t>
            </a:r>
            <a:r>
              <a:rPr lang="en-US" altLang="zh-CN" sz="2800" b="1"/>
              <a:t>a=b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/>
              <a:t>	例</a:t>
            </a:r>
            <a:r>
              <a:rPr lang="en-US" altLang="zh-CN" sz="2800" b="1"/>
              <a:t>E→(E)，</a:t>
            </a:r>
            <a:r>
              <a:rPr lang="zh-CN" altLang="en-US" sz="2800" b="1"/>
              <a:t>则有(=)</a:t>
            </a: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AutoNum type="arabicParenBoth" startAt="2"/>
            </a:pPr>
            <a:r>
              <a:rPr lang="zh-CN" altLang="en-US" sz="2800" b="1"/>
              <a:t>&lt;关系：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/>
              <a:t>	若有形如</a:t>
            </a:r>
            <a:r>
              <a:rPr lang="en-US" altLang="zh-CN" sz="2800" b="1"/>
              <a:t>A→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aB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 </a:t>
            </a:r>
            <a:r>
              <a:rPr lang="zh-CN" altLang="en-US" sz="2800" b="1"/>
              <a:t>的产生式，对每个</a:t>
            </a:r>
            <a:r>
              <a:rPr lang="en-US" altLang="zh-CN" sz="2800" b="1"/>
              <a:t>b∈FIRSTVT(B)，</a:t>
            </a:r>
            <a:r>
              <a:rPr lang="zh-CN" altLang="en-US" sz="2800" b="1"/>
              <a:t>都有</a:t>
            </a:r>
            <a:r>
              <a:rPr lang="en-US" altLang="zh-CN" sz="2800" b="1"/>
              <a:t>a&lt;b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/>
              <a:t>	例</a:t>
            </a:r>
            <a:r>
              <a:rPr lang="en-US" altLang="zh-CN" sz="2800" b="1"/>
              <a:t>E→E+T，FIRSTVT(T)={× , i , ( }，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/>
              <a:t>	则有+&lt;×，+&lt;</a:t>
            </a:r>
            <a:r>
              <a:rPr lang="en-US" altLang="zh-CN" sz="2800" b="1"/>
              <a:t>i，+&lt;(</a:t>
            </a: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AutoNum type="arabicParenBoth" startAt="3"/>
            </a:pPr>
            <a:r>
              <a:rPr lang="en-US" altLang="zh-CN" sz="2800" b="1"/>
              <a:t>&gt;</a:t>
            </a:r>
            <a:r>
              <a:rPr lang="zh-CN" altLang="en-US" sz="2800" b="1"/>
              <a:t>关系：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/>
              <a:t>	若有形如</a:t>
            </a:r>
            <a:r>
              <a:rPr lang="en-US" altLang="zh-CN" sz="2800" b="1"/>
              <a:t>A→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Bb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 </a:t>
            </a:r>
            <a:r>
              <a:rPr lang="zh-CN" altLang="en-US" sz="2800" b="1"/>
              <a:t>的产生式，对每个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/>
              <a:t>	a ∈LASTVT(B)，</a:t>
            </a:r>
            <a:r>
              <a:rPr lang="zh-CN" altLang="en-US" sz="2800" b="1"/>
              <a:t>都有</a:t>
            </a:r>
            <a:r>
              <a:rPr lang="en-US" altLang="zh-CN" sz="2800" b="1"/>
              <a:t>a&gt;b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/>
              <a:t>	例</a:t>
            </a:r>
            <a:r>
              <a:rPr lang="en-US" altLang="zh-CN" sz="2800" b="1"/>
              <a:t>E→E+T，LASTVT(E)={+ , × , i , ) }，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/>
              <a:t>	则有+&gt;+，×&gt;+，</a:t>
            </a:r>
            <a:r>
              <a:rPr lang="en-US" altLang="zh-CN" sz="2800" b="1"/>
              <a:t>i&gt;+，)&gt;+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3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10600" cy="5867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AutoNum type="arabicPeriod" startAt="4"/>
            </a:pPr>
            <a:r>
              <a:rPr lang="zh-CN" altLang="en-US" sz="2800" b="1"/>
              <a:t>构造</a:t>
            </a:r>
            <a:r>
              <a:rPr lang="zh-CN" altLang="en-US" sz="2800" b="1">
                <a:latin typeface="Times New Roman" pitchFamily="18" charset="0"/>
              </a:rPr>
              <a:t>算符优先关系表算法</a:t>
            </a:r>
            <a:endParaRPr lang="zh-CN" altLang="en-US" sz="2800" b="1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/>
              <a:t>逐条扫描文法中的每条产生式，按以下四种情况处理：</a:t>
            </a: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AutoNum type="arabicParenR"/>
            </a:pPr>
            <a:r>
              <a:rPr lang="zh-CN" altLang="en-US" sz="2800" b="1"/>
              <a:t>对产生式右部</a:t>
            </a:r>
            <a:r>
              <a:rPr lang="zh-CN" altLang="en-US" sz="2800" b="1">
                <a:solidFill>
                  <a:srgbClr val="FF0000"/>
                </a:solidFill>
              </a:rPr>
              <a:t>终结符</a:t>
            </a:r>
            <a:r>
              <a:rPr lang="zh-CN" altLang="en-US" sz="2800" b="1"/>
              <a:t>相邻的符号对，即产生式右部有形如</a:t>
            </a:r>
            <a:r>
              <a:rPr lang="en-US" altLang="zh-CN" sz="2800" b="1"/>
              <a:t>A→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ab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zh-CN" altLang="en-US" sz="2800" b="1"/>
              <a:t>的符号对(</a:t>
            </a:r>
            <a:r>
              <a:rPr lang="en-US" altLang="zh-CN" sz="2800" b="1"/>
              <a:t>a,b)，</a:t>
            </a:r>
            <a:r>
              <a:rPr lang="zh-CN" altLang="en-US" sz="2800" b="1"/>
              <a:t>则</a:t>
            </a:r>
            <a:r>
              <a:rPr lang="en-US" altLang="zh-CN" sz="2800" b="1"/>
              <a:t>a＝b</a:t>
            </a: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AutoNum type="arabicParenR"/>
            </a:pPr>
            <a:r>
              <a:rPr lang="zh-CN" altLang="en-US" sz="2800" b="1"/>
              <a:t>对产生式右部两</a:t>
            </a:r>
            <a:r>
              <a:rPr lang="zh-CN" altLang="en-US" sz="2800" b="1">
                <a:solidFill>
                  <a:srgbClr val="FF0000"/>
                </a:solidFill>
              </a:rPr>
              <a:t>终结符</a:t>
            </a:r>
            <a:r>
              <a:rPr lang="zh-CN" altLang="en-US" sz="2800" b="1"/>
              <a:t>之间为一个</a:t>
            </a:r>
            <a:r>
              <a:rPr lang="zh-CN" altLang="en-US" sz="2800" b="1">
                <a:solidFill>
                  <a:srgbClr val="FF0000"/>
                </a:solidFill>
              </a:rPr>
              <a:t>非终结符</a:t>
            </a:r>
            <a:r>
              <a:rPr lang="zh-CN" altLang="en-US" sz="2800" b="1"/>
              <a:t>的符号对，即产生式右部有形如</a:t>
            </a:r>
            <a:r>
              <a:rPr lang="en-US" altLang="zh-CN" sz="2800" b="1"/>
              <a:t>A→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aBb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zh-CN" altLang="en-US" sz="2800" b="1"/>
              <a:t>的符号对(</a:t>
            </a:r>
            <a:r>
              <a:rPr lang="en-US" altLang="zh-CN" sz="2800" b="1"/>
              <a:t>a,b)，</a:t>
            </a:r>
            <a:r>
              <a:rPr lang="zh-CN" altLang="en-US" sz="2800" b="1"/>
              <a:t>则</a:t>
            </a:r>
            <a:r>
              <a:rPr lang="en-US" altLang="zh-CN" sz="2800" b="1"/>
              <a:t>a＝b</a:t>
            </a: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AutoNum type="arabicParenR"/>
            </a:pPr>
            <a:r>
              <a:rPr lang="zh-CN" altLang="en-US" sz="2800" b="1"/>
              <a:t>对产生式右部</a:t>
            </a:r>
            <a:r>
              <a:rPr lang="zh-CN" altLang="en-US" sz="2800" b="1">
                <a:solidFill>
                  <a:srgbClr val="FF0000"/>
                </a:solidFill>
              </a:rPr>
              <a:t>终结符</a:t>
            </a:r>
            <a:r>
              <a:rPr lang="zh-CN" altLang="en-US" sz="2800" b="1"/>
              <a:t>在前</a:t>
            </a:r>
            <a:r>
              <a:rPr lang="zh-CN" altLang="en-US" sz="2800" b="1">
                <a:solidFill>
                  <a:srgbClr val="FF0000"/>
                </a:solidFill>
              </a:rPr>
              <a:t>非终结符</a:t>
            </a:r>
            <a:r>
              <a:rPr lang="zh-CN" altLang="en-US" sz="2800" b="1"/>
              <a:t>在后的相邻符号对，即产生式右部有形如</a:t>
            </a:r>
            <a:r>
              <a:rPr lang="en-US" altLang="zh-CN" sz="2800" b="1"/>
              <a:t>A→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aB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zh-CN" altLang="en-US" sz="2800" b="1"/>
              <a:t>的符号对(</a:t>
            </a:r>
            <a:r>
              <a:rPr lang="en-US" altLang="zh-CN" sz="2800" b="1"/>
              <a:t>a,B)，</a:t>
            </a:r>
            <a:r>
              <a:rPr lang="zh-CN" altLang="en-US" sz="2800" b="1"/>
              <a:t>则</a:t>
            </a:r>
            <a:r>
              <a:rPr lang="en-US" altLang="zh-CN" sz="2800" b="1"/>
              <a:t>a&lt;FIRSTVT(B)</a:t>
            </a: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AutoNum type="arabicParenR"/>
            </a:pPr>
            <a:r>
              <a:rPr lang="zh-CN" altLang="en-US" sz="2800" b="1"/>
              <a:t>对产生式右部</a:t>
            </a:r>
            <a:r>
              <a:rPr lang="zh-CN" altLang="en-US" sz="2800" b="1">
                <a:solidFill>
                  <a:srgbClr val="FF0000"/>
                </a:solidFill>
              </a:rPr>
              <a:t>非终结符</a:t>
            </a:r>
            <a:r>
              <a:rPr lang="zh-CN" altLang="en-US" sz="2800" b="1"/>
              <a:t>在前</a:t>
            </a:r>
            <a:r>
              <a:rPr lang="zh-CN" altLang="en-US" sz="2800" b="1">
                <a:solidFill>
                  <a:srgbClr val="FF0000"/>
                </a:solidFill>
              </a:rPr>
              <a:t>终结符</a:t>
            </a:r>
            <a:r>
              <a:rPr lang="zh-CN" altLang="en-US" sz="2800" b="1"/>
              <a:t>在后的相邻符号对，即产生式右部有形如</a:t>
            </a:r>
            <a:r>
              <a:rPr lang="en-US" altLang="zh-CN" sz="2800" b="1"/>
              <a:t>A→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Ba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zh-CN" altLang="en-US" sz="2800" b="1"/>
              <a:t>的符号对(</a:t>
            </a:r>
            <a:r>
              <a:rPr lang="en-US" altLang="zh-CN" sz="2800" b="1"/>
              <a:t>B,a)，</a:t>
            </a:r>
            <a:r>
              <a:rPr lang="zh-CN" altLang="en-US" sz="2800" b="1"/>
              <a:t>则</a:t>
            </a:r>
            <a:r>
              <a:rPr lang="en-US" altLang="zh-CN" sz="2800" b="1"/>
              <a:t>LASTVT(B)&gt;a</a:t>
            </a:r>
          </a:p>
        </p:txBody>
      </p:sp>
      <p:sp>
        <p:nvSpPr>
          <p:cNvPr id="34820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524750" y="5734050"/>
            <a:ext cx="863600" cy="287338"/>
          </a:xfrm>
          <a:prstGeom prst="rightArrow">
            <a:avLst>
              <a:gd name="adj1" fmla="val 50000"/>
              <a:gd name="adj2" fmla="val 75138"/>
            </a:avLst>
          </a:prstGeom>
          <a:solidFill>
            <a:schemeClr val="accent1"/>
          </a:solidFill>
          <a:ln w="25400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AutoShap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24750" y="6165850"/>
            <a:ext cx="863600" cy="287338"/>
          </a:xfrm>
          <a:prstGeom prst="rightArrow">
            <a:avLst>
              <a:gd name="adj1" fmla="val 50000"/>
              <a:gd name="adj2" fmla="val 75138"/>
            </a:avLst>
          </a:prstGeom>
          <a:solidFill>
            <a:schemeClr val="accent1"/>
          </a:solidFill>
          <a:ln w="25400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3657600" cy="1295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例 </a:t>
            </a:r>
            <a:r>
              <a:rPr lang="zh-CN" altLang="en-US" sz="2400" b="1"/>
              <a:t>文法 </a:t>
            </a:r>
            <a:r>
              <a:rPr lang="en-US" altLang="zh-CN" sz="2400" b="1"/>
              <a:t>E→E+T|T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/>
              <a:t>		  T→T×F|F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/>
              <a:t>		  F→(E)|i</a:t>
            </a:r>
            <a:endParaRPr lang="zh-CN" altLang="en-US" sz="2400" b="1"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76200" y="1431925"/>
            <a:ext cx="4419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latin typeface="Arial" charset="0"/>
              </a:rPr>
              <a:t>FIRSTVT（E）={ +，×，i，( }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latin typeface="Arial" charset="0"/>
              </a:rPr>
              <a:t>FIRSTVT（T）={ ×，i，( }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latin typeface="Arial" charset="0"/>
              </a:rPr>
              <a:t>FIRSTVT（F）={ i，( }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4876800" y="1447800"/>
            <a:ext cx="4038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latin typeface="Arial" charset="0"/>
              </a:rPr>
              <a:t>LASTVT（E）={+ , ×, ) , i }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latin typeface="Arial" charset="0"/>
              </a:rPr>
              <a:t>LASTVT（T）={× , ) , i }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latin typeface="Arial" charset="0"/>
              </a:rPr>
              <a:t>LASTVT（F）={ ) , i }</a:t>
            </a:r>
          </a:p>
        </p:txBody>
      </p:sp>
      <p:sp>
        <p:nvSpPr>
          <p:cNvPr id="38171" name="Rectangle 283"/>
          <p:cNvSpPr>
            <a:spLocks noChangeArrowheads="1"/>
          </p:cNvSpPr>
          <p:nvPr/>
        </p:nvSpPr>
        <p:spPr bwMode="auto">
          <a:xfrm>
            <a:off x="76200" y="3108325"/>
            <a:ext cx="4267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latin typeface="Arial" charset="0"/>
              </a:rPr>
              <a:t>依次考察每个产生式的右部：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zh-CN" altLang="en-US" b="1">
                <a:latin typeface="Arial" charset="0"/>
              </a:rPr>
              <a:t>由</a:t>
            </a:r>
            <a:r>
              <a:rPr lang="en-US" altLang="zh-CN" b="1">
                <a:latin typeface="Arial" charset="0"/>
              </a:rPr>
              <a:t>E+</a:t>
            </a:r>
            <a:r>
              <a:rPr lang="zh-CN" altLang="en-US" b="1">
                <a:latin typeface="Arial" charset="0"/>
              </a:rPr>
              <a:t>和</a:t>
            </a:r>
            <a:r>
              <a:rPr lang="en-US" altLang="zh-CN" b="1">
                <a:latin typeface="Arial" charset="0"/>
              </a:rPr>
              <a:t>LASTVT(E)={+,×,),i}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latin typeface="Arial" charset="0"/>
              </a:rPr>
              <a:t>得到：</a:t>
            </a:r>
            <a:r>
              <a:rPr lang="zh-CN" altLang="en-US" b="1">
                <a:solidFill>
                  <a:srgbClr val="0000CC"/>
                </a:solidFill>
                <a:latin typeface="Arial" charset="0"/>
              </a:rPr>
              <a:t>+&gt;+，×&gt;+，)&gt;+，</a:t>
            </a:r>
            <a:r>
              <a:rPr lang="en-US" altLang="zh-CN" b="1">
                <a:solidFill>
                  <a:srgbClr val="0000CC"/>
                </a:solidFill>
                <a:latin typeface="Arial" charset="0"/>
              </a:rPr>
              <a:t>i&gt;+</a:t>
            </a:r>
          </a:p>
        </p:txBody>
      </p:sp>
      <p:sp>
        <p:nvSpPr>
          <p:cNvPr id="38179" name="Rectangle 291"/>
          <p:cNvSpPr>
            <a:spLocks noChangeArrowheads="1"/>
          </p:cNvSpPr>
          <p:nvPr/>
        </p:nvSpPr>
        <p:spPr bwMode="auto">
          <a:xfrm>
            <a:off x="4953000" y="4194175"/>
            <a:ext cx="549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×</a:t>
            </a:r>
          </a:p>
        </p:txBody>
      </p:sp>
      <p:sp>
        <p:nvSpPr>
          <p:cNvPr id="38186" name="Rectangle 298"/>
          <p:cNvSpPr>
            <a:spLocks noChangeArrowheads="1"/>
          </p:cNvSpPr>
          <p:nvPr/>
        </p:nvSpPr>
        <p:spPr bwMode="auto">
          <a:xfrm>
            <a:off x="4953000" y="6264275"/>
            <a:ext cx="549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#</a:t>
            </a:r>
          </a:p>
        </p:txBody>
      </p:sp>
      <p:grpSp>
        <p:nvGrpSpPr>
          <p:cNvPr id="38240" name="Group 352"/>
          <p:cNvGrpSpPr>
            <a:grpSpLocks/>
          </p:cNvGrpSpPr>
          <p:nvPr/>
        </p:nvGrpSpPr>
        <p:grpSpPr bwMode="auto">
          <a:xfrm>
            <a:off x="6051550" y="3676650"/>
            <a:ext cx="2147888" cy="517525"/>
            <a:chOff x="3812" y="2316"/>
            <a:chExt cx="1353" cy="326"/>
          </a:xfrm>
        </p:grpSpPr>
        <p:sp>
          <p:nvSpPr>
            <p:cNvPr id="38188" name="Rectangle 300"/>
            <p:cNvSpPr>
              <a:spLocks noChangeArrowheads="1"/>
            </p:cNvSpPr>
            <p:nvPr/>
          </p:nvSpPr>
          <p:spPr bwMode="auto">
            <a:xfrm>
              <a:off x="4780" y="2316"/>
              <a:ext cx="38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Tahoma" pitchFamily="34" charset="0"/>
                </a:rPr>
                <a:t>&lt;</a:t>
              </a:r>
            </a:p>
          </p:txBody>
        </p:sp>
        <p:sp>
          <p:nvSpPr>
            <p:cNvPr id="38190" name="Rectangle 302"/>
            <p:cNvSpPr>
              <a:spLocks noChangeArrowheads="1"/>
            </p:cNvSpPr>
            <p:nvPr/>
          </p:nvSpPr>
          <p:spPr bwMode="auto">
            <a:xfrm>
              <a:off x="4158" y="2316"/>
              <a:ext cx="34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Tahoma" pitchFamily="34" charset="0"/>
                </a:rPr>
                <a:t>&lt;</a:t>
              </a:r>
            </a:p>
          </p:txBody>
        </p:sp>
        <p:sp>
          <p:nvSpPr>
            <p:cNvPr id="38191" name="Rectangle 303"/>
            <p:cNvSpPr>
              <a:spLocks noChangeArrowheads="1"/>
            </p:cNvSpPr>
            <p:nvPr/>
          </p:nvSpPr>
          <p:spPr bwMode="auto">
            <a:xfrm>
              <a:off x="3812" y="2316"/>
              <a:ext cx="34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Tahoma" pitchFamily="34" charset="0"/>
                </a:rPr>
                <a:t>&lt;</a:t>
              </a:r>
            </a:p>
          </p:txBody>
        </p:sp>
      </p:grpSp>
      <p:sp>
        <p:nvSpPr>
          <p:cNvPr id="38193" name="Rectangle 305"/>
          <p:cNvSpPr>
            <a:spLocks noChangeArrowheads="1"/>
          </p:cNvSpPr>
          <p:nvPr/>
        </p:nvSpPr>
        <p:spPr bwMode="auto">
          <a:xfrm>
            <a:off x="4953000" y="3676650"/>
            <a:ext cx="549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+</a:t>
            </a:r>
          </a:p>
        </p:txBody>
      </p:sp>
      <p:sp>
        <p:nvSpPr>
          <p:cNvPr id="38197" name="Rectangle 309"/>
          <p:cNvSpPr>
            <a:spLocks noChangeArrowheads="1"/>
          </p:cNvSpPr>
          <p:nvPr/>
        </p:nvSpPr>
        <p:spPr bwMode="auto">
          <a:xfrm>
            <a:off x="6600825" y="3159125"/>
            <a:ext cx="549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(</a:t>
            </a:r>
          </a:p>
        </p:txBody>
      </p:sp>
      <p:grpSp>
        <p:nvGrpSpPr>
          <p:cNvPr id="38239" name="Group 351"/>
          <p:cNvGrpSpPr>
            <a:grpSpLocks/>
          </p:cNvGrpSpPr>
          <p:nvPr/>
        </p:nvGrpSpPr>
        <p:grpSpPr bwMode="auto">
          <a:xfrm>
            <a:off x="5502275" y="3676650"/>
            <a:ext cx="549275" cy="2587625"/>
            <a:chOff x="3466" y="2316"/>
            <a:chExt cx="346" cy="1630"/>
          </a:xfrm>
        </p:grpSpPr>
        <p:sp>
          <p:nvSpPr>
            <p:cNvPr id="38178" name="Rectangle 290"/>
            <p:cNvSpPr>
              <a:spLocks noChangeArrowheads="1"/>
            </p:cNvSpPr>
            <p:nvPr/>
          </p:nvSpPr>
          <p:spPr bwMode="auto">
            <a:xfrm>
              <a:off x="3466" y="2642"/>
              <a:ext cx="34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Tahoma" pitchFamily="34" charset="0"/>
                </a:rPr>
                <a:t>&gt;</a:t>
              </a:r>
            </a:p>
          </p:txBody>
        </p:sp>
        <p:sp>
          <p:nvSpPr>
            <p:cNvPr id="38192" name="Rectangle 304"/>
            <p:cNvSpPr>
              <a:spLocks noChangeArrowheads="1"/>
            </p:cNvSpPr>
            <p:nvPr/>
          </p:nvSpPr>
          <p:spPr bwMode="auto">
            <a:xfrm>
              <a:off x="3466" y="2316"/>
              <a:ext cx="34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Tahoma" pitchFamily="34" charset="0"/>
                </a:rPr>
                <a:t>&gt;</a:t>
              </a:r>
            </a:p>
          </p:txBody>
        </p:sp>
        <p:sp>
          <p:nvSpPr>
            <p:cNvPr id="38198" name="Rectangle 310"/>
            <p:cNvSpPr>
              <a:spLocks noChangeArrowheads="1"/>
            </p:cNvSpPr>
            <p:nvPr/>
          </p:nvSpPr>
          <p:spPr bwMode="auto">
            <a:xfrm>
              <a:off x="3466" y="3620"/>
              <a:ext cx="34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Tahoma" pitchFamily="34" charset="0"/>
                </a:rPr>
                <a:t>&gt;</a:t>
              </a:r>
            </a:p>
          </p:txBody>
        </p:sp>
        <p:sp>
          <p:nvSpPr>
            <p:cNvPr id="38199" name="Rectangle 311"/>
            <p:cNvSpPr>
              <a:spLocks noChangeArrowheads="1"/>
            </p:cNvSpPr>
            <p:nvPr/>
          </p:nvSpPr>
          <p:spPr bwMode="auto">
            <a:xfrm>
              <a:off x="3466" y="3294"/>
              <a:ext cx="34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Tahoma" pitchFamily="34" charset="0"/>
                </a:rPr>
                <a:t>&gt;</a:t>
              </a:r>
            </a:p>
          </p:txBody>
        </p:sp>
      </p:grpSp>
      <p:sp>
        <p:nvSpPr>
          <p:cNvPr id="38201" name="Rectangle 313"/>
          <p:cNvSpPr>
            <a:spLocks noChangeArrowheads="1"/>
          </p:cNvSpPr>
          <p:nvPr/>
        </p:nvSpPr>
        <p:spPr bwMode="auto">
          <a:xfrm>
            <a:off x="5502275" y="3159125"/>
            <a:ext cx="549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+</a:t>
            </a:r>
          </a:p>
        </p:txBody>
      </p:sp>
      <p:sp>
        <p:nvSpPr>
          <p:cNvPr id="38206" name="Rectangle 318"/>
          <p:cNvSpPr>
            <a:spLocks noChangeArrowheads="1"/>
          </p:cNvSpPr>
          <p:nvPr/>
        </p:nvSpPr>
        <p:spPr bwMode="auto">
          <a:xfrm>
            <a:off x="4953000" y="5746750"/>
            <a:ext cx="549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i</a:t>
            </a:r>
          </a:p>
        </p:txBody>
      </p:sp>
      <p:sp>
        <p:nvSpPr>
          <p:cNvPr id="38211" name="Rectangle 323"/>
          <p:cNvSpPr>
            <a:spLocks noChangeArrowheads="1"/>
          </p:cNvSpPr>
          <p:nvPr/>
        </p:nvSpPr>
        <p:spPr bwMode="auto">
          <a:xfrm>
            <a:off x="4953000" y="5229225"/>
            <a:ext cx="549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)</a:t>
            </a:r>
          </a:p>
        </p:txBody>
      </p:sp>
      <p:sp>
        <p:nvSpPr>
          <p:cNvPr id="38212" name="Rectangle 324"/>
          <p:cNvSpPr>
            <a:spLocks noChangeArrowheads="1"/>
          </p:cNvSpPr>
          <p:nvPr/>
        </p:nvSpPr>
        <p:spPr bwMode="auto">
          <a:xfrm>
            <a:off x="8199438" y="4711700"/>
            <a:ext cx="4873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en-US" sz="2800" b="1">
              <a:latin typeface="Tahoma" pitchFamily="34" charset="0"/>
            </a:endParaRPr>
          </a:p>
        </p:txBody>
      </p:sp>
      <p:sp>
        <p:nvSpPr>
          <p:cNvPr id="38216" name="Rectangle 328"/>
          <p:cNvSpPr>
            <a:spLocks noChangeArrowheads="1"/>
          </p:cNvSpPr>
          <p:nvPr/>
        </p:nvSpPr>
        <p:spPr bwMode="auto">
          <a:xfrm>
            <a:off x="4953000" y="4711700"/>
            <a:ext cx="549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(</a:t>
            </a:r>
          </a:p>
        </p:txBody>
      </p:sp>
      <p:sp>
        <p:nvSpPr>
          <p:cNvPr id="38217" name="Rectangle 329"/>
          <p:cNvSpPr>
            <a:spLocks noChangeArrowheads="1"/>
          </p:cNvSpPr>
          <p:nvPr/>
        </p:nvSpPr>
        <p:spPr bwMode="auto">
          <a:xfrm>
            <a:off x="8199438" y="3159125"/>
            <a:ext cx="4873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#</a:t>
            </a:r>
          </a:p>
        </p:txBody>
      </p:sp>
      <p:sp>
        <p:nvSpPr>
          <p:cNvPr id="38218" name="Rectangle 330"/>
          <p:cNvSpPr>
            <a:spLocks noChangeArrowheads="1"/>
          </p:cNvSpPr>
          <p:nvPr/>
        </p:nvSpPr>
        <p:spPr bwMode="auto">
          <a:xfrm>
            <a:off x="7588250" y="3159125"/>
            <a:ext cx="6111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i</a:t>
            </a:r>
          </a:p>
        </p:txBody>
      </p:sp>
      <p:sp>
        <p:nvSpPr>
          <p:cNvPr id="38219" name="Rectangle 331"/>
          <p:cNvSpPr>
            <a:spLocks noChangeArrowheads="1"/>
          </p:cNvSpPr>
          <p:nvPr/>
        </p:nvSpPr>
        <p:spPr bwMode="auto">
          <a:xfrm>
            <a:off x="7150100" y="3159125"/>
            <a:ext cx="4381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)</a:t>
            </a:r>
          </a:p>
        </p:txBody>
      </p:sp>
      <p:sp>
        <p:nvSpPr>
          <p:cNvPr id="38220" name="Rectangle 332"/>
          <p:cNvSpPr>
            <a:spLocks noChangeArrowheads="1"/>
          </p:cNvSpPr>
          <p:nvPr/>
        </p:nvSpPr>
        <p:spPr bwMode="auto">
          <a:xfrm>
            <a:off x="6051550" y="3159125"/>
            <a:ext cx="549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×</a:t>
            </a:r>
          </a:p>
        </p:txBody>
      </p:sp>
      <p:sp>
        <p:nvSpPr>
          <p:cNvPr id="38221" name="Rectangle 333"/>
          <p:cNvSpPr>
            <a:spLocks noChangeArrowheads="1"/>
          </p:cNvSpPr>
          <p:nvPr/>
        </p:nvSpPr>
        <p:spPr bwMode="auto">
          <a:xfrm>
            <a:off x="4953000" y="3159125"/>
            <a:ext cx="549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en-US" sz="2800" b="1">
              <a:latin typeface="Tahoma" pitchFamily="34" charset="0"/>
            </a:endParaRPr>
          </a:p>
        </p:txBody>
      </p:sp>
      <p:sp>
        <p:nvSpPr>
          <p:cNvPr id="38222" name="Line 334"/>
          <p:cNvSpPr>
            <a:spLocks noChangeShapeType="1"/>
          </p:cNvSpPr>
          <p:nvPr/>
        </p:nvSpPr>
        <p:spPr bwMode="auto">
          <a:xfrm>
            <a:off x="4953000" y="3159125"/>
            <a:ext cx="3733800" cy="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223" name="Line 335"/>
          <p:cNvSpPr>
            <a:spLocks noChangeShapeType="1"/>
          </p:cNvSpPr>
          <p:nvPr/>
        </p:nvSpPr>
        <p:spPr bwMode="auto">
          <a:xfrm>
            <a:off x="4953000" y="4711700"/>
            <a:ext cx="37338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224" name="Line 336"/>
          <p:cNvSpPr>
            <a:spLocks noChangeShapeType="1"/>
          </p:cNvSpPr>
          <p:nvPr/>
        </p:nvSpPr>
        <p:spPr bwMode="auto">
          <a:xfrm>
            <a:off x="4953000" y="5229225"/>
            <a:ext cx="37338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225" name="Line 337"/>
          <p:cNvSpPr>
            <a:spLocks noChangeShapeType="1"/>
          </p:cNvSpPr>
          <p:nvPr/>
        </p:nvSpPr>
        <p:spPr bwMode="auto">
          <a:xfrm>
            <a:off x="4953000" y="5746750"/>
            <a:ext cx="37338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226" name="Line 338"/>
          <p:cNvSpPr>
            <a:spLocks noChangeShapeType="1"/>
          </p:cNvSpPr>
          <p:nvPr/>
        </p:nvSpPr>
        <p:spPr bwMode="auto">
          <a:xfrm>
            <a:off x="4953000" y="6781800"/>
            <a:ext cx="3733800" cy="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227" name="Line 339"/>
          <p:cNvSpPr>
            <a:spLocks noChangeShapeType="1"/>
          </p:cNvSpPr>
          <p:nvPr/>
        </p:nvSpPr>
        <p:spPr bwMode="auto">
          <a:xfrm>
            <a:off x="4953000" y="3159125"/>
            <a:ext cx="0" cy="3622675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228" name="Line 340"/>
          <p:cNvSpPr>
            <a:spLocks noChangeShapeType="1"/>
          </p:cNvSpPr>
          <p:nvPr/>
        </p:nvSpPr>
        <p:spPr bwMode="auto">
          <a:xfrm>
            <a:off x="6051550" y="3159125"/>
            <a:ext cx="0" cy="3622675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229" name="Line 341"/>
          <p:cNvSpPr>
            <a:spLocks noChangeShapeType="1"/>
          </p:cNvSpPr>
          <p:nvPr/>
        </p:nvSpPr>
        <p:spPr bwMode="auto">
          <a:xfrm>
            <a:off x="7150100" y="3159125"/>
            <a:ext cx="0" cy="3622675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230" name="Line 342"/>
          <p:cNvSpPr>
            <a:spLocks noChangeShapeType="1"/>
          </p:cNvSpPr>
          <p:nvPr/>
        </p:nvSpPr>
        <p:spPr bwMode="auto">
          <a:xfrm>
            <a:off x="7588250" y="3159125"/>
            <a:ext cx="0" cy="3622675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231" name="Line 343"/>
          <p:cNvSpPr>
            <a:spLocks noChangeShapeType="1"/>
          </p:cNvSpPr>
          <p:nvPr/>
        </p:nvSpPr>
        <p:spPr bwMode="auto">
          <a:xfrm>
            <a:off x="8199438" y="3159125"/>
            <a:ext cx="0" cy="3622675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232" name="Line 344"/>
          <p:cNvSpPr>
            <a:spLocks noChangeShapeType="1"/>
          </p:cNvSpPr>
          <p:nvPr/>
        </p:nvSpPr>
        <p:spPr bwMode="auto">
          <a:xfrm>
            <a:off x="8686800" y="3159125"/>
            <a:ext cx="0" cy="3622675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233" name="Line 345"/>
          <p:cNvSpPr>
            <a:spLocks noChangeShapeType="1"/>
          </p:cNvSpPr>
          <p:nvPr/>
        </p:nvSpPr>
        <p:spPr bwMode="auto">
          <a:xfrm>
            <a:off x="5502275" y="3159125"/>
            <a:ext cx="0" cy="3622675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234" name="Line 346"/>
          <p:cNvSpPr>
            <a:spLocks noChangeShapeType="1"/>
          </p:cNvSpPr>
          <p:nvPr/>
        </p:nvSpPr>
        <p:spPr bwMode="auto">
          <a:xfrm>
            <a:off x="6600825" y="3159125"/>
            <a:ext cx="0" cy="3622675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235" name="Line 347"/>
          <p:cNvSpPr>
            <a:spLocks noChangeShapeType="1"/>
          </p:cNvSpPr>
          <p:nvPr/>
        </p:nvSpPr>
        <p:spPr bwMode="auto">
          <a:xfrm>
            <a:off x="4953000" y="3676650"/>
            <a:ext cx="37338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236" name="Line 348"/>
          <p:cNvSpPr>
            <a:spLocks noChangeShapeType="1"/>
          </p:cNvSpPr>
          <p:nvPr/>
        </p:nvSpPr>
        <p:spPr bwMode="auto">
          <a:xfrm>
            <a:off x="4953000" y="6264275"/>
            <a:ext cx="37338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237" name="Line 349"/>
          <p:cNvSpPr>
            <a:spLocks noChangeShapeType="1"/>
          </p:cNvSpPr>
          <p:nvPr/>
        </p:nvSpPr>
        <p:spPr bwMode="auto">
          <a:xfrm>
            <a:off x="4953000" y="4194175"/>
            <a:ext cx="37338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241" name="Rectangle 353"/>
          <p:cNvSpPr>
            <a:spLocks noChangeArrowheads="1"/>
          </p:cNvSpPr>
          <p:nvPr/>
        </p:nvSpPr>
        <p:spPr bwMode="auto">
          <a:xfrm>
            <a:off x="76200" y="4710113"/>
            <a:ext cx="45720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zh-CN" altLang="en-US" b="1">
                <a:latin typeface="Arial" charset="0"/>
              </a:rPr>
              <a:t>由+</a:t>
            </a:r>
            <a:r>
              <a:rPr lang="en-US" altLang="zh-CN" b="1">
                <a:latin typeface="Arial" charset="0"/>
              </a:rPr>
              <a:t>T</a:t>
            </a:r>
            <a:r>
              <a:rPr lang="zh-CN" altLang="en-US" b="1">
                <a:latin typeface="Arial" charset="0"/>
              </a:rPr>
              <a:t>和</a:t>
            </a:r>
            <a:r>
              <a:rPr lang="en-US" altLang="zh-CN" b="1">
                <a:latin typeface="Arial" charset="0"/>
              </a:rPr>
              <a:t>FIRSTVT(T)={×,(,i}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latin typeface="Arial" charset="0"/>
              </a:rPr>
              <a:t>得到：</a:t>
            </a:r>
            <a:r>
              <a:rPr lang="zh-CN" altLang="en-US" b="1">
                <a:solidFill>
                  <a:srgbClr val="FF0000"/>
                </a:solidFill>
                <a:latin typeface="Arial" charset="0"/>
              </a:rPr>
              <a:t>+&lt;×，+&lt;(，+&lt;</a:t>
            </a:r>
            <a:r>
              <a:rPr lang="en-US" altLang="zh-CN" b="1">
                <a:solidFill>
                  <a:srgbClr val="FF0000"/>
                </a:solidFill>
                <a:latin typeface="Arial" charset="0"/>
              </a:rPr>
              <a:t>i</a:t>
            </a:r>
          </a:p>
        </p:txBody>
      </p:sp>
      <p:sp>
        <p:nvSpPr>
          <p:cNvPr id="38242" name="AutoShape 35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24750" y="476250"/>
            <a:ext cx="935038" cy="288925"/>
          </a:xfrm>
          <a:prstGeom prst="leftArrow">
            <a:avLst>
              <a:gd name="adj1" fmla="val 50000"/>
              <a:gd name="adj2" fmla="val 80907"/>
            </a:avLst>
          </a:prstGeom>
          <a:solidFill>
            <a:schemeClr val="accent1"/>
          </a:solidFill>
          <a:ln w="25400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utoUpdateAnimBg="0"/>
      <p:bldP spid="37894" grpId="0" autoUpdateAnimBg="0"/>
      <p:bldP spid="38171" grpId="0" autoUpdateAnimBg="0"/>
      <p:bldP spid="3824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76200" y="2133600"/>
            <a:ext cx="533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zh-CN" altLang="en-US" b="1">
                <a:latin typeface="Arial" charset="0"/>
              </a:rPr>
              <a:t>由(</a:t>
            </a:r>
            <a:r>
              <a:rPr lang="en-US" altLang="zh-CN" b="1">
                <a:latin typeface="Arial" charset="0"/>
              </a:rPr>
              <a:t>E</a:t>
            </a:r>
            <a:r>
              <a:rPr lang="zh-CN" altLang="en-US" b="1">
                <a:latin typeface="Arial" charset="0"/>
              </a:rPr>
              <a:t>和</a:t>
            </a:r>
            <a:r>
              <a:rPr lang="en-US" altLang="zh-CN" b="1">
                <a:latin typeface="Arial" charset="0"/>
              </a:rPr>
              <a:t>FIRSTVT(E)={+,×,(,i}</a:t>
            </a:r>
            <a:r>
              <a:rPr lang="zh-CN" altLang="en-US" b="1">
                <a:latin typeface="Arial" charset="0"/>
              </a:rPr>
              <a:t>得到</a:t>
            </a:r>
            <a:r>
              <a:rPr lang="zh-CN" altLang="en-US" b="1">
                <a:latin typeface="Arial" charset="0"/>
                <a:sym typeface="Wingdings" pitchFamily="2" charset="2"/>
              </a:rPr>
              <a:t>：	</a:t>
            </a:r>
            <a:r>
              <a:rPr lang="zh-CN" altLang="en-US" b="1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(&lt;+，</a:t>
            </a:r>
            <a:r>
              <a:rPr lang="zh-CN" altLang="en-US" b="1">
                <a:solidFill>
                  <a:srgbClr val="FF0000"/>
                </a:solidFill>
                <a:latin typeface="Arial" charset="0"/>
              </a:rPr>
              <a:t>(&lt;×，(&lt;(，(&lt;</a:t>
            </a:r>
            <a:r>
              <a:rPr lang="en-US" altLang="zh-CN" b="1">
                <a:solidFill>
                  <a:srgbClr val="FF0000"/>
                </a:solidFill>
                <a:latin typeface="Arial" charset="0"/>
              </a:rPr>
              <a:t>i</a:t>
            </a:r>
          </a:p>
        </p:txBody>
      </p:sp>
      <p:grpSp>
        <p:nvGrpSpPr>
          <p:cNvPr id="55373" name="Group 77"/>
          <p:cNvGrpSpPr>
            <a:grpSpLocks/>
          </p:cNvGrpSpPr>
          <p:nvPr/>
        </p:nvGrpSpPr>
        <p:grpSpPr bwMode="auto">
          <a:xfrm>
            <a:off x="7050088" y="3473450"/>
            <a:ext cx="1371600" cy="517525"/>
            <a:chOff x="4441" y="2188"/>
            <a:chExt cx="864" cy="326"/>
          </a:xfrm>
        </p:grpSpPr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4975" y="2188"/>
              <a:ext cx="3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&lt;</a:t>
              </a:r>
            </a:p>
          </p:txBody>
        </p:sp>
        <p:sp>
          <p:nvSpPr>
            <p:cNvPr id="55303" name="Rectangle 7"/>
            <p:cNvSpPr>
              <a:spLocks noChangeArrowheads="1"/>
            </p:cNvSpPr>
            <p:nvPr/>
          </p:nvSpPr>
          <p:spPr bwMode="auto">
            <a:xfrm>
              <a:off x="4441" y="2188"/>
              <a:ext cx="2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&lt;</a:t>
              </a:r>
            </a:p>
          </p:txBody>
        </p:sp>
      </p:grp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6108700" y="3473450"/>
            <a:ext cx="4714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&gt;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5638800" y="3473450"/>
            <a:ext cx="469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×</a:t>
            </a: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8421688" y="5543550"/>
            <a:ext cx="4175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=</a:t>
            </a: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7521575" y="5543550"/>
            <a:ext cx="3762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en-US" sz="2800" b="1">
              <a:latin typeface="Tahoma" pitchFamily="34" charset="0"/>
            </a:endParaRPr>
          </a:p>
        </p:txBody>
      </p:sp>
      <p:grpSp>
        <p:nvGrpSpPr>
          <p:cNvPr id="55378" name="Group 82"/>
          <p:cNvGrpSpPr>
            <a:grpSpLocks/>
          </p:cNvGrpSpPr>
          <p:nvPr/>
        </p:nvGrpSpPr>
        <p:grpSpPr bwMode="auto">
          <a:xfrm>
            <a:off x="6108700" y="5543550"/>
            <a:ext cx="2312988" cy="517525"/>
            <a:chOff x="3848" y="3492"/>
            <a:chExt cx="1457" cy="326"/>
          </a:xfrm>
        </p:grpSpPr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4975" y="3492"/>
              <a:ext cx="3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&lt;</a:t>
              </a:r>
            </a:p>
          </p:txBody>
        </p:sp>
        <p:sp>
          <p:nvSpPr>
            <p:cNvPr id="55310" name="Rectangle 14"/>
            <p:cNvSpPr>
              <a:spLocks noChangeArrowheads="1"/>
            </p:cNvSpPr>
            <p:nvPr/>
          </p:nvSpPr>
          <p:spPr bwMode="auto">
            <a:xfrm>
              <a:off x="4441" y="3492"/>
              <a:ext cx="2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&lt;</a:t>
              </a:r>
            </a:p>
          </p:txBody>
        </p:sp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4145" y="3492"/>
              <a:ext cx="29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&lt;</a:t>
              </a:r>
            </a:p>
          </p:txBody>
        </p:sp>
        <p:sp>
          <p:nvSpPr>
            <p:cNvPr id="55312" name="Rectangle 16"/>
            <p:cNvSpPr>
              <a:spLocks noChangeArrowheads="1"/>
            </p:cNvSpPr>
            <p:nvPr/>
          </p:nvSpPr>
          <p:spPr bwMode="auto">
            <a:xfrm>
              <a:off x="3848" y="3492"/>
              <a:ext cx="2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&lt;</a:t>
              </a:r>
            </a:p>
          </p:txBody>
        </p:sp>
      </p:grp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5638800" y="5543550"/>
            <a:ext cx="469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#</a:t>
            </a:r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7897813" y="2955925"/>
            <a:ext cx="5238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&lt;</a:t>
            </a:r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7050088" y="2955925"/>
            <a:ext cx="471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&lt;</a:t>
            </a: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6580188" y="2955925"/>
            <a:ext cx="469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&lt;</a:t>
            </a:r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6108700" y="2955925"/>
            <a:ext cx="4714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&gt;</a:t>
            </a: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5638800" y="2955925"/>
            <a:ext cx="469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+</a:t>
            </a: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7050088" y="5026025"/>
            <a:ext cx="471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en-US" sz="2800" b="1">
              <a:latin typeface="Tahoma" pitchFamily="34" charset="0"/>
            </a:endParaRPr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7050088" y="4508500"/>
            <a:ext cx="471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en-US" sz="2800" b="1">
              <a:latin typeface="Tahoma" pitchFamily="34" charset="0"/>
            </a:endParaRPr>
          </a:p>
        </p:txBody>
      </p:sp>
      <p:sp>
        <p:nvSpPr>
          <p:cNvPr id="55324" name="Rectangle 28"/>
          <p:cNvSpPr>
            <a:spLocks noChangeArrowheads="1"/>
          </p:cNvSpPr>
          <p:nvPr/>
        </p:nvSpPr>
        <p:spPr bwMode="auto">
          <a:xfrm>
            <a:off x="7050088" y="2438400"/>
            <a:ext cx="471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(</a:t>
            </a:r>
          </a:p>
        </p:txBody>
      </p:sp>
      <p:sp>
        <p:nvSpPr>
          <p:cNvPr id="55325" name="Rectangle 29"/>
          <p:cNvSpPr>
            <a:spLocks noChangeArrowheads="1"/>
          </p:cNvSpPr>
          <p:nvPr/>
        </p:nvSpPr>
        <p:spPr bwMode="auto">
          <a:xfrm>
            <a:off x="6108700" y="5026025"/>
            <a:ext cx="4714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&gt;</a:t>
            </a:r>
          </a:p>
        </p:txBody>
      </p:sp>
      <p:sp>
        <p:nvSpPr>
          <p:cNvPr id="55326" name="Rectangle 30"/>
          <p:cNvSpPr>
            <a:spLocks noChangeArrowheads="1"/>
          </p:cNvSpPr>
          <p:nvPr/>
        </p:nvSpPr>
        <p:spPr bwMode="auto">
          <a:xfrm>
            <a:off x="6108700" y="4508500"/>
            <a:ext cx="4714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&gt;</a:t>
            </a:r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6108700" y="2438400"/>
            <a:ext cx="4714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+</a:t>
            </a:r>
          </a:p>
        </p:txBody>
      </p:sp>
      <p:sp>
        <p:nvSpPr>
          <p:cNvPr id="55330" name="Rectangle 34"/>
          <p:cNvSpPr>
            <a:spLocks noChangeArrowheads="1"/>
          </p:cNvSpPr>
          <p:nvPr/>
        </p:nvSpPr>
        <p:spPr bwMode="auto">
          <a:xfrm>
            <a:off x="7897813" y="5026025"/>
            <a:ext cx="5238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en-US" sz="2800" b="1">
              <a:latin typeface="Tahoma" pitchFamily="34" charset="0"/>
            </a:endParaRPr>
          </a:p>
        </p:txBody>
      </p:sp>
      <p:sp>
        <p:nvSpPr>
          <p:cNvPr id="55333" name="Rectangle 37"/>
          <p:cNvSpPr>
            <a:spLocks noChangeArrowheads="1"/>
          </p:cNvSpPr>
          <p:nvPr/>
        </p:nvSpPr>
        <p:spPr bwMode="auto">
          <a:xfrm>
            <a:off x="5638800" y="5026025"/>
            <a:ext cx="469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i</a:t>
            </a:r>
          </a:p>
        </p:txBody>
      </p:sp>
      <p:grpSp>
        <p:nvGrpSpPr>
          <p:cNvPr id="55379" name="Group 83"/>
          <p:cNvGrpSpPr>
            <a:grpSpLocks/>
          </p:cNvGrpSpPr>
          <p:nvPr/>
        </p:nvGrpSpPr>
        <p:grpSpPr bwMode="auto">
          <a:xfrm>
            <a:off x="8421688" y="2955925"/>
            <a:ext cx="417512" cy="2587625"/>
            <a:chOff x="5305" y="1862"/>
            <a:chExt cx="263" cy="1630"/>
          </a:xfrm>
        </p:grpSpPr>
        <p:sp>
          <p:nvSpPr>
            <p:cNvPr id="55300" name="Rectangle 4"/>
            <p:cNvSpPr>
              <a:spLocks noChangeArrowheads="1"/>
            </p:cNvSpPr>
            <p:nvPr/>
          </p:nvSpPr>
          <p:spPr bwMode="auto">
            <a:xfrm>
              <a:off x="5305" y="2188"/>
              <a:ext cx="2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&gt;</a:t>
              </a:r>
            </a:p>
          </p:txBody>
        </p:sp>
        <p:sp>
          <p:nvSpPr>
            <p:cNvPr id="55314" name="Rectangle 18"/>
            <p:cNvSpPr>
              <a:spLocks noChangeArrowheads="1"/>
            </p:cNvSpPr>
            <p:nvPr/>
          </p:nvSpPr>
          <p:spPr bwMode="auto">
            <a:xfrm>
              <a:off x="5305" y="1862"/>
              <a:ext cx="2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&gt;</a:t>
              </a:r>
            </a:p>
          </p:txBody>
        </p:sp>
        <p:sp>
          <p:nvSpPr>
            <p:cNvPr id="55329" name="Rectangle 33"/>
            <p:cNvSpPr>
              <a:spLocks noChangeArrowheads="1"/>
            </p:cNvSpPr>
            <p:nvPr/>
          </p:nvSpPr>
          <p:spPr bwMode="auto">
            <a:xfrm>
              <a:off x="5305" y="3166"/>
              <a:ext cx="2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&gt;</a:t>
              </a:r>
            </a:p>
          </p:txBody>
        </p:sp>
        <p:sp>
          <p:nvSpPr>
            <p:cNvPr id="55334" name="Rectangle 38"/>
            <p:cNvSpPr>
              <a:spLocks noChangeArrowheads="1"/>
            </p:cNvSpPr>
            <p:nvPr/>
          </p:nvSpPr>
          <p:spPr bwMode="auto">
            <a:xfrm>
              <a:off x="5305" y="2840"/>
              <a:ext cx="2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&gt;</a:t>
              </a:r>
            </a:p>
          </p:txBody>
        </p:sp>
      </p:grpSp>
      <p:sp>
        <p:nvSpPr>
          <p:cNvPr id="55335" name="Rectangle 39"/>
          <p:cNvSpPr>
            <a:spLocks noChangeArrowheads="1"/>
          </p:cNvSpPr>
          <p:nvPr/>
        </p:nvSpPr>
        <p:spPr bwMode="auto">
          <a:xfrm>
            <a:off x="7897813" y="4508500"/>
            <a:ext cx="5238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en-US" sz="2800" b="1">
              <a:latin typeface="Tahoma" pitchFamily="34" charset="0"/>
            </a:endParaRPr>
          </a:p>
        </p:txBody>
      </p:sp>
      <p:grpSp>
        <p:nvGrpSpPr>
          <p:cNvPr id="55375" name="Group 79"/>
          <p:cNvGrpSpPr>
            <a:grpSpLocks/>
          </p:cNvGrpSpPr>
          <p:nvPr/>
        </p:nvGrpSpPr>
        <p:grpSpPr bwMode="auto">
          <a:xfrm>
            <a:off x="7521575" y="2955925"/>
            <a:ext cx="376238" cy="2587625"/>
            <a:chOff x="4738" y="1862"/>
            <a:chExt cx="237" cy="1630"/>
          </a:xfrm>
        </p:grpSpPr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4738" y="2188"/>
              <a:ext cx="23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&gt;</a:t>
              </a:r>
            </a:p>
          </p:txBody>
        </p:sp>
        <p:sp>
          <p:nvSpPr>
            <p:cNvPr id="55316" name="Rectangle 20"/>
            <p:cNvSpPr>
              <a:spLocks noChangeArrowheads="1"/>
            </p:cNvSpPr>
            <p:nvPr/>
          </p:nvSpPr>
          <p:spPr bwMode="auto">
            <a:xfrm>
              <a:off x="4738" y="1862"/>
              <a:ext cx="23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&gt;</a:t>
              </a:r>
            </a:p>
          </p:txBody>
        </p:sp>
        <p:sp>
          <p:nvSpPr>
            <p:cNvPr id="55331" name="Rectangle 35"/>
            <p:cNvSpPr>
              <a:spLocks noChangeArrowheads="1"/>
            </p:cNvSpPr>
            <p:nvPr/>
          </p:nvSpPr>
          <p:spPr bwMode="auto">
            <a:xfrm>
              <a:off x="4738" y="3166"/>
              <a:ext cx="23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&gt;</a:t>
              </a:r>
            </a:p>
          </p:txBody>
        </p:sp>
        <p:sp>
          <p:nvSpPr>
            <p:cNvPr id="55336" name="Rectangle 40"/>
            <p:cNvSpPr>
              <a:spLocks noChangeArrowheads="1"/>
            </p:cNvSpPr>
            <p:nvPr/>
          </p:nvSpPr>
          <p:spPr bwMode="auto">
            <a:xfrm>
              <a:off x="4738" y="2840"/>
              <a:ext cx="23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&gt;</a:t>
              </a:r>
            </a:p>
          </p:txBody>
        </p:sp>
      </p:grpSp>
      <p:grpSp>
        <p:nvGrpSpPr>
          <p:cNvPr id="55372" name="Group 76"/>
          <p:cNvGrpSpPr>
            <a:grpSpLocks/>
          </p:cNvGrpSpPr>
          <p:nvPr/>
        </p:nvGrpSpPr>
        <p:grpSpPr bwMode="auto">
          <a:xfrm>
            <a:off x="6580188" y="3473450"/>
            <a:ext cx="469900" cy="2070100"/>
            <a:chOff x="4145" y="2188"/>
            <a:chExt cx="296" cy="1304"/>
          </a:xfrm>
        </p:grpSpPr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4145" y="2188"/>
              <a:ext cx="29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&gt;</a:t>
              </a:r>
            </a:p>
          </p:txBody>
        </p:sp>
        <p:sp>
          <p:nvSpPr>
            <p:cNvPr id="55332" name="Rectangle 36"/>
            <p:cNvSpPr>
              <a:spLocks noChangeArrowheads="1"/>
            </p:cNvSpPr>
            <p:nvPr/>
          </p:nvSpPr>
          <p:spPr bwMode="auto">
            <a:xfrm>
              <a:off x="4145" y="3166"/>
              <a:ext cx="29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&gt;</a:t>
              </a:r>
            </a:p>
          </p:txBody>
        </p:sp>
        <p:sp>
          <p:nvSpPr>
            <p:cNvPr id="55337" name="Rectangle 41"/>
            <p:cNvSpPr>
              <a:spLocks noChangeArrowheads="1"/>
            </p:cNvSpPr>
            <p:nvPr/>
          </p:nvSpPr>
          <p:spPr bwMode="auto">
            <a:xfrm>
              <a:off x="4145" y="2840"/>
              <a:ext cx="29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&gt;</a:t>
              </a:r>
            </a:p>
          </p:txBody>
        </p:sp>
      </p:grpSp>
      <p:sp>
        <p:nvSpPr>
          <p:cNvPr id="55338" name="Rectangle 42"/>
          <p:cNvSpPr>
            <a:spLocks noChangeArrowheads="1"/>
          </p:cNvSpPr>
          <p:nvPr/>
        </p:nvSpPr>
        <p:spPr bwMode="auto">
          <a:xfrm>
            <a:off x="5638800" y="4508500"/>
            <a:ext cx="469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)</a:t>
            </a:r>
          </a:p>
        </p:txBody>
      </p:sp>
      <p:sp>
        <p:nvSpPr>
          <p:cNvPr id="55339" name="Rectangle 43"/>
          <p:cNvSpPr>
            <a:spLocks noChangeArrowheads="1"/>
          </p:cNvSpPr>
          <p:nvPr/>
        </p:nvSpPr>
        <p:spPr bwMode="auto">
          <a:xfrm>
            <a:off x="8421688" y="3990975"/>
            <a:ext cx="4175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en-US" sz="2800" b="1">
              <a:latin typeface="Tahoma" pitchFamily="34" charset="0"/>
            </a:endParaRPr>
          </a:p>
        </p:txBody>
      </p:sp>
      <p:sp>
        <p:nvSpPr>
          <p:cNvPr id="55341" name="Rectangle 45"/>
          <p:cNvSpPr>
            <a:spLocks noChangeArrowheads="1"/>
          </p:cNvSpPr>
          <p:nvPr/>
        </p:nvSpPr>
        <p:spPr bwMode="auto">
          <a:xfrm>
            <a:off x="7521575" y="3990975"/>
            <a:ext cx="3762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=</a:t>
            </a:r>
          </a:p>
        </p:txBody>
      </p:sp>
      <p:grpSp>
        <p:nvGrpSpPr>
          <p:cNvPr id="55374" name="Group 78"/>
          <p:cNvGrpSpPr>
            <a:grpSpLocks/>
          </p:cNvGrpSpPr>
          <p:nvPr/>
        </p:nvGrpSpPr>
        <p:grpSpPr bwMode="auto">
          <a:xfrm>
            <a:off x="6108700" y="3990975"/>
            <a:ext cx="2312988" cy="517525"/>
            <a:chOff x="3848" y="2514"/>
            <a:chExt cx="1457" cy="326"/>
          </a:xfrm>
        </p:grpSpPr>
        <p:sp>
          <p:nvSpPr>
            <p:cNvPr id="55323" name="Rectangle 27"/>
            <p:cNvSpPr>
              <a:spLocks noChangeArrowheads="1"/>
            </p:cNvSpPr>
            <p:nvPr/>
          </p:nvSpPr>
          <p:spPr bwMode="auto">
            <a:xfrm>
              <a:off x="4441" y="2514"/>
              <a:ext cx="2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&lt;</a:t>
              </a:r>
            </a:p>
          </p:txBody>
        </p:sp>
        <p:sp>
          <p:nvSpPr>
            <p:cNvPr id="55327" name="Rectangle 31"/>
            <p:cNvSpPr>
              <a:spLocks noChangeArrowheads="1"/>
            </p:cNvSpPr>
            <p:nvPr/>
          </p:nvSpPr>
          <p:spPr bwMode="auto">
            <a:xfrm>
              <a:off x="3848" y="2514"/>
              <a:ext cx="2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&lt;</a:t>
              </a:r>
            </a:p>
          </p:txBody>
        </p:sp>
        <p:sp>
          <p:nvSpPr>
            <p:cNvPr id="55340" name="Rectangle 44"/>
            <p:cNvSpPr>
              <a:spLocks noChangeArrowheads="1"/>
            </p:cNvSpPr>
            <p:nvPr/>
          </p:nvSpPr>
          <p:spPr bwMode="auto">
            <a:xfrm>
              <a:off x="4975" y="2514"/>
              <a:ext cx="3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&lt;</a:t>
              </a:r>
            </a:p>
          </p:txBody>
        </p:sp>
        <p:sp>
          <p:nvSpPr>
            <p:cNvPr id="55342" name="Rectangle 46"/>
            <p:cNvSpPr>
              <a:spLocks noChangeArrowheads="1"/>
            </p:cNvSpPr>
            <p:nvPr/>
          </p:nvSpPr>
          <p:spPr bwMode="auto">
            <a:xfrm>
              <a:off x="4145" y="2514"/>
              <a:ext cx="29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&lt;</a:t>
              </a:r>
            </a:p>
          </p:txBody>
        </p:sp>
      </p:grpSp>
      <p:sp>
        <p:nvSpPr>
          <p:cNvPr id="55343" name="Rectangle 47"/>
          <p:cNvSpPr>
            <a:spLocks noChangeArrowheads="1"/>
          </p:cNvSpPr>
          <p:nvPr/>
        </p:nvSpPr>
        <p:spPr bwMode="auto">
          <a:xfrm>
            <a:off x="5638800" y="3990975"/>
            <a:ext cx="469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(</a:t>
            </a:r>
          </a:p>
        </p:txBody>
      </p:sp>
      <p:sp>
        <p:nvSpPr>
          <p:cNvPr id="55344" name="Rectangle 48"/>
          <p:cNvSpPr>
            <a:spLocks noChangeArrowheads="1"/>
          </p:cNvSpPr>
          <p:nvPr/>
        </p:nvSpPr>
        <p:spPr bwMode="auto">
          <a:xfrm>
            <a:off x="8421688" y="2438400"/>
            <a:ext cx="4175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#</a:t>
            </a:r>
          </a:p>
        </p:txBody>
      </p:sp>
      <p:sp>
        <p:nvSpPr>
          <p:cNvPr id="55345" name="Rectangle 49"/>
          <p:cNvSpPr>
            <a:spLocks noChangeArrowheads="1"/>
          </p:cNvSpPr>
          <p:nvPr/>
        </p:nvSpPr>
        <p:spPr bwMode="auto">
          <a:xfrm>
            <a:off x="7897813" y="2438400"/>
            <a:ext cx="5238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i</a:t>
            </a:r>
          </a:p>
        </p:txBody>
      </p:sp>
      <p:sp>
        <p:nvSpPr>
          <p:cNvPr id="55346" name="Rectangle 50"/>
          <p:cNvSpPr>
            <a:spLocks noChangeArrowheads="1"/>
          </p:cNvSpPr>
          <p:nvPr/>
        </p:nvSpPr>
        <p:spPr bwMode="auto">
          <a:xfrm>
            <a:off x="7521575" y="2438400"/>
            <a:ext cx="3762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)</a:t>
            </a:r>
          </a:p>
        </p:txBody>
      </p:sp>
      <p:sp>
        <p:nvSpPr>
          <p:cNvPr id="55347" name="Rectangle 51"/>
          <p:cNvSpPr>
            <a:spLocks noChangeArrowheads="1"/>
          </p:cNvSpPr>
          <p:nvPr/>
        </p:nvSpPr>
        <p:spPr bwMode="auto">
          <a:xfrm>
            <a:off x="6580188" y="2438400"/>
            <a:ext cx="469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×</a:t>
            </a:r>
          </a:p>
        </p:txBody>
      </p:sp>
      <p:sp>
        <p:nvSpPr>
          <p:cNvPr id="55348" name="Rectangle 52"/>
          <p:cNvSpPr>
            <a:spLocks noChangeArrowheads="1"/>
          </p:cNvSpPr>
          <p:nvPr/>
        </p:nvSpPr>
        <p:spPr bwMode="auto">
          <a:xfrm>
            <a:off x="5638800" y="2438400"/>
            <a:ext cx="469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en-US" sz="2800" b="1">
              <a:latin typeface="Tahoma" pitchFamily="34" charset="0"/>
            </a:endParaRPr>
          </a:p>
        </p:txBody>
      </p:sp>
      <p:sp>
        <p:nvSpPr>
          <p:cNvPr id="55349" name="Line 53"/>
          <p:cNvSpPr>
            <a:spLocks noChangeShapeType="1"/>
          </p:cNvSpPr>
          <p:nvPr/>
        </p:nvSpPr>
        <p:spPr bwMode="auto">
          <a:xfrm>
            <a:off x="5638800" y="2438400"/>
            <a:ext cx="3200400" cy="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50" name="Line 54"/>
          <p:cNvSpPr>
            <a:spLocks noChangeShapeType="1"/>
          </p:cNvSpPr>
          <p:nvPr/>
        </p:nvSpPr>
        <p:spPr bwMode="auto">
          <a:xfrm>
            <a:off x="5638800" y="3990975"/>
            <a:ext cx="32004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51" name="Line 55"/>
          <p:cNvSpPr>
            <a:spLocks noChangeShapeType="1"/>
          </p:cNvSpPr>
          <p:nvPr/>
        </p:nvSpPr>
        <p:spPr bwMode="auto">
          <a:xfrm>
            <a:off x="5638800" y="4508500"/>
            <a:ext cx="32004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52" name="Line 56"/>
          <p:cNvSpPr>
            <a:spLocks noChangeShapeType="1"/>
          </p:cNvSpPr>
          <p:nvPr/>
        </p:nvSpPr>
        <p:spPr bwMode="auto">
          <a:xfrm>
            <a:off x="5638800" y="5026025"/>
            <a:ext cx="32004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53" name="Line 57"/>
          <p:cNvSpPr>
            <a:spLocks noChangeShapeType="1"/>
          </p:cNvSpPr>
          <p:nvPr/>
        </p:nvSpPr>
        <p:spPr bwMode="auto">
          <a:xfrm>
            <a:off x="5638800" y="6061075"/>
            <a:ext cx="3200400" cy="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54" name="Line 58"/>
          <p:cNvSpPr>
            <a:spLocks noChangeShapeType="1"/>
          </p:cNvSpPr>
          <p:nvPr/>
        </p:nvSpPr>
        <p:spPr bwMode="auto">
          <a:xfrm>
            <a:off x="5638800" y="2438400"/>
            <a:ext cx="0" cy="3622675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55" name="Line 59"/>
          <p:cNvSpPr>
            <a:spLocks noChangeShapeType="1"/>
          </p:cNvSpPr>
          <p:nvPr/>
        </p:nvSpPr>
        <p:spPr bwMode="auto">
          <a:xfrm>
            <a:off x="6580188" y="2438400"/>
            <a:ext cx="0" cy="3622675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56" name="Line 60"/>
          <p:cNvSpPr>
            <a:spLocks noChangeShapeType="1"/>
          </p:cNvSpPr>
          <p:nvPr/>
        </p:nvSpPr>
        <p:spPr bwMode="auto">
          <a:xfrm>
            <a:off x="7521575" y="2438400"/>
            <a:ext cx="0" cy="3622675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57" name="Line 61"/>
          <p:cNvSpPr>
            <a:spLocks noChangeShapeType="1"/>
          </p:cNvSpPr>
          <p:nvPr/>
        </p:nvSpPr>
        <p:spPr bwMode="auto">
          <a:xfrm>
            <a:off x="7897813" y="2438400"/>
            <a:ext cx="0" cy="3622675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58" name="Line 62"/>
          <p:cNvSpPr>
            <a:spLocks noChangeShapeType="1"/>
          </p:cNvSpPr>
          <p:nvPr/>
        </p:nvSpPr>
        <p:spPr bwMode="auto">
          <a:xfrm>
            <a:off x="8421688" y="2438400"/>
            <a:ext cx="0" cy="3622675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59" name="Line 63"/>
          <p:cNvSpPr>
            <a:spLocks noChangeShapeType="1"/>
          </p:cNvSpPr>
          <p:nvPr/>
        </p:nvSpPr>
        <p:spPr bwMode="auto">
          <a:xfrm>
            <a:off x="8839200" y="2438400"/>
            <a:ext cx="0" cy="3622675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60" name="Line 64"/>
          <p:cNvSpPr>
            <a:spLocks noChangeShapeType="1"/>
          </p:cNvSpPr>
          <p:nvPr/>
        </p:nvSpPr>
        <p:spPr bwMode="auto">
          <a:xfrm>
            <a:off x="6108700" y="2438400"/>
            <a:ext cx="0" cy="3622675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61" name="Line 65"/>
          <p:cNvSpPr>
            <a:spLocks noChangeShapeType="1"/>
          </p:cNvSpPr>
          <p:nvPr/>
        </p:nvSpPr>
        <p:spPr bwMode="auto">
          <a:xfrm>
            <a:off x="7050088" y="2438400"/>
            <a:ext cx="0" cy="3622675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62" name="Line 66"/>
          <p:cNvSpPr>
            <a:spLocks noChangeShapeType="1"/>
          </p:cNvSpPr>
          <p:nvPr/>
        </p:nvSpPr>
        <p:spPr bwMode="auto">
          <a:xfrm>
            <a:off x="5638800" y="2955925"/>
            <a:ext cx="32004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63" name="Line 67"/>
          <p:cNvSpPr>
            <a:spLocks noChangeShapeType="1"/>
          </p:cNvSpPr>
          <p:nvPr/>
        </p:nvSpPr>
        <p:spPr bwMode="auto">
          <a:xfrm>
            <a:off x="5638800" y="5543550"/>
            <a:ext cx="32004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64" name="Line 68"/>
          <p:cNvSpPr>
            <a:spLocks noChangeShapeType="1"/>
          </p:cNvSpPr>
          <p:nvPr/>
        </p:nvSpPr>
        <p:spPr bwMode="auto">
          <a:xfrm>
            <a:off x="5638800" y="3473450"/>
            <a:ext cx="32004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65" name="Rectangle 69"/>
          <p:cNvSpPr>
            <a:spLocks noChangeArrowheads="1"/>
          </p:cNvSpPr>
          <p:nvPr/>
        </p:nvSpPr>
        <p:spPr bwMode="auto">
          <a:xfrm>
            <a:off x="152400" y="152400"/>
            <a:ext cx="2819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/>
              <a:t>例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文法 </a:t>
            </a:r>
            <a:r>
              <a:rPr lang="en-US" altLang="zh-CN" b="1">
                <a:latin typeface="Tahoma" pitchFamily="34" charset="0"/>
              </a:rPr>
              <a:t>E→E+T|T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b="1">
                <a:latin typeface="Tahoma" pitchFamily="34" charset="0"/>
              </a:rPr>
              <a:t>	    T→T×F|F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b="1">
                <a:latin typeface="Tahoma" pitchFamily="34" charset="0"/>
              </a:rPr>
              <a:t>	    F→(E)|i</a:t>
            </a:r>
            <a:endParaRPr lang="zh-CN" altLang="en-US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en-US" b="1"/>
          </a:p>
        </p:txBody>
      </p:sp>
      <p:sp>
        <p:nvSpPr>
          <p:cNvPr id="55366" name="Rectangle 70"/>
          <p:cNvSpPr>
            <a:spLocks noChangeArrowheads="1"/>
          </p:cNvSpPr>
          <p:nvPr/>
        </p:nvSpPr>
        <p:spPr bwMode="auto">
          <a:xfrm>
            <a:off x="2819400" y="152400"/>
            <a:ext cx="533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zh-CN" altLang="en-US" b="1">
                <a:latin typeface="Arial" charset="0"/>
              </a:rPr>
              <a:t>由</a:t>
            </a:r>
            <a:r>
              <a:rPr lang="en-US" altLang="zh-CN" b="1">
                <a:latin typeface="Arial" charset="0"/>
              </a:rPr>
              <a:t>T×</a:t>
            </a:r>
            <a:r>
              <a:rPr lang="zh-CN" altLang="en-US" b="1">
                <a:latin typeface="Arial" charset="0"/>
              </a:rPr>
              <a:t>和</a:t>
            </a:r>
            <a:r>
              <a:rPr lang="en-US" altLang="zh-CN" b="1">
                <a:latin typeface="Arial" charset="0"/>
              </a:rPr>
              <a:t>LASTVT(T)={×,),i} </a:t>
            </a:r>
            <a:r>
              <a:rPr lang="zh-CN" altLang="en-US" b="1">
                <a:latin typeface="Arial" charset="0"/>
              </a:rPr>
              <a:t>得到：	</a:t>
            </a:r>
            <a:r>
              <a:rPr lang="zh-CN" altLang="en-US" b="1">
                <a:solidFill>
                  <a:srgbClr val="FF0000"/>
                </a:solidFill>
                <a:latin typeface="Arial" charset="0"/>
              </a:rPr>
              <a:t>×&gt;×，)&gt;×，</a:t>
            </a:r>
            <a:r>
              <a:rPr lang="en-US" altLang="zh-CN" b="1">
                <a:solidFill>
                  <a:srgbClr val="FF0000"/>
                </a:solidFill>
                <a:latin typeface="Arial" charset="0"/>
              </a:rPr>
              <a:t>i&gt;×</a:t>
            </a:r>
          </a:p>
        </p:txBody>
      </p:sp>
      <p:sp>
        <p:nvSpPr>
          <p:cNvPr id="55367" name="Rectangle 71"/>
          <p:cNvSpPr>
            <a:spLocks noChangeArrowheads="1"/>
          </p:cNvSpPr>
          <p:nvPr/>
        </p:nvSpPr>
        <p:spPr bwMode="auto">
          <a:xfrm>
            <a:off x="2843213" y="1066800"/>
            <a:ext cx="615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zh-CN" altLang="en-US" b="1">
                <a:latin typeface="Arial" charset="0"/>
              </a:rPr>
              <a:t>由×</a:t>
            </a:r>
            <a:r>
              <a:rPr lang="en-US" altLang="zh-CN" b="1">
                <a:latin typeface="Arial" charset="0"/>
              </a:rPr>
              <a:t>F</a:t>
            </a:r>
            <a:r>
              <a:rPr lang="zh-CN" altLang="en-US" b="1">
                <a:latin typeface="Arial" charset="0"/>
              </a:rPr>
              <a:t>和</a:t>
            </a:r>
            <a:r>
              <a:rPr lang="en-US" altLang="zh-CN" b="1">
                <a:latin typeface="Arial" charset="0"/>
              </a:rPr>
              <a:t>FIRSTVT(F)={(,i}</a:t>
            </a:r>
            <a:r>
              <a:rPr lang="zh-CN" altLang="en-US" b="1">
                <a:latin typeface="Arial" charset="0"/>
              </a:rPr>
              <a:t>得到：</a:t>
            </a:r>
            <a:r>
              <a:rPr lang="zh-CN" altLang="en-US" b="1">
                <a:solidFill>
                  <a:srgbClr val="FF0000"/>
                </a:solidFill>
                <a:latin typeface="Arial" charset="0"/>
              </a:rPr>
              <a:t>×&lt;(，×&lt;</a:t>
            </a:r>
            <a:r>
              <a:rPr lang="en-US" altLang="zh-CN" b="1">
                <a:solidFill>
                  <a:srgbClr val="FF0000"/>
                </a:solidFill>
                <a:latin typeface="Arial" charset="0"/>
              </a:rPr>
              <a:t>i</a:t>
            </a:r>
          </a:p>
        </p:txBody>
      </p:sp>
      <p:sp>
        <p:nvSpPr>
          <p:cNvPr id="55369" name="Rectangle 73"/>
          <p:cNvSpPr>
            <a:spLocks noChangeArrowheads="1"/>
          </p:cNvSpPr>
          <p:nvPr/>
        </p:nvSpPr>
        <p:spPr bwMode="auto">
          <a:xfrm>
            <a:off x="2895600" y="1676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zh-CN" altLang="en-US" b="1">
                <a:latin typeface="Arial" charset="0"/>
              </a:rPr>
              <a:t>由(</a:t>
            </a:r>
            <a:r>
              <a:rPr lang="en-US" altLang="zh-CN" b="1">
                <a:latin typeface="Arial" charset="0"/>
              </a:rPr>
              <a:t>E)</a:t>
            </a:r>
            <a:r>
              <a:rPr lang="zh-CN" altLang="en-US" b="1">
                <a:latin typeface="Arial" charset="0"/>
              </a:rPr>
              <a:t>得到</a:t>
            </a:r>
            <a:r>
              <a:rPr lang="zh-CN" altLang="en-US" b="1">
                <a:latin typeface="Arial" charset="0"/>
                <a:sym typeface="Wingdings" pitchFamily="2" charset="2"/>
              </a:rPr>
              <a:t>：</a:t>
            </a:r>
            <a:r>
              <a:rPr lang="zh-CN" altLang="en-US" b="1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(=)</a:t>
            </a:r>
          </a:p>
        </p:txBody>
      </p:sp>
      <p:sp>
        <p:nvSpPr>
          <p:cNvPr id="55370" name="Rectangle 74"/>
          <p:cNvSpPr>
            <a:spLocks noChangeArrowheads="1"/>
          </p:cNvSpPr>
          <p:nvPr/>
        </p:nvSpPr>
        <p:spPr bwMode="auto">
          <a:xfrm>
            <a:off x="76200" y="3048000"/>
            <a:ext cx="510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zh-CN" altLang="en-US" b="1">
                <a:latin typeface="Arial" charset="0"/>
              </a:rPr>
              <a:t>由</a:t>
            </a:r>
            <a:r>
              <a:rPr lang="en-US" altLang="zh-CN" b="1">
                <a:latin typeface="Arial" charset="0"/>
              </a:rPr>
              <a:t>E)</a:t>
            </a:r>
            <a:r>
              <a:rPr lang="zh-CN" altLang="en-US" b="1">
                <a:latin typeface="Arial" charset="0"/>
              </a:rPr>
              <a:t>和</a:t>
            </a:r>
            <a:r>
              <a:rPr lang="en-US" altLang="zh-CN" b="1">
                <a:latin typeface="Arial" charset="0"/>
              </a:rPr>
              <a:t>LASTVT(E)={+,×,),i}</a:t>
            </a:r>
            <a:r>
              <a:rPr lang="zh-CN" altLang="en-US" b="1">
                <a:latin typeface="Arial" charset="0"/>
              </a:rPr>
              <a:t>得到：	</a:t>
            </a:r>
            <a:r>
              <a:rPr lang="zh-CN" altLang="en-US" b="1">
                <a:solidFill>
                  <a:srgbClr val="FF0000"/>
                </a:solidFill>
                <a:latin typeface="Arial" charset="0"/>
              </a:rPr>
              <a:t>+&gt;)，×&gt;)，)&gt;)，</a:t>
            </a:r>
            <a:r>
              <a:rPr lang="en-US" altLang="zh-CN" b="1">
                <a:solidFill>
                  <a:srgbClr val="FF0000"/>
                </a:solidFill>
                <a:latin typeface="Arial" charset="0"/>
              </a:rPr>
              <a:t>i&gt;)</a:t>
            </a:r>
            <a:endParaRPr lang="en-US" altLang="zh-CN" b="1">
              <a:solidFill>
                <a:srgbClr val="FF0000"/>
              </a:solidFill>
              <a:latin typeface="Arial" charset="0"/>
              <a:sym typeface="Wingdings" pitchFamily="2" charset="2"/>
            </a:endParaRPr>
          </a:p>
        </p:txBody>
      </p:sp>
      <p:sp>
        <p:nvSpPr>
          <p:cNvPr id="55371" name="Rectangle 75"/>
          <p:cNvSpPr>
            <a:spLocks noChangeArrowheads="1"/>
          </p:cNvSpPr>
          <p:nvPr/>
        </p:nvSpPr>
        <p:spPr bwMode="auto">
          <a:xfrm>
            <a:off x="76200" y="3875088"/>
            <a:ext cx="51816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zh-CN" altLang="en-US" b="1">
                <a:latin typeface="Arial" charset="0"/>
                <a:sym typeface="Wingdings" pitchFamily="2" charset="2"/>
              </a:rPr>
              <a:t>关于#的优先关系，可认为有产生式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latin typeface="Arial" charset="0"/>
                <a:sym typeface="Wingdings" pitchFamily="2" charset="2"/>
              </a:rPr>
              <a:t>E</a:t>
            </a:r>
            <a:r>
              <a:rPr lang="en-US" altLang="zh-CN" b="1">
                <a:latin typeface="Times New Roman"/>
                <a:sym typeface="Wingdings" pitchFamily="2" charset="2"/>
              </a:rPr>
              <a:t>’</a:t>
            </a:r>
            <a:r>
              <a:rPr lang="en-US" altLang="zh-CN" b="1">
                <a:latin typeface="Arial" charset="0"/>
                <a:sym typeface="Wingdings" pitchFamily="2" charset="2"/>
              </a:rPr>
              <a:t> </a:t>
            </a:r>
            <a:r>
              <a:rPr lang="en-US" altLang="zh-CN" b="1">
                <a:latin typeface="Arial" charset="0"/>
              </a:rPr>
              <a:t>→#E#</a:t>
            </a:r>
            <a:r>
              <a:rPr lang="zh-CN" altLang="en-US" b="1">
                <a:latin typeface="Arial" charset="0"/>
              </a:rPr>
              <a:t>而获得</a:t>
            </a:r>
            <a:r>
              <a:rPr lang="zh-CN" altLang="en-US" b="1">
                <a:solidFill>
                  <a:srgbClr val="FF0000"/>
                </a:solidFill>
                <a:latin typeface="Arial" charset="0"/>
              </a:rPr>
              <a:t> #=#</a:t>
            </a:r>
            <a:r>
              <a:rPr lang="zh-CN" altLang="en-US" b="1">
                <a:latin typeface="Arial" charset="0"/>
              </a:rPr>
              <a:t>；</a:t>
            </a:r>
            <a:endParaRPr lang="en-US" altLang="zh-CN" b="1">
              <a:latin typeface="Arial" charset="0"/>
            </a:endParaRPr>
          </a:p>
        </p:txBody>
      </p:sp>
      <p:sp>
        <p:nvSpPr>
          <p:cNvPr id="55376" name="Rectangle 80"/>
          <p:cNvSpPr>
            <a:spLocks noChangeArrowheads="1"/>
          </p:cNvSpPr>
          <p:nvPr/>
        </p:nvSpPr>
        <p:spPr bwMode="auto">
          <a:xfrm>
            <a:off x="76200" y="5853113"/>
            <a:ext cx="457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latin typeface="Arial" charset="0"/>
              </a:rPr>
              <a:t>由</a:t>
            </a:r>
            <a:r>
              <a:rPr lang="en-US" altLang="zh-CN" b="1">
                <a:latin typeface="Arial" charset="0"/>
              </a:rPr>
              <a:t>E#，</a:t>
            </a:r>
            <a:r>
              <a:rPr lang="zh-CN" altLang="en-US" b="1">
                <a:latin typeface="Arial" charset="0"/>
              </a:rPr>
              <a:t>得</a:t>
            </a:r>
            <a:r>
              <a:rPr lang="en-US" altLang="zh-CN" b="1">
                <a:latin typeface="Arial" charset="0"/>
              </a:rPr>
              <a:t>LASTVT(E)&gt;#,  </a:t>
            </a:r>
            <a:r>
              <a:rPr lang="zh-CN" altLang="en-US" b="1">
                <a:latin typeface="Arial" charset="0"/>
              </a:rPr>
              <a:t>即：	</a:t>
            </a:r>
            <a:r>
              <a:rPr lang="zh-CN" altLang="en-US" b="1">
                <a:solidFill>
                  <a:srgbClr val="FF0000"/>
                </a:solidFill>
                <a:latin typeface="Arial" charset="0"/>
              </a:rPr>
              <a:t>+&gt;#，×&gt;#，)&gt;#，</a:t>
            </a:r>
            <a:r>
              <a:rPr lang="en-US" altLang="zh-CN" b="1">
                <a:solidFill>
                  <a:srgbClr val="FF0000"/>
                </a:solidFill>
                <a:latin typeface="Arial" charset="0"/>
              </a:rPr>
              <a:t>i&gt;#</a:t>
            </a:r>
          </a:p>
        </p:txBody>
      </p:sp>
      <p:sp>
        <p:nvSpPr>
          <p:cNvPr id="55377" name="Rectangle 81"/>
          <p:cNvSpPr>
            <a:spLocks noChangeArrowheads="1"/>
          </p:cNvSpPr>
          <p:nvPr/>
        </p:nvSpPr>
        <p:spPr bwMode="auto">
          <a:xfrm>
            <a:off x="76200" y="4862513"/>
            <a:ext cx="45720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latin typeface="Arial" charset="0"/>
              </a:rPr>
              <a:t>由#</a:t>
            </a:r>
            <a:r>
              <a:rPr lang="en-US" altLang="zh-CN" b="1">
                <a:latin typeface="Arial" charset="0"/>
              </a:rPr>
              <a:t>E，</a:t>
            </a:r>
            <a:r>
              <a:rPr lang="zh-CN" altLang="en-US" b="1">
                <a:latin typeface="Arial" charset="0"/>
              </a:rPr>
              <a:t>得#&lt;</a:t>
            </a:r>
            <a:r>
              <a:rPr lang="en-US" altLang="zh-CN" b="1">
                <a:latin typeface="Arial" charset="0"/>
              </a:rPr>
              <a:t>FIRSTVT(E)，</a:t>
            </a:r>
            <a:r>
              <a:rPr lang="zh-CN" altLang="en-US" b="1">
                <a:latin typeface="Arial" charset="0"/>
              </a:rPr>
              <a:t>即：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latin typeface="Arial" charset="0"/>
              </a:rPr>
              <a:t>	</a:t>
            </a:r>
            <a:r>
              <a:rPr lang="zh-CN" altLang="en-US" b="1">
                <a:solidFill>
                  <a:srgbClr val="FF0000"/>
                </a:solidFill>
                <a:latin typeface="Arial" charset="0"/>
              </a:rPr>
              <a:t>#&lt;+，#&lt;×，#&lt;</a:t>
            </a:r>
            <a:r>
              <a:rPr lang="en-US" altLang="zh-CN" b="1">
                <a:solidFill>
                  <a:srgbClr val="FF0000"/>
                </a:solidFill>
                <a:latin typeface="Arial" charset="0"/>
              </a:rPr>
              <a:t>i，#&lt;(</a:t>
            </a:r>
          </a:p>
        </p:txBody>
      </p:sp>
      <p:sp>
        <p:nvSpPr>
          <p:cNvPr id="55380" name="AutoShape 8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740650" y="1773238"/>
            <a:ext cx="863600" cy="287337"/>
          </a:xfrm>
          <a:prstGeom prst="leftArrow">
            <a:avLst>
              <a:gd name="adj1" fmla="val 50000"/>
              <a:gd name="adj2" fmla="val 75138"/>
            </a:avLst>
          </a:prstGeom>
          <a:solidFill>
            <a:schemeClr val="accent1"/>
          </a:solidFill>
          <a:ln w="25400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307" grpId="0" autoUpdateAnimBg="0"/>
      <p:bldP spid="55341" grpId="0" autoUpdateAnimBg="0"/>
      <p:bldP spid="55366" grpId="0" autoUpdateAnimBg="0"/>
      <p:bldP spid="55367" grpId="0" autoUpdateAnimBg="0"/>
      <p:bldP spid="55369" grpId="0" autoUpdateAnimBg="0"/>
      <p:bldP spid="55370" grpId="0" autoUpdateAnimBg="0"/>
      <p:bldP spid="55371" grpId="0" autoUpdateAnimBg="0"/>
      <p:bldP spid="55376" grpId="0" autoUpdateAnimBg="0"/>
      <p:bldP spid="5537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990600"/>
          </a:xfrm>
        </p:spPr>
        <p:txBody>
          <a:bodyPr/>
          <a:lstStyle/>
          <a:p>
            <a:pPr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z="2800" b="1"/>
              <a:t>	根据算符优先关系表可以判断文法是否为算符优先文法</a:t>
            </a:r>
            <a:endParaRPr lang="zh-CN" altLang="en-US" sz="2800"/>
          </a:p>
        </p:txBody>
      </p:sp>
      <p:grpSp>
        <p:nvGrpSpPr>
          <p:cNvPr id="92235" name="Group 75"/>
          <p:cNvGrpSpPr>
            <a:grpSpLocks/>
          </p:cNvGrpSpPr>
          <p:nvPr/>
        </p:nvGrpSpPr>
        <p:grpSpPr bwMode="auto">
          <a:xfrm>
            <a:off x="4800600" y="2438400"/>
            <a:ext cx="3200400" cy="3622675"/>
            <a:chOff x="1824" y="1702"/>
            <a:chExt cx="2016" cy="2282"/>
          </a:xfrm>
        </p:grpSpPr>
        <p:grpSp>
          <p:nvGrpSpPr>
            <p:cNvPr id="92164" name="Group 4"/>
            <p:cNvGrpSpPr>
              <a:grpSpLocks/>
            </p:cNvGrpSpPr>
            <p:nvPr/>
          </p:nvGrpSpPr>
          <p:grpSpPr bwMode="auto">
            <a:xfrm>
              <a:off x="2713" y="2354"/>
              <a:ext cx="864" cy="326"/>
              <a:chOff x="4441" y="2188"/>
              <a:chExt cx="864" cy="326"/>
            </a:xfrm>
          </p:grpSpPr>
          <p:sp>
            <p:nvSpPr>
              <p:cNvPr id="92165" name="Rectangle 5"/>
              <p:cNvSpPr>
                <a:spLocks noChangeArrowheads="1"/>
              </p:cNvSpPr>
              <p:nvPr/>
            </p:nvSpPr>
            <p:spPr bwMode="auto">
              <a:xfrm>
                <a:off x="4975" y="2188"/>
                <a:ext cx="33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800" b="1">
                    <a:latin typeface="Tahoma" pitchFamily="34" charset="0"/>
                  </a:rPr>
                  <a:t>&lt;</a:t>
                </a:r>
              </a:p>
            </p:txBody>
          </p:sp>
          <p:sp>
            <p:nvSpPr>
              <p:cNvPr id="92166" name="Rectangle 6"/>
              <p:cNvSpPr>
                <a:spLocks noChangeArrowheads="1"/>
              </p:cNvSpPr>
              <p:nvPr/>
            </p:nvSpPr>
            <p:spPr bwMode="auto">
              <a:xfrm>
                <a:off x="4441" y="2188"/>
                <a:ext cx="297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800" b="1">
                    <a:latin typeface="Tahoma" pitchFamily="34" charset="0"/>
                  </a:rPr>
                  <a:t>&lt;</a:t>
                </a:r>
              </a:p>
            </p:txBody>
          </p:sp>
        </p:grpSp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2120" y="2354"/>
              <a:ext cx="2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&gt;</a:t>
              </a:r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1824" y="2354"/>
              <a:ext cx="29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×</a:t>
              </a:r>
            </a:p>
          </p:txBody>
        </p:sp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3577" y="3658"/>
              <a:ext cx="2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=</a:t>
              </a:r>
            </a:p>
          </p:txBody>
        </p:sp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3010" y="3658"/>
              <a:ext cx="23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en-US" sz="2800" b="1">
                <a:latin typeface="Tahoma" pitchFamily="34" charset="0"/>
              </a:endParaRPr>
            </a:p>
          </p:txBody>
        </p:sp>
        <p:grpSp>
          <p:nvGrpSpPr>
            <p:cNvPr id="92171" name="Group 11"/>
            <p:cNvGrpSpPr>
              <a:grpSpLocks/>
            </p:cNvGrpSpPr>
            <p:nvPr/>
          </p:nvGrpSpPr>
          <p:grpSpPr bwMode="auto">
            <a:xfrm>
              <a:off x="2120" y="3658"/>
              <a:ext cx="1457" cy="326"/>
              <a:chOff x="3848" y="3492"/>
              <a:chExt cx="1457" cy="326"/>
            </a:xfrm>
          </p:grpSpPr>
          <p:sp>
            <p:nvSpPr>
              <p:cNvPr id="92172" name="Rectangle 12"/>
              <p:cNvSpPr>
                <a:spLocks noChangeArrowheads="1"/>
              </p:cNvSpPr>
              <p:nvPr/>
            </p:nvSpPr>
            <p:spPr bwMode="auto">
              <a:xfrm>
                <a:off x="4975" y="3492"/>
                <a:ext cx="33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800" b="1">
                    <a:latin typeface="Tahoma" pitchFamily="34" charset="0"/>
                  </a:rPr>
                  <a:t>&lt;</a:t>
                </a:r>
              </a:p>
            </p:txBody>
          </p:sp>
          <p:sp>
            <p:nvSpPr>
              <p:cNvPr id="92173" name="Rectangle 13"/>
              <p:cNvSpPr>
                <a:spLocks noChangeArrowheads="1"/>
              </p:cNvSpPr>
              <p:nvPr/>
            </p:nvSpPr>
            <p:spPr bwMode="auto">
              <a:xfrm>
                <a:off x="4441" y="3492"/>
                <a:ext cx="297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800" b="1">
                    <a:latin typeface="Tahoma" pitchFamily="34" charset="0"/>
                  </a:rPr>
                  <a:t>&lt;</a:t>
                </a:r>
              </a:p>
            </p:txBody>
          </p:sp>
          <p:sp>
            <p:nvSpPr>
              <p:cNvPr id="92174" name="Rectangle 14"/>
              <p:cNvSpPr>
                <a:spLocks noChangeArrowheads="1"/>
              </p:cNvSpPr>
              <p:nvPr/>
            </p:nvSpPr>
            <p:spPr bwMode="auto">
              <a:xfrm>
                <a:off x="4145" y="3492"/>
                <a:ext cx="29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800" b="1">
                    <a:latin typeface="Tahoma" pitchFamily="34" charset="0"/>
                  </a:rPr>
                  <a:t>&lt;</a:t>
                </a:r>
              </a:p>
            </p:txBody>
          </p:sp>
          <p:sp>
            <p:nvSpPr>
              <p:cNvPr id="92175" name="Rectangle 15"/>
              <p:cNvSpPr>
                <a:spLocks noChangeArrowheads="1"/>
              </p:cNvSpPr>
              <p:nvPr/>
            </p:nvSpPr>
            <p:spPr bwMode="auto">
              <a:xfrm>
                <a:off x="3848" y="3492"/>
                <a:ext cx="297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800" b="1">
                    <a:latin typeface="Tahoma" pitchFamily="34" charset="0"/>
                  </a:rPr>
                  <a:t>&lt;</a:t>
                </a:r>
              </a:p>
            </p:txBody>
          </p:sp>
        </p:grp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1824" y="3658"/>
              <a:ext cx="29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#</a:t>
              </a:r>
            </a:p>
          </p:txBody>
        </p:sp>
        <p:sp>
          <p:nvSpPr>
            <p:cNvPr id="92177" name="Rectangle 17"/>
            <p:cNvSpPr>
              <a:spLocks noChangeArrowheads="1"/>
            </p:cNvSpPr>
            <p:nvPr/>
          </p:nvSpPr>
          <p:spPr bwMode="auto">
            <a:xfrm>
              <a:off x="3247" y="2028"/>
              <a:ext cx="3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&lt;</a:t>
              </a:r>
            </a:p>
          </p:txBody>
        </p:sp>
        <p:sp>
          <p:nvSpPr>
            <p:cNvPr id="92178" name="Rectangle 18"/>
            <p:cNvSpPr>
              <a:spLocks noChangeArrowheads="1"/>
            </p:cNvSpPr>
            <p:nvPr/>
          </p:nvSpPr>
          <p:spPr bwMode="auto">
            <a:xfrm>
              <a:off x="2713" y="2028"/>
              <a:ext cx="2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&lt;</a:t>
              </a:r>
            </a:p>
          </p:txBody>
        </p:sp>
        <p:sp>
          <p:nvSpPr>
            <p:cNvPr id="92179" name="Rectangle 19"/>
            <p:cNvSpPr>
              <a:spLocks noChangeArrowheads="1"/>
            </p:cNvSpPr>
            <p:nvPr/>
          </p:nvSpPr>
          <p:spPr bwMode="auto">
            <a:xfrm>
              <a:off x="2417" y="2028"/>
              <a:ext cx="29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&lt;</a:t>
              </a:r>
            </a:p>
          </p:txBody>
        </p:sp>
        <p:sp>
          <p:nvSpPr>
            <p:cNvPr id="92180" name="Rectangle 20"/>
            <p:cNvSpPr>
              <a:spLocks noChangeArrowheads="1"/>
            </p:cNvSpPr>
            <p:nvPr/>
          </p:nvSpPr>
          <p:spPr bwMode="auto">
            <a:xfrm>
              <a:off x="2120" y="2028"/>
              <a:ext cx="2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&gt;</a:t>
              </a:r>
            </a:p>
          </p:txBody>
        </p:sp>
        <p:sp>
          <p:nvSpPr>
            <p:cNvPr id="92181" name="Rectangle 21"/>
            <p:cNvSpPr>
              <a:spLocks noChangeArrowheads="1"/>
            </p:cNvSpPr>
            <p:nvPr/>
          </p:nvSpPr>
          <p:spPr bwMode="auto">
            <a:xfrm>
              <a:off x="1824" y="2028"/>
              <a:ext cx="29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+</a:t>
              </a:r>
            </a:p>
          </p:txBody>
        </p:sp>
        <p:sp>
          <p:nvSpPr>
            <p:cNvPr id="92182" name="Rectangle 22"/>
            <p:cNvSpPr>
              <a:spLocks noChangeArrowheads="1"/>
            </p:cNvSpPr>
            <p:nvPr/>
          </p:nvSpPr>
          <p:spPr bwMode="auto">
            <a:xfrm>
              <a:off x="2713" y="3332"/>
              <a:ext cx="2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en-US" sz="2800" b="1">
                <a:latin typeface="Tahoma" pitchFamily="34" charset="0"/>
              </a:endParaRPr>
            </a:p>
          </p:txBody>
        </p:sp>
        <p:sp>
          <p:nvSpPr>
            <p:cNvPr id="92183" name="Rectangle 23"/>
            <p:cNvSpPr>
              <a:spLocks noChangeArrowheads="1"/>
            </p:cNvSpPr>
            <p:nvPr/>
          </p:nvSpPr>
          <p:spPr bwMode="auto">
            <a:xfrm>
              <a:off x="2713" y="3006"/>
              <a:ext cx="2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en-US" sz="2800" b="1">
                <a:latin typeface="Tahoma" pitchFamily="34" charset="0"/>
              </a:endParaRPr>
            </a:p>
          </p:txBody>
        </p:sp>
        <p:sp>
          <p:nvSpPr>
            <p:cNvPr id="92184" name="Rectangle 24"/>
            <p:cNvSpPr>
              <a:spLocks noChangeArrowheads="1"/>
            </p:cNvSpPr>
            <p:nvPr/>
          </p:nvSpPr>
          <p:spPr bwMode="auto">
            <a:xfrm>
              <a:off x="2713" y="1702"/>
              <a:ext cx="2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(</a:t>
              </a:r>
            </a:p>
          </p:txBody>
        </p:sp>
        <p:sp>
          <p:nvSpPr>
            <p:cNvPr id="92185" name="Rectangle 25"/>
            <p:cNvSpPr>
              <a:spLocks noChangeArrowheads="1"/>
            </p:cNvSpPr>
            <p:nvPr/>
          </p:nvSpPr>
          <p:spPr bwMode="auto">
            <a:xfrm>
              <a:off x="2120" y="3332"/>
              <a:ext cx="2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&gt;</a:t>
              </a:r>
            </a:p>
          </p:txBody>
        </p:sp>
        <p:sp>
          <p:nvSpPr>
            <p:cNvPr id="92186" name="Rectangle 26"/>
            <p:cNvSpPr>
              <a:spLocks noChangeArrowheads="1"/>
            </p:cNvSpPr>
            <p:nvPr/>
          </p:nvSpPr>
          <p:spPr bwMode="auto">
            <a:xfrm>
              <a:off x="2120" y="3006"/>
              <a:ext cx="2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&gt;</a:t>
              </a:r>
            </a:p>
          </p:txBody>
        </p:sp>
        <p:sp>
          <p:nvSpPr>
            <p:cNvPr id="92187" name="Rectangle 27"/>
            <p:cNvSpPr>
              <a:spLocks noChangeArrowheads="1"/>
            </p:cNvSpPr>
            <p:nvPr/>
          </p:nvSpPr>
          <p:spPr bwMode="auto">
            <a:xfrm>
              <a:off x="2120" y="1702"/>
              <a:ext cx="2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+</a:t>
              </a:r>
            </a:p>
          </p:txBody>
        </p:sp>
        <p:sp>
          <p:nvSpPr>
            <p:cNvPr id="92188" name="Rectangle 28"/>
            <p:cNvSpPr>
              <a:spLocks noChangeArrowheads="1"/>
            </p:cNvSpPr>
            <p:nvPr/>
          </p:nvSpPr>
          <p:spPr bwMode="auto">
            <a:xfrm>
              <a:off x="3247" y="3332"/>
              <a:ext cx="3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en-US" sz="2800" b="1">
                <a:latin typeface="Tahoma" pitchFamily="34" charset="0"/>
              </a:endParaRPr>
            </a:p>
          </p:txBody>
        </p:sp>
        <p:sp>
          <p:nvSpPr>
            <p:cNvPr id="92189" name="Rectangle 29"/>
            <p:cNvSpPr>
              <a:spLocks noChangeArrowheads="1"/>
            </p:cNvSpPr>
            <p:nvPr/>
          </p:nvSpPr>
          <p:spPr bwMode="auto">
            <a:xfrm>
              <a:off x="1824" y="3332"/>
              <a:ext cx="29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Tahoma" pitchFamily="34" charset="0"/>
                </a:rPr>
                <a:t>i</a:t>
              </a:r>
            </a:p>
          </p:txBody>
        </p:sp>
        <p:grpSp>
          <p:nvGrpSpPr>
            <p:cNvPr id="92190" name="Group 30"/>
            <p:cNvGrpSpPr>
              <a:grpSpLocks/>
            </p:cNvGrpSpPr>
            <p:nvPr/>
          </p:nvGrpSpPr>
          <p:grpSpPr bwMode="auto">
            <a:xfrm>
              <a:off x="3577" y="2028"/>
              <a:ext cx="263" cy="1630"/>
              <a:chOff x="5305" y="1862"/>
              <a:chExt cx="263" cy="1630"/>
            </a:xfrm>
          </p:grpSpPr>
          <p:sp>
            <p:nvSpPr>
              <p:cNvPr id="92191" name="Rectangle 31"/>
              <p:cNvSpPr>
                <a:spLocks noChangeArrowheads="1"/>
              </p:cNvSpPr>
              <p:nvPr/>
            </p:nvSpPr>
            <p:spPr bwMode="auto">
              <a:xfrm>
                <a:off x="5305" y="2188"/>
                <a:ext cx="263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800" b="1">
                    <a:latin typeface="Tahoma" pitchFamily="34" charset="0"/>
                  </a:rPr>
                  <a:t>&gt;</a:t>
                </a:r>
              </a:p>
            </p:txBody>
          </p:sp>
          <p:sp>
            <p:nvSpPr>
              <p:cNvPr id="92192" name="Rectangle 32"/>
              <p:cNvSpPr>
                <a:spLocks noChangeArrowheads="1"/>
              </p:cNvSpPr>
              <p:nvPr/>
            </p:nvSpPr>
            <p:spPr bwMode="auto">
              <a:xfrm>
                <a:off x="5305" y="1862"/>
                <a:ext cx="263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800" b="1">
                    <a:latin typeface="Tahoma" pitchFamily="34" charset="0"/>
                  </a:rPr>
                  <a:t>&gt;</a:t>
                </a:r>
              </a:p>
            </p:txBody>
          </p:sp>
          <p:sp>
            <p:nvSpPr>
              <p:cNvPr id="92193" name="Rectangle 33"/>
              <p:cNvSpPr>
                <a:spLocks noChangeArrowheads="1"/>
              </p:cNvSpPr>
              <p:nvPr/>
            </p:nvSpPr>
            <p:spPr bwMode="auto">
              <a:xfrm>
                <a:off x="5305" y="3166"/>
                <a:ext cx="263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800" b="1">
                    <a:latin typeface="Tahoma" pitchFamily="34" charset="0"/>
                  </a:rPr>
                  <a:t>&gt;</a:t>
                </a:r>
              </a:p>
            </p:txBody>
          </p:sp>
          <p:sp>
            <p:nvSpPr>
              <p:cNvPr id="92194" name="Rectangle 34"/>
              <p:cNvSpPr>
                <a:spLocks noChangeArrowheads="1"/>
              </p:cNvSpPr>
              <p:nvPr/>
            </p:nvSpPr>
            <p:spPr bwMode="auto">
              <a:xfrm>
                <a:off x="5305" y="2840"/>
                <a:ext cx="263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800" b="1">
                    <a:latin typeface="Tahoma" pitchFamily="34" charset="0"/>
                  </a:rPr>
                  <a:t>&gt;</a:t>
                </a:r>
              </a:p>
            </p:txBody>
          </p:sp>
        </p:grpSp>
        <p:sp>
          <p:nvSpPr>
            <p:cNvPr id="92195" name="Rectangle 35"/>
            <p:cNvSpPr>
              <a:spLocks noChangeArrowheads="1"/>
            </p:cNvSpPr>
            <p:nvPr/>
          </p:nvSpPr>
          <p:spPr bwMode="auto">
            <a:xfrm>
              <a:off x="3247" y="3006"/>
              <a:ext cx="3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en-US" sz="2800" b="1">
                <a:latin typeface="Tahoma" pitchFamily="34" charset="0"/>
              </a:endParaRPr>
            </a:p>
          </p:txBody>
        </p:sp>
        <p:grpSp>
          <p:nvGrpSpPr>
            <p:cNvPr id="92196" name="Group 36"/>
            <p:cNvGrpSpPr>
              <a:grpSpLocks/>
            </p:cNvGrpSpPr>
            <p:nvPr/>
          </p:nvGrpSpPr>
          <p:grpSpPr bwMode="auto">
            <a:xfrm>
              <a:off x="3010" y="2028"/>
              <a:ext cx="237" cy="1630"/>
              <a:chOff x="4738" y="1862"/>
              <a:chExt cx="237" cy="1630"/>
            </a:xfrm>
          </p:grpSpPr>
          <p:sp>
            <p:nvSpPr>
              <p:cNvPr id="92197" name="Rectangle 37"/>
              <p:cNvSpPr>
                <a:spLocks noChangeArrowheads="1"/>
              </p:cNvSpPr>
              <p:nvPr/>
            </p:nvSpPr>
            <p:spPr bwMode="auto">
              <a:xfrm>
                <a:off x="4738" y="2188"/>
                <a:ext cx="237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800" b="1">
                    <a:latin typeface="Tahoma" pitchFamily="34" charset="0"/>
                  </a:rPr>
                  <a:t>&gt;</a:t>
                </a:r>
              </a:p>
            </p:txBody>
          </p:sp>
          <p:sp>
            <p:nvSpPr>
              <p:cNvPr id="92198" name="Rectangle 38"/>
              <p:cNvSpPr>
                <a:spLocks noChangeArrowheads="1"/>
              </p:cNvSpPr>
              <p:nvPr/>
            </p:nvSpPr>
            <p:spPr bwMode="auto">
              <a:xfrm>
                <a:off x="4738" y="1862"/>
                <a:ext cx="237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800" b="1">
                    <a:latin typeface="Tahoma" pitchFamily="34" charset="0"/>
                  </a:rPr>
                  <a:t>&gt;</a:t>
                </a:r>
              </a:p>
            </p:txBody>
          </p:sp>
          <p:sp>
            <p:nvSpPr>
              <p:cNvPr id="92199" name="Rectangle 39"/>
              <p:cNvSpPr>
                <a:spLocks noChangeArrowheads="1"/>
              </p:cNvSpPr>
              <p:nvPr/>
            </p:nvSpPr>
            <p:spPr bwMode="auto">
              <a:xfrm>
                <a:off x="4738" y="3166"/>
                <a:ext cx="237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800" b="1">
                    <a:latin typeface="Tahoma" pitchFamily="34" charset="0"/>
                  </a:rPr>
                  <a:t>&gt;</a:t>
                </a:r>
              </a:p>
            </p:txBody>
          </p:sp>
          <p:sp>
            <p:nvSpPr>
              <p:cNvPr id="92200" name="Rectangle 40"/>
              <p:cNvSpPr>
                <a:spLocks noChangeArrowheads="1"/>
              </p:cNvSpPr>
              <p:nvPr/>
            </p:nvSpPr>
            <p:spPr bwMode="auto">
              <a:xfrm>
                <a:off x="4738" y="2840"/>
                <a:ext cx="237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800" b="1">
                    <a:latin typeface="Tahoma" pitchFamily="34" charset="0"/>
                  </a:rPr>
                  <a:t>&gt;</a:t>
                </a:r>
              </a:p>
            </p:txBody>
          </p:sp>
        </p:grpSp>
        <p:grpSp>
          <p:nvGrpSpPr>
            <p:cNvPr id="92201" name="Group 41"/>
            <p:cNvGrpSpPr>
              <a:grpSpLocks/>
            </p:cNvGrpSpPr>
            <p:nvPr/>
          </p:nvGrpSpPr>
          <p:grpSpPr bwMode="auto">
            <a:xfrm>
              <a:off x="2417" y="2354"/>
              <a:ext cx="296" cy="1304"/>
              <a:chOff x="4145" y="2188"/>
              <a:chExt cx="296" cy="1304"/>
            </a:xfrm>
          </p:grpSpPr>
          <p:sp>
            <p:nvSpPr>
              <p:cNvPr id="92202" name="Rectangle 42"/>
              <p:cNvSpPr>
                <a:spLocks noChangeArrowheads="1"/>
              </p:cNvSpPr>
              <p:nvPr/>
            </p:nvSpPr>
            <p:spPr bwMode="auto">
              <a:xfrm>
                <a:off x="4145" y="2188"/>
                <a:ext cx="29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800" b="1">
                    <a:latin typeface="Tahoma" pitchFamily="34" charset="0"/>
                  </a:rPr>
                  <a:t>&gt;</a:t>
                </a:r>
              </a:p>
            </p:txBody>
          </p:sp>
          <p:sp>
            <p:nvSpPr>
              <p:cNvPr id="92203" name="Rectangle 43"/>
              <p:cNvSpPr>
                <a:spLocks noChangeArrowheads="1"/>
              </p:cNvSpPr>
              <p:nvPr/>
            </p:nvSpPr>
            <p:spPr bwMode="auto">
              <a:xfrm>
                <a:off x="4145" y="3166"/>
                <a:ext cx="29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800" b="1">
                    <a:latin typeface="Tahoma" pitchFamily="34" charset="0"/>
                  </a:rPr>
                  <a:t>&gt;</a:t>
                </a:r>
              </a:p>
            </p:txBody>
          </p:sp>
          <p:sp>
            <p:nvSpPr>
              <p:cNvPr id="92204" name="Rectangle 44"/>
              <p:cNvSpPr>
                <a:spLocks noChangeArrowheads="1"/>
              </p:cNvSpPr>
              <p:nvPr/>
            </p:nvSpPr>
            <p:spPr bwMode="auto">
              <a:xfrm>
                <a:off x="4145" y="2840"/>
                <a:ext cx="29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800" b="1">
                    <a:latin typeface="Tahoma" pitchFamily="34" charset="0"/>
                  </a:rPr>
                  <a:t>&gt;</a:t>
                </a:r>
              </a:p>
            </p:txBody>
          </p:sp>
        </p:grpSp>
        <p:sp>
          <p:nvSpPr>
            <p:cNvPr id="92205" name="Rectangle 45"/>
            <p:cNvSpPr>
              <a:spLocks noChangeArrowheads="1"/>
            </p:cNvSpPr>
            <p:nvPr/>
          </p:nvSpPr>
          <p:spPr bwMode="auto">
            <a:xfrm>
              <a:off x="1824" y="3006"/>
              <a:ext cx="29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)</a:t>
              </a:r>
            </a:p>
          </p:txBody>
        </p:sp>
        <p:sp>
          <p:nvSpPr>
            <p:cNvPr id="92206" name="Rectangle 46"/>
            <p:cNvSpPr>
              <a:spLocks noChangeArrowheads="1"/>
            </p:cNvSpPr>
            <p:nvPr/>
          </p:nvSpPr>
          <p:spPr bwMode="auto">
            <a:xfrm>
              <a:off x="3577" y="2680"/>
              <a:ext cx="2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en-US" sz="2800" b="1">
                <a:latin typeface="Tahoma" pitchFamily="34" charset="0"/>
              </a:endParaRPr>
            </a:p>
          </p:txBody>
        </p:sp>
        <p:sp>
          <p:nvSpPr>
            <p:cNvPr id="92207" name="Rectangle 47"/>
            <p:cNvSpPr>
              <a:spLocks noChangeArrowheads="1"/>
            </p:cNvSpPr>
            <p:nvPr/>
          </p:nvSpPr>
          <p:spPr bwMode="auto">
            <a:xfrm>
              <a:off x="3010" y="2680"/>
              <a:ext cx="23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=</a:t>
              </a:r>
            </a:p>
          </p:txBody>
        </p:sp>
        <p:grpSp>
          <p:nvGrpSpPr>
            <p:cNvPr id="92208" name="Group 48"/>
            <p:cNvGrpSpPr>
              <a:grpSpLocks/>
            </p:cNvGrpSpPr>
            <p:nvPr/>
          </p:nvGrpSpPr>
          <p:grpSpPr bwMode="auto">
            <a:xfrm>
              <a:off x="2120" y="2680"/>
              <a:ext cx="1457" cy="326"/>
              <a:chOff x="3848" y="2514"/>
              <a:chExt cx="1457" cy="326"/>
            </a:xfrm>
          </p:grpSpPr>
          <p:sp>
            <p:nvSpPr>
              <p:cNvPr id="92209" name="Rectangle 49"/>
              <p:cNvSpPr>
                <a:spLocks noChangeArrowheads="1"/>
              </p:cNvSpPr>
              <p:nvPr/>
            </p:nvSpPr>
            <p:spPr bwMode="auto">
              <a:xfrm>
                <a:off x="4441" y="2514"/>
                <a:ext cx="297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800" b="1">
                    <a:latin typeface="Tahoma" pitchFamily="34" charset="0"/>
                  </a:rPr>
                  <a:t>&lt;</a:t>
                </a:r>
              </a:p>
            </p:txBody>
          </p:sp>
          <p:sp>
            <p:nvSpPr>
              <p:cNvPr id="92210" name="Rectangle 50"/>
              <p:cNvSpPr>
                <a:spLocks noChangeArrowheads="1"/>
              </p:cNvSpPr>
              <p:nvPr/>
            </p:nvSpPr>
            <p:spPr bwMode="auto">
              <a:xfrm>
                <a:off x="3848" y="2514"/>
                <a:ext cx="297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800" b="1">
                    <a:latin typeface="Tahoma" pitchFamily="34" charset="0"/>
                  </a:rPr>
                  <a:t>&lt;</a:t>
                </a:r>
              </a:p>
            </p:txBody>
          </p:sp>
          <p:sp>
            <p:nvSpPr>
              <p:cNvPr id="92211" name="Rectangle 51"/>
              <p:cNvSpPr>
                <a:spLocks noChangeArrowheads="1"/>
              </p:cNvSpPr>
              <p:nvPr/>
            </p:nvSpPr>
            <p:spPr bwMode="auto">
              <a:xfrm>
                <a:off x="4975" y="2514"/>
                <a:ext cx="33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800" b="1">
                    <a:latin typeface="Tahoma" pitchFamily="34" charset="0"/>
                  </a:rPr>
                  <a:t>&lt;</a:t>
                </a:r>
              </a:p>
            </p:txBody>
          </p:sp>
          <p:sp>
            <p:nvSpPr>
              <p:cNvPr id="92212" name="Rectangle 52"/>
              <p:cNvSpPr>
                <a:spLocks noChangeArrowheads="1"/>
              </p:cNvSpPr>
              <p:nvPr/>
            </p:nvSpPr>
            <p:spPr bwMode="auto">
              <a:xfrm>
                <a:off x="4145" y="2514"/>
                <a:ext cx="29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800" b="1">
                    <a:latin typeface="Tahoma" pitchFamily="34" charset="0"/>
                  </a:rPr>
                  <a:t>&lt;</a:t>
                </a:r>
              </a:p>
            </p:txBody>
          </p:sp>
        </p:grpSp>
        <p:sp>
          <p:nvSpPr>
            <p:cNvPr id="92213" name="Rectangle 53"/>
            <p:cNvSpPr>
              <a:spLocks noChangeArrowheads="1"/>
            </p:cNvSpPr>
            <p:nvPr/>
          </p:nvSpPr>
          <p:spPr bwMode="auto">
            <a:xfrm>
              <a:off x="1824" y="2680"/>
              <a:ext cx="29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(</a:t>
              </a:r>
            </a:p>
          </p:txBody>
        </p:sp>
        <p:sp>
          <p:nvSpPr>
            <p:cNvPr id="92214" name="Rectangle 54"/>
            <p:cNvSpPr>
              <a:spLocks noChangeArrowheads="1"/>
            </p:cNvSpPr>
            <p:nvPr/>
          </p:nvSpPr>
          <p:spPr bwMode="auto">
            <a:xfrm>
              <a:off x="3577" y="1702"/>
              <a:ext cx="2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#</a:t>
              </a:r>
            </a:p>
          </p:txBody>
        </p:sp>
        <p:sp>
          <p:nvSpPr>
            <p:cNvPr id="92215" name="Rectangle 55"/>
            <p:cNvSpPr>
              <a:spLocks noChangeArrowheads="1"/>
            </p:cNvSpPr>
            <p:nvPr/>
          </p:nvSpPr>
          <p:spPr bwMode="auto">
            <a:xfrm>
              <a:off x="3247" y="1702"/>
              <a:ext cx="3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Tahoma" pitchFamily="34" charset="0"/>
                </a:rPr>
                <a:t>i</a:t>
              </a:r>
            </a:p>
          </p:txBody>
        </p:sp>
        <p:sp>
          <p:nvSpPr>
            <p:cNvPr id="92216" name="Rectangle 56"/>
            <p:cNvSpPr>
              <a:spLocks noChangeArrowheads="1"/>
            </p:cNvSpPr>
            <p:nvPr/>
          </p:nvSpPr>
          <p:spPr bwMode="auto">
            <a:xfrm>
              <a:off x="3010" y="1702"/>
              <a:ext cx="23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)</a:t>
              </a:r>
            </a:p>
          </p:txBody>
        </p:sp>
        <p:sp>
          <p:nvSpPr>
            <p:cNvPr id="92217" name="Rectangle 57"/>
            <p:cNvSpPr>
              <a:spLocks noChangeArrowheads="1"/>
            </p:cNvSpPr>
            <p:nvPr/>
          </p:nvSpPr>
          <p:spPr bwMode="auto">
            <a:xfrm>
              <a:off x="2417" y="1702"/>
              <a:ext cx="29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×</a:t>
              </a:r>
            </a:p>
          </p:txBody>
        </p:sp>
        <p:sp>
          <p:nvSpPr>
            <p:cNvPr id="92218" name="Rectangle 58"/>
            <p:cNvSpPr>
              <a:spLocks noChangeArrowheads="1"/>
            </p:cNvSpPr>
            <p:nvPr/>
          </p:nvSpPr>
          <p:spPr bwMode="auto">
            <a:xfrm>
              <a:off x="1824" y="1702"/>
              <a:ext cx="29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en-US" sz="2800" b="1">
                <a:latin typeface="Tahoma" pitchFamily="34" charset="0"/>
              </a:endParaRPr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>
              <a:off x="1824" y="1702"/>
              <a:ext cx="2016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>
              <a:off x="1824" y="2680"/>
              <a:ext cx="201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>
              <a:off x="1824" y="3006"/>
              <a:ext cx="201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>
              <a:off x="1824" y="3332"/>
              <a:ext cx="201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>
              <a:off x="1824" y="3984"/>
              <a:ext cx="2016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>
              <a:off x="1824" y="1702"/>
              <a:ext cx="0" cy="2282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>
              <a:off x="2417" y="1702"/>
              <a:ext cx="0" cy="228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>
              <a:off x="3010" y="1702"/>
              <a:ext cx="0" cy="228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>
              <a:off x="3247" y="1702"/>
              <a:ext cx="0" cy="228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>
              <a:off x="3577" y="1702"/>
              <a:ext cx="0" cy="228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>
              <a:off x="3840" y="1702"/>
              <a:ext cx="0" cy="2282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>
              <a:off x="2120" y="1702"/>
              <a:ext cx="0" cy="228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>
              <a:off x="2713" y="1702"/>
              <a:ext cx="0" cy="228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>
              <a:off x="1824" y="2028"/>
              <a:ext cx="201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>
              <a:off x="1824" y="3658"/>
              <a:ext cx="201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>
              <a:off x="1824" y="2354"/>
              <a:ext cx="201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2236" name="Rectangle 76"/>
          <p:cNvSpPr>
            <a:spLocks noChangeArrowheads="1"/>
          </p:cNvSpPr>
          <p:nvPr/>
        </p:nvSpPr>
        <p:spPr bwMode="auto">
          <a:xfrm>
            <a:off x="914400" y="2667000"/>
            <a:ext cx="3505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文法 </a:t>
            </a:r>
            <a:r>
              <a:rPr lang="en-US" altLang="zh-CN" b="1">
                <a:latin typeface="Tahoma" pitchFamily="34" charset="0"/>
              </a:rPr>
              <a:t>E→E+T|T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b="1">
                <a:latin typeface="Tahoma" pitchFamily="34" charset="0"/>
              </a:rPr>
              <a:t>	    T→T×F|F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b="1">
                <a:latin typeface="Tahoma" pitchFamily="34" charset="0"/>
              </a:rPr>
              <a:t>	    F→(E)|I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	的算符优先关系表为：</a:t>
            </a:r>
            <a:endParaRPr lang="zh-CN" altLang="en-US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en-US" b="1"/>
          </a:p>
        </p:txBody>
      </p:sp>
      <p:sp>
        <p:nvSpPr>
          <p:cNvPr id="92237" name="Rectangle 77"/>
          <p:cNvSpPr>
            <a:spLocks noChangeArrowheads="1"/>
          </p:cNvSpPr>
          <p:nvPr/>
        </p:nvSpPr>
        <p:spPr bwMode="auto">
          <a:xfrm>
            <a:off x="762000" y="4876800"/>
            <a:ext cx="3733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优先关系表中无多重定义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/>
              <a:t>此文法是算符优先文法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autoUpdateAnimBg="0"/>
      <p:bldP spid="92236" grpId="0" autoUpdateAnimBg="0"/>
      <p:bldP spid="9223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3</a:t>
            </a:r>
            <a:r>
              <a:rPr lang="zh-CN" altLang="en-US" dirty="0"/>
              <a:t>.4  </a:t>
            </a:r>
            <a:r>
              <a:rPr lang="zh-CN" altLang="en-US" dirty="0">
                <a:latin typeface="Times New Roman" pitchFamily="18" charset="0"/>
              </a:rPr>
              <a:t>算符优先分析算法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066800"/>
          </a:xfrm>
        </p:spPr>
        <p:txBody>
          <a:bodyPr/>
          <a:lstStyle/>
          <a:p>
            <a:pPr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z="2800" b="1"/>
              <a:t>说明：</a:t>
            </a:r>
          </a:p>
          <a:p>
            <a:pPr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800" b="1"/>
              <a:t>算符优先分析法的归约过程与规范归约不同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33400" y="466090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CC"/>
              </a:buClr>
              <a:buFont typeface="Wingdings" pitchFamily="2" charset="2"/>
              <a:buChar char="Ø"/>
            </a:pPr>
            <a:endParaRPr lang="zh-CN" altLang="en-US" sz="2800" b="1">
              <a:latin typeface="Tahoma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28600" y="2819400"/>
            <a:ext cx="304800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文法 	</a:t>
            </a:r>
            <a:r>
              <a:rPr lang="en-US" altLang="zh-CN" sz="2800" b="1">
                <a:latin typeface="Tahoma" pitchFamily="34" charset="0"/>
              </a:rPr>
              <a:t>E→E+T|T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	T→T×F|F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	F→(E)|i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28600" y="4495800"/>
            <a:ext cx="352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ahoma" pitchFamily="34" charset="0"/>
              </a:rPr>
              <a:t>输入串</a:t>
            </a:r>
            <a:r>
              <a:rPr lang="en-US" altLang="zh-CN" sz="2800" b="1">
                <a:latin typeface="Tahoma" pitchFamily="34" charset="0"/>
              </a:rPr>
              <a:t>i+i</a:t>
            </a:r>
            <a:r>
              <a:rPr lang="zh-CN" altLang="en-US" sz="2800" b="1">
                <a:latin typeface="Tahoma" pitchFamily="34" charset="0"/>
              </a:rPr>
              <a:t>的语法树：</a:t>
            </a:r>
          </a:p>
        </p:txBody>
      </p:sp>
      <p:grpSp>
        <p:nvGrpSpPr>
          <p:cNvPr id="38936" name="Group 24"/>
          <p:cNvGrpSpPr>
            <a:grpSpLocks/>
          </p:cNvGrpSpPr>
          <p:nvPr/>
        </p:nvGrpSpPr>
        <p:grpSpPr bwMode="auto">
          <a:xfrm>
            <a:off x="3505200" y="2667000"/>
            <a:ext cx="1447800" cy="3352800"/>
            <a:chOff x="3168" y="1680"/>
            <a:chExt cx="912" cy="2112"/>
          </a:xfrm>
        </p:grpSpPr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3456" y="168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E</a:t>
              </a:r>
            </a:p>
          </p:txBody>
        </p:sp>
        <p:sp>
          <p:nvSpPr>
            <p:cNvPr id="38920" name="Text Box 8"/>
            <p:cNvSpPr txBox="1">
              <a:spLocks noChangeArrowheads="1"/>
            </p:cNvSpPr>
            <p:nvPr/>
          </p:nvSpPr>
          <p:spPr bwMode="auto">
            <a:xfrm>
              <a:off x="3168" y="216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E</a:t>
              </a:r>
            </a:p>
          </p:txBody>
        </p: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3456" y="216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+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3792" y="2169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</a:t>
              </a:r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 flipH="1">
              <a:off x="3360" y="1968"/>
              <a:ext cx="240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3600" y="1968"/>
              <a:ext cx="0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3600" y="1968"/>
              <a:ext cx="288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3168" y="2553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</a:t>
              </a:r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3312" y="2448"/>
              <a:ext cx="0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8" name="Text Box 16"/>
            <p:cNvSpPr txBox="1">
              <a:spLocks noChangeArrowheads="1"/>
            </p:cNvSpPr>
            <p:nvPr/>
          </p:nvSpPr>
          <p:spPr bwMode="auto">
            <a:xfrm>
              <a:off x="3200" y="302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F</a:t>
              </a:r>
            </a:p>
          </p:txBody>
        </p: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3216" y="3465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i</a:t>
              </a:r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>
              <a:off x="3312" y="2832"/>
              <a:ext cx="0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3312" y="3312"/>
              <a:ext cx="0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Text Box 20"/>
            <p:cNvSpPr txBox="1">
              <a:spLocks noChangeArrowheads="1"/>
            </p:cNvSpPr>
            <p:nvPr/>
          </p:nvSpPr>
          <p:spPr bwMode="auto">
            <a:xfrm>
              <a:off x="3824" y="264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F</a:t>
              </a:r>
            </a:p>
          </p:txBody>
        </p:sp>
        <p:sp>
          <p:nvSpPr>
            <p:cNvPr id="38933" name="Text Box 21"/>
            <p:cNvSpPr txBox="1">
              <a:spLocks noChangeArrowheads="1"/>
            </p:cNvSpPr>
            <p:nvPr/>
          </p:nvSpPr>
          <p:spPr bwMode="auto">
            <a:xfrm>
              <a:off x="3840" y="3081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i</a:t>
              </a:r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3936" y="2448"/>
              <a:ext cx="0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3936" y="2928"/>
              <a:ext cx="0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5257800" y="2895600"/>
            <a:ext cx="3657600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i+i</a:t>
            </a:r>
            <a:r>
              <a:rPr lang="zh-CN" altLang="en-US" sz="2800" b="1"/>
              <a:t>的规范归约：</a:t>
            </a:r>
          </a:p>
          <a:p>
            <a:pPr>
              <a:spcBef>
                <a:spcPct val="50000"/>
              </a:spcBef>
            </a:pPr>
            <a:r>
              <a:rPr lang="en-US" altLang="zh-CN" sz="2800" b="1" u="sng"/>
              <a:t>i</a:t>
            </a:r>
            <a:r>
              <a:rPr lang="en-US" altLang="zh-CN" sz="2800" b="1"/>
              <a:t>+i </a:t>
            </a:r>
            <a:r>
              <a:rPr lang="en-US" altLang="zh-CN" sz="2800" b="1">
                <a:solidFill>
                  <a:srgbClr val="FF0000"/>
                </a:solidFill>
              </a:rPr>
              <a:t>|- </a:t>
            </a:r>
            <a:r>
              <a:rPr lang="en-US" altLang="zh-CN" sz="2800" b="1" u="sng">
                <a:solidFill>
                  <a:srgbClr val="0000CC"/>
                </a:solidFill>
              </a:rPr>
              <a:t>F</a:t>
            </a:r>
            <a:r>
              <a:rPr lang="en-US" altLang="zh-CN" sz="2800" b="1"/>
              <a:t>+i </a:t>
            </a:r>
            <a:r>
              <a:rPr lang="en-US" altLang="zh-CN" sz="2800" b="1">
                <a:solidFill>
                  <a:srgbClr val="FF0000"/>
                </a:solidFill>
              </a:rPr>
              <a:t>|- </a:t>
            </a:r>
            <a:r>
              <a:rPr lang="en-US" altLang="zh-CN" sz="2800" b="1" u="sng">
                <a:solidFill>
                  <a:srgbClr val="0000CC"/>
                </a:solidFill>
              </a:rPr>
              <a:t>T</a:t>
            </a:r>
            <a:r>
              <a:rPr lang="en-US" altLang="zh-CN" sz="2800" b="1"/>
              <a:t>+i </a:t>
            </a:r>
            <a:r>
              <a:rPr lang="en-US" altLang="zh-CN" sz="2800" b="1">
                <a:solidFill>
                  <a:srgbClr val="FF0000"/>
                </a:solidFill>
              </a:rPr>
              <a:t>|-</a:t>
            </a:r>
            <a:r>
              <a:rPr lang="en-US" altLang="zh-CN" sz="2800" b="1">
                <a:solidFill>
                  <a:srgbClr val="0000CC"/>
                </a:solidFill>
              </a:rPr>
              <a:t>E</a:t>
            </a:r>
            <a:r>
              <a:rPr lang="en-US" altLang="zh-CN" sz="2800" b="1"/>
              <a:t>+</a:t>
            </a:r>
            <a:r>
              <a:rPr lang="en-US" altLang="zh-CN" sz="2800" b="1" u="sng"/>
              <a:t>i </a:t>
            </a:r>
            <a:r>
              <a:rPr lang="en-US" altLang="zh-CN" sz="2800" b="1"/>
              <a:t>|-E+</a:t>
            </a:r>
            <a:r>
              <a:rPr lang="en-US" altLang="zh-CN" sz="2800" b="1" u="sng">
                <a:solidFill>
                  <a:srgbClr val="0000CC"/>
                </a:solidFill>
              </a:rPr>
              <a:t>F</a:t>
            </a:r>
            <a:r>
              <a:rPr lang="en-US" altLang="zh-CN" sz="2800" b="1">
                <a:solidFill>
                  <a:srgbClr val="0000CC"/>
                </a:solidFill>
              </a:rPr>
              <a:t> </a:t>
            </a:r>
            <a:r>
              <a:rPr lang="en-US" altLang="zh-CN" sz="2800" b="1"/>
              <a:t>|- </a:t>
            </a:r>
            <a:r>
              <a:rPr lang="en-US" altLang="zh-CN" sz="2800" b="1" u="sng"/>
              <a:t>E+</a:t>
            </a:r>
            <a:r>
              <a:rPr lang="en-US" altLang="zh-CN" sz="2800" b="1" u="sng">
                <a:solidFill>
                  <a:srgbClr val="0000CC"/>
                </a:solidFill>
              </a:rPr>
              <a:t>T</a:t>
            </a:r>
            <a:r>
              <a:rPr lang="en-US" altLang="zh-CN" sz="2800" b="1"/>
              <a:t> |- </a:t>
            </a:r>
            <a:r>
              <a:rPr lang="en-US" altLang="zh-CN" sz="2800" b="1">
                <a:solidFill>
                  <a:srgbClr val="0000CC"/>
                </a:solidFill>
              </a:rPr>
              <a:t>E</a:t>
            </a:r>
            <a:r>
              <a:rPr lang="en-US" altLang="zh-CN" sz="2800" b="1"/>
              <a:t> </a:t>
            </a:r>
            <a:endParaRPr lang="en-US" altLang="zh-CN" sz="2800" b="1">
              <a:solidFill>
                <a:srgbClr val="0000CC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800" b="1"/>
              <a:t>i+i</a:t>
            </a:r>
            <a:r>
              <a:rPr lang="zh-CN" altLang="en-US" sz="2800" b="1"/>
              <a:t>的算符优先分析：</a:t>
            </a:r>
          </a:p>
          <a:p>
            <a:pPr>
              <a:spcBef>
                <a:spcPct val="50000"/>
              </a:spcBef>
            </a:pPr>
            <a:r>
              <a:rPr lang="en-US" altLang="zh-CN" sz="2800" b="1" u="sng"/>
              <a:t>i</a:t>
            </a:r>
            <a:r>
              <a:rPr lang="en-US" altLang="zh-CN" sz="2800" b="1"/>
              <a:t>+i </a:t>
            </a:r>
            <a:r>
              <a:rPr lang="en-US" altLang="zh-CN" sz="2800" b="1">
                <a:solidFill>
                  <a:srgbClr val="FF0000"/>
                </a:solidFill>
              </a:rPr>
              <a:t>|-</a:t>
            </a:r>
            <a:r>
              <a:rPr lang="en-US" altLang="zh-CN" sz="2800" b="1">
                <a:solidFill>
                  <a:srgbClr val="0000CC"/>
                </a:solidFill>
              </a:rPr>
              <a:t>F</a:t>
            </a:r>
            <a:r>
              <a:rPr lang="en-US" altLang="zh-CN" sz="2800" b="1"/>
              <a:t>+</a:t>
            </a:r>
            <a:r>
              <a:rPr lang="en-US" altLang="zh-CN" sz="2800" b="1" u="sng"/>
              <a:t>i</a:t>
            </a: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FF0000"/>
                </a:solidFill>
              </a:rPr>
              <a:t>|-</a:t>
            </a:r>
            <a:r>
              <a:rPr lang="en-US" altLang="zh-CN" sz="2800" b="1" u="sng"/>
              <a:t>F+</a:t>
            </a:r>
            <a:r>
              <a:rPr lang="en-US" altLang="zh-CN" sz="2800" b="1" u="sng">
                <a:solidFill>
                  <a:srgbClr val="0000CC"/>
                </a:solidFill>
              </a:rPr>
              <a:t>F</a:t>
            </a: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FF0000"/>
                </a:solidFill>
              </a:rPr>
              <a:t>|-</a:t>
            </a:r>
            <a:r>
              <a:rPr lang="en-US" altLang="zh-CN" sz="2800" b="1">
                <a:solidFill>
                  <a:srgbClr val="0000CC"/>
                </a:solidFill>
              </a:rPr>
              <a:t>E</a:t>
            </a:r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457200" y="59436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当单个非终结符是句柄时，算符优先法无法确定该非终结符为句柄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3" autoUpdateAnimBg="0"/>
      <p:bldP spid="38917" grpId="0" autoUpdateAnimBg="0"/>
      <p:bldP spid="38918" grpId="0" autoUpdateAnimBg="0"/>
      <p:bldP spid="38937" grpId="0" autoUpdateAnimBg="0"/>
      <p:bldP spid="3893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800" b="1"/>
              <a:t>算符优先法每次归约</a:t>
            </a:r>
            <a:r>
              <a:rPr lang="zh-CN" altLang="en-US" sz="2800" b="1">
                <a:solidFill>
                  <a:srgbClr val="FF0000"/>
                </a:solidFill>
              </a:rPr>
              <a:t>最左素短语</a:t>
            </a:r>
            <a:r>
              <a:rPr lang="zh-CN" altLang="en-US" sz="2800" b="1"/>
              <a:t>而不是句柄</a:t>
            </a:r>
          </a:p>
          <a:p>
            <a:pPr>
              <a:spcBef>
                <a:spcPct val="50000"/>
              </a:spcBef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sz="2800" b="1"/>
              <a:t>最左素短语的定义和确定方法是算符优先分析算法的关键。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36576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</a:rPr>
              <a:t>1.  最左素短语的定义</a:t>
            </a:r>
            <a:endParaRPr lang="zh-CN" altLang="en-US" b="1"/>
          </a:p>
          <a:p>
            <a:pPr algn="just"/>
            <a:r>
              <a:rPr lang="zh-CN" altLang="en-US" b="1"/>
              <a:t>定义：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b="1"/>
              <a:t>	设有文法</a:t>
            </a:r>
            <a:r>
              <a:rPr lang="en-US" altLang="zh-CN" b="1"/>
              <a:t>G[S]，</a:t>
            </a:r>
            <a:r>
              <a:rPr lang="zh-CN" altLang="en-US" b="1"/>
              <a:t>其句型的</a:t>
            </a:r>
            <a:r>
              <a:rPr lang="zh-CN" altLang="en-US" b="1">
                <a:solidFill>
                  <a:srgbClr val="FF0000"/>
                </a:solidFill>
              </a:rPr>
              <a:t>素短语</a:t>
            </a:r>
            <a:r>
              <a:rPr lang="zh-CN" altLang="en-US" b="1"/>
              <a:t>是一个</a:t>
            </a:r>
            <a:r>
              <a:rPr lang="zh-CN" altLang="en-US" b="1">
                <a:solidFill>
                  <a:srgbClr val="FF0000"/>
                </a:solidFill>
              </a:rPr>
              <a:t>短语</a:t>
            </a:r>
            <a:r>
              <a:rPr lang="zh-CN" altLang="en-US" b="1"/>
              <a:t>，它</a:t>
            </a:r>
            <a:r>
              <a:rPr lang="zh-CN" altLang="en-US" b="1">
                <a:solidFill>
                  <a:srgbClr val="0000CC"/>
                </a:solidFill>
              </a:rPr>
              <a:t>至少</a:t>
            </a:r>
            <a:r>
              <a:rPr lang="zh-CN" altLang="en-US" b="1"/>
              <a:t>包含一个</a:t>
            </a:r>
            <a:r>
              <a:rPr lang="zh-CN" altLang="en-US" b="1">
                <a:solidFill>
                  <a:srgbClr val="FF0000"/>
                </a:solidFill>
              </a:rPr>
              <a:t>终结符</a:t>
            </a:r>
            <a:r>
              <a:rPr lang="zh-CN" altLang="en-US" b="1"/>
              <a:t>，并除自身外不包含其它素短语。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b="1"/>
              <a:t>	最左边的素短语称为</a:t>
            </a:r>
            <a:r>
              <a:rPr lang="zh-CN" altLang="en-US" b="1">
                <a:solidFill>
                  <a:srgbClr val="FF0000"/>
                </a:solidFill>
              </a:rPr>
              <a:t>最左素短语</a:t>
            </a:r>
            <a:r>
              <a:rPr lang="zh-CN" altLang="en-US" b="1"/>
              <a:t>。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bldLvl="3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04800"/>
            <a:ext cx="7772400" cy="6248400"/>
          </a:xfrm>
        </p:spPr>
        <p:txBody>
          <a:bodyPr/>
          <a:lstStyle/>
          <a:p>
            <a:pPr marL="609600" indent="-609600" algn="just">
              <a:buClr>
                <a:srgbClr val="0000CC"/>
              </a:buClr>
              <a:buFont typeface="Wingdings" pitchFamily="2" charset="2"/>
              <a:buAutoNum type="arabicPeriod" startAt="2"/>
            </a:pPr>
            <a:r>
              <a:rPr lang="zh-CN" altLang="en-US" sz="2800" b="1">
                <a:latin typeface="Times New Roman" pitchFamily="18" charset="0"/>
              </a:rPr>
              <a:t>遇到的问题</a:t>
            </a:r>
          </a:p>
          <a:p>
            <a:pPr marL="609600" indent="-609600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	如何找出进行直接归约的</a:t>
            </a:r>
            <a:r>
              <a:rPr lang="en-US" altLang="zh-CN" sz="2800" b="1">
                <a:latin typeface="Times New Roman" pitchFamily="18" charset="0"/>
              </a:rPr>
              <a:t>“</a:t>
            </a:r>
            <a:r>
              <a:rPr lang="zh-CN" altLang="en-US" sz="2800" b="1">
                <a:latin typeface="Times New Roman" pitchFamily="18" charset="0"/>
              </a:rPr>
              <a:t>可归约串”（句柄）</a:t>
            </a:r>
          </a:p>
          <a:p>
            <a:pPr marL="609600" indent="-609600" algn="just">
              <a:buClr>
                <a:srgbClr val="0000CC"/>
              </a:buClr>
              <a:buFont typeface="Wingdings" pitchFamily="2" charset="2"/>
              <a:buAutoNum type="arabicPeriod" startAt="3"/>
            </a:pPr>
            <a:r>
              <a:rPr lang="zh-CN" altLang="en-US" sz="2800" b="1">
                <a:latin typeface="宋体" pitchFamily="2" charset="-122"/>
              </a:rPr>
              <a:t>基本实现方法－</a:t>
            </a:r>
            <a:r>
              <a:rPr lang="zh-CN" altLang="en-US" sz="2800" b="1">
                <a:latin typeface="Times New Roman"/>
              </a:rPr>
              <a:t>“</a:t>
            </a:r>
            <a:r>
              <a:rPr lang="zh-CN" altLang="en-US" sz="2800" b="1">
                <a:latin typeface="宋体" pitchFamily="2" charset="-122"/>
              </a:rPr>
              <a:t>移进－归约</a:t>
            </a:r>
            <a:r>
              <a:rPr lang="zh-CN" altLang="en-US" sz="2800" b="1">
                <a:latin typeface="Times New Roman"/>
              </a:rPr>
              <a:t>”</a:t>
            </a:r>
            <a:r>
              <a:rPr lang="zh-CN" altLang="en-US" sz="2800" b="1">
                <a:latin typeface="宋体" pitchFamily="2" charset="-122"/>
              </a:rPr>
              <a:t>方法</a:t>
            </a:r>
          </a:p>
          <a:p>
            <a:pPr marL="609600" indent="-609600" algn="just"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z="2800" b="1">
                <a:latin typeface="宋体" pitchFamily="2" charset="-122"/>
              </a:rPr>
              <a:t>	引进一个先进后出的符号栈来存放符号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zh-CN" altLang="en-US" sz="2800" b="1">
                <a:latin typeface="宋体" pitchFamily="2" charset="-122"/>
              </a:rPr>
              <a:t>	对输入符号串自左向右进行扫描，并把当前输入符号下推入栈中（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移进</a:t>
            </a:r>
            <a:r>
              <a:rPr lang="zh-CN" altLang="en-US" sz="2800" b="1">
                <a:latin typeface="宋体" pitchFamily="2" charset="-122"/>
              </a:rPr>
              <a:t>），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zh-CN" altLang="en-US" sz="2800" b="1">
                <a:latin typeface="宋体" pitchFamily="2" charset="-122"/>
              </a:rPr>
              <a:t>	边移进边分析，一旦栈顶符号串形成某个句型的句柄（为某产生式的右部）时，就用相应的非终结符（产生式的左部）替换它(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归约</a:t>
            </a:r>
            <a:r>
              <a:rPr lang="zh-CN" altLang="en-US" sz="2800" b="1">
                <a:latin typeface="宋体" pitchFamily="2" charset="-122"/>
              </a:rPr>
              <a:t>)。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zh-CN" altLang="en-US" sz="2800" b="1">
                <a:latin typeface="宋体" pitchFamily="2" charset="-122"/>
              </a:rPr>
              <a:t>	重复这一过程，直到输入符号串的末端，此时如果栈中只剩文法开始符号，则输入符号串是文法的句子，否则不是。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228600" y="228600"/>
            <a:ext cx="8686800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2800" b="1">
                <a:latin typeface="Tahoma" pitchFamily="34" charset="0"/>
              </a:rPr>
              <a:t>例 文法：</a:t>
            </a:r>
            <a:r>
              <a:rPr lang="en-US" altLang="zh-CN" sz="2800" b="1">
                <a:latin typeface="Tahoma" pitchFamily="34" charset="0"/>
              </a:rPr>
              <a:t>E→E+T|T    T→T×F|F 	F→(E)|i</a:t>
            </a:r>
            <a:endParaRPr lang="zh-CN" altLang="en-US" sz="2800" b="1"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的一个句型为 </a:t>
            </a:r>
            <a:r>
              <a:rPr lang="en-US" altLang="zh-CN" sz="2800" b="1">
                <a:latin typeface="Tahoma" pitchFamily="34" charset="0"/>
              </a:rPr>
              <a:t>T+T×F+i</a:t>
            </a:r>
            <a:endParaRPr lang="zh-CN" altLang="en-US" sz="2800" b="1">
              <a:latin typeface="Tahoma" pitchFamily="34" charset="0"/>
            </a:endParaRPr>
          </a:p>
        </p:txBody>
      </p:sp>
      <p:grpSp>
        <p:nvGrpSpPr>
          <p:cNvPr id="84003" name="Group 35"/>
          <p:cNvGrpSpPr>
            <a:grpSpLocks/>
          </p:cNvGrpSpPr>
          <p:nvPr/>
        </p:nvGrpSpPr>
        <p:grpSpPr bwMode="auto">
          <a:xfrm>
            <a:off x="5792788" y="1196975"/>
            <a:ext cx="2709862" cy="2663825"/>
            <a:chOff x="3649" y="754"/>
            <a:chExt cx="1707" cy="1678"/>
          </a:xfrm>
        </p:grpSpPr>
        <p:sp>
          <p:nvSpPr>
            <p:cNvPr id="83972" name="Rectangle 4"/>
            <p:cNvSpPr>
              <a:spLocks noChangeArrowheads="1"/>
            </p:cNvSpPr>
            <p:nvPr/>
          </p:nvSpPr>
          <p:spPr bwMode="auto">
            <a:xfrm>
              <a:off x="4775" y="754"/>
              <a:ext cx="13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800" b="1"/>
                <a:t>E</a:t>
              </a:r>
            </a:p>
          </p:txBody>
        </p:sp>
        <p:sp>
          <p:nvSpPr>
            <p:cNvPr id="83973" name="Rectangle 5"/>
            <p:cNvSpPr>
              <a:spLocks noChangeArrowheads="1"/>
            </p:cNvSpPr>
            <p:nvPr/>
          </p:nvSpPr>
          <p:spPr bwMode="auto">
            <a:xfrm>
              <a:off x="5186" y="1273"/>
              <a:ext cx="13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800" b="1"/>
                <a:t>T</a:t>
              </a:r>
            </a:p>
          </p:txBody>
        </p:sp>
        <p:sp>
          <p:nvSpPr>
            <p:cNvPr id="83974" name="Rectangle 6"/>
            <p:cNvSpPr>
              <a:spLocks noChangeArrowheads="1"/>
            </p:cNvSpPr>
            <p:nvPr/>
          </p:nvSpPr>
          <p:spPr bwMode="auto">
            <a:xfrm>
              <a:off x="4088" y="1288"/>
              <a:ext cx="1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800" b="1"/>
                <a:t>E</a:t>
              </a:r>
            </a:p>
          </p:txBody>
        </p:sp>
        <p:sp>
          <p:nvSpPr>
            <p:cNvPr id="83975" name="Rectangle 7"/>
            <p:cNvSpPr>
              <a:spLocks noChangeArrowheads="1"/>
            </p:cNvSpPr>
            <p:nvPr/>
          </p:nvSpPr>
          <p:spPr bwMode="auto">
            <a:xfrm>
              <a:off x="3660" y="1735"/>
              <a:ext cx="17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800" b="1"/>
                <a:t>E</a:t>
              </a:r>
            </a:p>
          </p:txBody>
        </p:sp>
        <p:sp>
          <p:nvSpPr>
            <p:cNvPr id="83976" name="Rectangle 8"/>
            <p:cNvSpPr>
              <a:spLocks noChangeArrowheads="1"/>
            </p:cNvSpPr>
            <p:nvPr/>
          </p:nvSpPr>
          <p:spPr bwMode="auto">
            <a:xfrm>
              <a:off x="3649" y="2230"/>
              <a:ext cx="17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800" b="1"/>
                <a:t>T</a:t>
              </a:r>
            </a:p>
          </p:txBody>
        </p:sp>
        <p:sp>
          <p:nvSpPr>
            <p:cNvPr id="83977" name="Freeform 9"/>
            <p:cNvSpPr>
              <a:spLocks/>
            </p:cNvSpPr>
            <p:nvPr/>
          </p:nvSpPr>
          <p:spPr bwMode="auto">
            <a:xfrm>
              <a:off x="3735" y="1996"/>
              <a:ext cx="2" cy="201"/>
            </a:xfrm>
            <a:custGeom>
              <a:avLst/>
              <a:gdLst>
                <a:gd name="T0" fmla="*/ 0 w 1"/>
                <a:gd name="T1" fmla="*/ 0 h 311"/>
                <a:gd name="T2" fmla="*/ 0 w 1"/>
                <a:gd name="T3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1">
                  <a:moveTo>
                    <a:pt x="0" y="0"/>
                  </a:moveTo>
                  <a:lnTo>
                    <a:pt x="0" y="311"/>
                  </a:ln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8" name="Rectangle 10"/>
            <p:cNvSpPr>
              <a:spLocks noChangeArrowheads="1"/>
            </p:cNvSpPr>
            <p:nvPr/>
          </p:nvSpPr>
          <p:spPr bwMode="auto">
            <a:xfrm>
              <a:off x="4472" y="1755"/>
              <a:ext cx="13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800" b="1"/>
                <a:t>T</a:t>
              </a:r>
            </a:p>
          </p:txBody>
        </p:sp>
        <p:sp>
          <p:nvSpPr>
            <p:cNvPr id="83979" name="Rectangle 11"/>
            <p:cNvSpPr>
              <a:spLocks noChangeArrowheads="1"/>
            </p:cNvSpPr>
            <p:nvPr/>
          </p:nvSpPr>
          <p:spPr bwMode="auto">
            <a:xfrm>
              <a:off x="4065" y="2226"/>
              <a:ext cx="13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800" b="1"/>
                <a:t>T</a:t>
              </a:r>
            </a:p>
          </p:txBody>
        </p:sp>
        <p:sp>
          <p:nvSpPr>
            <p:cNvPr id="83980" name="Rectangle 12"/>
            <p:cNvSpPr>
              <a:spLocks noChangeArrowheads="1"/>
            </p:cNvSpPr>
            <p:nvPr/>
          </p:nvSpPr>
          <p:spPr bwMode="auto">
            <a:xfrm>
              <a:off x="4790" y="2251"/>
              <a:ext cx="13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800" b="1"/>
                <a:t>F</a:t>
              </a:r>
            </a:p>
          </p:txBody>
        </p:sp>
        <p:sp>
          <p:nvSpPr>
            <p:cNvPr id="83981" name="Freeform 13"/>
            <p:cNvSpPr>
              <a:spLocks/>
            </p:cNvSpPr>
            <p:nvPr/>
          </p:nvSpPr>
          <p:spPr bwMode="auto">
            <a:xfrm>
              <a:off x="4197" y="2014"/>
              <a:ext cx="298" cy="218"/>
            </a:xfrm>
            <a:custGeom>
              <a:avLst/>
              <a:gdLst>
                <a:gd name="T0" fmla="*/ 122 w 122"/>
                <a:gd name="T1" fmla="*/ 0 h 488"/>
                <a:gd name="T2" fmla="*/ 0 w 122"/>
                <a:gd name="T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2" h="488">
                  <a:moveTo>
                    <a:pt x="122" y="0"/>
                  </a:moveTo>
                  <a:lnTo>
                    <a:pt x="0" y="488"/>
                  </a:ln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2" name="Freeform 14"/>
            <p:cNvSpPr>
              <a:spLocks/>
            </p:cNvSpPr>
            <p:nvPr/>
          </p:nvSpPr>
          <p:spPr bwMode="auto">
            <a:xfrm>
              <a:off x="4528" y="2018"/>
              <a:ext cx="1" cy="241"/>
            </a:xfrm>
            <a:custGeom>
              <a:avLst/>
              <a:gdLst>
                <a:gd name="T0" fmla="*/ 0 w 1"/>
                <a:gd name="T1" fmla="*/ 0 h 466"/>
                <a:gd name="T2" fmla="*/ 0 w 1"/>
                <a:gd name="T3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66">
                  <a:moveTo>
                    <a:pt x="0" y="0"/>
                  </a:moveTo>
                  <a:lnTo>
                    <a:pt x="0" y="466"/>
                  </a:ln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3" name="Freeform 15"/>
            <p:cNvSpPr>
              <a:spLocks/>
            </p:cNvSpPr>
            <p:nvPr/>
          </p:nvSpPr>
          <p:spPr bwMode="auto">
            <a:xfrm>
              <a:off x="4574" y="2030"/>
              <a:ext cx="256" cy="266"/>
            </a:xfrm>
            <a:custGeom>
              <a:avLst/>
              <a:gdLst>
                <a:gd name="T0" fmla="*/ 0 w 127"/>
                <a:gd name="T1" fmla="*/ 0 h 465"/>
                <a:gd name="T2" fmla="*/ 127 w 127"/>
                <a:gd name="T3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7" h="465">
                  <a:moveTo>
                    <a:pt x="0" y="0"/>
                  </a:moveTo>
                  <a:lnTo>
                    <a:pt x="127" y="465"/>
                  </a:ln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4" name="Rectangle 16"/>
            <p:cNvSpPr>
              <a:spLocks noChangeArrowheads="1"/>
            </p:cNvSpPr>
            <p:nvPr/>
          </p:nvSpPr>
          <p:spPr bwMode="auto">
            <a:xfrm>
              <a:off x="4422" y="2271"/>
              <a:ext cx="13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000" b="1"/>
                <a:t>×</a:t>
              </a:r>
            </a:p>
          </p:txBody>
        </p:sp>
        <p:sp>
          <p:nvSpPr>
            <p:cNvPr id="83985" name="Rectangle 17"/>
            <p:cNvSpPr>
              <a:spLocks noChangeArrowheads="1"/>
            </p:cNvSpPr>
            <p:nvPr/>
          </p:nvSpPr>
          <p:spPr bwMode="auto">
            <a:xfrm>
              <a:off x="4059" y="1752"/>
              <a:ext cx="13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800" b="1"/>
                <a:t>+</a:t>
              </a:r>
            </a:p>
          </p:txBody>
        </p:sp>
        <p:sp>
          <p:nvSpPr>
            <p:cNvPr id="83986" name="Freeform 18"/>
            <p:cNvSpPr>
              <a:spLocks/>
            </p:cNvSpPr>
            <p:nvPr/>
          </p:nvSpPr>
          <p:spPr bwMode="auto">
            <a:xfrm>
              <a:off x="3792" y="1544"/>
              <a:ext cx="220" cy="202"/>
            </a:xfrm>
            <a:custGeom>
              <a:avLst/>
              <a:gdLst>
                <a:gd name="T0" fmla="*/ 310 w 310"/>
                <a:gd name="T1" fmla="*/ 0 h 353"/>
                <a:gd name="T2" fmla="*/ 0 w 310"/>
                <a:gd name="T3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0" h="353">
                  <a:moveTo>
                    <a:pt x="310" y="0"/>
                  </a:moveTo>
                  <a:lnTo>
                    <a:pt x="0" y="353"/>
                  </a:ln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7" name="Freeform 19"/>
            <p:cNvSpPr>
              <a:spLocks/>
            </p:cNvSpPr>
            <p:nvPr/>
          </p:nvSpPr>
          <p:spPr bwMode="auto">
            <a:xfrm>
              <a:off x="4125" y="1575"/>
              <a:ext cx="0" cy="235"/>
            </a:xfrm>
            <a:custGeom>
              <a:avLst/>
              <a:gdLst>
                <a:gd name="T0" fmla="*/ 0 w 1"/>
                <a:gd name="T1" fmla="*/ 0 h 410"/>
                <a:gd name="T2" fmla="*/ 0 w 1"/>
                <a:gd name="T3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10">
                  <a:moveTo>
                    <a:pt x="0" y="0"/>
                  </a:moveTo>
                  <a:lnTo>
                    <a:pt x="0" y="410"/>
                  </a:ln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8" name="Freeform 20"/>
            <p:cNvSpPr>
              <a:spLocks/>
            </p:cNvSpPr>
            <p:nvPr/>
          </p:nvSpPr>
          <p:spPr bwMode="auto">
            <a:xfrm>
              <a:off x="4216" y="1551"/>
              <a:ext cx="259" cy="221"/>
            </a:xfrm>
            <a:custGeom>
              <a:avLst/>
              <a:gdLst>
                <a:gd name="T0" fmla="*/ 0 w 362"/>
                <a:gd name="T1" fmla="*/ 0 h 384"/>
                <a:gd name="T2" fmla="*/ 362 w 362"/>
                <a:gd name="T3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2" h="384">
                  <a:moveTo>
                    <a:pt x="0" y="0"/>
                  </a:moveTo>
                  <a:lnTo>
                    <a:pt x="362" y="384"/>
                  </a:ln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9" name="Rectangle 21"/>
            <p:cNvSpPr>
              <a:spLocks noChangeArrowheads="1"/>
            </p:cNvSpPr>
            <p:nvPr/>
          </p:nvSpPr>
          <p:spPr bwMode="auto">
            <a:xfrm>
              <a:off x="4791" y="1253"/>
              <a:ext cx="13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800" b="1"/>
                <a:t>+</a:t>
              </a:r>
            </a:p>
          </p:txBody>
        </p:sp>
        <p:sp>
          <p:nvSpPr>
            <p:cNvPr id="83990" name="Freeform 22"/>
            <p:cNvSpPr>
              <a:spLocks/>
            </p:cNvSpPr>
            <p:nvPr/>
          </p:nvSpPr>
          <p:spPr bwMode="auto">
            <a:xfrm>
              <a:off x="4286" y="1043"/>
              <a:ext cx="441" cy="219"/>
            </a:xfrm>
            <a:custGeom>
              <a:avLst/>
              <a:gdLst>
                <a:gd name="T0" fmla="*/ 619 w 619"/>
                <a:gd name="T1" fmla="*/ 0 h 380"/>
                <a:gd name="T2" fmla="*/ 0 w 619"/>
                <a:gd name="T3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9" h="380">
                  <a:moveTo>
                    <a:pt x="619" y="0"/>
                  </a:moveTo>
                  <a:lnTo>
                    <a:pt x="0" y="380"/>
                  </a:ln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1" name="Freeform 23"/>
            <p:cNvSpPr>
              <a:spLocks/>
            </p:cNvSpPr>
            <p:nvPr/>
          </p:nvSpPr>
          <p:spPr bwMode="auto">
            <a:xfrm>
              <a:off x="4839" y="1049"/>
              <a:ext cx="9" cy="260"/>
            </a:xfrm>
            <a:custGeom>
              <a:avLst/>
              <a:gdLst>
                <a:gd name="T0" fmla="*/ 14 w 14"/>
                <a:gd name="T1" fmla="*/ 0 h 452"/>
                <a:gd name="T2" fmla="*/ 0 w 14"/>
                <a:gd name="T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452">
                  <a:moveTo>
                    <a:pt x="14" y="0"/>
                  </a:moveTo>
                  <a:lnTo>
                    <a:pt x="0" y="452"/>
                  </a:ln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2" name="Line 24"/>
            <p:cNvSpPr>
              <a:spLocks noChangeShapeType="1"/>
            </p:cNvSpPr>
            <p:nvPr/>
          </p:nvSpPr>
          <p:spPr bwMode="auto">
            <a:xfrm>
              <a:off x="4973" y="1019"/>
              <a:ext cx="256" cy="27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3" name="Rectangle 25"/>
            <p:cNvSpPr>
              <a:spLocks noChangeArrowheads="1"/>
            </p:cNvSpPr>
            <p:nvPr/>
          </p:nvSpPr>
          <p:spPr bwMode="auto">
            <a:xfrm>
              <a:off x="5193" y="1760"/>
              <a:ext cx="13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800" b="1"/>
                <a:t>F</a:t>
              </a:r>
            </a:p>
          </p:txBody>
        </p:sp>
        <p:sp>
          <p:nvSpPr>
            <p:cNvPr id="83994" name="Rectangle 26"/>
            <p:cNvSpPr>
              <a:spLocks noChangeArrowheads="1"/>
            </p:cNvSpPr>
            <p:nvPr/>
          </p:nvSpPr>
          <p:spPr bwMode="auto">
            <a:xfrm>
              <a:off x="5226" y="2229"/>
              <a:ext cx="13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800" b="1"/>
                <a:t>i</a:t>
              </a:r>
            </a:p>
          </p:txBody>
        </p:sp>
        <p:sp>
          <p:nvSpPr>
            <p:cNvPr id="83995" name="Freeform 27"/>
            <p:cNvSpPr>
              <a:spLocks/>
            </p:cNvSpPr>
            <p:nvPr/>
          </p:nvSpPr>
          <p:spPr bwMode="auto">
            <a:xfrm>
              <a:off x="5249" y="2025"/>
              <a:ext cx="10" cy="235"/>
            </a:xfrm>
            <a:custGeom>
              <a:avLst/>
              <a:gdLst>
                <a:gd name="T0" fmla="*/ 0 w 14"/>
                <a:gd name="T1" fmla="*/ 0 h 409"/>
                <a:gd name="T2" fmla="*/ 14 w 14"/>
                <a:gd name="T3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409">
                  <a:moveTo>
                    <a:pt x="0" y="0"/>
                  </a:moveTo>
                  <a:lnTo>
                    <a:pt x="14" y="409"/>
                  </a:ln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6" name="Freeform 28"/>
            <p:cNvSpPr>
              <a:spLocks/>
            </p:cNvSpPr>
            <p:nvPr/>
          </p:nvSpPr>
          <p:spPr bwMode="auto">
            <a:xfrm>
              <a:off x="5256" y="1642"/>
              <a:ext cx="1" cy="155"/>
            </a:xfrm>
            <a:custGeom>
              <a:avLst/>
              <a:gdLst>
                <a:gd name="T0" fmla="*/ 0 w 1"/>
                <a:gd name="T1" fmla="*/ 0 h 269"/>
                <a:gd name="T2" fmla="*/ 0 w 1"/>
                <a:gd name="T3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69">
                  <a:moveTo>
                    <a:pt x="0" y="0"/>
                  </a:moveTo>
                  <a:lnTo>
                    <a:pt x="0" y="269"/>
                  </a:ln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997" name="Rectangle 29"/>
          <p:cNvSpPr>
            <a:spLocks noChangeArrowheads="1"/>
          </p:cNvSpPr>
          <p:nvPr/>
        </p:nvSpPr>
        <p:spPr bwMode="auto">
          <a:xfrm>
            <a:off x="304800" y="1524000"/>
            <a:ext cx="5181600" cy="22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/>
              <a:t>短语为：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en-US" sz="2800" b="1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/>
              <a:t>素短语为：</a:t>
            </a:r>
            <a:endParaRPr lang="en-US" altLang="zh-CN" sz="2800" b="1"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/>
              <a:t>最左素短语为：</a:t>
            </a:r>
            <a:endParaRPr lang="en-US" altLang="zh-CN" sz="2800" b="1">
              <a:latin typeface="Tahoma" pitchFamily="34" charset="0"/>
            </a:endParaRPr>
          </a:p>
        </p:txBody>
      </p:sp>
      <p:sp>
        <p:nvSpPr>
          <p:cNvPr id="83998" name="Text Box 30"/>
          <p:cNvSpPr txBox="1">
            <a:spLocks noChangeArrowheads="1"/>
          </p:cNvSpPr>
          <p:nvPr/>
        </p:nvSpPr>
        <p:spPr bwMode="auto">
          <a:xfrm>
            <a:off x="381000" y="4267200"/>
            <a:ext cx="85344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规范归约</a:t>
            </a:r>
            <a:r>
              <a:rPr lang="zh-CN" altLang="en-US" b="1"/>
              <a:t>每次归约当前句型中的</a:t>
            </a:r>
            <a:r>
              <a:rPr lang="zh-CN" altLang="en-US" b="1">
                <a:solidFill>
                  <a:srgbClr val="FF0000"/>
                </a:solidFill>
              </a:rPr>
              <a:t>句柄</a:t>
            </a:r>
            <a:r>
              <a:rPr lang="zh-CN" altLang="en-US" b="1"/>
              <a:t>，上面句型的句柄是</a:t>
            </a:r>
            <a:r>
              <a:rPr lang="en-US" altLang="zh-CN" b="1"/>
              <a:t>T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算符优先分析</a:t>
            </a:r>
            <a:r>
              <a:rPr lang="zh-CN" altLang="en-US" b="1"/>
              <a:t>每次归约当前句型的</a:t>
            </a:r>
            <a:r>
              <a:rPr lang="zh-CN" altLang="en-US" b="1">
                <a:solidFill>
                  <a:srgbClr val="FF0000"/>
                </a:solidFill>
              </a:rPr>
              <a:t>最左素短语</a:t>
            </a:r>
            <a:r>
              <a:rPr lang="zh-CN" altLang="en-US" b="1"/>
              <a:t>，</a:t>
            </a:r>
            <a:r>
              <a:rPr lang="en-US" altLang="zh-CN" b="1"/>
              <a:t>T×F，</a:t>
            </a:r>
            <a:r>
              <a:rPr lang="zh-CN" altLang="en-US" b="1"/>
              <a:t>去掉了</a:t>
            </a:r>
            <a:r>
              <a:rPr lang="zh-CN" altLang="en-US" b="1">
                <a:solidFill>
                  <a:srgbClr val="0000CC"/>
                </a:solidFill>
              </a:rPr>
              <a:t>单非终结符</a:t>
            </a:r>
            <a:r>
              <a:rPr lang="zh-CN" altLang="en-US" b="1"/>
              <a:t>的归约，因为若只有一个非终结符时，无法与句型中该非终结符的左部和右部的串比较优先关系，也就无法确定该非终结符为句柄。</a:t>
            </a:r>
          </a:p>
        </p:txBody>
      </p:sp>
      <p:sp>
        <p:nvSpPr>
          <p:cNvPr id="84000" name="Text Box 32"/>
          <p:cNvSpPr txBox="1">
            <a:spLocks noChangeArrowheads="1"/>
          </p:cNvSpPr>
          <p:nvPr/>
        </p:nvSpPr>
        <p:spPr bwMode="auto">
          <a:xfrm>
            <a:off x="1692275" y="1560513"/>
            <a:ext cx="417512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T，T×F，i，T+T×F，T+T×F+i</a:t>
            </a:r>
            <a:endParaRPr lang="zh-CN" altLang="en-US"/>
          </a:p>
        </p:txBody>
      </p:sp>
      <p:sp>
        <p:nvSpPr>
          <p:cNvPr id="84001" name="Text Box 33"/>
          <p:cNvSpPr txBox="1">
            <a:spLocks noChangeArrowheads="1"/>
          </p:cNvSpPr>
          <p:nvPr/>
        </p:nvSpPr>
        <p:spPr bwMode="auto">
          <a:xfrm>
            <a:off x="2051050" y="2636838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ahoma" pitchFamily="34" charset="0"/>
              </a:rPr>
              <a:t>T×F</a:t>
            </a:r>
            <a:r>
              <a:rPr lang="en-US" altLang="zh-CN" sz="2800" b="1"/>
              <a:t>，</a:t>
            </a:r>
            <a:r>
              <a:rPr lang="en-US" altLang="zh-CN" sz="2800" b="1">
                <a:latin typeface="Tahoma" pitchFamily="34" charset="0"/>
              </a:rPr>
              <a:t>i</a:t>
            </a:r>
            <a:endParaRPr lang="zh-CN" altLang="en-US" sz="2800" b="1">
              <a:latin typeface="Tahoma" pitchFamily="34" charset="0"/>
            </a:endParaRPr>
          </a:p>
        </p:txBody>
      </p:sp>
      <p:sp>
        <p:nvSpPr>
          <p:cNvPr id="84002" name="Text Box 34"/>
          <p:cNvSpPr txBox="1">
            <a:spLocks noChangeArrowheads="1"/>
          </p:cNvSpPr>
          <p:nvPr/>
        </p:nvSpPr>
        <p:spPr bwMode="auto">
          <a:xfrm>
            <a:off x="2700338" y="3357563"/>
            <a:ext cx="24479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T×F</a:t>
            </a:r>
          </a:p>
          <a:p>
            <a:pPr>
              <a:spcBef>
                <a:spcPct val="5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98" grpId="0" uiExpand="1" build="p" autoUpdateAnimBg="0"/>
      <p:bldP spid="84000" grpId="0"/>
      <p:bldP spid="84001" grpId="0"/>
      <p:bldP spid="8400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2.  最左素短语的确定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1">
                <a:latin typeface="Times New Roman" pitchFamily="18" charset="0"/>
              </a:rPr>
              <a:t>最左素短语的形式为：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	N</a:t>
            </a:r>
            <a:r>
              <a:rPr lang="en-US" altLang="zh-CN" sz="2800" b="1" baseline="-25000">
                <a:solidFill>
                  <a:srgbClr val="FF0000"/>
                </a:solidFill>
              </a:rPr>
              <a:t>i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N</a:t>
            </a:r>
            <a:r>
              <a:rPr lang="en-US" altLang="zh-CN" sz="2800" b="1" baseline="-25000"/>
              <a:t>i+1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i+1</a:t>
            </a:r>
            <a:r>
              <a:rPr lang="en-US" altLang="zh-CN" sz="2800" b="1"/>
              <a:t>......N</a:t>
            </a:r>
            <a:r>
              <a:rPr lang="en-US" altLang="zh-CN" sz="2800" b="1" baseline="-25000"/>
              <a:t>j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j</a:t>
            </a:r>
            <a:r>
              <a:rPr lang="en-US" altLang="zh-CN" sz="2800" b="1">
                <a:solidFill>
                  <a:srgbClr val="FF0000"/>
                </a:solidFill>
              </a:rPr>
              <a:t>N</a:t>
            </a:r>
            <a:r>
              <a:rPr lang="en-US" altLang="zh-CN" sz="2800" b="1" baseline="-25000">
                <a:solidFill>
                  <a:srgbClr val="FF0000"/>
                </a:solidFill>
              </a:rPr>
              <a:t>j+1</a:t>
            </a:r>
            <a:r>
              <a:rPr lang="en-US" altLang="zh-CN" sz="2800" b="1" baseline="-25000"/>
              <a:t>  </a:t>
            </a:r>
            <a:endParaRPr lang="en-US" altLang="zh-CN" sz="2800" b="1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/>
              <a:t>	其中</a:t>
            </a:r>
            <a:r>
              <a:rPr lang="en-US" altLang="zh-CN" sz="2800" b="1"/>
              <a:t>N</a:t>
            </a:r>
            <a:r>
              <a:rPr lang="en-US" altLang="zh-CN" sz="2800" b="1" baseline="-25000"/>
              <a:t>k</a:t>
            </a:r>
            <a:r>
              <a:rPr lang="en-US" altLang="zh-CN" sz="2800" b="1"/>
              <a:t>(i</a:t>
            </a:r>
            <a:r>
              <a:rPr lang="en-US" altLang="zh-CN" sz="2800" b="1">
                <a:latin typeface="宋体" pitchFamily="2" charset="-122"/>
              </a:rPr>
              <a:t>≤</a:t>
            </a:r>
            <a:r>
              <a:rPr lang="en-US" altLang="zh-CN" sz="2800" b="1"/>
              <a:t>K</a:t>
            </a:r>
            <a:r>
              <a:rPr lang="en-US" altLang="zh-CN" sz="2800" b="1">
                <a:latin typeface="宋体" pitchFamily="2" charset="-122"/>
              </a:rPr>
              <a:t>≤</a:t>
            </a:r>
            <a:r>
              <a:rPr lang="en-US" altLang="zh-CN" sz="2800" b="1"/>
              <a:t> j+1)</a:t>
            </a:r>
            <a:r>
              <a:rPr lang="zh-CN" altLang="en-US" sz="2800" b="1"/>
              <a:t>为</a:t>
            </a:r>
            <a:r>
              <a:rPr lang="zh-CN" altLang="en-US" sz="2800" b="1">
                <a:solidFill>
                  <a:srgbClr val="0000CC"/>
                </a:solidFill>
              </a:rPr>
              <a:t>非终结符</a:t>
            </a:r>
            <a:r>
              <a:rPr lang="zh-CN" altLang="en-US" sz="2800" b="1"/>
              <a:t>或</a:t>
            </a:r>
            <a:r>
              <a:rPr lang="zh-CN" altLang="en-US" sz="2800" b="1">
                <a:solidFill>
                  <a:srgbClr val="0000CC"/>
                </a:solidFill>
              </a:rPr>
              <a:t>空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		 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k</a:t>
            </a:r>
            <a:r>
              <a:rPr lang="en-US" altLang="zh-CN" sz="2800" b="1"/>
              <a:t>(i</a:t>
            </a:r>
            <a:r>
              <a:rPr lang="en-US" altLang="zh-CN" sz="2800" b="1">
                <a:latin typeface="宋体" pitchFamily="2" charset="-122"/>
              </a:rPr>
              <a:t>≤</a:t>
            </a:r>
            <a:r>
              <a:rPr lang="en-US" altLang="zh-CN" sz="2800" b="1"/>
              <a:t>K</a:t>
            </a:r>
            <a:r>
              <a:rPr lang="en-US" altLang="zh-CN" sz="2800" b="1">
                <a:latin typeface="宋体" pitchFamily="2" charset="-122"/>
              </a:rPr>
              <a:t>≤</a:t>
            </a:r>
            <a:r>
              <a:rPr lang="en-US" altLang="zh-CN" sz="2800" b="1"/>
              <a:t> j+1)</a:t>
            </a:r>
            <a:r>
              <a:rPr lang="zh-CN" altLang="en-US" sz="2800" b="1"/>
              <a:t>为</a:t>
            </a:r>
            <a:r>
              <a:rPr lang="zh-CN" altLang="en-US" sz="2800" b="1">
                <a:solidFill>
                  <a:srgbClr val="0000CC"/>
                </a:solidFill>
              </a:rPr>
              <a:t>终结符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</a:rPr>
              <a:t>	</a:t>
            </a:r>
            <a:endParaRPr lang="zh-CN" altLang="en-US" sz="28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r>
              <a:rPr lang="zh-CN" altLang="en-US" sz="2800" b="1"/>
              <a:t>最左素短语</a:t>
            </a:r>
            <a:r>
              <a:rPr lang="en-US" altLang="zh-CN" sz="2800" b="1">
                <a:solidFill>
                  <a:srgbClr val="FF0000"/>
                </a:solidFill>
              </a:rPr>
              <a:t>N</a:t>
            </a:r>
            <a:r>
              <a:rPr lang="en-US" altLang="zh-CN" sz="2800" b="1" baseline="-25000">
                <a:solidFill>
                  <a:srgbClr val="FF0000"/>
                </a:solidFill>
              </a:rPr>
              <a:t>i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N</a:t>
            </a:r>
            <a:r>
              <a:rPr lang="en-US" altLang="zh-CN" sz="2800" b="1" baseline="-25000"/>
              <a:t>i+1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i+1</a:t>
            </a:r>
            <a:r>
              <a:rPr lang="en-US" altLang="zh-CN" sz="2800" b="1"/>
              <a:t>......N</a:t>
            </a:r>
            <a:r>
              <a:rPr lang="en-US" altLang="zh-CN" sz="2800" b="1" baseline="-25000"/>
              <a:t>j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j</a:t>
            </a:r>
            <a:r>
              <a:rPr lang="en-US" altLang="zh-CN" sz="2800" b="1">
                <a:solidFill>
                  <a:srgbClr val="FF0000"/>
                </a:solidFill>
              </a:rPr>
              <a:t>N</a:t>
            </a:r>
            <a:r>
              <a:rPr lang="en-US" altLang="zh-CN" sz="2800" b="1" baseline="-25000">
                <a:solidFill>
                  <a:srgbClr val="FF0000"/>
                </a:solidFill>
              </a:rPr>
              <a:t>j+1</a:t>
            </a:r>
            <a:r>
              <a:rPr lang="en-US" altLang="zh-CN" sz="2800" b="1" baseline="-25000"/>
              <a:t> </a:t>
            </a:r>
            <a:r>
              <a:rPr lang="zh-CN" altLang="en-US" sz="2800" b="1"/>
              <a:t>满足：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/>
              <a:t>	a</a:t>
            </a:r>
            <a:r>
              <a:rPr lang="en-US" altLang="zh-CN" sz="2800" b="1" baseline="-25000"/>
              <a:t>i-1</a:t>
            </a:r>
            <a:r>
              <a:rPr lang="en-US" altLang="zh-CN" sz="2800" b="1">
                <a:solidFill>
                  <a:srgbClr val="FF0000"/>
                </a:solidFill>
              </a:rPr>
              <a:t>&lt;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/>
              <a:t>	a</a:t>
            </a:r>
            <a:r>
              <a:rPr lang="en-US" altLang="zh-CN" sz="2800" b="1" baseline="-25000"/>
              <a:t>i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i+1</a:t>
            </a:r>
            <a:r>
              <a:rPr lang="en-US" altLang="zh-CN" sz="2800" b="1"/>
              <a:t>， a</a:t>
            </a:r>
            <a:r>
              <a:rPr lang="en-US" altLang="zh-CN" sz="2800" b="1" baseline="-25000"/>
              <a:t>i+1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i+2</a:t>
            </a:r>
            <a:r>
              <a:rPr lang="en-US" altLang="zh-CN" sz="2800" b="1"/>
              <a:t>，</a:t>
            </a:r>
            <a:r>
              <a:rPr lang="en-US" altLang="zh-CN" sz="2800" b="1">
                <a:latin typeface="Times New Roman"/>
              </a:rPr>
              <a:t>…</a:t>
            </a:r>
            <a:r>
              <a:rPr lang="en-US" altLang="zh-CN" sz="2800" b="1"/>
              <a:t>， a</a:t>
            </a:r>
            <a:r>
              <a:rPr lang="en-US" altLang="zh-CN" sz="2800" b="1" baseline="-25000"/>
              <a:t>j-1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  <a:r>
              <a:rPr lang="en-US" altLang="zh-CN" sz="2800" b="1"/>
              <a:t> a</a:t>
            </a:r>
            <a:r>
              <a:rPr lang="en-US" altLang="zh-CN" sz="2800" b="1" baseline="-25000"/>
              <a:t>j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/>
              <a:t>	a</a:t>
            </a:r>
            <a:r>
              <a:rPr lang="en-US" altLang="zh-CN" sz="2800" b="1" baseline="-25000"/>
              <a:t>j</a:t>
            </a:r>
            <a:r>
              <a:rPr lang="en-US" altLang="zh-CN" sz="2800" b="1">
                <a:solidFill>
                  <a:srgbClr val="FF0000"/>
                </a:solidFill>
              </a:rPr>
              <a:t>&gt;</a:t>
            </a:r>
            <a:r>
              <a:rPr lang="en-US" altLang="zh-CN" sz="2800" b="1"/>
              <a:t> a</a:t>
            </a:r>
            <a:r>
              <a:rPr lang="en-US" altLang="zh-CN" sz="2800" b="1" baseline="-25000"/>
              <a:t>j+1</a:t>
            </a:r>
            <a:r>
              <a:rPr lang="en-US" altLang="zh-CN" sz="2800" b="1"/>
              <a:t> </a:t>
            </a:r>
          </a:p>
          <a:p>
            <a:r>
              <a:rPr lang="zh-CN" altLang="en-US" sz="2800" b="1"/>
              <a:t>根据上述关系，可以构造出算符优先分析算法：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/>
              <a:t>    先利用关系'&gt;'找到</a:t>
            </a:r>
            <a:r>
              <a:rPr lang="zh-CN" altLang="en-US" sz="2800" b="1">
                <a:latin typeface="Times New Roman" pitchFamily="18" charset="0"/>
              </a:rPr>
              <a:t>最左素短语的尾，再利用关系'</a:t>
            </a:r>
            <a:r>
              <a:rPr lang="zh-CN" altLang="en-US" sz="2800" b="1"/>
              <a:t>&lt;</a:t>
            </a:r>
            <a:r>
              <a:rPr lang="zh-CN" altLang="en-US" sz="2800" b="1">
                <a:latin typeface="Times New Roman" pitchFamily="18" charset="0"/>
              </a:rPr>
              <a:t>'找到最左素短语的头，从而确定最左素短语。</a:t>
            </a:r>
            <a:endParaRPr lang="zh-CN" altLang="en-US" sz="2800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5940425" y="623728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"/>
            <a:ext cx="8991600" cy="65532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4.  算符优先分析算法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	此算法用到一个符号栈</a:t>
            </a:r>
            <a:r>
              <a:rPr lang="en-US" altLang="zh-CN" sz="2800" b="1">
                <a:latin typeface="Times New Roman" pitchFamily="18" charset="0"/>
              </a:rPr>
              <a:t>S，</a:t>
            </a:r>
            <a:r>
              <a:rPr lang="zh-CN" altLang="en-US" sz="2800" b="1">
                <a:latin typeface="Times New Roman" pitchFamily="18" charset="0"/>
              </a:rPr>
              <a:t>算法大意为：</a:t>
            </a:r>
          </a:p>
          <a:p>
            <a:pPr marL="609600" indent="-609600">
              <a:buClr>
                <a:srgbClr val="0000CC"/>
              </a:buClr>
              <a:buFont typeface="Wingdings" pitchFamily="2" charset="2"/>
              <a:buAutoNum type="arabicParenR"/>
            </a:pPr>
            <a:r>
              <a:rPr lang="zh-CN" altLang="en-US" sz="2800" b="1">
                <a:latin typeface="Times New Roman" pitchFamily="18" charset="0"/>
              </a:rPr>
              <a:t>将输入符号串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en-US" altLang="zh-CN" sz="2800" b="1" baseline="-25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en-US" altLang="zh-CN" sz="2800" b="1" baseline="-25000"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…a</a:t>
            </a:r>
            <a:r>
              <a:rPr lang="en-US" altLang="zh-CN" sz="2800" b="1" baseline="-25000">
                <a:latin typeface="Times New Roman" pitchFamily="18" charset="0"/>
              </a:rPr>
              <a:t>t</a:t>
            </a:r>
            <a:r>
              <a:rPr lang="zh-CN" altLang="en-US" sz="2800" b="1">
                <a:latin typeface="Times New Roman" pitchFamily="18" charset="0"/>
              </a:rPr>
              <a:t>依次逐个存入符号栈</a:t>
            </a:r>
            <a:r>
              <a:rPr lang="en-US" altLang="zh-CN" sz="2800" b="1">
                <a:latin typeface="Times New Roman" pitchFamily="18" charset="0"/>
              </a:rPr>
              <a:t>S</a:t>
            </a:r>
            <a:r>
              <a:rPr lang="zh-CN" altLang="en-US" sz="2800" b="1">
                <a:latin typeface="Times New Roman" pitchFamily="18" charset="0"/>
              </a:rPr>
              <a:t>中，直至符号栈顶终结符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en-US" altLang="zh-CN" sz="2800" b="1" baseline="-25000">
                <a:latin typeface="Times New Roman" pitchFamily="18" charset="0"/>
              </a:rPr>
              <a:t>j</a:t>
            </a:r>
            <a:r>
              <a:rPr lang="zh-CN" altLang="en-US" sz="2800" b="1">
                <a:latin typeface="Times New Roman" pitchFamily="18" charset="0"/>
              </a:rPr>
              <a:t>与当前输入符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en-US" altLang="zh-CN" sz="2800" b="1" baseline="-25000">
                <a:latin typeface="Times New Roman" pitchFamily="18" charset="0"/>
              </a:rPr>
              <a:t>j+1</a:t>
            </a:r>
            <a:r>
              <a:rPr lang="zh-CN" altLang="en-US" sz="2800" b="1">
                <a:latin typeface="Times New Roman" pitchFamily="18" charset="0"/>
              </a:rPr>
              <a:t>的关系为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en-US" altLang="zh-CN" sz="2800" b="1" baseline="-25000">
                <a:latin typeface="Times New Roman" pitchFamily="18" charset="0"/>
              </a:rPr>
              <a:t>j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en-US" altLang="zh-CN" sz="2800" b="1" baseline="-25000">
                <a:latin typeface="Times New Roman" pitchFamily="18" charset="0"/>
              </a:rPr>
              <a:t>j+1</a:t>
            </a:r>
            <a:r>
              <a:rPr lang="zh-CN" altLang="en-US" sz="2800" b="1">
                <a:latin typeface="Times New Roman" pitchFamily="18" charset="0"/>
              </a:rPr>
              <a:t>为止；</a:t>
            </a:r>
          </a:p>
          <a:p>
            <a:pPr marL="609600" indent="-609600">
              <a:buClr>
                <a:srgbClr val="0000CC"/>
              </a:buClr>
              <a:buFont typeface="Wingdings" pitchFamily="2" charset="2"/>
              <a:buAutoNum type="arabicParenR"/>
            </a:pPr>
            <a:r>
              <a:rPr lang="zh-CN" altLang="en-US" sz="2800" b="1">
                <a:latin typeface="Times New Roman" pitchFamily="18" charset="0"/>
              </a:rPr>
              <a:t>最左素短语尾已在符号栈</a:t>
            </a:r>
            <a:r>
              <a:rPr lang="en-US" altLang="zh-CN" sz="2800" b="1">
                <a:latin typeface="Times New Roman" pitchFamily="18" charset="0"/>
              </a:rPr>
              <a:t>S</a:t>
            </a:r>
            <a:r>
              <a:rPr lang="zh-CN" altLang="en-US" sz="2800" b="1">
                <a:latin typeface="Times New Roman" pitchFamily="18" charset="0"/>
              </a:rPr>
              <a:t>的栈顶，由栈顶向下找最左素短语的头符号</a:t>
            </a:r>
            <a:r>
              <a:rPr lang="en-US" altLang="zh-CN" sz="2800" b="1">
                <a:latin typeface="Times New Roman" pitchFamily="18" charset="0"/>
              </a:rPr>
              <a:t>，</a:t>
            </a:r>
            <a:r>
              <a:rPr lang="zh-CN" altLang="en-US" sz="2800" b="1">
                <a:latin typeface="Times New Roman" pitchFamily="18" charset="0"/>
              </a:rPr>
              <a:t>即找到第一个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&lt;</a:t>
            </a:r>
            <a:r>
              <a:rPr lang="zh-CN" altLang="en-US" sz="2800" b="1">
                <a:latin typeface="Times New Roman" pitchFamily="18" charset="0"/>
              </a:rPr>
              <a:t>关系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en-US" altLang="zh-CN" sz="2800" b="1" baseline="-25000">
                <a:latin typeface="Times New Roman" pitchFamily="18" charset="0"/>
              </a:rPr>
              <a:t>i-1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&lt;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en-US" altLang="zh-CN" sz="2800" b="1" baseline="-25000">
                <a:latin typeface="Times New Roman" pitchFamily="18" charset="0"/>
              </a:rPr>
              <a:t>i</a:t>
            </a:r>
            <a:r>
              <a:rPr lang="en-US" altLang="zh-CN" sz="2800" b="1">
                <a:latin typeface="Times New Roman" pitchFamily="18" charset="0"/>
              </a:rPr>
              <a:t>。</a:t>
            </a:r>
            <a:endParaRPr lang="zh-CN" altLang="en-US" sz="2800" b="1">
              <a:latin typeface="Times New Roman" pitchFamily="18" charset="0"/>
            </a:endParaRPr>
          </a:p>
          <a:p>
            <a:pPr marL="609600" indent="-609600">
              <a:buClr>
                <a:srgbClr val="0000CC"/>
              </a:buClr>
              <a:buFont typeface="Wingdings" pitchFamily="2" charset="2"/>
              <a:buAutoNum type="arabicParenR"/>
            </a:pPr>
            <a:r>
              <a:rPr lang="zh-CN" altLang="en-US" sz="2800" b="1">
                <a:latin typeface="Times New Roman" pitchFamily="18" charset="0"/>
              </a:rPr>
              <a:t>已找到最左素短语</a:t>
            </a:r>
            <a:r>
              <a:rPr lang="en-US" altLang="zh-CN" sz="2800" b="1">
                <a:solidFill>
                  <a:srgbClr val="FF0000"/>
                </a:solidFill>
              </a:rPr>
              <a:t>N</a:t>
            </a:r>
            <a:r>
              <a:rPr lang="en-US" altLang="zh-CN" sz="2800" b="1" baseline="-25000">
                <a:solidFill>
                  <a:srgbClr val="FF0000"/>
                </a:solidFill>
              </a:rPr>
              <a:t>i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N</a:t>
            </a:r>
            <a:r>
              <a:rPr lang="en-US" altLang="zh-CN" sz="2800" b="1" baseline="-25000"/>
              <a:t>i+1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i+1</a:t>
            </a:r>
            <a:r>
              <a:rPr lang="en-US" altLang="zh-CN" sz="2800" b="1"/>
              <a:t>......N</a:t>
            </a:r>
            <a:r>
              <a:rPr lang="en-US" altLang="zh-CN" sz="2800" b="1" baseline="-25000"/>
              <a:t>j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j</a:t>
            </a:r>
            <a:r>
              <a:rPr lang="en-US" altLang="zh-CN" sz="2800" b="1">
                <a:solidFill>
                  <a:srgbClr val="FF0000"/>
                </a:solidFill>
              </a:rPr>
              <a:t>N</a:t>
            </a:r>
            <a:r>
              <a:rPr lang="en-US" altLang="zh-CN" sz="2800" b="1" baseline="-25000">
                <a:solidFill>
                  <a:srgbClr val="FF0000"/>
                </a:solidFill>
              </a:rPr>
              <a:t>j+1</a:t>
            </a:r>
            <a:r>
              <a:rPr lang="en-US" altLang="zh-CN" sz="2800" b="1" baseline="-25000"/>
              <a:t> </a:t>
            </a:r>
            <a:r>
              <a:rPr lang="en-US" altLang="zh-CN" sz="2800" b="1">
                <a:latin typeface="Times New Roman" pitchFamily="18" charset="0"/>
              </a:rPr>
              <a:t>，</a:t>
            </a:r>
            <a:r>
              <a:rPr lang="zh-CN" altLang="en-US" sz="2800" b="1">
                <a:latin typeface="Times New Roman" pitchFamily="18" charset="0"/>
              </a:rPr>
              <a:t>用相应的产生式进行归约</a:t>
            </a:r>
          </a:p>
          <a:p>
            <a:pPr marL="609600" indent="-609600"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</a:rPr>
              <a:t>4）</a:t>
            </a:r>
            <a:r>
              <a:rPr lang="zh-CN" altLang="en-US" sz="2800" b="1">
                <a:latin typeface="Times New Roman" pitchFamily="18" charset="0"/>
              </a:rPr>
              <a:t>	重复上述过程，当处理到输入符号串尾＃时</a:t>
            </a:r>
            <a:r>
              <a:rPr lang="en-US" altLang="zh-CN" sz="2800" b="1">
                <a:latin typeface="Times New Roman" pitchFamily="18" charset="0"/>
              </a:rPr>
              <a:t>，</a:t>
            </a:r>
            <a:r>
              <a:rPr lang="zh-CN" altLang="en-US" sz="2800" b="1">
                <a:latin typeface="Times New Roman" pitchFamily="18" charset="0"/>
              </a:rPr>
              <a:t>若栈中只剩：＃</a:t>
            </a:r>
            <a:r>
              <a:rPr lang="en-US" altLang="zh-CN" sz="2800" b="1">
                <a:latin typeface="Times New Roman" pitchFamily="18" charset="0"/>
              </a:rPr>
              <a:t>N（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为任何一个非终结符</a:t>
            </a:r>
            <a:r>
              <a:rPr lang="zh-CN" altLang="en-US" sz="2800" b="1">
                <a:latin typeface="Times New Roman" pitchFamily="18" charset="0"/>
              </a:rPr>
              <a:t>），则分析成功，否则分析失败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76200" y="685800"/>
            <a:ext cx="507206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/>
              <a:t>例 </a:t>
            </a:r>
            <a:r>
              <a:rPr lang="zh-CN" altLang="en-US" sz="2800" b="1">
                <a:latin typeface="Tahoma" pitchFamily="34" charset="0"/>
              </a:rPr>
              <a:t>文法 	</a:t>
            </a:r>
            <a:r>
              <a:rPr lang="en-US" altLang="zh-CN" sz="2800" b="1">
                <a:latin typeface="Tahoma" pitchFamily="34" charset="0"/>
              </a:rPr>
              <a:t>E→E+T|T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			T→T×F|F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			F→(E)|i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	算符优先关系表如右图：</a:t>
            </a:r>
            <a:endParaRPr lang="zh-CN" altLang="en-US" sz="2800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输入串</a:t>
            </a:r>
            <a:r>
              <a:rPr lang="en-US" altLang="zh-CN" sz="2800" b="1">
                <a:latin typeface="Tahoma" pitchFamily="34" charset="0"/>
              </a:rPr>
              <a:t>i+i#</a:t>
            </a:r>
            <a:r>
              <a:rPr lang="zh-CN" altLang="en-US" sz="2800" b="1">
                <a:latin typeface="Tahoma" pitchFamily="34" charset="0"/>
              </a:rPr>
              <a:t>的归约过程如下：</a:t>
            </a:r>
          </a:p>
        </p:txBody>
      </p:sp>
      <p:graphicFrame>
        <p:nvGraphicFramePr>
          <p:cNvPr id="44377" name="Group 345"/>
          <p:cNvGraphicFramePr>
            <a:graphicFrameLocks noGrp="1"/>
          </p:cNvGraphicFramePr>
          <p:nvPr/>
        </p:nvGraphicFramePr>
        <p:xfrm>
          <a:off x="5181600" y="0"/>
          <a:ext cx="3810000" cy="3200400"/>
        </p:xfrm>
        <a:graphic>
          <a:graphicData uri="http://schemas.openxmlformats.org/drawingml/2006/table">
            <a:tbl>
              <a:tblPr/>
              <a:tblGrid>
                <a:gridCol w="560388"/>
                <a:gridCol w="560387"/>
                <a:gridCol w="560388"/>
                <a:gridCol w="560387"/>
                <a:gridCol w="447675"/>
                <a:gridCol w="623888"/>
                <a:gridCol w="49688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4479" name="Group 447"/>
          <p:cNvGrpSpPr>
            <a:grpSpLocks/>
          </p:cNvGrpSpPr>
          <p:nvPr/>
        </p:nvGrpSpPr>
        <p:grpSpPr bwMode="auto">
          <a:xfrm>
            <a:off x="0" y="6400800"/>
            <a:ext cx="9144000" cy="457200"/>
            <a:chOff x="48" y="4026"/>
            <a:chExt cx="5664" cy="287"/>
          </a:xfrm>
        </p:grpSpPr>
        <p:sp>
          <p:nvSpPr>
            <p:cNvPr id="44266" name="Rectangle 234"/>
            <p:cNvSpPr>
              <a:spLocks noChangeArrowheads="1"/>
            </p:cNvSpPr>
            <p:nvPr/>
          </p:nvSpPr>
          <p:spPr bwMode="auto">
            <a:xfrm>
              <a:off x="4272" y="4026"/>
              <a:ext cx="14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接受</a:t>
              </a:r>
            </a:p>
          </p:txBody>
        </p:sp>
        <p:sp>
          <p:nvSpPr>
            <p:cNvPr id="44264" name="Rectangle 232"/>
            <p:cNvSpPr>
              <a:spLocks noChangeArrowheads="1"/>
            </p:cNvSpPr>
            <p:nvPr/>
          </p:nvSpPr>
          <p:spPr bwMode="auto">
            <a:xfrm>
              <a:off x="3120" y="4026"/>
              <a:ext cx="11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en-US" b="1">
                <a:latin typeface="Tahoma" pitchFamily="34" charset="0"/>
              </a:endParaRPr>
            </a:p>
          </p:txBody>
        </p:sp>
        <p:sp>
          <p:nvSpPr>
            <p:cNvPr id="44262" name="Rectangle 230"/>
            <p:cNvSpPr>
              <a:spLocks noChangeArrowheads="1"/>
            </p:cNvSpPr>
            <p:nvPr/>
          </p:nvSpPr>
          <p:spPr bwMode="auto">
            <a:xfrm>
              <a:off x="2208" y="4026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solidFill>
                    <a:srgbClr val="0000CC"/>
                  </a:solidFill>
                  <a:latin typeface="Tahoma" pitchFamily="34" charset="0"/>
                </a:rPr>
                <a:t>#</a:t>
              </a:r>
            </a:p>
          </p:txBody>
        </p:sp>
        <p:sp>
          <p:nvSpPr>
            <p:cNvPr id="44260" name="Rectangle 228"/>
            <p:cNvSpPr>
              <a:spLocks noChangeArrowheads="1"/>
            </p:cNvSpPr>
            <p:nvPr/>
          </p:nvSpPr>
          <p:spPr bwMode="auto">
            <a:xfrm>
              <a:off x="1248" y="4026"/>
              <a:ext cx="96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=</a:t>
              </a:r>
            </a:p>
          </p:txBody>
        </p:sp>
        <p:sp>
          <p:nvSpPr>
            <p:cNvPr id="44258" name="Rectangle 226"/>
            <p:cNvSpPr>
              <a:spLocks noChangeArrowheads="1"/>
            </p:cNvSpPr>
            <p:nvPr/>
          </p:nvSpPr>
          <p:spPr bwMode="auto">
            <a:xfrm>
              <a:off x="576" y="4026"/>
              <a:ext cx="67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solidFill>
                    <a:srgbClr val="0000CC"/>
                  </a:solidFill>
                  <a:latin typeface="Tahoma" pitchFamily="34" charset="0"/>
                </a:rPr>
                <a:t> #</a:t>
              </a:r>
              <a:r>
                <a:rPr lang="en-US" altLang="zh-CN" b="1">
                  <a:latin typeface="Tahoma" pitchFamily="34" charset="0"/>
                </a:rPr>
                <a:t>E</a:t>
              </a:r>
            </a:p>
          </p:txBody>
        </p:sp>
        <p:sp>
          <p:nvSpPr>
            <p:cNvPr id="44256" name="Rectangle 224"/>
            <p:cNvSpPr>
              <a:spLocks noChangeArrowheads="1"/>
            </p:cNvSpPr>
            <p:nvPr/>
          </p:nvSpPr>
          <p:spPr bwMode="auto">
            <a:xfrm>
              <a:off x="48" y="4026"/>
              <a:ext cx="52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 7</a:t>
              </a:r>
            </a:p>
          </p:txBody>
        </p:sp>
      </p:grpSp>
      <p:grpSp>
        <p:nvGrpSpPr>
          <p:cNvPr id="44478" name="Group 446"/>
          <p:cNvGrpSpPr>
            <a:grpSpLocks/>
          </p:cNvGrpSpPr>
          <p:nvPr/>
        </p:nvGrpSpPr>
        <p:grpSpPr bwMode="auto">
          <a:xfrm>
            <a:off x="76200" y="5935663"/>
            <a:ext cx="8991600" cy="455612"/>
            <a:chOff x="48" y="3739"/>
            <a:chExt cx="5664" cy="287"/>
          </a:xfrm>
        </p:grpSpPr>
        <p:sp>
          <p:nvSpPr>
            <p:cNvPr id="44143" name="Rectangle 111"/>
            <p:cNvSpPr>
              <a:spLocks noChangeArrowheads="1"/>
            </p:cNvSpPr>
            <p:nvPr/>
          </p:nvSpPr>
          <p:spPr bwMode="auto">
            <a:xfrm>
              <a:off x="4272" y="3739"/>
              <a:ext cx="14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归约(</a:t>
              </a:r>
              <a:r>
                <a:rPr lang="en-US" altLang="zh-CN" b="1">
                  <a:latin typeface="Tahoma" pitchFamily="34" charset="0"/>
                </a:rPr>
                <a:t>E→E+T)</a:t>
              </a:r>
            </a:p>
          </p:txBody>
        </p:sp>
        <p:sp>
          <p:nvSpPr>
            <p:cNvPr id="44142" name="Rectangle 110"/>
            <p:cNvSpPr>
              <a:spLocks noChangeArrowheads="1"/>
            </p:cNvSpPr>
            <p:nvPr/>
          </p:nvSpPr>
          <p:spPr bwMode="auto">
            <a:xfrm>
              <a:off x="3120" y="3739"/>
              <a:ext cx="11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en-US" b="1">
                <a:latin typeface="Tahoma" pitchFamily="34" charset="0"/>
              </a:endParaRPr>
            </a:p>
          </p:txBody>
        </p:sp>
        <p:sp>
          <p:nvSpPr>
            <p:cNvPr id="44141" name="Rectangle 109"/>
            <p:cNvSpPr>
              <a:spLocks noChangeArrowheads="1"/>
            </p:cNvSpPr>
            <p:nvPr/>
          </p:nvSpPr>
          <p:spPr bwMode="auto">
            <a:xfrm>
              <a:off x="2208" y="3739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solidFill>
                    <a:srgbClr val="0000CC"/>
                  </a:solidFill>
                  <a:latin typeface="Tahoma" pitchFamily="34" charset="0"/>
                </a:rPr>
                <a:t>#</a:t>
              </a:r>
            </a:p>
          </p:txBody>
        </p:sp>
        <p:sp>
          <p:nvSpPr>
            <p:cNvPr id="44140" name="Rectangle 108"/>
            <p:cNvSpPr>
              <a:spLocks noChangeArrowheads="1"/>
            </p:cNvSpPr>
            <p:nvPr/>
          </p:nvSpPr>
          <p:spPr bwMode="auto">
            <a:xfrm>
              <a:off x="1248" y="3739"/>
              <a:ext cx="96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&gt;</a:t>
              </a:r>
            </a:p>
          </p:txBody>
        </p:sp>
        <p:sp>
          <p:nvSpPr>
            <p:cNvPr id="44139" name="Rectangle 107"/>
            <p:cNvSpPr>
              <a:spLocks noChangeArrowheads="1"/>
            </p:cNvSpPr>
            <p:nvPr/>
          </p:nvSpPr>
          <p:spPr bwMode="auto">
            <a:xfrm>
              <a:off x="576" y="3739"/>
              <a:ext cx="67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#</a:t>
              </a:r>
              <a:r>
                <a:rPr lang="en-US" altLang="zh-CN" b="1">
                  <a:latin typeface="Tahoma" pitchFamily="34" charset="0"/>
                </a:rPr>
                <a:t>F</a:t>
              </a:r>
              <a:r>
                <a:rPr lang="en-US" altLang="zh-CN" b="1">
                  <a:solidFill>
                    <a:srgbClr val="0000CC"/>
                  </a:solidFill>
                  <a:latin typeface="Tahoma" pitchFamily="34" charset="0"/>
                </a:rPr>
                <a:t>+</a:t>
              </a:r>
              <a:r>
                <a:rPr lang="en-US" altLang="zh-CN" b="1">
                  <a:latin typeface="Tahoma" pitchFamily="34" charset="0"/>
                </a:rPr>
                <a:t>F</a:t>
              </a:r>
            </a:p>
          </p:txBody>
        </p:sp>
        <p:sp>
          <p:nvSpPr>
            <p:cNvPr id="44138" name="Rectangle 106"/>
            <p:cNvSpPr>
              <a:spLocks noChangeArrowheads="1"/>
            </p:cNvSpPr>
            <p:nvPr/>
          </p:nvSpPr>
          <p:spPr bwMode="auto">
            <a:xfrm>
              <a:off x="48" y="3739"/>
              <a:ext cx="52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6</a:t>
              </a:r>
            </a:p>
          </p:txBody>
        </p:sp>
      </p:grpSp>
      <p:grpSp>
        <p:nvGrpSpPr>
          <p:cNvPr id="44477" name="Group 445"/>
          <p:cNvGrpSpPr>
            <a:grpSpLocks/>
          </p:cNvGrpSpPr>
          <p:nvPr/>
        </p:nvGrpSpPr>
        <p:grpSpPr bwMode="auto">
          <a:xfrm>
            <a:off x="76200" y="5480050"/>
            <a:ext cx="8991600" cy="455613"/>
            <a:chOff x="48" y="3452"/>
            <a:chExt cx="5664" cy="287"/>
          </a:xfrm>
        </p:grpSpPr>
        <p:sp>
          <p:nvSpPr>
            <p:cNvPr id="44137" name="Rectangle 105"/>
            <p:cNvSpPr>
              <a:spLocks noChangeArrowheads="1"/>
            </p:cNvSpPr>
            <p:nvPr/>
          </p:nvSpPr>
          <p:spPr bwMode="auto">
            <a:xfrm>
              <a:off x="4272" y="3452"/>
              <a:ext cx="14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归约(</a:t>
              </a:r>
              <a:r>
                <a:rPr lang="en-US" altLang="zh-CN" b="1">
                  <a:latin typeface="Tahoma" pitchFamily="34" charset="0"/>
                </a:rPr>
                <a:t>F→i)</a:t>
              </a:r>
              <a:endParaRPr lang="zh-CN" altLang="en-US" b="1">
                <a:latin typeface="Tahoma" pitchFamily="34" charset="0"/>
              </a:endParaRPr>
            </a:p>
          </p:txBody>
        </p:sp>
        <p:sp>
          <p:nvSpPr>
            <p:cNvPr id="44136" name="Rectangle 104"/>
            <p:cNvSpPr>
              <a:spLocks noChangeArrowheads="1"/>
            </p:cNvSpPr>
            <p:nvPr/>
          </p:nvSpPr>
          <p:spPr bwMode="auto">
            <a:xfrm>
              <a:off x="3120" y="3452"/>
              <a:ext cx="11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en-US" b="1">
                <a:latin typeface="Tahoma" pitchFamily="34" charset="0"/>
              </a:endParaRPr>
            </a:p>
          </p:txBody>
        </p:sp>
        <p:sp>
          <p:nvSpPr>
            <p:cNvPr id="44135" name="Rectangle 103"/>
            <p:cNvSpPr>
              <a:spLocks noChangeArrowheads="1"/>
            </p:cNvSpPr>
            <p:nvPr/>
          </p:nvSpPr>
          <p:spPr bwMode="auto">
            <a:xfrm>
              <a:off x="2208" y="3452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solidFill>
                    <a:srgbClr val="0000CC"/>
                  </a:solidFill>
                  <a:latin typeface="Tahoma" pitchFamily="34" charset="0"/>
                </a:rPr>
                <a:t>#</a:t>
              </a:r>
            </a:p>
          </p:txBody>
        </p:sp>
        <p:sp>
          <p:nvSpPr>
            <p:cNvPr id="44134" name="Rectangle 102"/>
            <p:cNvSpPr>
              <a:spLocks noChangeArrowheads="1"/>
            </p:cNvSpPr>
            <p:nvPr/>
          </p:nvSpPr>
          <p:spPr bwMode="auto">
            <a:xfrm>
              <a:off x="1248" y="3452"/>
              <a:ext cx="96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&gt;</a:t>
              </a:r>
            </a:p>
          </p:txBody>
        </p:sp>
        <p:sp>
          <p:nvSpPr>
            <p:cNvPr id="44133" name="Rectangle 101"/>
            <p:cNvSpPr>
              <a:spLocks noChangeArrowheads="1"/>
            </p:cNvSpPr>
            <p:nvPr/>
          </p:nvSpPr>
          <p:spPr bwMode="auto">
            <a:xfrm>
              <a:off x="576" y="3452"/>
              <a:ext cx="67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#</a:t>
              </a:r>
              <a:r>
                <a:rPr lang="en-US" altLang="zh-CN" b="1">
                  <a:latin typeface="Tahoma" pitchFamily="34" charset="0"/>
                </a:rPr>
                <a:t>F+</a:t>
              </a:r>
              <a:r>
                <a:rPr lang="en-US" altLang="zh-CN" b="1">
                  <a:solidFill>
                    <a:srgbClr val="0000CC"/>
                  </a:solidFill>
                  <a:latin typeface="Tahoma" pitchFamily="34" charset="0"/>
                </a:rPr>
                <a:t>i</a:t>
              </a:r>
            </a:p>
          </p:txBody>
        </p:sp>
        <p:sp>
          <p:nvSpPr>
            <p:cNvPr id="44132" name="Rectangle 100"/>
            <p:cNvSpPr>
              <a:spLocks noChangeArrowheads="1"/>
            </p:cNvSpPr>
            <p:nvPr/>
          </p:nvSpPr>
          <p:spPr bwMode="auto">
            <a:xfrm>
              <a:off x="48" y="3452"/>
              <a:ext cx="52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5</a:t>
              </a:r>
            </a:p>
          </p:txBody>
        </p:sp>
      </p:grpSp>
      <p:grpSp>
        <p:nvGrpSpPr>
          <p:cNvPr id="44476" name="Group 444"/>
          <p:cNvGrpSpPr>
            <a:grpSpLocks/>
          </p:cNvGrpSpPr>
          <p:nvPr/>
        </p:nvGrpSpPr>
        <p:grpSpPr bwMode="auto">
          <a:xfrm>
            <a:off x="76200" y="5024438"/>
            <a:ext cx="8991600" cy="455612"/>
            <a:chOff x="48" y="3165"/>
            <a:chExt cx="5664" cy="287"/>
          </a:xfrm>
        </p:grpSpPr>
        <p:sp>
          <p:nvSpPr>
            <p:cNvPr id="44131" name="Rectangle 99"/>
            <p:cNvSpPr>
              <a:spLocks noChangeArrowheads="1"/>
            </p:cNvSpPr>
            <p:nvPr/>
          </p:nvSpPr>
          <p:spPr bwMode="auto">
            <a:xfrm>
              <a:off x="4272" y="3165"/>
              <a:ext cx="14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移进</a:t>
              </a:r>
            </a:p>
          </p:txBody>
        </p:sp>
        <p:sp>
          <p:nvSpPr>
            <p:cNvPr id="44130" name="Rectangle 98"/>
            <p:cNvSpPr>
              <a:spLocks noChangeArrowheads="1"/>
            </p:cNvSpPr>
            <p:nvPr/>
          </p:nvSpPr>
          <p:spPr bwMode="auto">
            <a:xfrm>
              <a:off x="3120" y="3165"/>
              <a:ext cx="11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#</a:t>
              </a:r>
            </a:p>
          </p:txBody>
        </p:sp>
        <p:sp>
          <p:nvSpPr>
            <p:cNvPr id="44129" name="Rectangle 97"/>
            <p:cNvSpPr>
              <a:spLocks noChangeArrowheads="1"/>
            </p:cNvSpPr>
            <p:nvPr/>
          </p:nvSpPr>
          <p:spPr bwMode="auto">
            <a:xfrm>
              <a:off x="2208" y="3165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CC"/>
                  </a:solidFill>
                  <a:latin typeface="Tahoma" pitchFamily="34" charset="0"/>
                </a:rPr>
                <a:t>i</a:t>
              </a:r>
            </a:p>
          </p:txBody>
        </p:sp>
        <p:sp>
          <p:nvSpPr>
            <p:cNvPr id="44128" name="Rectangle 96"/>
            <p:cNvSpPr>
              <a:spLocks noChangeArrowheads="1"/>
            </p:cNvSpPr>
            <p:nvPr/>
          </p:nvSpPr>
          <p:spPr bwMode="auto">
            <a:xfrm>
              <a:off x="1248" y="3165"/>
              <a:ext cx="96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&lt;</a:t>
              </a:r>
            </a:p>
          </p:txBody>
        </p:sp>
        <p:sp>
          <p:nvSpPr>
            <p:cNvPr id="44127" name="Rectangle 95"/>
            <p:cNvSpPr>
              <a:spLocks noChangeArrowheads="1"/>
            </p:cNvSpPr>
            <p:nvPr/>
          </p:nvSpPr>
          <p:spPr bwMode="auto">
            <a:xfrm>
              <a:off x="576" y="3165"/>
              <a:ext cx="67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#</a:t>
              </a:r>
              <a:r>
                <a:rPr lang="en-US" altLang="zh-CN" b="1">
                  <a:latin typeface="Tahoma" pitchFamily="34" charset="0"/>
                </a:rPr>
                <a:t>F</a:t>
              </a:r>
              <a:r>
                <a:rPr lang="en-US" altLang="zh-CN" b="1">
                  <a:solidFill>
                    <a:srgbClr val="0000CC"/>
                  </a:solidFill>
                  <a:latin typeface="Tahoma" pitchFamily="34" charset="0"/>
                </a:rPr>
                <a:t>+</a:t>
              </a:r>
            </a:p>
          </p:txBody>
        </p:sp>
        <p:sp>
          <p:nvSpPr>
            <p:cNvPr id="44126" name="Rectangle 94"/>
            <p:cNvSpPr>
              <a:spLocks noChangeArrowheads="1"/>
            </p:cNvSpPr>
            <p:nvPr/>
          </p:nvSpPr>
          <p:spPr bwMode="auto">
            <a:xfrm>
              <a:off x="48" y="3165"/>
              <a:ext cx="52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4</a:t>
              </a:r>
            </a:p>
          </p:txBody>
        </p:sp>
      </p:grpSp>
      <p:grpSp>
        <p:nvGrpSpPr>
          <p:cNvPr id="44475" name="Group 443"/>
          <p:cNvGrpSpPr>
            <a:grpSpLocks/>
          </p:cNvGrpSpPr>
          <p:nvPr/>
        </p:nvGrpSpPr>
        <p:grpSpPr bwMode="auto">
          <a:xfrm>
            <a:off x="76200" y="4568825"/>
            <a:ext cx="8991600" cy="455613"/>
            <a:chOff x="48" y="2878"/>
            <a:chExt cx="5664" cy="287"/>
          </a:xfrm>
        </p:grpSpPr>
        <p:sp>
          <p:nvSpPr>
            <p:cNvPr id="44125" name="Rectangle 93"/>
            <p:cNvSpPr>
              <a:spLocks noChangeArrowheads="1"/>
            </p:cNvSpPr>
            <p:nvPr/>
          </p:nvSpPr>
          <p:spPr bwMode="auto">
            <a:xfrm>
              <a:off x="4272" y="2878"/>
              <a:ext cx="14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移进</a:t>
              </a:r>
            </a:p>
          </p:txBody>
        </p:sp>
        <p:sp>
          <p:nvSpPr>
            <p:cNvPr id="44124" name="Rectangle 92"/>
            <p:cNvSpPr>
              <a:spLocks noChangeArrowheads="1"/>
            </p:cNvSpPr>
            <p:nvPr/>
          </p:nvSpPr>
          <p:spPr bwMode="auto">
            <a:xfrm>
              <a:off x="3120" y="2878"/>
              <a:ext cx="11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>
                  <a:latin typeface="Tahoma" pitchFamily="34" charset="0"/>
                </a:rPr>
                <a:t>i#</a:t>
              </a:r>
            </a:p>
          </p:txBody>
        </p:sp>
        <p:sp>
          <p:nvSpPr>
            <p:cNvPr id="44123" name="Rectangle 91"/>
            <p:cNvSpPr>
              <a:spLocks noChangeArrowheads="1"/>
            </p:cNvSpPr>
            <p:nvPr/>
          </p:nvSpPr>
          <p:spPr bwMode="auto">
            <a:xfrm>
              <a:off x="2208" y="2878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solidFill>
                    <a:srgbClr val="0000CC"/>
                  </a:solidFill>
                  <a:latin typeface="Tahoma" pitchFamily="34" charset="0"/>
                </a:rPr>
                <a:t>+</a:t>
              </a:r>
            </a:p>
          </p:txBody>
        </p:sp>
        <p:sp>
          <p:nvSpPr>
            <p:cNvPr id="44122" name="Rectangle 90"/>
            <p:cNvSpPr>
              <a:spLocks noChangeArrowheads="1"/>
            </p:cNvSpPr>
            <p:nvPr/>
          </p:nvSpPr>
          <p:spPr bwMode="auto">
            <a:xfrm>
              <a:off x="1248" y="2878"/>
              <a:ext cx="96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&lt;</a:t>
              </a:r>
            </a:p>
          </p:txBody>
        </p:sp>
        <p:sp>
          <p:nvSpPr>
            <p:cNvPr id="44121" name="Rectangle 89"/>
            <p:cNvSpPr>
              <a:spLocks noChangeArrowheads="1"/>
            </p:cNvSpPr>
            <p:nvPr/>
          </p:nvSpPr>
          <p:spPr bwMode="auto">
            <a:xfrm>
              <a:off x="576" y="2878"/>
              <a:ext cx="67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solidFill>
                    <a:srgbClr val="0000CC"/>
                  </a:solidFill>
                  <a:latin typeface="Tahoma" pitchFamily="34" charset="0"/>
                </a:rPr>
                <a:t>#</a:t>
              </a:r>
              <a:r>
                <a:rPr lang="en-US" altLang="zh-CN" b="1">
                  <a:latin typeface="Tahoma" pitchFamily="34" charset="0"/>
                </a:rPr>
                <a:t>F</a:t>
              </a:r>
            </a:p>
          </p:txBody>
        </p:sp>
        <p:sp>
          <p:nvSpPr>
            <p:cNvPr id="44120" name="Rectangle 88"/>
            <p:cNvSpPr>
              <a:spLocks noChangeArrowheads="1"/>
            </p:cNvSpPr>
            <p:nvPr/>
          </p:nvSpPr>
          <p:spPr bwMode="auto">
            <a:xfrm>
              <a:off x="48" y="2878"/>
              <a:ext cx="52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3</a:t>
              </a:r>
            </a:p>
          </p:txBody>
        </p:sp>
      </p:grpSp>
      <p:grpSp>
        <p:nvGrpSpPr>
          <p:cNvPr id="44474" name="Group 442"/>
          <p:cNvGrpSpPr>
            <a:grpSpLocks/>
          </p:cNvGrpSpPr>
          <p:nvPr/>
        </p:nvGrpSpPr>
        <p:grpSpPr bwMode="auto">
          <a:xfrm>
            <a:off x="76200" y="4113213"/>
            <a:ext cx="8991600" cy="455612"/>
            <a:chOff x="48" y="2591"/>
            <a:chExt cx="5664" cy="287"/>
          </a:xfrm>
        </p:grpSpPr>
        <p:sp>
          <p:nvSpPr>
            <p:cNvPr id="44119" name="Rectangle 87"/>
            <p:cNvSpPr>
              <a:spLocks noChangeArrowheads="1"/>
            </p:cNvSpPr>
            <p:nvPr/>
          </p:nvSpPr>
          <p:spPr bwMode="auto">
            <a:xfrm>
              <a:off x="4272" y="2591"/>
              <a:ext cx="14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归约(</a:t>
              </a:r>
              <a:r>
                <a:rPr lang="en-US" altLang="zh-CN" b="1">
                  <a:latin typeface="Tahoma" pitchFamily="34" charset="0"/>
                </a:rPr>
                <a:t>F→i)</a:t>
              </a:r>
            </a:p>
          </p:txBody>
        </p:sp>
        <p:sp>
          <p:nvSpPr>
            <p:cNvPr id="44118" name="Rectangle 86"/>
            <p:cNvSpPr>
              <a:spLocks noChangeArrowheads="1"/>
            </p:cNvSpPr>
            <p:nvPr/>
          </p:nvSpPr>
          <p:spPr bwMode="auto">
            <a:xfrm>
              <a:off x="3120" y="2591"/>
              <a:ext cx="11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>
                  <a:latin typeface="Tahoma" pitchFamily="34" charset="0"/>
                </a:rPr>
                <a:t>i#</a:t>
              </a:r>
            </a:p>
          </p:txBody>
        </p:sp>
        <p:sp>
          <p:nvSpPr>
            <p:cNvPr id="44117" name="Rectangle 85"/>
            <p:cNvSpPr>
              <a:spLocks noChangeArrowheads="1"/>
            </p:cNvSpPr>
            <p:nvPr/>
          </p:nvSpPr>
          <p:spPr bwMode="auto">
            <a:xfrm>
              <a:off x="2208" y="2591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solidFill>
                    <a:srgbClr val="0000CC"/>
                  </a:solidFill>
                  <a:latin typeface="Tahoma" pitchFamily="34" charset="0"/>
                </a:rPr>
                <a:t>+</a:t>
              </a:r>
            </a:p>
          </p:txBody>
        </p:sp>
        <p:sp>
          <p:nvSpPr>
            <p:cNvPr id="44116" name="Rectangle 84"/>
            <p:cNvSpPr>
              <a:spLocks noChangeArrowheads="1"/>
            </p:cNvSpPr>
            <p:nvPr/>
          </p:nvSpPr>
          <p:spPr bwMode="auto">
            <a:xfrm>
              <a:off x="1248" y="2591"/>
              <a:ext cx="96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&gt;</a:t>
              </a:r>
            </a:p>
          </p:txBody>
        </p:sp>
        <p:sp>
          <p:nvSpPr>
            <p:cNvPr id="44115" name="Rectangle 83"/>
            <p:cNvSpPr>
              <a:spLocks noChangeArrowheads="1"/>
            </p:cNvSpPr>
            <p:nvPr/>
          </p:nvSpPr>
          <p:spPr bwMode="auto">
            <a:xfrm>
              <a:off x="576" y="2591"/>
              <a:ext cx="67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>
                  <a:latin typeface="Tahoma" pitchFamily="34" charset="0"/>
                </a:rPr>
                <a:t>#</a:t>
              </a:r>
              <a:r>
                <a:rPr lang="en-US" altLang="zh-CN" b="1">
                  <a:solidFill>
                    <a:srgbClr val="0000CC"/>
                  </a:solidFill>
                  <a:latin typeface="Tahoma" pitchFamily="34" charset="0"/>
                </a:rPr>
                <a:t>i</a:t>
              </a:r>
            </a:p>
          </p:txBody>
        </p:sp>
        <p:sp>
          <p:nvSpPr>
            <p:cNvPr id="44114" name="Rectangle 82"/>
            <p:cNvSpPr>
              <a:spLocks noChangeArrowheads="1"/>
            </p:cNvSpPr>
            <p:nvPr/>
          </p:nvSpPr>
          <p:spPr bwMode="auto">
            <a:xfrm>
              <a:off x="48" y="2591"/>
              <a:ext cx="52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2</a:t>
              </a:r>
            </a:p>
          </p:txBody>
        </p:sp>
      </p:grpSp>
      <p:grpSp>
        <p:nvGrpSpPr>
          <p:cNvPr id="44473" name="Group 441"/>
          <p:cNvGrpSpPr>
            <a:grpSpLocks/>
          </p:cNvGrpSpPr>
          <p:nvPr/>
        </p:nvGrpSpPr>
        <p:grpSpPr bwMode="auto">
          <a:xfrm>
            <a:off x="76200" y="3657600"/>
            <a:ext cx="8991600" cy="455613"/>
            <a:chOff x="48" y="2304"/>
            <a:chExt cx="5664" cy="287"/>
          </a:xfrm>
        </p:grpSpPr>
        <p:sp>
          <p:nvSpPr>
            <p:cNvPr id="44113" name="Rectangle 81"/>
            <p:cNvSpPr>
              <a:spLocks noChangeArrowheads="1"/>
            </p:cNvSpPr>
            <p:nvPr/>
          </p:nvSpPr>
          <p:spPr bwMode="auto">
            <a:xfrm>
              <a:off x="4272" y="2304"/>
              <a:ext cx="14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移进</a:t>
              </a:r>
            </a:p>
          </p:txBody>
        </p:sp>
        <p:sp>
          <p:nvSpPr>
            <p:cNvPr id="44112" name="Rectangle 80"/>
            <p:cNvSpPr>
              <a:spLocks noChangeArrowheads="1"/>
            </p:cNvSpPr>
            <p:nvPr/>
          </p:nvSpPr>
          <p:spPr bwMode="auto">
            <a:xfrm>
              <a:off x="3120" y="2304"/>
              <a:ext cx="11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+</a:t>
              </a:r>
              <a:r>
                <a:rPr lang="en-US" altLang="zh-CN" b="1">
                  <a:latin typeface="Tahoma" pitchFamily="34" charset="0"/>
                </a:rPr>
                <a:t>i#</a:t>
              </a:r>
            </a:p>
          </p:txBody>
        </p:sp>
        <p:sp>
          <p:nvSpPr>
            <p:cNvPr id="44111" name="Rectangle 79"/>
            <p:cNvSpPr>
              <a:spLocks noChangeArrowheads="1"/>
            </p:cNvSpPr>
            <p:nvPr/>
          </p:nvSpPr>
          <p:spPr bwMode="auto">
            <a:xfrm>
              <a:off x="2208" y="2304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CC"/>
                  </a:solidFill>
                  <a:latin typeface="Tahoma" pitchFamily="34" charset="0"/>
                </a:rPr>
                <a:t>i</a:t>
              </a:r>
            </a:p>
          </p:txBody>
        </p:sp>
        <p:sp>
          <p:nvSpPr>
            <p:cNvPr id="44110" name="Rectangle 78"/>
            <p:cNvSpPr>
              <a:spLocks noChangeArrowheads="1"/>
            </p:cNvSpPr>
            <p:nvPr/>
          </p:nvSpPr>
          <p:spPr bwMode="auto">
            <a:xfrm>
              <a:off x="1248" y="2304"/>
              <a:ext cx="96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&lt;</a:t>
              </a:r>
            </a:p>
          </p:txBody>
        </p:sp>
        <p:sp>
          <p:nvSpPr>
            <p:cNvPr id="44109" name="Rectangle 77"/>
            <p:cNvSpPr>
              <a:spLocks noChangeArrowheads="1"/>
            </p:cNvSpPr>
            <p:nvPr/>
          </p:nvSpPr>
          <p:spPr bwMode="auto">
            <a:xfrm>
              <a:off x="576" y="2304"/>
              <a:ext cx="67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solidFill>
                    <a:srgbClr val="0000CC"/>
                  </a:solidFill>
                  <a:latin typeface="Tahoma" pitchFamily="34" charset="0"/>
                </a:rPr>
                <a:t>#</a:t>
              </a:r>
            </a:p>
          </p:txBody>
        </p:sp>
        <p:sp>
          <p:nvSpPr>
            <p:cNvPr id="44108" name="Rectangle 76"/>
            <p:cNvSpPr>
              <a:spLocks noChangeArrowheads="1"/>
            </p:cNvSpPr>
            <p:nvPr/>
          </p:nvSpPr>
          <p:spPr bwMode="auto">
            <a:xfrm>
              <a:off x="48" y="2304"/>
              <a:ext cx="52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44107" name="Rectangle 75"/>
          <p:cNvSpPr>
            <a:spLocks noChangeArrowheads="1"/>
          </p:cNvSpPr>
          <p:nvPr/>
        </p:nvSpPr>
        <p:spPr bwMode="auto">
          <a:xfrm>
            <a:off x="6781800" y="32004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动作</a:t>
            </a:r>
          </a:p>
        </p:txBody>
      </p:sp>
      <p:sp>
        <p:nvSpPr>
          <p:cNvPr id="44106" name="Rectangle 74"/>
          <p:cNvSpPr>
            <a:spLocks noChangeArrowheads="1"/>
          </p:cNvSpPr>
          <p:nvPr/>
        </p:nvSpPr>
        <p:spPr bwMode="auto">
          <a:xfrm>
            <a:off x="4953000" y="32004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剩余输入串</a:t>
            </a:r>
          </a:p>
        </p:txBody>
      </p:sp>
      <p:sp>
        <p:nvSpPr>
          <p:cNvPr id="44105" name="Rectangle 73"/>
          <p:cNvSpPr>
            <a:spLocks noChangeArrowheads="1"/>
          </p:cNvSpPr>
          <p:nvPr/>
        </p:nvSpPr>
        <p:spPr bwMode="auto">
          <a:xfrm>
            <a:off x="3505200" y="3200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当前符号</a:t>
            </a:r>
          </a:p>
        </p:txBody>
      </p:sp>
      <p:sp>
        <p:nvSpPr>
          <p:cNvPr id="44104" name="Rectangle 72"/>
          <p:cNvSpPr>
            <a:spLocks noChangeArrowheads="1"/>
          </p:cNvSpPr>
          <p:nvPr/>
        </p:nvSpPr>
        <p:spPr bwMode="auto">
          <a:xfrm>
            <a:off x="1981200" y="3200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优先关系</a:t>
            </a:r>
          </a:p>
        </p:txBody>
      </p:sp>
      <p:sp>
        <p:nvSpPr>
          <p:cNvPr id="44103" name="Rectangle 71"/>
          <p:cNvSpPr>
            <a:spLocks noChangeArrowheads="1"/>
          </p:cNvSpPr>
          <p:nvPr/>
        </p:nvSpPr>
        <p:spPr bwMode="auto">
          <a:xfrm>
            <a:off x="914400" y="3200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栈</a:t>
            </a:r>
          </a:p>
        </p:txBody>
      </p:sp>
      <p:sp>
        <p:nvSpPr>
          <p:cNvPr id="44102" name="Rectangle 70"/>
          <p:cNvSpPr>
            <a:spLocks noChangeArrowheads="1"/>
          </p:cNvSpPr>
          <p:nvPr/>
        </p:nvSpPr>
        <p:spPr bwMode="auto">
          <a:xfrm>
            <a:off x="76200" y="3200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步骤</a:t>
            </a:r>
          </a:p>
        </p:txBody>
      </p:sp>
      <p:sp>
        <p:nvSpPr>
          <p:cNvPr id="44144" name="Line 112"/>
          <p:cNvSpPr>
            <a:spLocks noChangeShapeType="1"/>
          </p:cNvSpPr>
          <p:nvPr/>
        </p:nvSpPr>
        <p:spPr bwMode="auto">
          <a:xfrm>
            <a:off x="76200" y="3200400"/>
            <a:ext cx="8991600" cy="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6" name="Line 114"/>
          <p:cNvSpPr>
            <a:spLocks noChangeShapeType="1"/>
          </p:cNvSpPr>
          <p:nvPr/>
        </p:nvSpPr>
        <p:spPr bwMode="auto">
          <a:xfrm>
            <a:off x="76200" y="4113213"/>
            <a:ext cx="8991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7" name="Line 115"/>
          <p:cNvSpPr>
            <a:spLocks noChangeShapeType="1"/>
          </p:cNvSpPr>
          <p:nvPr/>
        </p:nvSpPr>
        <p:spPr bwMode="auto">
          <a:xfrm>
            <a:off x="76200" y="4568825"/>
            <a:ext cx="8991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8" name="Line 116"/>
          <p:cNvSpPr>
            <a:spLocks noChangeShapeType="1"/>
          </p:cNvSpPr>
          <p:nvPr/>
        </p:nvSpPr>
        <p:spPr bwMode="auto">
          <a:xfrm>
            <a:off x="76200" y="5024438"/>
            <a:ext cx="8991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9" name="Line 117"/>
          <p:cNvSpPr>
            <a:spLocks noChangeShapeType="1"/>
          </p:cNvSpPr>
          <p:nvPr/>
        </p:nvSpPr>
        <p:spPr bwMode="auto">
          <a:xfrm>
            <a:off x="76200" y="5480050"/>
            <a:ext cx="8991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50" name="Line 118"/>
          <p:cNvSpPr>
            <a:spLocks noChangeShapeType="1"/>
          </p:cNvSpPr>
          <p:nvPr/>
        </p:nvSpPr>
        <p:spPr bwMode="auto">
          <a:xfrm>
            <a:off x="76200" y="5935663"/>
            <a:ext cx="8991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51" name="Line 119"/>
          <p:cNvSpPr>
            <a:spLocks noChangeShapeType="1"/>
          </p:cNvSpPr>
          <p:nvPr/>
        </p:nvSpPr>
        <p:spPr bwMode="auto">
          <a:xfrm>
            <a:off x="76200" y="6846888"/>
            <a:ext cx="8991600" cy="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52" name="Line 120"/>
          <p:cNvSpPr>
            <a:spLocks noChangeShapeType="1"/>
          </p:cNvSpPr>
          <p:nvPr/>
        </p:nvSpPr>
        <p:spPr bwMode="auto">
          <a:xfrm>
            <a:off x="76200" y="3200400"/>
            <a:ext cx="0" cy="3646488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54" name="Line 122"/>
          <p:cNvSpPr>
            <a:spLocks noChangeShapeType="1"/>
          </p:cNvSpPr>
          <p:nvPr/>
        </p:nvSpPr>
        <p:spPr bwMode="auto">
          <a:xfrm>
            <a:off x="1981200" y="3200400"/>
            <a:ext cx="0" cy="3646488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55" name="Line 123"/>
          <p:cNvSpPr>
            <a:spLocks noChangeShapeType="1"/>
          </p:cNvSpPr>
          <p:nvPr/>
        </p:nvSpPr>
        <p:spPr bwMode="auto">
          <a:xfrm>
            <a:off x="3505200" y="3200400"/>
            <a:ext cx="0" cy="3646488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56" name="Line 124"/>
          <p:cNvSpPr>
            <a:spLocks noChangeShapeType="1"/>
          </p:cNvSpPr>
          <p:nvPr/>
        </p:nvSpPr>
        <p:spPr bwMode="auto">
          <a:xfrm>
            <a:off x="4953000" y="3200400"/>
            <a:ext cx="0" cy="3646488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57" name="Line 125"/>
          <p:cNvSpPr>
            <a:spLocks noChangeShapeType="1"/>
          </p:cNvSpPr>
          <p:nvPr/>
        </p:nvSpPr>
        <p:spPr bwMode="auto">
          <a:xfrm>
            <a:off x="6781800" y="3200400"/>
            <a:ext cx="0" cy="3646488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58" name="Line 126"/>
          <p:cNvSpPr>
            <a:spLocks noChangeShapeType="1"/>
          </p:cNvSpPr>
          <p:nvPr/>
        </p:nvSpPr>
        <p:spPr bwMode="auto">
          <a:xfrm>
            <a:off x="9067800" y="3200400"/>
            <a:ext cx="0" cy="3646488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53" name="Line 121"/>
          <p:cNvSpPr>
            <a:spLocks noChangeShapeType="1"/>
          </p:cNvSpPr>
          <p:nvPr/>
        </p:nvSpPr>
        <p:spPr bwMode="auto">
          <a:xfrm>
            <a:off x="914400" y="3200400"/>
            <a:ext cx="0" cy="3646488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5" name="Line 113"/>
          <p:cNvSpPr>
            <a:spLocks noChangeShapeType="1"/>
          </p:cNvSpPr>
          <p:nvPr/>
        </p:nvSpPr>
        <p:spPr bwMode="auto">
          <a:xfrm>
            <a:off x="76200" y="3657600"/>
            <a:ext cx="8991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257" name="Line 225"/>
          <p:cNvSpPr>
            <a:spLocks noChangeShapeType="1"/>
          </p:cNvSpPr>
          <p:nvPr/>
        </p:nvSpPr>
        <p:spPr bwMode="auto">
          <a:xfrm>
            <a:off x="76200" y="6391275"/>
            <a:ext cx="8991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480" name="AutoShape 44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28600" y="228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25400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481" name="AutoShape 44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343400" y="304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25400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7244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latin typeface="Times New Roman" pitchFamily="18" charset="0"/>
              </a:rPr>
              <a:t>算法说明：</a:t>
            </a:r>
          </a:p>
          <a:p>
            <a:pPr marL="609600" indent="-609600">
              <a:spcBef>
                <a:spcPct val="0"/>
              </a:spcBef>
              <a:buClr>
                <a:srgbClr val="FF0000"/>
              </a:buClr>
              <a:buFontTx/>
              <a:buAutoNum type="arabicPeriod"/>
            </a:pPr>
            <a:r>
              <a:rPr lang="zh-CN" altLang="en-US" sz="2800" b="1">
                <a:latin typeface="Times New Roman" pitchFamily="18" charset="0"/>
              </a:rPr>
              <a:t>算法中每次都取终结符进行比较，当栈顶符号不是终结符时，便取其下面符号（这时一定是终结符）</a:t>
            </a:r>
          </a:p>
          <a:p>
            <a:pPr marL="609600" indent="-609600">
              <a:spcBef>
                <a:spcPct val="0"/>
              </a:spcBef>
              <a:buClr>
                <a:srgbClr val="FF0000"/>
              </a:buClr>
              <a:buFontTx/>
              <a:buAutoNum type="arabicPeriod"/>
            </a:pPr>
            <a:r>
              <a:rPr lang="zh-CN" altLang="en-US" sz="2800" b="1">
                <a:latin typeface="Times New Roman" pitchFamily="18" charset="0"/>
              </a:rPr>
              <a:t>归约时检查是否有与最左素短语对应的产生式，查看产生式的右部：</a:t>
            </a:r>
          </a:p>
          <a:p>
            <a:pPr marL="609600" indent="-60960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</a:rPr>
              <a:t>符号个数与该素短语的符号个数相等</a:t>
            </a:r>
          </a:p>
          <a:p>
            <a:pPr marL="609600" indent="-60960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</a:rPr>
              <a:t>非终结符位置对应</a:t>
            </a:r>
            <a:r>
              <a:rPr lang="en-US" altLang="zh-CN" sz="2800" b="1">
                <a:latin typeface="Times New Roman" pitchFamily="18" charset="0"/>
              </a:rPr>
              <a:t>，</a:t>
            </a:r>
            <a:r>
              <a:rPr lang="zh-CN" altLang="en-US" sz="2800" b="1">
                <a:latin typeface="Times New Roman" pitchFamily="18" charset="0"/>
              </a:rPr>
              <a:t>不管其符号名是什么</a:t>
            </a:r>
          </a:p>
          <a:p>
            <a:pPr marL="609600" indent="-60960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</a:rPr>
              <a:t>终结符名字和位置都对应相等；</a:t>
            </a:r>
          </a:p>
          <a:p>
            <a:pPr marL="609600" indent="-609600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latin typeface="Times New Roman" pitchFamily="18" charset="0"/>
              </a:rPr>
              <a:t>若有满足以上条件的产生式才归约，否则出错</a:t>
            </a:r>
            <a:endParaRPr lang="zh-CN" altLang="en-US" sz="2800"/>
          </a:p>
        </p:txBody>
      </p:sp>
      <p:sp>
        <p:nvSpPr>
          <p:cNvPr id="94211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077200" y="62484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25400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52400" y="776288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对</a:t>
            </a:r>
            <a:r>
              <a:rPr lang="zh-CN" altLang="en-US" sz="2800" b="1">
                <a:latin typeface="Tahoma" pitchFamily="34" charset="0"/>
              </a:rPr>
              <a:t>输入串</a:t>
            </a:r>
            <a:r>
              <a:rPr lang="en-US" altLang="zh-CN" sz="2800" b="1">
                <a:latin typeface="Tahoma" pitchFamily="34" charset="0"/>
              </a:rPr>
              <a:t>i+i#</a:t>
            </a:r>
            <a:r>
              <a:rPr lang="zh-CN" altLang="en-US" sz="2800" b="1">
                <a:latin typeface="Tahoma" pitchFamily="34" charset="0"/>
              </a:rPr>
              <a:t>的规范归约过程</a:t>
            </a:r>
          </a:p>
        </p:txBody>
      </p:sp>
      <p:grpSp>
        <p:nvGrpSpPr>
          <p:cNvPr id="85631" name="Group 639"/>
          <p:cNvGrpSpPr>
            <a:grpSpLocks/>
          </p:cNvGrpSpPr>
          <p:nvPr/>
        </p:nvGrpSpPr>
        <p:grpSpPr bwMode="auto">
          <a:xfrm>
            <a:off x="1524000" y="6081713"/>
            <a:ext cx="7086600" cy="471487"/>
            <a:chOff x="960" y="3802"/>
            <a:chExt cx="4464" cy="326"/>
          </a:xfrm>
        </p:grpSpPr>
        <p:sp>
          <p:nvSpPr>
            <p:cNvPr id="85050" name="Rectangle 58"/>
            <p:cNvSpPr>
              <a:spLocks noChangeArrowheads="1"/>
            </p:cNvSpPr>
            <p:nvPr/>
          </p:nvSpPr>
          <p:spPr bwMode="auto">
            <a:xfrm>
              <a:off x="3888" y="3802"/>
              <a:ext cx="15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接受</a:t>
              </a:r>
            </a:p>
          </p:txBody>
        </p:sp>
        <p:sp>
          <p:nvSpPr>
            <p:cNvPr id="85049" name="Rectangle 57"/>
            <p:cNvSpPr>
              <a:spLocks noChangeArrowheads="1"/>
            </p:cNvSpPr>
            <p:nvPr/>
          </p:nvSpPr>
          <p:spPr bwMode="auto">
            <a:xfrm>
              <a:off x="3168" y="3802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 sz="2800" b="1">
                <a:latin typeface="Tahoma" pitchFamily="34" charset="0"/>
              </a:endParaRPr>
            </a:p>
          </p:txBody>
        </p:sp>
        <p:sp>
          <p:nvSpPr>
            <p:cNvPr id="85048" name="Rectangle 56"/>
            <p:cNvSpPr>
              <a:spLocks noChangeArrowheads="1"/>
            </p:cNvSpPr>
            <p:nvPr/>
          </p:nvSpPr>
          <p:spPr bwMode="auto">
            <a:xfrm>
              <a:off x="1776" y="3802"/>
              <a:ext cx="13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#</a:t>
              </a:r>
            </a:p>
          </p:txBody>
        </p:sp>
        <p:sp>
          <p:nvSpPr>
            <p:cNvPr id="85047" name="Rectangle 55"/>
            <p:cNvSpPr>
              <a:spLocks noChangeArrowheads="1"/>
            </p:cNvSpPr>
            <p:nvPr/>
          </p:nvSpPr>
          <p:spPr bwMode="auto">
            <a:xfrm>
              <a:off x="960" y="3802"/>
              <a:ext cx="8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#</a:t>
              </a:r>
              <a:r>
                <a:rPr lang="en-US" altLang="zh-CN" sz="2800" b="1">
                  <a:latin typeface="Tahoma" pitchFamily="34" charset="0"/>
                </a:rPr>
                <a:t>E</a:t>
              </a:r>
            </a:p>
          </p:txBody>
        </p:sp>
      </p:grpSp>
      <p:sp>
        <p:nvSpPr>
          <p:cNvPr id="85046" name="Rectangle 54"/>
          <p:cNvSpPr>
            <a:spLocks noChangeArrowheads="1"/>
          </p:cNvSpPr>
          <p:nvPr/>
        </p:nvSpPr>
        <p:spPr bwMode="auto">
          <a:xfrm>
            <a:off x="609600" y="6081713"/>
            <a:ext cx="9144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10</a:t>
            </a:r>
          </a:p>
        </p:txBody>
      </p:sp>
      <p:grpSp>
        <p:nvGrpSpPr>
          <p:cNvPr id="85630" name="Group 638"/>
          <p:cNvGrpSpPr>
            <a:grpSpLocks/>
          </p:cNvGrpSpPr>
          <p:nvPr/>
        </p:nvGrpSpPr>
        <p:grpSpPr bwMode="auto">
          <a:xfrm>
            <a:off x="1524000" y="5611813"/>
            <a:ext cx="7086600" cy="469900"/>
            <a:chOff x="960" y="3476"/>
            <a:chExt cx="4464" cy="326"/>
          </a:xfrm>
        </p:grpSpPr>
        <p:sp>
          <p:nvSpPr>
            <p:cNvPr id="85045" name="Rectangle 53"/>
            <p:cNvSpPr>
              <a:spLocks noChangeArrowheads="1"/>
            </p:cNvSpPr>
            <p:nvPr/>
          </p:nvSpPr>
          <p:spPr bwMode="auto">
            <a:xfrm>
              <a:off x="3888" y="3476"/>
              <a:ext cx="15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Tahoma" pitchFamily="34" charset="0"/>
                </a:rPr>
                <a:t>E→E+T</a:t>
              </a:r>
            </a:p>
          </p:txBody>
        </p:sp>
        <p:sp>
          <p:nvSpPr>
            <p:cNvPr id="85044" name="Rectangle 52"/>
            <p:cNvSpPr>
              <a:spLocks noChangeArrowheads="1"/>
            </p:cNvSpPr>
            <p:nvPr/>
          </p:nvSpPr>
          <p:spPr bwMode="auto">
            <a:xfrm>
              <a:off x="3168" y="3476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Tahoma" pitchFamily="34" charset="0"/>
                </a:rPr>
                <a:t>E+T</a:t>
              </a:r>
            </a:p>
          </p:txBody>
        </p:sp>
        <p:sp>
          <p:nvSpPr>
            <p:cNvPr id="85043" name="Rectangle 51"/>
            <p:cNvSpPr>
              <a:spLocks noChangeArrowheads="1"/>
            </p:cNvSpPr>
            <p:nvPr/>
          </p:nvSpPr>
          <p:spPr bwMode="auto">
            <a:xfrm>
              <a:off x="1776" y="3476"/>
              <a:ext cx="13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#</a:t>
              </a:r>
            </a:p>
          </p:txBody>
        </p:sp>
        <p:sp>
          <p:nvSpPr>
            <p:cNvPr id="85042" name="Rectangle 50"/>
            <p:cNvSpPr>
              <a:spLocks noChangeArrowheads="1"/>
            </p:cNvSpPr>
            <p:nvPr/>
          </p:nvSpPr>
          <p:spPr bwMode="auto">
            <a:xfrm>
              <a:off x="960" y="3476"/>
              <a:ext cx="8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#</a:t>
              </a:r>
              <a:r>
                <a:rPr lang="en-US" altLang="zh-CN" sz="2800" b="1">
                  <a:latin typeface="Tahoma" pitchFamily="34" charset="0"/>
                </a:rPr>
                <a:t>E+T</a:t>
              </a:r>
            </a:p>
          </p:txBody>
        </p:sp>
      </p:grpSp>
      <p:sp>
        <p:nvSpPr>
          <p:cNvPr id="85041" name="Rectangle 49"/>
          <p:cNvSpPr>
            <a:spLocks noChangeArrowheads="1"/>
          </p:cNvSpPr>
          <p:nvPr/>
        </p:nvSpPr>
        <p:spPr bwMode="auto">
          <a:xfrm>
            <a:off x="609600" y="5611813"/>
            <a:ext cx="9144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9</a:t>
            </a:r>
          </a:p>
        </p:txBody>
      </p:sp>
      <p:grpSp>
        <p:nvGrpSpPr>
          <p:cNvPr id="85629" name="Group 637"/>
          <p:cNvGrpSpPr>
            <a:grpSpLocks/>
          </p:cNvGrpSpPr>
          <p:nvPr/>
        </p:nvGrpSpPr>
        <p:grpSpPr bwMode="auto">
          <a:xfrm>
            <a:off x="1524000" y="5140325"/>
            <a:ext cx="7086600" cy="471488"/>
            <a:chOff x="960" y="3150"/>
            <a:chExt cx="4464" cy="326"/>
          </a:xfrm>
        </p:grpSpPr>
        <p:sp>
          <p:nvSpPr>
            <p:cNvPr id="85040" name="Rectangle 48"/>
            <p:cNvSpPr>
              <a:spLocks noChangeArrowheads="1"/>
            </p:cNvSpPr>
            <p:nvPr/>
          </p:nvSpPr>
          <p:spPr bwMode="auto">
            <a:xfrm>
              <a:off x="3888" y="3150"/>
              <a:ext cx="15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Tahoma" pitchFamily="34" charset="0"/>
                </a:rPr>
                <a:t>T→F</a:t>
              </a:r>
            </a:p>
          </p:txBody>
        </p:sp>
        <p:sp>
          <p:nvSpPr>
            <p:cNvPr id="85039" name="Rectangle 47"/>
            <p:cNvSpPr>
              <a:spLocks noChangeArrowheads="1"/>
            </p:cNvSpPr>
            <p:nvPr/>
          </p:nvSpPr>
          <p:spPr bwMode="auto">
            <a:xfrm>
              <a:off x="3168" y="3150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Tahoma" pitchFamily="34" charset="0"/>
                </a:rPr>
                <a:t>F</a:t>
              </a:r>
            </a:p>
          </p:txBody>
        </p:sp>
        <p:sp>
          <p:nvSpPr>
            <p:cNvPr id="85038" name="Rectangle 46"/>
            <p:cNvSpPr>
              <a:spLocks noChangeArrowheads="1"/>
            </p:cNvSpPr>
            <p:nvPr/>
          </p:nvSpPr>
          <p:spPr bwMode="auto">
            <a:xfrm>
              <a:off x="1776" y="3150"/>
              <a:ext cx="13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Tahoma" pitchFamily="34" charset="0"/>
                </a:rPr>
                <a:t>#</a:t>
              </a:r>
            </a:p>
          </p:txBody>
        </p:sp>
        <p:sp>
          <p:nvSpPr>
            <p:cNvPr id="85037" name="Rectangle 45"/>
            <p:cNvSpPr>
              <a:spLocks noChangeArrowheads="1"/>
            </p:cNvSpPr>
            <p:nvPr/>
          </p:nvSpPr>
          <p:spPr bwMode="auto">
            <a:xfrm>
              <a:off x="960" y="3150"/>
              <a:ext cx="8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Tahoma" pitchFamily="34" charset="0"/>
                </a:rPr>
                <a:t>#</a:t>
              </a:r>
              <a:r>
                <a:rPr lang="en-US" altLang="zh-CN" sz="2800" b="1">
                  <a:solidFill>
                    <a:srgbClr val="FF0000"/>
                  </a:solidFill>
                  <a:latin typeface="Tahoma" pitchFamily="34" charset="0"/>
                </a:rPr>
                <a:t>E+F</a:t>
              </a:r>
            </a:p>
          </p:txBody>
        </p:sp>
      </p:grpSp>
      <p:sp>
        <p:nvSpPr>
          <p:cNvPr id="85036" name="Rectangle 44"/>
          <p:cNvSpPr>
            <a:spLocks noChangeArrowheads="1"/>
          </p:cNvSpPr>
          <p:nvPr/>
        </p:nvSpPr>
        <p:spPr bwMode="auto">
          <a:xfrm>
            <a:off x="609600" y="5140325"/>
            <a:ext cx="9144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Tahoma" pitchFamily="34" charset="0"/>
              </a:rPr>
              <a:t>8</a:t>
            </a:r>
          </a:p>
        </p:txBody>
      </p:sp>
      <p:grpSp>
        <p:nvGrpSpPr>
          <p:cNvPr id="85628" name="Group 636"/>
          <p:cNvGrpSpPr>
            <a:grpSpLocks/>
          </p:cNvGrpSpPr>
          <p:nvPr/>
        </p:nvGrpSpPr>
        <p:grpSpPr bwMode="auto">
          <a:xfrm>
            <a:off x="1524000" y="4668838"/>
            <a:ext cx="7086600" cy="471487"/>
            <a:chOff x="960" y="2824"/>
            <a:chExt cx="4464" cy="326"/>
          </a:xfrm>
        </p:grpSpPr>
        <p:sp>
          <p:nvSpPr>
            <p:cNvPr id="85035" name="Rectangle 43"/>
            <p:cNvSpPr>
              <a:spLocks noChangeArrowheads="1"/>
            </p:cNvSpPr>
            <p:nvPr/>
          </p:nvSpPr>
          <p:spPr bwMode="auto">
            <a:xfrm>
              <a:off x="3888" y="2824"/>
              <a:ext cx="15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Tahoma" pitchFamily="34" charset="0"/>
                </a:rPr>
                <a:t>F→i</a:t>
              </a:r>
            </a:p>
          </p:txBody>
        </p:sp>
        <p:sp>
          <p:nvSpPr>
            <p:cNvPr id="85034" name="Rectangle 42"/>
            <p:cNvSpPr>
              <a:spLocks noChangeArrowheads="1"/>
            </p:cNvSpPr>
            <p:nvPr/>
          </p:nvSpPr>
          <p:spPr bwMode="auto">
            <a:xfrm>
              <a:off x="3168" y="2824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Tahoma" pitchFamily="34" charset="0"/>
                </a:rPr>
                <a:t>i</a:t>
              </a:r>
            </a:p>
          </p:txBody>
        </p:sp>
        <p:sp>
          <p:nvSpPr>
            <p:cNvPr id="85033" name="Rectangle 41"/>
            <p:cNvSpPr>
              <a:spLocks noChangeArrowheads="1"/>
            </p:cNvSpPr>
            <p:nvPr/>
          </p:nvSpPr>
          <p:spPr bwMode="auto">
            <a:xfrm>
              <a:off x="1776" y="2824"/>
              <a:ext cx="13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#</a:t>
              </a:r>
            </a:p>
          </p:txBody>
        </p:sp>
        <p:sp>
          <p:nvSpPr>
            <p:cNvPr id="85032" name="Rectangle 40"/>
            <p:cNvSpPr>
              <a:spLocks noChangeArrowheads="1"/>
            </p:cNvSpPr>
            <p:nvPr/>
          </p:nvSpPr>
          <p:spPr bwMode="auto">
            <a:xfrm>
              <a:off x="960" y="2824"/>
              <a:ext cx="8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#</a:t>
              </a:r>
              <a:r>
                <a:rPr lang="en-US" altLang="zh-CN" sz="2800" b="1">
                  <a:latin typeface="Tahoma" pitchFamily="34" charset="0"/>
                </a:rPr>
                <a:t>E+i</a:t>
              </a:r>
            </a:p>
          </p:txBody>
        </p:sp>
      </p:grpSp>
      <p:sp>
        <p:nvSpPr>
          <p:cNvPr id="85031" name="Rectangle 39"/>
          <p:cNvSpPr>
            <a:spLocks noChangeArrowheads="1"/>
          </p:cNvSpPr>
          <p:nvPr/>
        </p:nvSpPr>
        <p:spPr bwMode="auto">
          <a:xfrm>
            <a:off x="609600" y="4668838"/>
            <a:ext cx="9144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7</a:t>
            </a:r>
          </a:p>
        </p:txBody>
      </p:sp>
      <p:grpSp>
        <p:nvGrpSpPr>
          <p:cNvPr id="85627" name="Group 635"/>
          <p:cNvGrpSpPr>
            <a:grpSpLocks/>
          </p:cNvGrpSpPr>
          <p:nvPr/>
        </p:nvGrpSpPr>
        <p:grpSpPr bwMode="auto">
          <a:xfrm>
            <a:off x="1524000" y="4197350"/>
            <a:ext cx="7086600" cy="471488"/>
            <a:chOff x="960" y="2498"/>
            <a:chExt cx="4464" cy="326"/>
          </a:xfrm>
        </p:grpSpPr>
        <p:sp>
          <p:nvSpPr>
            <p:cNvPr id="85030" name="Rectangle 38"/>
            <p:cNvSpPr>
              <a:spLocks noChangeArrowheads="1"/>
            </p:cNvSpPr>
            <p:nvPr/>
          </p:nvSpPr>
          <p:spPr bwMode="auto">
            <a:xfrm>
              <a:off x="3888" y="2498"/>
              <a:ext cx="15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en-US" sz="2800" b="1">
                <a:latin typeface="Tahoma" pitchFamily="34" charset="0"/>
              </a:endParaRPr>
            </a:p>
          </p:txBody>
        </p:sp>
        <p:sp>
          <p:nvSpPr>
            <p:cNvPr id="85029" name="Rectangle 37"/>
            <p:cNvSpPr>
              <a:spLocks noChangeArrowheads="1"/>
            </p:cNvSpPr>
            <p:nvPr/>
          </p:nvSpPr>
          <p:spPr bwMode="auto">
            <a:xfrm>
              <a:off x="3168" y="2498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en-US" sz="2800" b="1">
                <a:latin typeface="Tahoma" pitchFamily="34" charset="0"/>
              </a:endParaRPr>
            </a:p>
          </p:txBody>
        </p:sp>
        <p:sp>
          <p:nvSpPr>
            <p:cNvPr id="85028" name="Rectangle 36"/>
            <p:cNvSpPr>
              <a:spLocks noChangeArrowheads="1"/>
            </p:cNvSpPr>
            <p:nvPr/>
          </p:nvSpPr>
          <p:spPr bwMode="auto">
            <a:xfrm>
              <a:off x="1776" y="2498"/>
              <a:ext cx="13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Tahoma" pitchFamily="34" charset="0"/>
                </a:rPr>
                <a:t>i#</a:t>
              </a:r>
            </a:p>
          </p:txBody>
        </p:sp>
        <p:sp>
          <p:nvSpPr>
            <p:cNvPr id="85027" name="Rectangle 35"/>
            <p:cNvSpPr>
              <a:spLocks noChangeArrowheads="1"/>
            </p:cNvSpPr>
            <p:nvPr/>
          </p:nvSpPr>
          <p:spPr bwMode="auto">
            <a:xfrm>
              <a:off x="960" y="2498"/>
              <a:ext cx="8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#</a:t>
              </a:r>
              <a:r>
                <a:rPr lang="en-US" altLang="zh-CN" sz="2800" b="1">
                  <a:latin typeface="Tahoma" pitchFamily="34" charset="0"/>
                </a:rPr>
                <a:t>E+</a:t>
              </a:r>
            </a:p>
          </p:txBody>
        </p:sp>
      </p:grpSp>
      <p:sp>
        <p:nvSpPr>
          <p:cNvPr id="85026" name="Rectangle 34"/>
          <p:cNvSpPr>
            <a:spLocks noChangeArrowheads="1"/>
          </p:cNvSpPr>
          <p:nvPr/>
        </p:nvSpPr>
        <p:spPr bwMode="auto">
          <a:xfrm>
            <a:off x="609600" y="4197350"/>
            <a:ext cx="9144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6</a:t>
            </a:r>
          </a:p>
        </p:txBody>
      </p:sp>
      <p:grpSp>
        <p:nvGrpSpPr>
          <p:cNvPr id="85626" name="Group 634"/>
          <p:cNvGrpSpPr>
            <a:grpSpLocks/>
          </p:cNvGrpSpPr>
          <p:nvPr/>
        </p:nvGrpSpPr>
        <p:grpSpPr bwMode="auto">
          <a:xfrm>
            <a:off x="1524000" y="3727450"/>
            <a:ext cx="7086600" cy="469900"/>
            <a:chOff x="960" y="2172"/>
            <a:chExt cx="4464" cy="326"/>
          </a:xfrm>
        </p:grpSpPr>
        <p:sp>
          <p:nvSpPr>
            <p:cNvPr id="85025" name="Rectangle 33"/>
            <p:cNvSpPr>
              <a:spLocks noChangeArrowheads="1"/>
            </p:cNvSpPr>
            <p:nvPr/>
          </p:nvSpPr>
          <p:spPr bwMode="auto">
            <a:xfrm>
              <a:off x="3888" y="2172"/>
              <a:ext cx="15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en-US" sz="2800" b="1">
                <a:latin typeface="Tahoma" pitchFamily="34" charset="0"/>
              </a:endParaRPr>
            </a:p>
          </p:txBody>
        </p:sp>
        <p:sp>
          <p:nvSpPr>
            <p:cNvPr id="85024" name="Rectangle 32"/>
            <p:cNvSpPr>
              <a:spLocks noChangeArrowheads="1"/>
            </p:cNvSpPr>
            <p:nvPr/>
          </p:nvSpPr>
          <p:spPr bwMode="auto">
            <a:xfrm>
              <a:off x="3168" y="2172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en-US" sz="2800" b="1">
                <a:latin typeface="Tahoma" pitchFamily="34" charset="0"/>
              </a:endParaRPr>
            </a:p>
          </p:txBody>
        </p:sp>
        <p:sp>
          <p:nvSpPr>
            <p:cNvPr id="85023" name="Rectangle 31"/>
            <p:cNvSpPr>
              <a:spLocks noChangeArrowheads="1"/>
            </p:cNvSpPr>
            <p:nvPr/>
          </p:nvSpPr>
          <p:spPr bwMode="auto">
            <a:xfrm>
              <a:off x="1776" y="2172"/>
              <a:ext cx="13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+</a:t>
              </a:r>
              <a:r>
                <a:rPr lang="en-US" altLang="zh-CN" sz="2800" b="1">
                  <a:latin typeface="Tahoma" pitchFamily="34" charset="0"/>
                </a:rPr>
                <a:t>i#</a:t>
              </a:r>
            </a:p>
          </p:txBody>
        </p:sp>
        <p:sp>
          <p:nvSpPr>
            <p:cNvPr id="85022" name="Rectangle 30"/>
            <p:cNvSpPr>
              <a:spLocks noChangeArrowheads="1"/>
            </p:cNvSpPr>
            <p:nvPr/>
          </p:nvSpPr>
          <p:spPr bwMode="auto">
            <a:xfrm>
              <a:off x="960" y="2172"/>
              <a:ext cx="8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#</a:t>
              </a:r>
              <a:r>
                <a:rPr lang="en-US" altLang="zh-CN" sz="2800" b="1">
                  <a:latin typeface="Tahoma" pitchFamily="34" charset="0"/>
                </a:rPr>
                <a:t>E</a:t>
              </a:r>
            </a:p>
          </p:txBody>
        </p:sp>
      </p:grpSp>
      <p:sp>
        <p:nvSpPr>
          <p:cNvPr id="85021" name="Rectangle 29"/>
          <p:cNvSpPr>
            <a:spLocks noChangeArrowheads="1"/>
          </p:cNvSpPr>
          <p:nvPr/>
        </p:nvSpPr>
        <p:spPr bwMode="auto">
          <a:xfrm>
            <a:off x="609600" y="3727450"/>
            <a:ext cx="9144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5</a:t>
            </a:r>
          </a:p>
        </p:txBody>
      </p:sp>
      <p:grpSp>
        <p:nvGrpSpPr>
          <p:cNvPr id="85625" name="Group 633"/>
          <p:cNvGrpSpPr>
            <a:grpSpLocks/>
          </p:cNvGrpSpPr>
          <p:nvPr/>
        </p:nvGrpSpPr>
        <p:grpSpPr bwMode="auto">
          <a:xfrm>
            <a:off x="1524000" y="3255963"/>
            <a:ext cx="7086600" cy="471487"/>
            <a:chOff x="960" y="1846"/>
            <a:chExt cx="4464" cy="326"/>
          </a:xfrm>
        </p:grpSpPr>
        <p:sp>
          <p:nvSpPr>
            <p:cNvPr id="85020" name="Rectangle 28"/>
            <p:cNvSpPr>
              <a:spLocks noChangeArrowheads="1"/>
            </p:cNvSpPr>
            <p:nvPr/>
          </p:nvSpPr>
          <p:spPr bwMode="auto">
            <a:xfrm>
              <a:off x="3888" y="1846"/>
              <a:ext cx="15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Tahoma" pitchFamily="34" charset="0"/>
                </a:rPr>
                <a:t>E→T</a:t>
              </a:r>
            </a:p>
          </p:txBody>
        </p:sp>
        <p:sp>
          <p:nvSpPr>
            <p:cNvPr id="85019" name="Rectangle 27"/>
            <p:cNvSpPr>
              <a:spLocks noChangeArrowheads="1"/>
            </p:cNvSpPr>
            <p:nvPr/>
          </p:nvSpPr>
          <p:spPr bwMode="auto">
            <a:xfrm>
              <a:off x="3168" y="1846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Tahoma" pitchFamily="34" charset="0"/>
                </a:rPr>
                <a:t>T</a:t>
              </a:r>
            </a:p>
          </p:txBody>
        </p:sp>
        <p:sp>
          <p:nvSpPr>
            <p:cNvPr id="85018" name="Rectangle 26"/>
            <p:cNvSpPr>
              <a:spLocks noChangeArrowheads="1"/>
            </p:cNvSpPr>
            <p:nvPr/>
          </p:nvSpPr>
          <p:spPr bwMode="auto">
            <a:xfrm>
              <a:off x="1776" y="1846"/>
              <a:ext cx="13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Tahoma" pitchFamily="34" charset="0"/>
                </a:rPr>
                <a:t>+</a:t>
              </a:r>
              <a:r>
                <a:rPr lang="en-US" altLang="zh-CN" sz="2800" b="1">
                  <a:solidFill>
                    <a:srgbClr val="FF0000"/>
                  </a:solidFill>
                  <a:latin typeface="Tahoma" pitchFamily="34" charset="0"/>
                </a:rPr>
                <a:t>i#</a:t>
              </a:r>
            </a:p>
          </p:txBody>
        </p:sp>
        <p:sp>
          <p:nvSpPr>
            <p:cNvPr id="85017" name="Rectangle 25"/>
            <p:cNvSpPr>
              <a:spLocks noChangeArrowheads="1"/>
            </p:cNvSpPr>
            <p:nvPr/>
          </p:nvSpPr>
          <p:spPr bwMode="auto">
            <a:xfrm>
              <a:off x="960" y="1846"/>
              <a:ext cx="8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Tahoma" pitchFamily="34" charset="0"/>
                </a:rPr>
                <a:t>#</a:t>
              </a:r>
              <a:r>
                <a:rPr lang="en-US" altLang="zh-CN" sz="2800" b="1">
                  <a:solidFill>
                    <a:srgbClr val="FF0000"/>
                  </a:solidFill>
                  <a:latin typeface="Tahoma" pitchFamily="34" charset="0"/>
                </a:rPr>
                <a:t>T</a:t>
              </a:r>
            </a:p>
          </p:txBody>
        </p:sp>
      </p:grpSp>
      <p:sp>
        <p:nvSpPr>
          <p:cNvPr id="85016" name="Rectangle 24"/>
          <p:cNvSpPr>
            <a:spLocks noChangeArrowheads="1"/>
          </p:cNvSpPr>
          <p:nvPr/>
        </p:nvSpPr>
        <p:spPr bwMode="auto">
          <a:xfrm>
            <a:off x="609600" y="3255963"/>
            <a:ext cx="9144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Tahoma" pitchFamily="34" charset="0"/>
              </a:rPr>
              <a:t>4</a:t>
            </a:r>
          </a:p>
        </p:txBody>
      </p:sp>
      <p:grpSp>
        <p:nvGrpSpPr>
          <p:cNvPr id="85624" name="Group 632"/>
          <p:cNvGrpSpPr>
            <a:grpSpLocks/>
          </p:cNvGrpSpPr>
          <p:nvPr/>
        </p:nvGrpSpPr>
        <p:grpSpPr bwMode="auto">
          <a:xfrm>
            <a:off x="1524000" y="2784475"/>
            <a:ext cx="7086600" cy="471488"/>
            <a:chOff x="960" y="1520"/>
            <a:chExt cx="4464" cy="326"/>
          </a:xfrm>
        </p:grpSpPr>
        <p:sp>
          <p:nvSpPr>
            <p:cNvPr id="85015" name="Rectangle 23"/>
            <p:cNvSpPr>
              <a:spLocks noChangeArrowheads="1"/>
            </p:cNvSpPr>
            <p:nvPr/>
          </p:nvSpPr>
          <p:spPr bwMode="auto">
            <a:xfrm>
              <a:off x="3888" y="1520"/>
              <a:ext cx="15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Tahoma" pitchFamily="34" charset="0"/>
                </a:rPr>
                <a:t>T→F</a:t>
              </a:r>
            </a:p>
          </p:txBody>
        </p:sp>
        <p:sp>
          <p:nvSpPr>
            <p:cNvPr id="85014" name="Rectangle 22"/>
            <p:cNvSpPr>
              <a:spLocks noChangeArrowheads="1"/>
            </p:cNvSpPr>
            <p:nvPr/>
          </p:nvSpPr>
          <p:spPr bwMode="auto">
            <a:xfrm>
              <a:off x="3168" y="1520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Tahoma" pitchFamily="34" charset="0"/>
                </a:rPr>
                <a:t>F</a:t>
              </a:r>
            </a:p>
          </p:txBody>
        </p:sp>
        <p:sp>
          <p:nvSpPr>
            <p:cNvPr id="85013" name="Rectangle 21"/>
            <p:cNvSpPr>
              <a:spLocks noChangeArrowheads="1"/>
            </p:cNvSpPr>
            <p:nvPr/>
          </p:nvSpPr>
          <p:spPr bwMode="auto">
            <a:xfrm>
              <a:off x="1776" y="1520"/>
              <a:ext cx="13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Tahoma" pitchFamily="34" charset="0"/>
                </a:rPr>
                <a:t>+</a:t>
              </a:r>
              <a:r>
                <a:rPr lang="en-US" altLang="zh-CN" sz="2800" b="1">
                  <a:solidFill>
                    <a:srgbClr val="FF0000"/>
                  </a:solidFill>
                  <a:latin typeface="Tahoma" pitchFamily="34" charset="0"/>
                </a:rPr>
                <a:t>i#</a:t>
              </a:r>
            </a:p>
          </p:txBody>
        </p:sp>
        <p:sp>
          <p:nvSpPr>
            <p:cNvPr id="85012" name="Rectangle 20"/>
            <p:cNvSpPr>
              <a:spLocks noChangeArrowheads="1"/>
            </p:cNvSpPr>
            <p:nvPr/>
          </p:nvSpPr>
          <p:spPr bwMode="auto">
            <a:xfrm>
              <a:off x="960" y="1520"/>
              <a:ext cx="8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Tahoma" pitchFamily="34" charset="0"/>
                </a:rPr>
                <a:t>#</a:t>
              </a:r>
              <a:r>
                <a:rPr lang="en-US" altLang="zh-CN" sz="2800" b="1">
                  <a:solidFill>
                    <a:srgbClr val="FF0000"/>
                  </a:solidFill>
                  <a:latin typeface="Tahoma" pitchFamily="34" charset="0"/>
                </a:rPr>
                <a:t>F</a:t>
              </a:r>
            </a:p>
          </p:txBody>
        </p:sp>
      </p:grp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609600" y="2784475"/>
            <a:ext cx="9144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Tahoma" pitchFamily="34" charset="0"/>
              </a:rPr>
              <a:t>3</a:t>
            </a:r>
          </a:p>
        </p:txBody>
      </p:sp>
      <p:grpSp>
        <p:nvGrpSpPr>
          <p:cNvPr id="85623" name="Group 631"/>
          <p:cNvGrpSpPr>
            <a:grpSpLocks/>
          </p:cNvGrpSpPr>
          <p:nvPr/>
        </p:nvGrpSpPr>
        <p:grpSpPr bwMode="auto">
          <a:xfrm>
            <a:off x="1524000" y="2312988"/>
            <a:ext cx="7086600" cy="471487"/>
            <a:chOff x="960" y="1194"/>
            <a:chExt cx="4464" cy="326"/>
          </a:xfrm>
        </p:grpSpPr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>
              <a:off x="3888" y="1194"/>
              <a:ext cx="15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Tahoma" pitchFamily="34" charset="0"/>
                </a:rPr>
                <a:t>F→i</a:t>
              </a:r>
            </a:p>
          </p:txBody>
        </p:sp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3168" y="1194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Tahoma" pitchFamily="34" charset="0"/>
                </a:rPr>
                <a:t>i</a:t>
              </a:r>
            </a:p>
          </p:txBody>
        </p:sp>
        <p:sp>
          <p:nvSpPr>
            <p:cNvPr id="85008" name="Rectangle 16"/>
            <p:cNvSpPr>
              <a:spLocks noChangeArrowheads="1"/>
            </p:cNvSpPr>
            <p:nvPr/>
          </p:nvSpPr>
          <p:spPr bwMode="auto">
            <a:xfrm>
              <a:off x="1776" y="1194"/>
              <a:ext cx="13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+</a:t>
              </a:r>
              <a:r>
                <a:rPr lang="en-US" altLang="zh-CN" sz="2800" b="1">
                  <a:latin typeface="Tahoma" pitchFamily="34" charset="0"/>
                </a:rPr>
                <a:t>i#</a:t>
              </a:r>
            </a:p>
          </p:txBody>
        </p:sp>
        <p:sp>
          <p:nvSpPr>
            <p:cNvPr id="85007" name="Rectangle 15"/>
            <p:cNvSpPr>
              <a:spLocks noChangeArrowheads="1"/>
            </p:cNvSpPr>
            <p:nvPr/>
          </p:nvSpPr>
          <p:spPr bwMode="auto">
            <a:xfrm>
              <a:off x="960" y="1194"/>
              <a:ext cx="8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#</a:t>
              </a:r>
              <a:r>
                <a:rPr lang="en-US" altLang="zh-CN" sz="2800" b="1">
                  <a:latin typeface="Tahoma" pitchFamily="34" charset="0"/>
                </a:rPr>
                <a:t>i</a:t>
              </a:r>
            </a:p>
          </p:txBody>
        </p:sp>
      </p:grp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609600" y="2312988"/>
            <a:ext cx="9144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2</a:t>
            </a:r>
          </a:p>
        </p:txBody>
      </p:sp>
      <p:grpSp>
        <p:nvGrpSpPr>
          <p:cNvPr id="85622" name="Group 630"/>
          <p:cNvGrpSpPr>
            <a:grpSpLocks/>
          </p:cNvGrpSpPr>
          <p:nvPr/>
        </p:nvGrpSpPr>
        <p:grpSpPr bwMode="auto">
          <a:xfrm>
            <a:off x="1524000" y="1843088"/>
            <a:ext cx="7086600" cy="469900"/>
            <a:chOff x="960" y="868"/>
            <a:chExt cx="4464" cy="326"/>
          </a:xfrm>
        </p:grpSpPr>
        <p:sp>
          <p:nvSpPr>
            <p:cNvPr id="85005" name="Rectangle 13"/>
            <p:cNvSpPr>
              <a:spLocks noChangeArrowheads="1"/>
            </p:cNvSpPr>
            <p:nvPr/>
          </p:nvSpPr>
          <p:spPr bwMode="auto">
            <a:xfrm>
              <a:off x="3888" y="868"/>
              <a:ext cx="15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en-US" sz="2800" b="1">
                <a:latin typeface="Tahoma" pitchFamily="34" charset="0"/>
              </a:endParaRPr>
            </a:p>
          </p:txBody>
        </p:sp>
        <p:sp>
          <p:nvSpPr>
            <p:cNvPr id="85004" name="Rectangle 12"/>
            <p:cNvSpPr>
              <a:spLocks noChangeArrowheads="1"/>
            </p:cNvSpPr>
            <p:nvPr/>
          </p:nvSpPr>
          <p:spPr bwMode="auto">
            <a:xfrm>
              <a:off x="3168" y="868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en-US" sz="2800" b="1">
                <a:latin typeface="Tahoma" pitchFamily="34" charset="0"/>
              </a:endParaRPr>
            </a:p>
          </p:txBody>
        </p:sp>
        <p:sp>
          <p:nvSpPr>
            <p:cNvPr id="85003" name="Rectangle 11"/>
            <p:cNvSpPr>
              <a:spLocks noChangeArrowheads="1"/>
            </p:cNvSpPr>
            <p:nvPr/>
          </p:nvSpPr>
          <p:spPr bwMode="auto">
            <a:xfrm>
              <a:off x="1776" y="868"/>
              <a:ext cx="13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Tahoma" pitchFamily="34" charset="0"/>
                </a:rPr>
                <a:t>i+i#</a:t>
              </a:r>
            </a:p>
          </p:txBody>
        </p:sp>
        <p:sp>
          <p:nvSpPr>
            <p:cNvPr id="85002" name="Rectangle 10"/>
            <p:cNvSpPr>
              <a:spLocks noChangeArrowheads="1"/>
            </p:cNvSpPr>
            <p:nvPr/>
          </p:nvSpPr>
          <p:spPr bwMode="auto">
            <a:xfrm>
              <a:off x="960" y="868"/>
              <a:ext cx="8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1">
                  <a:latin typeface="Tahoma" pitchFamily="34" charset="0"/>
                </a:rPr>
                <a:t>#</a:t>
              </a:r>
            </a:p>
          </p:txBody>
        </p:sp>
      </p:grp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609600" y="1843088"/>
            <a:ext cx="9144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1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6172200" y="1371600"/>
            <a:ext cx="24384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归约用产生式</a:t>
            </a: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5029200" y="1371600"/>
            <a:ext cx="11430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句柄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2819400" y="1371600"/>
            <a:ext cx="22098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剩余输入串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1524000" y="1371600"/>
            <a:ext cx="12954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栈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609600" y="1371600"/>
            <a:ext cx="9144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latin typeface="Tahoma" pitchFamily="34" charset="0"/>
              </a:rPr>
              <a:t>步骤</a:t>
            </a:r>
          </a:p>
        </p:txBody>
      </p:sp>
      <p:sp>
        <p:nvSpPr>
          <p:cNvPr id="85052" name="Line 60"/>
          <p:cNvSpPr>
            <a:spLocks noChangeShapeType="1"/>
          </p:cNvSpPr>
          <p:nvPr/>
        </p:nvSpPr>
        <p:spPr bwMode="auto">
          <a:xfrm>
            <a:off x="609600" y="1843088"/>
            <a:ext cx="8001000" cy="1587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53" name="Line 61"/>
          <p:cNvSpPr>
            <a:spLocks noChangeShapeType="1"/>
          </p:cNvSpPr>
          <p:nvPr/>
        </p:nvSpPr>
        <p:spPr bwMode="auto">
          <a:xfrm>
            <a:off x="609600" y="2312988"/>
            <a:ext cx="8001000" cy="1587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54" name="Line 62"/>
          <p:cNvSpPr>
            <a:spLocks noChangeShapeType="1"/>
          </p:cNvSpPr>
          <p:nvPr/>
        </p:nvSpPr>
        <p:spPr bwMode="auto">
          <a:xfrm>
            <a:off x="609600" y="2784475"/>
            <a:ext cx="8001000" cy="1588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55" name="Line 63"/>
          <p:cNvSpPr>
            <a:spLocks noChangeShapeType="1"/>
          </p:cNvSpPr>
          <p:nvPr/>
        </p:nvSpPr>
        <p:spPr bwMode="auto">
          <a:xfrm>
            <a:off x="609600" y="3255963"/>
            <a:ext cx="8001000" cy="1587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56" name="Line 64"/>
          <p:cNvSpPr>
            <a:spLocks noChangeShapeType="1"/>
          </p:cNvSpPr>
          <p:nvPr/>
        </p:nvSpPr>
        <p:spPr bwMode="auto">
          <a:xfrm>
            <a:off x="609600" y="3727450"/>
            <a:ext cx="8001000" cy="1588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57" name="Line 65"/>
          <p:cNvSpPr>
            <a:spLocks noChangeShapeType="1"/>
          </p:cNvSpPr>
          <p:nvPr/>
        </p:nvSpPr>
        <p:spPr bwMode="auto">
          <a:xfrm>
            <a:off x="609600" y="4197350"/>
            <a:ext cx="8001000" cy="1588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58" name="Line 66"/>
          <p:cNvSpPr>
            <a:spLocks noChangeShapeType="1"/>
          </p:cNvSpPr>
          <p:nvPr/>
        </p:nvSpPr>
        <p:spPr bwMode="auto">
          <a:xfrm>
            <a:off x="609600" y="4668838"/>
            <a:ext cx="8001000" cy="1587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59" name="Line 67"/>
          <p:cNvSpPr>
            <a:spLocks noChangeShapeType="1"/>
          </p:cNvSpPr>
          <p:nvPr/>
        </p:nvSpPr>
        <p:spPr bwMode="auto">
          <a:xfrm>
            <a:off x="609600" y="5140325"/>
            <a:ext cx="8001000" cy="1588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0" name="Line 68"/>
          <p:cNvSpPr>
            <a:spLocks noChangeShapeType="1"/>
          </p:cNvSpPr>
          <p:nvPr/>
        </p:nvSpPr>
        <p:spPr bwMode="auto">
          <a:xfrm>
            <a:off x="609600" y="5611813"/>
            <a:ext cx="8001000" cy="1587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1" name="Line 69"/>
          <p:cNvSpPr>
            <a:spLocks noChangeShapeType="1"/>
          </p:cNvSpPr>
          <p:nvPr/>
        </p:nvSpPr>
        <p:spPr bwMode="auto">
          <a:xfrm>
            <a:off x="609600" y="6081713"/>
            <a:ext cx="8001000" cy="1587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4" name="Line 72"/>
          <p:cNvSpPr>
            <a:spLocks noChangeShapeType="1"/>
          </p:cNvSpPr>
          <p:nvPr/>
        </p:nvSpPr>
        <p:spPr bwMode="auto">
          <a:xfrm>
            <a:off x="1524000" y="1371600"/>
            <a:ext cx="1588" cy="51816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5" name="Line 73"/>
          <p:cNvSpPr>
            <a:spLocks noChangeShapeType="1"/>
          </p:cNvSpPr>
          <p:nvPr/>
        </p:nvSpPr>
        <p:spPr bwMode="auto">
          <a:xfrm>
            <a:off x="2819400" y="1371600"/>
            <a:ext cx="1588" cy="51816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6" name="Line 74"/>
          <p:cNvSpPr>
            <a:spLocks noChangeShapeType="1"/>
          </p:cNvSpPr>
          <p:nvPr/>
        </p:nvSpPr>
        <p:spPr bwMode="auto">
          <a:xfrm>
            <a:off x="5029200" y="1371600"/>
            <a:ext cx="1588" cy="51816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7" name="Line 75"/>
          <p:cNvSpPr>
            <a:spLocks noChangeShapeType="1"/>
          </p:cNvSpPr>
          <p:nvPr/>
        </p:nvSpPr>
        <p:spPr bwMode="auto">
          <a:xfrm>
            <a:off x="6172200" y="1371600"/>
            <a:ext cx="1588" cy="51816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51" name="Line 59"/>
          <p:cNvSpPr>
            <a:spLocks noChangeShapeType="1"/>
          </p:cNvSpPr>
          <p:nvPr/>
        </p:nvSpPr>
        <p:spPr bwMode="auto">
          <a:xfrm>
            <a:off x="609600" y="1371600"/>
            <a:ext cx="8001000" cy="1588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3" name="Line 71"/>
          <p:cNvSpPr>
            <a:spLocks noChangeShapeType="1"/>
          </p:cNvSpPr>
          <p:nvPr/>
        </p:nvSpPr>
        <p:spPr bwMode="auto">
          <a:xfrm>
            <a:off x="609600" y="1371600"/>
            <a:ext cx="1588" cy="518160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8" name="Line 76"/>
          <p:cNvSpPr>
            <a:spLocks noChangeShapeType="1"/>
          </p:cNvSpPr>
          <p:nvPr/>
        </p:nvSpPr>
        <p:spPr bwMode="auto">
          <a:xfrm>
            <a:off x="8610600" y="1371600"/>
            <a:ext cx="1588" cy="518160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2" name="Line 70"/>
          <p:cNvSpPr>
            <a:spLocks noChangeShapeType="1"/>
          </p:cNvSpPr>
          <p:nvPr/>
        </p:nvSpPr>
        <p:spPr bwMode="auto">
          <a:xfrm>
            <a:off x="609600" y="6553200"/>
            <a:ext cx="8001000" cy="1588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632" name="AutoShape 64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458200" y="228600"/>
            <a:ext cx="4572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634" name="Rectangle 642"/>
          <p:cNvSpPr>
            <a:spLocks noChangeArrowheads="1"/>
          </p:cNvSpPr>
          <p:nvPr/>
        </p:nvSpPr>
        <p:spPr bwMode="auto">
          <a:xfrm>
            <a:off x="152400" y="228600"/>
            <a:ext cx="8610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E→E+T|T		T→T×F|F		F→(E)|i</a:t>
            </a:r>
            <a:endParaRPr lang="zh-CN" altLang="en-US" sz="2800" b="1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72" name="Group 32"/>
          <p:cNvGrpSpPr>
            <a:grpSpLocks/>
          </p:cNvGrpSpPr>
          <p:nvPr/>
        </p:nvGrpSpPr>
        <p:grpSpPr bwMode="auto">
          <a:xfrm>
            <a:off x="381000" y="228600"/>
            <a:ext cx="1524000" cy="3124200"/>
            <a:chOff x="624" y="1056"/>
            <a:chExt cx="960" cy="1968"/>
          </a:xfrm>
        </p:grpSpPr>
        <p:sp>
          <p:nvSpPr>
            <p:cNvPr id="87042" name="Text Box 2"/>
            <p:cNvSpPr txBox="1">
              <a:spLocks noChangeArrowheads="1"/>
            </p:cNvSpPr>
            <p:nvPr/>
          </p:nvSpPr>
          <p:spPr bwMode="auto">
            <a:xfrm>
              <a:off x="960" y="105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E</a:t>
              </a:r>
            </a:p>
          </p:txBody>
        </p:sp>
        <p:sp>
          <p:nvSpPr>
            <p:cNvPr id="87043" name="Text Box 3"/>
            <p:cNvSpPr txBox="1">
              <a:spLocks noChangeArrowheads="1"/>
            </p:cNvSpPr>
            <p:nvPr/>
          </p:nvSpPr>
          <p:spPr bwMode="auto">
            <a:xfrm>
              <a:off x="624" y="14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E</a:t>
              </a:r>
            </a:p>
          </p:txBody>
        </p:sp>
        <p:sp>
          <p:nvSpPr>
            <p:cNvPr id="87044" name="Text Box 4"/>
            <p:cNvSpPr txBox="1">
              <a:spLocks noChangeArrowheads="1"/>
            </p:cNvSpPr>
            <p:nvPr/>
          </p:nvSpPr>
          <p:spPr bwMode="auto">
            <a:xfrm>
              <a:off x="960" y="14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87045" name="Text Box 5"/>
            <p:cNvSpPr txBox="1">
              <a:spLocks noChangeArrowheads="1"/>
            </p:cNvSpPr>
            <p:nvPr/>
          </p:nvSpPr>
          <p:spPr bwMode="auto">
            <a:xfrm>
              <a:off x="1296" y="14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T</a:t>
              </a:r>
            </a:p>
          </p:txBody>
        </p:sp>
        <p:sp>
          <p:nvSpPr>
            <p:cNvPr id="87046" name="Text Box 6"/>
            <p:cNvSpPr txBox="1">
              <a:spLocks noChangeArrowheads="1"/>
            </p:cNvSpPr>
            <p:nvPr/>
          </p:nvSpPr>
          <p:spPr bwMode="auto">
            <a:xfrm>
              <a:off x="624" y="19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T</a:t>
              </a:r>
            </a:p>
          </p:txBody>
        </p:sp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624" y="235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F</a:t>
              </a:r>
            </a:p>
          </p:txBody>
        </p:sp>
        <p:sp>
          <p:nvSpPr>
            <p:cNvPr id="87048" name="Text Box 8"/>
            <p:cNvSpPr txBox="1">
              <a:spLocks noChangeArrowheads="1"/>
            </p:cNvSpPr>
            <p:nvPr/>
          </p:nvSpPr>
          <p:spPr bwMode="auto">
            <a:xfrm>
              <a:off x="624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i</a:t>
              </a:r>
            </a:p>
          </p:txBody>
        </p:sp>
        <p:sp>
          <p:nvSpPr>
            <p:cNvPr id="87049" name="Text Box 9"/>
            <p:cNvSpPr txBox="1">
              <a:spLocks noChangeArrowheads="1"/>
            </p:cNvSpPr>
            <p:nvPr/>
          </p:nvSpPr>
          <p:spPr bwMode="auto">
            <a:xfrm>
              <a:off x="1296" y="19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F</a:t>
              </a:r>
            </a:p>
          </p:txBody>
        </p:sp>
        <p:sp>
          <p:nvSpPr>
            <p:cNvPr id="87050" name="Text Box 10"/>
            <p:cNvSpPr txBox="1">
              <a:spLocks noChangeArrowheads="1"/>
            </p:cNvSpPr>
            <p:nvPr/>
          </p:nvSpPr>
          <p:spPr bwMode="auto">
            <a:xfrm>
              <a:off x="1296" y="235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i</a:t>
              </a:r>
            </a:p>
          </p:txBody>
        </p:sp>
        <p:sp>
          <p:nvSpPr>
            <p:cNvPr id="87051" name="Line 11"/>
            <p:cNvSpPr>
              <a:spLocks noChangeShapeType="1"/>
            </p:cNvSpPr>
            <p:nvPr/>
          </p:nvSpPr>
          <p:spPr bwMode="auto">
            <a:xfrm flipH="1">
              <a:off x="768" y="1296"/>
              <a:ext cx="288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52" name="Line 12"/>
            <p:cNvSpPr>
              <a:spLocks noChangeShapeType="1"/>
            </p:cNvSpPr>
            <p:nvPr/>
          </p:nvSpPr>
          <p:spPr bwMode="auto">
            <a:xfrm>
              <a:off x="1056" y="1296"/>
              <a:ext cx="0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53" name="Line 13"/>
            <p:cNvSpPr>
              <a:spLocks noChangeShapeType="1"/>
            </p:cNvSpPr>
            <p:nvPr/>
          </p:nvSpPr>
          <p:spPr bwMode="auto">
            <a:xfrm>
              <a:off x="1056" y="1296"/>
              <a:ext cx="336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54" name="Line 14"/>
            <p:cNvSpPr>
              <a:spLocks noChangeShapeType="1"/>
            </p:cNvSpPr>
            <p:nvPr/>
          </p:nvSpPr>
          <p:spPr bwMode="auto">
            <a:xfrm>
              <a:off x="720" y="1728"/>
              <a:ext cx="0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55" name="Line 15"/>
            <p:cNvSpPr>
              <a:spLocks noChangeShapeType="1"/>
            </p:cNvSpPr>
            <p:nvPr/>
          </p:nvSpPr>
          <p:spPr bwMode="auto">
            <a:xfrm>
              <a:off x="1392" y="1728"/>
              <a:ext cx="0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>
              <a:off x="720" y="2160"/>
              <a:ext cx="0" cy="24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57" name="Line 17"/>
            <p:cNvSpPr>
              <a:spLocks noChangeShapeType="1"/>
            </p:cNvSpPr>
            <p:nvPr/>
          </p:nvSpPr>
          <p:spPr bwMode="auto">
            <a:xfrm>
              <a:off x="1392" y="2160"/>
              <a:ext cx="0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58" name="Line 18"/>
            <p:cNvSpPr>
              <a:spLocks noChangeShapeType="1"/>
            </p:cNvSpPr>
            <p:nvPr/>
          </p:nvSpPr>
          <p:spPr bwMode="auto">
            <a:xfrm>
              <a:off x="720" y="2592"/>
              <a:ext cx="0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7071" name="Group 31"/>
          <p:cNvGrpSpPr>
            <a:grpSpLocks/>
          </p:cNvGrpSpPr>
          <p:nvPr/>
        </p:nvGrpSpPr>
        <p:grpSpPr bwMode="auto">
          <a:xfrm>
            <a:off x="2667000" y="304800"/>
            <a:ext cx="1524000" cy="1828800"/>
            <a:chOff x="2448" y="1104"/>
            <a:chExt cx="960" cy="1152"/>
          </a:xfrm>
        </p:grpSpPr>
        <p:sp>
          <p:nvSpPr>
            <p:cNvPr id="87060" name="Text Box 20"/>
            <p:cNvSpPr txBox="1">
              <a:spLocks noChangeArrowheads="1"/>
            </p:cNvSpPr>
            <p:nvPr/>
          </p:nvSpPr>
          <p:spPr bwMode="auto">
            <a:xfrm>
              <a:off x="2784" y="110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E</a:t>
              </a:r>
            </a:p>
          </p:txBody>
        </p:sp>
        <p:sp>
          <p:nvSpPr>
            <p:cNvPr id="87061" name="Text Box 21"/>
            <p:cNvSpPr txBox="1">
              <a:spLocks noChangeArrowheads="1"/>
            </p:cNvSpPr>
            <p:nvPr/>
          </p:nvSpPr>
          <p:spPr bwMode="auto">
            <a:xfrm>
              <a:off x="2448" y="15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F</a:t>
              </a:r>
            </a:p>
          </p:txBody>
        </p:sp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2784" y="15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87063" name="Text Box 23"/>
            <p:cNvSpPr txBox="1">
              <a:spLocks noChangeArrowheads="1"/>
            </p:cNvSpPr>
            <p:nvPr/>
          </p:nvSpPr>
          <p:spPr bwMode="auto">
            <a:xfrm>
              <a:off x="3120" y="15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F</a:t>
              </a:r>
            </a:p>
          </p:txBody>
        </p:sp>
        <p:sp>
          <p:nvSpPr>
            <p:cNvPr id="87064" name="Text Box 24"/>
            <p:cNvSpPr txBox="1">
              <a:spLocks noChangeArrowheads="1"/>
            </p:cNvSpPr>
            <p:nvPr/>
          </p:nvSpPr>
          <p:spPr bwMode="auto">
            <a:xfrm>
              <a:off x="2448" y="19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i</a:t>
              </a:r>
            </a:p>
          </p:txBody>
        </p: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3120" y="19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i</a:t>
              </a:r>
            </a:p>
          </p:txBody>
        </p:sp>
        <p:sp>
          <p:nvSpPr>
            <p:cNvPr id="87066" name="Line 26"/>
            <p:cNvSpPr>
              <a:spLocks noChangeShapeType="1"/>
            </p:cNvSpPr>
            <p:nvPr/>
          </p:nvSpPr>
          <p:spPr bwMode="auto">
            <a:xfrm flipH="1">
              <a:off x="2592" y="1344"/>
              <a:ext cx="288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67" name="Line 27"/>
            <p:cNvSpPr>
              <a:spLocks noChangeShapeType="1"/>
            </p:cNvSpPr>
            <p:nvPr/>
          </p:nvSpPr>
          <p:spPr bwMode="auto">
            <a:xfrm>
              <a:off x="2880" y="1344"/>
              <a:ext cx="0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68" name="Line 28"/>
            <p:cNvSpPr>
              <a:spLocks noChangeShapeType="1"/>
            </p:cNvSpPr>
            <p:nvPr/>
          </p:nvSpPr>
          <p:spPr bwMode="auto">
            <a:xfrm>
              <a:off x="2880" y="1344"/>
              <a:ext cx="336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69" name="Line 29"/>
            <p:cNvSpPr>
              <a:spLocks noChangeShapeType="1"/>
            </p:cNvSpPr>
            <p:nvPr/>
          </p:nvSpPr>
          <p:spPr bwMode="auto">
            <a:xfrm>
              <a:off x="2544" y="1776"/>
              <a:ext cx="0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70" name="Line 30"/>
            <p:cNvSpPr>
              <a:spLocks noChangeShapeType="1"/>
            </p:cNvSpPr>
            <p:nvPr/>
          </p:nvSpPr>
          <p:spPr bwMode="auto">
            <a:xfrm>
              <a:off x="3216" y="1776"/>
              <a:ext cx="0" cy="19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7073" name="Text Box 33"/>
          <p:cNvSpPr txBox="1">
            <a:spLocks noChangeArrowheads="1"/>
          </p:cNvSpPr>
          <p:nvPr/>
        </p:nvSpPr>
        <p:spPr bwMode="auto">
          <a:xfrm>
            <a:off x="228600" y="3352800"/>
            <a:ext cx="2209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采用规范归约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识别</a:t>
            </a:r>
            <a:r>
              <a:rPr lang="en-US" altLang="zh-CN" b="1"/>
              <a:t>i+i</a:t>
            </a:r>
            <a:r>
              <a:rPr lang="zh-CN" altLang="en-US" b="1"/>
              <a:t>的过程</a:t>
            </a:r>
          </a:p>
        </p:txBody>
      </p:sp>
      <p:sp>
        <p:nvSpPr>
          <p:cNvPr id="87085" name="Text Box 45"/>
          <p:cNvSpPr txBox="1">
            <a:spLocks noChangeArrowheads="1"/>
          </p:cNvSpPr>
          <p:nvPr/>
        </p:nvSpPr>
        <p:spPr bwMode="auto">
          <a:xfrm>
            <a:off x="2438400" y="3352800"/>
            <a:ext cx="2971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采用算符优先分析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识别</a:t>
            </a:r>
            <a:r>
              <a:rPr lang="en-US" altLang="zh-CN" b="1"/>
              <a:t>i+i</a:t>
            </a:r>
            <a:r>
              <a:rPr lang="zh-CN" altLang="en-US" b="1"/>
              <a:t>的过程</a:t>
            </a:r>
          </a:p>
        </p:txBody>
      </p:sp>
      <p:sp>
        <p:nvSpPr>
          <p:cNvPr id="87086" name="Text Box 46"/>
          <p:cNvSpPr txBox="1">
            <a:spLocks noChangeArrowheads="1"/>
          </p:cNvSpPr>
          <p:nvPr/>
        </p:nvSpPr>
        <p:spPr bwMode="auto">
          <a:xfrm>
            <a:off x="5257800" y="152400"/>
            <a:ext cx="37338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规范归约与算符优先分析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1. </a:t>
            </a:r>
            <a:r>
              <a:rPr lang="zh-CN" altLang="en-US" b="1">
                <a:solidFill>
                  <a:srgbClr val="0000CC"/>
                </a:solidFill>
              </a:rPr>
              <a:t>规范归约</a:t>
            </a:r>
            <a:r>
              <a:rPr lang="zh-CN" altLang="en-US" b="1"/>
              <a:t>将输入符号串归约为文法的开始符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</a:rPr>
              <a:t>    算符优先分析</a:t>
            </a:r>
            <a:r>
              <a:rPr lang="zh-CN" altLang="en-US" b="1"/>
              <a:t>将输入符号串归约为任意一个非终结符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2. </a:t>
            </a:r>
            <a:r>
              <a:rPr lang="zh-CN" altLang="en-US" b="1">
                <a:solidFill>
                  <a:srgbClr val="0000CC"/>
                </a:solidFill>
              </a:rPr>
              <a:t>规范归约</a:t>
            </a:r>
            <a:r>
              <a:rPr lang="zh-CN" altLang="en-US" b="1"/>
              <a:t>每次归约句柄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</a:rPr>
              <a:t>    算符优先分析</a:t>
            </a:r>
            <a:r>
              <a:rPr lang="zh-CN" altLang="en-US" b="1"/>
              <a:t>每次归约最左素短语，去掉了单非终结符的归约</a:t>
            </a:r>
          </a:p>
        </p:txBody>
      </p:sp>
      <p:sp>
        <p:nvSpPr>
          <p:cNvPr id="87087" name="Text Box 47"/>
          <p:cNvSpPr txBox="1">
            <a:spLocks noChangeArrowheads="1"/>
          </p:cNvSpPr>
          <p:nvPr/>
        </p:nvSpPr>
        <p:spPr bwMode="auto">
          <a:xfrm>
            <a:off x="228600" y="4724400"/>
            <a:ext cx="8686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3. </a:t>
            </a:r>
            <a:r>
              <a:rPr lang="zh-CN" altLang="en-US" b="1">
                <a:solidFill>
                  <a:srgbClr val="0000CC"/>
                </a:solidFill>
              </a:rPr>
              <a:t>规范归约</a:t>
            </a:r>
            <a:r>
              <a:rPr lang="zh-CN" altLang="en-US" b="1"/>
              <a:t>选取右部与句柄一致的产生式进行归约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</a:rPr>
              <a:t>    算符优先分析</a:t>
            </a:r>
            <a:r>
              <a:rPr lang="zh-CN" altLang="en-US" b="1"/>
              <a:t>归约时选择产生式时不管非终结符的名字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86" grpId="0" build="p" autoUpdateAnimBg="0"/>
      <p:bldP spid="8708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3</a:t>
            </a:r>
            <a:r>
              <a:rPr lang="zh-CN" altLang="en-US" dirty="0"/>
              <a:t>.5  优先函数</a:t>
            </a:r>
          </a:p>
        </p:txBody>
      </p:sp>
      <p:sp>
        <p:nvSpPr>
          <p:cNvPr id="45132" name="Rectangle 7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r>
              <a:rPr lang="zh-CN" altLang="en-US" sz="2800" b="1"/>
              <a:t>在实际应用中用</a:t>
            </a:r>
            <a:r>
              <a:rPr lang="zh-CN" altLang="en-US" sz="2800" b="1">
                <a:solidFill>
                  <a:srgbClr val="0000CC"/>
                </a:solidFill>
              </a:rPr>
              <a:t>优先函数</a:t>
            </a:r>
            <a:r>
              <a:rPr lang="zh-CN" altLang="en-US" sz="2800" b="1"/>
              <a:t>来代替</a:t>
            </a:r>
            <a:r>
              <a:rPr lang="zh-CN" altLang="en-US" sz="2800" b="1">
                <a:solidFill>
                  <a:srgbClr val="0000CC"/>
                </a:solidFill>
              </a:rPr>
              <a:t>优先矩阵</a:t>
            </a:r>
            <a:r>
              <a:rPr lang="zh-CN" altLang="en-US" sz="2800" b="1"/>
              <a:t>表示优先关系</a:t>
            </a:r>
          </a:p>
          <a:p>
            <a:pPr algn="just"/>
            <a:r>
              <a:rPr lang="zh-CN" altLang="en-US" sz="2800" b="1"/>
              <a:t>优先函数的定义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/>
              <a:t>	对给定的优先关系表，定义两个函数 </a:t>
            </a:r>
            <a:r>
              <a:rPr lang="en-US" altLang="zh-CN" sz="2800" b="1"/>
              <a:t>f，g，</a:t>
            </a:r>
            <a:r>
              <a:rPr lang="zh-CN" altLang="en-US" sz="2800" b="1"/>
              <a:t>它们应满足：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/>
              <a:t>       当</a:t>
            </a:r>
            <a:r>
              <a:rPr lang="en-US" altLang="zh-CN" sz="2800" b="1"/>
              <a:t>a=b    </a:t>
            </a:r>
            <a:r>
              <a:rPr lang="zh-CN" altLang="en-US" sz="2800" b="1"/>
              <a:t>则令 </a:t>
            </a:r>
            <a:r>
              <a:rPr lang="en-US" altLang="zh-CN" sz="2800" b="1"/>
              <a:t>f(a)=g(b)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b="1"/>
              <a:t>       </a:t>
            </a:r>
            <a:r>
              <a:rPr lang="zh-CN" altLang="en-US" sz="2800" b="1"/>
              <a:t>当</a:t>
            </a:r>
            <a:r>
              <a:rPr lang="en-US" altLang="zh-CN" sz="2800" b="1"/>
              <a:t>a&lt;b    </a:t>
            </a:r>
            <a:r>
              <a:rPr lang="zh-CN" altLang="en-US" sz="2800" b="1"/>
              <a:t>则令 </a:t>
            </a:r>
            <a:r>
              <a:rPr lang="en-US" altLang="zh-CN" sz="2800" b="1"/>
              <a:t>f(a)&lt;g(b)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b="1"/>
              <a:t>       </a:t>
            </a:r>
            <a:r>
              <a:rPr lang="zh-CN" altLang="en-US" sz="2800" b="1"/>
              <a:t>当</a:t>
            </a:r>
            <a:r>
              <a:rPr lang="en-US" altLang="zh-CN" sz="2800" b="1"/>
              <a:t>a&gt;b    </a:t>
            </a:r>
            <a:r>
              <a:rPr lang="zh-CN" altLang="en-US" sz="2800" b="1"/>
              <a:t>则令 </a:t>
            </a:r>
            <a:r>
              <a:rPr lang="en-US" altLang="zh-CN" sz="2800" b="1"/>
              <a:t>f(a)&gt;g(b)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/>
              <a:t>我们称 </a:t>
            </a:r>
            <a:r>
              <a:rPr lang="en-US" altLang="zh-CN" sz="2800" b="1"/>
              <a:t>f，g </a:t>
            </a:r>
            <a:r>
              <a:rPr lang="zh-CN" altLang="en-US" sz="2800" b="1"/>
              <a:t>为优先函数，其取值可用整数表示 。</a:t>
            </a:r>
          </a:p>
          <a:p>
            <a:pPr>
              <a:buFont typeface="Wingdings" pitchFamily="2" charset="2"/>
              <a:buNone/>
            </a:pP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32" grpId="0" build="p" bldLvl="3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533400"/>
          </a:xfrm>
          <a:noFill/>
          <a:ln/>
        </p:spPr>
        <p:txBody>
          <a:bodyPr/>
          <a:lstStyle/>
          <a:p>
            <a:pPr marL="609600" indent="-609600" algn="just"/>
            <a:r>
              <a:rPr lang="zh-CN" altLang="en-US" sz="2800" b="1"/>
              <a:t>优先函数的优缺点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166813" y="19812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latin typeface="Arial" charset="0"/>
              </a:rPr>
              <a:t>优先关系表 (</a:t>
            </a:r>
            <a:r>
              <a:rPr lang="en-US" altLang="zh-CN" b="1">
                <a:latin typeface="Arial" charset="0"/>
              </a:rPr>
              <a:t>n+1)</a:t>
            </a:r>
            <a:r>
              <a:rPr lang="en-US" altLang="zh-CN" b="1" baseline="30000">
                <a:latin typeface="Arial" charset="0"/>
              </a:rPr>
              <a:t>2 </a:t>
            </a:r>
            <a:r>
              <a:rPr lang="zh-CN" altLang="en-US" b="1">
                <a:latin typeface="Arial" charset="0"/>
              </a:rPr>
              <a:t>个单元</a:t>
            </a:r>
            <a:endParaRPr lang="en-US" altLang="zh-CN" b="1">
              <a:latin typeface="Arial" charset="0"/>
            </a:endParaRP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5357813" y="1981200"/>
            <a:ext cx="3697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Arial" charset="0"/>
              </a:rPr>
              <a:t>优先函数表 2(</a:t>
            </a:r>
            <a:r>
              <a:rPr lang="en-US" altLang="zh-CN" b="1">
                <a:latin typeface="Arial" charset="0"/>
              </a:rPr>
              <a:t>n+1) </a:t>
            </a:r>
            <a:r>
              <a:rPr lang="zh-CN" altLang="en-US" b="1">
                <a:latin typeface="Arial" charset="0"/>
              </a:rPr>
              <a:t>个单元</a:t>
            </a:r>
          </a:p>
        </p:txBody>
      </p:sp>
      <p:graphicFrame>
        <p:nvGraphicFramePr>
          <p:cNvPr id="96263" name="Group 7"/>
          <p:cNvGraphicFramePr>
            <a:graphicFrameLocks noGrp="1"/>
          </p:cNvGraphicFramePr>
          <p:nvPr/>
        </p:nvGraphicFramePr>
        <p:xfrm>
          <a:off x="2157413" y="2590800"/>
          <a:ext cx="2338387" cy="2286000"/>
        </p:xfrm>
        <a:graphic>
          <a:graphicData uri="http://schemas.openxmlformats.org/drawingml/2006/table">
            <a:tbl>
              <a:tblPr/>
              <a:tblGrid>
                <a:gridCol w="446087"/>
                <a:gridCol w="444500"/>
                <a:gridCol w="446088"/>
                <a:gridCol w="444500"/>
                <a:gridCol w="557212"/>
              </a:tblGrid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301" name="Group 45"/>
          <p:cNvGraphicFramePr>
            <a:graphicFrameLocks noGrp="1"/>
          </p:cNvGraphicFramePr>
          <p:nvPr/>
        </p:nvGraphicFramePr>
        <p:xfrm>
          <a:off x="6196013" y="2590800"/>
          <a:ext cx="2262187" cy="1371600"/>
        </p:xfrm>
        <a:graphic>
          <a:graphicData uri="http://schemas.openxmlformats.org/drawingml/2006/table">
            <a:tbl>
              <a:tblPr/>
              <a:tblGrid>
                <a:gridCol w="452437"/>
                <a:gridCol w="452438"/>
                <a:gridCol w="452437"/>
                <a:gridCol w="452438"/>
                <a:gridCol w="452437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327" name="Rectangle 71"/>
          <p:cNvSpPr>
            <a:spLocks noChangeArrowheads="1"/>
          </p:cNvSpPr>
          <p:nvPr/>
        </p:nvSpPr>
        <p:spPr bwMode="auto">
          <a:xfrm>
            <a:off x="228600" y="4889500"/>
            <a:ext cx="89154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/>
              <a:t>优点：节省大量内存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/>
              <a:t>缺点：原先无优先关系的对，如：	(</a:t>
            </a:r>
            <a:r>
              <a:rPr lang="en-US" altLang="zh-CN" sz="2800" b="1">
                <a:latin typeface="Arial" charset="0"/>
              </a:rPr>
              <a:t>i</a:t>
            </a:r>
            <a:r>
              <a:rPr lang="en-US" altLang="zh-CN" sz="2800" b="1"/>
              <a:t>,</a:t>
            </a:r>
            <a:r>
              <a:rPr lang="en-US" altLang="zh-CN" sz="2800" b="1">
                <a:latin typeface="Arial" charset="0"/>
              </a:rPr>
              <a:t>i</a:t>
            </a:r>
            <a:r>
              <a:rPr lang="en-US" altLang="zh-CN" sz="2800" b="1"/>
              <a:t>) </a:t>
            </a:r>
            <a:r>
              <a:rPr lang="zh-CN" altLang="en-US" sz="2800" b="1"/>
              <a:t>变成有关系：	 	</a:t>
            </a:r>
            <a:r>
              <a:rPr lang="en-US" altLang="zh-CN" sz="2800" b="1">
                <a:latin typeface="Arial" charset="0"/>
              </a:rPr>
              <a:t>f</a:t>
            </a:r>
            <a:r>
              <a:rPr lang="en-US" altLang="zh-CN" sz="2800" b="1"/>
              <a:t>(</a:t>
            </a:r>
            <a:r>
              <a:rPr lang="en-US" altLang="zh-CN" sz="2800" b="1">
                <a:latin typeface="Arial" charset="0"/>
              </a:rPr>
              <a:t>i</a:t>
            </a:r>
            <a:r>
              <a:rPr lang="en-US" altLang="zh-CN" sz="2800" b="1"/>
              <a:t>)</a:t>
            </a:r>
            <a:r>
              <a:rPr lang="en-US" altLang="zh-CN" sz="2800" b="1">
                <a:latin typeface="Arial" charset="0"/>
              </a:rPr>
              <a:t>=6 </a:t>
            </a:r>
            <a:r>
              <a:rPr lang="en-US" altLang="zh-CN" sz="2800" b="1">
                <a:solidFill>
                  <a:srgbClr val="FF0000"/>
                </a:solidFill>
              </a:rPr>
              <a:t>&lt;</a:t>
            </a:r>
            <a:r>
              <a:rPr lang="en-US" altLang="zh-CN" sz="2800" b="1"/>
              <a:t> </a:t>
            </a:r>
            <a:r>
              <a:rPr lang="en-US" altLang="zh-CN" sz="2800" b="1">
                <a:latin typeface="Arial" charset="0"/>
              </a:rPr>
              <a:t>g</a:t>
            </a:r>
            <a:r>
              <a:rPr lang="en-US" altLang="zh-CN" sz="2800" b="1"/>
              <a:t>(i)</a:t>
            </a:r>
            <a:r>
              <a:rPr lang="en-US" altLang="zh-CN" sz="2800" b="1">
                <a:latin typeface="Arial" charset="0"/>
              </a:rPr>
              <a:t>=7 ，</a:t>
            </a:r>
            <a:r>
              <a:rPr lang="zh-CN" altLang="en-US" sz="2800" b="1"/>
              <a:t>不能准确指出错误位置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build="p" autoUpdateAnimBg="0"/>
      <p:bldP spid="96261" grpId="0" autoUpdateAnimBg="0"/>
      <p:bldP spid="96262" grpId="0" autoUpdateAnimBg="0"/>
      <p:bldP spid="9632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pPr marL="609600" indent="-609600"/>
            <a:r>
              <a:rPr lang="zh-CN" altLang="en-US" sz="2800" b="1"/>
              <a:t>规范归约：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800" b="1"/>
              <a:t>	自底向上分析的移进－归约过程是自顶向下最右推导的逆过程，因为最右推导为规范推导，所以自左向右的归约称为规范归约。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143000" y="3581400"/>
            <a:ext cx="7696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CC"/>
                </a:solidFill>
                <a:latin typeface="Tahoma" pitchFamily="34" charset="0"/>
              </a:rPr>
              <a:t>例 </a:t>
            </a:r>
            <a:r>
              <a:rPr lang="zh-CN" altLang="en-US" b="1">
                <a:solidFill>
                  <a:srgbClr val="0000CC"/>
                </a:solidFill>
              </a:rPr>
              <a:t>文法：	</a:t>
            </a:r>
            <a:r>
              <a:rPr lang="zh-CN" altLang="en-US" b="1">
                <a:solidFill>
                  <a:srgbClr val="0000CC"/>
                </a:solidFill>
                <a:latin typeface="Tahoma" pitchFamily="34" charset="0"/>
              </a:rPr>
              <a:t>(1)</a:t>
            </a:r>
            <a:r>
              <a:rPr lang="zh-CN" altLang="en-US" b="1">
                <a:solidFill>
                  <a:srgbClr val="0000CC"/>
                </a:solidFill>
              </a:rPr>
              <a:t>   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S→aAcBe       (2)</a:t>
            </a:r>
            <a:r>
              <a:rPr lang="en-US" altLang="zh-CN" b="1">
                <a:solidFill>
                  <a:srgbClr val="0000CC"/>
                </a:solidFill>
                <a:cs typeface="Times New Roman" pitchFamily="18" charset="0"/>
              </a:rPr>
              <a:t>   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A→b</a:t>
            </a:r>
          </a:p>
          <a:p>
            <a:pPr marL="609600" indent="-6096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           	(3)</a:t>
            </a:r>
            <a:r>
              <a:rPr lang="en-US" altLang="zh-CN" b="1">
                <a:solidFill>
                  <a:srgbClr val="0000CC"/>
                </a:solidFill>
                <a:cs typeface="Times New Roman" pitchFamily="18" charset="0"/>
              </a:rPr>
              <a:t>   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A→Ab           	(4)   B→d </a:t>
            </a: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CC"/>
                </a:solidFill>
              </a:rPr>
              <a:t>输入串 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abbcde#</a:t>
            </a:r>
            <a:r>
              <a:rPr lang="zh-CN" altLang="en-US" b="1">
                <a:solidFill>
                  <a:srgbClr val="0000CC"/>
                </a:solidFill>
                <a:latin typeface="Tahoma" pitchFamily="34" charset="0"/>
              </a:rPr>
              <a:t>的最右推导的过程为：</a:t>
            </a: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itchFamily="2" charset="2"/>
              <a:buNone/>
            </a:pPr>
            <a:r>
              <a:rPr lang="en-US" altLang="zh-CN" b="1" u="sng">
                <a:solidFill>
                  <a:srgbClr val="0000CC"/>
                </a:solidFill>
                <a:latin typeface="Tahoma" pitchFamily="34" charset="0"/>
              </a:rPr>
              <a:t>S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=&gt;</a:t>
            </a:r>
            <a:r>
              <a:rPr lang="en-US" altLang="zh-CN" b="1">
                <a:solidFill>
                  <a:schemeClr val="tx2"/>
                </a:solidFill>
                <a:latin typeface="Tahoma" pitchFamily="34" charset="0"/>
              </a:rPr>
              <a:t>aAc</a:t>
            </a:r>
            <a:r>
              <a:rPr lang="en-US" altLang="zh-CN" b="1" u="sng">
                <a:solidFill>
                  <a:schemeClr val="tx2"/>
                </a:solidFill>
                <a:latin typeface="Tahoma" pitchFamily="34" charset="0"/>
              </a:rPr>
              <a:t>B</a:t>
            </a:r>
            <a:r>
              <a:rPr lang="en-US" altLang="zh-CN" b="1">
                <a:solidFill>
                  <a:schemeClr val="tx2"/>
                </a:solidFill>
                <a:latin typeface="Tahoma" pitchFamily="34" charset="0"/>
              </a:rPr>
              <a:t>e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=&gt;a</a:t>
            </a:r>
            <a:r>
              <a:rPr lang="en-US" altLang="zh-CN" b="1" u="sng">
                <a:solidFill>
                  <a:srgbClr val="0000CC"/>
                </a:solidFill>
                <a:latin typeface="Tahoma" pitchFamily="34" charset="0"/>
              </a:rPr>
              <a:t>A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c</a:t>
            </a:r>
            <a:r>
              <a:rPr lang="en-US" altLang="zh-CN" b="1">
                <a:solidFill>
                  <a:schemeClr val="tx2"/>
                </a:solidFill>
                <a:latin typeface="Tahoma" pitchFamily="34" charset="0"/>
              </a:rPr>
              <a:t>d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e=&gt;a</a:t>
            </a:r>
            <a:r>
              <a:rPr lang="en-US" altLang="zh-CN" b="1" u="sng">
                <a:solidFill>
                  <a:schemeClr val="tx2"/>
                </a:solidFill>
                <a:latin typeface="Tahoma" pitchFamily="34" charset="0"/>
              </a:rPr>
              <a:t>A</a:t>
            </a:r>
            <a:r>
              <a:rPr lang="en-US" altLang="zh-CN" b="1">
                <a:solidFill>
                  <a:schemeClr val="tx2"/>
                </a:solidFill>
                <a:latin typeface="Tahoma" pitchFamily="34" charset="0"/>
              </a:rPr>
              <a:t>b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cde=&gt;a</a:t>
            </a:r>
            <a:r>
              <a:rPr lang="en-US" altLang="zh-CN" b="1">
                <a:solidFill>
                  <a:schemeClr val="tx2"/>
                </a:solidFill>
                <a:latin typeface="Tahoma" pitchFamily="34" charset="0"/>
              </a:rPr>
              <a:t>b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bcde</a:t>
            </a: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CC"/>
                </a:solidFill>
                <a:latin typeface="Tahoma" pitchFamily="34" charset="0"/>
              </a:rPr>
              <a:t>自底向上分析的过程为：</a:t>
            </a: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a</a:t>
            </a:r>
            <a:r>
              <a:rPr lang="en-US" altLang="zh-CN" b="1" u="sng">
                <a:solidFill>
                  <a:srgbClr val="0000CC"/>
                </a:solidFill>
                <a:latin typeface="Tahoma" pitchFamily="34" charset="0"/>
              </a:rPr>
              <a:t>b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bcde|-a</a:t>
            </a:r>
            <a:r>
              <a:rPr lang="en-US" altLang="zh-CN" b="1" u="sng">
                <a:solidFill>
                  <a:schemeClr val="tx2"/>
                </a:solidFill>
                <a:latin typeface="Tahoma" pitchFamily="34" charset="0"/>
              </a:rPr>
              <a:t>A</a:t>
            </a:r>
            <a:r>
              <a:rPr lang="en-US" altLang="zh-CN" b="1" u="sng">
                <a:solidFill>
                  <a:srgbClr val="0000CC"/>
                </a:solidFill>
                <a:latin typeface="Tahoma" pitchFamily="34" charset="0"/>
              </a:rPr>
              <a:t>b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cde|-a</a:t>
            </a:r>
            <a:r>
              <a:rPr lang="en-US" altLang="zh-CN" b="1">
                <a:solidFill>
                  <a:schemeClr val="tx2"/>
                </a:solidFill>
                <a:latin typeface="Tahoma" pitchFamily="34" charset="0"/>
              </a:rPr>
              <a:t>A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c</a:t>
            </a:r>
            <a:r>
              <a:rPr lang="en-US" altLang="zh-CN" b="1" u="sng">
                <a:solidFill>
                  <a:srgbClr val="0000CC"/>
                </a:solidFill>
                <a:latin typeface="Tahoma" pitchFamily="34" charset="0"/>
              </a:rPr>
              <a:t>d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e|-</a:t>
            </a:r>
            <a:r>
              <a:rPr lang="en-US" altLang="zh-CN" b="1" u="sng">
                <a:solidFill>
                  <a:srgbClr val="0000CC"/>
                </a:solidFill>
                <a:latin typeface="Tahoma" pitchFamily="34" charset="0"/>
              </a:rPr>
              <a:t>aAc</a:t>
            </a:r>
            <a:r>
              <a:rPr lang="en-US" altLang="zh-CN" b="1" u="sng">
                <a:solidFill>
                  <a:schemeClr val="tx2"/>
                </a:solidFill>
                <a:latin typeface="Tahoma" pitchFamily="34" charset="0"/>
              </a:rPr>
              <a:t>B</a:t>
            </a:r>
            <a:r>
              <a:rPr lang="en-US" altLang="zh-CN" b="1" u="sng">
                <a:solidFill>
                  <a:srgbClr val="0000CC"/>
                </a:solidFill>
                <a:latin typeface="Tahoma" pitchFamily="34" charset="0"/>
              </a:rPr>
              <a:t>e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|-</a:t>
            </a:r>
            <a:r>
              <a:rPr lang="en-US" altLang="zh-CN" b="1">
                <a:solidFill>
                  <a:schemeClr val="tx2"/>
                </a:solidFill>
                <a:latin typeface="Tahoma" pitchFamily="34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sz="2800" b="1"/>
              <a:t>对优先函数的说明：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zh-CN" altLang="en-US" sz="2800" b="1"/>
              <a:t>有的优先关系表不存在优先函数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zh-CN" altLang="en-US" sz="2800" b="1"/>
              <a:t>优先函数不唯一。例如优先函数每个元素的值都增加同一个常数，优先关系不变</a:t>
            </a:r>
          </a:p>
        </p:txBody>
      </p:sp>
      <p:graphicFrame>
        <p:nvGraphicFramePr>
          <p:cNvPr id="49208" name="Group 56"/>
          <p:cNvGraphicFramePr>
            <a:graphicFrameLocks noGrp="1"/>
          </p:cNvGraphicFramePr>
          <p:nvPr/>
        </p:nvGraphicFramePr>
        <p:xfrm>
          <a:off x="1295400" y="3886200"/>
          <a:ext cx="2262188" cy="1371600"/>
        </p:xfrm>
        <a:graphic>
          <a:graphicData uri="http://schemas.openxmlformats.org/drawingml/2006/table">
            <a:tbl>
              <a:tblPr/>
              <a:tblGrid>
                <a:gridCol w="452438"/>
                <a:gridCol w="452437"/>
                <a:gridCol w="452438"/>
                <a:gridCol w="452437"/>
                <a:gridCol w="452438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182" name="Group 30"/>
          <p:cNvGraphicFramePr>
            <a:graphicFrameLocks noGrp="1"/>
          </p:cNvGraphicFramePr>
          <p:nvPr/>
        </p:nvGraphicFramePr>
        <p:xfrm>
          <a:off x="4648200" y="3890963"/>
          <a:ext cx="2262188" cy="1371600"/>
        </p:xfrm>
        <a:graphic>
          <a:graphicData uri="http://schemas.openxmlformats.org/drawingml/2006/table">
            <a:tbl>
              <a:tblPr/>
              <a:tblGrid>
                <a:gridCol w="452438"/>
                <a:gridCol w="452437"/>
                <a:gridCol w="452438"/>
                <a:gridCol w="452437"/>
                <a:gridCol w="452438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bldLvl="2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648200"/>
          </a:xfrm>
          <a:noFill/>
          <a:ln/>
        </p:spPr>
        <p:txBody>
          <a:bodyPr/>
          <a:lstStyle/>
          <a:p>
            <a:pPr marL="609600" indent="-609600"/>
            <a:r>
              <a:rPr lang="zh-CN" altLang="en-US" sz="2800" b="1"/>
              <a:t>用关系图法构造优先函数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zh-CN" altLang="en-US" sz="2800" b="1"/>
              <a:t>画图：对每个终结符</a:t>
            </a:r>
            <a:r>
              <a:rPr lang="en-US" altLang="zh-CN" sz="2800" b="1"/>
              <a:t>a(</a:t>
            </a:r>
            <a:r>
              <a:rPr lang="zh-CN" altLang="en-US" sz="2800" b="1"/>
              <a:t>包括</a:t>
            </a:r>
            <a:r>
              <a:rPr lang="zh-CN" altLang="en-US" sz="2800" b="1">
                <a:latin typeface="Times New Roman"/>
              </a:rPr>
              <a:t>‘</a:t>
            </a:r>
            <a:r>
              <a:rPr lang="zh-CN" altLang="en-US" sz="2800" b="1"/>
              <a:t>#</a:t>
            </a:r>
            <a:r>
              <a:rPr lang="zh-CN" altLang="en-US" sz="2800" b="1">
                <a:latin typeface="Times New Roman"/>
              </a:rPr>
              <a:t>’</a:t>
            </a:r>
            <a:r>
              <a:rPr lang="zh-CN" altLang="en-US" sz="2800" b="1"/>
              <a:t>)画出</a:t>
            </a:r>
            <a:r>
              <a:rPr lang="en-US" altLang="zh-CN" sz="2800" b="1"/>
              <a:t>f</a:t>
            </a:r>
            <a:r>
              <a:rPr lang="en-US" altLang="zh-CN" sz="2800" b="1" baseline="-25000"/>
              <a:t>a，</a:t>
            </a:r>
            <a:r>
              <a:rPr lang="en-US" altLang="zh-CN" sz="2800" b="1"/>
              <a:t>g</a:t>
            </a:r>
            <a:r>
              <a:rPr lang="en-US" altLang="zh-CN" sz="2800" b="1" baseline="-25000"/>
              <a:t>a</a:t>
            </a:r>
            <a:r>
              <a:rPr lang="zh-CN" altLang="en-US" sz="2800" b="1"/>
              <a:t>结点，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zh-CN" altLang="en-US" sz="2800" b="1"/>
              <a:t>	若</a:t>
            </a:r>
            <a:r>
              <a:rPr lang="en-US" altLang="zh-CN" sz="2800" b="1"/>
              <a:t>a&gt;b</a:t>
            </a:r>
            <a:r>
              <a:rPr lang="zh-CN" altLang="en-US" sz="2800" b="1"/>
              <a:t>或</a:t>
            </a:r>
            <a:r>
              <a:rPr lang="en-US" altLang="zh-CN" sz="2800" b="1"/>
              <a:t>a=b</a:t>
            </a:r>
            <a:r>
              <a:rPr lang="zh-CN" altLang="en-US" sz="2800" b="1"/>
              <a:t>则从</a:t>
            </a:r>
            <a:r>
              <a:rPr lang="en-US" altLang="zh-CN" sz="2800" b="1"/>
              <a:t>f</a:t>
            </a:r>
            <a:r>
              <a:rPr lang="en-US" altLang="zh-CN" sz="2800" b="1" baseline="-25000"/>
              <a:t>a</a:t>
            </a:r>
            <a:r>
              <a:rPr lang="zh-CN" altLang="en-US" sz="2800" b="1"/>
              <a:t>到</a:t>
            </a:r>
            <a:r>
              <a:rPr lang="en-US" altLang="zh-CN" sz="2800" b="1"/>
              <a:t>g</a:t>
            </a:r>
            <a:r>
              <a:rPr lang="en-US" altLang="zh-CN" sz="2800" b="1" baseline="-25000"/>
              <a:t>b</a:t>
            </a:r>
            <a:r>
              <a:rPr lang="zh-CN" altLang="en-US" sz="2800" b="1"/>
              <a:t>画一条弧，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zh-CN" altLang="en-US" sz="2800" b="1"/>
              <a:t>	若</a:t>
            </a:r>
            <a:r>
              <a:rPr lang="en-US" altLang="zh-CN" sz="2800" b="1"/>
              <a:t>a&lt;b</a:t>
            </a:r>
            <a:r>
              <a:rPr lang="zh-CN" altLang="en-US" sz="2800" b="1"/>
              <a:t>或</a:t>
            </a:r>
            <a:r>
              <a:rPr lang="en-US" altLang="zh-CN" sz="2800" b="1"/>
              <a:t>a=b</a:t>
            </a:r>
            <a:r>
              <a:rPr lang="zh-CN" altLang="en-US" sz="2800" b="1"/>
              <a:t>则从</a:t>
            </a:r>
            <a:r>
              <a:rPr lang="en-US" altLang="zh-CN" sz="2800" b="1"/>
              <a:t>g</a:t>
            </a:r>
            <a:r>
              <a:rPr lang="en-US" altLang="zh-CN" sz="2800" b="1" baseline="-25000"/>
              <a:t>b</a:t>
            </a:r>
            <a:r>
              <a:rPr lang="zh-CN" altLang="en-US" sz="2800" b="1"/>
              <a:t>到</a:t>
            </a:r>
            <a:r>
              <a:rPr lang="en-US" altLang="zh-CN" sz="2800" b="1"/>
              <a:t>f</a:t>
            </a:r>
            <a:r>
              <a:rPr lang="en-US" altLang="zh-CN" sz="2800" b="1" baseline="-25000"/>
              <a:t>a</a:t>
            </a:r>
            <a:r>
              <a:rPr lang="zh-CN" altLang="en-US" sz="2800" b="1"/>
              <a:t>画一条弧。</a:t>
            </a:r>
          </a:p>
          <a:p>
            <a:pPr marL="609600" indent="-609600" algn="just">
              <a:buFont typeface="Wingdings" pitchFamily="2" charset="2"/>
              <a:buAutoNum type="arabicPeriod" startAt="2"/>
            </a:pPr>
            <a:r>
              <a:rPr lang="zh-CN" altLang="en-US" sz="2800" b="1"/>
              <a:t>列表：给每个结点赋一个数作为其函数值，此数等于从该结点</a:t>
            </a:r>
            <a:r>
              <a:rPr lang="zh-CN" altLang="en-US" sz="2800" b="1">
                <a:solidFill>
                  <a:srgbClr val="0000CC"/>
                </a:solidFill>
              </a:rPr>
              <a:t>出发</a:t>
            </a:r>
            <a:r>
              <a:rPr lang="zh-CN" altLang="en-US" sz="2800" b="1"/>
              <a:t>所能到达的结点(含自身结点)的个数。</a:t>
            </a:r>
            <a:endParaRPr lang="en-US" altLang="zh-CN" sz="2800" b="1"/>
          </a:p>
          <a:p>
            <a:pPr marL="609600" indent="-609600" algn="just">
              <a:buFont typeface="Wingdings" pitchFamily="2" charset="2"/>
              <a:buAutoNum type="arabicPeriod" startAt="3"/>
            </a:pPr>
            <a:r>
              <a:rPr lang="zh-CN" altLang="en-US" sz="2800" b="1">
                <a:solidFill>
                  <a:srgbClr val="FF0000"/>
                </a:solidFill>
              </a:rPr>
              <a:t>检验：</a:t>
            </a:r>
            <a:r>
              <a:rPr lang="zh-CN" altLang="en-US" sz="2800" b="1"/>
              <a:t>检查优先函数是否满足优先关系条件，若不满足则不存在优先函数。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build="p" bldLvl="2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52400" y="152400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 有</a:t>
            </a:r>
            <a:r>
              <a:rPr lang="zh-CN" altLang="en-US" sz="2800" b="1">
                <a:latin typeface="Arial" charset="0"/>
              </a:rPr>
              <a:t>优先关系表如下：</a:t>
            </a:r>
          </a:p>
        </p:txBody>
      </p:sp>
      <p:graphicFrame>
        <p:nvGraphicFramePr>
          <p:cNvPr id="50450" name="Group 274"/>
          <p:cNvGraphicFramePr>
            <a:graphicFrameLocks noGrp="1"/>
          </p:cNvGraphicFramePr>
          <p:nvPr/>
        </p:nvGraphicFramePr>
        <p:xfrm>
          <a:off x="609600" y="914400"/>
          <a:ext cx="2590800" cy="2590800"/>
        </p:xfrm>
        <a:graphic>
          <a:graphicData uri="http://schemas.openxmlformats.org/drawingml/2006/table">
            <a:tbl>
              <a:tblPr/>
              <a:tblGrid>
                <a:gridCol w="446088"/>
                <a:gridCol w="536575"/>
                <a:gridCol w="536575"/>
                <a:gridCol w="534987"/>
                <a:gridCol w="5365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0451" name="Group 275"/>
          <p:cNvGrpSpPr>
            <a:grpSpLocks/>
          </p:cNvGrpSpPr>
          <p:nvPr/>
        </p:nvGrpSpPr>
        <p:grpSpPr bwMode="auto">
          <a:xfrm>
            <a:off x="4289425" y="884238"/>
            <a:ext cx="3262313" cy="3594100"/>
            <a:chOff x="2702" y="557"/>
            <a:chExt cx="2055" cy="2264"/>
          </a:xfrm>
        </p:grpSpPr>
        <p:sp>
          <p:nvSpPr>
            <p:cNvPr id="50277" name="Oval 101"/>
            <p:cNvSpPr>
              <a:spLocks noChangeArrowheads="1"/>
            </p:cNvSpPr>
            <p:nvPr/>
          </p:nvSpPr>
          <p:spPr bwMode="auto">
            <a:xfrm>
              <a:off x="2702" y="557"/>
              <a:ext cx="475" cy="37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800" b="1"/>
                <a:t> </a:t>
              </a:r>
              <a:r>
                <a:rPr kumimoji="0" lang="en-US" altLang="zh-CN" sz="2800" b="1"/>
                <a:t>f</a:t>
              </a:r>
              <a:r>
                <a:rPr kumimoji="0" lang="en-US" altLang="zh-CN" sz="2800" b="1" baseline="-25000"/>
                <a:t>i</a:t>
              </a:r>
              <a:endParaRPr kumimoji="0" lang="en-US" altLang="zh-CN" sz="2800" b="1"/>
            </a:p>
          </p:txBody>
        </p:sp>
        <p:sp>
          <p:nvSpPr>
            <p:cNvPr id="50278" name="Oval 102"/>
            <p:cNvSpPr>
              <a:spLocks noChangeArrowheads="1"/>
            </p:cNvSpPr>
            <p:nvPr/>
          </p:nvSpPr>
          <p:spPr bwMode="auto">
            <a:xfrm>
              <a:off x="2702" y="1186"/>
              <a:ext cx="475" cy="376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800" b="1"/>
                <a:t> </a:t>
              </a:r>
              <a:r>
                <a:rPr kumimoji="0" lang="en-US" altLang="zh-CN" sz="2800" b="1"/>
                <a:t>g</a:t>
              </a:r>
              <a:r>
                <a:rPr kumimoji="0" lang="en-US" altLang="zh-CN" sz="2800" b="1" baseline="-25000"/>
                <a:t>×</a:t>
              </a:r>
              <a:endParaRPr kumimoji="0" lang="en-US" altLang="zh-CN" sz="2800" b="1"/>
            </a:p>
          </p:txBody>
        </p:sp>
        <p:sp>
          <p:nvSpPr>
            <p:cNvPr id="50279" name="Oval 103"/>
            <p:cNvSpPr>
              <a:spLocks noChangeArrowheads="1"/>
            </p:cNvSpPr>
            <p:nvPr/>
          </p:nvSpPr>
          <p:spPr bwMode="auto">
            <a:xfrm>
              <a:off x="2702" y="1815"/>
              <a:ext cx="475" cy="376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800" b="1"/>
                <a:t> </a:t>
              </a:r>
              <a:r>
                <a:rPr kumimoji="0" lang="en-US" altLang="zh-CN" sz="2800" b="1"/>
                <a:t>f</a:t>
              </a:r>
              <a:r>
                <a:rPr kumimoji="0" lang="en-US" altLang="zh-CN" sz="2800" b="1" baseline="-25000"/>
                <a:t>+</a:t>
              </a:r>
              <a:endParaRPr kumimoji="0" lang="en-US" altLang="zh-CN" sz="2800" b="1"/>
            </a:p>
          </p:txBody>
        </p:sp>
        <p:sp>
          <p:nvSpPr>
            <p:cNvPr id="50280" name="Oval 104"/>
            <p:cNvSpPr>
              <a:spLocks noChangeArrowheads="1"/>
            </p:cNvSpPr>
            <p:nvPr/>
          </p:nvSpPr>
          <p:spPr bwMode="auto">
            <a:xfrm>
              <a:off x="2702" y="2443"/>
              <a:ext cx="475" cy="37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800" b="1"/>
                <a:t> </a:t>
              </a:r>
              <a:r>
                <a:rPr kumimoji="0" lang="en-US" altLang="zh-CN" sz="2800" b="1"/>
                <a:t>g</a:t>
              </a:r>
              <a:r>
                <a:rPr kumimoji="0" lang="en-US" altLang="zh-CN" sz="2800" b="1" baseline="-25000"/>
                <a:t>#</a:t>
              </a:r>
              <a:endParaRPr kumimoji="0" lang="en-US" altLang="zh-CN" sz="2800" b="1"/>
            </a:p>
          </p:txBody>
        </p:sp>
        <p:sp>
          <p:nvSpPr>
            <p:cNvPr id="50281" name="Oval 105"/>
            <p:cNvSpPr>
              <a:spLocks noChangeArrowheads="1"/>
            </p:cNvSpPr>
            <p:nvPr/>
          </p:nvSpPr>
          <p:spPr bwMode="auto">
            <a:xfrm>
              <a:off x="4283" y="557"/>
              <a:ext cx="474" cy="37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800" b="1"/>
                <a:t> </a:t>
              </a:r>
              <a:r>
                <a:rPr kumimoji="0" lang="en-US" altLang="zh-CN" sz="2800" b="1"/>
                <a:t>g</a:t>
              </a:r>
              <a:r>
                <a:rPr kumimoji="0" lang="en-US" altLang="zh-CN" sz="2800" b="1" baseline="-25000"/>
                <a:t>i</a:t>
              </a:r>
              <a:endParaRPr kumimoji="0" lang="en-US" altLang="zh-CN" sz="2800" b="1"/>
            </a:p>
          </p:txBody>
        </p:sp>
        <p:sp>
          <p:nvSpPr>
            <p:cNvPr id="50282" name="Oval 106"/>
            <p:cNvSpPr>
              <a:spLocks noChangeArrowheads="1"/>
            </p:cNvSpPr>
            <p:nvPr/>
          </p:nvSpPr>
          <p:spPr bwMode="auto">
            <a:xfrm>
              <a:off x="4283" y="1186"/>
              <a:ext cx="474" cy="376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800" b="1"/>
                <a:t> </a:t>
              </a:r>
              <a:r>
                <a:rPr kumimoji="0" lang="en-US" altLang="zh-CN" sz="2800" b="1"/>
                <a:t>f</a:t>
              </a:r>
              <a:r>
                <a:rPr kumimoji="0" lang="en-US" altLang="zh-CN" sz="2800" b="1" baseline="-25000"/>
                <a:t>×</a:t>
              </a:r>
              <a:endParaRPr kumimoji="0" lang="en-US" altLang="zh-CN" sz="2800" b="1"/>
            </a:p>
          </p:txBody>
        </p:sp>
        <p:sp>
          <p:nvSpPr>
            <p:cNvPr id="50283" name="Oval 107"/>
            <p:cNvSpPr>
              <a:spLocks noChangeArrowheads="1"/>
            </p:cNvSpPr>
            <p:nvPr/>
          </p:nvSpPr>
          <p:spPr bwMode="auto">
            <a:xfrm>
              <a:off x="4283" y="1815"/>
              <a:ext cx="474" cy="376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800" b="1"/>
                <a:t> </a:t>
              </a:r>
              <a:r>
                <a:rPr kumimoji="0" lang="en-US" altLang="zh-CN" sz="2800" b="1"/>
                <a:t>g</a:t>
              </a:r>
              <a:r>
                <a:rPr kumimoji="0" lang="en-US" altLang="zh-CN" sz="2800" b="1" baseline="-25000"/>
                <a:t>+</a:t>
              </a:r>
              <a:endParaRPr kumimoji="0" lang="en-US" altLang="zh-CN" sz="2800" b="1"/>
            </a:p>
          </p:txBody>
        </p:sp>
        <p:sp>
          <p:nvSpPr>
            <p:cNvPr id="50284" name="Oval 108"/>
            <p:cNvSpPr>
              <a:spLocks noChangeArrowheads="1"/>
            </p:cNvSpPr>
            <p:nvPr/>
          </p:nvSpPr>
          <p:spPr bwMode="auto">
            <a:xfrm>
              <a:off x="4283" y="2443"/>
              <a:ext cx="474" cy="37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800" b="1"/>
                <a:t> </a:t>
              </a:r>
              <a:r>
                <a:rPr kumimoji="0" lang="en-US" altLang="zh-CN" sz="2800" b="1"/>
                <a:t>f</a:t>
              </a:r>
              <a:r>
                <a:rPr kumimoji="0" lang="en-US" altLang="zh-CN" sz="2800" b="1" baseline="-25000"/>
                <a:t>#</a:t>
              </a:r>
              <a:endParaRPr kumimoji="0" lang="en-US" altLang="zh-CN" sz="2800" b="1"/>
            </a:p>
          </p:txBody>
        </p:sp>
      </p:grpSp>
      <p:sp>
        <p:nvSpPr>
          <p:cNvPr id="50304" name="Text Box 128"/>
          <p:cNvSpPr txBox="1">
            <a:spLocks noChangeArrowheads="1"/>
          </p:cNvSpPr>
          <p:nvPr/>
        </p:nvSpPr>
        <p:spPr bwMode="auto">
          <a:xfrm>
            <a:off x="4038600" y="884238"/>
            <a:ext cx="2508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zh-CN" altLang="en-US" sz="2800" b="1"/>
              <a:t>6</a:t>
            </a:r>
          </a:p>
        </p:txBody>
      </p:sp>
      <p:grpSp>
        <p:nvGrpSpPr>
          <p:cNvPr id="50452" name="Group 276"/>
          <p:cNvGrpSpPr>
            <a:grpSpLocks/>
          </p:cNvGrpSpPr>
          <p:nvPr/>
        </p:nvGrpSpPr>
        <p:grpSpPr bwMode="auto">
          <a:xfrm>
            <a:off x="4038600" y="685800"/>
            <a:ext cx="3765550" cy="3392488"/>
            <a:chOff x="2544" y="432"/>
            <a:chExt cx="2372" cy="2137"/>
          </a:xfrm>
        </p:grpSpPr>
        <p:sp>
          <p:nvSpPr>
            <p:cNvPr id="50276" name="Text Box 100"/>
            <p:cNvSpPr txBox="1">
              <a:spLocks noChangeArrowheads="1"/>
            </p:cNvSpPr>
            <p:nvPr/>
          </p:nvSpPr>
          <p:spPr bwMode="auto">
            <a:xfrm>
              <a:off x="4757" y="1186"/>
              <a:ext cx="15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800" b="1"/>
                <a:t>6</a:t>
              </a:r>
            </a:p>
          </p:txBody>
        </p:sp>
        <p:sp>
          <p:nvSpPr>
            <p:cNvPr id="50299" name="Text Box 123"/>
            <p:cNvSpPr txBox="1">
              <a:spLocks noChangeArrowheads="1"/>
            </p:cNvSpPr>
            <p:nvPr/>
          </p:nvSpPr>
          <p:spPr bwMode="auto">
            <a:xfrm>
              <a:off x="2544" y="2318"/>
              <a:ext cx="15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800" b="1"/>
                <a:t>2</a:t>
              </a:r>
            </a:p>
          </p:txBody>
        </p:sp>
        <p:sp>
          <p:nvSpPr>
            <p:cNvPr id="50300" name="Text Box 124"/>
            <p:cNvSpPr txBox="1">
              <a:spLocks noChangeArrowheads="1"/>
            </p:cNvSpPr>
            <p:nvPr/>
          </p:nvSpPr>
          <p:spPr bwMode="auto">
            <a:xfrm>
              <a:off x="4757" y="2318"/>
              <a:ext cx="15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800" b="1"/>
                <a:t>2</a:t>
              </a:r>
            </a:p>
          </p:txBody>
        </p:sp>
        <p:sp>
          <p:nvSpPr>
            <p:cNvPr id="50301" name="Text Box 125"/>
            <p:cNvSpPr txBox="1">
              <a:spLocks noChangeArrowheads="1"/>
            </p:cNvSpPr>
            <p:nvPr/>
          </p:nvSpPr>
          <p:spPr bwMode="auto">
            <a:xfrm>
              <a:off x="4757" y="1689"/>
              <a:ext cx="15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800" b="1"/>
                <a:t>3</a:t>
              </a:r>
            </a:p>
          </p:txBody>
        </p:sp>
        <p:sp>
          <p:nvSpPr>
            <p:cNvPr id="50302" name="Text Box 126"/>
            <p:cNvSpPr txBox="1">
              <a:spLocks noChangeArrowheads="1"/>
            </p:cNvSpPr>
            <p:nvPr/>
          </p:nvSpPr>
          <p:spPr bwMode="auto">
            <a:xfrm>
              <a:off x="2544" y="1815"/>
              <a:ext cx="15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800" b="1"/>
                <a:t>4</a:t>
              </a:r>
            </a:p>
          </p:txBody>
        </p:sp>
        <p:sp>
          <p:nvSpPr>
            <p:cNvPr id="50303" name="Text Box 127"/>
            <p:cNvSpPr txBox="1">
              <a:spLocks noChangeArrowheads="1"/>
            </p:cNvSpPr>
            <p:nvPr/>
          </p:nvSpPr>
          <p:spPr bwMode="auto">
            <a:xfrm>
              <a:off x="2544" y="1186"/>
              <a:ext cx="15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800" b="1"/>
                <a:t>5</a:t>
              </a:r>
            </a:p>
          </p:txBody>
        </p:sp>
        <p:sp>
          <p:nvSpPr>
            <p:cNvPr id="50305" name="Text Box 129"/>
            <p:cNvSpPr txBox="1">
              <a:spLocks noChangeArrowheads="1"/>
            </p:cNvSpPr>
            <p:nvPr/>
          </p:nvSpPr>
          <p:spPr bwMode="auto">
            <a:xfrm>
              <a:off x="4757" y="432"/>
              <a:ext cx="15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800" b="1"/>
                <a:t>7</a:t>
              </a:r>
            </a:p>
          </p:txBody>
        </p:sp>
      </p:grpSp>
      <p:sp>
        <p:nvSpPr>
          <p:cNvPr id="50375" name="Line 199"/>
          <p:cNvSpPr>
            <a:spLocks noChangeShapeType="1"/>
          </p:cNvSpPr>
          <p:nvPr/>
        </p:nvSpPr>
        <p:spPr bwMode="auto">
          <a:xfrm>
            <a:off x="4648200" y="1524000"/>
            <a:ext cx="0" cy="304800"/>
          </a:xfrm>
          <a:prstGeom prst="line">
            <a:avLst/>
          </a:prstGeom>
          <a:noFill/>
          <a:ln w="25400">
            <a:solidFill>
              <a:srgbClr val="0000CC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76" name="Line 200"/>
          <p:cNvSpPr>
            <a:spLocks noChangeShapeType="1"/>
          </p:cNvSpPr>
          <p:nvPr/>
        </p:nvSpPr>
        <p:spPr bwMode="auto">
          <a:xfrm>
            <a:off x="5029200" y="1371600"/>
            <a:ext cx="1752600" cy="1676400"/>
          </a:xfrm>
          <a:prstGeom prst="line">
            <a:avLst/>
          </a:prstGeom>
          <a:noFill/>
          <a:ln w="25400">
            <a:solidFill>
              <a:srgbClr val="0000CC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77" name="Freeform 201"/>
          <p:cNvSpPr>
            <a:spLocks/>
          </p:cNvSpPr>
          <p:nvPr/>
        </p:nvSpPr>
        <p:spPr bwMode="auto">
          <a:xfrm>
            <a:off x="3505200" y="1295400"/>
            <a:ext cx="838200" cy="3048000"/>
          </a:xfrm>
          <a:custGeom>
            <a:avLst/>
            <a:gdLst>
              <a:gd name="T0" fmla="*/ 440 w 488"/>
              <a:gd name="T1" fmla="*/ 0 h 1920"/>
              <a:gd name="T2" fmla="*/ 8 w 488"/>
              <a:gd name="T3" fmla="*/ 960 h 1920"/>
              <a:gd name="T4" fmla="*/ 488 w 488"/>
              <a:gd name="T5" fmla="*/ 1920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8" h="1920">
                <a:moveTo>
                  <a:pt x="440" y="0"/>
                </a:moveTo>
                <a:cubicBezTo>
                  <a:pt x="220" y="320"/>
                  <a:pt x="0" y="640"/>
                  <a:pt x="8" y="960"/>
                </a:cubicBezTo>
                <a:cubicBezTo>
                  <a:pt x="16" y="1280"/>
                  <a:pt x="408" y="1760"/>
                  <a:pt x="488" y="192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miter lim="800000"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78" name="Line 202"/>
          <p:cNvSpPr>
            <a:spLocks noChangeShapeType="1"/>
          </p:cNvSpPr>
          <p:nvPr/>
        </p:nvSpPr>
        <p:spPr bwMode="auto">
          <a:xfrm>
            <a:off x="7162800" y="1524000"/>
            <a:ext cx="0" cy="381000"/>
          </a:xfrm>
          <a:prstGeom prst="line">
            <a:avLst/>
          </a:prstGeom>
          <a:noFill/>
          <a:ln w="25400">
            <a:solidFill>
              <a:srgbClr val="0000CC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79" name="Line 203"/>
          <p:cNvSpPr>
            <a:spLocks noChangeShapeType="1"/>
          </p:cNvSpPr>
          <p:nvPr/>
        </p:nvSpPr>
        <p:spPr bwMode="auto">
          <a:xfrm flipH="1">
            <a:off x="5029200" y="2133600"/>
            <a:ext cx="1752600" cy="0"/>
          </a:xfrm>
          <a:prstGeom prst="line">
            <a:avLst/>
          </a:prstGeom>
          <a:noFill/>
          <a:ln w="25400">
            <a:solidFill>
              <a:srgbClr val="0000CC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0" name="Line 204"/>
          <p:cNvSpPr>
            <a:spLocks noChangeShapeType="1"/>
          </p:cNvSpPr>
          <p:nvPr/>
        </p:nvSpPr>
        <p:spPr bwMode="auto">
          <a:xfrm>
            <a:off x="7162800" y="2514600"/>
            <a:ext cx="0" cy="381000"/>
          </a:xfrm>
          <a:prstGeom prst="line">
            <a:avLst/>
          </a:prstGeom>
          <a:noFill/>
          <a:ln w="25400">
            <a:solidFill>
              <a:srgbClr val="0000CC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1" name="Line 205"/>
          <p:cNvSpPr>
            <a:spLocks noChangeShapeType="1"/>
          </p:cNvSpPr>
          <p:nvPr/>
        </p:nvSpPr>
        <p:spPr bwMode="auto">
          <a:xfrm flipH="1">
            <a:off x="5029200" y="2514600"/>
            <a:ext cx="2057400" cy="1524000"/>
          </a:xfrm>
          <a:prstGeom prst="line">
            <a:avLst/>
          </a:prstGeom>
          <a:noFill/>
          <a:ln w="25400">
            <a:solidFill>
              <a:srgbClr val="0000CC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2" name="Line 206"/>
          <p:cNvSpPr>
            <a:spLocks noChangeShapeType="1"/>
          </p:cNvSpPr>
          <p:nvPr/>
        </p:nvSpPr>
        <p:spPr bwMode="auto">
          <a:xfrm flipH="1">
            <a:off x="4953000" y="1524000"/>
            <a:ext cx="2209800" cy="1447800"/>
          </a:xfrm>
          <a:prstGeom prst="line">
            <a:avLst/>
          </a:prstGeom>
          <a:noFill/>
          <a:ln w="25400">
            <a:solidFill>
              <a:srgbClr val="0000CC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3" name="Line 207"/>
          <p:cNvSpPr>
            <a:spLocks noChangeShapeType="1"/>
          </p:cNvSpPr>
          <p:nvPr/>
        </p:nvSpPr>
        <p:spPr bwMode="auto">
          <a:xfrm>
            <a:off x="4648200" y="2514600"/>
            <a:ext cx="0" cy="381000"/>
          </a:xfrm>
          <a:prstGeom prst="line">
            <a:avLst/>
          </a:prstGeom>
          <a:noFill/>
          <a:ln w="25400">
            <a:solidFill>
              <a:srgbClr val="0000CC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4" name="Line 208"/>
          <p:cNvSpPr>
            <a:spLocks noChangeShapeType="1"/>
          </p:cNvSpPr>
          <p:nvPr/>
        </p:nvSpPr>
        <p:spPr bwMode="auto">
          <a:xfrm>
            <a:off x="5029200" y="3200400"/>
            <a:ext cx="1828800" cy="0"/>
          </a:xfrm>
          <a:prstGeom prst="line">
            <a:avLst/>
          </a:prstGeom>
          <a:noFill/>
          <a:ln w="25400">
            <a:solidFill>
              <a:srgbClr val="0000CC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5" name="Line 209"/>
          <p:cNvSpPr>
            <a:spLocks noChangeShapeType="1"/>
          </p:cNvSpPr>
          <p:nvPr/>
        </p:nvSpPr>
        <p:spPr bwMode="auto">
          <a:xfrm>
            <a:off x="4648200" y="3505200"/>
            <a:ext cx="0" cy="381000"/>
          </a:xfrm>
          <a:prstGeom prst="line">
            <a:avLst/>
          </a:prstGeom>
          <a:noFill/>
          <a:ln w="25400">
            <a:solidFill>
              <a:srgbClr val="0000CC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6" name="Freeform 210"/>
          <p:cNvSpPr>
            <a:spLocks/>
          </p:cNvSpPr>
          <p:nvPr/>
        </p:nvSpPr>
        <p:spPr bwMode="auto">
          <a:xfrm>
            <a:off x="7543800" y="1295400"/>
            <a:ext cx="762000" cy="2895600"/>
          </a:xfrm>
          <a:custGeom>
            <a:avLst/>
            <a:gdLst>
              <a:gd name="T0" fmla="*/ 0 w 480"/>
              <a:gd name="T1" fmla="*/ 0 h 1824"/>
              <a:gd name="T2" fmla="*/ 480 w 480"/>
              <a:gd name="T3" fmla="*/ 1008 h 1824"/>
              <a:gd name="T4" fmla="*/ 0 w 480"/>
              <a:gd name="T5" fmla="*/ 1824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824">
                <a:moveTo>
                  <a:pt x="0" y="0"/>
                </a:moveTo>
                <a:cubicBezTo>
                  <a:pt x="240" y="352"/>
                  <a:pt x="480" y="704"/>
                  <a:pt x="480" y="1008"/>
                </a:cubicBezTo>
                <a:cubicBezTo>
                  <a:pt x="480" y="1312"/>
                  <a:pt x="80" y="1688"/>
                  <a:pt x="0" y="1824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miter lim="800000"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7" name="Line 211"/>
          <p:cNvSpPr>
            <a:spLocks noChangeShapeType="1"/>
          </p:cNvSpPr>
          <p:nvPr/>
        </p:nvSpPr>
        <p:spPr bwMode="auto">
          <a:xfrm>
            <a:off x="4953000" y="2362200"/>
            <a:ext cx="1905000" cy="1676400"/>
          </a:xfrm>
          <a:prstGeom prst="line">
            <a:avLst/>
          </a:prstGeom>
          <a:noFill/>
          <a:ln w="25400">
            <a:solidFill>
              <a:srgbClr val="0000CC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8" name="Line 212"/>
          <p:cNvSpPr>
            <a:spLocks noChangeShapeType="1"/>
          </p:cNvSpPr>
          <p:nvPr/>
        </p:nvSpPr>
        <p:spPr bwMode="auto">
          <a:xfrm>
            <a:off x="7239000" y="3429000"/>
            <a:ext cx="0" cy="457200"/>
          </a:xfrm>
          <a:prstGeom prst="line">
            <a:avLst/>
          </a:prstGeom>
          <a:noFill/>
          <a:ln w="25400">
            <a:solidFill>
              <a:srgbClr val="0000CC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9" name="Line 213"/>
          <p:cNvSpPr>
            <a:spLocks noChangeShapeType="1"/>
          </p:cNvSpPr>
          <p:nvPr/>
        </p:nvSpPr>
        <p:spPr bwMode="auto">
          <a:xfrm>
            <a:off x="5029200" y="4191000"/>
            <a:ext cx="1752600" cy="0"/>
          </a:xfrm>
          <a:prstGeom prst="line">
            <a:avLst/>
          </a:prstGeom>
          <a:noFill/>
          <a:ln w="25400">
            <a:solidFill>
              <a:srgbClr val="0000CC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90" name="Freeform 214"/>
          <p:cNvSpPr>
            <a:spLocks/>
          </p:cNvSpPr>
          <p:nvPr/>
        </p:nvSpPr>
        <p:spPr bwMode="auto">
          <a:xfrm>
            <a:off x="5029200" y="4343400"/>
            <a:ext cx="1828800" cy="381000"/>
          </a:xfrm>
          <a:custGeom>
            <a:avLst/>
            <a:gdLst>
              <a:gd name="T0" fmla="*/ 1152 w 1152"/>
              <a:gd name="T1" fmla="*/ 0 h 240"/>
              <a:gd name="T2" fmla="*/ 576 w 1152"/>
              <a:gd name="T3" fmla="*/ 240 h 240"/>
              <a:gd name="T4" fmla="*/ 0 w 1152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240">
                <a:moveTo>
                  <a:pt x="1152" y="0"/>
                </a:moveTo>
                <a:cubicBezTo>
                  <a:pt x="960" y="120"/>
                  <a:pt x="768" y="240"/>
                  <a:pt x="576" y="240"/>
                </a:cubicBezTo>
                <a:cubicBezTo>
                  <a:pt x="384" y="240"/>
                  <a:pt x="96" y="40"/>
                  <a:pt x="0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miter lim="800000"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92" name="Rectangle 216"/>
          <p:cNvSpPr>
            <a:spLocks noChangeArrowheads="1"/>
          </p:cNvSpPr>
          <p:nvPr/>
        </p:nvSpPr>
        <p:spPr bwMode="auto">
          <a:xfrm>
            <a:off x="234950" y="3581400"/>
            <a:ext cx="3014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优先函数结果为：</a:t>
            </a:r>
            <a:endParaRPr lang="en-US" altLang="zh-CN" sz="2800" b="1"/>
          </a:p>
        </p:txBody>
      </p:sp>
      <p:graphicFrame>
        <p:nvGraphicFramePr>
          <p:cNvPr id="50448" name="Group 272"/>
          <p:cNvGraphicFramePr>
            <a:graphicFrameLocks noGrp="1"/>
          </p:cNvGraphicFramePr>
          <p:nvPr/>
        </p:nvGraphicFramePr>
        <p:xfrm>
          <a:off x="838200" y="4392613"/>
          <a:ext cx="2209800" cy="1371600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  <a:gridCol w="457200"/>
                <a:gridCol w="457200"/>
                <a:gridCol w="457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449" name="Rectangle 273"/>
          <p:cNvSpPr>
            <a:spLocks noChangeArrowheads="1"/>
          </p:cNvSpPr>
          <p:nvPr/>
        </p:nvSpPr>
        <p:spPr bwMode="auto">
          <a:xfrm>
            <a:off x="228600" y="5943600"/>
            <a:ext cx="724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</a:rPr>
              <a:t>检验：优先函数与优先关系表的优先关系一致</a:t>
            </a:r>
          </a:p>
        </p:txBody>
      </p:sp>
      <p:sp>
        <p:nvSpPr>
          <p:cNvPr id="50453" name="Text Box 277"/>
          <p:cNvSpPr txBox="1">
            <a:spLocks noChangeArrowheads="1"/>
          </p:cNvSpPr>
          <p:nvPr/>
        </p:nvSpPr>
        <p:spPr bwMode="auto">
          <a:xfrm>
            <a:off x="3657600" y="4724400"/>
            <a:ext cx="50292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从</a:t>
            </a:r>
            <a:r>
              <a:rPr lang="en-US" altLang="zh-CN" sz="2800" b="1"/>
              <a:t>f</a:t>
            </a:r>
            <a:r>
              <a:rPr lang="en-US" altLang="zh-CN" sz="2800" b="1" baseline="-25000"/>
              <a:t>i</a:t>
            </a:r>
            <a:r>
              <a:rPr lang="zh-CN" altLang="en-US" sz="2800" b="1"/>
              <a:t>出发所能到达的结点有：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f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 ，g</a:t>
            </a:r>
            <a:r>
              <a:rPr lang="en-US" altLang="zh-CN" sz="2800" b="1" baseline="-25000"/>
              <a:t>#</a:t>
            </a:r>
            <a:r>
              <a:rPr lang="en-US" altLang="zh-CN" sz="2800" b="1"/>
              <a:t>，f</a:t>
            </a:r>
            <a:r>
              <a:rPr lang="en-US" altLang="zh-CN" sz="2800" b="1" baseline="-25000"/>
              <a:t>#</a:t>
            </a:r>
            <a:r>
              <a:rPr lang="en-US" altLang="zh-CN" sz="2800" b="1"/>
              <a:t>，g</a:t>
            </a:r>
            <a:r>
              <a:rPr lang="en-US" altLang="zh-CN" sz="2800" b="1" baseline="-25000"/>
              <a:t>×</a:t>
            </a:r>
            <a:r>
              <a:rPr lang="en-US" altLang="zh-CN" sz="2800" b="1"/>
              <a:t>，f</a:t>
            </a:r>
            <a:r>
              <a:rPr lang="en-US" altLang="zh-CN" sz="2800" b="1" baseline="-25000"/>
              <a:t>+</a:t>
            </a:r>
            <a:r>
              <a:rPr lang="en-US" altLang="zh-CN" sz="2800" b="1"/>
              <a:t>，g</a:t>
            </a:r>
            <a:r>
              <a:rPr lang="en-US" altLang="zh-CN" sz="2800" b="1" baseline="-25000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04" grpId="0" autoUpdateAnimBg="0"/>
      <p:bldP spid="50375" grpId="0" animBg="1"/>
      <p:bldP spid="50376" grpId="0" animBg="1"/>
      <p:bldP spid="50377" grpId="0" animBg="1"/>
      <p:bldP spid="50378" grpId="0" animBg="1"/>
      <p:bldP spid="50379" grpId="0" animBg="1"/>
      <p:bldP spid="50380" grpId="0" animBg="1"/>
      <p:bldP spid="50381" grpId="0" animBg="1"/>
      <p:bldP spid="50382" grpId="0" animBg="1"/>
      <p:bldP spid="50383" grpId="0" animBg="1"/>
      <p:bldP spid="50384" grpId="0" animBg="1"/>
      <p:bldP spid="50385" grpId="0" animBg="1"/>
      <p:bldP spid="50386" grpId="0" animBg="1"/>
      <p:bldP spid="50387" grpId="0" animBg="1"/>
      <p:bldP spid="50388" grpId="0" animBg="1"/>
      <p:bldP spid="50389" grpId="0" animBg="1"/>
      <p:bldP spid="50390" grpId="0" animBg="1"/>
      <p:bldP spid="50392" grpId="0" autoUpdateAnimBg="0"/>
      <p:bldP spid="50449" grpId="0" autoUpdateAnimBg="0"/>
      <p:bldP spid="5045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3</a:t>
            </a:r>
            <a:r>
              <a:rPr lang="zh-CN" altLang="en-US" dirty="0"/>
              <a:t>.6  算符优先分析法的局限性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5029200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AutoNum type="arabicPeriod"/>
            </a:pPr>
            <a:r>
              <a:rPr lang="zh-CN" altLang="en-US" sz="2800" b="1"/>
              <a:t>适用范围窄，很多实用语言的文法不是算符优先文法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zh-CN" altLang="en-US" sz="2800" b="1"/>
              <a:t>有时错误的句子得到了正确的归约，原因：</a:t>
            </a:r>
          </a:p>
          <a:p>
            <a:pPr marL="609600" indent="-609600" algn="just">
              <a:buFont typeface="Wingdings" pitchFamily="2" charset="2"/>
              <a:buChar char="Ø"/>
            </a:pPr>
            <a:r>
              <a:rPr lang="zh-CN" altLang="en-US" sz="2800" b="1"/>
              <a:t>去掉了单非终结符的归约</a:t>
            </a:r>
          </a:p>
          <a:p>
            <a:pPr marL="609600" indent="-609600" algn="just">
              <a:buFont typeface="Wingdings" pitchFamily="2" charset="2"/>
              <a:buChar char="Ø"/>
            </a:pPr>
            <a:r>
              <a:rPr lang="zh-CN" altLang="en-US" sz="2800" b="1"/>
              <a:t>归约时，选择产生式不管产生式右部非终结符的名字，只要非终结符位置对应相同就归约</a:t>
            </a:r>
          </a:p>
          <a:p>
            <a:pPr marL="609600" indent="-609600" algn="just">
              <a:buFont typeface="Wingdings" pitchFamily="2" charset="2"/>
              <a:buNone/>
            </a:pPr>
            <a:endParaRPr lang="zh-CN" altLang="en-US" sz="2800" b="1"/>
          </a:p>
          <a:p>
            <a:pPr marL="609600" indent="-609600">
              <a:buFont typeface="Wingdings" pitchFamily="2" charset="2"/>
              <a:buNone/>
            </a:pPr>
            <a:endParaRPr lang="zh-CN" altLang="en-US" sz="2800" b="1"/>
          </a:p>
          <a:p>
            <a:pPr marL="609600" indent="-609600">
              <a:buFont typeface="Wingdings" pitchFamily="2" charset="2"/>
              <a:buNone/>
            </a:pP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2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24" name="Group 148"/>
          <p:cNvGrpSpPr>
            <a:grpSpLocks/>
          </p:cNvGrpSpPr>
          <p:nvPr/>
        </p:nvGrpSpPr>
        <p:grpSpPr bwMode="auto">
          <a:xfrm>
            <a:off x="914400" y="6391275"/>
            <a:ext cx="8153400" cy="455613"/>
            <a:chOff x="576" y="4026"/>
            <a:chExt cx="5136" cy="287"/>
          </a:xfrm>
        </p:grpSpPr>
        <p:sp>
          <p:nvSpPr>
            <p:cNvPr id="75779" name="Rectangle 3"/>
            <p:cNvSpPr>
              <a:spLocks noChangeArrowheads="1"/>
            </p:cNvSpPr>
            <p:nvPr/>
          </p:nvSpPr>
          <p:spPr bwMode="auto">
            <a:xfrm>
              <a:off x="4272" y="4026"/>
              <a:ext cx="14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归约(</a:t>
              </a:r>
              <a:r>
                <a:rPr lang="en-US" altLang="zh-CN" b="1">
                  <a:solidFill>
                    <a:srgbClr val="FF0000"/>
                  </a:solidFill>
                  <a:latin typeface="Tahoma" pitchFamily="34" charset="0"/>
                </a:rPr>
                <a:t>T→T+S</a:t>
              </a:r>
              <a:r>
                <a:rPr lang="en-US" altLang="zh-CN" b="1">
                  <a:latin typeface="Tahoma" pitchFamily="34" charset="0"/>
                </a:rPr>
                <a:t>)</a:t>
              </a:r>
            </a:p>
          </p:txBody>
        </p:sp>
        <p:sp>
          <p:nvSpPr>
            <p:cNvPr id="75780" name="Rectangle 4"/>
            <p:cNvSpPr>
              <a:spLocks noChangeArrowheads="1"/>
            </p:cNvSpPr>
            <p:nvPr/>
          </p:nvSpPr>
          <p:spPr bwMode="auto">
            <a:xfrm>
              <a:off x="3312" y="4026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#</a:t>
              </a:r>
            </a:p>
          </p:txBody>
        </p:sp>
        <p:sp>
          <p:nvSpPr>
            <p:cNvPr id="75781" name="Rectangle 5"/>
            <p:cNvSpPr>
              <a:spLocks noChangeArrowheads="1"/>
            </p:cNvSpPr>
            <p:nvPr/>
          </p:nvSpPr>
          <p:spPr bwMode="auto">
            <a:xfrm>
              <a:off x="2544" y="4026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)</a:t>
              </a:r>
            </a:p>
          </p:txBody>
        </p:sp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1488" y="4026"/>
              <a:ext cx="96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&gt;</a:t>
              </a:r>
            </a:p>
          </p:txBody>
        </p:sp>
        <p:sp>
          <p:nvSpPr>
            <p:cNvPr id="75783" name="Rectangle 7"/>
            <p:cNvSpPr>
              <a:spLocks noChangeArrowheads="1"/>
            </p:cNvSpPr>
            <p:nvPr/>
          </p:nvSpPr>
          <p:spPr bwMode="auto">
            <a:xfrm>
              <a:off x="576" y="4026"/>
              <a:ext cx="86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#</a:t>
              </a:r>
              <a:r>
                <a:rPr lang="en-US" altLang="zh-CN" b="1">
                  <a:latin typeface="Tahoma" pitchFamily="34" charset="0"/>
                </a:rPr>
                <a:t>(H+H</a:t>
              </a:r>
            </a:p>
          </p:txBody>
        </p:sp>
      </p:grp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76200" y="6391275"/>
            <a:ext cx="8382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7</a:t>
            </a:r>
          </a:p>
        </p:txBody>
      </p:sp>
      <p:grpSp>
        <p:nvGrpSpPr>
          <p:cNvPr id="75923" name="Group 147"/>
          <p:cNvGrpSpPr>
            <a:grpSpLocks/>
          </p:cNvGrpSpPr>
          <p:nvPr/>
        </p:nvGrpSpPr>
        <p:grpSpPr bwMode="auto">
          <a:xfrm>
            <a:off x="876300" y="5935663"/>
            <a:ext cx="8572500" cy="455612"/>
            <a:chOff x="552" y="3739"/>
            <a:chExt cx="5400" cy="287"/>
          </a:xfrm>
        </p:grpSpPr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4256" y="3739"/>
              <a:ext cx="169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归约(</a:t>
              </a:r>
              <a:r>
                <a:rPr lang="en-US" altLang="zh-CN" b="1">
                  <a:latin typeface="Tahoma" pitchFamily="34" charset="0"/>
                </a:rPr>
                <a:t>H→a)</a:t>
              </a:r>
            </a:p>
          </p:txBody>
        </p:sp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3312" y="3739"/>
              <a:ext cx="135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#</a:t>
              </a:r>
            </a:p>
          </p:txBody>
        </p:sp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2544" y="3739"/>
              <a:ext cx="107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)</a:t>
              </a:r>
            </a:p>
          </p:txBody>
        </p:sp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1510" y="3739"/>
              <a:ext cx="113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&gt;</a:t>
              </a:r>
            </a:p>
          </p:txBody>
        </p:sp>
        <p:sp>
          <p:nvSpPr>
            <p:cNvPr id="75790" name="Rectangle 14"/>
            <p:cNvSpPr>
              <a:spLocks noChangeArrowheads="1"/>
            </p:cNvSpPr>
            <p:nvPr/>
          </p:nvSpPr>
          <p:spPr bwMode="auto">
            <a:xfrm>
              <a:off x="552" y="3739"/>
              <a:ext cx="79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#(</a:t>
              </a:r>
              <a:r>
                <a:rPr lang="en-US" altLang="zh-CN" b="1">
                  <a:latin typeface="Tahoma" pitchFamily="34" charset="0"/>
                </a:rPr>
                <a:t>H+a</a:t>
              </a:r>
            </a:p>
          </p:txBody>
        </p:sp>
      </p:grp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76200" y="5935663"/>
            <a:ext cx="9874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6</a:t>
            </a:r>
          </a:p>
        </p:txBody>
      </p:sp>
      <p:grpSp>
        <p:nvGrpSpPr>
          <p:cNvPr id="75922" name="Group 146"/>
          <p:cNvGrpSpPr>
            <a:grpSpLocks/>
          </p:cNvGrpSpPr>
          <p:nvPr/>
        </p:nvGrpSpPr>
        <p:grpSpPr bwMode="auto">
          <a:xfrm>
            <a:off x="914400" y="5480050"/>
            <a:ext cx="8153400" cy="455613"/>
            <a:chOff x="576" y="3452"/>
            <a:chExt cx="5136" cy="287"/>
          </a:xfrm>
        </p:grpSpPr>
        <p:sp>
          <p:nvSpPr>
            <p:cNvPr id="75793" name="Rectangle 17"/>
            <p:cNvSpPr>
              <a:spLocks noChangeArrowheads="1"/>
            </p:cNvSpPr>
            <p:nvPr/>
          </p:nvSpPr>
          <p:spPr bwMode="auto">
            <a:xfrm>
              <a:off x="4272" y="3452"/>
              <a:ext cx="14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移进</a:t>
              </a:r>
            </a:p>
          </p:txBody>
        </p:sp>
        <p:sp>
          <p:nvSpPr>
            <p:cNvPr id="75794" name="Rectangle 18"/>
            <p:cNvSpPr>
              <a:spLocks noChangeArrowheads="1"/>
            </p:cNvSpPr>
            <p:nvPr/>
          </p:nvSpPr>
          <p:spPr bwMode="auto">
            <a:xfrm>
              <a:off x="3312" y="3452"/>
              <a:ext cx="11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)#</a:t>
              </a:r>
            </a:p>
          </p:txBody>
        </p:sp>
        <p:sp>
          <p:nvSpPr>
            <p:cNvPr id="75795" name="Rectangle 19"/>
            <p:cNvSpPr>
              <a:spLocks noChangeArrowheads="1"/>
            </p:cNvSpPr>
            <p:nvPr/>
          </p:nvSpPr>
          <p:spPr bwMode="auto">
            <a:xfrm>
              <a:off x="2544" y="3452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>
                  <a:latin typeface="Tahoma" pitchFamily="34" charset="0"/>
                </a:rPr>
                <a:t>a</a:t>
              </a:r>
            </a:p>
          </p:txBody>
        </p:sp>
        <p:sp>
          <p:nvSpPr>
            <p:cNvPr id="75796" name="Rectangle 20"/>
            <p:cNvSpPr>
              <a:spLocks noChangeArrowheads="1"/>
            </p:cNvSpPr>
            <p:nvPr/>
          </p:nvSpPr>
          <p:spPr bwMode="auto">
            <a:xfrm>
              <a:off x="1488" y="3452"/>
              <a:ext cx="96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&lt;</a:t>
              </a:r>
            </a:p>
          </p:txBody>
        </p:sp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576" y="3452"/>
              <a:ext cx="67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#</a:t>
              </a:r>
              <a:r>
                <a:rPr lang="en-US" altLang="zh-CN" b="1">
                  <a:latin typeface="Tahoma" pitchFamily="34" charset="0"/>
                </a:rPr>
                <a:t>(H+</a:t>
              </a:r>
            </a:p>
          </p:txBody>
        </p:sp>
      </p:grp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76200" y="5480050"/>
            <a:ext cx="8382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5</a:t>
            </a:r>
          </a:p>
        </p:txBody>
      </p:sp>
      <p:grpSp>
        <p:nvGrpSpPr>
          <p:cNvPr id="75921" name="Group 145"/>
          <p:cNvGrpSpPr>
            <a:grpSpLocks/>
          </p:cNvGrpSpPr>
          <p:nvPr/>
        </p:nvGrpSpPr>
        <p:grpSpPr bwMode="auto">
          <a:xfrm>
            <a:off x="914400" y="5024438"/>
            <a:ext cx="8153400" cy="455612"/>
            <a:chOff x="576" y="3165"/>
            <a:chExt cx="5136" cy="287"/>
          </a:xfrm>
        </p:grpSpPr>
        <p:sp>
          <p:nvSpPr>
            <p:cNvPr id="75800" name="Rectangle 24"/>
            <p:cNvSpPr>
              <a:spLocks noChangeArrowheads="1"/>
            </p:cNvSpPr>
            <p:nvPr/>
          </p:nvSpPr>
          <p:spPr bwMode="auto">
            <a:xfrm>
              <a:off x="4272" y="3165"/>
              <a:ext cx="14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移进</a:t>
              </a:r>
            </a:p>
          </p:txBody>
        </p:sp>
        <p:sp>
          <p:nvSpPr>
            <p:cNvPr id="75801" name="Rectangle 25"/>
            <p:cNvSpPr>
              <a:spLocks noChangeArrowheads="1"/>
            </p:cNvSpPr>
            <p:nvPr/>
          </p:nvSpPr>
          <p:spPr bwMode="auto">
            <a:xfrm>
              <a:off x="3312" y="3165"/>
              <a:ext cx="11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>
                  <a:latin typeface="Tahoma" pitchFamily="34" charset="0"/>
                </a:rPr>
                <a:t>a)#</a:t>
              </a:r>
            </a:p>
          </p:txBody>
        </p:sp>
        <p:sp>
          <p:nvSpPr>
            <p:cNvPr id="75802" name="Rectangle 26"/>
            <p:cNvSpPr>
              <a:spLocks noChangeArrowheads="1"/>
            </p:cNvSpPr>
            <p:nvPr/>
          </p:nvSpPr>
          <p:spPr bwMode="auto">
            <a:xfrm>
              <a:off x="2544" y="3165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>
                  <a:latin typeface="Tahoma" pitchFamily="34" charset="0"/>
                </a:rPr>
                <a:t>+</a:t>
              </a:r>
            </a:p>
          </p:txBody>
        </p:sp>
        <p:sp>
          <p:nvSpPr>
            <p:cNvPr id="75803" name="Rectangle 27"/>
            <p:cNvSpPr>
              <a:spLocks noChangeArrowheads="1"/>
            </p:cNvSpPr>
            <p:nvPr/>
          </p:nvSpPr>
          <p:spPr bwMode="auto">
            <a:xfrm>
              <a:off x="1488" y="3165"/>
              <a:ext cx="96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&lt;</a:t>
              </a:r>
            </a:p>
          </p:txBody>
        </p:sp>
        <p:sp>
          <p:nvSpPr>
            <p:cNvPr id="75804" name="Rectangle 28"/>
            <p:cNvSpPr>
              <a:spLocks noChangeArrowheads="1"/>
            </p:cNvSpPr>
            <p:nvPr/>
          </p:nvSpPr>
          <p:spPr bwMode="auto">
            <a:xfrm>
              <a:off x="576" y="3165"/>
              <a:ext cx="67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#</a:t>
              </a:r>
              <a:r>
                <a:rPr lang="en-US" altLang="zh-CN" b="1">
                  <a:latin typeface="Tahoma" pitchFamily="34" charset="0"/>
                </a:rPr>
                <a:t>(H</a:t>
              </a:r>
            </a:p>
          </p:txBody>
        </p:sp>
      </p:grpSp>
      <p:sp>
        <p:nvSpPr>
          <p:cNvPr id="75805" name="Rectangle 29"/>
          <p:cNvSpPr>
            <a:spLocks noChangeArrowheads="1"/>
          </p:cNvSpPr>
          <p:nvPr/>
        </p:nvSpPr>
        <p:spPr bwMode="auto">
          <a:xfrm>
            <a:off x="76200" y="5024438"/>
            <a:ext cx="8382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4</a:t>
            </a:r>
          </a:p>
        </p:txBody>
      </p:sp>
      <p:grpSp>
        <p:nvGrpSpPr>
          <p:cNvPr id="75920" name="Group 144"/>
          <p:cNvGrpSpPr>
            <a:grpSpLocks/>
          </p:cNvGrpSpPr>
          <p:nvPr/>
        </p:nvGrpSpPr>
        <p:grpSpPr bwMode="auto">
          <a:xfrm>
            <a:off x="914400" y="4568825"/>
            <a:ext cx="8153400" cy="455613"/>
            <a:chOff x="576" y="2878"/>
            <a:chExt cx="5136" cy="287"/>
          </a:xfrm>
        </p:grpSpPr>
        <p:sp>
          <p:nvSpPr>
            <p:cNvPr id="75807" name="Rectangle 31"/>
            <p:cNvSpPr>
              <a:spLocks noChangeArrowheads="1"/>
            </p:cNvSpPr>
            <p:nvPr/>
          </p:nvSpPr>
          <p:spPr bwMode="auto">
            <a:xfrm>
              <a:off x="4272" y="2878"/>
              <a:ext cx="14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归约(</a:t>
              </a:r>
              <a:r>
                <a:rPr lang="en-US" altLang="zh-CN" b="1">
                  <a:latin typeface="Tahoma" pitchFamily="34" charset="0"/>
                </a:rPr>
                <a:t>H→a)</a:t>
              </a:r>
              <a:endParaRPr lang="zh-CN" altLang="en-US" b="1">
                <a:latin typeface="Tahoma" pitchFamily="34" charset="0"/>
              </a:endParaRPr>
            </a:p>
          </p:txBody>
        </p:sp>
        <p:sp>
          <p:nvSpPr>
            <p:cNvPr id="75808" name="Rectangle 32"/>
            <p:cNvSpPr>
              <a:spLocks noChangeArrowheads="1"/>
            </p:cNvSpPr>
            <p:nvPr/>
          </p:nvSpPr>
          <p:spPr bwMode="auto">
            <a:xfrm>
              <a:off x="3312" y="2878"/>
              <a:ext cx="11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>
                  <a:latin typeface="Tahoma" pitchFamily="34" charset="0"/>
                </a:rPr>
                <a:t>a)#</a:t>
              </a:r>
            </a:p>
          </p:txBody>
        </p:sp>
        <p:sp>
          <p:nvSpPr>
            <p:cNvPr id="75809" name="Rectangle 33"/>
            <p:cNvSpPr>
              <a:spLocks noChangeArrowheads="1"/>
            </p:cNvSpPr>
            <p:nvPr/>
          </p:nvSpPr>
          <p:spPr bwMode="auto">
            <a:xfrm>
              <a:off x="2544" y="2878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+</a:t>
              </a:r>
            </a:p>
          </p:txBody>
        </p:sp>
        <p:sp>
          <p:nvSpPr>
            <p:cNvPr id="75810" name="Rectangle 34"/>
            <p:cNvSpPr>
              <a:spLocks noChangeArrowheads="1"/>
            </p:cNvSpPr>
            <p:nvPr/>
          </p:nvSpPr>
          <p:spPr bwMode="auto">
            <a:xfrm>
              <a:off x="1488" y="2878"/>
              <a:ext cx="96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&gt;</a:t>
              </a:r>
            </a:p>
          </p:txBody>
        </p:sp>
        <p:sp>
          <p:nvSpPr>
            <p:cNvPr id="75811" name="Rectangle 35"/>
            <p:cNvSpPr>
              <a:spLocks noChangeArrowheads="1"/>
            </p:cNvSpPr>
            <p:nvPr/>
          </p:nvSpPr>
          <p:spPr bwMode="auto">
            <a:xfrm>
              <a:off x="576" y="2878"/>
              <a:ext cx="67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#</a:t>
              </a:r>
              <a:r>
                <a:rPr lang="en-US" altLang="zh-CN" b="1">
                  <a:latin typeface="Tahoma" pitchFamily="34" charset="0"/>
                </a:rPr>
                <a:t>(a</a:t>
              </a:r>
            </a:p>
          </p:txBody>
        </p:sp>
      </p:grpSp>
      <p:sp>
        <p:nvSpPr>
          <p:cNvPr id="75812" name="Rectangle 36"/>
          <p:cNvSpPr>
            <a:spLocks noChangeArrowheads="1"/>
          </p:cNvSpPr>
          <p:nvPr/>
        </p:nvSpPr>
        <p:spPr bwMode="auto">
          <a:xfrm>
            <a:off x="76200" y="4568825"/>
            <a:ext cx="8382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3</a:t>
            </a:r>
          </a:p>
        </p:txBody>
      </p:sp>
      <p:grpSp>
        <p:nvGrpSpPr>
          <p:cNvPr id="75919" name="Group 143"/>
          <p:cNvGrpSpPr>
            <a:grpSpLocks/>
          </p:cNvGrpSpPr>
          <p:nvPr/>
        </p:nvGrpSpPr>
        <p:grpSpPr bwMode="auto">
          <a:xfrm>
            <a:off x="914400" y="4114800"/>
            <a:ext cx="8077200" cy="455613"/>
            <a:chOff x="576" y="2592"/>
            <a:chExt cx="5088" cy="287"/>
          </a:xfrm>
        </p:grpSpPr>
        <p:sp>
          <p:nvSpPr>
            <p:cNvPr id="75814" name="Rectangle 38"/>
            <p:cNvSpPr>
              <a:spLocks noChangeArrowheads="1"/>
            </p:cNvSpPr>
            <p:nvPr/>
          </p:nvSpPr>
          <p:spPr bwMode="auto">
            <a:xfrm>
              <a:off x="4224" y="2592"/>
              <a:ext cx="14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移进</a:t>
              </a:r>
              <a:endParaRPr lang="en-US" altLang="zh-CN" b="1">
                <a:latin typeface="Tahoma" pitchFamily="34" charset="0"/>
              </a:endParaRPr>
            </a:p>
          </p:txBody>
        </p:sp>
        <p:sp>
          <p:nvSpPr>
            <p:cNvPr id="75815" name="Rectangle 39"/>
            <p:cNvSpPr>
              <a:spLocks noChangeArrowheads="1"/>
            </p:cNvSpPr>
            <p:nvPr/>
          </p:nvSpPr>
          <p:spPr bwMode="auto">
            <a:xfrm>
              <a:off x="3264" y="2592"/>
              <a:ext cx="11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>
                  <a:latin typeface="Tahoma" pitchFamily="34" charset="0"/>
                </a:rPr>
                <a:t>+a)#</a:t>
              </a:r>
            </a:p>
          </p:txBody>
        </p:sp>
        <p:sp>
          <p:nvSpPr>
            <p:cNvPr id="75816" name="Rectangle 40"/>
            <p:cNvSpPr>
              <a:spLocks noChangeArrowheads="1"/>
            </p:cNvSpPr>
            <p:nvPr/>
          </p:nvSpPr>
          <p:spPr bwMode="auto">
            <a:xfrm>
              <a:off x="2496" y="2592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>
                  <a:latin typeface="Tahoma" pitchFamily="34" charset="0"/>
                </a:rPr>
                <a:t>a</a:t>
              </a:r>
            </a:p>
          </p:txBody>
        </p:sp>
        <p:sp>
          <p:nvSpPr>
            <p:cNvPr id="75817" name="Rectangle 41"/>
            <p:cNvSpPr>
              <a:spLocks noChangeArrowheads="1"/>
            </p:cNvSpPr>
            <p:nvPr/>
          </p:nvSpPr>
          <p:spPr bwMode="auto">
            <a:xfrm>
              <a:off x="1440" y="2592"/>
              <a:ext cx="96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&lt;</a:t>
              </a:r>
            </a:p>
          </p:txBody>
        </p:sp>
        <p:sp>
          <p:nvSpPr>
            <p:cNvPr id="75818" name="Rectangle 42"/>
            <p:cNvSpPr>
              <a:spLocks noChangeArrowheads="1"/>
            </p:cNvSpPr>
            <p:nvPr/>
          </p:nvSpPr>
          <p:spPr bwMode="auto">
            <a:xfrm>
              <a:off x="576" y="2592"/>
              <a:ext cx="67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>
                  <a:latin typeface="Tahoma" pitchFamily="34" charset="0"/>
                </a:rPr>
                <a:t>#(</a:t>
              </a:r>
            </a:p>
          </p:txBody>
        </p:sp>
      </p:grpSp>
      <p:sp>
        <p:nvSpPr>
          <p:cNvPr id="75819" name="Rectangle 43"/>
          <p:cNvSpPr>
            <a:spLocks noChangeArrowheads="1"/>
          </p:cNvSpPr>
          <p:nvPr/>
        </p:nvSpPr>
        <p:spPr bwMode="auto">
          <a:xfrm>
            <a:off x="0" y="4114800"/>
            <a:ext cx="8382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2</a:t>
            </a:r>
          </a:p>
        </p:txBody>
      </p:sp>
      <p:grpSp>
        <p:nvGrpSpPr>
          <p:cNvPr id="75918" name="Group 142"/>
          <p:cNvGrpSpPr>
            <a:grpSpLocks/>
          </p:cNvGrpSpPr>
          <p:nvPr/>
        </p:nvGrpSpPr>
        <p:grpSpPr bwMode="auto">
          <a:xfrm>
            <a:off x="914400" y="3657600"/>
            <a:ext cx="8153400" cy="455613"/>
            <a:chOff x="576" y="2304"/>
            <a:chExt cx="5136" cy="287"/>
          </a:xfrm>
        </p:grpSpPr>
        <p:sp>
          <p:nvSpPr>
            <p:cNvPr id="75821" name="Rectangle 45"/>
            <p:cNvSpPr>
              <a:spLocks noChangeArrowheads="1"/>
            </p:cNvSpPr>
            <p:nvPr/>
          </p:nvSpPr>
          <p:spPr bwMode="auto">
            <a:xfrm>
              <a:off x="4272" y="2304"/>
              <a:ext cx="144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移进</a:t>
              </a:r>
            </a:p>
          </p:txBody>
        </p:sp>
        <p:sp>
          <p:nvSpPr>
            <p:cNvPr id="75822" name="Rectangle 46"/>
            <p:cNvSpPr>
              <a:spLocks noChangeArrowheads="1"/>
            </p:cNvSpPr>
            <p:nvPr/>
          </p:nvSpPr>
          <p:spPr bwMode="auto">
            <a:xfrm>
              <a:off x="3312" y="2304"/>
              <a:ext cx="11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>
                  <a:latin typeface="Tahoma" pitchFamily="34" charset="0"/>
                </a:rPr>
                <a:t>a+a)#</a:t>
              </a:r>
            </a:p>
          </p:txBody>
        </p:sp>
        <p:sp>
          <p:nvSpPr>
            <p:cNvPr id="75823" name="Rectangle 47"/>
            <p:cNvSpPr>
              <a:spLocks noChangeArrowheads="1"/>
            </p:cNvSpPr>
            <p:nvPr/>
          </p:nvSpPr>
          <p:spPr bwMode="auto">
            <a:xfrm>
              <a:off x="2544" y="2304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>
                  <a:latin typeface="Tahoma" pitchFamily="34" charset="0"/>
                </a:rPr>
                <a:t>(</a:t>
              </a:r>
            </a:p>
          </p:txBody>
        </p:sp>
        <p:sp>
          <p:nvSpPr>
            <p:cNvPr id="75824" name="Rectangle 48"/>
            <p:cNvSpPr>
              <a:spLocks noChangeArrowheads="1"/>
            </p:cNvSpPr>
            <p:nvPr/>
          </p:nvSpPr>
          <p:spPr bwMode="auto">
            <a:xfrm>
              <a:off x="1488" y="2304"/>
              <a:ext cx="96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&lt;</a:t>
              </a:r>
            </a:p>
          </p:txBody>
        </p:sp>
        <p:sp>
          <p:nvSpPr>
            <p:cNvPr id="75825" name="Rectangle 49"/>
            <p:cNvSpPr>
              <a:spLocks noChangeArrowheads="1"/>
            </p:cNvSpPr>
            <p:nvPr/>
          </p:nvSpPr>
          <p:spPr bwMode="auto">
            <a:xfrm>
              <a:off x="576" y="2304"/>
              <a:ext cx="67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#</a:t>
              </a:r>
            </a:p>
          </p:txBody>
        </p:sp>
      </p:grpSp>
      <p:sp>
        <p:nvSpPr>
          <p:cNvPr id="75826" name="Rectangle 50"/>
          <p:cNvSpPr>
            <a:spLocks noChangeArrowheads="1"/>
          </p:cNvSpPr>
          <p:nvPr/>
        </p:nvSpPr>
        <p:spPr bwMode="auto">
          <a:xfrm>
            <a:off x="76200" y="3657600"/>
            <a:ext cx="8382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1</a:t>
            </a:r>
          </a:p>
        </p:txBody>
      </p:sp>
      <p:sp>
        <p:nvSpPr>
          <p:cNvPr id="75827" name="Rectangle 51"/>
          <p:cNvSpPr>
            <a:spLocks noChangeArrowheads="1"/>
          </p:cNvSpPr>
          <p:nvPr/>
        </p:nvSpPr>
        <p:spPr bwMode="auto">
          <a:xfrm>
            <a:off x="7162800" y="32004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动作</a:t>
            </a:r>
          </a:p>
        </p:txBody>
      </p:sp>
      <p:sp>
        <p:nvSpPr>
          <p:cNvPr id="75828" name="Rectangle 52"/>
          <p:cNvSpPr>
            <a:spLocks noChangeArrowheads="1"/>
          </p:cNvSpPr>
          <p:nvPr/>
        </p:nvSpPr>
        <p:spPr bwMode="auto">
          <a:xfrm>
            <a:off x="5105400" y="32004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剩余输入串</a:t>
            </a:r>
          </a:p>
        </p:txBody>
      </p:sp>
      <p:sp>
        <p:nvSpPr>
          <p:cNvPr id="75829" name="Rectangle 53"/>
          <p:cNvSpPr>
            <a:spLocks noChangeArrowheads="1"/>
          </p:cNvSpPr>
          <p:nvPr/>
        </p:nvSpPr>
        <p:spPr bwMode="auto">
          <a:xfrm>
            <a:off x="3856038" y="3200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当前符号</a:t>
            </a:r>
          </a:p>
        </p:txBody>
      </p:sp>
      <p:sp>
        <p:nvSpPr>
          <p:cNvPr id="75830" name="Rectangle 54"/>
          <p:cNvSpPr>
            <a:spLocks noChangeArrowheads="1"/>
          </p:cNvSpPr>
          <p:nvPr/>
        </p:nvSpPr>
        <p:spPr bwMode="auto">
          <a:xfrm>
            <a:off x="2362200" y="3200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优先关系</a:t>
            </a:r>
          </a:p>
        </p:txBody>
      </p:sp>
      <p:sp>
        <p:nvSpPr>
          <p:cNvPr id="75831" name="Rectangle 55"/>
          <p:cNvSpPr>
            <a:spLocks noChangeArrowheads="1"/>
          </p:cNvSpPr>
          <p:nvPr/>
        </p:nvSpPr>
        <p:spPr bwMode="auto">
          <a:xfrm>
            <a:off x="914400" y="3200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栈</a:t>
            </a:r>
          </a:p>
        </p:txBody>
      </p:sp>
      <p:sp>
        <p:nvSpPr>
          <p:cNvPr id="75832" name="Rectangle 56"/>
          <p:cNvSpPr>
            <a:spLocks noChangeArrowheads="1"/>
          </p:cNvSpPr>
          <p:nvPr/>
        </p:nvSpPr>
        <p:spPr bwMode="auto">
          <a:xfrm>
            <a:off x="76200" y="3200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步骤</a:t>
            </a:r>
          </a:p>
        </p:txBody>
      </p:sp>
      <p:sp>
        <p:nvSpPr>
          <p:cNvPr id="75833" name="Line 57"/>
          <p:cNvSpPr>
            <a:spLocks noChangeShapeType="1"/>
          </p:cNvSpPr>
          <p:nvPr/>
        </p:nvSpPr>
        <p:spPr bwMode="auto">
          <a:xfrm>
            <a:off x="76200" y="3200400"/>
            <a:ext cx="8991600" cy="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34" name="Line 58"/>
          <p:cNvSpPr>
            <a:spLocks noChangeShapeType="1"/>
          </p:cNvSpPr>
          <p:nvPr/>
        </p:nvSpPr>
        <p:spPr bwMode="auto">
          <a:xfrm>
            <a:off x="76200" y="4113213"/>
            <a:ext cx="8991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35" name="Line 59"/>
          <p:cNvSpPr>
            <a:spLocks noChangeShapeType="1"/>
          </p:cNvSpPr>
          <p:nvPr/>
        </p:nvSpPr>
        <p:spPr bwMode="auto">
          <a:xfrm>
            <a:off x="76200" y="4568825"/>
            <a:ext cx="8991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36" name="Line 60"/>
          <p:cNvSpPr>
            <a:spLocks noChangeShapeType="1"/>
          </p:cNvSpPr>
          <p:nvPr/>
        </p:nvSpPr>
        <p:spPr bwMode="auto">
          <a:xfrm>
            <a:off x="76200" y="5024438"/>
            <a:ext cx="8991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37" name="Line 61"/>
          <p:cNvSpPr>
            <a:spLocks noChangeShapeType="1"/>
          </p:cNvSpPr>
          <p:nvPr/>
        </p:nvSpPr>
        <p:spPr bwMode="auto">
          <a:xfrm>
            <a:off x="76200" y="5480050"/>
            <a:ext cx="8991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38" name="Line 62"/>
          <p:cNvSpPr>
            <a:spLocks noChangeShapeType="1"/>
          </p:cNvSpPr>
          <p:nvPr/>
        </p:nvSpPr>
        <p:spPr bwMode="auto">
          <a:xfrm>
            <a:off x="76200" y="5935663"/>
            <a:ext cx="8991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39" name="Line 63"/>
          <p:cNvSpPr>
            <a:spLocks noChangeShapeType="1"/>
          </p:cNvSpPr>
          <p:nvPr/>
        </p:nvSpPr>
        <p:spPr bwMode="auto">
          <a:xfrm>
            <a:off x="76200" y="6846888"/>
            <a:ext cx="8991600" cy="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40" name="Line 64"/>
          <p:cNvSpPr>
            <a:spLocks noChangeShapeType="1"/>
          </p:cNvSpPr>
          <p:nvPr/>
        </p:nvSpPr>
        <p:spPr bwMode="auto">
          <a:xfrm>
            <a:off x="76200" y="3200400"/>
            <a:ext cx="0" cy="3646488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41" name="Line 65"/>
          <p:cNvSpPr>
            <a:spLocks noChangeShapeType="1"/>
          </p:cNvSpPr>
          <p:nvPr/>
        </p:nvSpPr>
        <p:spPr bwMode="auto">
          <a:xfrm>
            <a:off x="2362200" y="3200400"/>
            <a:ext cx="0" cy="3646488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42" name="Line 66"/>
          <p:cNvSpPr>
            <a:spLocks noChangeShapeType="1"/>
          </p:cNvSpPr>
          <p:nvPr/>
        </p:nvSpPr>
        <p:spPr bwMode="auto">
          <a:xfrm>
            <a:off x="3886200" y="3200400"/>
            <a:ext cx="0" cy="3646488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43" name="Line 67"/>
          <p:cNvSpPr>
            <a:spLocks noChangeShapeType="1"/>
          </p:cNvSpPr>
          <p:nvPr/>
        </p:nvSpPr>
        <p:spPr bwMode="auto">
          <a:xfrm>
            <a:off x="5181600" y="3200400"/>
            <a:ext cx="0" cy="3646488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44" name="Line 68"/>
          <p:cNvSpPr>
            <a:spLocks noChangeShapeType="1"/>
          </p:cNvSpPr>
          <p:nvPr/>
        </p:nvSpPr>
        <p:spPr bwMode="auto">
          <a:xfrm>
            <a:off x="6781800" y="3200400"/>
            <a:ext cx="0" cy="3646488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45" name="Line 69"/>
          <p:cNvSpPr>
            <a:spLocks noChangeShapeType="1"/>
          </p:cNvSpPr>
          <p:nvPr/>
        </p:nvSpPr>
        <p:spPr bwMode="auto">
          <a:xfrm>
            <a:off x="9067800" y="3200400"/>
            <a:ext cx="0" cy="3646488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46" name="Line 70"/>
          <p:cNvSpPr>
            <a:spLocks noChangeShapeType="1"/>
          </p:cNvSpPr>
          <p:nvPr/>
        </p:nvSpPr>
        <p:spPr bwMode="auto">
          <a:xfrm>
            <a:off x="914400" y="3200400"/>
            <a:ext cx="0" cy="3646488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47" name="Line 71"/>
          <p:cNvSpPr>
            <a:spLocks noChangeShapeType="1"/>
          </p:cNvSpPr>
          <p:nvPr/>
        </p:nvSpPr>
        <p:spPr bwMode="auto">
          <a:xfrm>
            <a:off x="76200" y="3657600"/>
            <a:ext cx="8991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48" name="Line 72"/>
          <p:cNvSpPr>
            <a:spLocks noChangeShapeType="1"/>
          </p:cNvSpPr>
          <p:nvPr/>
        </p:nvSpPr>
        <p:spPr bwMode="auto">
          <a:xfrm>
            <a:off x="76200" y="6391275"/>
            <a:ext cx="8991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49" name="Rectangle 73"/>
          <p:cNvSpPr>
            <a:spLocks noChangeArrowheads="1"/>
          </p:cNvSpPr>
          <p:nvPr/>
        </p:nvSpPr>
        <p:spPr bwMode="auto">
          <a:xfrm>
            <a:off x="76200" y="152400"/>
            <a:ext cx="38862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例：</a:t>
            </a:r>
            <a:r>
              <a:rPr lang="en-US" altLang="zh-CN" b="1">
                <a:latin typeface="Tahoma" pitchFamily="34" charset="0"/>
              </a:rPr>
              <a:t>S→S;D|D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b="1">
                <a:latin typeface="Tahoma" pitchFamily="34" charset="0"/>
              </a:rPr>
              <a:t>       D→D(T)|H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b="1">
                <a:latin typeface="Tahoma" pitchFamily="34" charset="0"/>
              </a:rPr>
              <a:t>       H→a|(S)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b="1">
                <a:latin typeface="Tahoma" pitchFamily="34" charset="0"/>
              </a:rPr>
              <a:t>       T→T+S|S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对输入串(</a:t>
            </a:r>
            <a:r>
              <a:rPr lang="en-US" altLang="zh-CN" b="1">
                <a:latin typeface="Tahoma" pitchFamily="34" charset="0"/>
              </a:rPr>
              <a:t>a+a)#</a:t>
            </a:r>
            <a:r>
              <a:rPr lang="zh-CN" altLang="en-US" b="1">
                <a:latin typeface="Tahoma" pitchFamily="34" charset="0"/>
              </a:rPr>
              <a:t>进行分析</a:t>
            </a:r>
          </a:p>
        </p:txBody>
      </p:sp>
      <p:sp>
        <p:nvSpPr>
          <p:cNvPr id="75850" name="Text Box 74"/>
          <p:cNvSpPr txBox="1">
            <a:spLocks noChangeArrowheads="1"/>
          </p:cNvSpPr>
          <p:nvPr/>
        </p:nvSpPr>
        <p:spPr bwMode="auto">
          <a:xfrm>
            <a:off x="76200" y="26670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算符优先关系矩阵为：</a:t>
            </a:r>
          </a:p>
        </p:txBody>
      </p:sp>
      <p:graphicFrame>
        <p:nvGraphicFramePr>
          <p:cNvPr id="75917" name="Group 141"/>
          <p:cNvGraphicFramePr>
            <a:graphicFrameLocks noGrp="1"/>
          </p:cNvGraphicFramePr>
          <p:nvPr/>
        </p:nvGraphicFramePr>
        <p:xfrm>
          <a:off x="4953000" y="0"/>
          <a:ext cx="3886200" cy="320040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33400"/>
                <a:gridCol w="560388"/>
                <a:gridCol w="50641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486400"/>
            <a:ext cx="8763000" cy="1066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用算符优先分析认为</a:t>
            </a:r>
            <a:r>
              <a:rPr lang="zh-CN" altLang="en-US" sz="2800" b="1"/>
              <a:t>(</a:t>
            </a:r>
            <a:r>
              <a:rPr lang="en-US" altLang="zh-CN" sz="2800" b="1"/>
              <a:t>a+a)</a:t>
            </a:r>
            <a:r>
              <a:rPr lang="zh-CN" altLang="en-US" sz="2800" b="1">
                <a:latin typeface="Times New Roman" pitchFamily="18" charset="0"/>
              </a:rPr>
              <a:t>为合格句子</a:t>
            </a:r>
            <a:endParaRPr lang="zh-CN" altLang="en-US" sz="2800" b="1"/>
          </a:p>
        </p:txBody>
      </p:sp>
      <p:grpSp>
        <p:nvGrpSpPr>
          <p:cNvPr id="86191" name="Group 175"/>
          <p:cNvGrpSpPr>
            <a:grpSpLocks/>
          </p:cNvGrpSpPr>
          <p:nvPr/>
        </p:nvGrpSpPr>
        <p:grpSpPr bwMode="auto">
          <a:xfrm>
            <a:off x="1006475" y="4725988"/>
            <a:ext cx="7985125" cy="455612"/>
            <a:chOff x="634" y="2977"/>
            <a:chExt cx="5030" cy="287"/>
          </a:xfrm>
        </p:grpSpPr>
        <p:sp>
          <p:nvSpPr>
            <p:cNvPr id="86119" name="Rectangle 103"/>
            <p:cNvSpPr>
              <a:spLocks noChangeArrowheads="1"/>
            </p:cNvSpPr>
            <p:nvPr/>
          </p:nvSpPr>
          <p:spPr bwMode="auto">
            <a:xfrm>
              <a:off x="4176" y="2977"/>
              <a:ext cx="14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接受</a:t>
              </a:r>
            </a:p>
          </p:txBody>
        </p:sp>
        <p:sp>
          <p:nvSpPr>
            <p:cNvPr id="86117" name="Rectangle 101"/>
            <p:cNvSpPr>
              <a:spLocks noChangeArrowheads="1"/>
            </p:cNvSpPr>
            <p:nvPr/>
          </p:nvSpPr>
          <p:spPr bwMode="auto">
            <a:xfrm>
              <a:off x="3072" y="2977"/>
              <a:ext cx="11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en-US" b="1">
                <a:latin typeface="Tahoma" pitchFamily="34" charset="0"/>
              </a:endParaRPr>
            </a:p>
          </p:txBody>
        </p:sp>
        <p:sp>
          <p:nvSpPr>
            <p:cNvPr id="86115" name="Rectangle 99"/>
            <p:cNvSpPr>
              <a:spLocks noChangeArrowheads="1"/>
            </p:cNvSpPr>
            <p:nvPr/>
          </p:nvSpPr>
          <p:spPr bwMode="auto">
            <a:xfrm>
              <a:off x="2112" y="2977"/>
              <a:ext cx="96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#</a:t>
              </a:r>
            </a:p>
          </p:txBody>
        </p:sp>
        <p:sp>
          <p:nvSpPr>
            <p:cNvPr id="86113" name="Rectangle 97"/>
            <p:cNvSpPr>
              <a:spLocks noChangeArrowheads="1"/>
            </p:cNvSpPr>
            <p:nvPr/>
          </p:nvSpPr>
          <p:spPr bwMode="auto">
            <a:xfrm>
              <a:off x="1200" y="2977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en-US" b="1">
                <a:latin typeface="Tahoma" pitchFamily="34" charset="0"/>
              </a:endParaRPr>
            </a:p>
          </p:txBody>
        </p:sp>
        <p:sp>
          <p:nvSpPr>
            <p:cNvPr id="86111" name="Rectangle 95"/>
            <p:cNvSpPr>
              <a:spLocks noChangeArrowheads="1"/>
            </p:cNvSpPr>
            <p:nvPr/>
          </p:nvSpPr>
          <p:spPr bwMode="auto">
            <a:xfrm>
              <a:off x="634" y="2977"/>
              <a:ext cx="56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>
                  <a:latin typeface="Tahoma" pitchFamily="34" charset="0"/>
                </a:rPr>
                <a:t>#H</a:t>
              </a:r>
            </a:p>
          </p:txBody>
        </p:sp>
      </p:grpSp>
      <p:sp>
        <p:nvSpPr>
          <p:cNvPr id="86109" name="Rectangle 93"/>
          <p:cNvSpPr>
            <a:spLocks noChangeArrowheads="1"/>
          </p:cNvSpPr>
          <p:nvPr/>
        </p:nvSpPr>
        <p:spPr bwMode="auto">
          <a:xfrm>
            <a:off x="152400" y="4725988"/>
            <a:ext cx="8540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10</a:t>
            </a:r>
          </a:p>
        </p:txBody>
      </p:sp>
      <p:grpSp>
        <p:nvGrpSpPr>
          <p:cNvPr id="86190" name="Group 174"/>
          <p:cNvGrpSpPr>
            <a:grpSpLocks/>
          </p:cNvGrpSpPr>
          <p:nvPr/>
        </p:nvGrpSpPr>
        <p:grpSpPr bwMode="auto">
          <a:xfrm>
            <a:off x="1006475" y="4270375"/>
            <a:ext cx="7985125" cy="455613"/>
            <a:chOff x="634" y="2690"/>
            <a:chExt cx="5030" cy="287"/>
          </a:xfrm>
        </p:grpSpPr>
        <p:sp>
          <p:nvSpPr>
            <p:cNvPr id="86038" name="Rectangle 22"/>
            <p:cNvSpPr>
              <a:spLocks noChangeArrowheads="1"/>
            </p:cNvSpPr>
            <p:nvPr/>
          </p:nvSpPr>
          <p:spPr bwMode="auto">
            <a:xfrm>
              <a:off x="4176" y="2690"/>
              <a:ext cx="14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归约</a:t>
              </a:r>
              <a:r>
                <a:rPr lang="en-US" altLang="zh-CN" b="1">
                  <a:solidFill>
                    <a:srgbClr val="FF0000"/>
                  </a:solidFill>
                  <a:latin typeface="Tahoma" pitchFamily="34" charset="0"/>
                </a:rPr>
                <a:t>H→(S)</a:t>
              </a:r>
            </a:p>
          </p:txBody>
        </p:sp>
        <p:sp>
          <p:nvSpPr>
            <p:cNvPr id="86037" name="Rectangle 21"/>
            <p:cNvSpPr>
              <a:spLocks noChangeArrowheads="1"/>
            </p:cNvSpPr>
            <p:nvPr/>
          </p:nvSpPr>
          <p:spPr bwMode="auto">
            <a:xfrm>
              <a:off x="3072" y="2690"/>
              <a:ext cx="11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en-US" b="1">
                <a:latin typeface="Tahoma" pitchFamily="34" charset="0"/>
              </a:endParaRPr>
            </a:p>
          </p:txBody>
        </p:sp>
        <p:sp>
          <p:nvSpPr>
            <p:cNvPr id="86036" name="Rectangle 20"/>
            <p:cNvSpPr>
              <a:spLocks noChangeArrowheads="1"/>
            </p:cNvSpPr>
            <p:nvPr/>
          </p:nvSpPr>
          <p:spPr bwMode="auto">
            <a:xfrm>
              <a:off x="2112" y="2690"/>
              <a:ext cx="96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#</a:t>
              </a:r>
            </a:p>
          </p:txBody>
        </p:sp>
        <p:sp>
          <p:nvSpPr>
            <p:cNvPr id="86035" name="Rectangle 19"/>
            <p:cNvSpPr>
              <a:spLocks noChangeArrowheads="1"/>
            </p:cNvSpPr>
            <p:nvPr/>
          </p:nvSpPr>
          <p:spPr bwMode="auto">
            <a:xfrm>
              <a:off x="1200" y="2690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&gt;</a:t>
              </a:r>
            </a:p>
          </p:txBody>
        </p:sp>
        <p:sp>
          <p:nvSpPr>
            <p:cNvPr id="86034" name="Rectangle 18"/>
            <p:cNvSpPr>
              <a:spLocks noChangeArrowheads="1"/>
            </p:cNvSpPr>
            <p:nvPr/>
          </p:nvSpPr>
          <p:spPr bwMode="auto">
            <a:xfrm>
              <a:off x="634" y="2690"/>
              <a:ext cx="56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>
                  <a:latin typeface="Tahoma" pitchFamily="34" charset="0"/>
                </a:rPr>
                <a:t>#(T)</a:t>
              </a:r>
            </a:p>
          </p:txBody>
        </p:sp>
      </p:grpSp>
      <p:sp>
        <p:nvSpPr>
          <p:cNvPr id="86033" name="Rectangle 17"/>
          <p:cNvSpPr>
            <a:spLocks noChangeArrowheads="1"/>
          </p:cNvSpPr>
          <p:nvPr/>
        </p:nvSpPr>
        <p:spPr bwMode="auto">
          <a:xfrm>
            <a:off x="152400" y="4270375"/>
            <a:ext cx="8540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9</a:t>
            </a:r>
          </a:p>
        </p:txBody>
      </p:sp>
      <p:grpSp>
        <p:nvGrpSpPr>
          <p:cNvPr id="86189" name="Group 173"/>
          <p:cNvGrpSpPr>
            <a:grpSpLocks/>
          </p:cNvGrpSpPr>
          <p:nvPr/>
        </p:nvGrpSpPr>
        <p:grpSpPr bwMode="auto">
          <a:xfrm>
            <a:off x="1006475" y="3814763"/>
            <a:ext cx="7985125" cy="455612"/>
            <a:chOff x="634" y="2403"/>
            <a:chExt cx="5030" cy="287"/>
          </a:xfrm>
        </p:grpSpPr>
        <p:sp>
          <p:nvSpPr>
            <p:cNvPr id="86032" name="Rectangle 16"/>
            <p:cNvSpPr>
              <a:spLocks noChangeArrowheads="1"/>
            </p:cNvSpPr>
            <p:nvPr/>
          </p:nvSpPr>
          <p:spPr bwMode="auto">
            <a:xfrm>
              <a:off x="4176" y="2403"/>
              <a:ext cx="14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移进</a:t>
              </a:r>
            </a:p>
          </p:txBody>
        </p:sp>
        <p:sp>
          <p:nvSpPr>
            <p:cNvPr id="86031" name="Rectangle 15"/>
            <p:cNvSpPr>
              <a:spLocks noChangeArrowheads="1"/>
            </p:cNvSpPr>
            <p:nvPr/>
          </p:nvSpPr>
          <p:spPr bwMode="auto">
            <a:xfrm>
              <a:off x="3072" y="2403"/>
              <a:ext cx="11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#</a:t>
              </a:r>
            </a:p>
          </p:txBody>
        </p:sp>
        <p:sp>
          <p:nvSpPr>
            <p:cNvPr id="86030" name="Rectangle 14"/>
            <p:cNvSpPr>
              <a:spLocks noChangeArrowheads="1"/>
            </p:cNvSpPr>
            <p:nvPr/>
          </p:nvSpPr>
          <p:spPr bwMode="auto">
            <a:xfrm>
              <a:off x="2112" y="2403"/>
              <a:ext cx="96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)</a:t>
              </a:r>
            </a:p>
          </p:txBody>
        </p:sp>
        <p:sp>
          <p:nvSpPr>
            <p:cNvPr id="86029" name="Rectangle 13"/>
            <p:cNvSpPr>
              <a:spLocks noChangeArrowheads="1"/>
            </p:cNvSpPr>
            <p:nvPr/>
          </p:nvSpPr>
          <p:spPr bwMode="auto">
            <a:xfrm>
              <a:off x="1200" y="2403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=</a:t>
              </a:r>
            </a:p>
          </p:txBody>
        </p:sp>
        <p:sp>
          <p:nvSpPr>
            <p:cNvPr id="86028" name="Rectangle 12"/>
            <p:cNvSpPr>
              <a:spLocks noChangeArrowheads="1"/>
            </p:cNvSpPr>
            <p:nvPr/>
          </p:nvSpPr>
          <p:spPr bwMode="auto">
            <a:xfrm>
              <a:off x="634" y="2403"/>
              <a:ext cx="56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CC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>
                  <a:latin typeface="Tahoma" pitchFamily="34" charset="0"/>
                </a:rPr>
                <a:t>#(</a:t>
              </a:r>
              <a:r>
                <a:rPr lang="en-US" altLang="zh-CN" b="1">
                  <a:latin typeface="Tahoma" pitchFamily="34" charset="0"/>
                </a:rPr>
                <a:t>T</a:t>
              </a:r>
            </a:p>
          </p:txBody>
        </p:sp>
      </p:grp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152400" y="3814763"/>
            <a:ext cx="8540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8</a:t>
            </a: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6629400" y="3359150"/>
            <a:ext cx="23622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动作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876800" y="3359150"/>
            <a:ext cx="17526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剩余输入串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3352800" y="3359150"/>
            <a:ext cx="15240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当前符号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1905000" y="3359150"/>
            <a:ext cx="1447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优先关系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1006475" y="3359150"/>
            <a:ext cx="8985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栈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152400" y="3359150"/>
            <a:ext cx="8540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>
                <a:latin typeface="Tahoma" pitchFamily="34" charset="0"/>
              </a:rPr>
              <a:t>步骤</a:t>
            </a:r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>
            <a:off x="152400" y="3359150"/>
            <a:ext cx="8839200" cy="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40" name="Line 24"/>
          <p:cNvSpPr>
            <a:spLocks noChangeShapeType="1"/>
          </p:cNvSpPr>
          <p:nvPr/>
        </p:nvSpPr>
        <p:spPr bwMode="auto">
          <a:xfrm>
            <a:off x="152400" y="3814763"/>
            <a:ext cx="88392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41" name="Line 25"/>
          <p:cNvSpPr>
            <a:spLocks noChangeShapeType="1"/>
          </p:cNvSpPr>
          <p:nvPr/>
        </p:nvSpPr>
        <p:spPr bwMode="auto">
          <a:xfrm>
            <a:off x="152400" y="4270375"/>
            <a:ext cx="88392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42" name="Line 26"/>
          <p:cNvSpPr>
            <a:spLocks noChangeShapeType="1"/>
          </p:cNvSpPr>
          <p:nvPr/>
        </p:nvSpPr>
        <p:spPr bwMode="auto">
          <a:xfrm>
            <a:off x="152400" y="5181600"/>
            <a:ext cx="8839200" cy="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43" name="Line 27"/>
          <p:cNvSpPr>
            <a:spLocks noChangeShapeType="1"/>
          </p:cNvSpPr>
          <p:nvPr/>
        </p:nvSpPr>
        <p:spPr bwMode="auto">
          <a:xfrm>
            <a:off x="152400" y="3359150"/>
            <a:ext cx="0" cy="182245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44" name="Line 28"/>
          <p:cNvSpPr>
            <a:spLocks noChangeShapeType="1"/>
          </p:cNvSpPr>
          <p:nvPr/>
        </p:nvSpPr>
        <p:spPr bwMode="auto">
          <a:xfrm>
            <a:off x="1006475" y="3359150"/>
            <a:ext cx="0" cy="182245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45" name="Line 29"/>
          <p:cNvSpPr>
            <a:spLocks noChangeShapeType="1"/>
          </p:cNvSpPr>
          <p:nvPr/>
        </p:nvSpPr>
        <p:spPr bwMode="auto">
          <a:xfrm>
            <a:off x="1905000" y="3359150"/>
            <a:ext cx="0" cy="182245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46" name="Line 30"/>
          <p:cNvSpPr>
            <a:spLocks noChangeShapeType="1"/>
          </p:cNvSpPr>
          <p:nvPr/>
        </p:nvSpPr>
        <p:spPr bwMode="auto">
          <a:xfrm>
            <a:off x="3352800" y="3359150"/>
            <a:ext cx="0" cy="182245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47" name="Line 31"/>
          <p:cNvSpPr>
            <a:spLocks noChangeShapeType="1"/>
          </p:cNvSpPr>
          <p:nvPr/>
        </p:nvSpPr>
        <p:spPr bwMode="auto">
          <a:xfrm>
            <a:off x="4876800" y="3359150"/>
            <a:ext cx="0" cy="182245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48" name="Line 32"/>
          <p:cNvSpPr>
            <a:spLocks noChangeShapeType="1"/>
          </p:cNvSpPr>
          <p:nvPr/>
        </p:nvSpPr>
        <p:spPr bwMode="auto">
          <a:xfrm>
            <a:off x="6629400" y="3359150"/>
            <a:ext cx="0" cy="182245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49" name="Line 33"/>
          <p:cNvSpPr>
            <a:spLocks noChangeShapeType="1"/>
          </p:cNvSpPr>
          <p:nvPr/>
        </p:nvSpPr>
        <p:spPr bwMode="auto">
          <a:xfrm>
            <a:off x="8991600" y="3359150"/>
            <a:ext cx="0" cy="182245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110" name="Line 94"/>
          <p:cNvSpPr>
            <a:spLocks noChangeShapeType="1"/>
          </p:cNvSpPr>
          <p:nvPr/>
        </p:nvSpPr>
        <p:spPr bwMode="auto">
          <a:xfrm>
            <a:off x="152400" y="4725988"/>
            <a:ext cx="88392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86123" name="Group 107"/>
          <p:cNvGraphicFramePr>
            <a:graphicFrameLocks noGrp="1"/>
          </p:cNvGraphicFramePr>
          <p:nvPr/>
        </p:nvGraphicFramePr>
        <p:xfrm>
          <a:off x="4953000" y="0"/>
          <a:ext cx="3886200" cy="320040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33400"/>
                <a:gridCol w="560388"/>
                <a:gridCol w="50641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304800" y="152400"/>
            <a:ext cx="2209800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b="1">
                <a:latin typeface="Tahoma" pitchFamily="34" charset="0"/>
              </a:rPr>
              <a:t>S→S;D|D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b="1">
                <a:latin typeface="Tahoma" pitchFamily="34" charset="0"/>
              </a:rPr>
              <a:t>D→D(T)|H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b="1">
                <a:latin typeface="Tahoma" pitchFamily="34" charset="0"/>
              </a:rPr>
              <a:t>H→a|(S)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b="1">
                <a:latin typeface="Tahoma" pitchFamily="34" charset="0"/>
              </a:rPr>
              <a:t>T→T+S|S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/>
              <a:t>但(</a:t>
            </a:r>
            <a:r>
              <a:rPr lang="en-US" altLang="zh-CN" sz="2800" b="1"/>
              <a:t>a+a)</a:t>
            </a:r>
            <a:r>
              <a:rPr lang="zh-CN" altLang="en-US" sz="2800" b="1"/>
              <a:t>不是该文法能推导出的句子</a:t>
            </a:r>
            <a:endParaRPr lang="en-US" altLang="zh-CN" sz="2400" b="1"/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/>
              <a:t>S→S;D|D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/>
              <a:t>D→D(T)|H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/>
              <a:t>H→a|(S)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/>
              <a:t>T→T+S|S</a:t>
            </a:r>
            <a:endParaRPr lang="zh-CN" altLang="en-US" sz="2800" b="1"/>
          </a:p>
          <a:p>
            <a:pPr>
              <a:buFont typeface="Wingdings" pitchFamily="2" charset="2"/>
              <a:buNone/>
            </a:pPr>
            <a:r>
              <a:rPr lang="en-US" altLang="zh-CN" sz="2800" b="1"/>
              <a:t>S=&gt;D=&gt;H=&gt;(S)=&gt;(D)=&gt;(H)=&gt;(a)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/>
              <a:t>本章小结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/>
              <a:t>算符优先分析法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b="1"/>
              <a:t>应用于算符优先文法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b="1"/>
              <a:t>构造算符优先关系表和算符优先关系函数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b="1"/>
              <a:t>算符优先分析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534400" cy="13716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zh-CN" altLang="en-US" sz="2400" b="1">
                <a:solidFill>
                  <a:srgbClr val="0000CC"/>
                </a:solidFill>
              </a:rPr>
              <a:t>例 </a:t>
            </a:r>
            <a:r>
              <a:rPr lang="zh-CN" altLang="en-US" sz="2400" b="1">
                <a:solidFill>
                  <a:srgbClr val="0000CC"/>
                </a:solidFill>
                <a:latin typeface="Times New Roman" pitchFamily="18" charset="0"/>
              </a:rPr>
              <a:t>文法：	</a:t>
            </a:r>
            <a:r>
              <a:rPr lang="zh-CN" altLang="en-US" sz="2400" b="1">
                <a:solidFill>
                  <a:srgbClr val="0000CC"/>
                </a:solidFill>
              </a:rPr>
              <a:t>(1)</a:t>
            </a:r>
            <a:r>
              <a:rPr lang="zh-CN" altLang="en-US" sz="2400" b="1">
                <a:solidFill>
                  <a:srgbClr val="0000CC"/>
                </a:solidFill>
                <a:latin typeface="Times New Roman" pitchFamily="18" charset="0"/>
              </a:rPr>
              <a:t>   </a:t>
            </a:r>
            <a:r>
              <a:rPr lang="en-US" altLang="zh-CN" sz="2400" b="1">
                <a:solidFill>
                  <a:srgbClr val="0000CC"/>
                </a:solidFill>
              </a:rPr>
              <a:t>S→aAcBe       	(2)</a:t>
            </a:r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US" altLang="zh-CN" sz="2400" b="1">
                <a:solidFill>
                  <a:srgbClr val="0000CC"/>
                </a:solidFill>
              </a:rPr>
              <a:t>A→b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</a:rPr>
              <a:t>           	(3)</a:t>
            </a:r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US" altLang="zh-CN" sz="2400" b="1">
                <a:solidFill>
                  <a:srgbClr val="0000CC"/>
                </a:solidFill>
              </a:rPr>
              <a:t>A→Ab           	(4)   B→d </a:t>
            </a:r>
          </a:p>
          <a:p>
            <a:pPr marL="609600" indent="-609600"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CC"/>
                </a:solidFill>
                <a:latin typeface="Times New Roman" pitchFamily="18" charset="0"/>
              </a:rPr>
              <a:t>判断输入串 </a:t>
            </a:r>
            <a:r>
              <a:rPr lang="en-US" altLang="zh-CN" sz="2400" b="1">
                <a:solidFill>
                  <a:srgbClr val="0000CC"/>
                </a:solidFill>
              </a:rPr>
              <a:t>abbcde# </a:t>
            </a:r>
            <a:r>
              <a:rPr lang="zh-CN" altLang="en-US" sz="2400" b="1">
                <a:solidFill>
                  <a:srgbClr val="0000CC"/>
                </a:solidFill>
              </a:rPr>
              <a:t>是否为该文法的句子</a:t>
            </a:r>
          </a:p>
        </p:txBody>
      </p:sp>
      <p:sp>
        <p:nvSpPr>
          <p:cNvPr id="14964" name="Text Box 628"/>
          <p:cNvSpPr txBox="1">
            <a:spLocks noChangeArrowheads="1"/>
          </p:cNvSpPr>
          <p:nvPr/>
        </p:nvSpPr>
        <p:spPr bwMode="auto">
          <a:xfrm>
            <a:off x="152400" y="14478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CC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用符号栈对输入符号串自底向上的分析过程为：</a:t>
            </a:r>
          </a:p>
        </p:txBody>
      </p:sp>
      <p:grpSp>
        <p:nvGrpSpPr>
          <p:cNvPr id="14965" name="Group 629"/>
          <p:cNvGrpSpPr>
            <a:grpSpLocks/>
          </p:cNvGrpSpPr>
          <p:nvPr/>
        </p:nvGrpSpPr>
        <p:grpSpPr bwMode="auto">
          <a:xfrm>
            <a:off x="228600" y="5980113"/>
            <a:ext cx="8610600" cy="395287"/>
            <a:chOff x="192" y="3834"/>
            <a:chExt cx="5424" cy="249"/>
          </a:xfrm>
        </p:grpSpPr>
        <p:sp>
          <p:nvSpPr>
            <p:cNvPr id="14966" name="Rectangle 630"/>
            <p:cNvSpPr>
              <a:spLocks noChangeArrowheads="1"/>
            </p:cNvSpPr>
            <p:nvPr/>
          </p:nvSpPr>
          <p:spPr bwMode="auto">
            <a:xfrm>
              <a:off x="3792" y="3834"/>
              <a:ext cx="18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归约（</a:t>
              </a:r>
              <a:r>
                <a:rPr lang="en-US" altLang="zh-CN" b="1"/>
                <a:t>S→aAcBe）</a:t>
              </a:r>
            </a:p>
          </p:txBody>
        </p:sp>
        <p:sp>
          <p:nvSpPr>
            <p:cNvPr id="14967" name="Rectangle 631"/>
            <p:cNvSpPr>
              <a:spLocks noChangeArrowheads="1"/>
            </p:cNvSpPr>
            <p:nvPr/>
          </p:nvSpPr>
          <p:spPr bwMode="auto">
            <a:xfrm>
              <a:off x="2544" y="3834"/>
              <a:ext cx="124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#</a:t>
              </a:r>
            </a:p>
          </p:txBody>
        </p:sp>
        <p:sp>
          <p:nvSpPr>
            <p:cNvPr id="14968" name="Rectangle 632"/>
            <p:cNvSpPr>
              <a:spLocks noChangeArrowheads="1"/>
            </p:cNvSpPr>
            <p:nvPr/>
          </p:nvSpPr>
          <p:spPr bwMode="auto">
            <a:xfrm>
              <a:off x="1548" y="3834"/>
              <a:ext cx="99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#</a:t>
              </a:r>
              <a:r>
                <a:rPr lang="en-US" altLang="zh-CN" b="1" u="sng">
                  <a:solidFill>
                    <a:srgbClr val="0000CC"/>
                  </a:solidFill>
                </a:rPr>
                <a:t>aAcBe</a:t>
              </a:r>
            </a:p>
          </p:txBody>
        </p:sp>
        <p:sp>
          <p:nvSpPr>
            <p:cNvPr id="14969" name="Rectangle 633"/>
            <p:cNvSpPr>
              <a:spLocks noChangeArrowheads="1"/>
            </p:cNvSpPr>
            <p:nvPr/>
          </p:nvSpPr>
          <p:spPr bwMode="auto">
            <a:xfrm>
              <a:off x="192" y="3834"/>
              <a:ext cx="135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10）</a:t>
              </a:r>
            </a:p>
          </p:txBody>
        </p:sp>
      </p:grpSp>
      <p:grpSp>
        <p:nvGrpSpPr>
          <p:cNvPr id="14970" name="Group 634"/>
          <p:cNvGrpSpPr>
            <a:grpSpLocks/>
          </p:cNvGrpSpPr>
          <p:nvPr/>
        </p:nvGrpSpPr>
        <p:grpSpPr bwMode="auto">
          <a:xfrm>
            <a:off x="228600" y="6375400"/>
            <a:ext cx="8610600" cy="395288"/>
            <a:chOff x="192" y="4083"/>
            <a:chExt cx="5424" cy="249"/>
          </a:xfrm>
        </p:grpSpPr>
        <p:sp>
          <p:nvSpPr>
            <p:cNvPr id="14971" name="Rectangle 635"/>
            <p:cNvSpPr>
              <a:spLocks noChangeArrowheads="1"/>
            </p:cNvSpPr>
            <p:nvPr/>
          </p:nvSpPr>
          <p:spPr bwMode="auto">
            <a:xfrm>
              <a:off x="3792" y="4083"/>
              <a:ext cx="18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接受</a:t>
              </a:r>
            </a:p>
          </p:txBody>
        </p:sp>
        <p:sp>
          <p:nvSpPr>
            <p:cNvPr id="14972" name="Rectangle 636"/>
            <p:cNvSpPr>
              <a:spLocks noChangeArrowheads="1"/>
            </p:cNvSpPr>
            <p:nvPr/>
          </p:nvSpPr>
          <p:spPr bwMode="auto">
            <a:xfrm>
              <a:off x="2544" y="4083"/>
              <a:ext cx="124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#</a:t>
              </a:r>
            </a:p>
          </p:txBody>
        </p:sp>
        <p:sp>
          <p:nvSpPr>
            <p:cNvPr id="14973" name="Rectangle 637"/>
            <p:cNvSpPr>
              <a:spLocks noChangeArrowheads="1"/>
            </p:cNvSpPr>
            <p:nvPr/>
          </p:nvSpPr>
          <p:spPr bwMode="auto">
            <a:xfrm>
              <a:off x="1548" y="4083"/>
              <a:ext cx="99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#</a:t>
              </a:r>
              <a:r>
                <a:rPr lang="en-US" altLang="zh-CN" b="1"/>
                <a:t>S</a:t>
              </a:r>
            </a:p>
          </p:txBody>
        </p:sp>
        <p:sp>
          <p:nvSpPr>
            <p:cNvPr id="14974" name="Rectangle 638"/>
            <p:cNvSpPr>
              <a:spLocks noChangeArrowheads="1"/>
            </p:cNvSpPr>
            <p:nvPr/>
          </p:nvSpPr>
          <p:spPr bwMode="auto">
            <a:xfrm>
              <a:off x="192" y="4083"/>
              <a:ext cx="135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11）</a:t>
              </a:r>
            </a:p>
          </p:txBody>
        </p:sp>
      </p:grpSp>
      <p:grpSp>
        <p:nvGrpSpPr>
          <p:cNvPr id="14975" name="Group 639"/>
          <p:cNvGrpSpPr>
            <a:grpSpLocks/>
          </p:cNvGrpSpPr>
          <p:nvPr/>
        </p:nvGrpSpPr>
        <p:grpSpPr bwMode="auto">
          <a:xfrm>
            <a:off x="228600" y="5584825"/>
            <a:ext cx="8610600" cy="395288"/>
            <a:chOff x="192" y="3585"/>
            <a:chExt cx="5424" cy="249"/>
          </a:xfrm>
        </p:grpSpPr>
        <p:sp>
          <p:nvSpPr>
            <p:cNvPr id="14976" name="Rectangle 640"/>
            <p:cNvSpPr>
              <a:spLocks noChangeArrowheads="1"/>
            </p:cNvSpPr>
            <p:nvPr/>
          </p:nvSpPr>
          <p:spPr bwMode="auto">
            <a:xfrm>
              <a:off x="3792" y="3585"/>
              <a:ext cx="18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移进</a:t>
              </a:r>
              <a:r>
                <a:rPr lang="en-US" altLang="zh-CN" b="1"/>
                <a:t>e</a:t>
              </a:r>
            </a:p>
          </p:txBody>
        </p:sp>
        <p:sp>
          <p:nvSpPr>
            <p:cNvPr id="14977" name="Rectangle 641"/>
            <p:cNvSpPr>
              <a:spLocks noChangeArrowheads="1"/>
            </p:cNvSpPr>
            <p:nvPr/>
          </p:nvSpPr>
          <p:spPr bwMode="auto">
            <a:xfrm>
              <a:off x="2544" y="3585"/>
              <a:ext cx="124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/>
                <a:t>e#</a:t>
              </a:r>
            </a:p>
          </p:txBody>
        </p:sp>
        <p:sp>
          <p:nvSpPr>
            <p:cNvPr id="14978" name="Rectangle 642"/>
            <p:cNvSpPr>
              <a:spLocks noChangeArrowheads="1"/>
            </p:cNvSpPr>
            <p:nvPr/>
          </p:nvSpPr>
          <p:spPr bwMode="auto">
            <a:xfrm>
              <a:off x="1548" y="3585"/>
              <a:ext cx="99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#</a:t>
              </a:r>
              <a:r>
                <a:rPr lang="en-US" altLang="zh-CN" b="1"/>
                <a:t>aAcB</a:t>
              </a:r>
            </a:p>
          </p:txBody>
        </p:sp>
        <p:sp>
          <p:nvSpPr>
            <p:cNvPr id="14979" name="Rectangle 643"/>
            <p:cNvSpPr>
              <a:spLocks noChangeArrowheads="1"/>
            </p:cNvSpPr>
            <p:nvPr/>
          </p:nvSpPr>
          <p:spPr bwMode="auto">
            <a:xfrm>
              <a:off x="192" y="3585"/>
              <a:ext cx="135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9）</a:t>
              </a:r>
            </a:p>
          </p:txBody>
        </p:sp>
      </p:grpSp>
      <p:grpSp>
        <p:nvGrpSpPr>
          <p:cNvPr id="14980" name="Group 644"/>
          <p:cNvGrpSpPr>
            <a:grpSpLocks/>
          </p:cNvGrpSpPr>
          <p:nvPr/>
        </p:nvGrpSpPr>
        <p:grpSpPr bwMode="auto">
          <a:xfrm>
            <a:off x="228600" y="5189538"/>
            <a:ext cx="8610600" cy="395287"/>
            <a:chOff x="192" y="3336"/>
            <a:chExt cx="5424" cy="249"/>
          </a:xfrm>
        </p:grpSpPr>
        <p:sp>
          <p:nvSpPr>
            <p:cNvPr id="14981" name="Rectangle 645"/>
            <p:cNvSpPr>
              <a:spLocks noChangeArrowheads="1"/>
            </p:cNvSpPr>
            <p:nvPr/>
          </p:nvSpPr>
          <p:spPr bwMode="auto">
            <a:xfrm>
              <a:off x="3792" y="3336"/>
              <a:ext cx="18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归约（</a:t>
              </a:r>
              <a:r>
                <a:rPr lang="en-US" altLang="zh-CN" b="1"/>
                <a:t>B→d）</a:t>
              </a:r>
            </a:p>
          </p:txBody>
        </p:sp>
        <p:sp>
          <p:nvSpPr>
            <p:cNvPr id="14982" name="Rectangle 646"/>
            <p:cNvSpPr>
              <a:spLocks noChangeArrowheads="1"/>
            </p:cNvSpPr>
            <p:nvPr/>
          </p:nvSpPr>
          <p:spPr bwMode="auto">
            <a:xfrm>
              <a:off x="2544" y="3336"/>
              <a:ext cx="124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/>
                <a:t>e#</a:t>
              </a:r>
            </a:p>
          </p:txBody>
        </p:sp>
        <p:sp>
          <p:nvSpPr>
            <p:cNvPr id="14983" name="Rectangle 647"/>
            <p:cNvSpPr>
              <a:spLocks noChangeArrowheads="1"/>
            </p:cNvSpPr>
            <p:nvPr/>
          </p:nvSpPr>
          <p:spPr bwMode="auto">
            <a:xfrm>
              <a:off x="1548" y="3336"/>
              <a:ext cx="99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#</a:t>
              </a:r>
              <a:r>
                <a:rPr lang="en-US" altLang="zh-CN" b="1"/>
                <a:t>aAc</a:t>
              </a:r>
              <a:r>
                <a:rPr lang="en-US" altLang="zh-CN" b="1" u="sng">
                  <a:solidFill>
                    <a:srgbClr val="0000CC"/>
                  </a:solidFill>
                </a:rPr>
                <a:t>d</a:t>
              </a:r>
            </a:p>
          </p:txBody>
        </p:sp>
        <p:sp>
          <p:nvSpPr>
            <p:cNvPr id="14984" name="Rectangle 648"/>
            <p:cNvSpPr>
              <a:spLocks noChangeArrowheads="1"/>
            </p:cNvSpPr>
            <p:nvPr/>
          </p:nvSpPr>
          <p:spPr bwMode="auto">
            <a:xfrm>
              <a:off x="192" y="3336"/>
              <a:ext cx="135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8）</a:t>
              </a:r>
            </a:p>
          </p:txBody>
        </p:sp>
      </p:grpSp>
      <p:grpSp>
        <p:nvGrpSpPr>
          <p:cNvPr id="14985" name="Group 649"/>
          <p:cNvGrpSpPr>
            <a:grpSpLocks/>
          </p:cNvGrpSpPr>
          <p:nvPr/>
        </p:nvGrpSpPr>
        <p:grpSpPr bwMode="auto">
          <a:xfrm>
            <a:off x="228600" y="4794250"/>
            <a:ext cx="8610600" cy="395288"/>
            <a:chOff x="192" y="3087"/>
            <a:chExt cx="5424" cy="249"/>
          </a:xfrm>
        </p:grpSpPr>
        <p:sp>
          <p:nvSpPr>
            <p:cNvPr id="14986" name="Rectangle 650"/>
            <p:cNvSpPr>
              <a:spLocks noChangeArrowheads="1"/>
            </p:cNvSpPr>
            <p:nvPr/>
          </p:nvSpPr>
          <p:spPr bwMode="auto">
            <a:xfrm>
              <a:off x="3792" y="3087"/>
              <a:ext cx="18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移进</a:t>
              </a:r>
              <a:r>
                <a:rPr lang="en-US" altLang="zh-CN" b="1"/>
                <a:t>d</a:t>
              </a:r>
            </a:p>
          </p:txBody>
        </p:sp>
        <p:sp>
          <p:nvSpPr>
            <p:cNvPr id="14987" name="Rectangle 651"/>
            <p:cNvSpPr>
              <a:spLocks noChangeArrowheads="1"/>
            </p:cNvSpPr>
            <p:nvPr/>
          </p:nvSpPr>
          <p:spPr bwMode="auto">
            <a:xfrm>
              <a:off x="2544" y="3087"/>
              <a:ext cx="124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/>
                <a:t>de#</a:t>
              </a:r>
            </a:p>
          </p:txBody>
        </p:sp>
        <p:sp>
          <p:nvSpPr>
            <p:cNvPr id="14988" name="Rectangle 652"/>
            <p:cNvSpPr>
              <a:spLocks noChangeArrowheads="1"/>
            </p:cNvSpPr>
            <p:nvPr/>
          </p:nvSpPr>
          <p:spPr bwMode="auto">
            <a:xfrm>
              <a:off x="1548" y="3087"/>
              <a:ext cx="99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#</a:t>
              </a:r>
              <a:r>
                <a:rPr lang="en-US" altLang="zh-CN" b="1"/>
                <a:t>aAc</a:t>
              </a:r>
            </a:p>
          </p:txBody>
        </p:sp>
        <p:sp>
          <p:nvSpPr>
            <p:cNvPr id="14989" name="Rectangle 653"/>
            <p:cNvSpPr>
              <a:spLocks noChangeArrowheads="1"/>
            </p:cNvSpPr>
            <p:nvPr/>
          </p:nvSpPr>
          <p:spPr bwMode="auto">
            <a:xfrm>
              <a:off x="192" y="3087"/>
              <a:ext cx="135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7）</a:t>
              </a:r>
            </a:p>
          </p:txBody>
        </p:sp>
      </p:grpSp>
      <p:grpSp>
        <p:nvGrpSpPr>
          <p:cNvPr id="14990" name="Group 654"/>
          <p:cNvGrpSpPr>
            <a:grpSpLocks/>
          </p:cNvGrpSpPr>
          <p:nvPr/>
        </p:nvGrpSpPr>
        <p:grpSpPr bwMode="auto">
          <a:xfrm>
            <a:off x="228600" y="4003675"/>
            <a:ext cx="8610600" cy="395288"/>
            <a:chOff x="192" y="2589"/>
            <a:chExt cx="5424" cy="249"/>
          </a:xfrm>
        </p:grpSpPr>
        <p:sp>
          <p:nvSpPr>
            <p:cNvPr id="14991" name="Rectangle 655"/>
            <p:cNvSpPr>
              <a:spLocks noChangeArrowheads="1"/>
            </p:cNvSpPr>
            <p:nvPr/>
          </p:nvSpPr>
          <p:spPr bwMode="auto">
            <a:xfrm>
              <a:off x="3792" y="2589"/>
              <a:ext cx="18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归约（</a:t>
              </a:r>
              <a:r>
                <a:rPr lang="en-US" altLang="zh-CN" b="1"/>
                <a:t>A→Ab）</a:t>
              </a:r>
            </a:p>
          </p:txBody>
        </p:sp>
        <p:sp>
          <p:nvSpPr>
            <p:cNvPr id="14992" name="Rectangle 656"/>
            <p:cNvSpPr>
              <a:spLocks noChangeArrowheads="1"/>
            </p:cNvSpPr>
            <p:nvPr/>
          </p:nvSpPr>
          <p:spPr bwMode="auto">
            <a:xfrm>
              <a:off x="2544" y="2589"/>
              <a:ext cx="124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/>
                <a:t>cde#</a:t>
              </a:r>
            </a:p>
          </p:txBody>
        </p:sp>
        <p:sp>
          <p:nvSpPr>
            <p:cNvPr id="14993" name="Rectangle 657"/>
            <p:cNvSpPr>
              <a:spLocks noChangeArrowheads="1"/>
            </p:cNvSpPr>
            <p:nvPr/>
          </p:nvSpPr>
          <p:spPr bwMode="auto">
            <a:xfrm>
              <a:off x="1548" y="2589"/>
              <a:ext cx="99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#</a:t>
              </a:r>
              <a:r>
                <a:rPr lang="en-US" altLang="zh-CN" b="1"/>
                <a:t>a</a:t>
              </a:r>
              <a:r>
                <a:rPr lang="en-US" altLang="zh-CN" b="1" u="sng">
                  <a:solidFill>
                    <a:srgbClr val="0000CC"/>
                  </a:solidFill>
                </a:rPr>
                <a:t>Ab</a:t>
              </a:r>
            </a:p>
          </p:txBody>
        </p:sp>
        <p:sp>
          <p:nvSpPr>
            <p:cNvPr id="14994" name="Rectangle 658"/>
            <p:cNvSpPr>
              <a:spLocks noChangeArrowheads="1"/>
            </p:cNvSpPr>
            <p:nvPr/>
          </p:nvSpPr>
          <p:spPr bwMode="auto">
            <a:xfrm>
              <a:off x="192" y="2589"/>
              <a:ext cx="135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5）</a:t>
              </a:r>
            </a:p>
          </p:txBody>
        </p:sp>
      </p:grpSp>
      <p:sp>
        <p:nvSpPr>
          <p:cNvPr id="14995" name="Line 659"/>
          <p:cNvSpPr>
            <a:spLocks noChangeShapeType="1"/>
          </p:cNvSpPr>
          <p:nvPr/>
        </p:nvSpPr>
        <p:spPr bwMode="auto">
          <a:xfrm>
            <a:off x="228600" y="4003675"/>
            <a:ext cx="8610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96" name="Line 660"/>
          <p:cNvSpPr>
            <a:spLocks noChangeShapeType="1"/>
          </p:cNvSpPr>
          <p:nvPr/>
        </p:nvSpPr>
        <p:spPr bwMode="auto">
          <a:xfrm>
            <a:off x="228600" y="4398963"/>
            <a:ext cx="8610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997" name="Group 661"/>
          <p:cNvGrpSpPr>
            <a:grpSpLocks/>
          </p:cNvGrpSpPr>
          <p:nvPr/>
        </p:nvGrpSpPr>
        <p:grpSpPr bwMode="auto">
          <a:xfrm>
            <a:off x="228600" y="4398963"/>
            <a:ext cx="8610600" cy="395287"/>
            <a:chOff x="192" y="2838"/>
            <a:chExt cx="5424" cy="249"/>
          </a:xfrm>
        </p:grpSpPr>
        <p:sp>
          <p:nvSpPr>
            <p:cNvPr id="14998" name="Rectangle 662"/>
            <p:cNvSpPr>
              <a:spLocks noChangeArrowheads="1"/>
            </p:cNvSpPr>
            <p:nvPr/>
          </p:nvSpPr>
          <p:spPr bwMode="auto">
            <a:xfrm>
              <a:off x="3792" y="2838"/>
              <a:ext cx="18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移进</a:t>
              </a:r>
              <a:r>
                <a:rPr lang="en-US" altLang="zh-CN" b="1"/>
                <a:t>c</a:t>
              </a:r>
            </a:p>
          </p:txBody>
        </p:sp>
        <p:sp>
          <p:nvSpPr>
            <p:cNvPr id="14999" name="Rectangle 663"/>
            <p:cNvSpPr>
              <a:spLocks noChangeArrowheads="1"/>
            </p:cNvSpPr>
            <p:nvPr/>
          </p:nvSpPr>
          <p:spPr bwMode="auto">
            <a:xfrm>
              <a:off x="2544" y="2838"/>
              <a:ext cx="124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/>
                <a:t>cde#</a:t>
              </a:r>
            </a:p>
          </p:txBody>
        </p:sp>
        <p:sp>
          <p:nvSpPr>
            <p:cNvPr id="15000" name="Rectangle 664"/>
            <p:cNvSpPr>
              <a:spLocks noChangeArrowheads="1"/>
            </p:cNvSpPr>
            <p:nvPr/>
          </p:nvSpPr>
          <p:spPr bwMode="auto">
            <a:xfrm>
              <a:off x="1548" y="2838"/>
              <a:ext cx="99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#</a:t>
              </a:r>
              <a:r>
                <a:rPr lang="en-US" altLang="zh-CN" b="1"/>
                <a:t>aA</a:t>
              </a:r>
            </a:p>
          </p:txBody>
        </p:sp>
        <p:sp>
          <p:nvSpPr>
            <p:cNvPr id="15001" name="Rectangle 665"/>
            <p:cNvSpPr>
              <a:spLocks noChangeArrowheads="1"/>
            </p:cNvSpPr>
            <p:nvPr/>
          </p:nvSpPr>
          <p:spPr bwMode="auto">
            <a:xfrm>
              <a:off x="192" y="2838"/>
              <a:ext cx="135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6）</a:t>
              </a:r>
            </a:p>
          </p:txBody>
        </p:sp>
      </p:grpSp>
      <p:sp>
        <p:nvSpPr>
          <p:cNvPr id="15002" name="Line 666"/>
          <p:cNvSpPr>
            <a:spLocks noChangeShapeType="1"/>
          </p:cNvSpPr>
          <p:nvPr/>
        </p:nvSpPr>
        <p:spPr bwMode="auto">
          <a:xfrm>
            <a:off x="228600" y="4794250"/>
            <a:ext cx="8610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03" name="Line 667"/>
          <p:cNvSpPr>
            <a:spLocks noChangeShapeType="1"/>
          </p:cNvSpPr>
          <p:nvPr/>
        </p:nvSpPr>
        <p:spPr bwMode="auto">
          <a:xfrm>
            <a:off x="228600" y="5189538"/>
            <a:ext cx="8610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04" name="Line 668"/>
          <p:cNvSpPr>
            <a:spLocks noChangeShapeType="1"/>
          </p:cNvSpPr>
          <p:nvPr/>
        </p:nvSpPr>
        <p:spPr bwMode="auto">
          <a:xfrm>
            <a:off x="228600" y="5584825"/>
            <a:ext cx="8610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05" name="Line 669"/>
          <p:cNvSpPr>
            <a:spLocks noChangeShapeType="1"/>
          </p:cNvSpPr>
          <p:nvPr/>
        </p:nvSpPr>
        <p:spPr bwMode="auto">
          <a:xfrm>
            <a:off x="228600" y="5980113"/>
            <a:ext cx="8610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06" name="Line 670"/>
          <p:cNvSpPr>
            <a:spLocks noChangeShapeType="1"/>
          </p:cNvSpPr>
          <p:nvPr/>
        </p:nvSpPr>
        <p:spPr bwMode="auto">
          <a:xfrm>
            <a:off x="228600" y="6375400"/>
            <a:ext cx="8610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07" name="Line 671"/>
          <p:cNvSpPr>
            <a:spLocks noChangeShapeType="1"/>
          </p:cNvSpPr>
          <p:nvPr/>
        </p:nvSpPr>
        <p:spPr bwMode="auto">
          <a:xfrm>
            <a:off x="228600" y="6770688"/>
            <a:ext cx="8610600" cy="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08" name="Line 672"/>
          <p:cNvSpPr>
            <a:spLocks noChangeShapeType="1"/>
          </p:cNvSpPr>
          <p:nvPr/>
        </p:nvSpPr>
        <p:spPr bwMode="auto">
          <a:xfrm>
            <a:off x="2381250" y="1981200"/>
            <a:ext cx="0" cy="474345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09" name="Line 673"/>
          <p:cNvSpPr>
            <a:spLocks noChangeShapeType="1"/>
          </p:cNvSpPr>
          <p:nvPr/>
        </p:nvSpPr>
        <p:spPr bwMode="auto">
          <a:xfrm>
            <a:off x="3962400" y="1993900"/>
            <a:ext cx="0" cy="474345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10" name="Line 674"/>
          <p:cNvSpPr>
            <a:spLocks noChangeShapeType="1"/>
          </p:cNvSpPr>
          <p:nvPr/>
        </p:nvSpPr>
        <p:spPr bwMode="auto">
          <a:xfrm>
            <a:off x="5943600" y="2039938"/>
            <a:ext cx="0" cy="474345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11" name="Line 675"/>
          <p:cNvSpPr>
            <a:spLocks noChangeShapeType="1"/>
          </p:cNvSpPr>
          <p:nvPr/>
        </p:nvSpPr>
        <p:spPr bwMode="auto">
          <a:xfrm>
            <a:off x="228600" y="1981200"/>
            <a:ext cx="0" cy="474345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12" name="Line 676"/>
          <p:cNvSpPr>
            <a:spLocks noChangeShapeType="1"/>
          </p:cNvSpPr>
          <p:nvPr/>
        </p:nvSpPr>
        <p:spPr bwMode="auto">
          <a:xfrm>
            <a:off x="8839200" y="1981200"/>
            <a:ext cx="0" cy="474345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013" name="Group 677"/>
          <p:cNvGrpSpPr>
            <a:grpSpLocks/>
          </p:cNvGrpSpPr>
          <p:nvPr/>
        </p:nvGrpSpPr>
        <p:grpSpPr bwMode="auto">
          <a:xfrm>
            <a:off x="228600" y="3562350"/>
            <a:ext cx="8610600" cy="395288"/>
            <a:chOff x="192" y="2340"/>
            <a:chExt cx="5424" cy="249"/>
          </a:xfrm>
        </p:grpSpPr>
        <p:sp>
          <p:nvSpPr>
            <p:cNvPr id="15014" name="Rectangle 678"/>
            <p:cNvSpPr>
              <a:spLocks noChangeArrowheads="1"/>
            </p:cNvSpPr>
            <p:nvPr/>
          </p:nvSpPr>
          <p:spPr bwMode="auto">
            <a:xfrm>
              <a:off x="3792" y="2340"/>
              <a:ext cx="18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移进</a:t>
              </a:r>
              <a:r>
                <a:rPr lang="en-US" altLang="zh-CN" b="1"/>
                <a:t>b</a:t>
              </a:r>
            </a:p>
          </p:txBody>
        </p:sp>
        <p:sp>
          <p:nvSpPr>
            <p:cNvPr id="15015" name="Rectangle 679"/>
            <p:cNvSpPr>
              <a:spLocks noChangeArrowheads="1"/>
            </p:cNvSpPr>
            <p:nvPr/>
          </p:nvSpPr>
          <p:spPr bwMode="auto">
            <a:xfrm>
              <a:off x="2544" y="2340"/>
              <a:ext cx="124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/>
                <a:t>bcde#</a:t>
              </a:r>
            </a:p>
          </p:txBody>
        </p:sp>
        <p:sp>
          <p:nvSpPr>
            <p:cNvPr id="15016" name="Rectangle 680"/>
            <p:cNvSpPr>
              <a:spLocks noChangeArrowheads="1"/>
            </p:cNvSpPr>
            <p:nvPr/>
          </p:nvSpPr>
          <p:spPr bwMode="auto">
            <a:xfrm>
              <a:off x="1548" y="2340"/>
              <a:ext cx="99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#</a:t>
              </a:r>
              <a:r>
                <a:rPr lang="en-US" altLang="zh-CN" b="1"/>
                <a:t>aA</a:t>
              </a:r>
            </a:p>
          </p:txBody>
        </p:sp>
        <p:sp>
          <p:nvSpPr>
            <p:cNvPr id="15017" name="Rectangle 681"/>
            <p:cNvSpPr>
              <a:spLocks noChangeArrowheads="1"/>
            </p:cNvSpPr>
            <p:nvPr/>
          </p:nvSpPr>
          <p:spPr bwMode="auto">
            <a:xfrm>
              <a:off x="192" y="2340"/>
              <a:ext cx="135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4）</a:t>
              </a:r>
            </a:p>
          </p:txBody>
        </p:sp>
      </p:grpSp>
      <p:grpSp>
        <p:nvGrpSpPr>
          <p:cNvPr id="15018" name="Group 682"/>
          <p:cNvGrpSpPr>
            <a:grpSpLocks/>
          </p:cNvGrpSpPr>
          <p:nvPr/>
        </p:nvGrpSpPr>
        <p:grpSpPr bwMode="auto">
          <a:xfrm>
            <a:off x="228600" y="3167063"/>
            <a:ext cx="8610600" cy="395287"/>
            <a:chOff x="192" y="2091"/>
            <a:chExt cx="5424" cy="249"/>
          </a:xfrm>
        </p:grpSpPr>
        <p:sp>
          <p:nvSpPr>
            <p:cNvPr id="15019" name="Rectangle 683"/>
            <p:cNvSpPr>
              <a:spLocks noChangeArrowheads="1"/>
            </p:cNvSpPr>
            <p:nvPr/>
          </p:nvSpPr>
          <p:spPr bwMode="auto">
            <a:xfrm>
              <a:off x="3792" y="2091"/>
              <a:ext cx="18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归约（</a:t>
              </a:r>
              <a:r>
                <a:rPr lang="en-US" altLang="zh-CN" b="1"/>
                <a:t>A→b）</a:t>
              </a:r>
            </a:p>
          </p:txBody>
        </p:sp>
        <p:sp>
          <p:nvSpPr>
            <p:cNvPr id="15020" name="Rectangle 684"/>
            <p:cNvSpPr>
              <a:spLocks noChangeArrowheads="1"/>
            </p:cNvSpPr>
            <p:nvPr/>
          </p:nvSpPr>
          <p:spPr bwMode="auto">
            <a:xfrm>
              <a:off x="2544" y="2091"/>
              <a:ext cx="124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/>
                <a:t>bcde#</a:t>
              </a:r>
            </a:p>
          </p:txBody>
        </p:sp>
        <p:sp>
          <p:nvSpPr>
            <p:cNvPr id="15021" name="Rectangle 685"/>
            <p:cNvSpPr>
              <a:spLocks noChangeArrowheads="1"/>
            </p:cNvSpPr>
            <p:nvPr/>
          </p:nvSpPr>
          <p:spPr bwMode="auto">
            <a:xfrm>
              <a:off x="1548" y="2091"/>
              <a:ext cx="99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#</a:t>
              </a:r>
              <a:r>
                <a:rPr lang="en-US" altLang="zh-CN" b="1"/>
                <a:t>a</a:t>
              </a:r>
              <a:r>
                <a:rPr lang="en-US" altLang="zh-CN" b="1" u="sng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15022" name="Rectangle 686"/>
            <p:cNvSpPr>
              <a:spLocks noChangeArrowheads="1"/>
            </p:cNvSpPr>
            <p:nvPr/>
          </p:nvSpPr>
          <p:spPr bwMode="auto">
            <a:xfrm>
              <a:off x="192" y="2091"/>
              <a:ext cx="135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3）</a:t>
              </a:r>
            </a:p>
          </p:txBody>
        </p:sp>
      </p:grpSp>
      <p:grpSp>
        <p:nvGrpSpPr>
          <p:cNvPr id="15023" name="Group 687"/>
          <p:cNvGrpSpPr>
            <a:grpSpLocks/>
          </p:cNvGrpSpPr>
          <p:nvPr/>
        </p:nvGrpSpPr>
        <p:grpSpPr bwMode="auto">
          <a:xfrm>
            <a:off x="228600" y="2771775"/>
            <a:ext cx="8610600" cy="395288"/>
            <a:chOff x="192" y="1842"/>
            <a:chExt cx="5424" cy="249"/>
          </a:xfrm>
        </p:grpSpPr>
        <p:sp>
          <p:nvSpPr>
            <p:cNvPr id="15024" name="Rectangle 688"/>
            <p:cNvSpPr>
              <a:spLocks noChangeArrowheads="1"/>
            </p:cNvSpPr>
            <p:nvPr/>
          </p:nvSpPr>
          <p:spPr bwMode="auto">
            <a:xfrm>
              <a:off x="3792" y="1842"/>
              <a:ext cx="18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移进</a:t>
              </a:r>
              <a:r>
                <a:rPr lang="en-US" altLang="zh-CN" b="1"/>
                <a:t>b</a:t>
              </a:r>
            </a:p>
          </p:txBody>
        </p:sp>
        <p:sp>
          <p:nvSpPr>
            <p:cNvPr id="15025" name="Rectangle 689"/>
            <p:cNvSpPr>
              <a:spLocks noChangeArrowheads="1"/>
            </p:cNvSpPr>
            <p:nvPr/>
          </p:nvSpPr>
          <p:spPr bwMode="auto">
            <a:xfrm>
              <a:off x="2544" y="1842"/>
              <a:ext cx="124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/>
                <a:t>bbcde#</a:t>
              </a:r>
            </a:p>
          </p:txBody>
        </p:sp>
        <p:sp>
          <p:nvSpPr>
            <p:cNvPr id="15026" name="Rectangle 690"/>
            <p:cNvSpPr>
              <a:spLocks noChangeArrowheads="1"/>
            </p:cNvSpPr>
            <p:nvPr/>
          </p:nvSpPr>
          <p:spPr bwMode="auto">
            <a:xfrm>
              <a:off x="1548" y="1842"/>
              <a:ext cx="99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#</a:t>
              </a:r>
              <a:r>
                <a:rPr lang="en-US" altLang="zh-CN" b="1"/>
                <a:t>a</a:t>
              </a:r>
            </a:p>
          </p:txBody>
        </p:sp>
        <p:sp>
          <p:nvSpPr>
            <p:cNvPr id="15027" name="Rectangle 691"/>
            <p:cNvSpPr>
              <a:spLocks noChangeArrowheads="1"/>
            </p:cNvSpPr>
            <p:nvPr/>
          </p:nvSpPr>
          <p:spPr bwMode="auto">
            <a:xfrm>
              <a:off x="192" y="1842"/>
              <a:ext cx="135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2）</a:t>
              </a:r>
            </a:p>
          </p:txBody>
        </p:sp>
      </p:grpSp>
      <p:grpSp>
        <p:nvGrpSpPr>
          <p:cNvPr id="15028" name="Group 692"/>
          <p:cNvGrpSpPr>
            <a:grpSpLocks/>
          </p:cNvGrpSpPr>
          <p:nvPr/>
        </p:nvGrpSpPr>
        <p:grpSpPr bwMode="auto">
          <a:xfrm>
            <a:off x="228600" y="2376488"/>
            <a:ext cx="8610600" cy="395287"/>
            <a:chOff x="192" y="1593"/>
            <a:chExt cx="5424" cy="249"/>
          </a:xfrm>
        </p:grpSpPr>
        <p:sp>
          <p:nvSpPr>
            <p:cNvPr id="15029" name="Rectangle 693"/>
            <p:cNvSpPr>
              <a:spLocks noChangeArrowheads="1"/>
            </p:cNvSpPr>
            <p:nvPr/>
          </p:nvSpPr>
          <p:spPr bwMode="auto">
            <a:xfrm>
              <a:off x="3792" y="1593"/>
              <a:ext cx="18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移进</a:t>
              </a:r>
              <a:r>
                <a:rPr lang="en-US" altLang="zh-CN" b="1"/>
                <a:t>a</a:t>
              </a:r>
            </a:p>
          </p:txBody>
        </p:sp>
        <p:sp>
          <p:nvSpPr>
            <p:cNvPr id="15030" name="Rectangle 694"/>
            <p:cNvSpPr>
              <a:spLocks noChangeArrowheads="1"/>
            </p:cNvSpPr>
            <p:nvPr/>
          </p:nvSpPr>
          <p:spPr bwMode="auto">
            <a:xfrm>
              <a:off x="2544" y="1593"/>
              <a:ext cx="124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b="1"/>
                <a:t>abbcde#</a:t>
              </a:r>
            </a:p>
          </p:txBody>
        </p:sp>
        <p:sp>
          <p:nvSpPr>
            <p:cNvPr id="15031" name="Rectangle 695"/>
            <p:cNvSpPr>
              <a:spLocks noChangeArrowheads="1"/>
            </p:cNvSpPr>
            <p:nvPr/>
          </p:nvSpPr>
          <p:spPr bwMode="auto">
            <a:xfrm>
              <a:off x="1548" y="1593"/>
              <a:ext cx="99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#</a:t>
              </a:r>
            </a:p>
          </p:txBody>
        </p:sp>
        <p:sp>
          <p:nvSpPr>
            <p:cNvPr id="15032" name="Rectangle 696"/>
            <p:cNvSpPr>
              <a:spLocks noChangeArrowheads="1"/>
            </p:cNvSpPr>
            <p:nvPr/>
          </p:nvSpPr>
          <p:spPr bwMode="auto">
            <a:xfrm>
              <a:off x="192" y="1593"/>
              <a:ext cx="135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1）</a:t>
              </a:r>
            </a:p>
          </p:txBody>
        </p:sp>
      </p:grpSp>
      <p:grpSp>
        <p:nvGrpSpPr>
          <p:cNvPr id="15033" name="Group 697"/>
          <p:cNvGrpSpPr>
            <a:grpSpLocks/>
          </p:cNvGrpSpPr>
          <p:nvPr/>
        </p:nvGrpSpPr>
        <p:grpSpPr bwMode="auto">
          <a:xfrm>
            <a:off x="228600" y="1981200"/>
            <a:ext cx="8610600" cy="395288"/>
            <a:chOff x="192" y="1344"/>
            <a:chExt cx="5424" cy="249"/>
          </a:xfrm>
        </p:grpSpPr>
        <p:sp>
          <p:nvSpPr>
            <p:cNvPr id="15034" name="Rectangle 698"/>
            <p:cNvSpPr>
              <a:spLocks noChangeArrowheads="1"/>
            </p:cNvSpPr>
            <p:nvPr/>
          </p:nvSpPr>
          <p:spPr bwMode="auto">
            <a:xfrm>
              <a:off x="3792" y="1344"/>
              <a:ext cx="182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动作</a:t>
              </a:r>
            </a:p>
          </p:txBody>
        </p:sp>
        <p:sp>
          <p:nvSpPr>
            <p:cNvPr id="15035" name="Rectangle 699"/>
            <p:cNvSpPr>
              <a:spLocks noChangeArrowheads="1"/>
            </p:cNvSpPr>
            <p:nvPr/>
          </p:nvSpPr>
          <p:spPr bwMode="auto">
            <a:xfrm>
              <a:off x="2544" y="1344"/>
              <a:ext cx="124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输入符号串</a:t>
              </a:r>
            </a:p>
          </p:txBody>
        </p:sp>
        <p:sp>
          <p:nvSpPr>
            <p:cNvPr id="15036" name="Rectangle 700"/>
            <p:cNvSpPr>
              <a:spLocks noChangeArrowheads="1"/>
            </p:cNvSpPr>
            <p:nvPr/>
          </p:nvSpPr>
          <p:spPr bwMode="auto">
            <a:xfrm>
              <a:off x="1548" y="1344"/>
              <a:ext cx="99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符号栈</a:t>
              </a:r>
            </a:p>
          </p:txBody>
        </p:sp>
        <p:sp>
          <p:nvSpPr>
            <p:cNvPr id="15037" name="Rectangle 701"/>
            <p:cNvSpPr>
              <a:spLocks noChangeArrowheads="1"/>
            </p:cNvSpPr>
            <p:nvPr/>
          </p:nvSpPr>
          <p:spPr bwMode="auto">
            <a:xfrm>
              <a:off x="192" y="1344"/>
              <a:ext cx="135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b="1"/>
                <a:t>步骤</a:t>
              </a:r>
            </a:p>
          </p:txBody>
        </p:sp>
      </p:grpSp>
      <p:sp>
        <p:nvSpPr>
          <p:cNvPr id="15038" name="Line 702"/>
          <p:cNvSpPr>
            <a:spLocks noChangeShapeType="1"/>
          </p:cNvSpPr>
          <p:nvPr/>
        </p:nvSpPr>
        <p:spPr bwMode="auto">
          <a:xfrm>
            <a:off x="228600" y="2376488"/>
            <a:ext cx="8610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39" name="Line 703"/>
          <p:cNvSpPr>
            <a:spLocks noChangeShapeType="1"/>
          </p:cNvSpPr>
          <p:nvPr/>
        </p:nvSpPr>
        <p:spPr bwMode="auto">
          <a:xfrm>
            <a:off x="228600" y="2771775"/>
            <a:ext cx="8610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40" name="Line 704"/>
          <p:cNvSpPr>
            <a:spLocks noChangeShapeType="1"/>
          </p:cNvSpPr>
          <p:nvPr/>
        </p:nvSpPr>
        <p:spPr bwMode="auto">
          <a:xfrm>
            <a:off x="228600" y="3167063"/>
            <a:ext cx="8610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41" name="Line 705"/>
          <p:cNvSpPr>
            <a:spLocks noChangeShapeType="1"/>
          </p:cNvSpPr>
          <p:nvPr/>
        </p:nvSpPr>
        <p:spPr bwMode="auto">
          <a:xfrm>
            <a:off x="228600" y="3562350"/>
            <a:ext cx="86106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42" name="Line 706"/>
          <p:cNvSpPr>
            <a:spLocks noChangeShapeType="1"/>
          </p:cNvSpPr>
          <p:nvPr/>
        </p:nvSpPr>
        <p:spPr bwMode="auto">
          <a:xfrm>
            <a:off x="228600" y="1981200"/>
            <a:ext cx="8610600" cy="0"/>
          </a:xfrm>
          <a:prstGeom prst="line">
            <a:avLst/>
          </a:prstGeom>
          <a:noFill/>
          <a:ln w="28575" cap="sq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pPr marL="609600" indent="-609600" algn="just">
              <a:buClr>
                <a:srgbClr val="0000CC"/>
              </a:buClr>
            </a:pPr>
            <a:r>
              <a:rPr lang="zh-CN" altLang="en-US" sz="2800" b="1" dirty="0">
                <a:latin typeface="Times New Roman" pitchFamily="18" charset="0"/>
              </a:rPr>
              <a:t>关键问题</a:t>
            </a:r>
            <a:r>
              <a:rPr lang="zh-CN" altLang="en-US" sz="2800" b="1" dirty="0"/>
              <a:t>：</a:t>
            </a:r>
            <a:r>
              <a:rPr lang="zh-CN" altLang="en-US" sz="2800" b="1" dirty="0">
                <a:latin typeface="Times New Roman" pitchFamily="18" charset="0"/>
              </a:rPr>
              <a:t>如何在分析的过程中确定句柄</a:t>
            </a:r>
            <a:endParaRPr lang="zh-CN" altLang="en-US" sz="2800" b="1" dirty="0"/>
          </a:p>
          <a:p>
            <a:pPr marL="609600" indent="-6096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itchFamily="18" charset="0"/>
              </a:rPr>
              <a:t>何时移进？栈顶未形成句柄</a:t>
            </a:r>
          </a:p>
          <a:p>
            <a:pPr marL="609600" indent="-6096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itchFamily="18" charset="0"/>
              </a:rPr>
              <a:t>何时归约？栈顶形成句柄</a:t>
            </a:r>
            <a:endParaRPr lang="zh-CN" altLang="en-US" sz="2800" b="1" dirty="0"/>
          </a:p>
          <a:p>
            <a:pPr marL="609600" indent="-609600" algn="just">
              <a:buClr>
                <a:srgbClr val="0000CC"/>
              </a:buClr>
            </a:pPr>
            <a:r>
              <a:rPr lang="zh-CN" altLang="en-US" sz="2800" b="1" dirty="0">
                <a:latin typeface="Times New Roman" pitchFamily="18" charset="0"/>
              </a:rPr>
              <a:t>常用自底向上分析法：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	算符优先分析法</a:t>
            </a:r>
            <a:r>
              <a:rPr lang="zh-CN" altLang="en-US" sz="2800" b="1" dirty="0" smtClean="0">
                <a:latin typeface="Times New Roman" pitchFamily="18" charset="0"/>
              </a:rPr>
              <a:t>（</a:t>
            </a:r>
            <a:r>
              <a:rPr lang="en-US" altLang="zh-CN" sz="2800" b="1" dirty="0" smtClean="0"/>
              <a:t>5.</a:t>
            </a:r>
            <a:r>
              <a:rPr lang="zh-CN" altLang="en-US" sz="2800" b="1" dirty="0" smtClean="0"/>
              <a:t>3</a:t>
            </a:r>
            <a:r>
              <a:rPr lang="zh-CN" altLang="en-US" sz="2800" b="1" dirty="0">
                <a:latin typeface="Times New Roman" pitchFamily="18" charset="0"/>
              </a:rPr>
              <a:t>）</a:t>
            </a:r>
            <a:endParaRPr lang="zh-CN" altLang="en-US" sz="2800" b="1" dirty="0"/>
          </a:p>
          <a:p>
            <a:pPr marL="609600" indent="-609600" algn="just">
              <a:buFont typeface="Wingdings" pitchFamily="2" charset="2"/>
              <a:buNone/>
            </a:pPr>
            <a:r>
              <a:rPr lang="en-US" altLang="zh-CN" sz="2800" b="1" dirty="0"/>
              <a:t>	LR</a:t>
            </a:r>
            <a:r>
              <a:rPr lang="zh-CN" altLang="en-US" sz="2800" b="1" dirty="0">
                <a:latin typeface="Times New Roman" pitchFamily="18" charset="0"/>
              </a:rPr>
              <a:t>类分析法（第7章）</a:t>
            </a:r>
          </a:p>
        </p:txBody>
      </p:sp>
      <p:sp>
        <p:nvSpPr>
          <p:cNvPr id="6554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172200"/>
            <a:ext cx="533400" cy="609600"/>
          </a:xfrm>
          <a:prstGeom prst="actionButtonHome">
            <a:avLst/>
          </a:prstGeom>
          <a:solidFill>
            <a:schemeClr val="accent1"/>
          </a:solidFill>
          <a:ln w="25400">
            <a:solidFill>
              <a:srgbClr val="0000CC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2" autoUpdateAnimBg="0"/>
      <p:bldP spid="655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2  </a:t>
            </a:r>
            <a:r>
              <a:rPr lang="zh-CN" altLang="en-US" dirty="0">
                <a:latin typeface="Times New Roman" pitchFamily="18" charset="0"/>
              </a:rPr>
              <a:t>自底向上优先分析法概述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9530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优先分析法两类：</a:t>
            </a:r>
          </a:p>
          <a:p>
            <a:pPr algn="just"/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简单优先分析法</a:t>
            </a:r>
          </a:p>
          <a:p>
            <a:pPr lvl="1" algn="just"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b="1">
                <a:latin typeface="Times New Roman" pitchFamily="18" charset="0"/>
              </a:rPr>
              <a:t>基本思想：按一定原则定义文法中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所有符号</a:t>
            </a:r>
            <a:r>
              <a:rPr lang="zh-CN" altLang="en-US" b="1">
                <a:latin typeface="Times New Roman" pitchFamily="18" charset="0"/>
              </a:rPr>
              <a:t>（终结符和非终结符）之间的优先关系，按照这种关系确定归约过程中的句柄并实行归约。</a:t>
            </a:r>
          </a:p>
          <a:p>
            <a:pPr lvl="1" algn="just"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b="1">
                <a:latin typeface="Times New Roman" pitchFamily="18" charset="0"/>
              </a:rPr>
              <a:t>是一种规范归约。</a:t>
            </a:r>
          </a:p>
          <a:p>
            <a:pPr lvl="1" algn="just"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b="1">
                <a:latin typeface="Times New Roman" pitchFamily="18" charset="0"/>
              </a:rPr>
              <a:t>简单优先分析法准确、规范，但效率低，不实用，不介绍。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算符优先分析法</a:t>
            </a:r>
          </a:p>
          <a:p>
            <a:pPr lvl="1" algn="just"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b="1">
                <a:latin typeface="Times New Roman" pitchFamily="18" charset="0"/>
              </a:rPr>
              <a:t>基本思想：只定义文法中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终结符</a:t>
            </a:r>
            <a:r>
              <a:rPr lang="zh-CN" altLang="en-US" b="1">
                <a:latin typeface="Times New Roman" pitchFamily="18" charset="0"/>
              </a:rPr>
              <a:t>之间的优先关系（不考虑非终结符），并由这种关系指导分析过程</a:t>
            </a:r>
          </a:p>
          <a:p>
            <a:pPr lvl="1" algn="just"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b="1">
                <a:latin typeface="Times New Roman" pitchFamily="18" charset="0"/>
              </a:rPr>
              <a:t>不是规范归约</a:t>
            </a:r>
          </a:p>
          <a:p>
            <a:pPr lvl="1" algn="just">
              <a:buClr>
                <a:srgbClr val="0000CC"/>
              </a:buClr>
              <a:buFont typeface="Wingdings" pitchFamily="2" charset="2"/>
              <a:buChar char="Ø"/>
            </a:pPr>
            <a:r>
              <a:rPr lang="zh-CN" altLang="en-US" b="1">
                <a:latin typeface="Times New Roman" pitchFamily="18" charset="0"/>
              </a:rPr>
              <a:t>算符优先分析法分析速度快，特别适用于表达式的分析。缺点是不规范，常常要采用适当措施克服其缺点。</a:t>
            </a:r>
            <a:r>
              <a:rPr lang="zh-CN" altLang="en-US" b="1"/>
              <a:t> 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096000"/>
            <a:ext cx="609600" cy="6096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 autoUpdateAnimBg="0"/>
      <p:bldP spid="18436" grpId="0" animBg="1"/>
    </p:bldLst>
  </p:timing>
</p:sld>
</file>

<file path=ppt/theme/theme1.xml><?xml version="1.0" encoding="utf-8"?>
<a:theme xmlns:a="http://schemas.openxmlformats.org/drawingml/2006/main" name="Citrus">
  <a:themeElements>
    <a:clrScheme name="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Citru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CC"/>
          </a:solidFill>
          <a:prstDash val="solid"/>
          <a:miter lim="800000"/>
          <a:headEnd type="none" w="med" len="med"/>
          <a:tailEnd type="none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CC"/>
          </a:solidFill>
          <a:prstDash val="solid"/>
          <a:miter lim="800000"/>
          <a:headEnd type="none" w="med" len="med"/>
          <a:tailEnd type="none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Designs\Citrus.pot</Template>
  <TotalTime>4783</TotalTime>
  <Words>3465</Words>
  <Application>Microsoft Office PowerPoint</Application>
  <PresentationFormat>全屏显示(4:3)</PresentationFormat>
  <Paragraphs>1156</Paragraphs>
  <Slides>57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Citrus</vt:lpstr>
      <vt:lpstr>第五章 自底向上优先分析法</vt:lpstr>
      <vt:lpstr>PowerPoint 演示文稿</vt:lpstr>
      <vt:lpstr>5.1 自底向上分析方法概述</vt:lpstr>
      <vt:lpstr>PowerPoint 演示文稿</vt:lpstr>
      <vt:lpstr>PowerPoint 演示文稿</vt:lpstr>
      <vt:lpstr>PowerPoint 演示文稿</vt:lpstr>
      <vt:lpstr>PowerPoint 演示文稿</vt:lpstr>
      <vt:lpstr>5.2  自底向上优先分析法概述</vt:lpstr>
      <vt:lpstr>PowerPoint 演示文稿</vt:lpstr>
      <vt:lpstr>5.3  算符优先分析法</vt:lpstr>
      <vt:lpstr>PowerPoint 演示文稿</vt:lpstr>
      <vt:lpstr>PowerPoint 演示文稿</vt:lpstr>
      <vt:lpstr>5.3.1  优先关系</vt:lpstr>
      <vt:lpstr>PowerPoint 演示文稿</vt:lpstr>
      <vt:lpstr>PowerPoint 演示文稿</vt:lpstr>
      <vt:lpstr>PowerPoint 演示文稿</vt:lpstr>
      <vt:lpstr>PowerPoint 演示文稿</vt:lpstr>
      <vt:lpstr>5.3.2  算符优先文法的定义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5.3.3  算符优先关系表的构造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5.3.4  算符优先分析算法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5.3.5  优先函数</vt:lpstr>
      <vt:lpstr>PowerPoint 演示文稿</vt:lpstr>
      <vt:lpstr>PowerPoint 演示文稿</vt:lpstr>
      <vt:lpstr>PowerPoint 演示文稿</vt:lpstr>
      <vt:lpstr>PowerPoint 演示文稿</vt:lpstr>
      <vt:lpstr>5.3.6  算符优先分析法的局限性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</dc:creator>
  <cp:lastModifiedBy>Frank</cp:lastModifiedBy>
  <cp:revision>718</cp:revision>
  <dcterms:created xsi:type="dcterms:W3CDTF">1601-01-01T00:00:00Z</dcterms:created>
  <dcterms:modified xsi:type="dcterms:W3CDTF">2016-10-25T00:26:43Z</dcterms:modified>
</cp:coreProperties>
</file>