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96" r:id="rId3"/>
    <p:sldId id="257" r:id="rId4"/>
    <p:sldId id="314" r:id="rId5"/>
    <p:sldId id="297" r:id="rId6"/>
    <p:sldId id="298" r:id="rId7"/>
    <p:sldId id="315" r:id="rId8"/>
    <p:sldId id="317" r:id="rId9"/>
    <p:sldId id="316" r:id="rId10"/>
    <p:sldId id="299" r:id="rId11"/>
    <p:sldId id="300" r:id="rId12"/>
    <p:sldId id="301" r:id="rId13"/>
    <p:sldId id="261" r:id="rId14"/>
    <p:sldId id="302" r:id="rId15"/>
    <p:sldId id="313" r:id="rId16"/>
    <p:sldId id="262" r:id="rId17"/>
    <p:sldId id="322" r:id="rId18"/>
    <p:sldId id="263" r:id="rId19"/>
    <p:sldId id="369" r:id="rId20"/>
    <p:sldId id="329" r:id="rId21"/>
    <p:sldId id="328" r:id="rId22"/>
    <p:sldId id="327" r:id="rId23"/>
    <p:sldId id="265" r:id="rId24"/>
    <p:sldId id="330" r:id="rId25"/>
    <p:sldId id="323" r:id="rId26"/>
    <p:sldId id="333" r:id="rId27"/>
    <p:sldId id="318" r:id="rId28"/>
    <p:sldId id="332" r:id="rId29"/>
    <p:sldId id="331" r:id="rId30"/>
    <p:sldId id="305" r:id="rId31"/>
    <p:sldId id="306" r:id="rId32"/>
    <p:sldId id="307" r:id="rId33"/>
    <p:sldId id="320" r:id="rId34"/>
    <p:sldId id="266" r:id="rId35"/>
    <p:sldId id="321" r:id="rId36"/>
    <p:sldId id="268" r:id="rId37"/>
    <p:sldId id="269" r:id="rId38"/>
    <p:sldId id="270" r:id="rId39"/>
    <p:sldId id="271" r:id="rId40"/>
    <p:sldId id="272" r:id="rId41"/>
    <p:sldId id="273" r:id="rId42"/>
    <p:sldId id="324" r:id="rId43"/>
    <p:sldId id="274" r:id="rId44"/>
    <p:sldId id="275" r:id="rId45"/>
    <p:sldId id="276" r:id="rId46"/>
    <p:sldId id="277" r:id="rId47"/>
    <p:sldId id="278" r:id="rId48"/>
    <p:sldId id="279" r:id="rId49"/>
    <p:sldId id="280" r:id="rId50"/>
    <p:sldId id="281" r:id="rId51"/>
    <p:sldId id="282" r:id="rId52"/>
    <p:sldId id="283" r:id="rId53"/>
    <p:sldId id="310" r:id="rId54"/>
    <p:sldId id="325" r:id="rId55"/>
    <p:sldId id="284" r:id="rId56"/>
    <p:sldId id="285" r:id="rId57"/>
    <p:sldId id="286" r:id="rId58"/>
    <p:sldId id="335" r:id="rId59"/>
    <p:sldId id="287" r:id="rId60"/>
    <p:sldId id="288" r:id="rId61"/>
    <p:sldId id="311" r:id="rId62"/>
    <p:sldId id="312" r:id="rId63"/>
    <p:sldId id="289" r:id="rId64"/>
    <p:sldId id="290" r:id="rId65"/>
    <p:sldId id="291" r:id="rId66"/>
    <p:sldId id="292" r:id="rId67"/>
    <p:sldId id="337" r:id="rId68"/>
    <p:sldId id="345" r:id="rId69"/>
    <p:sldId id="344" r:id="rId70"/>
    <p:sldId id="294" r:id="rId71"/>
    <p:sldId id="339" r:id="rId72"/>
    <p:sldId id="340" r:id="rId73"/>
    <p:sldId id="338" r:id="rId74"/>
    <p:sldId id="295" r:id="rId75"/>
    <p:sldId id="341" r:id="rId76"/>
    <p:sldId id="342" r:id="rId77"/>
    <p:sldId id="343" r:id="rId78"/>
    <p:sldId id="348" r:id="rId79"/>
    <p:sldId id="349" r:id="rId80"/>
    <p:sldId id="350" r:id="rId81"/>
    <p:sldId id="346" r:id="rId82"/>
    <p:sldId id="347" r:id="rId83"/>
    <p:sldId id="353" r:id="rId84"/>
    <p:sldId id="354" r:id="rId85"/>
    <p:sldId id="355" r:id="rId86"/>
    <p:sldId id="356" r:id="rId87"/>
    <p:sldId id="357" r:id="rId88"/>
    <p:sldId id="368" r:id="rId89"/>
    <p:sldId id="367" r:id="rId90"/>
    <p:sldId id="358" r:id="rId91"/>
    <p:sldId id="366" r:id="rId92"/>
    <p:sldId id="364" r:id="rId93"/>
    <p:sldId id="360" r:id="rId94"/>
    <p:sldId id="365" r:id="rId95"/>
    <p:sldId id="363" r:id="rId96"/>
  </p:sldIdLst>
  <p:sldSz cx="9144000" cy="6858000" type="screen4x3"/>
  <p:notesSz cx="6858000" cy="9144000"/>
  <p:defaultTextStyle>
    <a:defPPr>
      <a:defRPr lang="en-US"/>
    </a:defPPr>
    <a:lvl1pPr algn="l" rtl="0" fontAlgn="base">
      <a:lnSpc>
        <a:spcPct val="90000"/>
      </a:lnSpc>
      <a:spcBef>
        <a:spcPct val="20000"/>
      </a:spcBef>
      <a:spcAft>
        <a:spcPct val="0"/>
      </a:spcAft>
      <a:buClr>
        <a:schemeClr val="hlink"/>
      </a:buClr>
      <a:buFont typeface="Wingdings" pitchFamily="2" charset="2"/>
      <a:defRPr kumimoji="1" sz="2400" b="1" kern="1200">
        <a:solidFill>
          <a:schemeClr val="tx1"/>
        </a:solidFill>
        <a:latin typeface="Arial" charset="0"/>
        <a:ea typeface="宋体" pitchFamily="2" charset="-122"/>
        <a:cs typeface="+mn-cs"/>
      </a:defRPr>
    </a:lvl1pPr>
    <a:lvl2pPr marL="457200" algn="l" rtl="0" fontAlgn="base">
      <a:lnSpc>
        <a:spcPct val="90000"/>
      </a:lnSpc>
      <a:spcBef>
        <a:spcPct val="20000"/>
      </a:spcBef>
      <a:spcAft>
        <a:spcPct val="0"/>
      </a:spcAft>
      <a:buClr>
        <a:schemeClr val="hlink"/>
      </a:buClr>
      <a:buFont typeface="Wingdings" pitchFamily="2" charset="2"/>
      <a:defRPr kumimoji="1" sz="2400" b="1" kern="1200">
        <a:solidFill>
          <a:schemeClr val="tx1"/>
        </a:solidFill>
        <a:latin typeface="Arial" charset="0"/>
        <a:ea typeface="宋体" pitchFamily="2" charset="-122"/>
        <a:cs typeface="+mn-cs"/>
      </a:defRPr>
    </a:lvl2pPr>
    <a:lvl3pPr marL="914400" algn="l" rtl="0" fontAlgn="base">
      <a:lnSpc>
        <a:spcPct val="90000"/>
      </a:lnSpc>
      <a:spcBef>
        <a:spcPct val="20000"/>
      </a:spcBef>
      <a:spcAft>
        <a:spcPct val="0"/>
      </a:spcAft>
      <a:buClr>
        <a:schemeClr val="hlink"/>
      </a:buClr>
      <a:buFont typeface="Wingdings" pitchFamily="2" charset="2"/>
      <a:defRPr kumimoji="1" sz="2400" b="1" kern="1200">
        <a:solidFill>
          <a:schemeClr val="tx1"/>
        </a:solidFill>
        <a:latin typeface="Arial" charset="0"/>
        <a:ea typeface="宋体" pitchFamily="2" charset="-122"/>
        <a:cs typeface="+mn-cs"/>
      </a:defRPr>
    </a:lvl3pPr>
    <a:lvl4pPr marL="1371600" algn="l" rtl="0" fontAlgn="base">
      <a:lnSpc>
        <a:spcPct val="90000"/>
      </a:lnSpc>
      <a:spcBef>
        <a:spcPct val="20000"/>
      </a:spcBef>
      <a:spcAft>
        <a:spcPct val="0"/>
      </a:spcAft>
      <a:buClr>
        <a:schemeClr val="hlink"/>
      </a:buClr>
      <a:buFont typeface="Wingdings" pitchFamily="2" charset="2"/>
      <a:defRPr kumimoji="1" sz="2400" b="1" kern="1200">
        <a:solidFill>
          <a:schemeClr val="tx1"/>
        </a:solidFill>
        <a:latin typeface="Arial" charset="0"/>
        <a:ea typeface="宋体" pitchFamily="2" charset="-122"/>
        <a:cs typeface="+mn-cs"/>
      </a:defRPr>
    </a:lvl4pPr>
    <a:lvl5pPr marL="1828800" algn="l" rtl="0" fontAlgn="base">
      <a:lnSpc>
        <a:spcPct val="90000"/>
      </a:lnSpc>
      <a:spcBef>
        <a:spcPct val="20000"/>
      </a:spcBef>
      <a:spcAft>
        <a:spcPct val="0"/>
      </a:spcAft>
      <a:buClr>
        <a:schemeClr val="hlink"/>
      </a:buClr>
      <a:buFont typeface="Wingdings" pitchFamily="2" charset="2"/>
      <a:defRPr kumimoji="1" sz="2400" b="1" kern="1200">
        <a:solidFill>
          <a:schemeClr val="tx1"/>
        </a:solidFill>
        <a:latin typeface="Arial" charset="0"/>
        <a:ea typeface="宋体" pitchFamily="2" charset="-122"/>
        <a:cs typeface="+mn-cs"/>
      </a:defRPr>
    </a:lvl5pPr>
    <a:lvl6pPr marL="2286000" algn="l" defTabSz="914400" rtl="0" eaLnBrk="1" latinLnBrk="0" hangingPunct="1">
      <a:defRPr kumimoji="1" sz="2400" b="1" kern="1200">
        <a:solidFill>
          <a:schemeClr val="tx1"/>
        </a:solidFill>
        <a:latin typeface="Arial" charset="0"/>
        <a:ea typeface="宋体" pitchFamily="2" charset="-122"/>
        <a:cs typeface="+mn-cs"/>
      </a:defRPr>
    </a:lvl6pPr>
    <a:lvl7pPr marL="2743200" algn="l" defTabSz="914400" rtl="0" eaLnBrk="1" latinLnBrk="0" hangingPunct="1">
      <a:defRPr kumimoji="1" sz="2400" b="1" kern="1200">
        <a:solidFill>
          <a:schemeClr val="tx1"/>
        </a:solidFill>
        <a:latin typeface="Arial" charset="0"/>
        <a:ea typeface="宋体" pitchFamily="2" charset="-122"/>
        <a:cs typeface="+mn-cs"/>
      </a:defRPr>
    </a:lvl7pPr>
    <a:lvl8pPr marL="3200400" algn="l" defTabSz="914400" rtl="0" eaLnBrk="1" latinLnBrk="0" hangingPunct="1">
      <a:defRPr kumimoji="1" sz="2400" b="1" kern="1200">
        <a:solidFill>
          <a:schemeClr val="tx1"/>
        </a:solidFill>
        <a:latin typeface="Arial" charset="0"/>
        <a:ea typeface="宋体" pitchFamily="2" charset="-122"/>
        <a:cs typeface="+mn-cs"/>
      </a:defRPr>
    </a:lvl8pPr>
    <a:lvl9pPr marL="3657600" algn="l" defTabSz="914400" rtl="0" eaLnBrk="1" latinLnBrk="0" hangingPunct="1">
      <a:defRPr kumimoji="1" sz="24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p:normalViewPr>
  <p:slideViewPr>
    <p:cSldViewPr>
      <p:cViewPr>
        <p:scale>
          <a:sx n="100" d="100"/>
          <a:sy n="100" d="100"/>
        </p:scale>
        <p:origin x="-1908" y="-26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66" d="100"/>
        <a:sy n="66" d="100"/>
      </p:scale>
      <p:origin x="0" y="175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13" Type="http://schemas.openxmlformats.org/officeDocument/2006/relationships/slide" Target="slides/slide46.xml"/><Relationship Id="rId18" Type="http://schemas.openxmlformats.org/officeDocument/2006/relationships/slide" Target="slides/slide58.xml"/><Relationship Id="rId26" Type="http://schemas.openxmlformats.org/officeDocument/2006/relationships/slide" Target="slides/slide86.xml"/><Relationship Id="rId3" Type="http://schemas.openxmlformats.org/officeDocument/2006/relationships/slide" Target="slides/slide7.xml"/><Relationship Id="rId21" Type="http://schemas.openxmlformats.org/officeDocument/2006/relationships/slide" Target="slides/slide66.xml"/><Relationship Id="rId7" Type="http://schemas.openxmlformats.org/officeDocument/2006/relationships/slide" Target="slides/slide23.xml"/><Relationship Id="rId12" Type="http://schemas.openxmlformats.org/officeDocument/2006/relationships/slide" Target="slides/slide45.xml"/><Relationship Id="rId17" Type="http://schemas.openxmlformats.org/officeDocument/2006/relationships/slide" Target="slides/slide56.xml"/><Relationship Id="rId25" Type="http://schemas.openxmlformats.org/officeDocument/2006/relationships/slide" Target="slides/slide83.xml"/><Relationship Id="rId2" Type="http://schemas.openxmlformats.org/officeDocument/2006/relationships/slide" Target="slides/slide4.xml"/><Relationship Id="rId16" Type="http://schemas.openxmlformats.org/officeDocument/2006/relationships/slide" Target="slides/slide54.xml"/><Relationship Id="rId20" Type="http://schemas.openxmlformats.org/officeDocument/2006/relationships/slide" Target="slides/slide63.xml"/><Relationship Id="rId29" Type="http://schemas.openxmlformats.org/officeDocument/2006/relationships/slide" Target="slides/slide95.xml"/><Relationship Id="rId1" Type="http://schemas.openxmlformats.org/officeDocument/2006/relationships/slide" Target="slides/slide3.xml"/><Relationship Id="rId6" Type="http://schemas.openxmlformats.org/officeDocument/2006/relationships/slide" Target="slides/slide22.xml"/><Relationship Id="rId11" Type="http://schemas.openxmlformats.org/officeDocument/2006/relationships/slide" Target="slides/slide44.xml"/><Relationship Id="rId24" Type="http://schemas.openxmlformats.org/officeDocument/2006/relationships/slide" Target="slides/slide82.xml"/><Relationship Id="rId5" Type="http://schemas.openxmlformats.org/officeDocument/2006/relationships/slide" Target="slides/slide15.xml"/><Relationship Id="rId15" Type="http://schemas.openxmlformats.org/officeDocument/2006/relationships/slide" Target="slides/slide53.xml"/><Relationship Id="rId23" Type="http://schemas.openxmlformats.org/officeDocument/2006/relationships/slide" Target="slides/slide80.xml"/><Relationship Id="rId28" Type="http://schemas.openxmlformats.org/officeDocument/2006/relationships/slide" Target="slides/slide92.xml"/><Relationship Id="rId10" Type="http://schemas.openxmlformats.org/officeDocument/2006/relationships/slide" Target="slides/slide36.xml"/><Relationship Id="rId19" Type="http://schemas.openxmlformats.org/officeDocument/2006/relationships/slide" Target="slides/slide60.xml"/><Relationship Id="rId4" Type="http://schemas.openxmlformats.org/officeDocument/2006/relationships/slide" Target="slides/slide10.xml"/><Relationship Id="rId9" Type="http://schemas.openxmlformats.org/officeDocument/2006/relationships/slide" Target="slides/slide28.xml"/><Relationship Id="rId14" Type="http://schemas.openxmlformats.org/officeDocument/2006/relationships/slide" Target="slides/slide52.xml"/><Relationship Id="rId22" Type="http://schemas.openxmlformats.org/officeDocument/2006/relationships/slide" Target="slides/slide76.xml"/><Relationship Id="rId27"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amma/>
                <a:shade val="46275"/>
                <a:invGamma/>
              </a:schemeClr>
            </a:gs>
            <a:gs pos="5000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0"/>
            <a:ext cx="1447800" cy="6856413"/>
          </a:xfrm>
          <a:prstGeom prst="rect">
            <a:avLst/>
          </a:prstGeom>
          <a:gradFill rotWithShape="0">
            <a:gsLst>
              <a:gs pos="0">
                <a:schemeClr val="bg1">
                  <a:gamma/>
                  <a:shade val="61961"/>
                  <a:invGamma/>
                </a:schemeClr>
              </a:gs>
              <a:gs pos="50000">
                <a:schemeClr val="bg1">
                  <a:alpha val="50000"/>
                </a:schemeClr>
              </a:gs>
              <a:gs pos="100000">
                <a:schemeClr val="bg1">
                  <a:gamma/>
                  <a:shade val="61961"/>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00000"/>
              </a:lnSpc>
              <a:spcBef>
                <a:spcPct val="0"/>
              </a:spcBef>
              <a:buClrTx/>
              <a:buFontTx/>
              <a:buNone/>
              <a:defRPr/>
            </a:pPr>
            <a:endParaRPr lang="zh-CN" altLang="en-US" b="0">
              <a:latin typeface="Times New Roman" pitchFamily="18" charset="0"/>
            </a:endParaRPr>
          </a:p>
        </p:txBody>
      </p:sp>
      <p:sp>
        <p:nvSpPr>
          <p:cNvPr id="5" name="Rectangle 3"/>
          <p:cNvSpPr>
            <a:spLocks noChangeArrowheads="1"/>
          </p:cNvSpPr>
          <p:nvPr/>
        </p:nvSpPr>
        <p:spPr bwMode="auto">
          <a:xfrm>
            <a:off x="685800" y="2438400"/>
            <a:ext cx="8456613" cy="762000"/>
          </a:xfrm>
          <a:prstGeom prst="rect">
            <a:avLst/>
          </a:prstGeom>
          <a:gradFill rotWithShape="0">
            <a:gsLst>
              <a:gs pos="0">
                <a:schemeClr val="bg1"/>
              </a:gs>
              <a:gs pos="100000">
                <a:schemeClr val="bg1">
                  <a:gamma/>
                  <a:shade val="15294"/>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00000"/>
              </a:lnSpc>
              <a:spcBef>
                <a:spcPct val="0"/>
              </a:spcBef>
              <a:buClrTx/>
              <a:buFontTx/>
              <a:buNone/>
              <a:defRPr/>
            </a:pPr>
            <a:endParaRPr lang="zh-CN" altLang="en-US" b="0">
              <a:latin typeface="Times New Roman" pitchFamily="18" charset="0"/>
            </a:endParaRPr>
          </a:p>
        </p:txBody>
      </p:sp>
      <p:sp>
        <p:nvSpPr>
          <p:cNvPr id="6" name="Rectangle 9"/>
          <p:cNvSpPr>
            <a:spLocks noChangeArrowheads="1"/>
          </p:cNvSpPr>
          <p:nvPr/>
        </p:nvSpPr>
        <p:spPr bwMode="auto">
          <a:xfrm>
            <a:off x="0" y="3505200"/>
            <a:ext cx="4724400" cy="152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00000"/>
              </a:lnSpc>
              <a:spcBef>
                <a:spcPct val="0"/>
              </a:spcBef>
              <a:buClrTx/>
              <a:buFontTx/>
              <a:buNone/>
            </a:pPr>
            <a:endParaRPr lang="zh-CN" altLang="en-US" b="0">
              <a:latin typeface="Times New Roman" pitchFamily="18" charset="0"/>
            </a:endParaRPr>
          </a:p>
        </p:txBody>
      </p:sp>
      <p:sp>
        <p:nvSpPr>
          <p:cNvPr id="6148" name="Rectangle 4"/>
          <p:cNvSpPr>
            <a:spLocks noGrp="1" noChangeArrowheads="1"/>
          </p:cNvSpPr>
          <p:nvPr>
            <p:ph type="ctrTitle" sz="quarter"/>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6149" name="Rectangle 5"/>
          <p:cNvSpPr>
            <a:spLocks noGrp="1" noChangeArrowheads="1"/>
          </p:cNvSpPr>
          <p:nvPr>
            <p:ph type="subTitle" sz="quarter" idx="1"/>
          </p:nvPr>
        </p:nvSpPr>
        <p:spPr>
          <a:xfrm>
            <a:off x="2057400" y="4114800"/>
            <a:ext cx="6400800" cy="1752600"/>
          </a:xfrm>
        </p:spPr>
        <p:txBody>
          <a:bodyPr/>
          <a:lstStyle>
            <a:lvl1pPr marL="0" indent="0" algn="ctr">
              <a:buFont typeface="Wingdings" pitchFamily="2" charset="2"/>
              <a:buNone/>
              <a:defRPr b="0">
                <a:latin typeface="Times New Roman" pitchFamily="18" charset="0"/>
              </a:defRPr>
            </a:lvl1pPr>
          </a:lstStyle>
          <a:p>
            <a:pPr lvl="0"/>
            <a:r>
              <a:rPr lang="zh-CN" altLang="en-US" noProof="0" smtClean="0"/>
              <a:t>单击此处编辑母版副标题样式</a:t>
            </a:r>
          </a:p>
        </p:txBody>
      </p:sp>
      <p:sp>
        <p:nvSpPr>
          <p:cNvPr id="7" name="Rectangle 6"/>
          <p:cNvSpPr>
            <a:spLocks noGrp="1" noChangeArrowheads="1"/>
          </p:cNvSpPr>
          <p:nvPr>
            <p:ph type="dt" sz="quarter" idx="10"/>
          </p:nvPr>
        </p:nvSpPr>
        <p:spPr/>
        <p:txBody>
          <a:bodyPr/>
          <a:lstStyle>
            <a:lvl1pPr>
              <a:defRPr smtClean="0"/>
            </a:lvl1pPr>
          </a:lstStyle>
          <a:p>
            <a:pPr>
              <a:defRPr/>
            </a:pPr>
            <a:endParaRPr lang="en-US" altLang="zh-CN"/>
          </a:p>
        </p:txBody>
      </p:sp>
      <p:sp>
        <p:nvSpPr>
          <p:cNvPr id="8" name="Rectangle 7"/>
          <p:cNvSpPr>
            <a:spLocks noGrp="1" noChangeArrowheads="1"/>
          </p:cNvSpPr>
          <p:nvPr>
            <p:ph type="ftr" sz="quarter" idx="11"/>
          </p:nvPr>
        </p:nvSpPr>
        <p:spPr/>
        <p:txBody>
          <a:bodyPr/>
          <a:lstStyle>
            <a:lvl1pPr>
              <a:defRPr smtClean="0"/>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smtClean="0"/>
            </a:lvl1pPr>
          </a:lstStyle>
          <a:p>
            <a:pPr>
              <a:defRPr/>
            </a:pPr>
            <a:fld id="{27717C6A-461D-4F34-87DE-0B9AE420D869}" type="slidenum">
              <a:rPr lang="zh-CN" altLang="en-US"/>
              <a:pPr>
                <a:defRPr/>
              </a:pPr>
              <a:t>‹#›</a:t>
            </a:fld>
            <a:endParaRPr lang="en-US" altLang="zh-CN"/>
          </a:p>
        </p:txBody>
      </p:sp>
    </p:spTree>
    <p:extLst>
      <p:ext uri="{BB962C8B-B14F-4D97-AF65-F5344CB8AC3E}">
        <p14:creationId xmlns:p14="http://schemas.microsoft.com/office/powerpoint/2010/main" val="299810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EEECCD52-88C1-4EA2-B85A-803ECBC77636}" type="slidenum">
              <a:rPr lang="zh-CN" altLang="en-US"/>
              <a:pPr>
                <a:defRPr/>
              </a:pPr>
              <a:t>‹#›</a:t>
            </a:fld>
            <a:endParaRPr lang="en-US" altLang="zh-CN"/>
          </a:p>
        </p:txBody>
      </p:sp>
    </p:spTree>
    <p:extLst>
      <p:ext uri="{BB962C8B-B14F-4D97-AF65-F5344CB8AC3E}">
        <p14:creationId xmlns:p14="http://schemas.microsoft.com/office/powerpoint/2010/main" val="91988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28600"/>
            <a:ext cx="56769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105F49CB-CC05-4A2E-B21A-FE0108FF3EA0}" type="slidenum">
              <a:rPr lang="zh-CN" altLang="en-US"/>
              <a:pPr>
                <a:defRPr/>
              </a:pPr>
              <a:t>‹#›</a:t>
            </a:fld>
            <a:endParaRPr lang="en-US" altLang="zh-CN"/>
          </a:p>
        </p:txBody>
      </p:sp>
    </p:spTree>
    <p:extLst>
      <p:ext uri="{BB962C8B-B14F-4D97-AF65-F5344CB8AC3E}">
        <p14:creationId xmlns:p14="http://schemas.microsoft.com/office/powerpoint/2010/main" val="274739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FAF0173D-C101-44C5-ADDB-444B4F2AC85E}" type="slidenum">
              <a:rPr lang="zh-CN" altLang="en-US"/>
              <a:pPr>
                <a:defRPr/>
              </a:pPr>
              <a:t>‹#›</a:t>
            </a:fld>
            <a:endParaRPr lang="en-US" altLang="zh-CN"/>
          </a:p>
        </p:txBody>
      </p:sp>
    </p:spTree>
    <p:extLst>
      <p:ext uri="{BB962C8B-B14F-4D97-AF65-F5344CB8AC3E}">
        <p14:creationId xmlns:p14="http://schemas.microsoft.com/office/powerpoint/2010/main" val="402173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B7BD89C2-1D87-4A4A-B1D3-FCB2A4B2899E}" type="slidenum">
              <a:rPr lang="zh-CN" altLang="en-US"/>
              <a:pPr>
                <a:defRPr/>
              </a:pPr>
              <a:t>‹#›</a:t>
            </a:fld>
            <a:endParaRPr lang="en-US" altLang="zh-CN"/>
          </a:p>
        </p:txBody>
      </p:sp>
    </p:spTree>
    <p:extLst>
      <p:ext uri="{BB962C8B-B14F-4D97-AF65-F5344CB8AC3E}">
        <p14:creationId xmlns:p14="http://schemas.microsoft.com/office/powerpoint/2010/main" val="336480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B874022B-23B0-4D1A-81FA-1869CC7D5ADC}" type="slidenum">
              <a:rPr lang="zh-CN" altLang="en-US"/>
              <a:pPr>
                <a:defRPr/>
              </a:pPr>
              <a:t>‹#›</a:t>
            </a:fld>
            <a:endParaRPr lang="en-US" altLang="zh-CN"/>
          </a:p>
        </p:txBody>
      </p:sp>
    </p:spTree>
    <p:extLst>
      <p:ext uri="{BB962C8B-B14F-4D97-AF65-F5344CB8AC3E}">
        <p14:creationId xmlns:p14="http://schemas.microsoft.com/office/powerpoint/2010/main" val="99837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p:cNvSpPr>
            <a:spLocks noGrp="1" noChangeArrowheads="1"/>
          </p:cNvSpPr>
          <p:nvPr>
            <p:ph type="sldNum" sz="quarter" idx="12"/>
          </p:nvPr>
        </p:nvSpPr>
        <p:spPr>
          <a:ln/>
        </p:spPr>
        <p:txBody>
          <a:bodyPr/>
          <a:lstStyle>
            <a:lvl1pPr>
              <a:defRPr/>
            </a:lvl1pPr>
          </a:lstStyle>
          <a:p>
            <a:pPr>
              <a:defRPr/>
            </a:pPr>
            <a:fld id="{629D73F8-9F9D-43E6-83E0-F759653BE382}" type="slidenum">
              <a:rPr lang="zh-CN" altLang="en-US"/>
              <a:pPr>
                <a:defRPr/>
              </a:pPr>
              <a:t>‹#›</a:t>
            </a:fld>
            <a:endParaRPr lang="en-US" altLang="zh-CN"/>
          </a:p>
        </p:txBody>
      </p:sp>
    </p:spTree>
    <p:extLst>
      <p:ext uri="{BB962C8B-B14F-4D97-AF65-F5344CB8AC3E}">
        <p14:creationId xmlns:p14="http://schemas.microsoft.com/office/powerpoint/2010/main" val="28253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2"/>
          </p:nvPr>
        </p:nvSpPr>
        <p:spPr>
          <a:ln/>
        </p:spPr>
        <p:txBody>
          <a:bodyPr/>
          <a:lstStyle>
            <a:lvl1pPr>
              <a:defRPr/>
            </a:lvl1pPr>
          </a:lstStyle>
          <a:p>
            <a:pPr>
              <a:defRPr/>
            </a:pPr>
            <a:fld id="{AE5BB3C8-F34C-43EE-817A-5E05D3F0831C}" type="slidenum">
              <a:rPr lang="zh-CN" altLang="en-US"/>
              <a:pPr>
                <a:defRPr/>
              </a:pPr>
              <a:t>‹#›</a:t>
            </a:fld>
            <a:endParaRPr lang="en-US" altLang="zh-CN"/>
          </a:p>
        </p:txBody>
      </p:sp>
    </p:spTree>
    <p:extLst>
      <p:ext uri="{BB962C8B-B14F-4D97-AF65-F5344CB8AC3E}">
        <p14:creationId xmlns:p14="http://schemas.microsoft.com/office/powerpoint/2010/main" val="107315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p:cNvSpPr>
            <a:spLocks noGrp="1" noChangeArrowheads="1"/>
          </p:cNvSpPr>
          <p:nvPr>
            <p:ph type="sldNum" sz="quarter" idx="12"/>
          </p:nvPr>
        </p:nvSpPr>
        <p:spPr>
          <a:ln/>
        </p:spPr>
        <p:txBody>
          <a:bodyPr/>
          <a:lstStyle>
            <a:lvl1pPr>
              <a:defRPr/>
            </a:lvl1pPr>
          </a:lstStyle>
          <a:p>
            <a:pPr>
              <a:defRPr/>
            </a:pPr>
            <a:fld id="{BC5C30E7-A379-43FE-96BF-B3CD5AC9E802}" type="slidenum">
              <a:rPr lang="zh-CN" altLang="en-US"/>
              <a:pPr>
                <a:defRPr/>
              </a:pPr>
              <a:t>‹#›</a:t>
            </a:fld>
            <a:endParaRPr lang="en-US" altLang="zh-CN"/>
          </a:p>
        </p:txBody>
      </p:sp>
    </p:spTree>
    <p:extLst>
      <p:ext uri="{BB962C8B-B14F-4D97-AF65-F5344CB8AC3E}">
        <p14:creationId xmlns:p14="http://schemas.microsoft.com/office/powerpoint/2010/main" val="259161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158892B8-9CF9-4968-9EED-79CF53087A20}" type="slidenum">
              <a:rPr lang="zh-CN" altLang="en-US"/>
              <a:pPr>
                <a:defRPr/>
              </a:pPr>
              <a:t>‹#›</a:t>
            </a:fld>
            <a:endParaRPr lang="en-US" altLang="zh-CN"/>
          </a:p>
        </p:txBody>
      </p:sp>
    </p:spTree>
    <p:extLst>
      <p:ext uri="{BB962C8B-B14F-4D97-AF65-F5344CB8AC3E}">
        <p14:creationId xmlns:p14="http://schemas.microsoft.com/office/powerpoint/2010/main" val="71412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C4C6F82C-16D1-4EFA-B844-A0DCD8BF2F72}" type="slidenum">
              <a:rPr lang="zh-CN" altLang="en-US"/>
              <a:pPr>
                <a:defRPr/>
              </a:pPr>
              <a:t>‹#›</a:t>
            </a:fld>
            <a:endParaRPr lang="en-US" altLang="zh-CN"/>
          </a:p>
        </p:txBody>
      </p:sp>
    </p:spTree>
    <p:extLst>
      <p:ext uri="{BB962C8B-B14F-4D97-AF65-F5344CB8AC3E}">
        <p14:creationId xmlns:p14="http://schemas.microsoft.com/office/powerpoint/2010/main" val="253119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81000" y="0"/>
            <a:ext cx="1447800" cy="6856413"/>
          </a:xfrm>
          <a:prstGeom prst="rect">
            <a:avLst/>
          </a:prstGeom>
          <a:gradFill rotWithShape="0">
            <a:gsLst>
              <a:gs pos="0">
                <a:schemeClr val="bg1">
                  <a:alpha val="50000"/>
                </a:schemeClr>
              </a:gs>
              <a:gs pos="100000">
                <a:schemeClr val="bg1">
                  <a:gamma/>
                  <a:shade val="61961"/>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00000"/>
              </a:lnSpc>
              <a:spcBef>
                <a:spcPct val="0"/>
              </a:spcBef>
              <a:buClrTx/>
              <a:buFontTx/>
              <a:buNone/>
              <a:defRPr/>
            </a:pPr>
            <a:endParaRPr lang="zh-CN" altLang="en-US" b="0">
              <a:latin typeface="Times New Roman" pitchFamily="18" charset="0"/>
            </a:endParaRPr>
          </a:p>
        </p:txBody>
      </p:sp>
      <p:sp>
        <p:nvSpPr>
          <p:cNvPr id="1027" name="Rectangle 3"/>
          <p:cNvSpPr>
            <a:spLocks noChangeArrowheads="1"/>
          </p:cNvSpPr>
          <p:nvPr/>
        </p:nvSpPr>
        <p:spPr bwMode="auto">
          <a:xfrm>
            <a:off x="152400" y="1143000"/>
            <a:ext cx="4724400" cy="152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00000"/>
              </a:lnSpc>
              <a:spcBef>
                <a:spcPct val="0"/>
              </a:spcBef>
              <a:buClrTx/>
              <a:buFontTx/>
              <a:buNone/>
            </a:pPr>
            <a:endParaRPr lang="zh-CN" altLang="en-US" b="0">
              <a:latin typeface="Times New Roman" pitchFamily="18" charset="0"/>
            </a:endParaRPr>
          </a:p>
        </p:txBody>
      </p:sp>
      <p:sp>
        <p:nvSpPr>
          <p:cNvPr id="5125" name="Rectangle 5"/>
          <p:cNvSpPr>
            <a:spLocks noChangeArrowheads="1"/>
          </p:cNvSpPr>
          <p:nvPr/>
        </p:nvSpPr>
        <p:spPr bwMode="auto">
          <a:xfrm>
            <a:off x="762000" y="228600"/>
            <a:ext cx="8380413" cy="762000"/>
          </a:xfrm>
          <a:prstGeom prst="rect">
            <a:avLst/>
          </a:prstGeom>
          <a:gradFill rotWithShape="0">
            <a:gsLst>
              <a:gs pos="0">
                <a:schemeClr val="bg1"/>
              </a:gs>
              <a:gs pos="100000">
                <a:schemeClr val="bg1">
                  <a:gamma/>
                  <a:shade val="15294"/>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00000"/>
              </a:lnSpc>
              <a:spcBef>
                <a:spcPct val="0"/>
              </a:spcBef>
              <a:buClrTx/>
              <a:buFontTx/>
              <a:buNone/>
              <a:defRPr/>
            </a:pPr>
            <a:endParaRPr lang="zh-CN" altLang="en-US" b="0">
              <a:latin typeface="Times New Roman" pitchFamily="18" charset="0"/>
            </a:endParaRPr>
          </a:p>
        </p:txBody>
      </p:sp>
      <p:sp>
        <p:nvSpPr>
          <p:cNvPr id="5126" name="Rectangle 6"/>
          <p:cNvSpPr>
            <a:spLocks noGrp="1" noChangeArrowheads="1"/>
          </p:cNvSpPr>
          <p:nvPr>
            <p:ph type="title"/>
          </p:nvPr>
        </p:nvSpPr>
        <p:spPr bwMode="auto">
          <a:xfrm>
            <a:off x="685800" y="2286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030" name="Rectangle 7"/>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第二层</a:t>
            </a:r>
          </a:p>
          <a:p>
            <a:pPr lvl="2"/>
            <a:r>
              <a:rPr lang="zh-CN" altLang="en-US" smtClean="0"/>
              <a:t>第三层</a:t>
            </a:r>
          </a:p>
          <a:p>
            <a:pPr lvl="3"/>
            <a:r>
              <a:rPr lang="zh-CN" altLang="en-US" smtClean="0"/>
              <a:t>第四层</a:t>
            </a:r>
          </a:p>
          <a:p>
            <a:pPr lvl="4"/>
            <a:r>
              <a:rPr lang="zh-CN" altLang="en-US" smtClean="0"/>
              <a:t>第五层</a:t>
            </a:r>
          </a:p>
        </p:txBody>
      </p:sp>
      <p:sp>
        <p:nvSpPr>
          <p:cNvPr id="5128" name="Rectangle 8"/>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nSpc>
                <a:spcPct val="100000"/>
              </a:lnSpc>
              <a:spcBef>
                <a:spcPct val="0"/>
              </a:spcBef>
              <a:buClrTx/>
              <a:buFontTx/>
              <a:buNone/>
              <a:defRPr sz="1400" b="0" smtClean="0">
                <a:latin typeface="+mj-lt"/>
              </a:defRPr>
            </a:lvl1pPr>
          </a:lstStyle>
          <a:p>
            <a:pPr>
              <a:defRPr/>
            </a:pPr>
            <a:endParaRPr lang="en-US" altLang="zh-CN"/>
          </a:p>
        </p:txBody>
      </p:sp>
      <p:sp>
        <p:nvSpPr>
          <p:cNvPr id="5129" name="Rectangle 9"/>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lnSpc>
                <a:spcPct val="100000"/>
              </a:lnSpc>
              <a:spcBef>
                <a:spcPct val="0"/>
              </a:spcBef>
              <a:buClrTx/>
              <a:buFontTx/>
              <a:buNone/>
              <a:defRPr sz="1400" b="0" smtClean="0">
                <a:latin typeface="+mj-lt"/>
              </a:defRPr>
            </a:lvl1pPr>
          </a:lstStyle>
          <a:p>
            <a:pPr>
              <a:defRPr/>
            </a:pPr>
            <a:endParaRPr lang="en-US" altLang="zh-CN"/>
          </a:p>
        </p:txBody>
      </p:sp>
      <p:sp>
        <p:nvSpPr>
          <p:cNvPr id="5130" name="Rectangle 10"/>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lnSpc>
                <a:spcPct val="100000"/>
              </a:lnSpc>
              <a:spcBef>
                <a:spcPct val="0"/>
              </a:spcBef>
              <a:buClrTx/>
              <a:buFontTx/>
              <a:buNone/>
              <a:defRPr sz="1400" b="0" smtClean="0">
                <a:latin typeface="+mj-lt"/>
              </a:defRPr>
            </a:lvl1pPr>
          </a:lstStyle>
          <a:p>
            <a:pPr>
              <a:defRPr/>
            </a:pPr>
            <a:fld id="{1362DF5D-BF5D-4E5B-B6FF-AD0BA1946B0A}"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kumimoji="1" sz="40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b="1">
          <a:solidFill>
            <a:schemeClr val="tx2"/>
          </a:solidFill>
          <a:effectLst>
            <a:outerShdw blurRad="38100" dist="38100" dir="2700000" algn="tl">
              <a:srgbClr val="000000"/>
            </a:outerShdw>
          </a:effectLst>
          <a:latin typeface="Times New Roman" pitchFamily="18" charset="0"/>
          <a:ea typeface="宋体" pitchFamily="2" charset="-122"/>
        </a:defRPr>
      </a:lvl2pPr>
      <a:lvl3pPr algn="l" rtl="0" eaLnBrk="0" fontAlgn="base" hangingPunct="0">
        <a:spcBef>
          <a:spcPct val="0"/>
        </a:spcBef>
        <a:spcAft>
          <a:spcPct val="0"/>
        </a:spcAft>
        <a:defRPr kumimoji="1" sz="4000" b="1">
          <a:solidFill>
            <a:schemeClr val="tx2"/>
          </a:solidFill>
          <a:effectLst>
            <a:outerShdw blurRad="38100" dist="38100" dir="2700000" algn="tl">
              <a:srgbClr val="000000"/>
            </a:outerShdw>
          </a:effectLst>
          <a:latin typeface="Times New Roman" pitchFamily="18" charset="0"/>
          <a:ea typeface="宋体" pitchFamily="2" charset="-122"/>
        </a:defRPr>
      </a:lvl3pPr>
      <a:lvl4pPr algn="l" rtl="0" eaLnBrk="0" fontAlgn="base" hangingPunct="0">
        <a:spcBef>
          <a:spcPct val="0"/>
        </a:spcBef>
        <a:spcAft>
          <a:spcPct val="0"/>
        </a:spcAft>
        <a:defRPr kumimoji="1" sz="4000" b="1">
          <a:solidFill>
            <a:schemeClr val="tx2"/>
          </a:solidFill>
          <a:effectLst>
            <a:outerShdw blurRad="38100" dist="38100" dir="2700000" algn="tl">
              <a:srgbClr val="000000"/>
            </a:outerShdw>
          </a:effectLst>
          <a:latin typeface="Times New Roman" pitchFamily="18" charset="0"/>
          <a:ea typeface="宋体" pitchFamily="2" charset="-122"/>
        </a:defRPr>
      </a:lvl4pPr>
      <a:lvl5pPr algn="l" rtl="0" eaLnBrk="0" fontAlgn="base" hangingPunct="0">
        <a:spcBef>
          <a:spcPct val="0"/>
        </a:spcBef>
        <a:spcAft>
          <a:spcPct val="0"/>
        </a:spcAft>
        <a:defRPr kumimoji="1" sz="40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l" rtl="0" fontAlgn="base">
        <a:spcBef>
          <a:spcPct val="0"/>
        </a:spcBef>
        <a:spcAft>
          <a:spcPct val="0"/>
        </a:spcAft>
        <a:defRPr kumimoji="1" sz="40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l" rtl="0" fontAlgn="base">
        <a:spcBef>
          <a:spcPct val="0"/>
        </a:spcBef>
        <a:spcAft>
          <a:spcPct val="0"/>
        </a:spcAft>
        <a:defRPr kumimoji="1" sz="40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l" rtl="0" fontAlgn="base">
        <a:spcBef>
          <a:spcPct val="0"/>
        </a:spcBef>
        <a:spcAft>
          <a:spcPct val="0"/>
        </a:spcAft>
        <a:defRPr kumimoji="1" sz="40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l" rtl="0" fontAlgn="base">
        <a:spcBef>
          <a:spcPct val="0"/>
        </a:spcBef>
        <a:spcAft>
          <a:spcPct val="0"/>
        </a:spcAft>
        <a:defRPr kumimoji="1" sz="40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q"/>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Char char="•"/>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Char char="•"/>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Char char="•"/>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slide" Target="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65.xml"/><Relationship Id="rId4" Type="http://schemas.openxmlformats.org/officeDocument/2006/relationships/slide" Target="slide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 Target="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dirty="0" smtClean="0">
                <a:solidFill>
                  <a:schemeClr val="tx1"/>
                </a:solidFill>
              </a:rPr>
              <a:t>第</a:t>
            </a:r>
            <a:r>
              <a:rPr lang="en-US" altLang="zh-CN" dirty="0" smtClean="0">
                <a:solidFill>
                  <a:schemeClr val="tx1"/>
                </a:solidFill>
              </a:rPr>
              <a:t>6</a:t>
            </a:r>
            <a:r>
              <a:rPr lang="zh-CN" altLang="en-US" dirty="0" smtClean="0">
                <a:solidFill>
                  <a:schemeClr val="tx1"/>
                </a:solidFill>
              </a:rPr>
              <a:t>章  </a:t>
            </a:r>
            <a:r>
              <a:rPr lang="en-US" altLang="zh-CN" dirty="0" smtClean="0">
                <a:solidFill>
                  <a:schemeClr val="tx1"/>
                </a:solidFill>
              </a:rPr>
              <a:t>LR</a:t>
            </a:r>
            <a:r>
              <a:rPr lang="zh-CN" altLang="en-US" dirty="0" smtClean="0">
                <a:solidFill>
                  <a:schemeClr val="tx1"/>
                </a:solidFill>
              </a:rPr>
              <a:t>分析法</a:t>
            </a:r>
          </a:p>
        </p:txBody>
      </p:sp>
      <p:sp>
        <p:nvSpPr>
          <p:cNvPr id="4099" name="Rectangle 3"/>
          <p:cNvSpPr>
            <a:spLocks noGrp="1" noChangeArrowheads="1"/>
          </p:cNvSpPr>
          <p:nvPr>
            <p:ph type="body" idx="1"/>
          </p:nvPr>
        </p:nvSpPr>
        <p:spPr/>
        <p:txBody>
          <a:bodyPr/>
          <a:lstStyle/>
          <a:p>
            <a:pPr algn="just" eaLnBrk="1" hangingPunct="1">
              <a:buFont typeface="Wingdings" pitchFamily="2" charset="2"/>
              <a:buNone/>
            </a:pPr>
            <a:r>
              <a:rPr lang="zh-CN" altLang="en-US" dirty="0" smtClean="0">
                <a:latin typeface="宋体" pitchFamily="2" charset="-122"/>
              </a:rPr>
              <a:t>学习目标：</a:t>
            </a:r>
          </a:p>
          <a:p>
            <a:pPr algn="just" eaLnBrk="1" hangingPunct="1"/>
            <a:r>
              <a:rPr lang="zh-CN" altLang="en-US" dirty="0" smtClean="0">
                <a:latin typeface="宋体" pitchFamily="2" charset="-122"/>
              </a:rPr>
              <a:t>掌握：</a:t>
            </a:r>
            <a:r>
              <a:rPr lang="en-US" altLang="zh-CN" dirty="0" smtClean="0">
                <a:latin typeface="宋体" pitchFamily="2" charset="-122"/>
              </a:rPr>
              <a:t>LR（0）</a:t>
            </a:r>
            <a:r>
              <a:rPr lang="zh-CN" altLang="en-US" dirty="0" smtClean="0">
                <a:latin typeface="宋体" pitchFamily="2" charset="-122"/>
              </a:rPr>
              <a:t>分析，</a:t>
            </a:r>
            <a:r>
              <a:rPr lang="en-US" altLang="zh-CN" dirty="0" smtClean="0">
                <a:latin typeface="宋体" pitchFamily="2" charset="-122"/>
              </a:rPr>
              <a:t>SLR（1）</a:t>
            </a:r>
            <a:r>
              <a:rPr lang="zh-CN" altLang="en-US" dirty="0" smtClean="0">
                <a:latin typeface="宋体" pitchFamily="2" charset="-122"/>
              </a:rPr>
              <a:t>分析</a:t>
            </a:r>
          </a:p>
          <a:p>
            <a:pPr algn="just" eaLnBrk="1" hangingPunct="1"/>
            <a:r>
              <a:rPr lang="zh-CN" altLang="en-US" dirty="0" smtClean="0">
                <a:latin typeface="宋体" pitchFamily="2" charset="-122"/>
              </a:rPr>
              <a:t>理解：活前缀，可归前缀</a:t>
            </a:r>
          </a:p>
          <a:p>
            <a:pPr algn="just" eaLnBrk="1" hangingPunct="1"/>
            <a:r>
              <a:rPr lang="zh-CN" altLang="en-US" dirty="0" smtClean="0">
                <a:latin typeface="宋体" pitchFamily="2" charset="-122"/>
              </a:rPr>
              <a:t>了解：</a:t>
            </a:r>
            <a:r>
              <a:rPr lang="en-US" altLang="zh-CN" dirty="0" smtClean="0">
                <a:latin typeface="宋体" pitchFamily="2" charset="-122"/>
              </a:rPr>
              <a:t>LR(1)、LALR(1)</a:t>
            </a:r>
            <a:r>
              <a:rPr lang="zh-CN" altLang="en-US" dirty="0" smtClean="0">
                <a:latin typeface="宋体" pitchFamily="2" charset="-122"/>
              </a:rPr>
              <a:t>分析思想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2"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a:spLocks noGrp="1" noChangeArrowheads="1"/>
          </p:cNvSpPr>
          <p:nvPr>
            <p:ph type="body" idx="1"/>
          </p:nvPr>
        </p:nvSpPr>
        <p:spPr>
          <a:xfrm>
            <a:off x="152400" y="76200"/>
            <a:ext cx="7772400" cy="533400"/>
          </a:xfrm>
          <a:noFill/>
        </p:spPr>
        <p:txBody>
          <a:bodyPr/>
          <a:lstStyle/>
          <a:p>
            <a:pPr eaLnBrk="1" hangingPunct="1"/>
            <a:r>
              <a:rPr lang="en-US" altLang="zh-CN" sz="2800" smtClean="0"/>
              <a:t>LR</a:t>
            </a:r>
            <a:r>
              <a:rPr lang="zh-CN" altLang="en-US" sz="2800" smtClean="0"/>
              <a:t>分析器的工作过程示意图</a:t>
            </a:r>
          </a:p>
        </p:txBody>
      </p:sp>
      <p:grpSp>
        <p:nvGrpSpPr>
          <p:cNvPr id="49157" name="Group 5"/>
          <p:cNvGrpSpPr>
            <a:grpSpLocks/>
          </p:cNvGrpSpPr>
          <p:nvPr/>
        </p:nvGrpSpPr>
        <p:grpSpPr bwMode="auto">
          <a:xfrm>
            <a:off x="533400" y="609600"/>
            <a:ext cx="7848600" cy="3654425"/>
            <a:chOff x="384" y="624"/>
            <a:chExt cx="4944" cy="2302"/>
          </a:xfrm>
        </p:grpSpPr>
        <p:sp>
          <p:nvSpPr>
            <p:cNvPr id="12296" name="Rectangle 6"/>
            <p:cNvSpPr>
              <a:spLocks noChangeArrowheads="1"/>
            </p:cNvSpPr>
            <p:nvPr/>
          </p:nvSpPr>
          <p:spPr bwMode="auto">
            <a:xfrm>
              <a:off x="2856" y="624"/>
              <a:ext cx="1800" cy="432"/>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100000"/>
                </a:lnSpc>
                <a:spcBef>
                  <a:spcPct val="0"/>
                </a:spcBef>
                <a:buClrTx/>
                <a:buFontTx/>
                <a:buNone/>
              </a:pPr>
              <a:r>
                <a:rPr kumimoji="0" lang="zh-CN" altLang="en-US">
                  <a:latin typeface="Times New Roman" pitchFamily="18" charset="0"/>
                </a:rPr>
                <a:t>输入串</a:t>
              </a:r>
              <a:r>
                <a:rPr kumimoji="0" lang="en-US" altLang="zh-CN">
                  <a:latin typeface="Times New Roman" pitchFamily="18" charset="0"/>
                </a:rPr>
                <a:t>a</a:t>
              </a:r>
              <a:r>
                <a:rPr kumimoji="0" lang="en-US" altLang="zh-CN" baseline="-25000">
                  <a:latin typeface="Times New Roman" pitchFamily="18" charset="0"/>
                </a:rPr>
                <a:t>1</a:t>
              </a:r>
              <a:r>
                <a:rPr kumimoji="0" lang="en-US" altLang="zh-CN">
                  <a:latin typeface="Times New Roman" pitchFamily="18" charset="0"/>
                </a:rPr>
                <a:t>a</a:t>
              </a:r>
              <a:r>
                <a:rPr kumimoji="0" lang="en-US" altLang="zh-CN" baseline="-25000">
                  <a:latin typeface="Times New Roman" pitchFamily="18" charset="0"/>
                </a:rPr>
                <a:t>2</a:t>
              </a:r>
              <a:r>
                <a:rPr kumimoji="0" lang="en-US" altLang="zh-CN">
                  <a:latin typeface="Times New Roman" pitchFamily="18" charset="0"/>
                </a:rPr>
                <a:t>…a</a:t>
              </a:r>
              <a:r>
                <a:rPr kumimoji="0" lang="en-US" altLang="zh-CN" baseline="-25000">
                  <a:latin typeface="Times New Roman" pitchFamily="18" charset="0"/>
                </a:rPr>
                <a:t>n </a:t>
              </a:r>
              <a:r>
                <a:rPr kumimoji="0" lang="en-US" altLang="zh-CN">
                  <a:latin typeface="Times New Roman" pitchFamily="18" charset="0"/>
                </a:rPr>
                <a:t>#</a:t>
              </a:r>
            </a:p>
          </p:txBody>
        </p:sp>
        <p:sp>
          <p:nvSpPr>
            <p:cNvPr id="12297" name="Rectangle 7"/>
            <p:cNvSpPr>
              <a:spLocks noChangeArrowheads="1"/>
            </p:cNvSpPr>
            <p:nvPr/>
          </p:nvSpPr>
          <p:spPr bwMode="auto">
            <a:xfrm>
              <a:off x="2581" y="1487"/>
              <a:ext cx="2060" cy="432"/>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lnSpc>
                  <a:spcPct val="100000"/>
                </a:lnSpc>
                <a:spcBef>
                  <a:spcPct val="0"/>
                </a:spcBef>
                <a:buClrTx/>
                <a:buFontTx/>
                <a:buNone/>
              </a:pPr>
              <a:r>
                <a:rPr kumimoji="0" lang="zh-CN" altLang="en-US" sz="2800">
                  <a:latin typeface="Times New Roman" pitchFamily="18" charset="0"/>
                </a:rPr>
                <a:t>总  控  程   序</a:t>
              </a:r>
            </a:p>
          </p:txBody>
        </p:sp>
        <p:sp>
          <p:nvSpPr>
            <p:cNvPr id="12298" name="Rectangle 8"/>
            <p:cNvSpPr>
              <a:spLocks noChangeArrowheads="1"/>
            </p:cNvSpPr>
            <p:nvPr/>
          </p:nvSpPr>
          <p:spPr bwMode="auto">
            <a:xfrm>
              <a:off x="2444" y="2351"/>
              <a:ext cx="1099" cy="431"/>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100000"/>
                </a:lnSpc>
                <a:spcBef>
                  <a:spcPct val="0"/>
                </a:spcBef>
                <a:buClrTx/>
                <a:buFontTx/>
                <a:buNone/>
              </a:pPr>
              <a:r>
                <a:rPr kumimoji="0" lang="en-US" altLang="zh-CN">
                  <a:latin typeface="Times New Roman" pitchFamily="18" charset="0"/>
                </a:rPr>
                <a:t>ACTION</a:t>
              </a:r>
              <a:r>
                <a:rPr kumimoji="0" lang="zh-CN" altLang="en-US">
                  <a:latin typeface="Times New Roman" pitchFamily="18" charset="0"/>
                </a:rPr>
                <a:t>表</a:t>
              </a:r>
            </a:p>
          </p:txBody>
        </p:sp>
        <p:sp>
          <p:nvSpPr>
            <p:cNvPr id="12299" name="Rectangle 9"/>
            <p:cNvSpPr>
              <a:spLocks noChangeArrowheads="1"/>
            </p:cNvSpPr>
            <p:nvPr/>
          </p:nvSpPr>
          <p:spPr bwMode="auto">
            <a:xfrm>
              <a:off x="3817" y="2351"/>
              <a:ext cx="1099" cy="431"/>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100000"/>
                </a:lnSpc>
                <a:spcBef>
                  <a:spcPct val="0"/>
                </a:spcBef>
                <a:buClrTx/>
                <a:buFontTx/>
                <a:buNone/>
              </a:pPr>
              <a:r>
                <a:rPr kumimoji="0" lang="en-US" altLang="zh-CN">
                  <a:latin typeface="Times New Roman" pitchFamily="18" charset="0"/>
                </a:rPr>
                <a:t>GOTO</a:t>
              </a:r>
              <a:r>
                <a:rPr kumimoji="0" lang="zh-CN" altLang="en-US">
                  <a:latin typeface="Times New Roman" pitchFamily="18" charset="0"/>
                </a:rPr>
                <a:t>表</a:t>
              </a:r>
            </a:p>
          </p:txBody>
        </p:sp>
        <p:sp>
          <p:nvSpPr>
            <p:cNvPr id="12300" name="Text Box 10"/>
            <p:cNvSpPr txBox="1">
              <a:spLocks noChangeArrowheads="1"/>
            </p:cNvSpPr>
            <p:nvPr/>
          </p:nvSpPr>
          <p:spPr bwMode="auto">
            <a:xfrm>
              <a:off x="1208" y="1490"/>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n</a:t>
              </a:r>
            </a:p>
          </p:txBody>
        </p:sp>
        <p:sp>
          <p:nvSpPr>
            <p:cNvPr id="12301" name="Text Box 11"/>
            <p:cNvSpPr txBox="1">
              <a:spLocks noChangeArrowheads="1"/>
            </p:cNvSpPr>
            <p:nvPr/>
          </p:nvSpPr>
          <p:spPr bwMode="auto">
            <a:xfrm>
              <a:off x="1620" y="1487"/>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X</a:t>
              </a:r>
              <a:r>
                <a:rPr kumimoji="0" lang="en-US" altLang="zh-CN" baseline="-25000">
                  <a:latin typeface="Times New Roman" pitchFamily="18" charset="0"/>
                </a:rPr>
                <a:t>n</a:t>
              </a:r>
              <a:endParaRPr kumimoji="0" lang="en-US" altLang="zh-CN">
                <a:latin typeface="Times New Roman" pitchFamily="18" charset="0"/>
              </a:endParaRPr>
            </a:p>
          </p:txBody>
        </p:sp>
        <p:sp>
          <p:nvSpPr>
            <p:cNvPr id="12302" name="Text Box 12"/>
            <p:cNvSpPr txBox="1">
              <a:spLocks noChangeArrowheads="1"/>
            </p:cNvSpPr>
            <p:nvPr/>
          </p:nvSpPr>
          <p:spPr bwMode="auto">
            <a:xfrm>
              <a:off x="1208" y="1919"/>
              <a:ext cx="137"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Lst>
          </p:spPr>
          <p:txBody>
            <a:bodyPr vert="eaVert"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a:t>
              </a:r>
            </a:p>
          </p:txBody>
        </p:sp>
        <p:sp>
          <p:nvSpPr>
            <p:cNvPr id="12303" name="Text Box 13"/>
            <p:cNvSpPr txBox="1">
              <a:spLocks noChangeArrowheads="1"/>
            </p:cNvSpPr>
            <p:nvPr/>
          </p:nvSpPr>
          <p:spPr bwMode="auto">
            <a:xfrm>
              <a:off x="1620" y="1919"/>
              <a:ext cx="137"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Lst>
          </p:spPr>
          <p:txBody>
            <a:bodyPr vert="eaVert"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 。。</a:t>
              </a:r>
            </a:p>
          </p:txBody>
        </p:sp>
        <p:sp>
          <p:nvSpPr>
            <p:cNvPr id="12304" name="Text Box 14"/>
            <p:cNvSpPr txBox="1">
              <a:spLocks noChangeArrowheads="1"/>
            </p:cNvSpPr>
            <p:nvPr/>
          </p:nvSpPr>
          <p:spPr bwMode="auto">
            <a:xfrm>
              <a:off x="1208" y="2351"/>
              <a:ext cx="27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1</a:t>
              </a:r>
            </a:p>
          </p:txBody>
        </p:sp>
        <p:sp>
          <p:nvSpPr>
            <p:cNvPr id="12305" name="Text Box 15"/>
            <p:cNvSpPr txBox="1">
              <a:spLocks noChangeArrowheads="1"/>
            </p:cNvSpPr>
            <p:nvPr/>
          </p:nvSpPr>
          <p:spPr bwMode="auto">
            <a:xfrm>
              <a:off x="1208" y="2638"/>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0</a:t>
              </a:r>
            </a:p>
          </p:txBody>
        </p:sp>
        <p:sp>
          <p:nvSpPr>
            <p:cNvPr id="12306" name="Text Box 16"/>
            <p:cNvSpPr txBox="1">
              <a:spLocks noChangeArrowheads="1"/>
            </p:cNvSpPr>
            <p:nvPr/>
          </p:nvSpPr>
          <p:spPr bwMode="auto">
            <a:xfrm>
              <a:off x="1620" y="2351"/>
              <a:ext cx="27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X</a:t>
              </a:r>
              <a:r>
                <a:rPr kumimoji="0" lang="en-US" altLang="zh-CN" baseline="-25000">
                  <a:latin typeface="Times New Roman" pitchFamily="18" charset="0"/>
                </a:rPr>
                <a:t>1</a:t>
              </a:r>
              <a:endParaRPr kumimoji="0" lang="en-US" altLang="zh-CN">
                <a:latin typeface="Times New Roman" pitchFamily="18" charset="0"/>
              </a:endParaRPr>
            </a:p>
          </p:txBody>
        </p:sp>
        <p:sp>
          <p:nvSpPr>
            <p:cNvPr id="12307" name="Text Box 17"/>
            <p:cNvSpPr txBox="1">
              <a:spLocks noChangeArrowheads="1"/>
            </p:cNvSpPr>
            <p:nvPr/>
          </p:nvSpPr>
          <p:spPr bwMode="auto">
            <a:xfrm>
              <a:off x="1620" y="2638"/>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a:t>
              </a:r>
            </a:p>
          </p:txBody>
        </p:sp>
        <p:sp>
          <p:nvSpPr>
            <p:cNvPr id="12308" name="Line 18"/>
            <p:cNvSpPr>
              <a:spLocks noChangeShapeType="1"/>
            </p:cNvSpPr>
            <p:nvPr/>
          </p:nvSpPr>
          <p:spPr bwMode="auto">
            <a:xfrm>
              <a:off x="1483" y="1487"/>
              <a:ext cx="0" cy="1439"/>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 name="Line 19"/>
            <p:cNvSpPr>
              <a:spLocks noChangeShapeType="1"/>
            </p:cNvSpPr>
            <p:nvPr/>
          </p:nvSpPr>
          <p:spPr bwMode="auto">
            <a:xfrm>
              <a:off x="1071" y="1487"/>
              <a:ext cx="0" cy="1439"/>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 name="Line 20"/>
            <p:cNvSpPr>
              <a:spLocks noChangeShapeType="1"/>
            </p:cNvSpPr>
            <p:nvPr/>
          </p:nvSpPr>
          <p:spPr bwMode="auto">
            <a:xfrm>
              <a:off x="1895" y="1487"/>
              <a:ext cx="0" cy="1439"/>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Line 21"/>
            <p:cNvSpPr>
              <a:spLocks noChangeShapeType="1"/>
            </p:cNvSpPr>
            <p:nvPr/>
          </p:nvSpPr>
          <p:spPr bwMode="auto">
            <a:xfrm>
              <a:off x="1071" y="2926"/>
              <a:ext cx="824"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 name="Text Box 22"/>
            <p:cNvSpPr txBox="1">
              <a:spLocks noChangeArrowheads="1"/>
            </p:cNvSpPr>
            <p:nvPr/>
          </p:nvSpPr>
          <p:spPr bwMode="auto">
            <a:xfrm>
              <a:off x="384" y="1487"/>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SP</a:t>
              </a:r>
            </a:p>
          </p:txBody>
        </p:sp>
        <p:sp>
          <p:nvSpPr>
            <p:cNvPr id="12313" name="Line 23"/>
            <p:cNvSpPr>
              <a:spLocks noChangeShapeType="1"/>
            </p:cNvSpPr>
            <p:nvPr/>
          </p:nvSpPr>
          <p:spPr bwMode="auto">
            <a:xfrm flipH="1">
              <a:off x="1895" y="1631"/>
              <a:ext cx="686"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4" name="Line 24"/>
            <p:cNvSpPr>
              <a:spLocks noChangeShapeType="1"/>
            </p:cNvSpPr>
            <p:nvPr/>
          </p:nvSpPr>
          <p:spPr bwMode="auto">
            <a:xfrm>
              <a:off x="521" y="1631"/>
              <a:ext cx="550"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5" name="Line 25"/>
            <p:cNvSpPr>
              <a:spLocks noChangeShapeType="1"/>
            </p:cNvSpPr>
            <p:nvPr/>
          </p:nvSpPr>
          <p:spPr bwMode="auto">
            <a:xfrm flipV="1">
              <a:off x="3543" y="1056"/>
              <a:ext cx="0" cy="431"/>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6" name="Line 26"/>
            <p:cNvSpPr>
              <a:spLocks noChangeShapeType="1"/>
            </p:cNvSpPr>
            <p:nvPr/>
          </p:nvSpPr>
          <p:spPr bwMode="auto">
            <a:xfrm>
              <a:off x="2993" y="1919"/>
              <a:ext cx="0" cy="432"/>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7" name="Line 27"/>
            <p:cNvSpPr>
              <a:spLocks noChangeShapeType="1"/>
            </p:cNvSpPr>
            <p:nvPr/>
          </p:nvSpPr>
          <p:spPr bwMode="auto">
            <a:xfrm>
              <a:off x="4367" y="1919"/>
              <a:ext cx="0" cy="432"/>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8" name="Line 28"/>
            <p:cNvSpPr>
              <a:spLocks noChangeShapeType="1"/>
            </p:cNvSpPr>
            <p:nvPr/>
          </p:nvSpPr>
          <p:spPr bwMode="auto">
            <a:xfrm>
              <a:off x="4641" y="1631"/>
              <a:ext cx="275"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9" name="Rectangle 29"/>
            <p:cNvSpPr>
              <a:spLocks noChangeArrowheads="1"/>
            </p:cNvSpPr>
            <p:nvPr/>
          </p:nvSpPr>
          <p:spPr bwMode="auto">
            <a:xfrm>
              <a:off x="4916" y="1487"/>
              <a:ext cx="4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输出</a:t>
              </a:r>
            </a:p>
          </p:txBody>
        </p:sp>
      </p:grpSp>
      <p:sp>
        <p:nvSpPr>
          <p:cNvPr id="49183" name="Text Box 31"/>
          <p:cNvSpPr txBox="1">
            <a:spLocks noChangeArrowheads="1"/>
          </p:cNvSpPr>
          <p:nvPr/>
        </p:nvSpPr>
        <p:spPr bwMode="auto">
          <a:xfrm>
            <a:off x="1066800" y="1524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solidFill>
                  <a:srgbClr val="FFFF00"/>
                </a:solidFill>
                <a:latin typeface="Times New Roman" pitchFamily="18" charset="0"/>
              </a:rPr>
              <a:t>状态栈</a:t>
            </a:r>
          </a:p>
        </p:txBody>
      </p:sp>
      <p:sp>
        <p:nvSpPr>
          <p:cNvPr id="49184" name="Text Box 32"/>
          <p:cNvSpPr txBox="1">
            <a:spLocks noChangeArrowheads="1"/>
          </p:cNvSpPr>
          <p:nvPr/>
        </p:nvSpPr>
        <p:spPr bwMode="auto">
          <a:xfrm>
            <a:off x="2209800" y="1524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solidFill>
                  <a:srgbClr val="FFFF00"/>
                </a:solidFill>
                <a:latin typeface="Times New Roman" pitchFamily="18" charset="0"/>
              </a:rPr>
              <a:t>文法符号栈</a:t>
            </a:r>
          </a:p>
        </p:txBody>
      </p:sp>
      <p:sp>
        <p:nvSpPr>
          <p:cNvPr id="49186" name="Text Box 34"/>
          <p:cNvSpPr txBox="1">
            <a:spLocks noChangeArrowheads="1"/>
          </p:cNvSpPr>
          <p:nvPr/>
        </p:nvSpPr>
        <p:spPr bwMode="auto">
          <a:xfrm>
            <a:off x="228600" y="2590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solidFill>
                  <a:srgbClr val="FFFF00"/>
                </a:solidFill>
                <a:latin typeface="Times New Roman" pitchFamily="18" charset="0"/>
              </a:rPr>
              <a:t>栈指针</a:t>
            </a:r>
          </a:p>
        </p:txBody>
      </p:sp>
      <p:sp>
        <p:nvSpPr>
          <p:cNvPr id="49190" name="Text Box 38"/>
          <p:cNvSpPr txBox="1">
            <a:spLocks noChangeArrowheads="1"/>
          </p:cNvSpPr>
          <p:nvPr/>
        </p:nvSpPr>
        <p:spPr bwMode="auto">
          <a:xfrm>
            <a:off x="152400" y="4484688"/>
            <a:ext cx="8839200" cy="15890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LR</a:t>
            </a:r>
            <a:r>
              <a:rPr lang="zh-CN" altLang="en-US"/>
              <a:t>分析器：</a:t>
            </a:r>
          </a:p>
          <a:p>
            <a:pPr eaLnBrk="1" hangingPunct="1">
              <a:spcBef>
                <a:spcPct val="50000"/>
              </a:spcBef>
            </a:pPr>
            <a:r>
              <a:rPr lang="zh-CN" altLang="en-US"/>
              <a:t>在分析的每一步，通用的</a:t>
            </a:r>
            <a:r>
              <a:rPr lang="zh-CN" altLang="en-US">
                <a:solidFill>
                  <a:srgbClr val="FFFF00"/>
                </a:solidFill>
              </a:rPr>
              <a:t>总控程序</a:t>
            </a:r>
            <a:r>
              <a:rPr lang="zh-CN" altLang="en-US"/>
              <a:t>按照</a:t>
            </a:r>
            <a:r>
              <a:rPr lang="zh-CN" altLang="en-US">
                <a:solidFill>
                  <a:srgbClr val="FFFF00"/>
                </a:solidFill>
              </a:rPr>
              <a:t>状态栈</a:t>
            </a:r>
            <a:r>
              <a:rPr lang="zh-CN" altLang="en-US"/>
              <a:t>栈顶状态</a:t>
            </a:r>
            <a:r>
              <a:rPr lang="en-US" altLang="zh-CN"/>
              <a:t>i</a:t>
            </a:r>
            <a:r>
              <a:rPr lang="zh-CN" altLang="en-US"/>
              <a:t>和当前输入符号</a:t>
            </a:r>
            <a:r>
              <a:rPr lang="en-US" altLang="zh-CN"/>
              <a:t>a</a:t>
            </a:r>
            <a:r>
              <a:rPr lang="zh-CN" altLang="en-US"/>
              <a:t>查</a:t>
            </a:r>
            <a:r>
              <a:rPr lang="en-US" altLang="zh-CN"/>
              <a:t>LR</a:t>
            </a:r>
            <a:r>
              <a:rPr lang="zh-CN" altLang="en-US">
                <a:solidFill>
                  <a:srgbClr val="FFFF00"/>
                </a:solidFill>
              </a:rPr>
              <a:t>分析表</a:t>
            </a:r>
            <a:r>
              <a:rPr lang="zh-CN" altLang="en-US"/>
              <a:t>，并执行其中</a:t>
            </a:r>
            <a:r>
              <a:rPr lang="en-US" altLang="zh-CN"/>
              <a:t>ACTION</a:t>
            </a:r>
            <a:r>
              <a:rPr lang="zh-CN" altLang="en-US"/>
              <a:t>和</a:t>
            </a:r>
            <a:r>
              <a:rPr lang="en-US" altLang="zh-CN"/>
              <a:t>GOTO</a:t>
            </a:r>
            <a:r>
              <a:rPr lang="zh-CN" altLang="en-US"/>
              <a:t>规定的操作。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3" grpId="0" autoUpdateAnimBg="0"/>
      <p:bldP spid="49184" grpId="0" autoUpdateAnimBg="0"/>
      <p:bldP spid="49186" grpId="0" autoUpdateAnimBg="0"/>
      <p:bldP spid="4919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6200" y="1524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en-US" altLang="zh-CN"/>
              <a:t>LR</a:t>
            </a:r>
            <a:r>
              <a:rPr lang="zh-CN" altLang="en-US"/>
              <a:t>分析例（</a:t>
            </a:r>
            <a:r>
              <a:rPr lang="en-US" altLang="zh-CN"/>
              <a:t>LR(0)</a:t>
            </a:r>
            <a:r>
              <a:rPr lang="zh-CN" altLang="en-US"/>
              <a:t>分析）</a:t>
            </a:r>
          </a:p>
        </p:txBody>
      </p:sp>
      <p:sp>
        <p:nvSpPr>
          <p:cNvPr id="13315" name="Text Box 3"/>
          <p:cNvSpPr txBox="1">
            <a:spLocks noChangeArrowheads="1"/>
          </p:cNvSpPr>
          <p:nvPr/>
        </p:nvSpPr>
        <p:spPr bwMode="auto">
          <a:xfrm>
            <a:off x="76200" y="68580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Times New Roman" pitchFamily="18" charset="0"/>
              </a:rPr>
              <a:t>文法</a:t>
            </a:r>
            <a:r>
              <a:rPr lang="en-US" altLang="zh-CN">
                <a:latin typeface="Times New Roman" pitchFamily="18" charset="0"/>
              </a:rPr>
              <a:t>G[S]：(1)S-&gt;aAcBe 	(2)A-&gt;b 	(3)A-&gt;Ab 	(4)B-&gt;d</a:t>
            </a:r>
          </a:p>
        </p:txBody>
      </p:sp>
      <p:sp>
        <p:nvSpPr>
          <p:cNvPr id="13316" name="Rectangle 4"/>
          <p:cNvSpPr>
            <a:spLocks noChangeArrowheads="1"/>
          </p:cNvSpPr>
          <p:nvPr/>
        </p:nvSpPr>
        <p:spPr bwMode="auto">
          <a:xfrm>
            <a:off x="76200" y="1295400"/>
            <a:ext cx="2667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a:latin typeface="Times New Roman" pitchFamily="18" charset="0"/>
              </a:rPr>
              <a:t>对输入串</a:t>
            </a:r>
            <a:r>
              <a:rPr lang="en-US" altLang="zh-CN">
                <a:latin typeface="Times New Roman" pitchFamily="18" charset="0"/>
              </a:rPr>
              <a:t>abbede＃</a:t>
            </a:r>
          </a:p>
          <a:p>
            <a:pPr>
              <a:lnSpc>
                <a:spcPct val="100000"/>
              </a:lnSpc>
              <a:spcBef>
                <a:spcPct val="50000"/>
              </a:spcBef>
              <a:buClrTx/>
              <a:buFontTx/>
              <a:buNone/>
            </a:pPr>
            <a:r>
              <a:rPr lang="zh-CN" altLang="en-US">
                <a:latin typeface="Times New Roman" pitchFamily="18" charset="0"/>
              </a:rPr>
              <a:t>进行</a:t>
            </a:r>
            <a:r>
              <a:rPr lang="en-US" altLang="zh-CN">
                <a:latin typeface="Times New Roman" pitchFamily="18" charset="0"/>
              </a:rPr>
              <a:t>LR</a:t>
            </a:r>
            <a:r>
              <a:rPr lang="zh-CN" altLang="en-US">
                <a:latin typeface="Times New Roman" pitchFamily="18" charset="0"/>
              </a:rPr>
              <a:t>分析</a:t>
            </a:r>
          </a:p>
        </p:txBody>
      </p:sp>
      <p:graphicFrame>
        <p:nvGraphicFramePr>
          <p:cNvPr id="50800" name="Group 624"/>
          <p:cNvGraphicFramePr>
            <a:graphicFrameLocks noGrp="1"/>
          </p:cNvGraphicFramePr>
          <p:nvPr/>
        </p:nvGraphicFramePr>
        <p:xfrm>
          <a:off x="2667000" y="1295400"/>
          <a:ext cx="6324600" cy="5486400"/>
        </p:xfrm>
        <a:graphic>
          <a:graphicData uri="http://schemas.openxmlformats.org/drawingml/2006/table">
            <a:tbl>
              <a:tblPr/>
              <a:tblGrid>
                <a:gridCol w="457200"/>
                <a:gridCol w="609600"/>
                <a:gridCol w="609600"/>
                <a:gridCol w="609600"/>
                <a:gridCol w="609600"/>
                <a:gridCol w="685800"/>
                <a:gridCol w="846138"/>
                <a:gridCol w="631825"/>
                <a:gridCol w="633412"/>
                <a:gridCol w="631825"/>
              </a:tblGrid>
              <a:tr h="369888">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ACTION</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GOTO</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r>
              <a:tr h="3683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c</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e</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d</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0</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acc</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S4</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S5</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S6</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4</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5</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S8</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7</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6</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7</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S9</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8</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r4</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r4</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r4</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r4</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r4</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r4</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9</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bl>
          </a:graphicData>
        </a:graphic>
      </p:graphicFrame>
      <p:sp>
        <p:nvSpPr>
          <p:cNvPr id="13454" name="AutoShape 625">
            <a:hlinkClick r:id="rId2" action="ppaction://hlinksldjump"/>
          </p:cNvPr>
          <p:cNvSpPr>
            <a:spLocks noChangeArrowheads="1"/>
          </p:cNvSpPr>
          <p:nvPr/>
        </p:nvSpPr>
        <p:spPr bwMode="auto">
          <a:xfrm>
            <a:off x="76200" y="6096000"/>
            <a:ext cx="457200" cy="228600"/>
          </a:xfrm>
          <a:prstGeom prst="rightArrow">
            <a:avLst>
              <a:gd name="adj1" fmla="val 50000"/>
              <a:gd name="adj2" fmla="val 50000"/>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0802" name="Rectangle 626"/>
          <p:cNvSpPr>
            <a:spLocks noChangeArrowheads="1"/>
          </p:cNvSpPr>
          <p:nvPr/>
        </p:nvSpPr>
        <p:spPr bwMode="auto">
          <a:xfrm>
            <a:off x="152400" y="2438400"/>
            <a:ext cx="2495550"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spcBef>
                <a:spcPct val="50000"/>
              </a:spcBef>
              <a:buClrTx/>
              <a:buFontTx/>
              <a:buNone/>
            </a:pPr>
            <a:r>
              <a:rPr lang="en-US" altLang="zh-CN">
                <a:latin typeface="Times New Roman" pitchFamily="18" charset="0"/>
              </a:rPr>
              <a:t>LR(0)</a:t>
            </a:r>
            <a:r>
              <a:rPr lang="zh-CN" altLang="en-US">
                <a:latin typeface="Times New Roman" pitchFamily="18" charset="0"/>
              </a:rPr>
              <a:t>分析表为：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8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0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0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 y="76200"/>
            <a:ext cx="8382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Times New Roman" pitchFamily="18" charset="0"/>
              </a:rPr>
              <a:t>对输入串</a:t>
            </a:r>
            <a:r>
              <a:rPr lang="en-US" altLang="zh-CN">
                <a:latin typeface="Times New Roman" pitchFamily="18" charset="0"/>
              </a:rPr>
              <a:t>abbcde#</a:t>
            </a:r>
            <a:r>
              <a:rPr lang="zh-CN" altLang="en-US">
                <a:latin typeface="Times New Roman" pitchFamily="18" charset="0"/>
              </a:rPr>
              <a:t>的分析过程</a:t>
            </a:r>
          </a:p>
          <a:p>
            <a:pPr eaLnBrk="1" hangingPunct="1">
              <a:lnSpc>
                <a:spcPct val="100000"/>
              </a:lnSpc>
              <a:spcBef>
                <a:spcPct val="50000"/>
              </a:spcBef>
              <a:buClrTx/>
              <a:buFontTx/>
              <a:buNone/>
            </a:pPr>
            <a:r>
              <a:rPr lang="en-US" altLang="zh-CN">
                <a:latin typeface="Times New Roman" pitchFamily="18" charset="0"/>
              </a:rPr>
              <a:t>(1)S-&gt;aAcBe 		(2)A-&gt;b 	(3)A-&gt;Ab 	(4)B-&gt;d</a:t>
            </a:r>
            <a:endParaRPr lang="zh-CN" altLang="en-US">
              <a:latin typeface="Times New Roman" pitchFamily="18" charset="0"/>
            </a:endParaRPr>
          </a:p>
        </p:txBody>
      </p:sp>
      <p:grpSp>
        <p:nvGrpSpPr>
          <p:cNvPr id="51933" name="Group 733"/>
          <p:cNvGrpSpPr>
            <a:grpSpLocks/>
          </p:cNvGrpSpPr>
          <p:nvPr/>
        </p:nvGrpSpPr>
        <p:grpSpPr bwMode="auto">
          <a:xfrm>
            <a:off x="4071938" y="6307138"/>
            <a:ext cx="4157662" cy="455612"/>
            <a:chOff x="2565" y="3973"/>
            <a:chExt cx="2619" cy="287"/>
          </a:xfrm>
        </p:grpSpPr>
        <p:sp>
          <p:nvSpPr>
            <p:cNvPr id="14458" name="Rectangle 75"/>
            <p:cNvSpPr>
              <a:spLocks noChangeArrowheads="1"/>
            </p:cNvSpPr>
            <p:nvPr/>
          </p:nvSpPr>
          <p:spPr bwMode="auto">
            <a:xfrm>
              <a:off x="4457" y="3973"/>
              <a:ext cx="727"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endParaRPr lang="zh-CN" altLang="en-US">
                <a:solidFill>
                  <a:schemeClr val="bg2"/>
                </a:solidFill>
              </a:endParaRPr>
            </a:p>
          </p:txBody>
        </p:sp>
        <p:sp>
          <p:nvSpPr>
            <p:cNvPr id="14459" name="Rectangle 74"/>
            <p:cNvSpPr>
              <a:spLocks noChangeArrowheads="1"/>
            </p:cNvSpPr>
            <p:nvPr/>
          </p:nvSpPr>
          <p:spPr bwMode="auto">
            <a:xfrm>
              <a:off x="3535" y="3973"/>
              <a:ext cx="922"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acc</a:t>
              </a:r>
            </a:p>
          </p:txBody>
        </p:sp>
        <p:sp>
          <p:nvSpPr>
            <p:cNvPr id="14460" name="Rectangle 73"/>
            <p:cNvSpPr>
              <a:spLocks noChangeArrowheads="1"/>
            </p:cNvSpPr>
            <p:nvPr/>
          </p:nvSpPr>
          <p:spPr bwMode="auto">
            <a:xfrm>
              <a:off x="2565" y="3973"/>
              <a:ext cx="97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p>
          </p:txBody>
        </p:sp>
      </p:grpSp>
      <p:grpSp>
        <p:nvGrpSpPr>
          <p:cNvPr id="51932" name="Group 732"/>
          <p:cNvGrpSpPr>
            <a:grpSpLocks/>
          </p:cNvGrpSpPr>
          <p:nvPr/>
        </p:nvGrpSpPr>
        <p:grpSpPr bwMode="auto">
          <a:xfrm>
            <a:off x="533400" y="6307138"/>
            <a:ext cx="3538538" cy="455612"/>
            <a:chOff x="336" y="3973"/>
            <a:chExt cx="2229" cy="287"/>
          </a:xfrm>
        </p:grpSpPr>
        <p:sp>
          <p:nvSpPr>
            <p:cNvPr id="14455" name="Rectangle 72"/>
            <p:cNvSpPr>
              <a:spLocks noChangeArrowheads="1"/>
            </p:cNvSpPr>
            <p:nvPr/>
          </p:nvSpPr>
          <p:spPr bwMode="auto">
            <a:xfrm>
              <a:off x="1645" y="3973"/>
              <a:ext cx="92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endParaRPr lang="en-US" altLang="zh-CN">
                <a:solidFill>
                  <a:schemeClr val="bg2"/>
                </a:solidFill>
              </a:endParaRPr>
            </a:p>
          </p:txBody>
        </p:sp>
        <p:sp>
          <p:nvSpPr>
            <p:cNvPr id="14456" name="Rectangle 71"/>
            <p:cNvSpPr>
              <a:spLocks noChangeArrowheads="1"/>
            </p:cNvSpPr>
            <p:nvPr/>
          </p:nvSpPr>
          <p:spPr bwMode="auto">
            <a:xfrm>
              <a:off x="870" y="3973"/>
              <a:ext cx="775"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0</a:t>
              </a:r>
            </a:p>
          </p:txBody>
        </p:sp>
        <p:sp>
          <p:nvSpPr>
            <p:cNvPr id="14457" name="Rectangle 70"/>
            <p:cNvSpPr>
              <a:spLocks noChangeArrowheads="1"/>
            </p:cNvSpPr>
            <p:nvPr/>
          </p:nvSpPr>
          <p:spPr bwMode="auto">
            <a:xfrm>
              <a:off x="336" y="3973"/>
              <a:ext cx="534"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11</a:t>
              </a:r>
            </a:p>
          </p:txBody>
        </p:sp>
      </p:grpSp>
      <p:grpSp>
        <p:nvGrpSpPr>
          <p:cNvPr id="51910" name="Group 710"/>
          <p:cNvGrpSpPr>
            <a:grpSpLocks/>
          </p:cNvGrpSpPr>
          <p:nvPr/>
        </p:nvGrpSpPr>
        <p:grpSpPr bwMode="auto">
          <a:xfrm>
            <a:off x="533400" y="5851525"/>
            <a:ext cx="7696200" cy="455613"/>
            <a:chOff x="336" y="3350"/>
            <a:chExt cx="4848" cy="287"/>
          </a:xfrm>
        </p:grpSpPr>
        <p:sp>
          <p:nvSpPr>
            <p:cNvPr id="14449" name="Rectangle 69"/>
            <p:cNvSpPr>
              <a:spLocks noChangeArrowheads="1"/>
            </p:cNvSpPr>
            <p:nvPr/>
          </p:nvSpPr>
          <p:spPr bwMode="auto">
            <a:xfrm>
              <a:off x="4457" y="3350"/>
              <a:ext cx="727"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endParaRPr lang="zh-CN" altLang="en-US">
                <a:solidFill>
                  <a:schemeClr val="bg2"/>
                </a:solidFill>
              </a:endParaRPr>
            </a:p>
          </p:txBody>
        </p:sp>
        <p:sp>
          <p:nvSpPr>
            <p:cNvPr id="14450" name="Rectangle 68"/>
            <p:cNvSpPr>
              <a:spLocks noChangeArrowheads="1"/>
            </p:cNvSpPr>
            <p:nvPr/>
          </p:nvSpPr>
          <p:spPr bwMode="auto">
            <a:xfrm>
              <a:off x="3535" y="3350"/>
              <a:ext cx="922"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R1</a:t>
              </a:r>
            </a:p>
          </p:txBody>
        </p:sp>
        <p:sp>
          <p:nvSpPr>
            <p:cNvPr id="14451" name="Rectangle 67"/>
            <p:cNvSpPr>
              <a:spLocks noChangeArrowheads="1"/>
            </p:cNvSpPr>
            <p:nvPr/>
          </p:nvSpPr>
          <p:spPr bwMode="auto">
            <a:xfrm>
              <a:off x="2565" y="3350"/>
              <a:ext cx="97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p>
          </p:txBody>
        </p:sp>
        <p:sp>
          <p:nvSpPr>
            <p:cNvPr id="14452" name="Rectangle 66"/>
            <p:cNvSpPr>
              <a:spLocks noChangeArrowheads="1"/>
            </p:cNvSpPr>
            <p:nvPr/>
          </p:nvSpPr>
          <p:spPr bwMode="auto">
            <a:xfrm>
              <a:off x="1645" y="3350"/>
              <a:ext cx="92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r>
                <a:rPr lang="en-US" altLang="zh-CN">
                  <a:solidFill>
                    <a:schemeClr val="hlink"/>
                  </a:solidFill>
                </a:rPr>
                <a:t>aAcBe</a:t>
              </a:r>
            </a:p>
          </p:txBody>
        </p:sp>
        <p:sp>
          <p:nvSpPr>
            <p:cNvPr id="14453" name="Rectangle 65"/>
            <p:cNvSpPr>
              <a:spLocks noChangeArrowheads="1"/>
            </p:cNvSpPr>
            <p:nvPr/>
          </p:nvSpPr>
          <p:spPr bwMode="auto">
            <a:xfrm>
              <a:off x="870" y="3350"/>
              <a:ext cx="775"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023579</a:t>
              </a:r>
            </a:p>
          </p:txBody>
        </p:sp>
        <p:sp>
          <p:nvSpPr>
            <p:cNvPr id="14454" name="Rectangle 64"/>
            <p:cNvSpPr>
              <a:spLocks noChangeArrowheads="1"/>
            </p:cNvSpPr>
            <p:nvPr/>
          </p:nvSpPr>
          <p:spPr bwMode="auto">
            <a:xfrm>
              <a:off x="336" y="3350"/>
              <a:ext cx="534"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10</a:t>
              </a:r>
            </a:p>
          </p:txBody>
        </p:sp>
      </p:grpSp>
      <p:grpSp>
        <p:nvGrpSpPr>
          <p:cNvPr id="51928" name="Group 728"/>
          <p:cNvGrpSpPr>
            <a:grpSpLocks/>
          </p:cNvGrpSpPr>
          <p:nvPr/>
        </p:nvGrpSpPr>
        <p:grpSpPr bwMode="auto">
          <a:xfrm>
            <a:off x="4071938" y="5395913"/>
            <a:ext cx="4157662" cy="455612"/>
            <a:chOff x="2565" y="3399"/>
            <a:chExt cx="2619" cy="287"/>
          </a:xfrm>
        </p:grpSpPr>
        <p:sp>
          <p:nvSpPr>
            <p:cNvPr id="14446" name="Rectangle 63"/>
            <p:cNvSpPr>
              <a:spLocks noChangeArrowheads="1"/>
            </p:cNvSpPr>
            <p:nvPr/>
          </p:nvSpPr>
          <p:spPr bwMode="auto">
            <a:xfrm>
              <a:off x="4457" y="3399"/>
              <a:ext cx="727"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endParaRPr lang="zh-CN" altLang="en-US">
                <a:solidFill>
                  <a:schemeClr val="bg2"/>
                </a:solidFill>
              </a:endParaRPr>
            </a:p>
          </p:txBody>
        </p:sp>
        <p:sp>
          <p:nvSpPr>
            <p:cNvPr id="14447" name="Rectangle 62"/>
            <p:cNvSpPr>
              <a:spLocks noChangeArrowheads="1"/>
            </p:cNvSpPr>
            <p:nvPr/>
          </p:nvSpPr>
          <p:spPr bwMode="auto">
            <a:xfrm>
              <a:off x="3535" y="3399"/>
              <a:ext cx="922"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S9</a:t>
              </a:r>
            </a:p>
          </p:txBody>
        </p:sp>
        <p:sp>
          <p:nvSpPr>
            <p:cNvPr id="14448" name="Rectangle 61"/>
            <p:cNvSpPr>
              <a:spLocks noChangeArrowheads="1"/>
            </p:cNvSpPr>
            <p:nvPr/>
          </p:nvSpPr>
          <p:spPr bwMode="auto">
            <a:xfrm>
              <a:off x="2565" y="3399"/>
              <a:ext cx="97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e#</a:t>
              </a:r>
            </a:p>
          </p:txBody>
        </p:sp>
      </p:grpSp>
      <p:grpSp>
        <p:nvGrpSpPr>
          <p:cNvPr id="51927" name="Group 727"/>
          <p:cNvGrpSpPr>
            <a:grpSpLocks/>
          </p:cNvGrpSpPr>
          <p:nvPr/>
        </p:nvGrpSpPr>
        <p:grpSpPr bwMode="auto">
          <a:xfrm>
            <a:off x="533400" y="5395913"/>
            <a:ext cx="3538538" cy="455612"/>
            <a:chOff x="336" y="3399"/>
            <a:chExt cx="2229" cy="287"/>
          </a:xfrm>
        </p:grpSpPr>
        <p:sp>
          <p:nvSpPr>
            <p:cNvPr id="14443" name="Rectangle 60"/>
            <p:cNvSpPr>
              <a:spLocks noChangeArrowheads="1"/>
            </p:cNvSpPr>
            <p:nvPr/>
          </p:nvSpPr>
          <p:spPr bwMode="auto">
            <a:xfrm>
              <a:off x="1645" y="3399"/>
              <a:ext cx="92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r>
                <a:rPr lang="en-US" altLang="zh-CN">
                  <a:solidFill>
                    <a:schemeClr val="bg2"/>
                  </a:solidFill>
                </a:rPr>
                <a:t>aAc</a:t>
              </a:r>
            </a:p>
          </p:txBody>
        </p:sp>
        <p:sp>
          <p:nvSpPr>
            <p:cNvPr id="14444" name="Rectangle 59"/>
            <p:cNvSpPr>
              <a:spLocks noChangeArrowheads="1"/>
            </p:cNvSpPr>
            <p:nvPr/>
          </p:nvSpPr>
          <p:spPr bwMode="auto">
            <a:xfrm>
              <a:off x="870" y="3399"/>
              <a:ext cx="775"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0235</a:t>
              </a:r>
            </a:p>
          </p:txBody>
        </p:sp>
        <p:sp>
          <p:nvSpPr>
            <p:cNvPr id="14445" name="Rectangle 58"/>
            <p:cNvSpPr>
              <a:spLocks noChangeArrowheads="1"/>
            </p:cNvSpPr>
            <p:nvPr/>
          </p:nvSpPr>
          <p:spPr bwMode="auto">
            <a:xfrm>
              <a:off x="336" y="3399"/>
              <a:ext cx="534"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9</a:t>
              </a:r>
            </a:p>
          </p:txBody>
        </p:sp>
      </p:grpSp>
      <p:grpSp>
        <p:nvGrpSpPr>
          <p:cNvPr id="51908" name="Group 708"/>
          <p:cNvGrpSpPr>
            <a:grpSpLocks/>
          </p:cNvGrpSpPr>
          <p:nvPr/>
        </p:nvGrpSpPr>
        <p:grpSpPr bwMode="auto">
          <a:xfrm>
            <a:off x="533400" y="4940300"/>
            <a:ext cx="7696200" cy="455613"/>
            <a:chOff x="336" y="2776"/>
            <a:chExt cx="4848" cy="287"/>
          </a:xfrm>
        </p:grpSpPr>
        <p:sp>
          <p:nvSpPr>
            <p:cNvPr id="14437" name="Rectangle 57"/>
            <p:cNvSpPr>
              <a:spLocks noChangeArrowheads="1"/>
            </p:cNvSpPr>
            <p:nvPr/>
          </p:nvSpPr>
          <p:spPr bwMode="auto">
            <a:xfrm>
              <a:off x="4457" y="2776"/>
              <a:ext cx="727"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endParaRPr lang="zh-CN" altLang="en-US">
                <a:solidFill>
                  <a:schemeClr val="bg2"/>
                </a:solidFill>
              </a:endParaRPr>
            </a:p>
          </p:txBody>
        </p:sp>
        <p:sp>
          <p:nvSpPr>
            <p:cNvPr id="14438" name="Rectangle 56"/>
            <p:cNvSpPr>
              <a:spLocks noChangeArrowheads="1"/>
            </p:cNvSpPr>
            <p:nvPr/>
          </p:nvSpPr>
          <p:spPr bwMode="auto">
            <a:xfrm>
              <a:off x="3535" y="2776"/>
              <a:ext cx="922"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R4</a:t>
              </a:r>
            </a:p>
          </p:txBody>
        </p:sp>
        <p:sp>
          <p:nvSpPr>
            <p:cNvPr id="14439" name="Rectangle 55"/>
            <p:cNvSpPr>
              <a:spLocks noChangeArrowheads="1"/>
            </p:cNvSpPr>
            <p:nvPr/>
          </p:nvSpPr>
          <p:spPr bwMode="auto">
            <a:xfrm>
              <a:off x="2565" y="2776"/>
              <a:ext cx="97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e#</a:t>
              </a:r>
            </a:p>
          </p:txBody>
        </p:sp>
        <p:sp>
          <p:nvSpPr>
            <p:cNvPr id="14440" name="Rectangle 54"/>
            <p:cNvSpPr>
              <a:spLocks noChangeArrowheads="1"/>
            </p:cNvSpPr>
            <p:nvPr/>
          </p:nvSpPr>
          <p:spPr bwMode="auto">
            <a:xfrm>
              <a:off x="1645" y="2776"/>
              <a:ext cx="92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r>
                <a:rPr lang="en-US" altLang="zh-CN">
                  <a:solidFill>
                    <a:schemeClr val="bg2"/>
                  </a:solidFill>
                </a:rPr>
                <a:t>aAc</a:t>
              </a:r>
              <a:r>
                <a:rPr lang="en-US" altLang="zh-CN">
                  <a:solidFill>
                    <a:schemeClr val="hlink"/>
                  </a:solidFill>
                </a:rPr>
                <a:t>d</a:t>
              </a:r>
            </a:p>
          </p:txBody>
        </p:sp>
        <p:sp>
          <p:nvSpPr>
            <p:cNvPr id="14441" name="Rectangle 53"/>
            <p:cNvSpPr>
              <a:spLocks noChangeArrowheads="1"/>
            </p:cNvSpPr>
            <p:nvPr/>
          </p:nvSpPr>
          <p:spPr bwMode="auto">
            <a:xfrm>
              <a:off x="870" y="2776"/>
              <a:ext cx="775"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02358</a:t>
              </a:r>
            </a:p>
          </p:txBody>
        </p:sp>
        <p:sp>
          <p:nvSpPr>
            <p:cNvPr id="14442" name="Rectangle 52"/>
            <p:cNvSpPr>
              <a:spLocks noChangeArrowheads="1"/>
            </p:cNvSpPr>
            <p:nvPr/>
          </p:nvSpPr>
          <p:spPr bwMode="auto">
            <a:xfrm>
              <a:off x="336" y="2776"/>
              <a:ext cx="534"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8</a:t>
              </a:r>
            </a:p>
          </p:txBody>
        </p:sp>
      </p:grpSp>
      <p:grpSp>
        <p:nvGrpSpPr>
          <p:cNvPr id="51907" name="Group 707"/>
          <p:cNvGrpSpPr>
            <a:grpSpLocks/>
          </p:cNvGrpSpPr>
          <p:nvPr/>
        </p:nvGrpSpPr>
        <p:grpSpPr bwMode="auto">
          <a:xfrm>
            <a:off x="533400" y="4484688"/>
            <a:ext cx="7696200" cy="455612"/>
            <a:chOff x="336" y="2489"/>
            <a:chExt cx="4848" cy="287"/>
          </a:xfrm>
        </p:grpSpPr>
        <p:sp>
          <p:nvSpPr>
            <p:cNvPr id="14431" name="Rectangle 51"/>
            <p:cNvSpPr>
              <a:spLocks noChangeArrowheads="1"/>
            </p:cNvSpPr>
            <p:nvPr/>
          </p:nvSpPr>
          <p:spPr bwMode="auto">
            <a:xfrm>
              <a:off x="4457" y="2489"/>
              <a:ext cx="727"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endParaRPr lang="zh-CN" altLang="en-US">
                <a:solidFill>
                  <a:schemeClr val="bg2"/>
                </a:solidFill>
              </a:endParaRPr>
            </a:p>
          </p:txBody>
        </p:sp>
        <p:sp>
          <p:nvSpPr>
            <p:cNvPr id="14432" name="Rectangle 50"/>
            <p:cNvSpPr>
              <a:spLocks noChangeArrowheads="1"/>
            </p:cNvSpPr>
            <p:nvPr/>
          </p:nvSpPr>
          <p:spPr bwMode="auto">
            <a:xfrm>
              <a:off x="3535" y="2489"/>
              <a:ext cx="922"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S8</a:t>
              </a:r>
            </a:p>
          </p:txBody>
        </p:sp>
        <p:sp>
          <p:nvSpPr>
            <p:cNvPr id="14433" name="Rectangle 49"/>
            <p:cNvSpPr>
              <a:spLocks noChangeArrowheads="1"/>
            </p:cNvSpPr>
            <p:nvPr/>
          </p:nvSpPr>
          <p:spPr bwMode="auto">
            <a:xfrm>
              <a:off x="2565" y="2489"/>
              <a:ext cx="97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de#</a:t>
              </a:r>
            </a:p>
          </p:txBody>
        </p:sp>
        <p:sp>
          <p:nvSpPr>
            <p:cNvPr id="14434" name="Rectangle 48"/>
            <p:cNvSpPr>
              <a:spLocks noChangeArrowheads="1"/>
            </p:cNvSpPr>
            <p:nvPr/>
          </p:nvSpPr>
          <p:spPr bwMode="auto">
            <a:xfrm>
              <a:off x="1645" y="2489"/>
              <a:ext cx="92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r>
                <a:rPr lang="en-US" altLang="zh-CN">
                  <a:solidFill>
                    <a:schemeClr val="bg2"/>
                  </a:solidFill>
                </a:rPr>
                <a:t>aAc</a:t>
              </a:r>
            </a:p>
          </p:txBody>
        </p:sp>
        <p:sp>
          <p:nvSpPr>
            <p:cNvPr id="14435" name="Rectangle 47"/>
            <p:cNvSpPr>
              <a:spLocks noChangeArrowheads="1"/>
            </p:cNvSpPr>
            <p:nvPr/>
          </p:nvSpPr>
          <p:spPr bwMode="auto">
            <a:xfrm>
              <a:off x="870" y="2489"/>
              <a:ext cx="775"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0235</a:t>
              </a:r>
            </a:p>
          </p:txBody>
        </p:sp>
        <p:sp>
          <p:nvSpPr>
            <p:cNvPr id="14436" name="Rectangle 46"/>
            <p:cNvSpPr>
              <a:spLocks noChangeArrowheads="1"/>
            </p:cNvSpPr>
            <p:nvPr/>
          </p:nvSpPr>
          <p:spPr bwMode="auto">
            <a:xfrm>
              <a:off x="336" y="2489"/>
              <a:ext cx="534"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7</a:t>
              </a:r>
            </a:p>
          </p:txBody>
        </p:sp>
      </p:grpSp>
      <p:grpSp>
        <p:nvGrpSpPr>
          <p:cNvPr id="51923" name="Group 723"/>
          <p:cNvGrpSpPr>
            <a:grpSpLocks/>
          </p:cNvGrpSpPr>
          <p:nvPr/>
        </p:nvGrpSpPr>
        <p:grpSpPr bwMode="auto">
          <a:xfrm>
            <a:off x="4071938" y="4029075"/>
            <a:ext cx="4157662" cy="455613"/>
            <a:chOff x="2565" y="2538"/>
            <a:chExt cx="2619" cy="287"/>
          </a:xfrm>
        </p:grpSpPr>
        <p:sp>
          <p:nvSpPr>
            <p:cNvPr id="14428" name="Rectangle 45"/>
            <p:cNvSpPr>
              <a:spLocks noChangeArrowheads="1"/>
            </p:cNvSpPr>
            <p:nvPr/>
          </p:nvSpPr>
          <p:spPr bwMode="auto">
            <a:xfrm>
              <a:off x="4457" y="2538"/>
              <a:ext cx="727"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endParaRPr lang="zh-CN" altLang="en-US">
                <a:solidFill>
                  <a:schemeClr val="bg2"/>
                </a:solidFill>
              </a:endParaRPr>
            </a:p>
          </p:txBody>
        </p:sp>
        <p:sp>
          <p:nvSpPr>
            <p:cNvPr id="14429" name="Rectangle 44"/>
            <p:cNvSpPr>
              <a:spLocks noChangeArrowheads="1"/>
            </p:cNvSpPr>
            <p:nvPr/>
          </p:nvSpPr>
          <p:spPr bwMode="auto">
            <a:xfrm>
              <a:off x="3535" y="2538"/>
              <a:ext cx="922"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S5</a:t>
              </a:r>
            </a:p>
          </p:txBody>
        </p:sp>
        <p:sp>
          <p:nvSpPr>
            <p:cNvPr id="14430" name="Rectangle 43"/>
            <p:cNvSpPr>
              <a:spLocks noChangeArrowheads="1"/>
            </p:cNvSpPr>
            <p:nvPr/>
          </p:nvSpPr>
          <p:spPr bwMode="auto">
            <a:xfrm>
              <a:off x="2565" y="2538"/>
              <a:ext cx="97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cde#</a:t>
              </a:r>
            </a:p>
          </p:txBody>
        </p:sp>
      </p:grpSp>
      <p:grpSp>
        <p:nvGrpSpPr>
          <p:cNvPr id="51922" name="Group 722"/>
          <p:cNvGrpSpPr>
            <a:grpSpLocks/>
          </p:cNvGrpSpPr>
          <p:nvPr/>
        </p:nvGrpSpPr>
        <p:grpSpPr bwMode="auto">
          <a:xfrm>
            <a:off x="533400" y="4029075"/>
            <a:ext cx="3538538" cy="455613"/>
            <a:chOff x="336" y="2538"/>
            <a:chExt cx="2229" cy="287"/>
          </a:xfrm>
        </p:grpSpPr>
        <p:sp>
          <p:nvSpPr>
            <p:cNvPr id="14425" name="Rectangle 42"/>
            <p:cNvSpPr>
              <a:spLocks noChangeArrowheads="1"/>
            </p:cNvSpPr>
            <p:nvPr/>
          </p:nvSpPr>
          <p:spPr bwMode="auto">
            <a:xfrm>
              <a:off x="1645" y="2538"/>
              <a:ext cx="92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r>
                <a:rPr lang="en-US" altLang="zh-CN">
                  <a:solidFill>
                    <a:schemeClr val="bg2"/>
                  </a:solidFill>
                </a:rPr>
                <a:t>a</a:t>
              </a:r>
            </a:p>
          </p:txBody>
        </p:sp>
        <p:sp>
          <p:nvSpPr>
            <p:cNvPr id="14426" name="Rectangle 41"/>
            <p:cNvSpPr>
              <a:spLocks noChangeArrowheads="1"/>
            </p:cNvSpPr>
            <p:nvPr/>
          </p:nvSpPr>
          <p:spPr bwMode="auto">
            <a:xfrm>
              <a:off x="870" y="2538"/>
              <a:ext cx="775"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02</a:t>
              </a:r>
            </a:p>
          </p:txBody>
        </p:sp>
        <p:sp>
          <p:nvSpPr>
            <p:cNvPr id="14427" name="Rectangle 40"/>
            <p:cNvSpPr>
              <a:spLocks noChangeArrowheads="1"/>
            </p:cNvSpPr>
            <p:nvPr/>
          </p:nvSpPr>
          <p:spPr bwMode="auto">
            <a:xfrm>
              <a:off x="336" y="2538"/>
              <a:ext cx="534"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6</a:t>
              </a:r>
            </a:p>
          </p:txBody>
        </p:sp>
      </p:grpSp>
      <p:grpSp>
        <p:nvGrpSpPr>
          <p:cNvPr id="51905" name="Group 705"/>
          <p:cNvGrpSpPr>
            <a:grpSpLocks/>
          </p:cNvGrpSpPr>
          <p:nvPr/>
        </p:nvGrpSpPr>
        <p:grpSpPr bwMode="auto">
          <a:xfrm>
            <a:off x="533400" y="3573463"/>
            <a:ext cx="7696200" cy="455612"/>
            <a:chOff x="336" y="1915"/>
            <a:chExt cx="4848" cy="287"/>
          </a:xfrm>
        </p:grpSpPr>
        <p:sp>
          <p:nvSpPr>
            <p:cNvPr id="14419" name="Rectangle 39"/>
            <p:cNvSpPr>
              <a:spLocks noChangeArrowheads="1"/>
            </p:cNvSpPr>
            <p:nvPr/>
          </p:nvSpPr>
          <p:spPr bwMode="auto">
            <a:xfrm>
              <a:off x="4457" y="1915"/>
              <a:ext cx="727"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endParaRPr lang="zh-CN" altLang="en-US">
                <a:solidFill>
                  <a:schemeClr val="bg2"/>
                </a:solidFill>
              </a:endParaRPr>
            </a:p>
          </p:txBody>
        </p:sp>
        <p:sp>
          <p:nvSpPr>
            <p:cNvPr id="14420" name="Rectangle 38"/>
            <p:cNvSpPr>
              <a:spLocks noChangeArrowheads="1"/>
            </p:cNvSpPr>
            <p:nvPr/>
          </p:nvSpPr>
          <p:spPr bwMode="auto">
            <a:xfrm>
              <a:off x="3535" y="1915"/>
              <a:ext cx="922"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R3</a:t>
              </a:r>
            </a:p>
          </p:txBody>
        </p:sp>
        <p:sp>
          <p:nvSpPr>
            <p:cNvPr id="14421" name="Rectangle 37"/>
            <p:cNvSpPr>
              <a:spLocks noChangeArrowheads="1"/>
            </p:cNvSpPr>
            <p:nvPr/>
          </p:nvSpPr>
          <p:spPr bwMode="auto">
            <a:xfrm>
              <a:off x="2565" y="1915"/>
              <a:ext cx="97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cde#</a:t>
              </a:r>
            </a:p>
          </p:txBody>
        </p:sp>
        <p:sp>
          <p:nvSpPr>
            <p:cNvPr id="14422" name="Rectangle 36"/>
            <p:cNvSpPr>
              <a:spLocks noChangeArrowheads="1"/>
            </p:cNvSpPr>
            <p:nvPr/>
          </p:nvSpPr>
          <p:spPr bwMode="auto">
            <a:xfrm>
              <a:off x="1645" y="1915"/>
              <a:ext cx="92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r>
                <a:rPr lang="en-US" altLang="zh-CN">
                  <a:solidFill>
                    <a:schemeClr val="bg2"/>
                  </a:solidFill>
                </a:rPr>
                <a:t>a</a:t>
              </a:r>
              <a:r>
                <a:rPr lang="en-US" altLang="zh-CN">
                  <a:solidFill>
                    <a:schemeClr val="hlink"/>
                  </a:solidFill>
                </a:rPr>
                <a:t>Ab</a:t>
              </a:r>
            </a:p>
          </p:txBody>
        </p:sp>
        <p:sp>
          <p:nvSpPr>
            <p:cNvPr id="14423" name="Rectangle 35"/>
            <p:cNvSpPr>
              <a:spLocks noChangeArrowheads="1"/>
            </p:cNvSpPr>
            <p:nvPr/>
          </p:nvSpPr>
          <p:spPr bwMode="auto">
            <a:xfrm>
              <a:off x="870" y="1915"/>
              <a:ext cx="775"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0236</a:t>
              </a:r>
            </a:p>
          </p:txBody>
        </p:sp>
        <p:sp>
          <p:nvSpPr>
            <p:cNvPr id="14424" name="Rectangle 34"/>
            <p:cNvSpPr>
              <a:spLocks noChangeArrowheads="1"/>
            </p:cNvSpPr>
            <p:nvPr/>
          </p:nvSpPr>
          <p:spPr bwMode="auto">
            <a:xfrm>
              <a:off x="336" y="1915"/>
              <a:ext cx="534"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5</a:t>
              </a:r>
            </a:p>
          </p:txBody>
        </p:sp>
      </p:grpSp>
      <p:grpSp>
        <p:nvGrpSpPr>
          <p:cNvPr id="51916" name="Group 716"/>
          <p:cNvGrpSpPr>
            <a:grpSpLocks/>
          </p:cNvGrpSpPr>
          <p:nvPr/>
        </p:nvGrpSpPr>
        <p:grpSpPr bwMode="auto">
          <a:xfrm>
            <a:off x="4071938" y="3117850"/>
            <a:ext cx="4157662" cy="455613"/>
            <a:chOff x="2565" y="1964"/>
            <a:chExt cx="2619" cy="287"/>
          </a:xfrm>
        </p:grpSpPr>
        <p:sp>
          <p:nvSpPr>
            <p:cNvPr id="14416" name="Rectangle 33"/>
            <p:cNvSpPr>
              <a:spLocks noChangeArrowheads="1"/>
            </p:cNvSpPr>
            <p:nvPr/>
          </p:nvSpPr>
          <p:spPr bwMode="auto">
            <a:xfrm>
              <a:off x="4457" y="1964"/>
              <a:ext cx="727"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endParaRPr lang="zh-CN" altLang="en-US">
                <a:solidFill>
                  <a:schemeClr val="bg2"/>
                </a:solidFill>
              </a:endParaRPr>
            </a:p>
          </p:txBody>
        </p:sp>
        <p:sp>
          <p:nvSpPr>
            <p:cNvPr id="14417" name="Rectangle 32"/>
            <p:cNvSpPr>
              <a:spLocks noChangeArrowheads="1"/>
            </p:cNvSpPr>
            <p:nvPr/>
          </p:nvSpPr>
          <p:spPr bwMode="auto">
            <a:xfrm>
              <a:off x="3535" y="1964"/>
              <a:ext cx="922"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S6</a:t>
              </a:r>
            </a:p>
          </p:txBody>
        </p:sp>
        <p:sp>
          <p:nvSpPr>
            <p:cNvPr id="14418" name="Rectangle 31"/>
            <p:cNvSpPr>
              <a:spLocks noChangeArrowheads="1"/>
            </p:cNvSpPr>
            <p:nvPr/>
          </p:nvSpPr>
          <p:spPr bwMode="auto">
            <a:xfrm>
              <a:off x="2565" y="1964"/>
              <a:ext cx="97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bcde#</a:t>
              </a:r>
            </a:p>
          </p:txBody>
        </p:sp>
      </p:grpSp>
      <p:grpSp>
        <p:nvGrpSpPr>
          <p:cNvPr id="51913" name="Group 713"/>
          <p:cNvGrpSpPr>
            <a:grpSpLocks/>
          </p:cNvGrpSpPr>
          <p:nvPr/>
        </p:nvGrpSpPr>
        <p:grpSpPr bwMode="auto">
          <a:xfrm>
            <a:off x="533400" y="3117850"/>
            <a:ext cx="3538538" cy="455613"/>
            <a:chOff x="336" y="1964"/>
            <a:chExt cx="2229" cy="287"/>
          </a:xfrm>
        </p:grpSpPr>
        <p:sp>
          <p:nvSpPr>
            <p:cNvPr id="14413" name="Rectangle 30"/>
            <p:cNvSpPr>
              <a:spLocks noChangeArrowheads="1"/>
            </p:cNvSpPr>
            <p:nvPr/>
          </p:nvSpPr>
          <p:spPr bwMode="auto">
            <a:xfrm>
              <a:off x="1645" y="1964"/>
              <a:ext cx="92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r>
                <a:rPr lang="en-US" altLang="zh-CN">
                  <a:solidFill>
                    <a:schemeClr val="bg2"/>
                  </a:solidFill>
                </a:rPr>
                <a:t>a</a:t>
              </a:r>
            </a:p>
          </p:txBody>
        </p:sp>
        <p:sp>
          <p:nvSpPr>
            <p:cNvPr id="14414" name="Rectangle 29"/>
            <p:cNvSpPr>
              <a:spLocks noChangeArrowheads="1"/>
            </p:cNvSpPr>
            <p:nvPr/>
          </p:nvSpPr>
          <p:spPr bwMode="auto">
            <a:xfrm>
              <a:off x="870" y="1964"/>
              <a:ext cx="775"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02</a:t>
              </a:r>
            </a:p>
          </p:txBody>
        </p:sp>
        <p:sp>
          <p:nvSpPr>
            <p:cNvPr id="14415" name="Rectangle 28"/>
            <p:cNvSpPr>
              <a:spLocks noChangeArrowheads="1"/>
            </p:cNvSpPr>
            <p:nvPr/>
          </p:nvSpPr>
          <p:spPr bwMode="auto">
            <a:xfrm>
              <a:off x="336" y="1964"/>
              <a:ext cx="534"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4</a:t>
              </a:r>
            </a:p>
          </p:txBody>
        </p:sp>
      </p:grpSp>
      <p:grpSp>
        <p:nvGrpSpPr>
          <p:cNvPr id="51918" name="Group 718"/>
          <p:cNvGrpSpPr>
            <a:grpSpLocks/>
          </p:cNvGrpSpPr>
          <p:nvPr/>
        </p:nvGrpSpPr>
        <p:grpSpPr bwMode="auto">
          <a:xfrm>
            <a:off x="533400" y="2662238"/>
            <a:ext cx="7696200" cy="455612"/>
            <a:chOff x="336" y="1677"/>
            <a:chExt cx="4848" cy="287"/>
          </a:xfrm>
        </p:grpSpPr>
        <p:sp>
          <p:nvSpPr>
            <p:cNvPr id="14407" name="Rectangle 27"/>
            <p:cNvSpPr>
              <a:spLocks noChangeArrowheads="1"/>
            </p:cNvSpPr>
            <p:nvPr/>
          </p:nvSpPr>
          <p:spPr bwMode="auto">
            <a:xfrm>
              <a:off x="4457" y="1677"/>
              <a:ext cx="727"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endParaRPr lang="zh-CN" altLang="en-US">
                <a:solidFill>
                  <a:schemeClr val="bg2"/>
                </a:solidFill>
              </a:endParaRPr>
            </a:p>
          </p:txBody>
        </p:sp>
        <p:sp>
          <p:nvSpPr>
            <p:cNvPr id="14408" name="Rectangle 26"/>
            <p:cNvSpPr>
              <a:spLocks noChangeArrowheads="1"/>
            </p:cNvSpPr>
            <p:nvPr/>
          </p:nvSpPr>
          <p:spPr bwMode="auto">
            <a:xfrm>
              <a:off x="3535" y="1677"/>
              <a:ext cx="922"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R2</a:t>
              </a:r>
            </a:p>
          </p:txBody>
        </p:sp>
        <p:sp>
          <p:nvSpPr>
            <p:cNvPr id="14409" name="Rectangle 25"/>
            <p:cNvSpPr>
              <a:spLocks noChangeArrowheads="1"/>
            </p:cNvSpPr>
            <p:nvPr/>
          </p:nvSpPr>
          <p:spPr bwMode="auto">
            <a:xfrm>
              <a:off x="2565" y="1677"/>
              <a:ext cx="97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bcde#</a:t>
              </a:r>
            </a:p>
          </p:txBody>
        </p:sp>
        <p:sp>
          <p:nvSpPr>
            <p:cNvPr id="14410" name="Rectangle 24"/>
            <p:cNvSpPr>
              <a:spLocks noChangeArrowheads="1"/>
            </p:cNvSpPr>
            <p:nvPr/>
          </p:nvSpPr>
          <p:spPr bwMode="auto">
            <a:xfrm>
              <a:off x="1645" y="1677"/>
              <a:ext cx="92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r>
                <a:rPr lang="en-US" altLang="zh-CN">
                  <a:solidFill>
                    <a:schemeClr val="bg2"/>
                  </a:solidFill>
                </a:rPr>
                <a:t>a</a:t>
              </a:r>
              <a:r>
                <a:rPr lang="en-US" altLang="zh-CN">
                  <a:solidFill>
                    <a:schemeClr val="hlink"/>
                  </a:solidFill>
                </a:rPr>
                <a:t>b</a:t>
              </a:r>
            </a:p>
          </p:txBody>
        </p:sp>
        <p:sp>
          <p:nvSpPr>
            <p:cNvPr id="14411" name="Rectangle 23"/>
            <p:cNvSpPr>
              <a:spLocks noChangeArrowheads="1"/>
            </p:cNvSpPr>
            <p:nvPr/>
          </p:nvSpPr>
          <p:spPr bwMode="auto">
            <a:xfrm>
              <a:off x="870" y="1677"/>
              <a:ext cx="775"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024</a:t>
              </a:r>
            </a:p>
          </p:txBody>
        </p:sp>
        <p:sp>
          <p:nvSpPr>
            <p:cNvPr id="14412" name="Rectangle 22"/>
            <p:cNvSpPr>
              <a:spLocks noChangeArrowheads="1"/>
            </p:cNvSpPr>
            <p:nvPr/>
          </p:nvSpPr>
          <p:spPr bwMode="auto">
            <a:xfrm>
              <a:off x="336" y="1677"/>
              <a:ext cx="534"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3</a:t>
              </a:r>
            </a:p>
          </p:txBody>
        </p:sp>
      </p:grpSp>
      <p:grpSp>
        <p:nvGrpSpPr>
          <p:cNvPr id="51902" name="Group 702"/>
          <p:cNvGrpSpPr>
            <a:grpSpLocks/>
          </p:cNvGrpSpPr>
          <p:nvPr/>
        </p:nvGrpSpPr>
        <p:grpSpPr bwMode="auto">
          <a:xfrm>
            <a:off x="533400" y="2206625"/>
            <a:ext cx="7696200" cy="455613"/>
            <a:chOff x="336" y="1054"/>
            <a:chExt cx="4848" cy="287"/>
          </a:xfrm>
        </p:grpSpPr>
        <p:sp>
          <p:nvSpPr>
            <p:cNvPr id="14401" name="Rectangle 21"/>
            <p:cNvSpPr>
              <a:spLocks noChangeArrowheads="1"/>
            </p:cNvSpPr>
            <p:nvPr/>
          </p:nvSpPr>
          <p:spPr bwMode="auto">
            <a:xfrm>
              <a:off x="4457" y="1054"/>
              <a:ext cx="727"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endParaRPr lang="zh-CN" altLang="en-US">
                <a:solidFill>
                  <a:schemeClr val="bg2"/>
                </a:solidFill>
              </a:endParaRPr>
            </a:p>
          </p:txBody>
        </p:sp>
        <p:sp>
          <p:nvSpPr>
            <p:cNvPr id="14402" name="Rectangle 20"/>
            <p:cNvSpPr>
              <a:spLocks noChangeArrowheads="1"/>
            </p:cNvSpPr>
            <p:nvPr/>
          </p:nvSpPr>
          <p:spPr bwMode="auto">
            <a:xfrm>
              <a:off x="3535" y="1054"/>
              <a:ext cx="922"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S4</a:t>
              </a:r>
            </a:p>
          </p:txBody>
        </p:sp>
        <p:sp>
          <p:nvSpPr>
            <p:cNvPr id="14403" name="Rectangle 19"/>
            <p:cNvSpPr>
              <a:spLocks noChangeArrowheads="1"/>
            </p:cNvSpPr>
            <p:nvPr/>
          </p:nvSpPr>
          <p:spPr bwMode="auto">
            <a:xfrm>
              <a:off x="2565" y="1054"/>
              <a:ext cx="97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bbcde#</a:t>
              </a:r>
            </a:p>
          </p:txBody>
        </p:sp>
        <p:sp>
          <p:nvSpPr>
            <p:cNvPr id="14404" name="Rectangle 18"/>
            <p:cNvSpPr>
              <a:spLocks noChangeArrowheads="1"/>
            </p:cNvSpPr>
            <p:nvPr/>
          </p:nvSpPr>
          <p:spPr bwMode="auto">
            <a:xfrm>
              <a:off x="1645" y="1054"/>
              <a:ext cx="92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r>
                <a:rPr lang="en-US" altLang="zh-CN">
                  <a:solidFill>
                    <a:schemeClr val="bg2"/>
                  </a:solidFill>
                </a:rPr>
                <a:t>a</a:t>
              </a:r>
            </a:p>
          </p:txBody>
        </p:sp>
        <p:sp>
          <p:nvSpPr>
            <p:cNvPr id="14405" name="Rectangle 17"/>
            <p:cNvSpPr>
              <a:spLocks noChangeArrowheads="1"/>
            </p:cNvSpPr>
            <p:nvPr/>
          </p:nvSpPr>
          <p:spPr bwMode="auto">
            <a:xfrm>
              <a:off x="870" y="1054"/>
              <a:ext cx="775"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02</a:t>
              </a:r>
            </a:p>
          </p:txBody>
        </p:sp>
        <p:sp>
          <p:nvSpPr>
            <p:cNvPr id="14406" name="Rectangle 16"/>
            <p:cNvSpPr>
              <a:spLocks noChangeArrowheads="1"/>
            </p:cNvSpPr>
            <p:nvPr/>
          </p:nvSpPr>
          <p:spPr bwMode="auto">
            <a:xfrm>
              <a:off x="336" y="1054"/>
              <a:ext cx="534"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2</a:t>
              </a:r>
            </a:p>
          </p:txBody>
        </p:sp>
      </p:grpSp>
      <p:grpSp>
        <p:nvGrpSpPr>
          <p:cNvPr id="51901" name="Group 701"/>
          <p:cNvGrpSpPr>
            <a:grpSpLocks/>
          </p:cNvGrpSpPr>
          <p:nvPr/>
        </p:nvGrpSpPr>
        <p:grpSpPr bwMode="auto">
          <a:xfrm>
            <a:off x="533400" y="1751013"/>
            <a:ext cx="7696200" cy="455612"/>
            <a:chOff x="336" y="767"/>
            <a:chExt cx="4848" cy="287"/>
          </a:xfrm>
        </p:grpSpPr>
        <p:sp>
          <p:nvSpPr>
            <p:cNvPr id="14395" name="Rectangle 15"/>
            <p:cNvSpPr>
              <a:spLocks noChangeArrowheads="1"/>
            </p:cNvSpPr>
            <p:nvPr/>
          </p:nvSpPr>
          <p:spPr bwMode="auto">
            <a:xfrm>
              <a:off x="4457" y="767"/>
              <a:ext cx="727"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endParaRPr lang="zh-CN" altLang="en-US">
                <a:solidFill>
                  <a:schemeClr val="bg2"/>
                </a:solidFill>
              </a:endParaRPr>
            </a:p>
          </p:txBody>
        </p:sp>
        <p:sp>
          <p:nvSpPr>
            <p:cNvPr id="14396" name="Rectangle 14"/>
            <p:cNvSpPr>
              <a:spLocks noChangeArrowheads="1"/>
            </p:cNvSpPr>
            <p:nvPr/>
          </p:nvSpPr>
          <p:spPr bwMode="auto">
            <a:xfrm>
              <a:off x="3535" y="767"/>
              <a:ext cx="922"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S2</a:t>
              </a:r>
            </a:p>
          </p:txBody>
        </p:sp>
        <p:sp>
          <p:nvSpPr>
            <p:cNvPr id="14397" name="Rectangle 13"/>
            <p:cNvSpPr>
              <a:spLocks noChangeArrowheads="1"/>
            </p:cNvSpPr>
            <p:nvPr/>
          </p:nvSpPr>
          <p:spPr bwMode="auto">
            <a:xfrm>
              <a:off x="2565" y="767"/>
              <a:ext cx="97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abbcde#</a:t>
              </a:r>
            </a:p>
          </p:txBody>
        </p:sp>
        <p:sp>
          <p:nvSpPr>
            <p:cNvPr id="14398" name="Rectangle 12"/>
            <p:cNvSpPr>
              <a:spLocks noChangeArrowheads="1"/>
            </p:cNvSpPr>
            <p:nvPr/>
          </p:nvSpPr>
          <p:spPr bwMode="auto">
            <a:xfrm>
              <a:off x="1645" y="767"/>
              <a:ext cx="920"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a:t>
              </a:r>
            </a:p>
          </p:txBody>
        </p:sp>
        <p:sp>
          <p:nvSpPr>
            <p:cNvPr id="14399" name="Rectangle 11"/>
            <p:cNvSpPr>
              <a:spLocks noChangeArrowheads="1"/>
            </p:cNvSpPr>
            <p:nvPr/>
          </p:nvSpPr>
          <p:spPr bwMode="auto">
            <a:xfrm>
              <a:off x="870" y="767"/>
              <a:ext cx="775"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0</a:t>
              </a:r>
            </a:p>
          </p:txBody>
        </p:sp>
        <p:sp>
          <p:nvSpPr>
            <p:cNvPr id="14400" name="Rectangle 10"/>
            <p:cNvSpPr>
              <a:spLocks noChangeArrowheads="1"/>
            </p:cNvSpPr>
            <p:nvPr/>
          </p:nvSpPr>
          <p:spPr bwMode="auto">
            <a:xfrm>
              <a:off x="336" y="767"/>
              <a:ext cx="534" cy="287"/>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1</a:t>
              </a:r>
            </a:p>
          </p:txBody>
        </p:sp>
      </p:grpSp>
      <p:sp>
        <p:nvSpPr>
          <p:cNvPr id="14354" name="Rectangle 9"/>
          <p:cNvSpPr>
            <a:spLocks noChangeArrowheads="1"/>
          </p:cNvSpPr>
          <p:nvPr/>
        </p:nvSpPr>
        <p:spPr bwMode="auto">
          <a:xfrm>
            <a:off x="7075488" y="1295400"/>
            <a:ext cx="1154112" cy="455613"/>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GOTO</a:t>
            </a:r>
          </a:p>
        </p:txBody>
      </p:sp>
      <p:sp>
        <p:nvSpPr>
          <p:cNvPr id="14355" name="Rectangle 8"/>
          <p:cNvSpPr>
            <a:spLocks noChangeArrowheads="1"/>
          </p:cNvSpPr>
          <p:nvPr/>
        </p:nvSpPr>
        <p:spPr bwMode="auto">
          <a:xfrm>
            <a:off x="5611813" y="1295400"/>
            <a:ext cx="1463675" cy="455613"/>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a:solidFill>
                  <a:schemeClr val="bg2"/>
                </a:solidFill>
              </a:rPr>
              <a:t>ACTION</a:t>
            </a:r>
          </a:p>
        </p:txBody>
      </p:sp>
      <p:sp>
        <p:nvSpPr>
          <p:cNvPr id="14356" name="Rectangle 7"/>
          <p:cNvSpPr>
            <a:spLocks noChangeArrowheads="1"/>
          </p:cNvSpPr>
          <p:nvPr/>
        </p:nvSpPr>
        <p:spPr bwMode="auto">
          <a:xfrm>
            <a:off x="4071938" y="1295400"/>
            <a:ext cx="1539875" cy="455613"/>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输入串</a:t>
            </a:r>
          </a:p>
        </p:txBody>
      </p:sp>
      <p:sp>
        <p:nvSpPr>
          <p:cNvPr id="14357" name="Rectangle 6"/>
          <p:cNvSpPr>
            <a:spLocks noChangeArrowheads="1"/>
          </p:cNvSpPr>
          <p:nvPr/>
        </p:nvSpPr>
        <p:spPr bwMode="auto">
          <a:xfrm>
            <a:off x="2611438" y="1295400"/>
            <a:ext cx="1460500" cy="455613"/>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符号栈</a:t>
            </a:r>
          </a:p>
        </p:txBody>
      </p:sp>
      <p:sp>
        <p:nvSpPr>
          <p:cNvPr id="14358" name="Rectangle 5"/>
          <p:cNvSpPr>
            <a:spLocks noChangeArrowheads="1"/>
          </p:cNvSpPr>
          <p:nvPr/>
        </p:nvSpPr>
        <p:spPr bwMode="auto">
          <a:xfrm>
            <a:off x="1381125" y="1295400"/>
            <a:ext cx="1230313" cy="455613"/>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状态栈</a:t>
            </a:r>
          </a:p>
        </p:txBody>
      </p:sp>
      <p:sp>
        <p:nvSpPr>
          <p:cNvPr id="14359" name="Rectangle 4"/>
          <p:cNvSpPr>
            <a:spLocks noChangeArrowheads="1"/>
          </p:cNvSpPr>
          <p:nvPr/>
        </p:nvSpPr>
        <p:spPr bwMode="auto">
          <a:xfrm>
            <a:off x="533400" y="1295400"/>
            <a:ext cx="847725" cy="455613"/>
          </a:xfrm>
          <a:prstGeom prst="rect">
            <a:avLst/>
          </a:prstGeom>
          <a:solidFill>
            <a:srgbClr val="99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a:solidFill>
                  <a:schemeClr val="bg2"/>
                </a:solidFill>
              </a:rPr>
              <a:t>步骤</a:t>
            </a:r>
          </a:p>
        </p:txBody>
      </p:sp>
      <p:sp>
        <p:nvSpPr>
          <p:cNvPr id="14360" name="Line 76"/>
          <p:cNvSpPr>
            <a:spLocks noChangeShapeType="1"/>
          </p:cNvSpPr>
          <p:nvPr/>
        </p:nvSpPr>
        <p:spPr bwMode="auto">
          <a:xfrm>
            <a:off x="533400" y="1295400"/>
            <a:ext cx="7696200" cy="0"/>
          </a:xfrm>
          <a:prstGeom prst="line">
            <a:avLst/>
          </a:prstGeom>
          <a:noFill/>
          <a:ln w="28575"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1" name="Line 77"/>
          <p:cNvSpPr>
            <a:spLocks noChangeShapeType="1"/>
          </p:cNvSpPr>
          <p:nvPr/>
        </p:nvSpPr>
        <p:spPr bwMode="auto">
          <a:xfrm>
            <a:off x="533400" y="1751013"/>
            <a:ext cx="7696200"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2" name="Line 78"/>
          <p:cNvSpPr>
            <a:spLocks noChangeShapeType="1"/>
          </p:cNvSpPr>
          <p:nvPr/>
        </p:nvSpPr>
        <p:spPr bwMode="auto">
          <a:xfrm>
            <a:off x="533400" y="2206625"/>
            <a:ext cx="7696200"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3" name="Line 79"/>
          <p:cNvSpPr>
            <a:spLocks noChangeShapeType="1"/>
          </p:cNvSpPr>
          <p:nvPr/>
        </p:nvSpPr>
        <p:spPr bwMode="auto">
          <a:xfrm>
            <a:off x="533400" y="2662238"/>
            <a:ext cx="7696200"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4" name="Line 80"/>
          <p:cNvSpPr>
            <a:spLocks noChangeShapeType="1"/>
          </p:cNvSpPr>
          <p:nvPr/>
        </p:nvSpPr>
        <p:spPr bwMode="auto">
          <a:xfrm>
            <a:off x="533400" y="3117850"/>
            <a:ext cx="7696200"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5" name="Line 81"/>
          <p:cNvSpPr>
            <a:spLocks noChangeShapeType="1"/>
          </p:cNvSpPr>
          <p:nvPr/>
        </p:nvSpPr>
        <p:spPr bwMode="auto">
          <a:xfrm>
            <a:off x="533400" y="3573463"/>
            <a:ext cx="7696200"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6" name="Line 82"/>
          <p:cNvSpPr>
            <a:spLocks noChangeShapeType="1"/>
          </p:cNvSpPr>
          <p:nvPr/>
        </p:nvSpPr>
        <p:spPr bwMode="auto">
          <a:xfrm>
            <a:off x="533400" y="4029075"/>
            <a:ext cx="7696200"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7" name="Line 83"/>
          <p:cNvSpPr>
            <a:spLocks noChangeShapeType="1"/>
          </p:cNvSpPr>
          <p:nvPr/>
        </p:nvSpPr>
        <p:spPr bwMode="auto">
          <a:xfrm>
            <a:off x="533400" y="4484688"/>
            <a:ext cx="7696200"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8" name="Line 84"/>
          <p:cNvSpPr>
            <a:spLocks noChangeShapeType="1"/>
          </p:cNvSpPr>
          <p:nvPr/>
        </p:nvSpPr>
        <p:spPr bwMode="auto">
          <a:xfrm>
            <a:off x="533400" y="4940300"/>
            <a:ext cx="7696200"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9" name="Line 85"/>
          <p:cNvSpPr>
            <a:spLocks noChangeShapeType="1"/>
          </p:cNvSpPr>
          <p:nvPr/>
        </p:nvSpPr>
        <p:spPr bwMode="auto">
          <a:xfrm>
            <a:off x="533400" y="5395913"/>
            <a:ext cx="7696200"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0" name="Line 86"/>
          <p:cNvSpPr>
            <a:spLocks noChangeShapeType="1"/>
          </p:cNvSpPr>
          <p:nvPr/>
        </p:nvSpPr>
        <p:spPr bwMode="auto">
          <a:xfrm>
            <a:off x="533400" y="5851525"/>
            <a:ext cx="7696200"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1" name="Line 87"/>
          <p:cNvSpPr>
            <a:spLocks noChangeShapeType="1"/>
          </p:cNvSpPr>
          <p:nvPr/>
        </p:nvSpPr>
        <p:spPr bwMode="auto">
          <a:xfrm>
            <a:off x="533400" y="6307138"/>
            <a:ext cx="7696200"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2" name="Line 88"/>
          <p:cNvSpPr>
            <a:spLocks noChangeShapeType="1"/>
          </p:cNvSpPr>
          <p:nvPr/>
        </p:nvSpPr>
        <p:spPr bwMode="auto">
          <a:xfrm>
            <a:off x="533400" y="6762750"/>
            <a:ext cx="7696200" cy="0"/>
          </a:xfrm>
          <a:prstGeom prst="line">
            <a:avLst/>
          </a:prstGeom>
          <a:noFill/>
          <a:ln w="28575"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3" name="Line 89"/>
          <p:cNvSpPr>
            <a:spLocks noChangeShapeType="1"/>
          </p:cNvSpPr>
          <p:nvPr/>
        </p:nvSpPr>
        <p:spPr bwMode="auto">
          <a:xfrm>
            <a:off x="533400" y="1295400"/>
            <a:ext cx="0" cy="5467350"/>
          </a:xfrm>
          <a:prstGeom prst="line">
            <a:avLst/>
          </a:prstGeom>
          <a:noFill/>
          <a:ln w="28575"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4" name="Line 90"/>
          <p:cNvSpPr>
            <a:spLocks noChangeShapeType="1"/>
          </p:cNvSpPr>
          <p:nvPr/>
        </p:nvSpPr>
        <p:spPr bwMode="auto">
          <a:xfrm>
            <a:off x="1381125" y="1295400"/>
            <a:ext cx="0" cy="546735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5" name="Line 91"/>
          <p:cNvSpPr>
            <a:spLocks noChangeShapeType="1"/>
          </p:cNvSpPr>
          <p:nvPr/>
        </p:nvSpPr>
        <p:spPr bwMode="auto">
          <a:xfrm>
            <a:off x="2611438" y="1295400"/>
            <a:ext cx="0" cy="546735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6" name="Line 92"/>
          <p:cNvSpPr>
            <a:spLocks noChangeShapeType="1"/>
          </p:cNvSpPr>
          <p:nvPr/>
        </p:nvSpPr>
        <p:spPr bwMode="auto">
          <a:xfrm>
            <a:off x="4071938" y="1295400"/>
            <a:ext cx="0" cy="546735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7" name="Line 93"/>
          <p:cNvSpPr>
            <a:spLocks noChangeShapeType="1"/>
          </p:cNvSpPr>
          <p:nvPr/>
        </p:nvSpPr>
        <p:spPr bwMode="auto">
          <a:xfrm>
            <a:off x="5611813" y="1295400"/>
            <a:ext cx="0" cy="546735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8" name="Line 94"/>
          <p:cNvSpPr>
            <a:spLocks noChangeShapeType="1"/>
          </p:cNvSpPr>
          <p:nvPr/>
        </p:nvSpPr>
        <p:spPr bwMode="auto">
          <a:xfrm>
            <a:off x="7075488" y="1295400"/>
            <a:ext cx="0" cy="546735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9" name="Line 95"/>
          <p:cNvSpPr>
            <a:spLocks noChangeShapeType="1"/>
          </p:cNvSpPr>
          <p:nvPr/>
        </p:nvSpPr>
        <p:spPr bwMode="auto">
          <a:xfrm>
            <a:off x="8229600" y="1295400"/>
            <a:ext cx="0" cy="5467350"/>
          </a:xfrm>
          <a:prstGeom prst="line">
            <a:avLst/>
          </a:prstGeom>
          <a:noFill/>
          <a:ln w="28575"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73" name="AutoShape 273">
            <a:hlinkClick r:id="rId2" action="ppaction://hlinksldjump" highlightClick="1"/>
          </p:cNvPr>
          <p:cNvSpPr>
            <a:spLocks noChangeArrowheads="1"/>
          </p:cNvSpPr>
          <p:nvPr/>
        </p:nvSpPr>
        <p:spPr bwMode="auto">
          <a:xfrm>
            <a:off x="8458200" y="6096000"/>
            <a:ext cx="533400" cy="609600"/>
          </a:xfrm>
          <a:prstGeom prst="actionButtonHom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1" name="AutoShape 415">
            <a:hlinkClick r:id="rId3" action="ppaction://hlinksldjump"/>
          </p:cNvPr>
          <p:cNvSpPr>
            <a:spLocks noChangeArrowheads="1"/>
          </p:cNvSpPr>
          <p:nvPr/>
        </p:nvSpPr>
        <p:spPr bwMode="auto">
          <a:xfrm>
            <a:off x="8534400" y="228600"/>
            <a:ext cx="457200" cy="228600"/>
          </a:xfrm>
          <a:prstGeom prst="leftArrow">
            <a:avLst>
              <a:gd name="adj1" fmla="val 50000"/>
              <a:gd name="adj2" fmla="val 50000"/>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1914" name="Rectangle 714"/>
          <p:cNvSpPr>
            <a:spLocks noChangeArrowheads="1"/>
          </p:cNvSpPr>
          <p:nvPr/>
        </p:nvSpPr>
        <p:spPr bwMode="auto">
          <a:xfrm>
            <a:off x="3024188" y="3160713"/>
            <a:ext cx="404812"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rPr>
              <a:t>A</a:t>
            </a:r>
            <a:endParaRPr lang="zh-CN" altLang="en-US">
              <a:solidFill>
                <a:schemeClr val="bg2"/>
              </a:solidFill>
            </a:endParaRPr>
          </a:p>
        </p:txBody>
      </p:sp>
      <p:sp>
        <p:nvSpPr>
          <p:cNvPr id="51915" name="Rectangle 715"/>
          <p:cNvSpPr>
            <a:spLocks noChangeArrowheads="1"/>
          </p:cNvSpPr>
          <p:nvPr/>
        </p:nvSpPr>
        <p:spPr bwMode="auto">
          <a:xfrm>
            <a:off x="1828800" y="3160713"/>
            <a:ext cx="354013"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3</a:t>
            </a:r>
          </a:p>
        </p:txBody>
      </p:sp>
      <p:sp>
        <p:nvSpPr>
          <p:cNvPr id="51917" name="Rectangle 717"/>
          <p:cNvSpPr>
            <a:spLocks noChangeArrowheads="1"/>
          </p:cNvSpPr>
          <p:nvPr/>
        </p:nvSpPr>
        <p:spPr bwMode="auto">
          <a:xfrm>
            <a:off x="7162800" y="2703513"/>
            <a:ext cx="354013"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3</a:t>
            </a:r>
          </a:p>
        </p:txBody>
      </p:sp>
      <p:sp>
        <p:nvSpPr>
          <p:cNvPr id="51919" name="Rectangle 719"/>
          <p:cNvSpPr>
            <a:spLocks noChangeArrowheads="1"/>
          </p:cNvSpPr>
          <p:nvPr/>
        </p:nvSpPr>
        <p:spPr bwMode="auto">
          <a:xfrm>
            <a:off x="7189788" y="3617913"/>
            <a:ext cx="354012"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3</a:t>
            </a:r>
          </a:p>
        </p:txBody>
      </p:sp>
      <p:sp>
        <p:nvSpPr>
          <p:cNvPr id="51920" name="Rectangle 720"/>
          <p:cNvSpPr>
            <a:spLocks noChangeArrowheads="1"/>
          </p:cNvSpPr>
          <p:nvPr/>
        </p:nvSpPr>
        <p:spPr bwMode="auto">
          <a:xfrm>
            <a:off x="2971800" y="4075113"/>
            <a:ext cx="404813"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rPr>
              <a:t>A</a:t>
            </a:r>
            <a:endParaRPr lang="zh-CN" altLang="en-US">
              <a:solidFill>
                <a:schemeClr val="bg2"/>
              </a:solidFill>
            </a:endParaRPr>
          </a:p>
        </p:txBody>
      </p:sp>
      <p:sp>
        <p:nvSpPr>
          <p:cNvPr id="51921" name="Rectangle 721"/>
          <p:cNvSpPr>
            <a:spLocks noChangeArrowheads="1"/>
          </p:cNvSpPr>
          <p:nvPr/>
        </p:nvSpPr>
        <p:spPr bwMode="auto">
          <a:xfrm>
            <a:off x="1752600" y="4075113"/>
            <a:ext cx="354013"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3</a:t>
            </a:r>
          </a:p>
        </p:txBody>
      </p:sp>
      <p:sp>
        <p:nvSpPr>
          <p:cNvPr id="51924" name="Rectangle 724"/>
          <p:cNvSpPr>
            <a:spLocks noChangeArrowheads="1"/>
          </p:cNvSpPr>
          <p:nvPr/>
        </p:nvSpPr>
        <p:spPr bwMode="auto">
          <a:xfrm>
            <a:off x="7113588" y="5029200"/>
            <a:ext cx="354012"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7</a:t>
            </a:r>
          </a:p>
        </p:txBody>
      </p:sp>
      <p:sp>
        <p:nvSpPr>
          <p:cNvPr id="51925" name="Rectangle 725"/>
          <p:cNvSpPr>
            <a:spLocks noChangeArrowheads="1"/>
          </p:cNvSpPr>
          <p:nvPr/>
        </p:nvSpPr>
        <p:spPr bwMode="auto">
          <a:xfrm>
            <a:off x="3352800" y="5446713"/>
            <a:ext cx="404813"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rPr>
              <a:t>B</a:t>
            </a:r>
            <a:endParaRPr lang="zh-CN" altLang="en-US">
              <a:solidFill>
                <a:schemeClr val="bg2"/>
              </a:solidFill>
            </a:endParaRPr>
          </a:p>
        </p:txBody>
      </p:sp>
      <p:sp>
        <p:nvSpPr>
          <p:cNvPr id="51926" name="Rectangle 726"/>
          <p:cNvSpPr>
            <a:spLocks noChangeArrowheads="1"/>
          </p:cNvSpPr>
          <p:nvPr/>
        </p:nvSpPr>
        <p:spPr bwMode="auto">
          <a:xfrm>
            <a:off x="2057400" y="5446713"/>
            <a:ext cx="354013"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7</a:t>
            </a:r>
          </a:p>
        </p:txBody>
      </p:sp>
      <p:sp>
        <p:nvSpPr>
          <p:cNvPr id="51929" name="Rectangle 729"/>
          <p:cNvSpPr>
            <a:spLocks noChangeArrowheads="1"/>
          </p:cNvSpPr>
          <p:nvPr/>
        </p:nvSpPr>
        <p:spPr bwMode="auto">
          <a:xfrm>
            <a:off x="7113588" y="5903913"/>
            <a:ext cx="354012"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1</a:t>
            </a:r>
          </a:p>
        </p:txBody>
      </p:sp>
      <p:sp>
        <p:nvSpPr>
          <p:cNvPr id="51930" name="Rectangle 730"/>
          <p:cNvSpPr>
            <a:spLocks noChangeArrowheads="1"/>
          </p:cNvSpPr>
          <p:nvPr/>
        </p:nvSpPr>
        <p:spPr bwMode="auto">
          <a:xfrm>
            <a:off x="2895600" y="6361113"/>
            <a:ext cx="387350"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rPr>
              <a:t>S</a:t>
            </a:r>
            <a:endParaRPr lang="zh-CN" altLang="en-US">
              <a:solidFill>
                <a:schemeClr val="bg2"/>
              </a:solidFill>
            </a:endParaRPr>
          </a:p>
        </p:txBody>
      </p:sp>
      <p:sp>
        <p:nvSpPr>
          <p:cNvPr id="51931" name="Rectangle 731"/>
          <p:cNvSpPr>
            <a:spLocks noChangeArrowheads="1"/>
          </p:cNvSpPr>
          <p:nvPr/>
        </p:nvSpPr>
        <p:spPr bwMode="auto">
          <a:xfrm>
            <a:off x="1600200" y="6361113"/>
            <a:ext cx="354013"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1</a:t>
            </a:r>
          </a:p>
        </p:txBody>
      </p:sp>
      <p:sp>
        <p:nvSpPr>
          <p:cNvPr id="14394" name="AutoShape 734">
            <a:hlinkClick r:id="rId4" action="ppaction://hlinksldjump"/>
          </p:cNvPr>
          <p:cNvSpPr>
            <a:spLocks noChangeArrowheads="1"/>
          </p:cNvSpPr>
          <p:nvPr/>
        </p:nvSpPr>
        <p:spPr bwMode="auto">
          <a:xfrm>
            <a:off x="8534400" y="5638800"/>
            <a:ext cx="457200" cy="228600"/>
          </a:xfrm>
          <a:prstGeom prst="leftArrow">
            <a:avLst>
              <a:gd name="adj1" fmla="val 50000"/>
              <a:gd name="adj2" fmla="val 50000"/>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9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9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19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19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9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9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9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19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190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192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192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191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192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5192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5190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5190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5192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192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192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192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5192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5191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5193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51930"/>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51929"/>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5193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499"/>
                                          </p:stCondLst>
                                        </p:cTn>
                                        <p:tgtEl>
                                          <p:spTgt spid="51933"/>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1473"/>
                                        </p:tgtEl>
                                        <p:attrNameLst>
                                          <p:attrName>style.visibility</p:attrName>
                                        </p:attrNameLst>
                                      </p:cBhvr>
                                      <p:to>
                                        <p:strVal val="visible"/>
                                      </p:to>
                                    </p:set>
                                    <p:anim calcmode="lin" valueType="num">
                                      <p:cBhvr additive="base">
                                        <p:cTn id="115" dur="500" fill="hold"/>
                                        <p:tgtEl>
                                          <p:spTgt spid="51473"/>
                                        </p:tgtEl>
                                        <p:attrNameLst>
                                          <p:attrName>ppt_x</p:attrName>
                                        </p:attrNameLst>
                                      </p:cBhvr>
                                      <p:tavLst>
                                        <p:tav tm="0">
                                          <p:val>
                                            <p:strVal val="#ppt_x"/>
                                          </p:val>
                                        </p:tav>
                                        <p:tav tm="100000">
                                          <p:val>
                                            <p:strVal val="#ppt_x"/>
                                          </p:val>
                                        </p:tav>
                                      </p:tavLst>
                                    </p:anim>
                                    <p:anim calcmode="lin" valueType="num">
                                      <p:cBhvr additive="base">
                                        <p:cTn id="116" dur="500" fill="hold"/>
                                        <p:tgtEl>
                                          <p:spTgt spid="514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73" grpId="0" animBg="1"/>
      <p:bldP spid="51914" grpId="0" autoUpdateAnimBg="0"/>
      <p:bldP spid="51915" grpId="0" autoUpdateAnimBg="0"/>
      <p:bldP spid="51917" grpId="0" autoUpdateAnimBg="0"/>
      <p:bldP spid="51919" grpId="0" autoUpdateAnimBg="0"/>
      <p:bldP spid="51920" grpId="0" autoUpdateAnimBg="0"/>
      <p:bldP spid="51921" grpId="0" autoUpdateAnimBg="0"/>
      <p:bldP spid="51924" grpId="0" autoUpdateAnimBg="0"/>
      <p:bldP spid="51925" grpId="0" autoUpdateAnimBg="0"/>
      <p:bldP spid="51926" grpId="0" autoUpdateAnimBg="0"/>
      <p:bldP spid="51929" grpId="0" autoUpdateAnimBg="0"/>
      <p:bldP spid="51930" grpId="0" autoUpdateAnimBg="0"/>
      <p:bldP spid="5193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ltLang="zh-CN" dirty="0" smtClean="0">
                <a:solidFill>
                  <a:schemeClr val="tx1"/>
                </a:solidFill>
              </a:rPr>
              <a:t>6.</a:t>
            </a:r>
            <a:r>
              <a:rPr lang="zh-CN" altLang="en-US" dirty="0" smtClean="0">
                <a:solidFill>
                  <a:schemeClr val="tx1"/>
                </a:solidFill>
              </a:rPr>
              <a:t>2  </a:t>
            </a:r>
            <a:r>
              <a:rPr lang="en-US" altLang="zh-CN" dirty="0" smtClean="0">
                <a:solidFill>
                  <a:schemeClr val="tx1"/>
                </a:solidFill>
              </a:rPr>
              <a:t>LR(0) </a:t>
            </a:r>
            <a:r>
              <a:rPr lang="zh-CN" altLang="en-US" dirty="0" smtClean="0">
                <a:solidFill>
                  <a:schemeClr val="tx1"/>
                </a:solidFill>
              </a:rPr>
              <a:t>分析</a:t>
            </a:r>
          </a:p>
        </p:txBody>
      </p:sp>
      <p:sp>
        <p:nvSpPr>
          <p:cNvPr id="10243" name="Rectangle 3"/>
          <p:cNvSpPr>
            <a:spLocks noGrp="1" noChangeArrowheads="1"/>
          </p:cNvSpPr>
          <p:nvPr>
            <p:ph type="body" idx="1"/>
          </p:nvPr>
        </p:nvSpPr>
        <p:spPr/>
        <p:txBody>
          <a:bodyPr/>
          <a:lstStyle/>
          <a:p>
            <a:pPr algn="just" eaLnBrk="1" hangingPunct="1">
              <a:buFont typeface="Wingdings" pitchFamily="2" charset="2"/>
              <a:buChar char="Ø"/>
            </a:pPr>
            <a:r>
              <a:rPr lang="zh-CN" altLang="en-US" sz="2800" smtClean="0"/>
              <a:t>使用</a:t>
            </a:r>
            <a:r>
              <a:rPr lang="en-US" altLang="zh-CN" sz="2800" smtClean="0"/>
              <a:t>LR(0)</a:t>
            </a:r>
            <a:r>
              <a:rPr lang="zh-CN" altLang="en-US" sz="2800" smtClean="0"/>
              <a:t>分析表的</a:t>
            </a:r>
            <a:r>
              <a:rPr lang="en-US" altLang="zh-CN" sz="2800" smtClean="0"/>
              <a:t>LR</a:t>
            </a:r>
            <a:r>
              <a:rPr lang="zh-CN" altLang="en-US" sz="2800" smtClean="0"/>
              <a:t>分析器称为</a:t>
            </a:r>
            <a:r>
              <a:rPr lang="en-US" altLang="zh-CN" sz="2800" smtClean="0"/>
              <a:t>LR(0)</a:t>
            </a:r>
            <a:r>
              <a:rPr lang="zh-CN" altLang="en-US" sz="2800" smtClean="0"/>
              <a:t>分析器。</a:t>
            </a:r>
            <a:endParaRPr lang="en-US" altLang="zh-CN" sz="2800" smtClean="0"/>
          </a:p>
          <a:p>
            <a:pPr algn="just" eaLnBrk="1" hangingPunct="1">
              <a:buFont typeface="Wingdings" pitchFamily="2" charset="2"/>
              <a:buChar char="Ø"/>
            </a:pPr>
            <a:r>
              <a:rPr lang="en-US" altLang="zh-CN" sz="2800" smtClean="0"/>
              <a:t>LR(0)</a:t>
            </a:r>
            <a:r>
              <a:rPr lang="zh-CN" altLang="en-US" sz="2800" smtClean="0"/>
              <a:t>分析器在分析的过程中只根据状态栈的栈定状态就能确定是否进行规约，根据符号栈的内容就能确定句柄，不需要向右查看输入符号</a:t>
            </a:r>
          </a:p>
          <a:p>
            <a:pPr algn="just" eaLnBrk="1" hangingPunct="1">
              <a:buFont typeface="Wingdings" pitchFamily="2" charset="2"/>
              <a:buChar char="Ø"/>
            </a:pPr>
            <a:r>
              <a:rPr lang="zh-CN" altLang="en-US" sz="2800" smtClean="0"/>
              <a:t>对文法的限制较大，对绝大多数高级语言的语法分析器不适用</a:t>
            </a:r>
          </a:p>
          <a:p>
            <a:pPr algn="just" eaLnBrk="1" hangingPunct="1">
              <a:buFont typeface="Wingdings" pitchFamily="2" charset="2"/>
              <a:buChar char="Ø"/>
            </a:pPr>
            <a:r>
              <a:rPr lang="zh-CN" altLang="en-US" sz="2800" smtClean="0"/>
              <a:t>构造</a:t>
            </a:r>
            <a:r>
              <a:rPr lang="en-US" altLang="zh-CN" sz="2800" smtClean="0"/>
              <a:t>LR(0)</a:t>
            </a:r>
            <a:r>
              <a:rPr lang="zh-CN" altLang="en-US" sz="2800" smtClean="0"/>
              <a:t>分析表的思想和方法是构造其他</a:t>
            </a:r>
            <a:r>
              <a:rPr lang="en-US" altLang="zh-CN" sz="2800" smtClean="0"/>
              <a:t>LR</a:t>
            </a:r>
            <a:r>
              <a:rPr lang="zh-CN" altLang="en-US" sz="2800" smtClean="0"/>
              <a:t>分析表的基础。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457200" y="152400"/>
            <a:ext cx="7848600" cy="1371600"/>
          </a:xfrm>
        </p:spPr>
        <p:txBody>
          <a:bodyPr/>
          <a:lstStyle/>
          <a:p>
            <a:pPr marL="609600" indent="-609600" eaLnBrk="1" hangingPunct="1">
              <a:buFont typeface="Wingdings" pitchFamily="2" charset="2"/>
              <a:buNone/>
            </a:pPr>
            <a:r>
              <a:rPr lang="zh-CN" altLang="en-US" sz="2400" smtClean="0"/>
              <a:t>例 </a:t>
            </a:r>
            <a:r>
              <a:rPr lang="zh-CN" altLang="en-US" sz="2400" smtClean="0">
                <a:latin typeface="Times New Roman" pitchFamily="18" charset="0"/>
              </a:rPr>
              <a:t>文法：	(</a:t>
            </a:r>
            <a:r>
              <a:rPr lang="zh-CN" altLang="en-US" sz="2400" smtClean="0"/>
              <a:t>1)</a:t>
            </a:r>
            <a:r>
              <a:rPr lang="zh-CN" altLang="en-US" sz="2400" smtClean="0">
                <a:latin typeface="Times New Roman" pitchFamily="18" charset="0"/>
              </a:rPr>
              <a:t>   </a:t>
            </a:r>
            <a:r>
              <a:rPr lang="en-US" altLang="zh-CN" sz="2400" smtClean="0"/>
              <a:t>S→aAcBe       	(2)</a:t>
            </a:r>
            <a:r>
              <a:rPr lang="en-US" altLang="zh-CN" sz="2400" smtClean="0">
                <a:latin typeface="Times New Roman" pitchFamily="18" charset="0"/>
                <a:cs typeface="Times New Roman" pitchFamily="18" charset="0"/>
              </a:rPr>
              <a:t>   </a:t>
            </a:r>
            <a:r>
              <a:rPr lang="en-US" altLang="zh-CN" sz="2400" smtClean="0"/>
              <a:t>A→b</a:t>
            </a:r>
          </a:p>
          <a:p>
            <a:pPr marL="609600" indent="-609600" algn="just" eaLnBrk="1" hangingPunct="1">
              <a:buFont typeface="Wingdings" pitchFamily="2" charset="2"/>
              <a:buNone/>
            </a:pPr>
            <a:r>
              <a:rPr lang="en-US" altLang="zh-CN" sz="2400" smtClean="0"/>
              <a:t>           	(3)</a:t>
            </a:r>
            <a:r>
              <a:rPr lang="en-US" altLang="zh-CN" sz="2400" smtClean="0">
                <a:latin typeface="Times New Roman" pitchFamily="18" charset="0"/>
                <a:cs typeface="Times New Roman" pitchFamily="18" charset="0"/>
              </a:rPr>
              <a:t>   </a:t>
            </a:r>
            <a:r>
              <a:rPr lang="en-US" altLang="zh-CN" sz="2400" smtClean="0"/>
              <a:t>A→Ab           	(4)   B→d </a:t>
            </a:r>
          </a:p>
          <a:p>
            <a:pPr marL="609600" indent="-609600" eaLnBrk="1" hangingPunct="1">
              <a:buClr>
                <a:srgbClr val="0000CC"/>
              </a:buClr>
              <a:buFont typeface="Wingdings" pitchFamily="2" charset="2"/>
              <a:buNone/>
            </a:pPr>
            <a:r>
              <a:rPr lang="zh-CN" altLang="en-US" sz="2400" smtClean="0">
                <a:latin typeface="Times New Roman" pitchFamily="18" charset="0"/>
              </a:rPr>
              <a:t>判断输入串 </a:t>
            </a:r>
            <a:r>
              <a:rPr lang="en-US" altLang="zh-CN" sz="2400" smtClean="0"/>
              <a:t>abbcde# </a:t>
            </a:r>
            <a:r>
              <a:rPr lang="zh-CN" altLang="en-US" sz="2400" smtClean="0"/>
              <a:t>是否为该文法的句子</a:t>
            </a:r>
          </a:p>
        </p:txBody>
      </p:sp>
      <p:grpSp>
        <p:nvGrpSpPr>
          <p:cNvPr id="16387" name="Group 290"/>
          <p:cNvGrpSpPr>
            <a:grpSpLocks/>
          </p:cNvGrpSpPr>
          <p:nvPr/>
        </p:nvGrpSpPr>
        <p:grpSpPr bwMode="auto">
          <a:xfrm>
            <a:off x="533400" y="1600200"/>
            <a:ext cx="8153400" cy="4953000"/>
            <a:chOff x="144" y="1248"/>
            <a:chExt cx="5424" cy="3025"/>
          </a:xfrm>
        </p:grpSpPr>
        <p:grpSp>
          <p:nvGrpSpPr>
            <p:cNvPr id="16388" name="Group 291"/>
            <p:cNvGrpSpPr>
              <a:grpSpLocks/>
            </p:cNvGrpSpPr>
            <p:nvPr/>
          </p:nvGrpSpPr>
          <p:grpSpPr bwMode="auto">
            <a:xfrm>
              <a:off x="144" y="3767"/>
              <a:ext cx="5424" cy="249"/>
              <a:chOff x="192" y="3834"/>
              <a:chExt cx="5424" cy="249"/>
            </a:xfrm>
          </p:grpSpPr>
          <p:sp>
            <p:nvSpPr>
              <p:cNvPr id="16459" name="Rectangle 292"/>
              <p:cNvSpPr>
                <a:spLocks noChangeArrowheads="1"/>
              </p:cNvSpPr>
              <p:nvPr/>
            </p:nvSpPr>
            <p:spPr bwMode="auto">
              <a:xfrm>
                <a:off x="3792" y="3834"/>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S→aAcBe）</a:t>
                </a:r>
              </a:p>
            </p:txBody>
          </p:sp>
          <p:sp>
            <p:nvSpPr>
              <p:cNvPr id="16460" name="Rectangle 293"/>
              <p:cNvSpPr>
                <a:spLocks noChangeArrowheads="1"/>
              </p:cNvSpPr>
              <p:nvPr/>
            </p:nvSpPr>
            <p:spPr bwMode="auto">
              <a:xfrm>
                <a:off x="2544" y="3834"/>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p>
            </p:txBody>
          </p:sp>
          <p:sp>
            <p:nvSpPr>
              <p:cNvPr id="16461" name="Rectangle 294"/>
              <p:cNvSpPr>
                <a:spLocks noChangeArrowheads="1"/>
              </p:cNvSpPr>
              <p:nvPr/>
            </p:nvSpPr>
            <p:spPr bwMode="auto">
              <a:xfrm>
                <a:off x="1548" y="3834"/>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u="sng">
                    <a:solidFill>
                      <a:schemeClr val="hlink"/>
                    </a:solidFill>
                    <a:latin typeface="Times New Roman" pitchFamily="18" charset="0"/>
                  </a:rPr>
                  <a:t>aAcBe</a:t>
                </a:r>
              </a:p>
            </p:txBody>
          </p:sp>
          <p:sp>
            <p:nvSpPr>
              <p:cNvPr id="16462" name="Rectangle 295"/>
              <p:cNvSpPr>
                <a:spLocks noChangeArrowheads="1"/>
              </p:cNvSpPr>
              <p:nvPr/>
            </p:nvSpPr>
            <p:spPr bwMode="auto">
              <a:xfrm>
                <a:off x="192" y="3834"/>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10）</a:t>
                </a:r>
              </a:p>
            </p:txBody>
          </p:sp>
        </p:grpSp>
        <p:grpSp>
          <p:nvGrpSpPr>
            <p:cNvPr id="16389" name="Group 296"/>
            <p:cNvGrpSpPr>
              <a:grpSpLocks/>
            </p:cNvGrpSpPr>
            <p:nvPr/>
          </p:nvGrpSpPr>
          <p:grpSpPr bwMode="auto">
            <a:xfrm>
              <a:off x="144" y="4016"/>
              <a:ext cx="5424" cy="249"/>
              <a:chOff x="192" y="4083"/>
              <a:chExt cx="5424" cy="249"/>
            </a:xfrm>
          </p:grpSpPr>
          <p:sp>
            <p:nvSpPr>
              <p:cNvPr id="16455" name="Rectangle 297"/>
              <p:cNvSpPr>
                <a:spLocks noChangeArrowheads="1"/>
              </p:cNvSpPr>
              <p:nvPr/>
            </p:nvSpPr>
            <p:spPr bwMode="auto">
              <a:xfrm>
                <a:off x="3792" y="4083"/>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接受</a:t>
                </a:r>
              </a:p>
            </p:txBody>
          </p:sp>
          <p:sp>
            <p:nvSpPr>
              <p:cNvPr id="16456" name="Rectangle 298"/>
              <p:cNvSpPr>
                <a:spLocks noChangeArrowheads="1"/>
              </p:cNvSpPr>
              <p:nvPr/>
            </p:nvSpPr>
            <p:spPr bwMode="auto">
              <a:xfrm>
                <a:off x="2544" y="4083"/>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p>
            </p:txBody>
          </p:sp>
          <p:sp>
            <p:nvSpPr>
              <p:cNvPr id="16457" name="Rectangle 299"/>
              <p:cNvSpPr>
                <a:spLocks noChangeArrowheads="1"/>
              </p:cNvSpPr>
              <p:nvPr/>
            </p:nvSpPr>
            <p:spPr bwMode="auto">
              <a:xfrm>
                <a:off x="1548" y="4083"/>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S</a:t>
                </a:r>
              </a:p>
            </p:txBody>
          </p:sp>
          <p:sp>
            <p:nvSpPr>
              <p:cNvPr id="16458" name="Rectangle 300"/>
              <p:cNvSpPr>
                <a:spLocks noChangeArrowheads="1"/>
              </p:cNvSpPr>
              <p:nvPr/>
            </p:nvSpPr>
            <p:spPr bwMode="auto">
              <a:xfrm>
                <a:off x="192" y="4083"/>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11）</a:t>
                </a:r>
              </a:p>
            </p:txBody>
          </p:sp>
        </p:grpSp>
        <p:grpSp>
          <p:nvGrpSpPr>
            <p:cNvPr id="16390" name="Group 301"/>
            <p:cNvGrpSpPr>
              <a:grpSpLocks/>
            </p:cNvGrpSpPr>
            <p:nvPr/>
          </p:nvGrpSpPr>
          <p:grpSpPr bwMode="auto">
            <a:xfrm>
              <a:off x="144" y="3518"/>
              <a:ext cx="5424" cy="249"/>
              <a:chOff x="192" y="3585"/>
              <a:chExt cx="5424" cy="249"/>
            </a:xfrm>
          </p:grpSpPr>
          <p:sp>
            <p:nvSpPr>
              <p:cNvPr id="16451" name="Rectangle 302"/>
              <p:cNvSpPr>
                <a:spLocks noChangeArrowheads="1"/>
              </p:cNvSpPr>
              <p:nvPr/>
            </p:nvSpPr>
            <p:spPr bwMode="auto">
              <a:xfrm>
                <a:off x="3792" y="3585"/>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e</a:t>
                </a:r>
              </a:p>
            </p:txBody>
          </p:sp>
          <p:sp>
            <p:nvSpPr>
              <p:cNvPr id="16452" name="Rectangle 303"/>
              <p:cNvSpPr>
                <a:spLocks noChangeArrowheads="1"/>
              </p:cNvSpPr>
              <p:nvPr/>
            </p:nvSpPr>
            <p:spPr bwMode="auto">
              <a:xfrm>
                <a:off x="2544" y="3585"/>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e#</a:t>
                </a:r>
              </a:p>
            </p:txBody>
          </p:sp>
          <p:sp>
            <p:nvSpPr>
              <p:cNvPr id="16453" name="Rectangle 304"/>
              <p:cNvSpPr>
                <a:spLocks noChangeArrowheads="1"/>
              </p:cNvSpPr>
              <p:nvPr/>
            </p:nvSpPr>
            <p:spPr bwMode="auto">
              <a:xfrm>
                <a:off x="1548" y="3585"/>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aAcB</a:t>
                </a:r>
              </a:p>
            </p:txBody>
          </p:sp>
          <p:sp>
            <p:nvSpPr>
              <p:cNvPr id="16454" name="Rectangle 305"/>
              <p:cNvSpPr>
                <a:spLocks noChangeArrowheads="1"/>
              </p:cNvSpPr>
              <p:nvPr/>
            </p:nvSpPr>
            <p:spPr bwMode="auto">
              <a:xfrm>
                <a:off x="192" y="3585"/>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9）</a:t>
                </a:r>
              </a:p>
            </p:txBody>
          </p:sp>
        </p:grpSp>
        <p:grpSp>
          <p:nvGrpSpPr>
            <p:cNvPr id="16391" name="Group 306"/>
            <p:cNvGrpSpPr>
              <a:grpSpLocks/>
            </p:cNvGrpSpPr>
            <p:nvPr/>
          </p:nvGrpSpPr>
          <p:grpSpPr bwMode="auto">
            <a:xfrm>
              <a:off x="144" y="3269"/>
              <a:ext cx="5424" cy="249"/>
              <a:chOff x="192" y="3336"/>
              <a:chExt cx="5424" cy="249"/>
            </a:xfrm>
          </p:grpSpPr>
          <p:sp>
            <p:nvSpPr>
              <p:cNvPr id="16447" name="Rectangle 307"/>
              <p:cNvSpPr>
                <a:spLocks noChangeArrowheads="1"/>
              </p:cNvSpPr>
              <p:nvPr/>
            </p:nvSpPr>
            <p:spPr bwMode="auto">
              <a:xfrm>
                <a:off x="3792" y="3336"/>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B→d）</a:t>
                </a:r>
              </a:p>
            </p:txBody>
          </p:sp>
          <p:sp>
            <p:nvSpPr>
              <p:cNvPr id="16448" name="Rectangle 308"/>
              <p:cNvSpPr>
                <a:spLocks noChangeArrowheads="1"/>
              </p:cNvSpPr>
              <p:nvPr/>
            </p:nvSpPr>
            <p:spPr bwMode="auto">
              <a:xfrm>
                <a:off x="2544" y="3336"/>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e#</a:t>
                </a:r>
              </a:p>
            </p:txBody>
          </p:sp>
          <p:sp>
            <p:nvSpPr>
              <p:cNvPr id="16449" name="Rectangle 309"/>
              <p:cNvSpPr>
                <a:spLocks noChangeArrowheads="1"/>
              </p:cNvSpPr>
              <p:nvPr/>
            </p:nvSpPr>
            <p:spPr bwMode="auto">
              <a:xfrm>
                <a:off x="1548" y="3336"/>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aAc</a:t>
                </a:r>
                <a:r>
                  <a:rPr lang="en-US" altLang="zh-CN" u="sng">
                    <a:solidFill>
                      <a:schemeClr val="hlink"/>
                    </a:solidFill>
                    <a:latin typeface="Times New Roman" pitchFamily="18" charset="0"/>
                  </a:rPr>
                  <a:t>d</a:t>
                </a:r>
              </a:p>
            </p:txBody>
          </p:sp>
          <p:sp>
            <p:nvSpPr>
              <p:cNvPr id="16450" name="Rectangle 310"/>
              <p:cNvSpPr>
                <a:spLocks noChangeArrowheads="1"/>
              </p:cNvSpPr>
              <p:nvPr/>
            </p:nvSpPr>
            <p:spPr bwMode="auto">
              <a:xfrm>
                <a:off x="192" y="3336"/>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8）</a:t>
                </a:r>
              </a:p>
            </p:txBody>
          </p:sp>
        </p:grpSp>
        <p:grpSp>
          <p:nvGrpSpPr>
            <p:cNvPr id="16392" name="Group 311"/>
            <p:cNvGrpSpPr>
              <a:grpSpLocks/>
            </p:cNvGrpSpPr>
            <p:nvPr/>
          </p:nvGrpSpPr>
          <p:grpSpPr bwMode="auto">
            <a:xfrm>
              <a:off x="144" y="3020"/>
              <a:ext cx="5424" cy="249"/>
              <a:chOff x="192" y="3087"/>
              <a:chExt cx="5424" cy="249"/>
            </a:xfrm>
          </p:grpSpPr>
          <p:sp>
            <p:nvSpPr>
              <p:cNvPr id="16443" name="Rectangle 312"/>
              <p:cNvSpPr>
                <a:spLocks noChangeArrowheads="1"/>
              </p:cNvSpPr>
              <p:nvPr/>
            </p:nvSpPr>
            <p:spPr bwMode="auto">
              <a:xfrm>
                <a:off x="3792" y="3087"/>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d</a:t>
                </a:r>
              </a:p>
            </p:txBody>
          </p:sp>
          <p:sp>
            <p:nvSpPr>
              <p:cNvPr id="16444" name="Rectangle 313"/>
              <p:cNvSpPr>
                <a:spLocks noChangeArrowheads="1"/>
              </p:cNvSpPr>
              <p:nvPr/>
            </p:nvSpPr>
            <p:spPr bwMode="auto">
              <a:xfrm>
                <a:off x="2544" y="3087"/>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de#</a:t>
                </a:r>
              </a:p>
            </p:txBody>
          </p:sp>
          <p:sp>
            <p:nvSpPr>
              <p:cNvPr id="16445" name="Rectangle 314"/>
              <p:cNvSpPr>
                <a:spLocks noChangeArrowheads="1"/>
              </p:cNvSpPr>
              <p:nvPr/>
            </p:nvSpPr>
            <p:spPr bwMode="auto">
              <a:xfrm>
                <a:off x="1548" y="3087"/>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aAc</a:t>
                </a:r>
              </a:p>
            </p:txBody>
          </p:sp>
          <p:sp>
            <p:nvSpPr>
              <p:cNvPr id="16446" name="Rectangle 315"/>
              <p:cNvSpPr>
                <a:spLocks noChangeArrowheads="1"/>
              </p:cNvSpPr>
              <p:nvPr/>
            </p:nvSpPr>
            <p:spPr bwMode="auto">
              <a:xfrm>
                <a:off x="192" y="3087"/>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7）</a:t>
                </a:r>
              </a:p>
            </p:txBody>
          </p:sp>
        </p:grpSp>
        <p:grpSp>
          <p:nvGrpSpPr>
            <p:cNvPr id="16393" name="Group 316"/>
            <p:cNvGrpSpPr>
              <a:grpSpLocks/>
            </p:cNvGrpSpPr>
            <p:nvPr/>
          </p:nvGrpSpPr>
          <p:grpSpPr bwMode="auto">
            <a:xfrm>
              <a:off x="144" y="2522"/>
              <a:ext cx="5424" cy="249"/>
              <a:chOff x="192" y="2589"/>
              <a:chExt cx="5424" cy="249"/>
            </a:xfrm>
          </p:grpSpPr>
          <p:sp>
            <p:nvSpPr>
              <p:cNvPr id="16439" name="Rectangle 317"/>
              <p:cNvSpPr>
                <a:spLocks noChangeArrowheads="1"/>
              </p:cNvSpPr>
              <p:nvPr/>
            </p:nvSpPr>
            <p:spPr bwMode="auto">
              <a:xfrm>
                <a:off x="3792" y="2589"/>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A→Ab）</a:t>
                </a:r>
              </a:p>
            </p:txBody>
          </p:sp>
          <p:sp>
            <p:nvSpPr>
              <p:cNvPr id="16440" name="Rectangle 318"/>
              <p:cNvSpPr>
                <a:spLocks noChangeArrowheads="1"/>
              </p:cNvSpPr>
              <p:nvPr/>
            </p:nvSpPr>
            <p:spPr bwMode="auto">
              <a:xfrm>
                <a:off x="2544" y="2589"/>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cde#</a:t>
                </a:r>
              </a:p>
            </p:txBody>
          </p:sp>
          <p:sp>
            <p:nvSpPr>
              <p:cNvPr id="16441" name="Rectangle 319"/>
              <p:cNvSpPr>
                <a:spLocks noChangeArrowheads="1"/>
              </p:cNvSpPr>
              <p:nvPr/>
            </p:nvSpPr>
            <p:spPr bwMode="auto">
              <a:xfrm>
                <a:off x="1548" y="2589"/>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t>
                </a:r>
                <a:r>
                  <a:rPr lang="en-US" altLang="zh-CN" u="sng">
                    <a:solidFill>
                      <a:schemeClr val="hlink"/>
                    </a:solidFill>
                    <a:latin typeface="Times New Roman" pitchFamily="18" charset="0"/>
                  </a:rPr>
                  <a:t>Ab</a:t>
                </a:r>
              </a:p>
            </p:txBody>
          </p:sp>
          <p:sp>
            <p:nvSpPr>
              <p:cNvPr id="16442" name="Rectangle 320"/>
              <p:cNvSpPr>
                <a:spLocks noChangeArrowheads="1"/>
              </p:cNvSpPr>
              <p:nvPr/>
            </p:nvSpPr>
            <p:spPr bwMode="auto">
              <a:xfrm>
                <a:off x="192" y="2589"/>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5）</a:t>
                </a:r>
              </a:p>
            </p:txBody>
          </p:sp>
        </p:grpSp>
        <p:sp>
          <p:nvSpPr>
            <p:cNvPr id="16394" name="Line 321"/>
            <p:cNvSpPr>
              <a:spLocks noChangeShapeType="1"/>
            </p:cNvSpPr>
            <p:nvPr/>
          </p:nvSpPr>
          <p:spPr bwMode="auto">
            <a:xfrm>
              <a:off x="144" y="2771"/>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6395" name="Group 322"/>
            <p:cNvGrpSpPr>
              <a:grpSpLocks/>
            </p:cNvGrpSpPr>
            <p:nvPr/>
          </p:nvGrpSpPr>
          <p:grpSpPr bwMode="auto">
            <a:xfrm>
              <a:off x="144" y="2771"/>
              <a:ext cx="5424" cy="249"/>
              <a:chOff x="192" y="2838"/>
              <a:chExt cx="5424" cy="249"/>
            </a:xfrm>
          </p:grpSpPr>
          <p:sp>
            <p:nvSpPr>
              <p:cNvPr id="16435" name="Rectangle 323"/>
              <p:cNvSpPr>
                <a:spLocks noChangeArrowheads="1"/>
              </p:cNvSpPr>
              <p:nvPr/>
            </p:nvSpPr>
            <p:spPr bwMode="auto">
              <a:xfrm>
                <a:off x="3792" y="2838"/>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c</a:t>
                </a:r>
              </a:p>
            </p:txBody>
          </p:sp>
          <p:sp>
            <p:nvSpPr>
              <p:cNvPr id="16436" name="Rectangle 324"/>
              <p:cNvSpPr>
                <a:spLocks noChangeArrowheads="1"/>
              </p:cNvSpPr>
              <p:nvPr/>
            </p:nvSpPr>
            <p:spPr bwMode="auto">
              <a:xfrm>
                <a:off x="2544" y="2838"/>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cde#</a:t>
                </a:r>
              </a:p>
            </p:txBody>
          </p:sp>
          <p:sp>
            <p:nvSpPr>
              <p:cNvPr id="16437" name="Rectangle 325"/>
              <p:cNvSpPr>
                <a:spLocks noChangeArrowheads="1"/>
              </p:cNvSpPr>
              <p:nvPr/>
            </p:nvSpPr>
            <p:spPr bwMode="auto">
              <a:xfrm>
                <a:off x="1548" y="2838"/>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a:t>
                </a:r>
              </a:p>
            </p:txBody>
          </p:sp>
          <p:sp>
            <p:nvSpPr>
              <p:cNvPr id="16438" name="Rectangle 326"/>
              <p:cNvSpPr>
                <a:spLocks noChangeArrowheads="1"/>
              </p:cNvSpPr>
              <p:nvPr/>
            </p:nvSpPr>
            <p:spPr bwMode="auto">
              <a:xfrm>
                <a:off x="192" y="2838"/>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6）</a:t>
                </a:r>
              </a:p>
            </p:txBody>
          </p:sp>
        </p:grpSp>
        <p:sp>
          <p:nvSpPr>
            <p:cNvPr id="16396" name="Line 327"/>
            <p:cNvSpPr>
              <a:spLocks noChangeShapeType="1"/>
            </p:cNvSpPr>
            <p:nvPr/>
          </p:nvSpPr>
          <p:spPr bwMode="auto">
            <a:xfrm>
              <a:off x="144" y="3020"/>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7" name="Line 328"/>
            <p:cNvSpPr>
              <a:spLocks noChangeShapeType="1"/>
            </p:cNvSpPr>
            <p:nvPr/>
          </p:nvSpPr>
          <p:spPr bwMode="auto">
            <a:xfrm>
              <a:off x="144" y="3269"/>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8" name="Line 329"/>
            <p:cNvSpPr>
              <a:spLocks noChangeShapeType="1"/>
            </p:cNvSpPr>
            <p:nvPr/>
          </p:nvSpPr>
          <p:spPr bwMode="auto">
            <a:xfrm>
              <a:off x="144" y="3518"/>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9" name="Line 330"/>
            <p:cNvSpPr>
              <a:spLocks noChangeShapeType="1"/>
            </p:cNvSpPr>
            <p:nvPr/>
          </p:nvSpPr>
          <p:spPr bwMode="auto">
            <a:xfrm>
              <a:off x="144" y="3767"/>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0" name="Line 331"/>
            <p:cNvSpPr>
              <a:spLocks noChangeShapeType="1"/>
            </p:cNvSpPr>
            <p:nvPr/>
          </p:nvSpPr>
          <p:spPr bwMode="auto">
            <a:xfrm>
              <a:off x="144" y="4016"/>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1" name="Line 332"/>
            <p:cNvSpPr>
              <a:spLocks noChangeShapeType="1"/>
            </p:cNvSpPr>
            <p:nvPr/>
          </p:nvSpPr>
          <p:spPr bwMode="auto">
            <a:xfrm>
              <a:off x="144" y="4265"/>
              <a:ext cx="5424" cy="0"/>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2" name="Line 333"/>
            <p:cNvSpPr>
              <a:spLocks noChangeShapeType="1"/>
            </p:cNvSpPr>
            <p:nvPr/>
          </p:nvSpPr>
          <p:spPr bwMode="auto">
            <a:xfrm>
              <a:off x="1500" y="1248"/>
              <a:ext cx="0" cy="2988"/>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3" name="Line 334"/>
            <p:cNvSpPr>
              <a:spLocks noChangeShapeType="1"/>
            </p:cNvSpPr>
            <p:nvPr/>
          </p:nvSpPr>
          <p:spPr bwMode="auto">
            <a:xfrm>
              <a:off x="2496" y="1256"/>
              <a:ext cx="0" cy="2988"/>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4" name="Line 335"/>
            <p:cNvSpPr>
              <a:spLocks noChangeShapeType="1"/>
            </p:cNvSpPr>
            <p:nvPr/>
          </p:nvSpPr>
          <p:spPr bwMode="auto">
            <a:xfrm>
              <a:off x="3744" y="1285"/>
              <a:ext cx="0" cy="2988"/>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5" name="Line 336"/>
            <p:cNvSpPr>
              <a:spLocks noChangeShapeType="1"/>
            </p:cNvSpPr>
            <p:nvPr/>
          </p:nvSpPr>
          <p:spPr bwMode="auto">
            <a:xfrm>
              <a:off x="144" y="1248"/>
              <a:ext cx="0" cy="2988"/>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6" name="Line 337"/>
            <p:cNvSpPr>
              <a:spLocks noChangeShapeType="1"/>
            </p:cNvSpPr>
            <p:nvPr/>
          </p:nvSpPr>
          <p:spPr bwMode="auto">
            <a:xfrm>
              <a:off x="5568" y="1248"/>
              <a:ext cx="0" cy="2988"/>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6407" name="Group 338"/>
            <p:cNvGrpSpPr>
              <a:grpSpLocks/>
            </p:cNvGrpSpPr>
            <p:nvPr/>
          </p:nvGrpSpPr>
          <p:grpSpPr bwMode="auto">
            <a:xfrm>
              <a:off x="144" y="2268"/>
              <a:ext cx="5424" cy="249"/>
              <a:chOff x="192" y="2340"/>
              <a:chExt cx="5424" cy="249"/>
            </a:xfrm>
          </p:grpSpPr>
          <p:sp>
            <p:nvSpPr>
              <p:cNvPr id="16431" name="Rectangle 339"/>
              <p:cNvSpPr>
                <a:spLocks noChangeArrowheads="1"/>
              </p:cNvSpPr>
              <p:nvPr/>
            </p:nvSpPr>
            <p:spPr bwMode="auto">
              <a:xfrm>
                <a:off x="3792" y="2340"/>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b</a:t>
                </a:r>
              </a:p>
            </p:txBody>
          </p:sp>
          <p:sp>
            <p:nvSpPr>
              <p:cNvPr id="16432" name="Rectangle 340"/>
              <p:cNvSpPr>
                <a:spLocks noChangeArrowheads="1"/>
              </p:cNvSpPr>
              <p:nvPr/>
            </p:nvSpPr>
            <p:spPr bwMode="auto">
              <a:xfrm>
                <a:off x="2544" y="2340"/>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bcde#</a:t>
                </a:r>
              </a:p>
            </p:txBody>
          </p:sp>
          <p:sp>
            <p:nvSpPr>
              <p:cNvPr id="16433" name="Rectangle 341"/>
              <p:cNvSpPr>
                <a:spLocks noChangeArrowheads="1"/>
              </p:cNvSpPr>
              <p:nvPr/>
            </p:nvSpPr>
            <p:spPr bwMode="auto">
              <a:xfrm>
                <a:off x="1548" y="2340"/>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a:t>
                </a:r>
              </a:p>
            </p:txBody>
          </p:sp>
          <p:sp>
            <p:nvSpPr>
              <p:cNvPr id="16434" name="Rectangle 342"/>
              <p:cNvSpPr>
                <a:spLocks noChangeArrowheads="1"/>
              </p:cNvSpPr>
              <p:nvPr/>
            </p:nvSpPr>
            <p:spPr bwMode="auto">
              <a:xfrm>
                <a:off x="192" y="2340"/>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4）</a:t>
                </a:r>
              </a:p>
            </p:txBody>
          </p:sp>
        </p:grpSp>
        <p:grpSp>
          <p:nvGrpSpPr>
            <p:cNvPr id="16408" name="Group 343"/>
            <p:cNvGrpSpPr>
              <a:grpSpLocks/>
            </p:cNvGrpSpPr>
            <p:nvPr/>
          </p:nvGrpSpPr>
          <p:grpSpPr bwMode="auto">
            <a:xfrm>
              <a:off x="144" y="2011"/>
              <a:ext cx="5424" cy="249"/>
              <a:chOff x="192" y="2091"/>
              <a:chExt cx="5424" cy="249"/>
            </a:xfrm>
          </p:grpSpPr>
          <p:sp>
            <p:nvSpPr>
              <p:cNvPr id="16427" name="Rectangle 344"/>
              <p:cNvSpPr>
                <a:spLocks noChangeArrowheads="1"/>
              </p:cNvSpPr>
              <p:nvPr/>
            </p:nvSpPr>
            <p:spPr bwMode="auto">
              <a:xfrm>
                <a:off x="3792" y="2091"/>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A→b）</a:t>
                </a:r>
              </a:p>
            </p:txBody>
          </p:sp>
          <p:sp>
            <p:nvSpPr>
              <p:cNvPr id="16428" name="Rectangle 345"/>
              <p:cNvSpPr>
                <a:spLocks noChangeArrowheads="1"/>
              </p:cNvSpPr>
              <p:nvPr/>
            </p:nvSpPr>
            <p:spPr bwMode="auto">
              <a:xfrm>
                <a:off x="2544" y="2091"/>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bcde#</a:t>
                </a:r>
              </a:p>
            </p:txBody>
          </p:sp>
          <p:sp>
            <p:nvSpPr>
              <p:cNvPr id="16429" name="Rectangle 346"/>
              <p:cNvSpPr>
                <a:spLocks noChangeArrowheads="1"/>
              </p:cNvSpPr>
              <p:nvPr/>
            </p:nvSpPr>
            <p:spPr bwMode="auto">
              <a:xfrm>
                <a:off x="1548" y="2091"/>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t>
                </a:r>
                <a:r>
                  <a:rPr lang="en-US" altLang="zh-CN" u="sng">
                    <a:solidFill>
                      <a:schemeClr val="hlink"/>
                    </a:solidFill>
                    <a:latin typeface="Times New Roman" pitchFamily="18" charset="0"/>
                  </a:rPr>
                  <a:t>b</a:t>
                </a:r>
              </a:p>
            </p:txBody>
          </p:sp>
          <p:sp>
            <p:nvSpPr>
              <p:cNvPr id="16430" name="Rectangle 347"/>
              <p:cNvSpPr>
                <a:spLocks noChangeArrowheads="1"/>
              </p:cNvSpPr>
              <p:nvPr/>
            </p:nvSpPr>
            <p:spPr bwMode="auto">
              <a:xfrm>
                <a:off x="192" y="2091"/>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3）</a:t>
                </a:r>
              </a:p>
            </p:txBody>
          </p:sp>
        </p:grpSp>
        <p:grpSp>
          <p:nvGrpSpPr>
            <p:cNvPr id="16409" name="Group 348"/>
            <p:cNvGrpSpPr>
              <a:grpSpLocks/>
            </p:cNvGrpSpPr>
            <p:nvPr/>
          </p:nvGrpSpPr>
          <p:grpSpPr bwMode="auto">
            <a:xfrm>
              <a:off x="144" y="1746"/>
              <a:ext cx="5424" cy="249"/>
              <a:chOff x="192" y="1842"/>
              <a:chExt cx="5424" cy="249"/>
            </a:xfrm>
          </p:grpSpPr>
          <p:sp>
            <p:nvSpPr>
              <p:cNvPr id="16423" name="Rectangle 349"/>
              <p:cNvSpPr>
                <a:spLocks noChangeArrowheads="1"/>
              </p:cNvSpPr>
              <p:nvPr/>
            </p:nvSpPr>
            <p:spPr bwMode="auto">
              <a:xfrm>
                <a:off x="3792" y="1842"/>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b</a:t>
                </a:r>
              </a:p>
            </p:txBody>
          </p:sp>
          <p:sp>
            <p:nvSpPr>
              <p:cNvPr id="16424" name="Rectangle 350"/>
              <p:cNvSpPr>
                <a:spLocks noChangeArrowheads="1"/>
              </p:cNvSpPr>
              <p:nvPr/>
            </p:nvSpPr>
            <p:spPr bwMode="auto">
              <a:xfrm>
                <a:off x="2544" y="1842"/>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bbcde#</a:t>
                </a:r>
              </a:p>
            </p:txBody>
          </p:sp>
          <p:sp>
            <p:nvSpPr>
              <p:cNvPr id="16425" name="Rectangle 351"/>
              <p:cNvSpPr>
                <a:spLocks noChangeArrowheads="1"/>
              </p:cNvSpPr>
              <p:nvPr/>
            </p:nvSpPr>
            <p:spPr bwMode="auto">
              <a:xfrm>
                <a:off x="1548" y="1842"/>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t>
                </a:r>
              </a:p>
            </p:txBody>
          </p:sp>
          <p:sp>
            <p:nvSpPr>
              <p:cNvPr id="16426" name="Rectangle 352"/>
              <p:cNvSpPr>
                <a:spLocks noChangeArrowheads="1"/>
              </p:cNvSpPr>
              <p:nvPr/>
            </p:nvSpPr>
            <p:spPr bwMode="auto">
              <a:xfrm>
                <a:off x="192" y="1842"/>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2）</a:t>
                </a:r>
              </a:p>
            </p:txBody>
          </p:sp>
        </p:grpSp>
        <p:grpSp>
          <p:nvGrpSpPr>
            <p:cNvPr id="16410" name="Group 353"/>
            <p:cNvGrpSpPr>
              <a:grpSpLocks/>
            </p:cNvGrpSpPr>
            <p:nvPr/>
          </p:nvGrpSpPr>
          <p:grpSpPr bwMode="auto">
            <a:xfrm>
              <a:off x="144" y="1497"/>
              <a:ext cx="5424" cy="249"/>
              <a:chOff x="192" y="1593"/>
              <a:chExt cx="5424" cy="249"/>
            </a:xfrm>
          </p:grpSpPr>
          <p:sp>
            <p:nvSpPr>
              <p:cNvPr id="16419" name="Rectangle 354"/>
              <p:cNvSpPr>
                <a:spLocks noChangeArrowheads="1"/>
              </p:cNvSpPr>
              <p:nvPr/>
            </p:nvSpPr>
            <p:spPr bwMode="auto">
              <a:xfrm>
                <a:off x="3792" y="1593"/>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a</a:t>
                </a:r>
              </a:p>
            </p:txBody>
          </p:sp>
          <p:sp>
            <p:nvSpPr>
              <p:cNvPr id="16420" name="Rectangle 355"/>
              <p:cNvSpPr>
                <a:spLocks noChangeArrowheads="1"/>
              </p:cNvSpPr>
              <p:nvPr/>
            </p:nvSpPr>
            <p:spPr bwMode="auto">
              <a:xfrm>
                <a:off x="2544" y="1593"/>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abbcde#</a:t>
                </a:r>
              </a:p>
            </p:txBody>
          </p:sp>
          <p:sp>
            <p:nvSpPr>
              <p:cNvPr id="16421" name="Rectangle 356"/>
              <p:cNvSpPr>
                <a:spLocks noChangeArrowheads="1"/>
              </p:cNvSpPr>
              <p:nvPr/>
            </p:nvSpPr>
            <p:spPr bwMode="auto">
              <a:xfrm>
                <a:off x="1548" y="1593"/>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p>
            </p:txBody>
          </p:sp>
          <p:sp>
            <p:nvSpPr>
              <p:cNvPr id="16422" name="Rectangle 357"/>
              <p:cNvSpPr>
                <a:spLocks noChangeArrowheads="1"/>
              </p:cNvSpPr>
              <p:nvPr/>
            </p:nvSpPr>
            <p:spPr bwMode="auto">
              <a:xfrm>
                <a:off x="192" y="1593"/>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1）</a:t>
                </a:r>
              </a:p>
            </p:txBody>
          </p:sp>
        </p:grpSp>
        <p:grpSp>
          <p:nvGrpSpPr>
            <p:cNvPr id="16411" name="Group 358"/>
            <p:cNvGrpSpPr>
              <a:grpSpLocks/>
            </p:cNvGrpSpPr>
            <p:nvPr/>
          </p:nvGrpSpPr>
          <p:grpSpPr bwMode="auto">
            <a:xfrm>
              <a:off x="144" y="1248"/>
              <a:ext cx="5424" cy="249"/>
              <a:chOff x="192" y="1344"/>
              <a:chExt cx="5424" cy="249"/>
            </a:xfrm>
          </p:grpSpPr>
          <p:sp>
            <p:nvSpPr>
              <p:cNvPr id="16415" name="Rectangle 359"/>
              <p:cNvSpPr>
                <a:spLocks noChangeArrowheads="1"/>
              </p:cNvSpPr>
              <p:nvPr/>
            </p:nvSpPr>
            <p:spPr bwMode="auto">
              <a:xfrm>
                <a:off x="3792" y="1344"/>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动作</a:t>
                </a:r>
              </a:p>
            </p:txBody>
          </p:sp>
          <p:sp>
            <p:nvSpPr>
              <p:cNvPr id="16416" name="Rectangle 360"/>
              <p:cNvSpPr>
                <a:spLocks noChangeArrowheads="1"/>
              </p:cNvSpPr>
              <p:nvPr/>
            </p:nvSpPr>
            <p:spPr bwMode="auto">
              <a:xfrm>
                <a:off x="2544" y="1344"/>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输入符号串</a:t>
                </a:r>
              </a:p>
            </p:txBody>
          </p:sp>
          <p:sp>
            <p:nvSpPr>
              <p:cNvPr id="16417" name="Rectangle 361"/>
              <p:cNvSpPr>
                <a:spLocks noChangeArrowheads="1"/>
              </p:cNvSpPr>
              <p:nvPr/>
            </p:nvSpPr>
            <p:spPr bwMode="auto">
              <a:xfrm>
                <a:off x="1548" y="1344"/>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符号栈</a:t>
                </a:r>
              </a:p>
            </p:txBody>
          </p:sp>
          <p:sp>
            <p:nvSpPr>
              <p:cNvPr id="16418" name="Rectangle 362"/>
              <p:cNvSpPr>
                <a:spLocks noChangeArrowheads="1"/>
              </p:cNvSpPr>
              <p:nvPr/>
            </p:nvSpPr>
            <p:spPr bwMode="auto">
              <a:xfrm>
                <a:off x="192" y="1344"/>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步骤</a:t>
                </a:r>
              </a:p>
            </p:txBody>
          </p:sp>
        </p:grpSp>
        <p:sp>
          <p:nvSpPr>
            <p:cNvPr id="16412" name="Line 363"/>
            <p:cNvSpPr>
              <a:spLocks noChangeShapeType="1"/>
            </p:cNvSpPr>
            <p:nvPr/>
          </p:nvSpPr>
          <p:spPr bwMode="auto">
            <a:xfrm>
              <a:off x="144" y="1497"/>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13" name="Line 364"/>
            <p:cNvSpPr>
              <a:spLocks noChangeShapeType="1"/>
            </p:cNvSpPr>
            <p:nvPr/>
          </p:nvSpPr>
          <p:spPr bwMode="auto">
            <a:xfrm>
              <a:off x="144" y="1746"/>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14" name="Line 365"/>
            <p:cNvSpPr>
              <a:spLocks noChangeShapeType="1"/>
            </p:cNvSpPr>
            <p:nvPr/>
          </p:nvSpPr>
          <p:spPr bwMode="auto">
            <a:xfrm>
              <a:off x="144" y="1248"/>
              <a:ext cx="5424" cy="0"/>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endParaRPr lang="zh-CN" altLang="en-US" smtClean="0"/>
          </a:p>
        </p:txBody>
      </p:sp>
      <p:sp>
        <p:nvSpPr>
          <p:cNvPr id="17411" name="Rectangle 3"/>
          <p:cNvSpPr>
            <a:spLocks noGrp="1" noChangeArrowheads="1"/>
          </p:cNvSpPr>
          <p:nvPr>
            <p:ph type="body" idx="1"/>
          </p:nvPr>
        </p:nvSpPr>
        <p:spPr>
          <a:xfrm>
            <a:off x="533400" y="1447800"/>
            <a:ext cx="7924800" cy="4648200"/>
          </a:xfrm>
        </p:spPr>
        <p:txBody>
          <a:bodyPr/>
          <a:lstStyle/>
          <a:p>
            <a:pPr eaLnBrk="1" hangingPunct="1"/>
            <a:r>
              <a:rPr lang="en-US" altLang="zh-CN" sz="2800" dirty="0" smtClean="0"/>
              <a:t>LR(k)</a:t>
            </a:r>
            <a:r>
              <a:rPr lang="zh-CN" altLang="en-US" sz="2800" dirty="0" smtClean="0"/>
              <a:t>分析法通过</a:t>
            </a:r>
            <a:r>
              <a:rPr lang="zh-CN" altLang="en-US" sz="2800" dirty="0" smtClean="0">
                <a:solidFill>
                  <a:srgbClr val="FFFF00"/>
                </a:solidFill>
              </a:rPr>
              <a:t>活前缀</a:t>
            </a:r>
            <a:r>
              <a:rPr lang="zh-CN" altLang="en-US" sz="2800" dirty="0" smtClean="0"/>
              <a:t>来帮助确定句柄</a:t>
            </a:r>
          </a:p>
          <a:p>
            <a:pPr eaLnBrk="1" hangingPunct="1">
              <a:buFont typeface="Wingdings" pitchFamily="2" charset="2"/>
              <a:buChar char="Ø"/>
            </a:pPr>
            <a:r>
              <a:rPr lang="zh-CN" altLang="en-US" sz="2800" dirty="0" smtClean="0">
                <a:latin typeface="Times New Roman" pitchFamily="18" charset="0"/>
              </a:rPr>
              <a:t>规范句型的可归约前缀和活前缀(</a:t>
            </a:r>
            <a:r>
              <a:rPr lang="en-US" altLang="zh-CN" sz="2800" dirty="0" smtClean="0">
                <a:latin typeface="Times New Roman" pitchFamily="18" charset="0"/>
              </a:rPr>
              <a:t>6.</a:t>
            </a:r>
            <a:r>
              <a:rPr lang="zh-CN" altLang="en-US" sz="2800" dirty="0" smtClean="0">
                <a:latin typeface="Times New Roman" pitchFamily="18" charset="0"/>
              </a:rPr>
              <a:t>2.1)</a:t>
            </a:r>
            <a:endParaRPr lang="zh-CN" altLang="en-US" sz="2800" dirty="0" smtClean="0"/>
          </a:p>
          <a:p>
            <a:pPr eaLnBrk="1" hangingPunct="1">
              <a:buFont typeface="Wingdings" pitchFamily="2" charset="2"/>
              <a:buChar char="Ø"/>
            </a:pPr>
            <a:r>
              <a:rPr lang="zh-CN" altLang="en-US" sz="2800" dirty="0" smtClean="0"/>
              <a:t>构造文法的识别活前缀及可归前缀的</a:t>
            </a:r>
            <a:r>
              <a:rPr lang="en-US" altLang="zh-CN" sz="2800" dirty="0" smtClean="0"/>
              <a:t>DFA(6.2.2，6.2.3)</a:t>
            </a:r>
          </a:p>
          <a:p>
            <a:pPr eaLnBrk="1" hangingPunct="1">
              <a:buFont typeface="Wingdings" pitchFamily="2" charset="2"/>
              <a:buChar char="Ø"/>
            </a:pPr>
            <a:r>
              <a:rPr lang="zh-CN" altLang="en-US" sz="2800" dirty="0" smtClean="0"/>
              <a:t>按</a:t>
            </a:r>
            <a:r>
              <a:rPr lang="en-US" altLang="zh-CN" sz="2800" dirty="0" smtClean="0"/>
              <a:t>DFA</a:t>
            </a:r>
            <a:r>
              <a:rPr lang="zh-CN" altLang="en-US" sz="2800" dirty="0" smtClean="0"/>
              <a:t>构造相应分析表</a:t>
            </a:r>
            <a:r>
              <a:rPr lang="zh-CN" altLang="en-US" sz="2800" dirty="0" smtClean="0">
                <a:latin typeface="Times New Roman" pitchFamily="18" charset="0"/>
              </a:rPr>
              <a:t>——</a:t>
            </a:r>
            <a:r>
              <a:rPr lang="zh-CN" altLang="en-US" sz="2800" dirty="0" smtClean="0"/>
              <a:t>状态转换表和动作表(</a:t>
            </a:r>
            <a:r>
              <a:rPr lang="en-US" altLang="zh-CN" sz="2800" dirty="0" smtClean="0"/>
              <a:t>6.</a:t>
            </a:r>
            <a:r>
              <a:rPr lang="zh-CN" altLang="en-US" sz="2800" dirty="0" smtClean="0"/>
              <a:t>2.4)</a:t>
            </a:r>
            <a:endParaRPr lang="en-US" altLang="zh-CN" sz="2800" dirty="0" smtClean="0"/>
          </a:p>
          <a:p>
            <a:pPr eaLnBrk="1" hangingPunct="1">
              <a:buFont typeface="Wingdings" pitchFamily="2" charset="2"/>
              <a:buChar char="Ø"/>
            </a:pPr>
            <a:r>
              <a:rPr lang="zh-CN" altLang="en-US" sz="2800" dirty="0" smtClean="0"/>
              <a:t>按分析表进行</a:t>
            </a:r>
            <a:r>
              <a:rPr lang="en-US" altLang="zh-CN" sz="2800" dirty="0" smtClean="0"/>
              <a:t>LR(k)</a:t>
            </a:r>
            <a:r>
              <a:rPr lang="zh-CN" altLang="en-US" sz="2800" dirty="0" smtClean="0"/>
              <a:t>分析(</a:t>
            </a:r>
            <a:r>
              <a:rPr lang="en-US" altLang="zh-CN" sz="2800" dirty="0" smtClean="0"/>
              <a:t>6.</a:t>
            </a:r>
            <a:r>
              <a:rPr lang="zh-CN" altLang="en-US" sz="2800" dirty="0" smtClean="0"/>
              <a:t>2.5)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ltLang="zh-CN" sz="3600" dirty="0" smtClean="0">
                <a:solidFill>
                  <a:schemeClr val="tx1"/>
                </a:solidFill>
              </a:rPr>
              <a:t>6.</a:t>
            </a:r>
            <a:r>
              <a:rPr lang="zh-CN" altLang="en-US" sz="3600" dirty="0" smtClean="0">
                <a:solidFill>
                  <a:schemeClr val="tx1"/>
                </a:solidFill>
              </a:rPr>
              <a:t>2.1  规范句型的可归约前缀和活前缀</a:t>
            </a:r>
          </a:p>
        </p:txBody>
      </p:sp>
      <p:sp>
        <p:nvSpPr>
          <p:cNvPr id="18435" name="Rectangle 3"/>
          <p:cNvSpPr>
            <a:spLocks noGrp="1" noChangeArrowheads="1"/>
          </p:cNvSpPr>
          <p:nvPr>
            <p:ph type="body" idx="1"/>
          </p:nvPr>
        </p:nvSpPr>
        <p:spPr>
          <a:xfrm>
            <a:off x="762000" y="1524000"/>
            <a:ext cx="7543800" cy="4572000"/>
          </a:xfrm>
        </p:spPr>
        <p:txBody>
          <a:bodyPr/>
          <a:lstStyle/>
          <a:p>
            <a:pPr algn="just" eaLnBrk="1" hangingPunct="1">
              <a:buFont typeface="Wingdings" pitchFamily="2" charset="2"/>
              <a:buChar char="§"/>
            </a:pPr>
            <a:r>
              <a:rPr lang="zh-CN" altLang="en-US" sz="2800" smtClean="0"/>
              <a:t>什么是可归前缀？</a:t>
            </a:r>
          </a:p>
          <a:p>
            <a:pPr algn="just" eaLnBrk="1" hangingPunct="1">
              <a:buFont typeface="Wingdings" pitchFamily="2" charset="2"/>
              <a:buChar char="§"/>
            </a:pPr>
            <a:r>
              <a:rPr lang="zh-CN" altLang="en-US" sz="2800" smtClean="0"/>
              <a:t>什么是活前缀？</a:t>
            </a:r>
          </a:p>
          <a:p>
            <a:pPr algn="just" eaLnBrk="1" hangingPunct="1">
              <a:buFont typeface="Wingdings" pitchFamily="2" charset="2"/>
              <a:buChar char="§"/>
            </a:pPr>
            <a:r>
              <a:rPr lang="zh-CN" altLang="en-US" sz="2800" smtClean="0"/>
              <a:t>可归前缀和活前缀在</a:t>
            </a:r>
            <a:r>
              <a:rPr lang="en-US" altLang="zh-CN" sz="2800" smtClean="0"/>
              <a:t>LR</a:t>
            </a:r>
            <a:r>
              <a:rPr lang="zh-CN" altLang="en-US" sz="2800" smtClean="0"/>
              <a:t>分析中起什么作用？</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endParaRPr lang="zh-CN" altLang="en-US" smtClean="0"/>
          </a:p>
        </p:txBody>
      </p:sp>
      <p:sp>
        <p:nvSpPr>
          <p:cNvPr id="75779" name="Rectangle 3"/>
          <p:cNvSpPr>
            <a:spLocks noGrp="1" noChangeArrowheads="1"/>
          </p:cNvSpPr>
          <p:nvPr>
            <p:ph type="body" idx="1"/>
          </p:nvPr>
        </p:nvSpPr>
        <p:spPr/>
        <p:txBody>
          <a:bodyPr/>
          <a:lstStyle/>
          <a:p>
            <a:pPr algn="just" eaLnBrk="1" hangingPunct="1"/>
            <a:r>
              <a:rPr lang="zh-CN" altLang="en-US" sz="2800" smtClean="0"/>
              <a:t>前缀</a:t>
            </a:r>
          </a:p>
          <a:p>
            <a:pPr algn="just" eaLnBrk="1" hangingPunct="1">
              <a:buFont typeface="Wingdings" pitchFamily="2" charset="2"/>
              <a:buNone/>
            </a:pPr>
            <a:r>
              <a:rPr lang="zh-CN" altLang="en-US" sz="2800" smtClean="0"/>
              <a:t>	如果</a:t>
            </a:r>
            <a:r>
              <a:rPr lang="en-US" altLang="zh-CN" sz="2800" smtClean="0"/>
              <a:t>Z=xy</a:t>
            </a:r>
            <a:r>
              <a:rPr lang="zh-CN" altLang="en-US" sz="2800" smtClean="0"/>
              <a:t>是一符号串，则</a:t>
            </a:r>
            <a:r>
              <a:rPr lang="en-US" altLang="zh-CN" sz="2800" smtClean="0"/>
              <a:t>x</a:t>
            </a:r>
            <a:r>
              <a:rPr lang="zh-CN" altLang="en-US" sz="2800" smtClean="0"/>
              <a:t>是</a:t>
            </a:r>
            <a:r>
              <a:rPr lang="en-US" altLang="zh-CN" sz="2800" smtClean="0"/>
              <a:t>Z</a:t>
            </a:r>
            <a:r>
              <a:rPr lang="zh-CN" altLang="en-US" sz="2800" smtClean="0"/>
              <a:t>的前缀，其中</a:t>
            </a:r>
            <a:r>
              <a:rPr lang="en-US" altLang="zh-CN" sz="2800" smtClean="0"/>
              <a:t>x,y</a:t>
            </a:r>
            <a:r>
              <a:rPr lang="zh-CN" altLang="en-US" sz="2800" smtClean="0"/>
              <a:t>为任意符号串（包括空串</a:t>
            </a:r>
            <a:r>
              <a:rPr lang="en-US" altLang="zh-CN" sz="2800" smtClean="0"/>
              <a:t>ε</a:t>
            </a:r>
            <a:r>
              <a:rPr lang="zh-CN" altLang="en-US" sz="2800" smtClean="0"/>
              <a:t> ）</a:t>
            </a:r>
          </a:p>
          <a:p>
            <a:pPr algn="just" eaLnBrk="1" hangingPunct="1">
              <a:buFont typeface="Wingdings" pitchFamily="2" charset="2"/>
              <a:buNone/>
            </a:pPr>
            <a:r>
              <a:rPr lang="zh-CN" altLang="en-US" sz="2800" smtClean="0"/>
              <a:t>	例：</a:t>
            </a:r>
            <a:r>
              <a:rPr lang="en-US" altLang="zh-CN" sz="2800" smtClean="0"/>
              <a:t>abc</a:t>
            </a:r>
            <a:r>
              <a:rPr lang="zh-CN" altLang="en-US" sz="2800" smtClean="0"/>
              <a:t>的前缀有</a:t>
            </a:r>
            <a:r>
              <a:rPr lang="en-US" altLang="zh-CN" sz="2800" smtClean="0"/>
              <a:t>ε，a，ab，abc。</a:t>
            </a:r>
          </a:p>
          <a:p>
            <a:pPr eaLnBrk="1" hangingPunct="1"/>
            <a:r>
              <a:rPr lang="zh-CN" altLang="en-US" sz="2800" smtClean="0"/>
              <a:t>可归前缀</a:t>
            </a:r>
          </a:p>
          <a:p>
            <a:pPr eaLnBrk="1" hangingPunct="1">
              <a:buFont typeface="Wingdings" pitchFamily="2" charset="2"/>
              <a:buNone/>
            </a:pPr>
            <a:r>
              <a:rPr lang="zh-CN" altLang="en-US" sz="2800" smtClean="0"/>
              <a:t>	规范句型中</a:t>
            </a:r>
            <a:r>
              <a:rPr lang="zh-CN" altLang="en-US" sz="2800" smtClean="0">
                <a:solidFill>
                  <a:srgbClr val="FFFF00"/>
                </a:solidFill>
              </a:rPr>
              <a:t>句柄之前</a:t>
            </a:r>
            <a:r>
              <a:rPr lang="zh-CN" altLang="en-US" sz="2800" smtClean="0"/>
              <a:t>包括</a:t>
            </a:r>
            <a:r>
              <a:rPr lang="zh-CN" altLang="en-US" sz="2800" smtClean="0">
                <a:solidFill>
                  <a:srgbClr val="FFFF00"/>
                </a:solidFill>
              </a:rPr>
              <a:t>句柄在内</a:t>
            </a:r>
            <a:r>
              <a:rPr lang="zh-CN" altLang="en-US" sz="2800" smtClean="0"/>
              <a:t>的串称为可归前缀。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show="0">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28600" y="152400"/>
            <a:ext cx="8610600" cy="6248400"/>
          </a:xfrm>
        </p:spPr>
        <p:txBody>
          <a:bodyPr/>
          <a:lstStyle/>
          <a:p>
            <a:pPr eaLnBrk="1" hangingPunct="1">
              <a:buFont typeface="Wingdings" pitchFamily="2" charset="2"/>
              <a:buNone/>
            </a:pPr>
            <a:r>
              <a:rPr lang="zh-CN" altLang="en-US" sz="2800" smtClean="0"/>
              <a:t>例：文法</a:t>
            </a:r>
            <a:r>
              <a:rPr lang="en-US" altLang="zh-CN" sz="2800" smtClean="0"/>
              <a:t>G[S]，</a:t>
            </a:r>
            <a:r>
              <a:rPr lang="zh-CN" altLang="en-US" sz="2800" smtClean="0"/>
              <a:t>其中产生式后[</a:t>
            </a:r>
            <a:r>
              <a:rPr lang="en-US" altLang="zh-CN" sz="2800" smtClean="0"/>
              <a:t>i]</a:t>
            </a:r>
            <a:r>
              <a:rPr lang="zh-CN" altLang="en-US" sz="2800" smtClean="0"/>
              <a:t>是其编号</a:t>
            </a:r>
          </a:p>
          <a:p>
            <a:pPr eaLnBrk="1" hangingPunct="1">
              <a:buFont typeface="Wingdings" pitchFamily="2" charset="2"/>
              <a:buNone/>
            </a:pPr>
            <a:r>
              <a:rPr lang="en-US" altLang="zh-CN" sz="2800" smtClean="0"/>
              <a:t>S→aAcBe[1]	A→b[2]	A→Ab[3]	B→d[4]</a:t>
            </a:r>
          </a:p>
          <a:p>
            <a:pPr algn="just" eaLnBrk="1" hangingPunct="1">
              <a:buFont typeface="Wingdings" pitchFamily="2" charset="2"/>
              <a:buChar char="Ø"/>
            </a:pPr>
            <a:r>
              <a:rPr lang="zh-CN" altLang="en-US" sz="2800" smtClean="0"/>
              <a:t>输入串</a:t>
            </a:r>
            <a:r>
              <a:rPr lang="en-US" altLang="zh-CN" sz="2800" smtClean="0"/>
              <a:t>abbcde </a:t>
            </a:r>
            <a:r>
              <a:rPr lang="zh-CN" altLang="en-US" sz="2800" smtClean="0"/>
              <a:t>的最右推导（规范推导）过程：</a:t>
            </a:r>
          </a:p>
          <a:p>
            <a:pPr algn="just" eaLnBrk="1" hangingPunct="1">
              <a:buFont typeface="Wingdings" pitchFamily="2" charset="2"/>
              <a:buNone/>
            </a:pPr>
            <a:r>
              <a:rPr lang="en-US" altLang="zh-CN" sz="2800" smtClean="0"/>
              <a:t>	</a:t>
            </a:r>
            <a:r>
              <a:rPr lang="en-US" altLang="zh-CN" sz="2800" u="sng" smtClean="0"/>
              <a:t>S</a:t>
            </a:r>
            <a:r>
              <a:rPr lang="en-US" altLang="zh-CN" sz="2800" smtClean="0"/>
              <a:t>=&gt;</a:t>
            </a:r>
            <a:r>
              <a:rPr lang="en-US" altLang="zh-CN" sz="2800" smtClean="0">
                <a:solidFill>
                  <a:srgbClr val="FFFF00"/>
                </a:solidFill>
              </a:rPr>
              <a:t>aAc</a:t>
            </a:r>
            <a:r>
              <a:rPr lang="en-US" altLang="zh-CN" sz="2800" u="sng" smtClean="0">
                <a:solidFill>
                  <a:srgbClr val="FFFF00"/>
                </a:solidFill>
              </a:rPr>
              <a:t>B</a:t>
            </a:r>
            <a:r>
              <a:rPr lang="en-US" altLang="zh-CN" sz="2800" smtClean="0">
                <a:solidFill>
                  <a:srgbClr val="FFFF00"/>
                </a:solidFill>
              </a:rPr>
              <a:t>e</a:t>
            </a:r>
            <a:r>
              <a:rPr lang="en-US" altLang="zh-CN" sz="2800" smtClean="0"/>
              <a:t>[1] =&gt; a</a:t>
            </a:r>
            <a:r>
              <a:rPr lang="en-US" altLang="zh-CN" sz="2800" u="sng" smtClean="0"/>
              <a:t>A</a:t>
            </a:r>
            <a:r>
              <a:rPr lang="en-US" altLang="zh-CN" sz="2800" smtClean="0"/>
              <a:t>c</a:t>
            </a:r>
            <a:r>
              <a:rPr lang="en-US" altLang="zh-CN" sz="2800" smtClean="0">
                <a:solidFill>
                  <a:srgbClr val="FFFF00"/>
                </a:solidFill>
              </a:rPr>
              <a:t>d</a:t>
            </a:r>
            <a:r>
              <a:rPr lang="en-US" altLang="zh-CN" sz="2800" smtClean="0"/>
              <a:t>[4]e[1]=&gt;a</a:t>
            </a:r>
            <a:r>
              <a:rPr lang="en-US" altLang="zh-CN" sz="2800" u="sng" smtClean="0">
                <a:solidFill>
                  <a:srgbClr val="FFFF00"/>
                </a:solidFill>
              </a:rPr>
              <a:t>A</a:t>
            </a:r>
            <a:r>
              <a:rPr lang="en-US" altLang="zh-CN" sz="2800" smtClean="0">
                <a:solidFill>
                  <a:srgbClr val="FFFF00"/>
                </a:solidFill>
              </a:rPr>
              <a:t>b</a:t>
            </a:r>
            <a:r>
              <a:rPr lang="en-US" altLang="zh-CN" sz="2800" smtClean="0"/>
              <a:t>[3]cd[4]e[1] </a:t>
            </a:r>
          </a:p>
          <a:p>
            <a:pPr algn="just" eaLnBrk="1" hangingPunct="1">
              <a:buFont typeface="Symbol" pitchFamily="18" charset="2"/>
              <a:buNone/>
            </a:pPr>
            <a:r>
              <a:rPr lang="en-US" altLang="zh-CN" sz="2800" smtClean="0"/>
              <a:t>  	   =&gt; a</a:t>
            </a:r>
            <a:r>
              <a:rPr lang="en-US" altLang="zh-CN" sz="2800" smtClean="0">
                <a:solidFill>
                  <a:srgbClr val="FFFF00"/>
                </a:solidFill>
              </a:rPr>
              <a:t>b</a:t>
            </a:r>
            <a:r>
              <a:rPr lang="en-US" altLang="zh-CN" sz="2800" smtClean="0"/>
              <a:t>[2]b[3]cd[4]e[1]</a:t>
            </a:r>
          </a:p>
          <a:p>
            <a:pPr algn="just" eaLnBrk="1" hangingPunct="1">
              <a:buFont typeface="Wingdings" pitchFamily="2" charset="2"/>
              <a:buChar char="Ø"/>
            </a:pPr>
            <a:r>
              <a:rPr lang="zh-CN" altLang="en-US" sz="2800" smtClean="0"/>
              <a:t>最左归约(规范归约)过程：</a:t>
            </a:r>
          </a:p>
          <a:p>
            <a:pPr algn="just" eaLnBrk="1" hangingPunct="1">
              <a:buFont typeface="Wingdings" pitchFamily="2" charset="2"/>
              <a:buNone/>
            </a:pPr>
            <a:r>
              <a:rPr lang="en-US" altLang="zh-CN" sz="2800" smtClean="0"/>
              <a:t>	a</a:t>
            </a:r>
            <a:r>
              <a:rPr lang="en-US" altLang="zh-CN" sz="2800" u="sng" smtClean="0"/>
              <a:t>b[2]</a:t>
            </a:r>
            <a:r>
              <a:rPr lang="en-US" altLang="zh-CN" sz="2800" smtClean="0"/>
              <a:t>b[3]cd[4]e[1]	</a:t>
            </a:r>
            <a:r>
              <a:rPr lang="zh-CN" altLang="en-US" sz="2800" smtClean="0"/>
              <a:t>用产生式[2]归约</a:t>
            </a:r>
            <a:endParaRPr lang="en-US" altLang="zh-CN" sz="2800" smtClean="0"/>
          </a:p>
          <a:p>
            <a:pPr algn="just" eaLnBrk="1" hangingPunct="1">
              <a:buFont typeface="Wingdings" pitchFamily="2" charset="2"/>
              <a:buNone/>
            </a:pPr>
            <a:r>
              <a:rPr lang="en-US" altLang="zh-CN" sz="2800" smtClean="0"/>
              <a:t>├ a</a:t>
            </a:r>
            <a:r>
              <a:rPr lang="en-US" altLang="zh-CN" sz="2800" u="sng" smtClean="0">
                <a:solidFill>
                  <a:srgbClr val="FFFF00"/>
                </a:solidFill>
              </a:rPr>
              <a:t>A</a:t>
            </a:r>
            <a:r>
              <a:rPr lang="en-US" altLang="zh-CN" sz="2800" u="sng" smtClean="0"/>
              <a:t>b[3]</a:t>
            </a:r>
            <a:r>
              <a:rPr lang="en-US" altLang="zh-CN" sz="2800" smtClean="0"/>
              <a:t>cd[4]e[1]	</a:t>
            </a:r>
            <a:r>
              <a:rPr lang="zh-CN" altLang="en-US" sz="2800" smtClean="0"/>
              <a:t>用产生式[3]归约</a:t>
            </a:r>
            <a:endParaRPr lang="en-US" altLang="zh-CN" sz="2800" smtClean="0"/>
          </a:p>
          <a:p>
            <a:pPr algn="just" eaLnBrk="1" hangingPunct="1">
              <a:buFont typeface="Wingdings" pitchFamily="2" charset="2"/>
              <a:buNone/>
            </a:pPr>
            <a:r>
              <a:rPr lang="en-US" altLang="zh-CN" sz="2800" smtClean="0"/>
              <a:t>├ a</a:t>
            </a:r>
            <a:r>
              <a:rPr lang="en-US" altLang="zh-CN" sz="2800" smtClean="0">
                <a:solidFill>
                  <a:srgbClr val="FFFF00"/>
                </a:solidFill>
              </a:rPr>
              <a:t>A</a:t>
            </a:r>
            <a:r>
              <a:rPr lang="en-US" altLang="zh-CN" sz="2800" smtClean="0"/>
              <a:t>c</a:t>
            </a:r>
            <a:r>
              <a:rPr lang="en-US" altLang="zh-CN" sz="2800" u="sng" smtClean="0"/>
              <a:t>d[4]</a:t>
            </a:r>
            <a:r>
              <a:rPr lang="en-US" altLang="zh-CN" sz="2800" smtClean="0"/>
              <a:t>e[1]		</a:t>
            </a:r>
            <a:r>
              <a:rPr lang="zh-CN" altLang="en-US" sz="2800" smtClean="0"/>
              <a:t>用产生式[4]归约</a:t>
            </a:r>
            <a:endParaRPr lang="en-US" altLang="zh-CN" sz="2800" smtClean="0"/>
          </a:p>
          <a:p>
            <a:pPr algn="just" eaLnBrk="1" hangingPunct="1">
              <a:buFont typeface="Wingdings" pitchFamily="2" charset="2"/>
              <a:buNone/>
            </a:pPr>
            <a:r>
              <a:rPr lang="en-US" altLang="zh-CN" sz="2800" smtClean="0"/>
              <a:t>├ </a:t>
            </a:r>
            <a:r>
              <a:rPr lang="en-US" altLang="zh-CN" sz="2800" u="sng" smtClean="0"/>
              <a:t>aAc</a:t>
            </a:r>
            <a:r>
              <a:rPr lang="en-US" altLang="zh-CN" sz="2800" u="sng" smtClean="0">
                <a:solidFill>
                  <a:srgbClr val="FFFF00"/>
                </a:solidFill>
              </a:rPr>
              <a:t>B</a:t>
            </a:r>
            <a:r>
              <a:rPr lang="en-US" altLang="zh-CN" sz="2800" u="sng" smtClean="0"/>
              <a:t>e[1]</a:t>
            </a:r>
            <a:r>
              <a:rPr lang="en-US" altLang="zh-CN" sz="2800" smtClean="0"/>
              <a:t>		</a:t>
            </a:r>
            <a:r>
              <a:rPr lang="zh-CN" altLang="en-US" sz="2800" smtClean="0"/>
              <a:t>用产生式[1]归约</a:t>
            </a:r>
            <a:endParaRPr lang="en-US" altLang="zh-CN" sz="2800" smtClean="0"/>
          </a:p>
          <a:p>
            <a:pPr algn="just" eaLnBrk="1" hangingPunct="1">
              <a:buFont typeface="Wingdings" pitchFamily="2" charset="2"/>
              <a:buNone/>
            </a:pPr>
            <a:r>
              <a:rPr lang="en-US" altLang="zh-CN" sz="2800" smtClean="0"/>
              <a:t>├ S</a:t>
            </a:r>
          </a:p>
          <a:p>
            <a:pPr algn="just" eaLnBrk="1" hangingPunct="1">
              <a:buFont typeface="Wingdings" pitchFamily="2" charset="2"/>
              <a:buChar char="Ø"/>
            </a:pPr>
            <a:r>
              <a:rPr lang="zh-CN" altLang="en-US" sz="2800" smtClean="0"/>
              <a:t>可归前缀有：</a:t>
            </a:r>
            <a:r>
              <a:rPr lang="en-US" altLang="zh-CN" sz="2800" smtClean="0"/>
              <a:t>ab[2]，aAb[3]，aAcd[4]，aAcBe[1]</a:t>
            </a:r>
            <a:endParaRPr lang="zh-CN" altLang="en-US" sz="280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2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2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29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29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229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2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457200" y="152400"/>
            <a:ext cx="7848600" cy="1371600"/>
          </a:xfrm>
        </p:spPr>
        <p:txBody>
          <a:bodyPr/>
          <a:lstStyle/>
          <a:p>
            <a:pPr marL="609600" indent="-609600" eaLnBrk="1" hangingPunct="1">
              <a:buFont typeface="Wingdings" pitchFamily="2" charset="2"/>
              <a:buNone/>
            </a:pPr>
            <a:r>
              <a:rPr lang="zh-CN" altLang="en-US" sz="2400" smtClean="0"/>
              <a:t>例 </a:t>
            </a:r>
            <a:r>
              <a:rPr lang="zh-CN" altLang="en-US" sz="2400" smtClean="0">
                <a:latin typeface="Times New Roman" pitchFamily="18" charset="0"/>
              </a:rPr>
              <a:t>文法：	(</a:t>
            </a:r>
            <a:r>
              <a:rPr lang="zh-CN" altLang="en-US" sz="2400" smtClean="0"/>
              <a:t>1)</a:t>
            </a:r>
            <a:r>
              <a:rPr lang="zh-CN" altLang="en-US" sz="2400" smtClean="0">
                <a:latin typeface="Times New Roman" pitchFamily="18" charset="0"/>
              </a:rPr>
              <a:t>   </a:t>
            </a:r>
            <a:r>
              <a:rPr lang="en-US" altLang="zh-CN" sz="2400" smtClean="0"/>
              <a:t>S→aAcBe       	(2)</a:t>
            </a:r>
            <a:r>
              <a:rPr lang="en-US" altLang="zh-CN" sz="2400" smtClean="0">
                <a:latin typeface="Times New Roman" pitchFamily="18" charset="0"/>
                <a:cs typeface="Times New Roman" pitchFamily="18" charset="0"/>
              </a:rPr>
              <a:t>   </a:t>
            </a:r>
            <a:r>
              <a:rPr lang="en-US" altLang="zh-CN" sz="2400" smtClean="0"/>
              <a:t>A→b</a:t>
            </a:r>
          </a:p>
          <a:p>
            <a:pPr marL="609600" indent="-609600" algn="just" eaLnBrk="1" hangingPunct="1">
              <a:buFont typeface="Wingdings" pitchFamily="2" charset="2"/>
              <a:buNone/>
            </a:pPr>
            <a:r>
              <a:rPr lang="en-US" altLang="zh-CN" sz="2400" smtClean="0"/>
              <a:t>           	(3)</a:t>
            </a:r>
            <a:r>
              <a:rPr lang="en-US" altLang="zh-CN" sz="2400" smtClean="0">
                <a:latin typeface="Times New Roman" pitchFamily="18" charset="0"/>
                <a:cs typeface="Times New Roman" pitchFamily="18" charset="0"/>
              </a:rPr>
              <a:t>   </a:t>
            </a:r>
            <a:r>
              <a:rPr lang="en-US" altLang="zh-CN" sz="2400" smtClean="0"/>
              <a:t>A→Ab           	(4)   B→d </a:t>
            </a:r>
          </a:p>
          <a:p>
            <a:pPr marL="609600" indent="-609600" eaLnBrk="1" hangingPunct="1">
              <a:buClr>
                <a:srgbClr val="0000CC"/>
              </a:buClr>
              <a:buFont typeface="Wingdings" pitchFamily="2" charset="2"/>
              <a:buNone/>
            </a:pPr>
            <a:r>
              <a:rPr lang="zh-CN" altLang="en-US" sz="2400" smtClean="0">
                <a:latin typeface="Times New Roman" pitchFamily="18" charset="0"/>
              </a:rPr>
              <a:t>判断输入串 </a:t>
            </a:r>
            <a:r>
              <a:rPr lang="en-US" altLang="zh-CN" sz="2400" smtClean="0"/>
              <a:t>abbcde# </a:t>
            </a:r>
            <a:r>
              <a:rPr lang="zh-CN" altLang="en-US" sz="2400" smtClean="0"/>
              <a:t>是否为该文法的句子</a:t>
            </a:r>
          </a:p>
        </p:txBody>
      </p:sp>
      <p:grpSp>
        <p:nvGrpSpPr>
          <p:cNvPr id="16387" name="Group 290"/>
          <p:cNvGrpSpPr>
            <a:grpSpLocks/>
          </p:cNvGrpSpPr>
          <p:nvPr/>
        </p:nvGrpSpPr>
        <p:grpSpPr bwMode="auto">
          <a:xfrm>
            <a:off x="533400" y="1600200"/>
            <a:ext cx="8153400" cy="4953000"/>
            <a:chOff x="144" y="1248"/>
            <a:chExt cx="5424" cy="3025"/>
          </a:xfrm>
        </p:grpSpPr>
        <p:grpSp>
          <p:nvGrpSpPr>
            <p:cNvPr id="16388" name="Group 291"/>
            <p:cNvGrpSpPr>
              <a:grpSpLocks/>
            </p:cNvGrpSpPr>
            <p:nvPr/>
          </p:nvGrpSpPr>
          <p:grpSpPr bwMode="auto">
            <a:xfrm>
              <a:off x="144" y="3767"/>
              <a:ext cx="5424" cy="249"/>
              <a:chOff x="192" y="3834"/>
              <a:chExt cx="5424" cy="249"/>
            </a:xfrm>
          </p:grpSpPr>
          <p:sp>
            <p:nvSpPr>
              <p:cNvPr id="16459" name="Rectangle 292"/>
              <p:cNvSpPr>
                <a:spLocks noChangeArrowheads="1"/>
              </p:cNvSpPr>
              <p:nvPr/>
            </p:nvSpPr>
            <p:spPr bwMode="auto">
              <a:xfrm>
                <a:off x="3792" y="3834"/>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S→aAcBe）</a:t>
                </a:r>
              </a:p>
            </p:txBody>
          </p:sp>
          <p:sp>
            <p:nvSpPr>
              <p:cNvPr id="16460" name="Rectangle 293"/>
              <p:cNvSpPr>
                <a:spLocks noChangeArrowheads="1"/>
              </p:cNvSpPr>
              <p:nvPr/>
            </p:nvSpPr>
            <p:spPr bwMode="auto">
              <a:xfrm>
                <a:off x="2544" y="3834"/>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p>
            </p:txBody>
          </p:sp>
          <p:sp>
            <p:nvSpPr>
              <p:cNvPr id="16461" name="Rectangle 294"/>
              <p:cNvSpPr>
                <a:spLocks noChangeArrowheads="1"/>
              </p:cNvSpPr>
              <p:nvPr/>
            </p:nvSpPr>
            <p:spPr bwMode="auto">
              <a:xfrm>
                <a:off x="1548" y="3834"/>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u="sng">
                    <a:solidFill>
                      <a:schemeClr val="hlink"/>
                    </a:solidFill>
                    <a:latin typeface="Times New Roman" pitchFamily="18" charset="0"/>
                  </a:rPr>
                  <a:t>aAcBe</a:t>
                </a:r>
              </a:p>
            </p:txBody>
          </p:sp>
          <p:sp>
            <p:nvSpPr>
              <p:cNvPr id="16462" name="Rectangle 295"/>
              <p:cNvSpPr>
                <a:spLocks noChangeArrowheads="1"/>
              </p:cNvSpPr>
              <p:nvPr/>
            </p:nvSpPr>
            <p:spPr bwMode="auto">
              <a:xfrm>
                <a:off x="192" y="3834"/>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10）</a:t>
                </a:r>
              </a:p>
            </p:txBody>
          </p:sp>
        </p:grpSp>
        <p:grpSp>
          <p:nvGrpSpPr>
            <p:cNvPr id="16389" name="Group 296"/>
            <p:cNvGrpSpPr>
              <a:grpSpLocks/>
            </p:cNvGrpSpPr>
            <p:nvPr/>
          </p:nvGrpSpPr>
          <p:grpSpPr bwMode="auto">
            <a:xfrm>
              <a:off x="144" y="4016"/>
              <a:ext cx="5424" cy="249"/>
              <a:chOff x="192" y="4083"/>
              <a:chExt cx="5424" cy="249"/>
            </a:xfrm>
          </p:grpSpPr>
          <p:sp>
            <p:nvSpPr>
              <p:cNvPr id="16455" name="Rectangle 297"/>
              <p:cNvSpPr>
                <a:spLocks noChangeArrowheads="1"/>
              </p:cNvSpPr>
              <p:nvPr/>
            </p:nvSpPr>
            <p:spPr bwMode="auto">
              <a:xfrm>
                <a:off x="3792" y="4083"/>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接受</a:t>
                </a:r>
              </a:p>
            </p:txBody>
          </p:sp>
          <p:sp>
            <p:nvSpPr>
              <p:cNvPr id="16456" name="Rectangle 298"/>
              <p:cNvSpPr>
                <a:spLocks noChangeArrowheads="1"/>
              </p:cNvSpPr>
              <p:nvPr/>
            </p:nvSpPr>
            <p:spPr bwMode="auto">
              <a:xfrm>
                <a:off x="2544" y="4083"/>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p>
            </p:txBody>
          </p:sp>
          <p:sp>
            <p:nvSpPr>
              <p:cNvPr id="16457" name="Rectangle 299"/>
              <p:cNvSpPr>
                <a:spLocks noChangeArrowheads="1"/>
              </p:cNvSpPr>
              <p:nvPr/>
            </p:nvSpPr>
            <p:spPr bwMode="auto">
              <a:xfrm>
                <a:off x="1548" y="4083"/>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S</a:t>
                </a:r>
              </a:p>
            </p:txBody>
          </p:sp>
          <p:sp>
            <p:nvSpPr>
              <p:cNvPr id="16458" name="Rectangle 300"/>
              <p:cNvSpPr>
                <a:spLocks noChangeArrowheads="1"/>
              </p:cNvSpPr>
              <p:nvPr/>
            </p:nvSpPr>
            <p:spPr bwMode="auto">
              <a:xfrm>
                <a:off x="192" y="4083"/>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11）</a:t>
                </a:r>
              </a:p>
            </p:txBody>
          </p:sp>
        </p:grpSp>
        <p:grpSp>
          <p:nvGrpSpPr>
            <p:cNvPr id="16390" name="Group 301"/>
            <p:cNvGrpSpPr>
              <a:grpSpLocks/>
            </p:cNvGrpSpPr>
            <p:nvPr/>
          </p:nvGrpSpPr>
          <p:grpSpPr bwMode="auto">
            <a:xfrm>
              <a:off x="144" y="3518"/>
              <a:ext cx="5424" cy="249"/>
              <a:chOff x="192" y="3585"/>
              <a:chExt cx="5424" cy="249"/>
            </a:xfrm>
          </p:grpSpPr>
          <p:sp>
            <p:nvSpPr>
              <p:cNvPr id="16451" name="Rectangle 302"/>
              <p:cNvSpPr>
                <a:spLocks noChangeArrowheads="1"/>
              </p:cNvSpPr>
              <p:nvPr/>
            </p:nvSpPr>
            <p:spPr bwMode="auto">
              <a:xfrm>
                <a:off x="3792" y="3585"/>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e</a:t>
                </a:r>
              </a:p>
            </p:txBody>
          </p:sp>
          <p:sp>
            <p:nvSpPr>
              <p:cNvPr id="16452" name="Rectangle 303"/>
              <p:cNvSpPr>
                <a:spLocks noChangeArrowheads="1"/>
              </p:cNvSpPr>
              <p:nvPr/>
            </p:nvSpPr>
            <p:spPr bwMode="auto">
              <a:xfrm>
                <a:off x="2544" y="3585"/>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e#</a:t>
                </a:r>
              </a:p>
            </p:txBody>
          </p:sp>
          <p:sp>
            <p:nvSpPr>
              <p:cNvPr id="16453" name="Rectangle 304"/>
              <p:cNvSpPr>
                <a:spLocks noChangeArrowheads="1"/>
              </p:cNvSpPr>
              <p:nvPr/>
            </p:nvSpPr>
            <p:spPr bwMode="auto">
              <a:xfrm>
                <a:off x="1548" y="3585"/>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aAcB</a:t>
                </a:r>
              </a:p>
            </p:txBody>
          </p:sp>
          <p:sp>
            <p:nvSpPr>
              <p:cNvPr id="16454" name="Rectangle 305"/>
              <p:cNvSpPr>
                <a:spLocks noChangeArrowheads="1"/>
              </p:cNvSpPr>
              <p:nvPr/>
            </p:nvSpPr>
            <p:spPr bwMode="auto">
              <a:xfrm>
                <a:off x="192" y="3585"/>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9）</a:t>
                </a:r>
              </a:p>
            </p:txBody>
          </p:sp>
        </p:grpSp>
        <p:grpSp>
          <p:nvGrpSpPr>
            <p:cNvPr id="16391" name="Group 306"/>
            <p:cNvGrpSpPr>
              <a:grpSpLocks/>
            </p:cNvGrpSpPr>
            <p:nvPr/>
          </p:nvGrpSpPr>
          <p:grpSpPr bwMode="auto">
            <a:xfrm>
              <a:off x="144" y="3269"/>
              <a:ext cx="5424" cy="249"/>
              <a:chOff x="192" y="3336"/>
              <a:chExt cx="5424" cy="249"/>
            </a:xfrm>
          </p:grpSpPr>
          <p:sp>
            <p:nvSpPr>
              <p:cNvPr id="16447" name="Rectangle 307"/>
              <p:cNvSpPr>
                <a:spLocks noChangeArrowheads="1"/>
              </p:cNvSpPr>
              <p:nvPr/>
            </p:nvSpPr>
            <p:spPr bwMode="auto">
              <a:xfrm>
                <a:off x="3792" y="3336"/>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B→d）</a:t>
                </a:r>
              </a:p>
            </p:txBody>
          </p:sp>
          <p:sp>
            <p:nvSpPr>
              <p:cNvPr id="16448" name="Rectangle 308"/>
              <p:cNvSpPr>
                <a:spLocks noChangeArrowheads="1"/>
              </p:cNvSpPr>
              <p:nvPr/>
            </p:nvSpPr>
            <p:spPr bwMode="auto">
              <a:xfrm>
                <a:off x="2544" y="3336"/>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e#</a:t>
                </a:r>
              </a:p>
            </p:txBody>
          </p:sp>
          <p:sp>
            <p:nvSpPr>
              <p:cNvPr id="16449" name="Rectangle 309"/>
              <p:cNvSpPr>
                <a:spLocks noChangeArrowheads="1"/>
              </p:cNvSpPr>
              <p:nvPr/>
            </p:nvSpPr>
            <p:spPr bwMode="auto">
              <a:xfrm>
                <a:off x="1548" y="3336"/>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aAc</a:t>
                </a:r>
                <a:r>
                  <a:rPr lang="en-US" altLang="zh-CN" u="sng">
                    <a:solidFill>
                      <a:schemeClr val="hlink"/>
                    </a:solidFill>
                    <a:latin typeface="Times New Roman" pitchFamily="18" charset="0"/>
                  </a:rPr>
                  <a:t>d</a:t>
                </a:r>
              </a:p>
            </p:txBody>
          </p:sp>
          <p:sp>
            <p:nvSpPr>
              <p:cNvPr id="16450" name="Rectangle 310"/>
              <p:cNvSpPr>
                <a:spLocks noChangeArrowheads="1"/>
              </p:cNvSpPr>
              <p:nvPr/>
            </p:nvSpPr>
            <p:spPr bwMode="auto">
              <a:xfrm>
                <a:off x="192" y="3336"/>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8）</a:t>
                </a:r>
              </a:p>
            </p:txBody>
          </p:sp>
        </p:grpSp>
        <p:grpSp>
          <p:nvGrpSpPr>
            <p:cNvPr id="16392" name="Group 311"/>
            <p:cNvGrpSpPr>
              <a:grpSpLocks/>
            </p:cNvGrpSpPr>
            <p:nvPr/>
          </p:nvGrpSpPr>
          <p:grpSpPr bwMode="auto">
            <a:xfrm>
              <a:off x="144" y="3020"/>
              <a:ext cx="5424" cy="249"/>
              <a:chOff x="192" y="3087"/>
              <a:chExt cx="5424" cy="249"/>
            </a:xfrm>
          </p:grpSpPr>
          <p:sp>
            <p:nvSpPr>
              <p:cNvPr id="16443" name="Rectangle 312"/>
              <p:cNvSpPr>
                <a:spLocks noChangeArrowheads="1"/>
              </p:cNvSpPr>
              <p:nvPr/>
            </p:nvSpPr>
            <p:spPr bwMode="auto">
              <a:xfrm>
                <a:off x="3792" y="3087"/>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d</a:t>
                </a:r>
              </a:p>
            </p:txBody>
          </p:sp>
          <p:sp>
            <p:nvSpPr>
              <p:cNvPr id="16444" name="Rectangle 313"/>
              <p:cNvSpPr>
                <a:spLocks noChangeArrowheads="1"/>
              </p:cNvSpPr>
              <p:nvPr/>
            </p:nvSpPr>
            <p:spPr bwMode="auto">
              <a:xfrm>
                <a:off x="2544" y="3087"/>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de#</a:t>
                </a:r>
              </a:p>
            </p:txBody>
          </p:sp>
          <p:sp>
            <p:nvSpPr>
              <p:cNvPr id="16445" name="Rectangle 314"/>
              <p:cNvSpPr>
                <a:spLocks noChangeArrowheads="1"/>
              </p:cNvSpPr>
              <p:nvPr/>
            </p:nvSpPr>
            <p:spPr bwMode="auto">
              <a:xfrm>
                <a:off x="1548" y="3087"/>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aAc</a:t>
                </a:r>
              </a:p>
            </p:txBody>
          </p:sp>
          <p:sp>
            <p:nvSpPr>
              <p:cNvPr id="16446" name="Rectangle 315"/>
              <p:cNvSpPr>
                <a:spLocks noChangeArrowheads="1"/>
              </p:cNvSpPr>
              <p:nvPr/>
            </p:nvSpPr>
            <p:spPr bwMode="auto">
              <a:xfrm>
                <a:off x="192" y="3087"/>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7）</a:t>
                </a:r>
              </a:p>
            </p:txBody>
          </p:sp>
        </p:grpSp>
        <p:grpSp>
          <p:nvGrpSpPr>
            <p:cNvPr id="16393" name="Group 316"/>
            <p:cNvGrpSpPr>
              <a:grpSpLocks/>
            </p:cNvGrpSpPr>
            <p:nvPr/>
          </p:nvGrpSpPr>
          <p:grpSpPr bwMode="auto">
            <a:xfrm>
              <a:off x="144" y="2522"/>
              <a:ext cx="5424" cy="249"/>
              <a:chOff x="192" y="2589"/>
              <a:chExt cx="5424" cy="249"/>
            </a:xfrm>
          </p:grpSpPr>
          <p:sp>
            <p:nvSpPr>
              <p:cNvPr id="16439" name="Rectangle 317"/>
              <p:cNvSpPr>
                <a:spLocks noChangeArrowheads="1"/>
              </p:cNvSpPr>
              <p:nvPr/>
            </p:nvSpPr>
            <p:spPr bwMode="auto">
              <a:xfrm>
                <a:off x="3792" y="2589"/>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A→Ab）</a:t>
                </a:r>
              </a:p>
            </p:txBody>
          </p:sp>
          <p:sp>
            <p:nvSpPr>
              <p:cNvPr id="16440" name="Rectangle 318"/>
              <p:cNvSpPr>
                <a:spLocks noChangeArrowheads="1"/>
              </p:cNvSpPr>
              <p:nvPr/>
            </p:nvSpPr>
            <p:spPr bwMode="auto">
              <a:xfrm>
                <a:off x="2544" y="2589"/>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cde#</a:t>
                </a:r>
              </a:p>
            </p:txBody>
          </p:sp>
          <p:sp>
            <p:nvSpPr>
              <p:cNvPr id="16441" name="Rectangle 319"/>
              <p:cNvSpPr>
                <a:spLocks noChangeArrowheads="1"/>
              </p:cNvSpPr>
              <p:nvPr/>
            </p:nvSpPr>
            <p:spPr bwMode="auto">
              <a:xfrm>
                <a:off x="1548" y="2589"/>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t>
                </a:r>
                <a:r>
                  <a:rPr lang="en-US" altLang="zh-CN" u="sng">
                    <a:solidFill>
                      <a:schemeClr val="hlink"/>
                    </a:solidFill>
                    <a:latin typeface="Times New Roman" pitchFamily="18" charset="0"/>
                  </a:rPr>
                  <a:t>Ab</a:t>
                </a:r>
              </a:p>
            </p:txBody>
          </p:sp>
          <p:sp>
            <p:nvSpPr>
              <p:cNvPr id="16442" name="Rectangle 320"/>
              <p:cNvSpPr>
                <a:spLocks noChangeArrowheads="1"/>
              </p:cNvSpPr>
              <p:nvPr/>
            </p:nvSpPr>
            <p:spPr bwMode="auto">
              <a:xfrm>
                <a:off x="192" y="2589"/>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5）</a:t>
                </a:r>
              </a:p>
            </p:txBody>
          </p:sp>
        </p:grpSp>
        <p:sp>
          <p:nvSpPr>
            <p:cNvPr id="16394" name="Line 321"/>
            <p:cNvSpPr>
              <a:spLocks noChangeShapeType="1"/>
            </p:cNvSpPr>
            <p:nvPr/>
          </p:nvSpPr>
          <p:spPr bwMode="auto">
            <a:xfrm>
              <a:off x="144" y="2771"/>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6395" name="Group 322"/>
            <p:cNvGrpSpPr>
              <a:grpSpLocks/>
            </p:cNvGrpSpPr>
            <p:nvPr/>
          </p:nvGrpSpPr>
          <p:grpSpPr bwMode="auto">
            <a:xfrm>
              <a:off x="144" y="2771"/>
              <a:ext cx="5424" cy="249"/>
              <a:chOff x="192" y="2838"/>
              <a:chExt cx="5424" cy="249"/>
            </a:xfrm>
          </p:grpSpPr>
          <p:sp>
            <p:nvSpPr>
              <p:cNvPr id="16435" name="Rectangle 323"/>
              <p:cNvSpPr>
                <a:spLocks noChangeArrowheads="1"/>
              </p:cNvSpPr>
              <p:nvPr/>
            </p:nvSpPr>
            <p:spPr bwMode="auto">
              <a:xfrm>
                <a:off x="3792" y="2838"/>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c</a:t>
                </a:r>
              </a:p>
            </p:txBody>
          </p:sp>
          <p:sp>
            <p:nvSpPr>
              <p:cNvPr id="16436" name="Rectangle 324"/>
              <p:cNvSpPr>
                <a:spLocks noChangeArrowheads="1"/>
              </p:cNvSpPr>
              <p:nvPr/>
            </p:nvSpPr>
            <p:spPr bwMode="auto">
              <a:xfrm>
                <a:off x="2544" y="2838"/>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cde#</a:t>
                </a:r>
              </a:p>
            </p:txBody>
          </p:sp>
          <p:sp>
            <p:nvSpPr>
              <p:cNvPr id="16437" name="Rectangle 325"/>
              <p:cNvSpPr>
                <a:spLocks noChangeArrowheads="1"/>
              </p:cNvSpPr>
              <p:nvPr/>
            </p:nvSpPr>
            <p:spPr bwMode="auto">
              <a:xfrm>
                <a:off x="1548" y="2838"/>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a:t>
                </a:r>
              </a:p>
            </p:txBody>
          </p:sp>
          <p:sp>
            <p:nvSpPr>
              <p:cNvPr id="16438" name="Rectangle 326"/>
              <p:cNvSpPr>
                <a:spLocks noChangeArrowheads="1"/>
              </p:cNvSpPr>
              <p:nvPr/>
            </p:nvSpPr>
            <p:spPr bwMode="auto">
              <a:xfrm>
                <a:off x="192" y="2838"/>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6）</a:t>
                </a:r>
              </a:p>
            </p:txBody>
          </p:sp>
        </p:grpSp>
        <p:sp>
          <p:nvSpPr>
            <p:cNvPr id="16396" name="Line 327"/>
            <p:cNvSpPr>
              <a:spLocks noChangeShapeType="1"/>
            </p:cNvSpPr>
            <p:nvPr/>
          </p:nvSpPr>
          <p:spPr bwMode="auto">
            <a:xfrm>
              <a:off x="144" y="3020"/>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7" name="Line 328"/>
            <p:cNvSpPr>
              <a:spLocks noChangeShapeType="1"/>
            </p:cNvSpPr>
            <p:nvPr/>
          </p:nvSpPr>
          <p:spPr bwMode="auto">
            <a:xfrm>
              <a:off x="144" y="3269"/>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8" name="Line 329"/>
            <p:cNvSpPr>
              <a:spLocks noChangeShapeType="1"/>
            </p:cNvSpPr>
            <p:nvPr/>
          </p:nvSpPr>
          <p:spPr bwMode="auto">
            <a:xfrm>
              <a:off x="144" y="3518"/>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9" name="Line 330"/>
            <p:cNvSpPr>
              <a:spLocks noChangeShapeType="1"/>
            </p:cNvSpPr>
            <p:nvPr/>
          </p:nvSpPr>
          <p:spPr bwMode="auto">
            <a:xfrm>
              <a:off x="144" y="3767"/>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0" name="Line 331"/>
            <p:cNvSpPr>
              <a:spLocks noChangeShapeType="1"/>
            </p:cNvSpPr>
            <p:nvPr/>
          </p:nvSpPr>
          <p:spPr bwMode="auto">
            <a:xfrm>
              <a:off x="144" y="4016"/>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1" name="Line 332"/>
            <p:cNvSpPr>
              <a:spLocks noChangeShapeType="1"/>
            </p:cNvSpPr>
            <p:nvPr/>
          </p:nvSpPr>
          <p:spPr bwMode="auto">
            <a:xfrm>
              <a:off x="144" y="4265"/>
              <a:ext cx="5424" cy="0"/>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2" name="Line 333"/>
            <p:cNvSpPr>
              <a:spLocks noChangeShapeType="1"/>
            </p:cNvSpPr>
            <p:nvPr/>
          </p:nvSpPr>
          <p:spPr bwMode="auto">
            <a:xfrm>
              <a:off x="1500" y="1248"/>
              <a:ext cx="0" cy="2988"/>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3" name="Line 334"/>
            <p:cNvSpPr>
              <a:spLocks noChangeShapeType="1"/>
            </p:cNvSpPr>
            <p:nvPr/>
          </p:nvSpPr>
          <p:spPr bwMode="auto">
            <a:xfrm>
              <a:off x="2496" y="1256"/>
              <a:ext cx="0" cy="2988"/>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4" name="Line 335"/>
            <p:cNvSpPr>
              <a:spLocks noChangeShapeType="1"/>
            </p:cNvSpPr>
            <p:nvPr/>
          </p:nvSpPr>
          <p:spPr bwMode="auto">
            <a:xfrm>
              <a:off x="3744" y="1285"/>
              <a:ext cx="0" cy="2988"/>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5" name="Line 336"/>
            <p:cNvSpPr>
              <a:spLocks noChangeShapeType="1"/>
            </p:cNvSpPr>
            <p:nvPr/>
          </p:nvSpPr>
          <p:spPr bwMode="auto">
            <a:xfrm>
              <a:off x="144" y="1248"/>
              <a:ext cx="0" cy="2988"/>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6" name="Line 337"/>
            <p:cNvSpPr>
              <a:spLocks noChangeShapeType="1"/>
            </p:cNvSpPr>
            <p:nvPr/>
          </p:nvSpPr>
          <p:spPr bwMode="auto">
            <a:xfrm>
              <a:off x="5568" y="1248"/>
              <a:ext cx="0" cy="2988"/>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6407" name="Group 338"/>
            <p:cNvGrpSpPr>
              <a:grpSpLocks/>
            </p:cNvGrpSpPr>
            <p:nvPr/>
          </p:nvGrpSpPr>
          <p:grpSpPr bwMode="auto">
            <a:xfrm>
              <a:off x="144" y="2268"/>
              <a:ext cx="5424" cy="249"/>
              <a:chOff x="192" y="2340"/>
              <a:chExt cx="5424" cy="249"/>
            </a:xfrm>
          </p:grpSpPr>
          <p:sp>
            <p:nvSpPr>
              <p:cNvPr id="16431" name="Rectangle 339"/>
              <p:cNvSpPr>
                <a:spLocks noChangeArrowheads="1"/>
              </p:cNvSpPr>
              <p:nvPr/>
            </p:nvSpPr>
            <p:spPr bwMode="auto">
              <a:xfrm>
                <a:off x="3792" y="2340"/>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b</a:t>
                </a:r>
              </a:p>
            </p:txBody>
          </p:sp>
          <p:sp>
            <p:nvSpPr>
              <p:cNvPr id="16432" name="Rectangle 340"/>
              <p:cNvSpPr>
                <a:spLocks noChangeArrowheads="1"/>
              </p:cNvSpPr>
              <p:nvPr/>
            </p:nvSpPr>
            <p:spPr bwMode="auto">
              <a:xfrm>
                <a:off x="2544" y="2340"/>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bcde#</a:t>
                </a:r>
              </a:p>
            </p:txBody>
          </p:sp>
          <p:sp>
            <p:nvSpPr>
              <p:cNvPr id="16433" name="Rectangle 341"/>
              <p:cNvSpPr>
                <a:spLocks noChangeArrowheads="1"/>
              </p:cNvSpPr>
              <p:nvPr/>
            </p:nvSpPr>
            <p:spPr bwMode="auto">
              <a:xfrm>
                <a:off x="1548" y="2340"/>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a:t>
                </a:r>
              </a:p>
            </p:txBody>
          </p:sp>
          <p:sp>
            <p:nvSpPr>
              <p:cNvPr id="16434" name="Rectangle 342"/>
              <p:cNvSpPr>
                <a:spLocks noChangeArrowheads="1"/>
              </p:cNvSpPr>
              <p:nvPr/>
            </p:nvSpPr>
            <p:spPr bwMode="auto">
              <a:xfrm>
                <a:off x="192" y="2340"/>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4）</a:t>
                </a:r>
              </a:p>
            </p:txBody>
          </p:sp>
        </p:grpSp>
        <p:grpSp>
          <p:nvGrpSpPr>
            <p:cNvPr id="16408" name="Group 343"/>
            <p:cNvGrpSpPr>
              <a:grpSpLocks/>
            </p:cNvGrpSpPr>
            <p:nvPr/>
          </p:nvGrpSpPr>
          <p:grpSpPr bwMode="auto">
            <a:xfrm>
              <a:off x="144" y="2011"/>
              <a:ext cx="5424" cy="249"/>
              <a:chOff x="192" y="2091"/>
              <a:chExt cx="5424" cy="249"/>
            </a:xfrm>
          </p:grpSpPr>
          <p:sp>
            <p:nvSpPr>
              <p:cNvPr id="16427" name="Rectangle 344"/>
              <p:cNvSpPr>
                <a:spLocks noChangeArrowheads="1"/>
              </p:cNvSpPr>
              <p:nvPr/>
            </p:nvSpPr>
            <p:spPr bwMode="auto">
              <a:xfrm>
                <a:off x="3792" y="2091"/>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A→b）</a:t>
                </a:r>
              </a:p>
            </p:txBody>
          </p:sp>
          <p:sp>
            <p:nvSpPr>
              <p:cNvPr id="16428" name="Rectangle 345"/>
              <p:cNvSpPr>
                <a:spLocks noChangeArrowheads="1"/>
              </p:cNvSpPr>
              <p:nvPr/>
            </p:nvSpPr>
            <p:spPr bwMode="auto">
              <a:xfrm>
                <a:off x="2544" y="2091"/>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bcde#</a:t>
                </a:r>
              </a:p>
            </p:txBody>
          </p:sp>
          <p:sp>
            <p:nvSpPr>
              <p:cNvPr id="16429" name="Rectangle 346"/>
              <p:cNvSpPr>
                <a:spLocks noChangeArrowheads="1"/>
              </p:cNvSpPr>
              <p:nvPr/>
            </p:nvSpPr>
            <p:spPr bwMode="auto">
              <a:xfrm>
                <a:off x="1548" y="2091"/>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dirty="0">
                    <a:solidFill>
                      <a:schemeClr val="bg2"/>
                    </a:solidFill>
                    <a:latin typeface="Times New Roman" pitchFamily="18" charset="0"/>
                  </a:rPr>
                  <a:t>#</a:t>
                </a:r>
                <a:r>
                  <a:rPr lang="en-US" altLang="zh-CN" dirty="0" err="1">
                    <a:solidFill>
                      <a:schemeClr val="bg2"/>
                    </a:solidFill>
                    <a:latin typeface="Times New Roman" pitchFamily="18" charset="0"/>
                  </a:rPr>
                  <a:t>a</a:t>
                </a:r>
                <a:r>
                  <a:rPr lang="en-US" altLang="zh-CN" u="sng" dirty="0" err="1">
                    <a:solidFill>
                      <a:schemeClr val="hlink"/>
                    </a:solidFill>
                    <a:latin typeface="Times New Roman" pitchFamily="18" charset="0"/>
                  </a:rPr>
                  <a:t>b</a:t>
                </a:r>
                <a:endParaRPr lang="en-US" altLang="zh-CN" u="sng" dirty="0">
                  <a:solidFill>
                    <a:schemeClr val="hlink"/>
                  </a:solidFill>
                  <a:latin typeface="Times New Roman" pitchFamily="18" charset="0"/>
                </a:endParaRPr>
              </a:p>
            </p:txBody>
          </p:sp>
          <p:sp>
            <p:nvSpPr>
              <p:cNvPr id="16430" name="Rectangle 347"/>
              <p:cNvSpPr>
                <a:spLocks noChangeArrowheads="1"/>
              </p:cNvSpPr>
              <p:nvPr/>
            </p:nvSpPr>
            <p:spPr bwMode="auto">
              <a:xfrm>
                <a:off x="192" y="2091"/>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3）</a:t>
                </a:r>
              </a:p>
            </p:txBody>
          </p:sp>
        </p:grpSp>
        <p:grpSp>
          <p:nvGrpSpPr>
            <p:cNvPr id="16409" name="Group 348"/>
            <p:cNvGrpSpPr>
              <a:grpSpLocks/>
            </p:cNvGrpSpPr>
            <p:nvPr/>
          </p:nvGrpSpPr>
          <p:grpSpPr bwMode="auto">
            <a:xfrm>
              <a:off x="144" y="1746"/>
              <a:ext cx="5424" cy="249"/>
              <a:chOff x="192" y="1842"/>
              <a:chExt cx="5424" cy="249"/>
            </a:xfrm>
          </p:grpSpPr>
          <p:sp>
            <p:nvSpPr>
              <p:cNvPr id="16423" name="Rectangle 349"/>
              <p:cNvSpPr>
                <a:spLocks noChangeArrowheads="1"/>
              </p:cNvSpPr>
              <p:nvPr/>
            </p:nvSpPr>
            <p:spPr bwMode="auto">
              <a:xfrm>
                <a:off x="3792" y="1842"/>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b</a:t>
                </a:r>
              </a:p>
            </p:txBody>
          </p:sp>
          <p:sp>
            <p:nvSpPr>
              <p:cNvPr id="16424" name="Rectangle 350"/>
              <p:cNvSpPr>
                <a:spLocks noChangeArrowheads="1"/>
              </p:cNvSpPr>
              <p:nvPr/>
            </p:nvSpPr>
            <p:spPr bwMode="auto">
              <a:xfrm>
                <a:off x="2544" y="1842"/>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bbcde#</a:t>
                </a:r>
              </a:p>
            </p:txBody>
          </p:sp>
          <p:sp>
            <p:nvSpPr>
              <p:cNvPr id="16425" name="Rectangle 351"/>
              <p:cNvSpPr>
                <a:spLocks noChangeArrowheads="1"/>
              </p:cNvSpPr>
              <p:nvPr/>
            </p:nvSpPr>
            <p:spPr bwMode="auto">
              <a:xfrm>
                <a:off x="1548" y="1842"/>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t>
                </a:r>
              </a:p>
            </p:txBody>
          </p:sp>
          <p:sp>
            <p:nvSpPr>
              <p:cNvPr id="16426" name="Rectangle 352"/>
              <p:cNvSpPr>
                <a:spLocks noChangeArrowheads="1"/>
              </p:cNvSpPr>
              <p:nvPr/>
            </p:nvSpPr>
            <p:spPr bwMode="auto">
              <a:xfrm>
                <a:off x="192" y="1842"/>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2）</a:t>
                </a:r>
              </a:p>
            </p:txBody>
          </p:sp>
        </p:grpSp>
        <p:grpSp>
          <p:nvGrpSpPr>
            <p:cNvPr id="16410" name="Group 353"/>
            <p:cNvGrpSpPr>
              <a:grpSpLocks/>
            </p:cNvGrpSpPr>
            <p:nvPr/>
          </p:nvGrpSpPr>
          <p:grpSpPr bwMode="auto">
            <a:xfrm>
              <a:off x="144" y="1497"/>
              <a:ext cx="5424" cy="249"/>
              <a:chOff x="192" y="1593"/>
              <a:chExt cx="5424" cy="249"/>
            </a:xfrm>
          </p:grpSpPr>
          <p:sp>
            <p:nvSpPr>
              <p:cNvPr id="16419" name="Rectangle 354"/>
              <p:cNvSpPr>
                <a:spLocks noChangeArrowheads="1"/>
              </p:cNvSpPr>
              <p:nvPr/>
            </p:nvSpPr>
            <p:spPr bwMode="auto">
              <a:xfrm>
                <a:off x="3792" y="1593"/>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a</a:t>
                </a:r>
              </a:p>
            </p:txBody>
          </p:sp>
          <p:sp>
            <p:nvSpPr>
              <p:cNvPr id="16420" name="Rectangle 355"/>
              <p:cNvSpPr>
                <a:spLocks noChangeArrowheads="1"/>
              </p:cNvSpPr>
              <p:nvPr/>
            </p:nvSpPr>
            <p:spPr bwMode="auto">
              <a:xfrm>
                <a:off x="2544" y="1593"/>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abbcde#</a:t>
                </a:r>
              </a:p>
            </p:txBody>
          </p:sp>
          <p:sp>
            <p:nvSpPr>
              <p:cNvPr id="16421" name="Rectangle 356"/>
              <p:cNvSpPr>
                <a:spLocks noChangeArrowheads="1"/>
              </p:cNvSpPr>
              <p:nvPr/>
            </p:nvSpPr>
            <p:spPr bwMode="auto">
              <a:xfrm>
                <a:off x="1548" y="1593"/>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p>
            </p:txBody>
          </p:sp>
          <p:sp>
            <p:nvSpPr>
              <p:cNvPr id="16422" name="Rectangle 357"/>
              <p:cNvSpPr>
                <a:spLocks noChangeArrowheads="1"/>
              </p:cNvSpPr>
              <p:nvPr/>
            </p:nvSpPr>
            <p:spPr bwMode="auto">
              <a:xfrm>
                <a:off x="192" y="1593"/>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1）</a:t>
                </a:r>
              </a:p>
            </p:txBody>
          </p:sp>
        </p:grpSp>
        <p:grpSp>
          <p:nvGrpSpPr>
            <p:cNvPr id="16411" name="Group 358"/>
            <p:cNvGrpSpPr>
              <a:grpSpLocks/>
            </p:cNvGrpSpPr>
            <p:nvPr/>
          </p:nvGrpSpPr>
          <p:grpSpPr bwMode="auto">
            <a:xfrm>
              <a:off x="144" y="1248"/>
              <a:ext cx="5424" cy="249"/>
              <a:chOff x="192" y="1344"/>
              <a:chExt cx="5424" cy="249"/>
            </a:xfrm>
          </p:grpSpPr>
          <p:sp>
            <p:nvSpPr>
              <p:cNvPr id="16415" name="Rectangle 359"/>
              <p:cNvSpPr>
                <a:spLocks noChangeArrowheads="1"/>
              </p:cNvSpPr>
              <p:nvPr/>
            </p:nvSpPr>
            <p:spPr bwMode="auto">
              <a:xfrm>
                <a:off x="3792" y="1344"/>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动作</a:t>
                </a:r>
              </a:p>
            </p:txBody>
          </p:sp>
          <p:sp>
            <p:nvSpPr>
              <p:cNvPr id="16416" name="Rectangle 360"/>
              <p:cNvSpPr>
                <a:spLocks noChangeArrowheads="1"/>
              </p:cNvSpPr>
              <p:nvPr/>
            </p:nvSpPr>
            <p:spPr bwMode="auto">
              <a:xfrm>
                <a:off x="2544" y="1344"/>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输入符号串</a:t>
                </a:r>
              </a:p>
            </p:txBody>
          </p:sp>
          <p:sp>
            <p:nvSpPr>
              <p:cNvPr id="16417" name="Rectangle 361"/>
              <p:cNvSpPr>
                <a:spLocks noChangeArrowheads="1"/>
              </p:cNvSpPr>
              <p:nvPr/>
            </p:nvSpPr>
            <p:spPr bwMode="auto">
              <a:xfrm>
                <a:off x="1548" y="1344"/>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符号栈</a:t>
                </a:r>
              </a:p>
            </p:txBody>
          </p:sp>
          <p:sp>
            <p:nvSpPr>
              <p:cNvPr id="16418" name="Rectangle 362"/>
              <p:cNvSpPr>
                <a:spLocks noChangeArrowheads="1"/>
              </p:cNvSpPr>
              <p:nvPr/>
            </p:nvSpPr>
            <p:spPr bwMode="auto">
              <a:xfrm>
                <a:off x="192" y="1344"/>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步骤</a:t>
                </a:r>
              </a:p>
            </p:txBody>
          </p:sp>
        </p:grpSp>
        <p:sp>
          <p:nvSpPr>
            <p:cNvPr id="16412" name="Line 363"/>
            <p:cNvSpPr>
              <a:spLocks noChangeShapeType="1"/>
            </p:cNvSpPr>
            <p:nvPr/>
          </p:nvSpPr>
          <p:spPr bwMode="auto">
            <a:xfrm>
              <a:off x="144" y="1497"/>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13" name="Line 364"/>
            <p:cNvSpPr>
              <a:spLocks noChangeShapeType="1"/>
            </p:cNvSpPr>
            <p:nvPr/>
          </p:nvSpPr>
          <p:spPr bwMode="auto">
            <a:xfrm>
              <a:off x="144" y="1746"/>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14" name="Line 365"/>
            <p:cNvSpPr>
              <a:spLocks noChangeShapeType="1"/>
            </p:cNvSpPr>
            <p:nvPr/>
          </p:nvSpPr>
          <p:spPr bwMode="auto">
            <a:xfrm>
              <a:off x="144" y="1248"/>
              <a:ext cx="5424" cy="0"/>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484773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endParaRPr lang="zh-CN" altLang="en-US" smtClean="0"/>
          </a:p>
        </p:txBody>
      </p:sp>
      <p:sp>
        <p:nvSpPr>
          <p:cNvPr id="4099" name="Rectangle 3"/>
          <p:cNvSpPr>
            <a:spLocks noGrp="1" noChangeArrowheads="1"/>
          </p:cNvSpPr>
          <p:nvPr>
            <p:ph type="body" idx="1"/>
          </p:nvPr>
        </p:nvSpPr>
        <p:spPr/>
        <p:txBody>
          <a:bodyPr/>
          <a:lstStyle/>
          <a:p>
            <a:pPr eaLnBrk="1" hangingPunct="1">
              <a:buFont typeface="Wingdings" pitchFamily="2" charset="2"/>
              <a:buNone/>
            </a:pPr>
            <a:r>
              <a:rPr lang="en-US" altLang="zh-CN" dirty="0" smtClean="0">
                <a:hlinkClick r:id="rId2" action="ppaction://hlinksldjump"/>
              </a:rPr>
              <a:t>6.</a:t>
            </a:r>
            <a:r>
              <a:rPr lang="zh-CN" altLang="en-US" dirty="0" smtClean="0">
                <a:hlinkClick r:id="rId2" action="ppaction://hlinksldjump"/>
              </a:rPr>
              <a:t>1	</a:t>
            </a:r>
            <a:r>
              <a:rPr lang="en-US" altLang="zh-CN" dirty="0" smtClean="0">
                <a:hlinkClick r:id="rId2" action="ppaction://hlinksldjump"/>
              </a:rPr>
              <a:t>LR</a:t>
            </a:r>
            <a:r>
              <a:rPr lang="zh-CN" altLang="en-US" dirty="0" smtClean="0">
                <a:hlinkClick r:id="rId2" action="ppaction://hlinksldjump"/>
              </a:rPr>
              <a:t>分析概述</a:t>
            </a:r>
            <a:endParaRPr lang="zh-CN" altLang="en-US" dirty="0" smtClean="0"/>
          </a:p>
          <a:p>
            <a:pPr eaLnBrk="1" hangingPunct="1">
              <a:buFont typeface="Wingdings" pitchFamily="2" charset="2"/>
              <a:buNone/>
            </a:pPr>
            <a:r>
              <a:rPr lang="en-US" altLang="zh-CN" dirty="0" smtClean="0">
                <a:hlinkClick r:id="rId3" action="ppaction://hlinksldjump"/>
              </a:rPr>
              <a:t>6.</a:t>
            </a:r>
            <a:r>
              <a:rPr lang="zh-CN" altLang="en-US" dirty="0" smtClean="0">
                <a:hlinkClick r:id="rId3" action="ppaction://hlinksldjump"/>
              </a:rPr>
              <a:t>2	</a:t>
            </a:r>
            <a:r>
              <a:rPr lang="en-US" altLang="zh-CN" dirty="0" smtClean="0">
                <a:hlinkClick r:id="rId3" action="ppaction://hlinksldjump"/>
              </a:rPr>
              <a:t>LR(0)</a:t>
            </a:r>
            <a:r>
              <a:rPr lang="zh-CN" altLang="en-US" dirty="0" smtClean="0">
                <a:hlinkClick r:id="rId3" action="ppaction://hlinksldjump"/>
              </a:rPr>
              <a:t>分析</a:t>
            </a:r>
            <a:endParaRPr lang="zh-CN" altLang="en-US" dirty="0" smtClean="0"/>
          </a:p>
          <a:p>
            <a:pPr eaLnBrk="1" hangingPunct="1">
              <a:buFont typeface="Wingdings" pitchFamily="2" charset="2"/>
              <a:buNone/>
            </a:pPr>
            <a:r>
              <a:rPr lang="en-US" altLang="zh-CN" dirty="0" smtClean="0">
                <a:hlinkClick r:id="rId4" action="ppaction://hlinksldjump"/>
              </a:rPr>
              <a:t>6.</a:t>
            </a:r>
            <a:r>
              <a:rPr lang="zh-CN" altLang="en-US" dirty="0" smtClean="0">
                <a:hlinkClick r:id="rId4" action="ppaction://hlinksldjump"/>
              </a:rPr>
              <a:t>3	</a:t>
            </a:r>
            <a:r>
              <a:rPr lang="en-US" altLang="zh-CN" dirty="0" smtClean="0">
                <a:hlinkClick r:id="rId4" action="ppaction://hlinksldjump"/>
              </a:rPr>
              <a:t>SLR(1)</a:t>
            </a:r>
            <a:r>
              <a:rPr lang="zh-CN" altLang="en-US" dirty="0" smtClean="0">
                <a:hlinkClick r:id="rId4" action="ppaction://hlinksldjump"/>
              </a:rPr>
              <a:t>分析</a:t>
            </a:r>
            <a:endParaRPr lang="zh-CN" altLang="en-US" dirty="0" smtClean="0"/>
          </a:p>
          <a:p>
            <a:pPr eaLnBrk="1" hangingPunct="1">
              <a:buFont typeface="Wingdings" pitchFamily="2" charset="2"/>
              <a:buNone/>
            </a:pPr>
            <a:r>
              <a:rPr lang="en-US" altLang="zh-CN" dirty="0" smtClean="0">
                <a:hlinkClick r:id="rId5" action="ppaction://hlinksldjump"/>
              </a:rPr>
              <a:t>6.</a:t>
            </a:r>
            <a:r>
              <a:rPr lang="zh-CN" altLang="en-US" dirty="0" smtClean="0">
                <a:hlinkClick r:id="rId5" action="ppaction://hlinksldjump"/>
              </a:rPr>
              <a:t>4	</a:t>
            </a:r>
            <a:r>
              <a:rPr lang="en-US" altLang="zh-CN" dirty="0" smtClean="0">
                <a:hlinkClick r:id="rId5" action="ppaction://hlinksldjump"/>
              </a:rPr>
              <a:t>LR(1)、LALR(1)</a:t>
            </a:r>
            <a:r>
              <a:rPr lang="zh-CN" altLang="en-US" dirty="0" smtClean="0">
                <a:hlinkClick r:id="rId5" action="ppaction://hlinksldjump"/>
              </a:rPr>
              <a:t>分析思想</a:t>
            </a: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endParaRPr lang="zh-CN" altLang="en-US" smtClean="0"/>
          </a:p>
        </p:txBody>
      </p:sp>
      <p:sp>
        <p:nvSpPr>
          <p:cNvPr id="86019" name="Rectangle 3"/>
          <p:cNvSpPr>
            <a:spLocks noGrp="1" noChangeArrowheads="1"/>
          </p:cNvSpPr>
          <p:nvPr>
            <p:ph type="body" idx="1"/>
          </p:nvPr>
        </p:nvSpPr>
        <p:spPr/>
        <p:txBody>
          <a:bodyPr/>
          <a:lstStyle/>
          <a:p>
            <a:pPr eaLnBrk="1" hangingPunct="1"/>
            <a:r>
              <a:rPr lang="zh-CN" altLang="en-US" sz="2800" smtClean="0"/>
              <a:t>活前缀</a:t>
            </a:r>
          </a:p>
          <a:p>
            <a:pPr algn="just" eaLnBrk="1" hangingPunct="1">
              <a:buFont typeface="Wingdings" pitchFamily="2" charset="2"/>
              <a:buChar char="Ø"/>
            </a:pPr>
            <a:r>
              <a:rPr lang="zh-CN" altLang="en-US" sz="2800" smtClean="0"/>
              <a:t>定义：</a:t>
            </a:r>
          </a:p>
          <a:p>
            <a:pPr algn="just" eaLnBrk="1" hangingPunct="1">
              <a:buFont typeface="Wingdings" pitchFamily="2" charset="2"/>
              <a:buNone/>
            </a:pPr>
            <a:r>
              <a:rPr lang="zh-CN" altLang="en-US" sz="2800" smtClean="0"/>
              <a:t>	形成</a:t>
            </a:r>
            <a:r>
              <a:rPr lang="zh-CN" altLang="en-US" sz="2800" smtClean="0">
                <a:solidFill>
                  <a:srgbClr val="FFFF00"/>
                </a:solidFill>
              </a:rPr>
              <a:t>可归前缀</a:t>
            </a:r>
            <a:r>
              <a:rPr lang="zh-CN" altLang="en-US" sz="2800" smtClean="0"/>
              <a:t>之前(包括可归前缀在内)的所有规范句型（符号栈内部分）的</a:t>
            </a:r>
            <a:r>
              <a:rPr lang="zh-CN" altLang="en-US" sz="2800" smtClean="0">
                <a:solidFill>
                  <a:srgbClr val="FFFF00"/>
                </a:solidFill>
              </a:rPr>
              <a:t>前缀</a:t>
            </a:r>
            <a:r>
              <a:rPr lang="zh-CN" altLang="en-US" sz="2800" smtClean="0"/>
              <a:t>称为</a:t>
            </a:r>
            <a:r>
              <a:rPr lang="zh-CN" altLang="en-US" sz="2800" smtClean="0">
                <a:solidFill>
                  <a:srgbClr val="FFFF00"/>
                </a:solidFill>
              </a:rPr>
              <a:t>活前缀</a:t>
            </a:r>
            <a:r>
              <a:rPr lang="zh-CN" altLang="en-US" sz="2800" smtClean="0"/>
              <a:t>。即规范句型的不含句柄右边符号的前缀称为活前缀。</a:t>
            </a:r>
          </a:p>
          <a:p>
            <a:pPr algn="just" eaLnBrk="1" hangingPunct="1">
              <a:buFont typeface="Wingdings" pitchFamily="2" charset="2"/>
              <a:buNone/>
            </a:pPr>
            <a:r>
              <a:rPr lang="zh-CN" altLang="en-US" sz="2800" smtClean="0">
                <a:latin typeface="Times New Roman" pitchFamily="18" charset="0"/>
              </a:rPr>
              <a:t> </a:t>
            </a:r>
            <a:r>
              <a:rPr lang="zh-CN" altLang="en-US" sz="2800" smtClean="0"/>
              <a:t>	例：规范句型 </a:t>
            </a:r>
            <a:r>
              <a:rPr lang="en-US" altLang="zh-CN" sz="2800" smtClean="0"/>
              <a:t>a</a:t>
            </a:r>
            <a:r>
              <a:rPr lang="en-US" altLang="zh-CN" sz="2800" u="sng" smtClean="0">
                <a:solidFill>
                  <a:srgbClr val="FFFF00"/>
                </a:solidFill>
              </a:rPr>
              <a:t>Ab</a:t>
            </a:r>
            <a:r>
              <a:rPr lang="en-US" altLang="zh-CN" sz="2800" smtClean="0"/>
              <a:t>cde (</a:t>
            </a:r>
            <a:r>
              <a:rPr lang="zh-CN" altLang="en-US" sz="2800" smtClean="0"/>
              <a:t>下划线为句柄)的可归前缀为</a:t>
            </a:r>
            <a:r>
              <a:rPr lang="en-US" altLang="zh-CN" sz="2800" smtClean="0"/>
              <a:t>aAb，</a:t>
            </a:r>
            <a:r>
              <a:rPr lang="zh-CN" altLang="en-US" sz="2800" smtClean="0"/>
              <a:t>活前缀为：</a:t>
            </a:r>
          </a:p>
          <a:p>
            <a:pPr algn="just" eaLnBrk="1" hangingPunct="1">
              <a:buFont typeface="Wingdings" pitchFamily="2" charset="2"/>
              <a:buNone/>
            </a:pPr>
            <a:r>
              <a:rPr lang="zh-CN" altLang="en-US" sz="2800" smtClean="0"/>
              <a:t>          </a:t>
            </a:r>
            <a:r>
              <a:rPr lang="en-US" altLang="zh-CN" sz="2800" smtClean="0"/>
              <a:t>ε，a，aA，aAb</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endParaRPr lang="zh-CN" altLang="en-US" smtClean="0"/>
          </a:p>
        </p:txBody>
      </p:sp>
      <p:sp>
        <p:nvSpPr>
          <p:cNvPr id="84996" name="Rectangle 4"/>
          <p:cNvSpPr>
            <a:spLocks noGrp="1" noChangeArrowheads="1"/>
          </p:cNvSpPr>
          <p:nvPr>
            <p:ph type="body" idx="1"/>
          </p:nvPr>
        </p:nvSpPr>
        <p:spPr>
          <a:noFill/>
        </p:spPr>
        <p:txBody>
          <a:bodyPr/>
          <a:lstStyle/>
          <a:p>
            <a:pPr eaLnBrk="1" hangingPunct="1"/>
            <a:r>
              <a:rPr lang="zh-CN" altLang="en-US" sz="2800" smtClean="0"/>
              <a:t>可归前缀和活前缀在</a:t>
            </a:r>
            <a:r>
              <a:rPr lang="en-US" altLang="zh-CN" sz="2800" smtClean="0"/>
              <a:t>LR</a:t>
            </a:r>
            <a:r>
              <a:rPr lang="zh-CN" altLang="en-US" sz="2800" smtClean="0"/>
              <a:t>分析中的作用</a:t>
            </a:r>
          </a:p>
          <a:p>
            <a:pPr eaLnBrk="1" hangingPunct="1">
              <a:buFont typeface="Wingdings" pitchFamily="2" charset="2"/>
              <a:buNone/>
            </a:pPr>
            <a:r>
              <a:rPr lang="zh-CN" altLang="en-US" sz="2800" smtClean="0"/>
              <a:t>	在</a:t>
            </a:r>
            <a:r>
              <a:rPr lang="en-US" altLang="zh-CN" sz="2800" smtClean="0"/>
              <a:t>LR</a:t>
            </a:r>
            <a:r>
              <a:rPr lang="zh-CN" altLang="en-US" sz="2800" smtClean="0"/>
              <a:t>分析过程中，实际上是把</a:t>
            </a:r>
            <a:r>
              <a:rPr lang="zh-CN" altLang="en-US" sz="2800" smtClean="0">
                <a:solidFill>
                  <a:srgbClr val="FFFF00"/>
                </a:solidFill>
              </a:rPr>
              <a:t>活前缀</a:t>
            </a:r>
            <a:r>
              <a:rPr lang="zh-CN" altLang="en-US" sz="2800" smtClean="0"/>
              <a:t>列出放在符号栈中，</a:t>
            </a:r>
          </a:p>
          <a:p>
            <a:pPr eaLnBrk="1" hangingPunct="1">
              <a:buFont typeface="Wingdings" pitchFamily="2" charset="2"/>
              <a:buNone/>
            </a:pPr>
            <a:r>
              <a:rPr lang="zh-CN" altLang="en-US" sz="2800" smtClean="0"/>
              <a:t>	一旦在栈中出现</a:t>
            </a:r>
            <a:r>
              <a:rPr lang="zh-CN" altLang="en-US" sz="2800" smtClean="0">
                <a:solidFill>
                  <a:srgbClr val="FFFF00"/>
                </a:solidFill>
              </a:rPr>
              <a:t>可归前缀</a:t>
            </a:r>
            <a:r>
              <a:rPr lang="zh-CN" altLang="en-US" sz="2800" smtClean="0"/>
              <a:t>，即</a:t>
            </a:r>
            <a:r>
              <a:rPr lang="zh-CN" altLang="en-US" sz="2800" smtClean="0">
                <a:solidFill>
                  <a:srgbClr val="FFFF00"/>
                </a:solidFill>
              </a:rPr>
              <a:t>句柄</a:t>
            </a:r>
            <a:r>
              <a:rPr lang="zh-CN" altLang="en-US" sz="2800" smtClean="0"/>
              <a:t>已经形成，就用相应的产生式进行归约，</a:t>
            </a:r>
          </a:p>
          <a:p>
            <a:pPr eaLnBrk="1" hangingPunct="1">
              <a:buFont typeface="Wingdings" pitchFamily="2" charset="2"/>
              <a:buNone/>
            </a:pPr>
            <a:r>
              <a:rPr lang="zh-CN" altLang="en-US" sz="2800" smtClean="0"/>
              <a:t>	在分析的过程中，只要符号栈中的符号串是一个</a:t>
            </a:r>
            <a:r>
              <a:rPr lang="zh-CN" altLang="en-US" sz="2800" smtClean="0">
                <a:solidFill>
                  <a:srgbClr val="FFFF00"/>
                </a:solidFill>
              </a:rPr>
              <a:t>活前缀</a:t>
            </a:r>
            <a:r>
              <a:rPr lang="zh-CN" altLang="en-US" sz="2800" smtClean="0"/>
              <a:t>，就可保证已被分析过的部分是该文法规范句型的正确部分。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99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49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endParaRPr lang="zh-CN" altLang="en-US" smtClean="0"/>
          </a:p>
        </p:txBody>
      </p:sp>
      <p:grpSp>
        <p:nvGrpSpPr>
          <p:cNvPr id="23555" name="Group 4"/>
          <p:cNvGrpSpPr>
            <a:grpSpLocks/>
          </p:cNvGrpSpPr>
          <p:nvPr/>
        </p:nvGrpSpPr>
        <p:grpSpPr bwMode="auto">
          <a:xfrm>
            <a:off x="228600" y="1371600"/>
            <a:ext cx="8610600" cy="4802188"/>
            <a:chOff x="144" y="1200"/>
            <a:chExt cx="5424" cy="3025"/>
          </a:xfrm>
        </p:grpSpPr>
        <p:grpSp>
          <p:nvGrpSpPr>
            <p:cNvPr id="23556" name="Group 5"/>
            <p:cNvGrpSpPr>
              <a:grpSpLocks/>
            </p:cNvGrpSpPr>
            <p:nvPr/>
          </p:nvGrpSpPr>
          <p:grpSpPr bwMode="auto">
            <a:xfrm>
              <a:off x="144" y="3719"/>
              <a:ext cx="5424" cy="249"/>
              <a:chOff x="192" y="3834"/>
              <a:chExt cx="5424" cy="249"/>
            </a:xfrm>
          </p:grpSpPr>
          <p:sp>
            <p:nvSpPr>
              <p:cNvPr id="23630" name="Rectangle 6"/>
              <p:cNvSpPr>
                <a:spLocks noChangeArrowheads="1"/>
              </p:cNvSpPr>
              <p:nvPr/>
            </p:nvSpPr>
            <p:spPr bwMode="auto">
              <a:xfrm>
                <a:off x="3792" y="3834"/>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S→aAcBe）</a:t>
                </a:r>
              </a:p>
            </p:txBody>
          </p:sp>
          <p:sp>
            <p:nvSpPr>
              <p:cNvPr id="23631" name="Rectangle 7"/>
              <p:cNvSpPr>
                <a:spLocks noChangeArrowheads="1"/>
              </p:cNvSpPr>
              <p:nvPr/>
            </p:nvSpPr>
            <p:spPr bwMode="auto">
              <a:xfrm>
                <a:off x="2544" y="3834"/>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p>
            </p:txBody>
          </p:sp>
          <p:sp>
            <p:nvSpPr>
              <p:cNvPr id="23632" name="Rectangle 8"/>
              <p:cNvSpPr>
                <a:spLocks noChangeArrowheads="1"/>
              </p:cNvSpPr>
              <p:nvPr/>
            </p:nvSpPr>
            <p:spPr bwMode="auto">
              <a:xfrm>
                <a:off x="1548" y="3834"/>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u="sng">
                    <a:solidFill>
                      <a:schemeClr val="hlink"/>
                    </a:solidFill>
                    <a:latin typeface="Times New Roman" pitchFamily="18" charset="0"/>
                  </a:rPr>
                  <a:t>aAcBe</a:t>
                </a:r>
              </a:p>
            </p:txBody>
          </p:sp>
          <p:sp>
            <p:nvSpPr>
              <p:cNvPr id="23633" name="Rectangle 9"/>
              <p:cNvSpPr>
                <a:spLocks noChangeArrowheads="1"/>
              </p:cNvSpPr>
              <p:nvPr/>
            </p:nvSpPr>
            <p:spPr bwMode="auto">
              <a:xfrm>
                <a:off x="192" y="3834"/>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10）</a:t>
                </a:r>
              </a:p>
            </p:txBody>
          </p:sp>
        </p:grpSp>
        <p:grpSp>
          <p:nvGrpSpPr>
            <p:cNvPr id="23557" name="Group 10"/>
            <p:cNvGrpSpPr>
              <a:grpSpLocks/>
            </p:cNvGrpSpPr>
            <p:nvPr/>
          </p:nvGrpSpPr>
          <p:grpSpPr bwMode="auto">
            <a:xfrm>
              <a:off x="144" y="3968"/>
              <a:ext cx="5424" cy="249"/>
              <a:chOff x="192" y="4083"/>
              <a:chExt cx="5424" cy="249"/>
            </a:xfrm>
          </p:grpSpPr>
          <p:sp>
            <p:nvSpPr>
              <p:cNvPr id="23626" name="Rectangle 11"/>
              <p:cNvSpPr>
                <a:spLocks noChangeArrowheads="1"/>
              </p:cNvSpPr>
              <p:nvPr/>
            </p:nvSpPr>
            <p:spPr bwMode="auto">
              <a:xfrm>
                <a:off x="3792" y="4083"/>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接受</a:t>
                </a:r>
              </a:p>
            </p:txBody>
          </p:sp>
          <p:sp>
            <p:nvSpPr>
              <p:cNvPr id="23627" name="Rectangle 12"/>
              <p:cNvSpPr>
                <a:spLocks noChangeArrowheads="1"/>
              </p:cNvSpPr>
              <p:nvPr/>
            </p:nvSpPr>
            <p:spPr bwMode="auto">
              <a:xfrm>
                <a:off x="2544" y="4083"/>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p>
            </p:txBody>
          </p:sp>
          <p:sp>
            <p:nvSpPr>
              <p:cNvPr id="23628" name="Rectangle 13"/>
              <p:cNvSpPr>
                <a:spLocks noChangeArrowheads="1"/>
              </p:cNvSpPr>
              <p:nvPr/>
            </p:nvSpPr>
            <p:spPr bwMode="auto">
              <a:xfrm>
                <a:off x="1548" y="4083"/>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S</a:t>
                </a:r>
              </a:p>
            </p:txBody>
          </p:sp>
          <p:sp>
            <p:nvSpPr>
              <p:cNvPr id="23629" name="Rectangle 14"/>
              <p:cNvSpPr>
                <a:spLocks noChangeArrowheads="1"/>
              </p:cNvSpPr>
              <p:nvPr/>
            </p:nvSpPr>
            <p:spPr bwMode="auto">
              <a:xfrm>
                <a:off x="192" y="4083"/>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11）</a:t>
                </a:r>
              </a:p>
            </p:txBody>
          </p:sp>
        </p:grpSp>
        <p:grpSp>
          <p:nvGrpSpPr>
            <p:cNvPr id="23558" name="Group 15"/>
            <p:cNvGrpSpPr>
              <a:grpSpLocks/>
            </p:cNvGrpSpPr>
            <p:nvPr/>
          </p:nvGrpSpPr>
          <p:grpSpPr bwMode="auto">
            <a:xfrm>
              <a:off x="144" y="3470"/>
              <a:ext cx="5424" cy="249"/>
              <a:chOff x="192" y="3585"/>
              <a:chExt cx="5424" cy="249"/>
            </a:xfrm>
          </p:grpSpPr>
          <p:sp>
            <p:nvSpPr>
              <p:cNvPr id="23622" name="Rectangle 16"/>
              <p:cNvSpPr>
                <a:spLocks noChangeArrowheads="1"/>
              </p:cNvSpPr>
              <p:nvPr/>
            </p:nvSpPr>
            <p:spPr bwMode="auto">
              <a:xfrm>
                <a:off x="3792" y="3585"/>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e</a:t>
                </a:r>
              </a:p>
            </p:txBody>
          </p:sp>
          <p:sp>
            <p:nvSpPr>
              <p:cNvPr id="23623" name="Rectangle 17"/>
              <p:cNvSpPr>
                <a:spLocks noChangeArrowheads="1"/>
              </p:cNvSpPr>
              <p:nvPr/>
            </p:nvSpPr>
            <p:spPr bwMode="auto">
              <a:xfrm>
                <a:off x="2544" y="3585"/>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e#</a:t>
                </a:r>
              </a:p>
            </p:txBody>
          </p:sp>
          <p:sp>
            <p:nvSpPr>
              <p:cNvPr id="23624" name="Rectangle 18"/>
              <p:cNvSpPr>
                <a:spLocks noChangeArrowheads="1"/>
              </p:cNvSpPr>
              <p:nvPr/>
            </p:nvSpPr>
            <p:spPr bwMode="auto">
              <a:xfrm>
                <a:off x="1548" y="3585"/>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aAcB</a:t>
                </a:r>
              </a:p>
            </p:txBody>
          </p:sp>
          <p:sp>
            <p:nvSpPr>
              <p:cNvPr id="23625" name="Rectangle 19"/>
              <p:cNvSpPr>
                <a:spLocks noChangeArrowheads="1"/>
              </p:cNvSpPr>
              <p:nvPr/>
            </p:nvSpPr>
            <p:spPr bwMode="auto">
              <a:xfrm>
                <a:off x="192" y="3585"/>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9）</a:t>
                </a:r>
              </a:p>
            </p:txBody>
          </p:sp>
        </p:grpSp>
        <p:grpSp>
          <p:nvGrpSpPr>
            <p:cNvPr id="23559" name="Group 20"/>
            <p:cNvGrpSpPr>
              <a:grpSpLocks/>
            </p:cNvGrpSpPr>
            <p:nvPr/>
          </p:nvGrpSpPr>
          <p:grpSpPr bwMode="auto">
            <a:xfrm>
              <a:off x="144" y="3221"/>
              <a:ext cx="5424" cy="249"/>
              <a:chOff x="192" y="3336"/>
              <a:chExt cx="5424" cy="249"/>
            </a:xfrm>
          </p:grpSpPr>
          <p:sp>
            <p:nvSpPr>
              <p:cNvPr id="23618" name="Rectangle 21"/>
              <p:cNvSpPr>
                <a:spLocks noChangeArrowheads="1"/>
              </p:cNvSpPr>
              <p:nvPr/>
            </p:nvSpPr>
            <p:spPr bwMode="auto">
              <a:xfrm>
                <a:off x="3792" y="3336"/>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B→d）</a:t>
                </a:r>
              </a:p>
            </p:txBody>
          </p:sp>
          <p:sp>
            <p:nvSpPr>
              <p:cNvPr id="23619" name="Rectangle 22"/>
              <p:cNvSpPr>
                <a:spLocks noChangeArrowheads="1"/>
              </p:cNvSpPr>
              <p:nvPr/>
            </p:nvSpPr>
            <p:spPr bwMode="auto">
              <a:xfrm>
                <a:off x="2544" y="3336"/>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e#</a:t>
                </a:r>
              </a:p>
            </p:txBody>
          </p:sp>
          <p:sp>
            <p:nvSpPr>
              <p:cNvPr id="23620" name="Rectangle 23"/>
              <p:cNvSpPr>
                <a:spLocks noChangeArrowheads="1"/>
              </p:cNvSpPr>
              <p:nvPr/>
            </p:nvSpPr>
            <p:spPr bwMode="auto">
              <a:xfrm>
                <a:off x="1548" y="3336"/>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hlink"/>
                    </a:solidFill>
                    <a:latin typeface="Times New Roman" pitchFamily="18" charset="0"/>
                  </a:rPr>
                  <a:t>aAc</a:t>
                </a:r>
                <a:r>
                  <a:rPr lang="en-US" altLang="zh-CN" u="sng">
                    <a:solidFill>
                      <a:schemeClr val="hlink"/>
                    </a:solidFill>
                    <a:latin typeface="Times New Roman" pitchFamily="18" charset="0"/>
                  </a:rPr>
                  <a:t>d</a:t>
                </a:r>
              </a:p>
            </p:txBody>
          </p:sp>
          <p:sp>
            <p:nvSpPr>
              <p:cNvPr id="23621" name="Rectangle 24"/>
              <p:cNvSpPr>
                <a:spLocks noChangeArrowheads="1"/>
              </p:cNvSpPr>
              <p:nvPr/>
            </p:nvSpPr>
            <p:spPr bwMode="auto">
              <a:xfrm>
                <a:off x="192" y="3336"/>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8）</a:t>
                </a:r>
              </a:p>
            </p:txBody>
          </p:sp>
        </p:grpSp>
        <p:grpSp>
          <p:nvGrpSpPr>
            <p:cNvPr id="23560" name="Group 25"/>
            <p:cNvGrpSpPr>
              <a:grpSpLocks/>
            </p:cNvGrpSpPr>
            <p:nvPr/>
          </p:nvGrpSpPr>
          <p:grpSpPr bwMode="auto">
            <a:xfrm>
              <a:off x="144" y="2972"/>
              <a:ext cx="5424" cy="249"/>
              <a:chOff x="192" y="3087"/>
              <a:chExt cx="5424" cy="249"/>
            </a:xfrm>
          </p:grpSpPr>
          <p:sp>
            <p:nvSpPr>
              <p:cNvPr id="23614" name="Rectangle 26"/>
              <p:cNvSpPr>
                <a:spLocks noChangeArrowheads="1"/>
              </p:cNvSpPr>
              <p:nvPr/>
            </p:nvSpPr>
            <p:spPr bwMode="auto">
              <a:xfrm>
                <a:off x="3792" y="3087"/>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d</a:t>
                </a:r>
              </a:p>
            </p:txBody>
          </p:sp>
          <p:sp>
            <p:nvSpPr>
              <p:cNvPr id="23615" name="Rectangle 27"/>
              <p:cNvSpPr>
                <a:spLocks noChangeArrowheads="1"/>
              </p:cNvSpPr>
              <p:nvPr/>
            </p:nvSpPr>
            <p:spPr bwMode="auto">
              <a:xfrm>
                <a:off x="2544" y="3087"/>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de#</a:t>
                </a:r>
              </a:p>
            </p:txBody>
          </p:sp>
          <p:sp>
            <p:nvSpPr>
              <p:cNvPr id="23616" name="Rectangle 28"/>
              <p:cNvSpPr>
                <a:spLocks noChangeArrowheads="1"/>
              </p:cNvSpPr>
              <p:nvPr/>
            </p:nvSpPr>
            <p:spPr bwMode="auto">
              <a:xfrm>
                <a:off x="1548" y="3087"/>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aAc</a:t>
                </a:r>
              </a:p>
            </p:txBody>
          </p:sp>
          <p:sp>
            <p:nvSpPr>
              <p:cNvPr id="23617" name="Rectangle 29"/>
              <p:cNvSpPr>
                <a:spLocks noChangeArrowheads="1"/>
              </p:cNvSpPr>
              <p:nvPr/>
            </p:nvSpPr>
            <p:spPr bwMode="auto">
              <a:xfrm>
                <a:off x="192" y="3087"/>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7）</a:t>
                </a:r>
              </a:p>
            </p:txBody>
          </p:sp>
        </p:grpSp>
        <p:grpSp>
          <p:nvGrpSpPr>
            <p:cNvPr id="23561" name="Group 30"/>
            <p:cNvGrpSpPr>
              <a:grpSpLocks/>
            </p:cNvGrpSpPr>
            <p:nvPr/>
          </p:nvGrpSpPr>
          <p:grpSpPr bwMode="auto">
            <a:xfrm>
              <a:off x="144" y="2474"/>
              <a:ext cx="5424" cy="249"/>
              <a:chOff x="192" y="2589"/>
              <a:chExt cx="5424" cy="249"/>
            </a:xfrm>
          </p:grpSpPr>
          <p:sp>
            <p:nvSpPr>
              <p:cNvPr id="23610" name="Rectangle 31"/>
              <p:cNvSpPr>
                <a:spLocks noChangeArrowheads="1"/>
              </p:cNvSpPr>
              <p:nvPr/>
            </p:nvSpPr>
            <p:spPr bwMode="auto">
              <a:xfrm>
                <a:off x="3792" y="2589"/>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A→Ab）</a:t>
                </a:r>
              </a:p>
            </p:txBody>
          </p:sp>
          <p:sp>
            <p:nvSpPr>
              <p:cNvPr id="23611" name="Rectangle 32"/>
              <p:cNvSpPr>
                <a:spLocks noChangeArrowheads="1"/>
              </p:cNvSpPr>
              <p:nvPr/>
            </p:nvSpPr>
            <p:spPr bwMode="auto">
              <a:xfrm>
                <a:off x="2544" y="2589"/>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cde#</a:t>
                </a:r>
              </a:p>
            </p:txBody>
          </p:sp>
          <p:sp>
            <p:nvSpPr>
              <p:cNvPr id="23612" name="Rectangle 33"/>
              <p:cNvSpPr>
                <a:spLocks noChangeArrowheads="1"/>
              </p:cNvSpPr>
              <p:nvPr/>
            </p:nvSpPr>
            <p:spPr bwMode="auto">
              <a:xfrm>
                <a:off x="1548" y="2589"/>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hlink"/>
                    </a:solidFill>
                    <a:latin typeface="Times New Roman" pitchFamily="18" charset="0"/>
                  </a:rPr>
                  <a:t>a</a:t>
                </a:r>
                <a:r>
                  <a:rPr lang="en-US" altLang="zh-CN" u="sng">
                    <a:solidFill>
                      <a:schemeClr val="hlink"/>
                    </a:solidFill>
                    <a:latin typeface="Times New Roman" pitchFamily="18" charset="0"/>
                  </a:rPr>
                  <a:t>Ab</a:t>
                </a:r>
              </a:p>
            </p:txBody>
          </p:sp>
          <p:sp>
            <p:nvSpPr>
              <p:cNvPr id="23613" name="Rectangle 34"/>
              <p:cNvSpPr>
                <a:spLocks noChangeArrowheads="1"/>
              </p:cNvSpPr>
              <p:nvPr/>
            </p:nvSpPr>
            <p:spPr bwMode="auto">
              <a:xfrm>
                <a:off x="192" y="2589"/>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5）</a:t>
                </a:r>
              </a:p>
            </p:txBody>
          </p:sp>
        </p:grpSp>
        <p:sp>
          <p:nvSpPr>
            <p:cNvPr id="23562" name="Line 35"/>
            <p:cNvSpPr>
              <a:spLocks noChangeShapeType="1"/>
            </p:cNvSpPr>
            <p:nvPr/>
          </p:nvSpPr>
          <p:spPr bwMode="auto">
            <a:xfrm>
              <a:off x="144" y="2456"/>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3" name="Line 36"/>
            <p:cNvSpPr>
              <a:spLocks noChangeShapeType="1"/>
            </p:cNvSpPr>
            <p:nvPr/>
          </p:nvSpPr>
          <p:spPr bwMode="auto">
            <a:xfrm>
              <a:off x="144" y="2723"/>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3564" name="Group 37"/>
            <p:cNvGrpSpPr>
              <a:grpSpLocks/>
            </p:cNvGrpSpPr>
            <p:nvPr/>
          </p:nvGrpSpPr>
          <p:grpSpPr bwMode="auto">
            <a:xfrm>
              <a:off x="144" y="2723"/>
              <a:ext cx="5424" cy="249"/>
              <a:chOff x="192" y="2838"/>
              <a:chExt cx="5424" cy="249"/>
            </a:xfrm>
          </p:grpSpPr>
          <p:sp>
            <p:nvSpPr>
              <p:cNvPr id="23606" name="Rectangle 38"/>
              <p:cNvSpPr>
                <a:spLocks noChangeArrowheads="1"/>
              </p:cNvSpPr>
              <p:nvPr/>
            </p:nvSpPr>
            <p:spPr bwMode="auto">
              <a:xfrm>
                <a:off x="3792" y="2838"/>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c</a:t>
                </a:r>
              </a:p>
            </p:txBody>
          </p:sp>
          <p:sp>
            <p:nvSpPr>
              <p:cNvPr id="23607" name="Rectangle 39"/>
              <p:cNvSpPr>
                <a:spLocks noChangeArrowheads="1"/>
              </p:cNvSpPr>
              <p:nvPr/>
            </p:nvSpPr>
            <p:spPr bwMode="auto">
              <a:xfrm>
                <a:off x="2544" y="2838"/>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cde#</a:t>
                </a:r>
              </a:p>
            </p:txBody>
          </p:sp>
          <p:sp>
            <p:nvSpPr>
              <p:cNvPr id="23608" name="Rectangle 40"/>
              <p:cNvSpPr>
                <a:spLocks noChangeArrowheads="1"/>
              </p:cNvSpPr>
              <p:nvPr/>
            </p:nvSpPr>
            <p:spPr bwMode="auto">
              <a:xfrm>
                <a:off x="1548" y="2838"/>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a:t>
                </a:r>
              </a:p>
            </p:txBody>
          </p:sp>
          <p:sp>
            <p:nvSpPr>
              <p:cNvPr id="23609" name="Rectangle 41"/>
              <p:cNvSpPr>
                <a:spLocks noChangeArrowheads="1"/>
              </p:cNvSpPr>
              <p:nvPr/>
            </p:nvSpPr>
            <p:spPr bwMode="auto">
              <a:xfrm>
                <a:off x="192" y="2838"/>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6）</a:t>
                </a:r>
              </a:p>
            </p:txBody>
          </p:sp>
        </p:grpSp>
        <p:sp>
          <p:nvSpPr>
            <p:cNvPr id="23565" name="Line 42"/>
            <p:cNvSpPr>
              <a:spLocks noChangeShapeType="1"/>
            </p:cNvSpPr>
            <p:nvPr/>
          </p:nvSpPr>
          <p:spPr bwMode="auto">
            <a:xfrm>
              <a:off x="144" y="2972"/>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6" name="Line 43"/>
            <p:cNvSpPr>
              <a:spLocks noChangeShapeType="1"/>
            </p:cNvSpPr>
            <p:nvPr/>
          </p:nvSpPr>
          <p:spPr bwMode="auto">
            <a:xfrm>
              <a:off x="144" y="3221"/>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7" name="Line 44"/>
            <p:cNvSpPr>
              <a:spLocks noChangeShapeType="1"/>
            </p:cNvSpPr>
            <p:nvPr/>
          </p:nvSpPr>
          <p:spPr bwMode="auto">
            <a:xfrm>
              <a:off x="144" y="3470"/>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8" name="Line 45"/>
            <p:cNvSpPr>
              <a:spLocks noChangeShapeType="1"/>
            </p:cNvSpPr>
            <p:nvPr/>
          </p:nvSpPr>
          <p:spPr bwMode="auto">
            <a:xfrm>
              <a:off x="144" y="3719"/>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9" name="Line 46"/>
            <p:cNvSpPr>
              <a:spLocks noChangeShapeType="1"/>
            </p:cNvSpPr>
            <p:nvPr/>
          </p:nvSpPr>
          <p:spPr bwMode="auto">
            <a:xfrm>
              <a:off x="144" y="3968"/>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0" name="Line 47"/>
            <p:cNvSpPr>
              <a:spLocks noChangeShapeType="1"/>
            </p:cNvSpPr>
            <p:nvPr/>
          </p:nvSpPr>
          <p:spPr bwMode="auto">
            <a:xfrm>
              <a:off x="144" y="4217"/>
              <a:ext cx="5424" cy="0"/>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1" name="Line 48"/>
            <p:cNvSpPr>
              <a:spLocks noChangeShapeType="1"/>
            </p:cNvSpPr>
            <p:nvPr/>
          </p:nvSpPr>
          <p:spPr bwMode="auto">
            <a:xfrm>
              <a:off x="1500" y="1200"/>
              <a:ext cx="0" cy="2988"/>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2" name="Line 49"/>
            <p:cNvSpPr>
              <a:spLocks noChangeShapeType="1"/>
            </p:cNvSpPr>
            <p:nvPr/>
          </p:nvSpPr>
          <p:spPr bwMode="auto">
            <a:xfrm>
              <a:off x="2496" y="1208"/>
              <a:ext cx="0" cy="2988"/>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3" name="Line 50"/>
            <p:cNvSpPr>
              <a:spLocks noChangeShapeType="1"/>
            </p:cNvSpPr>
            <p:nvPr/>
          </p:nvSpPr>
          <p:spPr bwMode="auto">
            <a:xfrm>
              <a:off x="3744" y="1237"/>
              <a:ext cx="0" cy="2988"/>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4" name="Line 51"/>
            <p:cNvSpPr>
              <a:spLocks noChangeShapeType="1"/>
            </p:cNvSpPr>
            <p:nvPr/>
          </p:nvSpPr>
          <p:spPr bwMode="auto">
            <a:xfrm>
              <a:off x="144" y="1200"/>
              <a:ext cx="0" cy="2988"/>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5" name="Line 52"/>
            <p:cNvSpPr>
              <a:spLocks noChangeShapeType="1"/>
            </p:cNvSpPr>
            <p:nvPr/>
          </p:nvSpPr>
          <p:spPr bwMode="auto">
            <a:xfrm>
              <a:off x="5568" y="1200"/>
              <a:ext cx="0" cy="2988"/>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3576" name="Group 53"/>
            <p:cNvGrpSpPr>
              <a:grpSpLocks/>
            </p:cNvGrpSpPr>
            <p:nvPr/>
          </p:nvGrpSpPr>
          <p:grpSpPr bwMode="auto">
            <a:xfrm>
              <a:off x="144" y="2196"/>
              <a:ext cx="5424" cy="249"/>
              <a:chOff x="192" y="2340"/>
              <a:chExt cx="5424" cy="249"/>
            </a:xfrm>
          </p:grpSpPr>
          <p:sp>
            <p:nvSpPr>
              <p:cNvPr id="23602" name="Rectangle 54"/>
              <p:cNvSpPr>
                <a:spLocks noChangeArrowheads="1"/>
              </p:cNvSpPr>
              <p:nvPr/>
            </p:nvSpPr>
            <p:spPr bwMode="auto">
              <a:xfrm>
                <a:off x="3792" y="2340"/>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b</a:t>
                </a:r>
              </a:p>
            </p:txBody>
          </p:sp>
          <p:sp>
            <p:nvSpPr>
              <p:cNvPr id="23603" name="Rectangle 55"/>
              <p:cNvSpPr>
                <a:spLocks noChangeArrowheads="1"/>
              </p:cNvSpPr>
              <p:nvPr/>
            </p:nvSpPr>
            <p:spPr bwMode="auto">
              <a:xfrm>
                <a:off x="2544" y="2340"/>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bcde#</a:t>
                </a:r>
              </a:p>
            </p:txBody>
          </p:sp>
          <p:sp>
            <p:nvSpPr>
              <p:cNvPr id="23604" name="Rectangle 56"/>
              <p:cNvSpPr>
                <a:spLocks noChangeArrowheads="1"/>
              </p:cNvSpPr>
              <p:nvPr/>
            </p:nvSpPr>
            <p:spPr bwMode="auto">
              <a:xfrm>
                <a:off x="1548" y="2340"/>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a:t>
                </a:r>
              </a:p>
            </p:txBody>
          </p:sp>
          <p:sp>
            <p:nvSpPr>
              <p:cNvPr id="23605" name="Rectangle 57"/>
              <p:cNvSpPr>
                <a:spLocks noChangeArrowheads="1"/>
              </p:cNvSpPr>
              <p:nvPr/>
            </p:nvSpPr>
            <p:spPr bwMode="auto">
              <a:xfrm>
                <a:off x="192" y="2340"/>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4）</a:t>
                </a:r>
              </a:p>
            </p:txBody>
          </p:sp>
        </p:grpSp>
        <p:grpSp>
          <p:nvGrpSpPr>
            <p:cNvPr id="23577" name="Group 58"/>
            <p:cNvGrpSpPr>
              <a:grpSpLocks/>
            </p:cNvGrpSpPr>
            <p:nvPr/>
          </p:nvGrpSpPr>
          <p:grpSpPr bwMode="auto">
            <a:xfrm>
              <a:off x="144" y="1947"/>
              <a:ext cx="5424" cy="249"/>
              <a:chOff x="192" y="2091"/>
              <a:chExt cx="5424" cy="249"/>
            </a:xfrm>
          </p:grpSpPr>
          <p:sp>
            <p:nvSpPr>
              <p:cNvPr id="23598" name="Rectangle 59"/>
              <p:cNvSpPr>
                <a:spLocks noChangeArrowheads="1"/>
              </p:cNvSpPr>
              <p:nvPr/>
            </p:nvSpPr>
            <p:spPr bwMode="auto">
              <a:xfrm>
                <a:off x="3792" y="2091"/>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归约（</a:t>
                </a:r>
                <a:r>
                  <a:rPr lang="en-US" altLang="zh-CN">
                    <a:solidFill>
                      <a:schemeClr val="bg2"/>
                    </a:solidFill>
                    <a:latin typeface="Times New Roman" pitchFamily="18" charset="0"/>
                  </a:rPr>
                  <a:t>A→b）</a:t>
                </a:r>
              </a:p>
            </p:txBody>
          </p:sp>
          <p:sp>
            <p:nvSpPr>
              <p:cNvPr id="23599" name="Rectangle 60"/>
              <p:cNvSpPr>
                <a:spLocks noChangeArrowheads="1"/>
              </p:cNvSpPr>
              <p:nvPr/>
            </p:nvSpPr>
            <p:spPr bwMode="auto">
              <a:xfrm>
                <a:off x="2544" y="2091"/>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bcde#</a:t>
                </a:r>
              </a:p>
            </p:txBody>
          </p:sp>
          <p:sp>
            <p:nvSpPr>
              <p:cNvPr id="23600" name="Rectangle 61"/>
              <p:cNvSpPr>
                <a:spLocks noChangeArrowheads="1"/>
              </p:cNvSpPr>
              <p:nvPr/>
            </p:nvSpPr>
            <p:spPr bwMode="auto">
              <a:xfrm>
                <a:off x="1548" y="2091"/>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hlink"/>
                    </a:solidFill>
                    <a:latin typeface="Times New Roman" pitchFamily="18" charset="0"/>
                  </a:rPr>
                  <a:t>a</a:t>
                </a:r>
                <a:r>
                  <a:rPr lang="en-US" altLang="zh-CN" u="sng">
                    <a:solidFill>
                      <a:schemeClr val="hlink"/>
                    </a:solidFill>
                    <a:latin typeface="Times New Roman" pitchFamily="18" charset="0"/>
                  </a:rPr>
                  <a:t>b</a:t>
                </a:r>
              </a:p>
            </p:txBody>
          </p:sp>
          <p:sp>
            <p:nvSpPr>
              <p:cNvPr id="23601" name="Rectangle 62"/>
              <p:cNvSpPr>
                <a:spLocks noChangeArrowheads="1"/>
              </p:cNvSpPr>
              <p:nvPr/>
            </p:nvSpPr>
            <p:spPr bwMode="auto">
              <a:xfrm>
                <a:off x="192" y="2091"/>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3）</a:t>
                </a:r>
              </a:p>
            </p:txBody>
          </p:sp>
        </p:grpSp>
        <p:grpSp>
          <p:nvGrpSpPr>
            <p:cNvPr id="23578" name="Group 63"/>
            <p:cNvGrpSpPr>
              <a:grpSpLocks/>
            </p:cNvGrpSpPr>
            <p:nvPr/>
          </p:nvGrpSpPr>
          <p:grpSpPr bwMode="auto">
            <a:xfrm>
              <a:off x="144" y="1698"/>
              <a:ext cx="5424" cy="249"/>
              <a:chOff x="192" y="1842"/>
              <a:chExt cx="5424" cy="249"/>
            </a:xfrm>
          </p:grpSpPr>
          <p:sp>
            <p:nvSpPr>
              <p:cNvPr id="23594" name="Rectangle 64"/>
              <p:cNvSpPr>
                <a:spLocks noChangeArrowheads="1"/>
              </p:cNvSpPr>
              <p:nvPr/>
            </p:nvSpPr>
            <p:spPr bwMode="auto">
              <a:xfrm>
                <a:off x="3792" y="1842"/>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b</a:t>
                </a:r>
              </a:p>
            </p:txBody>
          </p:sp>
          <p:sp>
            <p:nvSpPr>
              <p:cNvPr id="23595" name="Rectangle 65"/>
              <p:cNvSpPr>
                <a:spLocks noChangeArrowheads="1"/>
              </p:cNvSpPr>
              <p:nvPr/>
            </p:nvSpPr>
            <p:spPr bwMode="auto">
              <a:xfrm>
                <a:off x="2544" y="1842"/>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bbcde#</a:t>
                </a:r>
              </a:p>
            </p:txBody>
          </p:sp>
          <p:sp>
            <p:nvSpPr>
              <p:cNvPr id="23596" name="Rectangle 66"/>
              <p:cNvSpPr>
                <a:spLocks noChangeArrowheads="1"/>
              </p:cNvSpPr>
              <p:nvPr/>
            </p:nvSpPr>
            <p:spPr bwMode="auto">
              <a:xfrm>
                <a:off x="1548" y="1842"/>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r>
                  <a:rPr lang="en-US" altLang="zh-CN">
                    <a:solidFill>
                      <a:schemeClr val="bg2"/>
                    </a:solidFill>
                    <a:latin typeface="Times New Roman" pitchFamily="18" charset="0"/>
                  </a:rPr>
                  <a:t>a</a:t>
                </a:r>
              </a:p>
            </p:txBody>
          </p:sp>
          <p:sp>
            <p:nvSpPr>
              <p:cNvPr id="23597" name="Rectangle 67"/>
              <p:cNvSpPr>
                <a:spLocks noChangeArrowheads="1"/>
              </p:cNvSpPr>
              <p:nvPr/>
            </p:nvSpPr>
            <p:spPr bwMode="auto">
              <a:xfrm>
                <a:off x="192" y="1842"/>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2）</a:t>
                </a:r>
              </a:p>
            </p:txBody>
          </p:sp>
        </p:grpSp>
        <p:grpSp>
          <p:nvGrpSpPr>
            <p:cNvPr id="23579" name="Group 68"/>
            <p:cNvGrpSpPr>
              <a:grpSpLocks/>
            </p:cNvGrpSpPr>
            <p:nvPr/>
          </p:nvGrpSpPr>
          <p:grpSpPr bwMode="auto">
            <a:xfrm>
              <a:off x="144" y="1449"/>
              <a:ext cx="5424" cy="249"/>
              <a:chOff x="192" y="1593"/>
              <a:chExt cx="5424" cy="249"/>
            </a:xfrm>
          </p:grpSpPr>
          <p:sp>
            <p:nvSpPr>
              <p:cNvPr id="23590" name="Rectangle 69"/>
              <p:cNvSpPr>
                <a:spLocks noChangeArrowheads="1"/>
              </p:cNvSpPr>
              <p:nvPr/>
            </p:nvSpPr>
            <p:spPr bwMode="auto">
              <a:xfrm>
                <a:off x="3792" y="1593"/>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移进</a:t>
                </a:r>
                <a:r>
                  <a:rPr lang="en-US" altLang="zh-CN">
                    <a:solidFill>
                      <a:schemeClr val="bg2"/>
                    </a:solidFill>
                    <a:latin typeface="Times New Roman" pitchFamily="18" charset="0"/>
                  </a:rPr>
                  <a:t>a</a:t>
                </a:r>
              </a:p>
            </p:txBody>
          </p:sp>
          <p:sp>
            <p:nvSpPr>
              <p:cNvPr id="23591" name="Rectangle 70"/>
              <p:cNvSpPr>
                <a:spLocks noChangeArrowheads="1"/>
              </p:cNvSpPr>
              <p:nvPr/>
            </p:nvSpPr>
            <p:spPr bwMode="auto">
              <a:xfrm>
                <a:off x="2544" y="1593"/>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solidFill>
                      <a:schemeClr val="bg2"/>
                    </a:solidFill>
                    <a:latin typeface="Times New Roman" pitchFamily="18" charset="0"/>
                  </a:rPr>
                  <a:t>abbcde#</a:t>
                </a:r>
              </a:p>
            </p:txBody>
          </p:sp>
          <p:sp>
            <p:nvSpPr>
              <p:cNvPr id="23592" name="Rectangle 71"/>
              <p:cNvSpPr>
                <a:spLocks noChangeArrowheads="1"/>
              </p:cNvSpPr>
              <p:nvPr/>
            </p:nvSpPr>
            <p:spPr bwMode="auto">
              <a:xfrm>
                <a:off x="1548" y="1593"/>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a:t>
                </a:r>
              </a:p>
            </p:txBody>
          </p:sp>
          <p:sp>
            <p:nvSpPr>
              <p:cNvPr id="23593" name="Rectangle 72"/>
              <p:cNvSpPr>
                <a:spLocks noChangeArrowheads="1"/>
              </p:cNvSpPr>
              <p:nvPr/>
            </p:nvSpPr>
            <p:spPr bwMode="auto">
              <a:xfrm>
                <a:off x="192" y="1593"/>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1）</a:t>
                </a:r>
              </a:p>
            </p:txBody>
          </p:sp>
        </p:grpSp>
        <p:grpSp>
          <p:nvGrpSpPr>
            <p:cNvPr id="23580" name="Group 73"/>
            <p:cNvGrpSpPr>
              <a:grpSpLocks/>
            </p:cNvGrpSpPr>
            <p:nvPr/>
          </p:nvGrpSpPr>
          <p:grpSpPr bwMode="auto">
            <a:xfrm>
              <a:off x="144" y="1200"/>
              <a:ext cx="5424" cy="249"/>
              <a:chOff x="192" y="1344"/>
              <a:chExt cx="5424" cy="249"/>
            </a:xfrm>
          </p:grpSpPr>
          <p:sp>
            <p:nvSpPr>
              <p:cNvPr id="23586" name="Rectangle 74"/>
              <p:cNvSpPr>
                <a:spLocks noChangeArrowheads="1"/>
              </p:cNvSpPr>
              <p:nvPr/>
            </p:nvSpPr>
            <p:spPr bwMode="auto">
              <a:xfrm>
                <a:off x="3792" y="1344"/>
                <a:ext cx="1824"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动作</a:t>
                </a:r>
              </a:p>
            </p:txBody>
          </p:sp>
          <p:sp>
            <p:nvSpPr>
              <p:cNvPr id="23587" name="Rectangle 75"/>
              <p:cNvSpPr>
                <a:spLocks noChangeArrowheads="1"/>
              </p:cNvSpPr>
              <p:nvPr/>
            </p:nvSpPr>
            <p:spPr bwMode="auto">
              <a:xfrm>
                <a:off x="2544" y="1344"/>
                <a:ext cx="1248"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输入符号串</a:t>
                </a:r>
              </a:p>
            </p:txBody>
          </p:sp>
          <p:sp>
            <p:nvSpPr>
              <p:cNvPr id="23588" name="Rectangle 76"/>
              <p:cNvSpPr>
                <a:spLocks noChangeArrowheads="1"/>
              </p:cNvSpPr>
              <p:nvPr/>
            </p:nvSpPr>
            <p:spPr bwMode="auto">
              <a:xfrm>
                <a:off x="1548" y="1344"/>
                <a:ext cx="99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solidFill>
                      <a:schemeClr val="bg2"/>
                    </a:solidFill>
                    <a:latin typeface="Times New Roman" pitchFamily="18" charset="0"/>
                  </a:rPr>
                  <a:t>符号栈</a:t>
                </a:r>
              </a:p>
            </p:txBody>
          </p:sp>
          <p:sp>
            <p:nvSpPr>
              <p:cNvPr id="23589" name="Rectangle 77"/>
              <p:cNvSpPr>
                <a:spLocks noChangeArrowheads="1"/>
              </p:cNvSpPr>
              <p:nvPr/>
            </p:nvSpPr>
            <p:spPr bwMode="auto">
              <a:xfrm>
                <a:off x="192" y="1344"/>
                <a:ext cx="1356" cy="249"/>
              </a:xfrm>
              <a:prstGeom prst="rect">
                <a:avLst/>
              </a:prstGeom>
              <a:solidFill>
                <a:srgbClr val="99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步骤</a:t>
                </a:r>
              </a:p>
            </p:txBody>
          </p:sp>
        </p:grpSp>
        <p:sp>
          <p:nvSpPr>
            <p:cNvPr id="23581" name="Line 78"/>
            <p:cNvSpPr>
              <a:spLocks noChangeShapeType="1"/>
            </p:cNvSpPr>
            <p:nvPr/>
          </p:nvSpPr>
          <p:spPr bwMode="auto">
            <a:xfrm>
              <a:off x="144" y="1449"/>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2" name="Line 79"/>
            <p:cNvSpPr>
              <a:spLocks noChangeShapeType="1"/>
            </p:cNvSpPr>
            <p:nvPr/>
          </p:nvSpPr>
          <p:spPr bwMode="auto">
            <a:xfrm>
              <a:off x="144" y="1698"/>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3" name="Line 80"/>
            <p:cNvSpPr>
              <a:spLocks noChangeShapeType="1"/>
            </p:cNvSpPr>
            <p:nvPr/>
          </p:nvSpPr>
          <p:spPr bwMode="auto">
            <a:xfrm>
              <a:off x="144" y="1947"/>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4" name="Line 81"/>
            <p:cNvSpPr>
              <a:spLocks noChangeShapeType="1"/>
            </p:cNvSpPr>
            <p:nvPr/>
          </p:nvSpPr>
          <p:spPr bwMode="auto">
            <a:xfrm>
              <a:off x="144" y="2196"/>
              <a:ext cx="5424" cy="0"/>
            </a:xfrm>
            <a:prstGeom prst="line">
              <a:avLst/>
            </a:prstGeom>
            <a:noFill/>
            <a:ln w="2857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5" name="Line 82"/>
            <p:cNvSpPr>
              <a:spLocks noChangeShapeType="1"/>
            </p:cNvSpPr>
            <p:nvPr/>
          </p:nvSpPr>
          <p:spPr bwMode="auto">
            <a:xfrm>
              <a:off x="144" y="1200"/>
              <a:ext cx="5424" cy="0"/>
            </a:xfrm>
            <a:prstGeom prst="line">
              <a:avLst/>
            </a:prstGeom>
            <a:noFill/>
            <a:ln w="28575"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ltLang="zh-CN" dirty="0" smtClean="0">
                <a:solidFill>
                  <a:schemeClr val="tx1"/>
                </a:solidFill>
              </a:rPr>
              <a:t>6.</a:t>
            </a:r>
            <a:r>
              <a:rPr lang="zh-CN" altLang="en-US" dirty="0" smtClean="0">
                <a:solidFill>
                  <a:schemeClr val="tx1"/>
                </a:solidFill>
              </a:rPr>
              <a:t>2.2  识别活前缀的有穷自动机</a:t>
            </a:r>
          </a:p>
        </p:txBody>
      </p:sp>
      <p:sp>
        <p:nvSpPr>
          <p:cNvPr id="14340" name="Rectangle 4"/>
          <p:cNvSpPr>
            <a:spLocks noGrp="1" noChangeArrowheads="1"/>
          </p:cNvSpPr>
          <p:nvPr>
            <p:ph type="body" idx="1"/>
          </p:nvPr>
        </p:nvSpPr>
        <p:spPr>
          <a:xfrm>
            <a:off x="685800" y="1447800"/>
            <a:ext cx="7772400" cy="1066800"/>
          </a:xfrm>
        </p:spPr>
        <p:txBody>
          <a:bodyPr/>
          <a:lstStyle/>
          <a:p>
            <a:pPr eaLnBrk="1" hangingPunct="1"/>
            <a:r>
              <a:rPr lang="zh-CN" altLang="en-US" sz="2800" smtClean="0">
                <a:latin typeface="宋体" pitchFamily="2" charset="-122"/>
              </a:rPr>
              <a:t>回顾：有穷自动机</a:t>
            </a:r>
            <a:r>
              <a:rPr lang="zh-CN" altLang="en-US" sz="2800" smtClean="0"/>
              <a:t>——</a:t>
            </a:r>
            <a:r>
              <a:rPr lang="zh-CN" altLang="en-US" sz="2800" smtClean="0">
                <a:latin typeface="宋体" pitchFamily="2" charset="-122"/>
              </a:rPr>
              <a:t>一种识别装置</a:t>
            </a:r>
          </a:p>
          <a:p>
            <a:pPr eaLnBrk="1" hangingPunct="1">
              <a:buFont typeface="Wingdings" pitchFamily="2" charset="2"/>
              <a:buChar char="Ø"/>
            </a:pPr>
            <a:r>
              <a:rPr lang="zh-CN" altLang="en-US" sz="2800" smtClean="0">
                <a:latin typeface="宋体" pitchFamily="2" charset="-122"/>
              </a:rPr>
              <a:t>分</a:t>
            </a:r>
            <a:r>
              <a:rPr lang="en-US" altLang="zh-CN" sz="2800" smtClean="0">
                <a:latin typeface="宋体" pitchFamily="2" charset="-122"/>
              </a:rPr>
              <a:t>DFA</a:t>
            </a:r>
            <a:r>
              <a:rPr lang="zh-CN" altLang="en-US" sz="2800" smtClean="0">
                <a:latin typeface="宋体" pitchFamily="2" charset="-122"/>
              </a:rPr>
              <a:t>和</a:t>
            </a:r>
            <a:r>
              <a:rPr lang="en-US" altLang="zh-CN" sz="2800" smtClean="0">
                <a:latin typeface="宋体" pitchFamily="2" charset="-122"/>
              </a:rPr>
              <a:t>NFA</a:t>
            </a:r>
            <a:endParaRPr kumimoji="0" lang="en-US" altLang="zh-CN" sz="2800" smtClean="0"/>
          </a:p>
        </p:txBody>
      </p:sp>
      <p:grpSp>
        <p:nvGrpSpPr>
          <p:cNvPr id="14362" name="Group 26"/>
          <p:cNvGrpSpPr>
            <a:grpSpLocks/>
          </p:cNvGrpSpPr>
          <p:nvPr/>
        </p:nvGrpSpPr>
        <p:grpSpPr bwMode="auto">
          <a:xfrm>
            <a:off x="1143000" y="2667000"/>
            <a:ext cx="6172200" cy="3067050"/>
            <a:chOff x="720" y="1680"/>
            <a:chExt cx="3888" cy="1932"/>
          </a:xfrm>
        </p:grpSpPr>
        <p:grpSp>
          <p:nvGrpSpPr>
            <p:cNvPr id="24581" name="Group 5"/>
            <p:cNvGrpSpPr>
              <a:grpSpLocks/>
            </p:cNvGrpSpPr>
            <p:nvPr/>
          </p:nvGrpSpPr>
          <p:grpSpPr bwMode="auto">
            <a:xfrm>
              <a:off x="892" y="1680"/>
              <a:ext cx="3716" cy="1356"/>
              <a:chOff x="1147" y="2832"/>
              <a:chExt cx="3716" cy="1356"/>
            </a:xfrm>
          </p:grpSpPr>
          <p:sp>
            <p:nvSpPr>
              <p:cNvPr id="24583" name="Text Box 6"/>
              <p:cNvSpPr txBox="1">
                <a:spLocks noChangeArrowheads="1"/>
              </p:cNvSpPr>
              <p:nvPr/>
            </p:nvSpPr>
            <p:spPr bwMode="auto">
              <a:xfrm>
                <a:off x="2100" y="2832"/>
                <a:ext cx="464" cy="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  0</a:t>
                </a:r>
                <a:endParaRPr kumimoji="0" lang="en-US" altLang="zh-CN">
                  <a:latin typeface="Times New Roman" pitchFamily="18" charset="0"/>
                </a:endParaRPr>
              </a:p>
            </p:txBody>
          </p:sp>
          <p:sp>
            <p:nvSpPr>
              <p:cNvPr id="24584" name="Freeform 7"/>
              <p:cNvSpPr>
                <a:spLocks/>
              </p:cNvSpPr>
              <p:nvPr/>
            </p:nvSpPr>
            <p:spPr bwMode="auto">
              <a:xfrm>
                <a:off x="2169" y="3138"/>
                <a:ext cx="288" cy="240"/>
              </a:xfrm>
              <a:custGeom>
                <a:avLst/>
                <a:gdLst>
                  <a:gd name="T0" fmla="*/ 0 w 288"/>
                  <a:gd name="T1" fmla="*/ 240 h 240"/>
                  <a:gd name="T2" fmla="*/ 144 w 288"/>
                  <a:gd name="T3" fmla="*/ 0 h 240"/>
                  <a:gd name="T4" fmla="*/ 288 w 288"/>
                  <a:gd name="T5" fmla="*/ 240 h 240"/>
                  <a:gd name="T6" fmla="*/ 0 60000 65536"/>
                  <a:gd name="T7" fmla="*/ 0 60000 65536"/>
                  <a:gd name="T8" fmla="*/ 0 60000 65536"/>
                </a:gdLst>
                <a:ahLst/>
                <a:cxnLst>
                  <a:cxn ang="T6">
                    <a:pos x="T0" y="T1"/>
                  </a:cxn>
                  <a:cxn ang="T7">
                    <a:pos x="T2" y="T3"/>
                  </a:cxn>
                  <a:cxn ang="T8">
                    <a:pos x="T4" y="T5"/>
                  </a:cxn>
                </a:cxnLst>
                <a:rect l="0" t="0" r="r" b="b"/>
                <a:pathLst>
                  <a:path w="288" h="240">
                    <a:moveTo>
                      <a:pt x="0" y="240"/>
                    </a:moveTo>
                    <a:cubicBezTo>
                      <a:pt x="48" y="120"/>
                      <a:pt x="96" y="0"/>
                      <a:pt x="144" y="0"/>
                    </a:cubicBezTo>
                    <a:cubicBezTo>
                      <a:pt x="192" y="0"/>
                      <a:pt x="264" y="200"/>
                      <a:pt x="288" y="240"/>
                    </a:cubicBezTo>
                  </a:path>
                </a:pathLst>
              </a:custGeom>
              <a:noFill/>
              <a:ln w="2540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5" name="AutoShape 8"/>
              <p:cNvSpPr>
                <a:spLocks noChangeArrowheads="1"/>
              </p:cNvSpPr>
              <p:nvPr/>
            </p:nvSpPr>
            <p:spPr bwMode="auto">
              <a:xfrm>
                <a:off x="1147" y="3458"/>
                <a:ext cx="242" cy="169"/>
              </a:xfrm>
              <a:prstGeom prst="rightArrow">
                <a:avLst>
                  <a:gd name="adj1" fmla="val 50000"/>
                  <a:gd name="adj2" fmla="val 35799"/>
                </a:avLst>
              </a:prstGeom>
              <a:solidFill>
                <a:schemeClr val="accent1"/>
              </a:solidFill>
              <a:ln w="25400">
                <a:solidFill>
                  <a:schemeClr val="tx1"/>
                </a:solidFill>
                <a:miter lim="800000"/>
                <a:headEnd/>
                <a:tailEnd/>
              </a:ln>
            </p:spPr>
            <p:txBody>
              <a:bodyPr/>
              <a:lstStyle/>
              <a:p>
                <a:endParaRPr lang="zh-CN" altLang="en-US"/>
              </a:p>
            </p:txBody>
          </p:sp>
          <p:sp>
            <p:nvSpPr>
              <p:cNvPr id="24586" name="Oval 9"/>
              <p:cNvSpPr>
                <a:spLocks noChangeArrowheads="1"/>
              </p:cNvSpPr>
              <p:nvPr/>
            </p:nvSpPr>
            <p:spPr bwMode="auto">
              <a:xfrm>
                <a:off x="1389" y="3373"/>
                <a:ext cx="362" cy="338"/>
              </a:xfrm>
              <a:prstGeom prst="ellipse">
                <a:avLst/>
              </a:prstGeom>
              <a:solidFill>
                <a:schemeClr val="accent1"/>
              </a:solidFill>
              <a:ln w="25400">
                <a:solidFill>
                  <a:schemeClr val="tx1"/>
                </a:solidFill>
                <a:round/>
                <a:headEnd/>
                <a:tailEnd/>
              </a:ln>
            </p:spPr>
            <p:txBody>
              <a:bodyPr/>
              <a:lstStyle/>
              <a:p>
                <a:pPr algn="just" eaLnBrk="0" hangingPunct="0">
                  <a:lnSpc>
                    <a:spcPct val="100000"/>
                  </a:lnSpc>
                  <a:spcBef>
                    <a:spcPct val="0"/>
                  </a:spcBef>
                  <a:buClrTx/>
                  <a:buFontTx/>
                  <a:buNone/>
                </a:pPr>
                <a:r>
                  <a:rPr kumimoji="0" lang="en-US" altLang="zh-CN">
                    <a:solidFill>
                      <a:schemeClr val="bg2"/>
                    </a:solidFill>
                    <a:latin typeface="Times New Roman" pitchFamily="18" charset="0"/>
                  </a:rPr>
                  <a:t>X</a:t>
                </a:r>
              </a:p>
            </p:txBody>
          </p:sp>
          <p:sp>
            <p:nvSpPr>
              <p:cNvPr id="24587" name="Text Box 10"/>
              <p:cNvSpPr txBox="1">
                <a:spLocks noChangeArrowheads="1"/>
              </p:cNvSpPr>
              <p:nvPr/>
            </p:nvSpPr>
            <p:spPr bwMode="auto">
              <a:xfrm>
                <a:off x="2304" y="3107"/>
                <a:ext cx="725" cy="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a:lnSpc>
                    <a:spcPct val="100000"/>
                  </a:lnSpc>
                  <a:spcBef>
                    <a:spcPct val="0"/>
                  </a:spcBef>
                  <a:buClrTx/>
                  <a:buFontTx/>
                  <a:buNone/>
                </a:pPr>
                <a:r>
                  <a:rPr kumimoji="0" lang="en-US" altLang="zh-CN">
                    <a:latin typeface="Times New Roman" pitchFamily="18" charset="0"/>
                  </a:rPr>
                  <a:t>1</a:t>
                </a:r>
              </a:p>
            </p:txBody>
          </p:sp>
          <p:sp>
            <p:nvSpPr>
              <p:cNvPr id="24588" name="Line 11"/>
              <p:cNvSpPr>
                <a:spLocks noChangeShapeType="1"/>
              </p:cNvSpPr>
              <p:nvPr/>
            </p:nvSpPr>
            <p:spPr bwMode="auto">
              <a:xfrm>
                <a:off x="2496" y="3542"/>
                <a:ext cx="3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9" name="Oval 12"/>
              <p:cNvSpPr>
                <a:spLocks noChangeArrowheads="1"/>
              </p:cNvSpPr>
              <p:nvPr/>
            </p:nvSpPr>
            <p:spPr bwMode="auto">
              <a:xfrm>
                <a:off x="2858" y="3373"/>
                <a:ext cx="363" cy="338"/>
              </a:xfrm>
              <a:prstGeom prst="ellipse">
                <a:avLst/>
              </a:prstGeom>
              <a:solidFill>
                <a:schemeClr val="accent1"/>
              </a:solidFill>
              <a:ln w="25400">
                <a:solidFill>
                  <a:schemeClr val="tx1"/>
                </a:solidFill>
                <a:round/>
                <a:headEnd/>
                <a:tailEnd/>
              </a:ln>
            </p:spPr>
            <p:txBody>
              <a:bodyPr/>
              <a:lstStyle/>
              <a:p>
                <a:pPr algn="just" eaLnBrk="0" hangingPunct="0">
                  <a:lnSpc>
                    <a:spcPct val="100000"/>
                  </a:lnSpc>
                  <a:spcBef>
                    <a:spcPct val="0"/>
                  </a:spcBef>
                  <a:buClrTx/>
                  <a:buFontTx/>
                  <a:buNone/>
                </a:pPr>
                <a:r>
                  <a:rPr kumimoji="0" lang="zh-CN" altLang="en-US">
                    <a:solidFill>
                      <a:schemeClr val="bg2"/>
                    </a:solidFill>
                    <a:latin typeface="Times New Roman" pitchFamily="18" charset="0"/>
                  </a:rPr>
                  <a:t>3</a:t>
                </a:r>
              </a:p>
            </p:txBody>
          </p:sp>
          <p:sp>
            <p:nvSpPr>
              <p:cNvPr id="24590" name="Text Box 13"/>
              <p:cNvSpPr txBox="1">
                <a:spLocks noChangeArrowheads="1"/>
              </p:cNvSpPr>
              <p:nvPr/>
            </p:nvSpPr>
            <p:spPr bwMode="auto">
              <a:xfrm>
                <a:off x="3706" y="3120"/>
                <a:ext cx="725" cy="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a:lnSpc>
                    <a:spcPct val="100000"/>
                  </a:lnSpc>
                  <a:spcBef>
                    <a:spcPct val="0"/>
                  </a:spcBef>
                  <a:buClrTx/>
                  <a:buFontTx/>
                  <a:buNone/>
                </a:pPr>
                <a:r>
                  <a:rPr kumimoji="0" lang="en-US" altLang="zh-CN">
                    <a:latin typeface="Times New Roman" pitchFamily="18" charset="0"/>
                  </a:rPr>
                  <a:t>1</a:t>
                </a:r>
              </a:p>
            </p:txBody>
          </p:sp>
          <p:sp>
            <p:nvSpPr>
              <p:cNvPr id="24591" name="Line 14"/>
              <p:cNvSpPr>
                <a:spLocks noChangeShapeType="1"/>
              </p:cNvSpPr>
              <p:nvPr/>
            </p:nvSpPr>
            <p:spPr bwMode="auto">
              <a:xfrm>
                <a:off x="3946" y="3542"/>
                <a:ext cx="3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2" name="Text Box 15"/>
              <p:cNvSpPr txBox="1">
                <a:spLocks noChangeArrowheads="1"/>
              </p:cNvSpPr>
              <p:nvPr/>
            </p:nvSpPr>
            <p:spPr bwMode="auto">
              <a:xfrm>
                <a:off x="2971" y="3120"/>
                <a:ext cx="725" cy="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a:lnSpc>
                    <a:spcPct val="100000"/>
                  </a:lnSpc>
                  <a:spcBef>
                    <a:spcPct val="0"/>
                  </a:spcBef>
                  <a:buClrTx/>
                  <a:buFontTx/>
                  <a:buNone/>
                </a:pPr>
                <a:r>
                  <a:rPr kumimoji="0" lang="en-US" altLang="zh-CN">
                    <a:latin typeface="Times New Roman" pitchFamily="18" charset="0"/>
                  </a:rPr>
                  <a:t>0</a:t>
                </a:r>
              </a:p>
            </p:txBody>
          </p:sp>
          <p:sp>
            <p:nvSpPr>
              <p:cNvPr id="24593" name="Line 16"/>
              <p:cNvSpPr>
                <a:spLocks noChangeShapeType="1"/>
              </p:cNvSpPr>
              <p:nvPr/>
            </p:nvSpPr>
            <p:spPr bwMode="auto">
              <a:xfrm>
                <a:off x="3221" y="3542"/>
                <a:ext cx="3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4" name="Oval 17"/>
              <p:cNvSpPr>
                <a:spLocks noChangeArrowheads="1"/>
              </p:cNvSpPr>
              <p:nvPr/>
            </p:nvSpPr>
            <p:spPr bwMode="auto">
              <a:xfrm>
                <a:off x="3583" y="3373"/>
                <a:ext cx="363" cy="338"/>
              </a:xfrm>
              <a:prstGeom prst="ellipse">
                <a:avLst/>
              </a:prstGeom>
              <a:solidFill>
                <a:schemeClr val="accent1"/>
              </a:solidFill>
              <a:ln w="25400">
                <a:solidFill>
                  <a:schemeClr val="tx1"/>
                </a:solidFill>
                <a:round/>
                <a:headEnd/>
                <a:tailEnd/>
              </a:ln>
            </p:spPr>
            <p:txBody>
              <a:bodyPr/>
              <a:lstStyle/>
              <a:p>
                <a:pPr algn="just" eaLnBrk="0" hangingPunct="0">
                  <a:lnSpc>
                    <a:spcPct val="100000"/>
                  </a:lnSpc>
                  <a:spcBef>
                    <a:spcPct val="0"/>
                  </a:spcBef>
                  <a:buClrTx/>
                  <a:buFontTx/>
                  <a:buNone/>
                </a:pPr>
                <a:r>
                  <a:rPr kumimoji="0" lang="zh-CN" altLang="en-US" dirty="0" smtClean="0">
                    <a:solidFill>
                      <a:schemeClr val="bg2"/>
                    </a:solidFill>
                    <a:latin typeface="Times New Roman" pitchFamily="18" charset="0"/>
                  </a:rPr>
                  <a:t>4</a:t>
                </a:r>
                <a:endParaRPr kumimoji="0" lang="zh-CN" altLang="en-US" dirty="0">
                  <a:solidFill>
                    <a:schemeClr val="bg2"/>
                  </a:solidFill>
                  <a:latin typeface="Times New Roman" pitchFamily="18" charset="0"/>
                </a:endParaRPr>
              </a:p>
            </p:txBody>
          </p:sp>
          <p:sp>
            <p:nvSpPr>
              <p:cNvPr id="24595" name="Oval 18"/>
              <p:cNvSpPr>
                <a:spLocks noChangeArrowheads="1"/>
              </p:cNvSpPr>
              <p:nvPr/>
            </p:nvSpPr>
            <p:spPr bwMode="auto">
              <a:xfrm>
                <a:off x="4308" y="3308"/>
                <a:ext cx="555" cy="484"/>
              </a:xfrm>
              <a:prstGeom prst="ellipse">
                <a:avLst/>
              </a:prstGeom>
              <a:solidFill>
                <a:schemeClr val="accent1"/>
              </a:solidFill>
              <a:ln w="25400">
                <a:solidFill>
                  <a:schemeClr val="tx1"/>
                </a:solidFill>
                <a:round/>
                <a:headEnd/>
                <a:tailEnd/>
              </a:ln>
            </p:spPr>
            <p:txBody>
              <a:bodyPr/>
              <a:lstStyle/>
              <a:p>
                <a:pPr algn="just" eaLnBrk="0" hangingPunct="0">
                  <a:lnSpc>
                    <a:spcPct val="100000"/>
                  </a:lnSpc>
                  <a:spcBef>
                    <a:spcPct val="0"/>
                  </a:spcBef>
                  <a:buClrTx/>
                  <a:buFontTx/>
                  <a:buNone/>
                </a:pPr>
                <a:r>
                  <a:rPr kumimoji="0" lang="zh-CN" altLang="en-US">
                    <a:latin typeface="Times New Roman" pitchFamily="18" charset="0"/>
                  </a:rPr>
                  <a:t> </a:t>
                </a:r>
              </a:p>
            </p:txBody>
          </p:sp>
          <p:sp>
            <p:nvSpPr>
              <p:cNvPr id="24596" name="Oval 19"/>
              <p:cNvSpPr>
                <a:spLocks noChangeArrowheads="1"/>
              </p:cNvSpPr>
              <p:nvPr/>
            </p:nvSpPr>
            <p:spPr bwMode="auto">
              <a:xfrm>
                <a:off x="4408" y="3413"/>
                <a:ext cx="343" cy="279"/>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zh-CN">
                    <a:solidFill>
                      <a:schemeClr val="bg2"/>
                    </a:solidFill>
                    <a:latin typeface="Times New Roman" pitchFamily="18" charset="0"/>
                  </a:rPr>
                  <a:t>Y</a:t>
                </a:r>
              </a:p>
            </p:txBody>
          </p:sp>
          <p:sp>
            <p:nvSpPr>
              <p:cNvPr id="24597" name="Line 20"/>
              <p:cNvSpPr>
                <a:spLocks noChangeShapeType="1"/>
              </p:cNvSpPr>
              <p:nvPr/>
            </p:nvSpPr>
            <p:spPr bwMode="auto">
              <a:xfrm>
                <a:off x="1745" y="3552"/>
                <a:ext cx="3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8" name="Text Box 21"/>
              <p:cNvSpPr txBox="1">
                <a:spLocks noChangeArrowheads="1"/>
              </p:cNvSpPr>
              <p:nvPr/>
            </p:nvSpPr>
            <p:spPr bwMode="auto">
              <a:xfrm>
                <a:off x="1531" y="3216"/>
                <a:ext cx="725" cy="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a:lnSpc>
                    <a:spcPct val="100000"/>
                  </a:lnSpc>
                  <a:spcBef>
                    <a:spcPct val="0"/>
                  </a:spcBef>
                  <a:buClrTx/>
                  <a:buFontTx/>
                  <a:buNone/>
                </a:pPr>
                <a:r>
                  <a:rPr kumimoji="0" lang="en-US" altLang="zh-CN">
                    <a:latin typeface="Times New Roman" pitchFamily="18" charset="0"/>
                  </a:rPr>
                  <a:t>1</a:t>
                </a:r>
              </a:p>
            </p:txBody>
          </p:sp>
          <p:sp>
            <p:nvSpPr>
              <p:cNvPr id="24599" name="Oval 22"/>
              <p:cNvSpPr>
                <a:spLocks noChangeArrowheads="1"/>
              </p:cNvSpPr>
              <p:nvPr/>
            </p:nvSpPr>
            <p:spPr bwMode="auto">
              <a:xfrm>
                <a:off x="2112" y="3360"/>
                <a:ext cx="363" cy="338"/>
              </a:xfrm>
              <a:prstGeom prst="ellipse">
                <a:avLst/>
              </a:prstGeom>
              <a:solidFill>
                <a:schemeClr val="accent1"/>
              </a:solidFill>
              <a:ln w="25400">
                <a:solidFill>
                  <a:schemeClr val="tx1"/>
                </a:solidFill>
                <a:round/>
                <a:headEnd/>
                <a:tailEnd/>
              </a:ln>
            </p:spPr>
            <p:txBody>
              <a:bodyPr/>
              <a:lstStyle/>
              <a:p>
                <a:pPr algn="just" eaLnBrk="0" hangingPunct="0">
                  <a:lnSpc>
                    <a:spcPct val="100000"/>
                  </a:lnSpc>
                  <a:spcBef>
                    <a:spcPct val="0"/>
                  </a:spcBef>
                  <a:buClrTx/>
                  <a:buFontTx/>
                  <a:buNone/>
                </a:pPr>
                <a:r>
                  <a:rPr kumimoji="0" lang="zh-CN" altLang="en-US" dirty="0" smtClean="0">
                    <a:solidFill>
                      <a:schemeClr val="bg2"/>
                    </a:solidFill>
                    <a:latin typeface="Times New Roman" pitchFamily="18" charset="0"/>
                  </a:rPr>
                  <a:t>5</a:t>
                </a:r>
                <a:endParaRPr kumimoji="0" lang="zh-CN" altLang="en-US" dirty="0">
                  <a:solidFill>
                    <a:schemeClr val="bg2"/>
                  </a:solidFill>
                  <a:latin typeface="Times New Roman" pitchFamily="18" charset="0"/>
                </a:endParaRPr>
              </a:p>
            </p:txBody>
          </p:sp>
          <p:sp>
            <p:nvSpPr>
              <p:cNvPr id="24600" name="Text Box 23"/>
              <p:cNvSpPr txBox="1">
                <a:spLocks noChangeArrowheads="1"/>
              </p:cNvSpPr>
              <p:nvPr/>
            </p:nvSpPr>
            <p:spPr bwMode="auto">
              <a:xfrm>
                <a:off x="2114" y="3977"/>
                <a:ext cx="348" cy="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 1</a:t>
                </a:r>
                <a:endParaRPr kumimoji="0" lang="en-US" altLang="zh-CN">
                  <a:latin typeface="Times New Roman" pitchFamily="18" charset="0"/>
                </a:endParaRPr>
              </a:p>
            </p:txBody>
          </p:sp>
          <p:sp>
            <p:nvSpPr>
              <p:cNvPr id="24601" name="Freeform 24"/>
              <p:cNvSpPr>
                <a:spLocks/>
              </p:cNvSpPr>
              <p:nvPr/>
            </p:nvSpPr>
            <p:spPr bwMode="auto">
              <a:xfrm>
                <a:off x="2146" y="3660"/>
                <a:ext cx="288" cy="296"/>
              </a:xfrm>
              <a:custGeom>
                <a:avLst/>
                <a:gdLst>
                  <a:gd name="T0" fmla="*/ 0 w 288"/>
                  <a:gd name="T1" fmla="*/ 0 h 296"/>
                  <a:gd name="T2" fmla="*/ 144 w 288"/>
                  <a:gd name="T3" fmla="*/ 288 h 296"/>
                  <a:gd name="T4" fmla="*/ 288 w 288"/>
                  <a:gd name="T5" fmla="*/ 48 h 296"/>
                  <a:gd name="T6" fmla="*/ 0 60000 65536"/>
                  <a:gd name="T7" fmla="*/ 0 60000 65536"/>
                  <a:gd name="T8" fmla="*/ 0 60000 65536"/>
                </a:gdLst>
                <a:ahLst/>
                <a:cxnLst>
                  <a:cxn ang="T6">
                    <a:pos x="T0" y="T1"/>
                  </a:cxn>
                  <a:cxn ang="T7">
                    <a:pos x="T2" y="T3"/>
                  </a:cxn>
                  <a:cxn ang="T8">
                    <a:pos x="T4" y="T5"/>
                  </a:cxn>
                </a:cxnLst>
                <a:rect l="0" t="0" r="r" b="b"/>
                <a:pathLst>
                  <a:path w="288" h="296">
                    <a:moveTo>
                      <a:pt x="0" y="0"/>
                    </a:moveTo>
                    <a:cubicBezTo>
                      <a:pt x="48" y="140"/>
                      <a:pt x="96" y="280"/>
                      <a:pt x="144" y="288"/>
                    </a:cubicBezTo>
                    <a:cubicBezTo>
                      <a:pt x="192" y="296"/>
                      <a:pt x="264" y="88"/>
                      <a:pt x="288" y="48"/>
                    </a:cubicBezTo>
                  </a:path>
                </a:pathLst>
              </a:custGeom>
              <a:noFill/>
              <a:ln w="2540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582" name="Rectangle 25"/>
            <p:cNvSpPr>
              <a:spLocks noChangeArrowheads="1"/>
            </p:cNvSpPr>
            <p:nvPr/>
          </p:nvSpPr>
          <p:spPr bwMode="auto">
            <a:xfrm>
              <a:off x="720" y="3312"/>
              <a:ext cx="2302"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0" lang="zh-CN" altLang="en-US" sz="2800"/>
                <a:t>识别1(0|1)*101的</a:t>
              </a:r>
              <a:r>
                <a:rPr kumimoji="0" lang="en-US" altLang="zh-CN" sz="2800"/>
                <a:t>NFA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endParaRPr lang="zh-CN" altLang="en-US" smtClean="0"/>
          </a:p>
        </p:txBody>
      </p:sp>
      <p:sp>
        <p:nvSpPr>
          <p:cNvPr id="25603" name="Rectangle 4"/>
          <p:cNvSpPr>
            <a:spLocks noGrp="1" noChangeArrowheads="1"/>
          </p:cNvSpPr>
          <p:nvPr>
            <p:ph type="body" idx="1"/>
          </p:nvPr>
        </p:nvSpPr>
        <p:spPr>
          <a:noFill/>
        </p:spPr>
        <p:txBody>
          <a:bodyPr/>
          <a:lstStyle/>
          <a:p>
            <a:pPr eaLnBrk="1" hangingPunct="1">
              <a:buFont typeface="Wingdings" pitchFamily="2" charset="2"/>
              <a:buChar char="§"/>
            </a:pPr>
            <a:r>
              <a:rPr lang="zh-CN" altLang="en-US" sz="2800" smtClean="0"/>
              <a:t>用有穷自动机来识别活前缀和可归前缀</a:t>
            </a:r>
          </a:p>
          <a:p>
            <a:pPr eaLnBrk="1" hangingPunct="1">
              <a:buFont typeface="Wingdings" pitchFamily="2" charset="2"/>
              <a:buChar char="§"/>
            </a:pPr>
            <a:r>
              <a:rPr lang="zh-CN" altLang="en-US" sz="2800" smtClean="0"/>
              <a:t>有穷自动机如何构造？（两种方法）</a:t>
            </a:r>
          </a:p>
          <a:p>
            <a:pPr lvl="1" eaLnBrk="1" hangingPunct="1">
              <a:buFont typeface="Wingdings" pitchFamily="2" charset="2"/>
              <a:buChar char="Ø"/>
            </a:pPr>
            <a:r>
              <a:rPr lang="zh-CN" altLang="en-US" smtClean="0"/>
              <a:t>一个特例：构造识别活前缀和可归前缀的有穷自动机</a:t>
            </a:r>
          </a:p>
          <a:p>
            <a:pPr lvl="1" eaLnBrk="1" hangingPunct="1">
              <a:buFont typeface="Wingdings" pitchFamily="2" charset="2"/>
              <a:buChar char="Ø"/>
            </a:pPr>
            <a:r>
              <a:rPr lang="zh-CN" altLang="en-US" smtClean="0">
                <a:latin typeface="Times New Roman" pitchFamily="18" charset="0"/>
              </a:rPr>
              <a:t>由文法的产生式构造识别</a:t>
            </a:r>
            <a:r>
              <a:rPr lang="zh-CN" altLang="en-US" smtClean="0"/>
              <a:t>活前缀和</a:t>
            </a:r>
            <a:r>
              <a:rPr lang="zh-CN" altLang="en-US" smtClean="0">
                <a:latin typeface="Times New Roman" pitchFamily="18" charset="0"/>
              </a:rPr>
              <a:t>可归前缀的有穷自动机的方法</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endParaRPr lang="zh-CN" altLang="en-US" smtClean="0"/>
          </a:p>
        </p:txBody>
      </p:sp>
      <p:sp>
        <p:nvSpPr>
          <p:cNvPr id="76803" name="Rectangle 3"/>
          <p:cNvSpPr>
            <a:spLocks noGrp="1" noChangeArrowheads="1"/>
          </p:cNvSpPr>
          <p:nvPr>
            <p:ph type="body" idx="1"/>
          </p:nvPr>
        </p:nvSpPr>
        <p:spPr/>
        <p:txBody>
          <a:bodyPr/>
          <a:lstStyle/>
          <a:p>
            <a:pPr eaLnBrk="1" hangingPunct="1"/>
            <a:r>
              <a:rPr lang="zh-CN" altLang="en-US" sz="2800" smtClean="0"/>
              <a:t>用有穷自动机来识别活前缀和可归前缀</a:t>
            </a:r>
            <a:r>
              <a:rPr lang="en-US" altLang="zh-CN" sz="2800" smtClean="0"/>
              <a:t>(</a:t>
            </a:r>
            <a:r>
              <a:rPr lang="zh-CN" altLang="en-US" sz="2800" smtClean="0"/>
              <a:t>规则</a:t>
            </a:r>
            <a:r>
              <a:rPr lang="en-US" altLang="zh-CN" sz="2800" smtClean="0"/>
              <a:t>)</a:t>
            </a:r>
          </a:p>
          <a:p>
            <a:pPr eaLnBrk="1" hangingPunct="1">
              <a:buFont typeface="Wingdings" pitchFamily="2" charset="2"/>
              <a:buChar char="Ø"/>
            </a:pPr>
            <a:r>
              <a:rPr lang="zh-CN" altLang="en-US" sz="2800" smtClean="0"/>
              <a:t>有穷自动机的输入字符：终结符和非终结符</a:t>
            </a:r>
          </a:p>
          <a:p>
            <a:pPr eaLnBrk="1" hangingPunct="1">
              <a:buFont typeface="Wingdings" pitchFamily="2" charset="2"/>
              <a:buChar char="Ø"/>
            </a:pPr>
            <a:r>
              <a:rPr lang="zh-CN" altLang="en-US" sz="2800" smtClean="0"/>
              <a:t>状态转换：每把一个符号进栈，就看成识别过了该符号，进行状态转换。因为</a:t>
            </a:r>
            <a:r>
              <a:rPr lang="en-US" altLang="zh-CN" sz="2800" smtClean="0"/>
              <a:t>LR</a:t>
            </a:r>
            <a:r>
              <a:rPr lang="zh-CN" altLang="en-US" sz="2800" smtClean="0"/>
              <a:t>分析时栈中始终保持是活前缀，所以有穷自动机识别过的符号串也是活前缀。</a:t>
            </a:r>
          </a:p>
          <a:p>
            <a:pPr eaLnBrk="1" hangingPunct="1">
              <a:buFont typeface="Wingdings" pitchFamily="2" charset="2"/>
              <a:buChar char="Ø"/>
            </a:pPr>
            <a:r>
              <a:rPr lang="zh-CN" altLang="en-US" sz="2800" smtClean="0"/>
              <a:t>终态：当识别到可归约前缀（表明在栈中形成句柄），认为到达了识别句柄的终态，执行归约</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endParaRPr lang="zh-CN" altLang="en-US" smtClean="0"/>
          </a:p>
        </p:txBody>
      </p:sp>
      <p:sp>
        <p:nvSpPr>
          <p:cNvPr id="27651" name="Rectangle 4"/>
          <p:cNvSpPr>
            <a:spLocks noChangeArrowheads="1"/>
          </p:cNvSpPr>
          <p:nvPr/>
        </p:nvSpPr>
        <p:spPr bwMode="auto">
          <a:xfrm>
            <a:off x="381000" y="1428750"/>
            <a:ext cx="6627813"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t>例如：识别可归前缀</a:t>
            </a:r>
            <a:r>
              <a:rPr lang="en-US" altLang="zh-CN" sz="2800"/>
              <a:t>aAcBe</a:t>
            </a:r>
            <a:r>
              <a:rPr lang="zh-CN" altLang="en-US" sz="2800"/>
              <a:t>的有穷自动机</a:t>
            </a:r>
          </a:p>
        </p:txBody>
      </p:sp>
      <p:grpSp>
        <p:nvGrpSpPr>
          <p:cNvPr id="27652" name="Group 81"/>
          <p:cNvGrpSpPr>
            <a:grpSpLocks/>
          </p:cNvGrpSpPr>
          <p:nvPr/>
        </p:nvGrpSpPr>
        <p:grpSpPr bwMode="auto">
          <a:xfrm>
            <a:off x="1143000" y="2209800"/>
            <a:ext cx="6172200" cy="1143000"/>
            <a:chOff x="1000" y="3096"/>
            <a:chExt cx="3143" cy="561"/>
          </a:xfrm>
        </p:grpSpPr>
        <p:sp>
          <p:nvSpPr>
            <p:cNvPr id="27653" name="Oval 13"/>
            <p:cNvSpPr>
              <a:spLocks noChangeArrowheads="1"/>
            </p:cNvSpPr>
            <p:nvPr/>
          </p:nvSpPr>
          <p:spPr bwMode="auto">
            <a:xfrm>
              <a:off x="1000" y="3288"/>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1</a:t>
              </a:r>
            </a:p>
          </p:txBody>
        </p:sp>
        <p:sp>
          <p:nvSpPr>
            <p:cNvPr id="27654" name="Oval 63"/>
            <p:cNvSpPr>
              <a:spLocks noChangeArrowheads="1"/>
            </p:cNvSpPr>
            <p:nvPr/>
          </p:nvSpPr>
          <p:spPr bwMode="auto">
            <a:xfrm>
              <a:off x="1551" y="3288"/>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2</a:t>
              </a:r>
            </a:p>
          </p:txBody>
        </p:sp>
        <p:sp>
          <p:nvSpPr>
            <p:cNvPr id="27655" name="Line 64"/>
            <p:cNvSpPr>
              <a:spLocks noChangeShapeType="1"/>
            </p:cNvSpPr>
            <p:nvPr/>
          </p:nvSpPr>
          <p:spPr bwMode="auto">
            <a:xfrm>
              <a:off x="1288" y="3432"/>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6" name="Text Box 65"/>
            <p:cNvSpPr txBox="1">
              <a:spLocks noChangeArrowheads="1"/>
            </p:cNvSpPr>
            <p:nvPr/>
          </p:nvSpPr>
          <p:spPr bwMode="auto">
            <a:xfrm>
              <a:off x="1192" y="3144"/>
              <a:ext cx="31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sp>
          <p:nvSpPr>
            <p:cNvPr id="27657" name="Line 66"/>
            <p:cNvSpPr>
              <a:spLocks noChangeShapeType="1"/>
            </p:cNvSpPr>
            <p:nvPr/>
          </p:nvSpPr>
          <p:spPr bwMode="auto">
            <a:xfrm>
              <a:off x="1816" y="3448"/>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8" name="Text Box 67"/>
            <p:cNvSpPr txBox="1">
              <a:spLocks noChangeArrowheads="1"/>
            </p:cNvSpPr>
            <p:nvPr/>
          </p:nvSpPr>
          <p:spPr bwMode="auto">
            <a:xfrm>
              <a:off x="1768" y="3144"/>
              <a:ext cx="31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sp>
          <p:nvSpPr>
            <p:cNvPr id="27659" name="Oval 68"/>
            <p:cNvSpPr>
              <a:spLocks noChangeArrowheads="1"/>
            </p:cNvSpPr>
            <p:nvPr/>
          </p:nvSpPr>
          <p:spPr bwMode="auto">
            <a:xfrm>
              <a:off x="2079" y="3312"/>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3</a:t>
              </a:r>
            </a:p>
          </p:txBody>
        </p:sp>
        <p:sp>
          <p:nvSpPr>
            <p:cNvPr id="27660" name="Line 69"/>
            <p:cNvSpPr>
              <a:spLocks noChangeShapeType="1"/>
            </p:cNvSpPr>
            <p:nvPr/>
          </p:nvSpPr>
          <p:spPr bwMode="auto">
            <a:xfrm>
              <a:off x="2344" y="3456"/>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1" name="Text Box 70"/>
            <p:cNvSpPr txBox="1">
              <a:spLocks noChangeArrowheads="1"/>
            </p:cNvSpPr>
            <p:nvPr/>
          </p:nvSpPr>
          <p:spPr bwMode="auto">
            <a:xfrm>
              <a:off x="2296" y="3120"/>
              <a:ext cx="31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c</a:t>
              </a:r>
            </a:p>
          </p:txBody>
        </p:sp>
        <p:sp>
          <p:nvSpPr>
            <p:cNvPr id="27662" name="Oval 71"/>
            <p:cNvSpPr>
              <a:spLocks noChangeArrowheads="1"/>
            </p:cNvSpPr>
            <p:nvPr/>
          </p:nvSpPr>
          <p:spPr bwMode="auto">
            <a:xfrm>
              <a:off x="2607" y="3312"/>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4</a:t>
              </a:r>
            </a:p>
          </p:txBody>
        </p:sp>
        <p:grpSp>
          <p:nvGrpSpPr>
            <p:cNvPr id="27663" name="Group 72"/>
            <p:cNvGrpSpPr>
              <a:grpSpLocks/>
            </p:cNvGrpSpPr>
            <p:nvPr/>
          </p:nvGrpSpPr>
          <p:grpSpPr bwMode="auto">
            <a:xfrm>
              <a:off x="3724" y="3216"/>
              <a:ext cx="419" cy="441"/>
              <a:chOff x="5149" y="1431"/>
              <a:chExt cx="611" cy="590"/>
            </a:xfrm>
          </p:grpSpPr>
          <p:sp>
            <p:nvSpPr>
              <p:cNvPr id="27669" name="Oval 73"/>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0" name="Oval 74"/>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6</a:t>
                </a:r>
              </a:p>
            </p:txBody>
          </p:sp>
        </p:grpSp>
        <p:sp>
          <p:nvSpPr>
            <p:cNvPr id="27664" name="Line 75"/>
            <p:cNvSpPr>
              <a:spLocks noChangeShapeType="1"/>
            </p:cNvSpPr>
            <p:nvPr/>
          </p:nvSpPr>
          <p:spPr bwMode="auto">
            <a:xfrm>
              <a:off x="2920" y="3456"/>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5" name="Text Box 76"/>
            <p:cNvSpPr txBox="1">
              <a:spLocks noChangeArrowheads="1"/>
            </p:cNvSpPr>
            <p:nvPr/>
          </p:nvSpPr>
          <p:spPr bwMode="auto">
            <a:xfrm>
              <a:off x="2872" y="3120"/>
              <a:ext cx="31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B</a:t>
              </a:r>
            </a:p>
          </p:txBody>
        </p:sp>
        <p:sp>
          <p:nvSpPr>
            <p:cNvPr id="27666" name="Oval 77"/>
            <p:cNvSpPr>
              <a:spLocks noChangeArrowheads="1"/>
            </p:cNvSpPr>
            <p:nvPr/>
          </p:nvSpPr>
          <p:spPr bwMode="auto">
            <a:xfrm>
              <a:off x="3160" y="3288"/>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5</a:t>
              </a:r>
            </a:p>
          </p:txBody>
        </p:sp>
        <p:sp>
          <p:nvSpPr>
            <p:cNvPr id="27667" name="Line 78"/>
            <p:cNvSpPr>
              <a:spLocks noChangeShapeType="1"/>
            </p:cNvSpPr>
            <p:nvPr/>
          </p:nvSpPr>
          <p:spPr bwMode="auto">
            <a:xfrm>
              <a:off x="3448" y="3432"/>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8" name="Text Box 79"/>
            <p:cNvSpPr txBox="1">
              <a:spLocks noChangeArrowheads="1"/>
            </p:cNvSpPr>
            <p:nvPr/>
          </p:nvSpPr>
          <p:spPr bwMode="auto">
            <a:xfrm>
              <a:off x="3425" y="3096"/>
              <a:ext cx="3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e</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endParaRPr lang="zh-CN" altLang="en-US" smtClean="0"/>
          </a:p>
        </p:txBody>
      </p:sp>
      <p:sp>
        <p:nvSpPr>
          <p:cNvPr id="70659" name="Rectangle 3"/>
          <p:cNvSpPr>
            <a:spLocks noGrp="1" noChangeArrowheads="1"/>
          </p:cNvSpPr>
          <p:nvPr>
            <p:ph type="body" idx="1"/>
          </p:nvPr>
        </p:nvSpPr>
        <p:spPr/>
        <p:txBody>
          <a:bodyPr/>
          <a:lstStyle/>
          <a:p>
            <a:pPr eaLnBrk="1" hangingPunct="1"/>
            <a:r>
              <a:rPr lang="zh-CN" altLang="en-US" sz="2800" smtClean="0"/>
              <a:t>构造识别活前缀和可归约前缀的有穷自动机的一个例子：</a:t>
            </a:r>
          </a:p>
          <a:p>
            <a:pPr eaLnBrk="1" hangingPunct="1">
              <a:buFont typeface="Wingdings" pitchFamily="2" charset="2"/>
              <a:buChar char="Ø"/>
            </a:pPr>
            <a:r>
              <a:rPr lang="zh-CN" altLang="en-US" sz="2800" smtClean="0">
                <a:solidFill>
                  <a:srgbClr val="FFFF00"/>
                </a:solidFill>
              </a:rPr>
              <a:t>步骤</a:t>
            </a:r>
            <a:r>
              <a:rPr lang="en-US" altLang="zh-CN" sz="2800" smtClean="0">
                <a:solidFill>
                  <a:srgbClr val="FFFF00"/>
                </a:solidFill>
              </a:rPr>
              <a:t>1</a:t>
            </a:r>
            <a:r>
              <a:rPr lang="zh-CN" altLang="en-US" sz="2800" smtClean="0">
                <a:solidFill>
                  <a:srgbClr val="FFFF00"/>
                </a:solidFill>
              </a:rPr>
              <a:t>：</a:t>
            </a:r>
            <a:r>
              <a:rPr lang="zh-CN" altLang="en-US" sz="2800" smtClean="0"/>
              <a:t>由句子规范推导的逆过程直观的看出它的活前缀和可归前缀</a:t>
            </a:r>
          </a:p>
          <a:p>
            <a:pPr eaLnBrk="1" hangingPunct="1">
              <a:buFont typeface="Wingdings" pitchFamily="2" charset="2"/>
              <a:buChar char="Ø"/>
            </a:pPr>
            <a:r>
              <a:rPr lang="zh-CN" altLang="en-US" sz="2800" smtClean="0">
                <a:solidFill>
                  <a:srgbClr val="FFFF00"/>
                </a:solidFill>
              </a:rPr>
              <a:t>步骤</a:t>
            </a:r>
            <a:r>
              <a:rPr lang="en-US" altLang="zh-CN" sz="2800" smtClean="0">
                <a:solidFill>
                  <a:srgbClr val="FFFF00"/>
                </a:solidFill>
              </a:rPr>
              <a:t>2</a:t>
            </a:r>
            <a:r>
              <a:rPr lang="zh-CN" altLang="en-US" sz="2800" smtClean="0">
                <a:solidFill>
                  <a:srgbClr val="FFFF00"/>
                </a:solidFill>
              </a:rPr>
              <a:t>：</a:t>
            </a:r>
            <a:r>
              <a:rPr lang="zh-CN" altLang="en-US" sz="2800" smtClean="0"/>
              <a:t>按活前缀和可归前缀构造识别它们的有穷自动机</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endParaRPr lang="zh-CN" altLang="en-US" smtClean="0"/>
          </a:p>
        </p:txBody>
      </p:sp>
      <p:sp>
        <p:nvSpPr>
          <p:cNvPr id="89092" name="Text Box 4"/>
          <p:cNvSpPr txBox="1">
            <a:spLocks noChangeArrowheads="1"/>
          </p:cNvSpPr>
          <p:nvPr/>
        </p:nvSpPr>
        <p:spPr bwMode="auto">
          <a:xfrm>
            <a:off x="228600" y="1476375"/>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sz="2800">
                <a:latin typeface="Times New Roman" pitchFamily="18" charset="0"/>
              </a:rPr>
              <a:t>例</a:t>
            </a:r>
            <a:r>
              <a:rPr lang="zh-CN" altLang="en-US" sz="2800"/>
              <a:t>文法</a:t>
            </a:r>
            <a:r>
              <a:rPr lang="en-US" altLang="zh-CN" sz="2800"/>
              <a:t>G：	S→aAcBe[1]	A→b[2]	</a:t>
            </a:r>
          </a:p>
          <a:p>
            <a:pPr eaLnBrk="1" hangingPunct="1">
              <a:lnSpc>
                <a:spcPct val="100000"/>
              </a:lnSpc>
              <a:spcBef>
                <a:spcPct val="50000"/>
              </a:spcBef>
              <a:buClrTx/>
              <a:buFontTx/>
              <a:buNone/>
            </a:pPr>
            <a:r>
              <a:rPr lang="en-US" altLang="zh-CN" sz="2800"/>
              <a:t>		A→Ab[3]		B→d[4]</a:t>
            </a:r>
          </a:p>
        </p:txBody>
      </p:sp>
      <p:sp>
        <p:nvSpPr>
          <p:cNvPr id="89093" name="Rectangle 5"/>
          <p:cNvSpPr>
            <a:spLocks noChangeArrowheads="1"/>
          </p:cNvSpPr>
          <p:nvPr/>
        </p:nvSpPr>
        <p:spPr bwMode="auto">
          <a:xfrm>
            <a:off x="228600" y="2736850"/>
            <a:ext cx="8610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2800"/>
              <a:t>拓广文法为：	</a:t>
            </a:r>
            <a:r>
              <a:rPr lang="en-US" altLang="zh-CN" sz="2800"/>
              <a:t>S’-&gt;S[0]	S→aAcBe[1]	</a:t>
            </a:r>
          </a:p>
          <a:p>
            <a:pPr>
              <a:lnSpc>
                <a:spcPct val="100000"/>
              </a:lnSpc>
              <a:spcBef>
                <a:spcPct val="50000"/>
              </a:spcBef>
              <a:buClrTx/>
              <a:buFontTx/>
              <a:buNone/>
            </a:pPr>
            <a:r>
              <a:rPr lang="en-US" altLang="zh-CN" sz="2800"/>
              <a:t>			A→b[2]	A→Ab[3]	B→d[4]</a:t>
            </a:r>
          </a:p>
        </p:txBody>
      </p:sp>
      <p:sp>
        <p:nvSpPr>
          <p:cNvPr id="89094" name="Rectangle 6"/>
          <p:cNvSpPr>
            <a:spLocks noChangeArrowheads="1"/>
          </p:cNvSpPr>
          <p:nvPr/>
        </p:nvSpPr>
        <p:spPr bwMode="auto">
          <a:xfrm>
            <a:off x="201613" y="3914775"/>
            <a:ext cx="85613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zh-CN" altLang="en-US" sz="2800">
                <a:latin typeface="Times New Roman" pitchFamily="18" charset="0"/>
              </a:rPr>
              <a:t>拓广原因：文法开始符</a:t>
            </a:r>
            <a:r>
              <a:rPr lang="en-US" altLang="zh-CN" sz="2800">
                <a:latin typeface="Times New Roman" pitchFamily="18" charset="0"/>
              </a:rPr>
              <a:t>S</a:t>
            </a:r>
            <a:r>
              <a:rPr lang="zh-CN" altLang="en-US" sz="2800">
                <a:latin typeface="Times New Roman" pitchFamily="18" charset="0"/>
              </a:rPr>
              <a:t>可能出现在产生式的右部，在归约过程中，不能判断是归约到文法的最初开始符，还是归约到在产生式右部出现的开始符，</a:t>
            </a:r>
            <a:r>
              <a:rPr lang="en-US" altLang="zh-CN" sz="2800">
                <a:latin typeface="Times New Roman" pitchFamily="18" charset="0"/>
              </a:rPr>
              <a:t>S’</a:t>
            </a:r>
            <a:r>
              <a:rPr lang="zh-CN" altLang="en-US" sz="2800">
                <a:latin typeface="Times New Roman" pitchFamily="18" charset="0"/>
              </a:rPr>
              <a:t>只在产生式左部出现，确保不会混淆。</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utoUpdateAnimBg="0"/>
      <p:bldP spid="89093" grpId="0" autoUpdateAnimBg="0"/>
      <p:bldP spid="8909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endParaRPr lang="zh-CN" altLang="en-US" smtClean="0"/>
          </a:p>
        </p:txBody>
      </p:sp>
      <p:sp>
        <p:nvSpPr>
          <p:cNvPr id="30723" name="Rectangle 3"/>
          <p:cNvSpPr>
            <a:spLocks noGrp="1" noChangeArrowheads="1"/>
          </p:cNvSpPr>
          <p:nvPr>
            <p:ph type="body" idx="1"/>
          </p:nvPr>
        </p:nvSpPr>
        <p:spPr>
          <a:xfrm>
            <a:off x="685800" y="1447800"/>
            <a:ext cx="7772400" cy="1295400"/>
          </a:xfrm>
        </p:spPr>
        <p:txBody>
          <a:bodyPr/>
          <a:lstStyle/>
          <a:p>
            <a:pPr eaLnBrk="1" hangingPunct="1">
              <a:spcBef>
                <a:spcPct val="50000"/>
              </a:spcBef>
              <a:buClrTx/>
              <a:buFontTx/>
              <a:buNone/>
            </a:pPr>
            <a:r>
              <a:rPr lang="en-US" altLang="zh-CN" sz="2800" smtClean="0"/>
              <a:t>S’-&gt;S[0]	S→aAcBe[1]	</a:t>
            </a:r>
          </a:p>
          <a:p>
            <a:pPr eaLnBrk="1" hangingPunct="1">
              <a:spcBef>
                <a:spcPct val="50000"/>
              </a:spcBef>
              <a:buClrTx/>
              <a:buFontTx/>
              <a:buNone/>
            </a:pPr>
            <a:r>
              <a:rPr lang="en-US" altLang="zh-CN" sz="2800" smtClean="0"/>
              <a:t>A→b[2]	A→Ab[3]	B→d[4]</a:t>
            </a:r>
            <a:endParaRPr lang="zh-CN" altLang="en-US" smtClean="0"/>
          </a:p>
        </p:txBody>
      </p:sp>
      <p:sp>
        <p:nvSpPr>
          <p:cNvPr id="88068" name="Rectangle 4"/>
          <p:cNvSpPr>
            <a:spLocks noChangeArrowheads="1"/>
          </p:cNvSpPr>
          <p:nvPr/>
        </p:nvSpPr>
        <p:spPr bwMode="auto">
          <a:xfrm>
            <a:off x="685800" y="2895600"/>
            <a:ext cx="7239000" cy="180181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nSpc>
                <a:spcPct val="100000"/>
              </a:lnSpc>
              <a:spcBef>
                <a:spcPct val="50000"/>
              </a:spcBef>
            </a:pPr>
            <a:r>
              <a:rPr lang="zh-CN" altLang="en-US" sz="2800"/>
              <a:t>输入串</a:t>
            </a:r>
            <a:r>
              <a:rPr lang="en-US" altLang="zh-CN" sz="2800"/>
              <a:t>abbcde </a:t>
            </a:r>
            <a:r>
              <a:rPr lang="zh-CN" altLang="en-US" sz="2800"/>
              <a:t>的最右推导过程：</a:t>
            </a:r>
          </a:p>
          <a:p>
            <a:pPr>
              <a:lnSpc>
                <a:spcPct val="100000"/>
              </a:lnSpc>
              <a:spcBef>
                <a:spcPct val="50000"/>
              </a:spcBef>
            </a:pPr>
            <a:r>
              <a:rPr lang="en-US" altLang="zh-CN" sz="2800" u="sng"/>
              <a:t>S’</a:t>
            </a:r>
            <a:r>
              <a:rPr lang="en-US" altLang="zh-CN" sz="2800"/>
              <a:t>=&gt;</a:t>
            </a:r>
            <a:r>
              <a:rPr lang="en-US" altLang="zh-CN" sz="2800" u="sng">
                <a:solidFill>
                  <a:srgbClr val="FFFF00"/>
                </a:solidFill>
              </a:rPr>
              <a:t>S</a:t>
            </a:r>
            <a:r>
              <a:rPr lang="en-US" altLang="zh-CN" sz="2800"/>
              <a:t>[0]=&gt;</a:t>
            </a:r>
            <a:r>
              <a:rPr lang="en-US" altLang="zh-CN" sz="2800">
                <a:solidFill>
                  <a:srgbClr val="FFFF00"/>
                </a:solidFill>
              </a:rPr>
              <a:t>aAc</a:t>
            </a:r>
            <a:r>
              <a:rPr lang="en-US" altLang="zh-CN" sz="2800" u="sng">
                <a:solidFill>
                  <a:srgbClr val="FFFF00"/>
                </a:solidFill>
              </a:rPr>
              <a:t>B</a:t>
            </a:r>
            <a:r>
              <a:rPr lang="en-US" altLang="zh-CN" sz="2800">
                <a:solidFill>
                  <a:srgbClr val="FFFF00"/>
                </a:solidFill>
              </a:rPr>
              <a:t>e</a:t>
            </a:r>
            <a:r>
              <a:rPr lang="en-US" altLang="zh-CN" sz="2800"/>
              <a:t>[1] =&gt;a</a:t>
            </a:r>
            <a:r>
              <a:rPr lang="en-US" altLang="zh-CN" sz="2800" u="sng"/>
              <a:t>A</a:t>
            </a:r>
            <a:r>
              <a:rPr lang="en-US" altLang="zh-CN" sz="2800"/>
              <a:t>c</a:t>
            </a:r>
            <a:r>
              <a:rPr lang="en-US" altLang="zh-CN" sz="2800">
                <a:solidFill>
                  <a:srgbClr val="FFFF00"/>
                </a:solidFill>
              </a:rPr>
              <a:t>d</a:t>
            </a:r>
            <a:r>
              <a:rPr lang="en-US" altLang="zh-CN" sz="2800"/>
              <a:t>[4]e[1]</a:t>
            </a:r>
          </a:p>
          <a:p>
            <a:pPr>
              <a:lnSpc>
                <a:spcPct val="100000"/>
              </a:lnSpc>
              <a:spcBef>
                <a:spcPct val="50000"/>
              </a:spcBef>
            </a:pPr>
            <a:r>
              <a:rPr lang="en-US" altLang="zh-CN" sz="2800"/>
              <a:t>=&gt;a</a:t>
            </a:r>
            <a:r>
              <a:rPr lang="en-US" altLang="zh-CN" sz="2800" u="sng">
                <a:solidFill>
                  <a:srgbClr val="FFFF00"/>
                </a:solidFill>
              </a:rPr>
              <a:t>A</a:t>
            </a:r>
            <a:r>
              <a:rPr lang="en-US" altLang="zh-CN" sz="2800">
                <a:solidFill>
                  <a:srgbClr val="FFFF00"/>
                </a:solidFill>
              </a:rPr>
              <a:t>b</a:t>
            </a:r>
            <a:r>
              <a:rPr lang="en-US" altLang="zh-CN" sz="2800"/>
              <a:t>[3]cd[4]e[1]=&gt; a</a:t>
            </a:r>
            <a:r>
              <a:rPr lang="en-US" altLang="zh-CN" sz="2800">
                <a:solidFill>
                  <a:srgbClr val="FFFF00"/>
                </a:solidFill>
              </a:rPr>
              <a:t>b</a:t>
            </a:r>
            <a:r>
              <a:rPr lang="en-US" altLang="zh-CN" sz="2800"/>
              <a:t>[2]b[3]cd[4]e[1]</a:t>
            </a:r>
          </a:p>
        </p:txBody>
      </p:sp>
      <p:sp>
        <p:nvSpPr>
          <p:cNvPr id="88069" name="Rectangle 5"/>
          <p:cNvSpPr>
            <a:spLocks noChangeArrowheads="1"/>
          </p:cNvSpPr>
          <p:nvPr/>
        </p:nvSpPr>
        <p:spPr bwMode="auto">
          <a:xfrm>
            <a:off x="609600" y="4953000"/>
            <a:ext cx="7848600" cy="9461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nSpc>
                <a:spcPct val="100000"/>
              </a:lnSpc>
              <a:spcBef>
                <a:spcPct val="50000"/>
              </a:spcBef>
              <a:buClrTx/>
              <a:buFontTx/>
              <a:buNone/>
            </a:pPr>
            <a:r>
              <a:rPr lang="zh-CN" altLang="en-US" sz="2800"/>
              <a:t>可归前缀有：	</a:t>
            </a:r>
            <a:r>
              <a:rPr lang="en-US" altLang="zh-CN" sz="2800"/>
              <a:t>ab[2]，aAb[3]，aAcd[4]，				aAcBe[1]， S[0]</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utoUpdateAnimBg="0"/>
      <p:bldP spid="8806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8" name="Rectangle 4"/>
          <p:cNvSpPr>
            <a:spLocks noGrp="1" noChangeArrowheads="1"/>
          </p:cNvSpPr>
          <p:nvPr>
            <p:ph type="body" idx="1"/>
          </p:nvPr>
        </p:nvSpPr>
        <p:spPr>
          <a:xfrm>
            <a:off x="228600" y="152400"/>
            <a:ext cx="8610600" cy="1447800"/>
          </a:xfrm>
        </p:spPr>
        <p:txBody>
          <a:bodyPr/>
          <a:lstStyle/>
          <a:p>
            <a:pPr eaLnBrk="1" hangingPunct="1">
              <a:buFont typeface="Wingdings" pitchFamily="2" charset="2"/>
              <a:buNone/>
            </a:pPr>
            <a:r>
              <a:rPr lang="zh-CN" altLang="en-US" sz="2400" smtClean="0"/>
              <a:t>回顾：自底向上分析实现的基本思想</a:t>
            </a:r>
            <a:r>
              <a:rPr lang="zh-CN" altLang="en-US" sz="2400" smtClean="0">
                <a:latin typeface="Times New Roman" pitchFamily="18" charset="0"/>
              </a:rPr>
              <a:t>——“</a:t>
            </a:r>
            <a:r>
              <a:rPr lang="zh-CN" altLang="en-US" sz="2400" smtClean="0">
                <a:latin typeface="宋体" pitchFamily="2" charset="-122"/>
              </a:rPr>
              <a:t>移进－归约</a:t>
            </a:r>
            <a:r>
              <a:rPr lang="zh-CN" altLang="en-US" sz="2400" smtClean="0">
                <a:latin typeface="Times New Roman" pitchFamily="18" charset="0"/>
              </a:rPr>
              <a:t>”</a:t>
            </a:r>
            <a:r>
              <a:rPr lang="zh-CN" altLang="en-US" sz="2400" smtClean="0">
                <a:latin typeface="宋体" pitchFamily="2" charset="-122"/>
              </a:rPr>
              <a:t>方法</a:t>
            </a:r>
            <a:r>
              <a:rPr lang="zh-CN" altLang="en-US" sz="2400" smtClean="0">
                <a:latin typeface="Times New Roman" pitchFamily="18" charset="0"/>
              </a:rPr>
              <a:t>	</a:t>
            </a:r>
          </a:p>
          <a:p>
            <a:pPr eaLnBrk="1" hangingPunct="1">
              <a:buFont typeface="Wingdings" pitchFamily="2" charset="2"/>
              <a:buNone/>
            </a:pPr>
            <a:r>
              <a:rPr lang="zh-CN" altLang="en-US" sz="2400" smtClean="0">
                <a:latin typeface="Times New Roman" pitchFamily="18" charset="0"/>
              </a:rPr>
              <a:t>(</a:t>
            </a:r>
            <a:r>
              <a:rPr lang="zh-CN" altLang="en-US" sz="2400" smtClean="0"/>
              <a:t>1)</a:t>
            </a:r>
            <a:r>
              <a:rPr lang="zh-CN" altLang="en-US" sz="2400" smtClean="0">
                <a:latin typeface="Times New Roman" pitchFamily="18" charset="0"/>
              </a:rPr>
              <a:t>   </a:t>
            </a:r>
            <a:r>
              <a:rPr lang="en-US" altLang="zh-CN" sz="2400" smtClean="0"/>
              <a:t>S→aAcBe       (2)</a:t>
            </a:r>
            <a:r>
              <a:rPr lang="en-US" altLang="zh-CN" sz="2400" smtClean="0">
                <a:latin typeface="Times New Roman" pitchFamily="18" charset="0"/>
                <a:cs typeface="Times New Roman" pitchFamily="18" charset="0"/>
              </a:rPr>
              <a:t>   </a:t>
            </a:r>
            <a:r>
              <a:rPr lang="en-US" altLang="zh-CN" sz="2400" smtClean="0"/>
              <a:t>A→b	(3)</a:t>
            </a:r>
            <a:r>
              <a:rPr lang="en-US" altLang="zh-CN" sz="2400" smtClean="0">
                <a:latin typeface="Times New Roman" pitchFamily="18" charset="0"/>
                <a:cs typeface="Times New Roman" pitchFamily="18" charset="0"/>
              </a:rPr>
              <a:t>   </a:t>
            </a:r>
            <a:r>
              <a:rPr lang="en-US" altLang="zh-CN" sz="2400" smtClean="0"/>
              <a:t>A→Ab           (4)   B→d </a:t>
            </a:r>
          </a:p>
          <a:p>
            <a:pPr eaLnBrk="1" hangingPunct="1">
              <a:buClr>
                <a:srgbClr val="0000CC"/>
              </a:buClr>
              <a:buFont typeface="Wingdings" pitchFamily="2" charset="2"/>
              <a:buNone/>
            </a:pPr>
            <a:r>
              <a:rPr lang="zh-CN" altLang="en-US" sz="2400" smtClean="0">
                <a:latin typeface="Times New Roman" pitchFamily="18" charset="0"/>
              </a:rPr>
              <a:t>判断输入串 </a:t>
            </a:r>
            <a:r>
              <a:rPr lang="en-US" altLang="zh-CN" sz="2400" smtClean="0"/>
              <a:t>abbcde# </a:t>
            </a:r>
            <a:r>
              <a:rPr lang="zh-CN" altLang="en-US" sz="2400" smtClean="0"/>
              <a:t>是否为该文法的句子</a:t>
            </a:r>
            <a:endParaRPr lang="zh-CN" altLang="en-US" sz="2400" smtClean="0">
              <a:latin typeface="宋体" pitchFamily="2" charset="-122"/>
            </a:endParaRPr>
          </a:p>
        </p:txBody>
      </p:sp>
      <p:grpSp>
        <p:nvGrpSpPr>
          <p:cNvPr id="1110" name="Group 86"/>
          <p:cNvGrpSpPr>
            <a:grpSpLocks/>
          </p:cNvGrpSpPr>
          <p:nvPr/>
        </p:nvGrpSpPr>
        <p:grpSpPr bwMode="auto">
          <a:xfrm>
            <a:off x="304800" y="1524000"/>
            <a:ext cx="8610600" cy="4802188"/>
            <a:chOff x="144" y="1248"/>
            <a:chExt cx="5424" cy="3025"/>
          </a:xfrm>
        </p:grpSpPr>
        <p:grpSp>
          <p:nvGrpSpPr>
            <p:cNvPr id="5125" name="Group 8"/>
            <p:cNvGrpSpPr>
              <a:grpSpLocks/>
            </p:cNvGrpSpPr>
            <p:nvPr/>
          </p:nvGrpSpPr>
          <p:grpSpPr bwMode="auto">
            <a:xfrm>
              <a:off x="144" y="3767"/>
              <a:ext cx="5424" cy="249"/>
              <a:chOff x="192" y="3834"/>
              <a:chExt cx="5424" cy="249"/>
            </a:xfrm>
          </p:grpSpPr>
          <p:sp>
            <p:nvSpPr>
              <p:cNvPr id="5196" name="Rectangle 9"/>
              <p:cNvSpPr>
                <a:spLocks noChangeArrowheads="1"/>
              </p:cNvSpPr>
              <p:nvPr/>
            </p:nvSpPr>
            <p:spPr bwMode="auto">
              <a:xfrm>
                <a:off x="3792" y="3834"/>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归约（</a:t>
                </a:r>
                <a:r>
                  <a:rPr lang="en-US" altLang="zh-CN">
                    <a:latin typeface="Times New Roman" pitchFamily="18" charset="0"/>
                  </a:rPr>
                  <a:t>S→aAcBe）</a:t>
                </a:r>
              </a:p>
            </p:txBody>
          </p:sp>
          <p:sp>
            <p:nvSpPr>
              <p:cNvPr id="5197" name="Rectangle 10"/>
              <p:cNvSpPr>
                <a:spLocks noChangeArrowheads="1"/>
              </p:cNvSpPr>
              <p:nvPr/>
            </p:nvSpPr>
            <p:spPr bwMode="auto">
              <a:xfrm>
                <a:off x="2544" y="3834"/>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p>
            </p:txBody>
          </p:sp>
          <p:sp>
            <p:nvSpPr>
              <p:cNvPr id="5198" name="Rectangle 11"/>
              <p:cNvSpPr>
                <a:spLocks noChangeArrowheads="1"/>
              </p:cNvSpPr>
              <p:nvPr/>
            </p:nvSpPr>
            <p:spPr bwMode="auto">
              <a:xfrm>
                <a:off x="1548" y="3834"/>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r>
                  <a:rPr lang="en-US" altLang="zh-CN" u="sng">
                    <a:solidFill>
                      <a:srgbClr val="FFFF00"/>
                    </a:solidFill>
                    <a:latin typeface="Times New Roman" pitchFamily="18" charset="0"/>
                  </a:rPr>
                  <a:t>aAcBe</a:t>
                </a:r>
              </a:p>
            </p:txBody>
          </p:sp>
          <p:sp>
            <p:nvSpPr>
              <p:cNvPr id="5199" name="Rectangle 12"/>
              <p:cNvSpPr>
                <a:spLocks noChangeArrowheads="1"/>
              </p:cNvSpPr>
              <p:nvPr/>
            </p:nvSpPr>
            <p:spPr bwMode="auto">
              <a:xfrm>
                <a:off x="192" y="3834"/>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10）</a:t>
                </a:r>
              </a:p>
            </p:txBody>
          </p:sp>
        </p:grpSp>
        <p:grpSp>
          <p:nvGrpSpPr>
            <p:cNvPr id="5126" name="Group 13"/>
            <p:cNvGrpSpPr>
              <a:grpSpLocks/>
            </p:cNvGrpSpPr>
            <p:nvPr/>
          </p:nvGrpSpPr>
          <p:grpSpPr bwMode="auto">
            <a:xfrm>
              <a:off x="144" y="4016"/>
              <a:ext cx="5424" cy="249"/>
              <a:chOff x="192" y="4083"/>
              <a:chExt cx="5424" cy="249"/>
            </a:xfrm>
          </p:grpSpPr>
          <p:sp>
            <p:nvSpPr>
              <p:cNvPr id="5192" name="Rectangle 14"/>
              <p:cNvSpPr>
                <a:spLocks noChangeArrowheads="1"/>
              </p:cNvSpPr>
              <p:nvPr/>
            </p:nvSpPr>
            <p:spPr bwMode="auto">
              <a:xfrm>
                <a:off x="3792" y="4083"/>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接受</a:t>
                </a:r>
              </a:p>
            </p:txBody>
          </p:sp>
          <p:sp>
            <p:nvSpPr>
              <p:cNvPr id="5193" name="Rectangle 15"/>
              <p:cNvSpPr>
                <a:spLocks noChangeArrowheads="1"/>
              </p:cNvSpPr>
              <p:nvPr/>
            </p:nvSpPr>
            <p:spPr bwMode="auto">
              <a:xfrm>
                <a:off x="2544" y="4083"/>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p>
            </p:txBody>
          </p:sp>
          <p:sp>
            <p:nvSpPr>
              <p:cNvPr id="5194" name="Rectangle 16"/>
              <p:cNvSpPr>
                <a:spLocks noChangeArrowheads="1"/>
              </p:cNvSpPr>
              <p:nvPr/>
            </p:nvSpPr>
            <p:spPr bwMode="auto">
              <a:xfrm>
                <a:off x="1548" y="4083"/>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r>
                  <a:rPr lang="en-US" altLang="zh-CN">
                    <a:latin typeface="Times New Roman" pitchFamily="18" charset="0"/>
                  </a:rPr>
                  <a:t>S</a:t>
                </a:r>
              </a:p>
            </p:txBody>
          </p:sp>
          <p:sp>
            <p:nvSpPr>
              <p:cNvPr id="5195" name="Rectangle 17"/>
              <p:cNvSpPr>
                <a:spLocks noChangeArrowheads="1"/>
              </p:cNvSpPr>
              <p:nvPr/>
            </p:nvSpPr>
            <p:spPr bwMode="auto">
              <a:xfrm>
                <a:off x="192" y="4083"/>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11）</a:t>
                </a:r>
              </a:p>
            </p:txBody>
          </p:sp>
        </p:grpSp>
        <p:grpSp>
          <p:nvGrpSpPr>
            <p:cNvPr id="5127" name="Group 18"/>
            <p:cNvGrpSpPr>
              <a:grpSpLocks/>
            </p:cNvGrpSpPr>
            <p:nvPr/>
          </p:nvGrpSpPr>
          <p:grpSpPr bwMode="auto">
            <a:xfrm>
              <a:off x="144" y="3518"/>
              <a:ext cx="5424" cy="249"/>
              <a:chOff x="192" y="3585"/>
              <a:chExt cx="5424" cy="249"/>
            </a:xfrm>
          </p:grpSpPr>
          <p:sp>
            <p:nvSpPr>
              <p:cNvPr id="5188" name="Rectangle 19"/>
              <p:cNvSpPr>
                <a:spLocks noChangeArrowheads="1"/>
              </p:cNvSpPr>
              <p:nvPr/>
            </p:nvSpPr>
            <p:spPr bwMode="auto">
              <a:xfrm>
                <a:off x="3792" y="3585"/>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移进</a:t>
                </a:r>
                <a:r>
                  <a:rPr lang="en-US" altLang="zh-CN">
                    <a:latin typeface="Times New Roman" pitchFamily="18" charset="0"/>
                  </a:rPr>
                  <a:t>e</a:t>
                </a:r>
              </a:p>
            </p:txBody>
          </p:sp>
          <p:sp>
            <p:nvSpPr>
              <p:cNvPr id="5189" name="Rectangle 20"/>
              <p:cNvSpPr>
                <a:spLocks noChangeArrowheads="1"/>
              </p:cNvSpPr>
              <p:nvPr/>
            </p:nvSpPr>
            <p:spPr bwMode="auto">
              <a:xfrm>
                <a:off x="2544" y="3585"/>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latin typeface="Times New Roman" pitchFamily="18" charset="0"/>
                  </a:rPr>
                  <a:t>e#</a:t>
                </a:r>
              </a:p>
            </p:txBody>
          </p:sp>
          <p:sp>
            <p:nvSpPr>
              <p:cNvPr id="5190" name="Rectangle 21"/>
              <p:cNvSpPr>
                <a:spLocks noChangeArrowheads="1"/>
              </p:cNvSpPr>
              <p:nvPr/>
            </p:nvSpPr>
            <p:spPr bwMode="auto">
              <a:xfrm>
                <a:off x="1548" y="3585"/>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r>
                  <a:rPr lang="en-US" altLang="zh-CN">
                    <a:latin typeface="Times New Roman" pitchFamily="18" charset="0"/>
                  </a:rPr>
                  <a:t>aAcB</a:t>
                </a:r>
              </a:p>
            </p:txBody>
          </p:sp>
          <p:sp>
            <p:nvSpPr>
              <p:cNvPr id="5191" name="Rectangle 22"/>
              <p:cNvSpPr>
                <a:spLocks noChangeArrowheads="1"/>
              </p:cNvSpPr>
              <p:nvPr/>
            </p:nvSpPr>
            <p:spPr bwMode="auto">
              <a:xfrm>
                <a:off x="192" y="3585"/>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9）</a:t>
                </a:r>
              </a:p>
            </p:txBody>
          </p:sp>
        </p:grpSp>
        <p:grpSp>
          <p:nvGrpSpPr>
            <p:cNvPr id="5128" name="Group 23"/>
            <p:cNvGrpSpPr>
              <a:grpSpLocks/>
            </p:cNvGrpSpPr>
            <p:nvPr/>
          </p:nvGrpSpPr>
          <p:grpSpPr bwMode="auto">
            <a:xfrm>
              <a:off x="144" y="3269"/>
              <a:ext cx="5424" cy="249"/>
              <a:chOff x="192" y="3336"/>
              <a:chExt cx="5424" cy="249"/>
            </a:xfrm>
          </p:grpSpPr>
          <p:sp>
            <p:nvSpPr>
              <p:cNvPr id="5184" name="Rectangle 24"/>
              <p:cNvSpPr>
                <a:spLocks noChangeArrowheads="1"/>
              </p:cNvSpPr>
              <p:nvPr/>
            </p:nvSpPr>
            <p:spPr bwMode="auto">
              <a:xfrm>
                <a:off x="3792" y="3336"/>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归约（</a:t>
                </a:r>
                <a:r>
                  <a:rPr lang="en-US" altLang="zh-CN">
                    <a:latin typeface="Times New Roman" pitchFamily="18" charset="0"/>
                  </a:rPr>
                  <a:t>B→d）</a:t>
                </a:r>
              </a:p>
            </p:txBody>
          </p:sp>
          <p:sp>
            <p:nvSpPr>
              <p:cNvPr id="5185" name="Rectangle 25"/>
              <p:cNvSpPr>
                <a:spLocks noChangeArrowheads="1"/>
              </p:cNvSpPr>
              <p:nvPr/>
            </p:nvSpPr>
            <p:spPr bwMode="auto">
              <a:xfrm>
                <a:off x="2544" y="3336"/>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latin typeface="Times New Roman" pitchFamily="18" charset="0"/>
                  </a:rPr>
                  <a:t>e#</a:t>
                </a:r>
              </a:p>
            </p:txBody>
          </p:sp>
          <p:sp>
            <p:nvSpPr>
              <p:cNvPr id="5186" name="Rectangle 26"/>
              <p:cNvSpPr>
                <a:spLocks noChangeArrowheads="1"/>
              </p:cNvSpPr>
              <p:nvPr/>
            </p:nvSpPr>
            <p:spPr bwMode="auto">
              <a:xfrm>
                <a:off x="1548" y="3336"/>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r>
                  <a:rPr lang="en-US" altLang="zh-CN">
                    <a:latin typeface="Times New Roman" pitchFamily="18" charset="0"/>
                  </a:rPr>
                  <a:t>aAc</a:t>
                </a:r>
                <a:r>
                  <a:rPr lang="en-US" altLang="zh-CN" u="sng">
                    <a:solidFill>
                      <a:srgbClr val="FFFF00"/>
                    </a:solidFill>
                    <a:latin typeface="Times New Roman" pitchFamily="18" charset="0"/>
                  </a:rPr>
                  <a:t>d</a:t>
                </a:r>
              </a:p>
            </p:txBody>
          </p:sp>
          <p:sp>
            <p:nvSpPr>
              <p:cNvPr id="5187" name="Rectangle 27"/>
              <p:cNvSpPr>
                <a:spLocks noChangeArrowheads="1"/>
              </p:cNvSpPr>
              <p:nvPr/>
            </p:nvSpPr>
            <p:spPr bwMode="auto">
              <a:xfrm>
                <a:off x="192" y="3336"/>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8）</a:t>
                </a:r>
              </a:p>
            </p:txBody>
          </p:sp>
        </p:grpSp>
        <p:grpSp>
          <p:nvGrpSpPr>
            <p:cNvPr id="5129" name="Group 28"/>
            <p:cNvGrpSpPr>
              <a:grpSpLocks/>
            </p:cNvGrpSpPr>
            <p:nvPr/>
          </p:nvGrpSpPr>
          <p:grpSpPr bwMode="auto">
            <a:xfrm>
              <a:off x="144" y="3020"/>
              <a:ext cx="5424" cy="249"/>
              <a:chOff x="192" y="3087"/>
              <a:chExt cx="5424" cy="249"/>
            </a:xfrm>
          </p:grpSpPr>
          <p:sp>
            <p:nvSpPr>
              <p:cNvPr id="5180" name="Rectangle 29"/>
              <p:cNvSpPr>
                <a:spLocks noChangeArrowheads="1"/>
              </p:cNvSpPr>
              <p:nvPr/>
            </p:nvSpPr>
            <p:spPr bwMode="auto">
              <a:xfrm>
                <a:off x="3792" y="3087"/>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移进</a:t>
                </a:r>
                <a:r>
                  <a:rPr lang="en-US" altLang="zh-CN">
                    <a:latin typeface="Times New Roman" pitchFamily="18" charset="0"/>
                  </a:rPr>
                  <a:t>d</a:t>
                </a:r>
              </a:p>
            </p:txBody>
          </p:sp>
          <p:sp>
            <p:nvSpPr>
              <p:cNvPr id="5181" name="Rectangle 30"/>
              <p:cNvSpPr>
                <a:spLocks noChangeArrowheads="1"/>
              </p:cNvSpPr>
              <p:nvPr/>
            </p:nvSpPr>
            <p:spPr bwMode="auto">
              <a:xfrm>
                <a:off x="2544" y="3087"/>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latin typeface="Times New Roman" pitchFamily="18" charset="0"/>
                  </a:rPr>
                  <a:t>de#</a:t>
                </a:r>
              </a:p>
            </p:txBody>
          </p:sp>
          <p:sp>
            <p:nvSpPr>
              <p:cNvPr id="5182" name="Rectangle 31"/>
              <p:cNvSpPr>
                <a:spLocks noChangeArrowheads="1"/>
              </p:cNvSpPr>
              <p:nvPr/>
            </p:nvSpPr>
            <p:spPr bwMode="auto">
              <a:xfrm>
                <a:off x="1548" y="3087"/>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r>
                  <a:rPr lang="en-US" altLang="zh-CN">
                    <a:latin typeface="Times New Roman" pitchFamily="18" charset="0"/>
                  </a:rPr>
                  <a:t>aAc</a:t>
                </a:r>
              </a:p>
            </p:txBody>
          </p:sp>
          <p:sp>
            <p:nvSpPr>
              <p:cNvPr id="5183" name="Rectangle 32"/>
              <p:cNvSpPr>
                <a:spLocks noChangeArrowheads="1"/>
              </p:cNvSpPr>
              <p:nvPr/>
            </p:nvSpPr>
            <p:spPr bwMode="auto">
              <a:xfrm>
                <a:off x="192" y="3087"/>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7）</a:t>
                </a:r>
              </a:p>
            </p:txBody>
          </p:sp>
        </p:grpSp>
        <p:grpSp>
          <p:nvGrpSpPr>
            <p:cNvPr id="5130" name="Group 33"/>
            <p:cNvGrpSpPr>
              <a:grpSpLocks/>
            </p:cNvGrpSpPr>
            <p:nvPr/>
          </p:nvGrpSpPr>
          <p:grpSpPr bwMode="auto">
            <a:xfrm>
              <a:off x="144" y="2522"/>
              <a:ext cx="5424" cy="249"/>
              <a:chOff x="192" y="2589"/>
              <a:chExt cx="5424" cy="249"/>
            </a:xfrm>
          </p:grpSpPr>
          <p:sp>
            <p:nvSpPr>
              <p:cNvPr id="5176" name="Rectangle 34"/>
              <p:cNvSpPr>
                <a:spLocks noChangeArrowheads="1"/>
              </p:cNvSpPr>
              <p:nvPr/>
            </p:nvSpPr>
            <p:spPr bwMode="auto">
              <a:xfrm>
                <a:off x="3792" y="2589"/>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归约（</a:t>
                </a:r>
                <a:r>
                  <a:rPr lang="en-US" altLang="zh-CN">
                    <a:latin typeface="Times New Roman" pitchFamily="18" charset="0"/>
                  </a:rPr>
                  <a:t>A→Ab）</a:t>
                </a:r>
              </a:p>
            </p:txBody>
          </p:sp>
          <p:sp>
            <p:nvSpPr>
              <p:cNvPr id="5177" name="Rectangle 35"/>
              <p:cNvSpPr>
                <a:spLocks noChangeArrowheads="1"/>
              </p:cNvSpPr>
              <p:nvPr/>
            </p:nvSpPr>
            <p:spPr bwMode="auto">
              <a:xfrm>
                <a:off x="2544" y="2589"/>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latin typeface="Times New Roman" pitchFamily="18" charset="0"/>
                  </a:rPr>
                  <a:t>cde#</a:t>
                </a:r>
              </a:p>
            </p:txBody>
          </p:sp>
          <p:sp>
            <p:nvSpPr>
              <p:cNvPr id="5178" name="Rectangle 36"/>
              <p:cNvSpPr>
                <a:spLocks noChangeArrowheads="1"/>
              </p:cNvSpPr>
              <p:nvPr/>
            </p:nvSpPr>
            <p:spPr bwMode="auto">
              <a:xfrm>
                <a:off x="1548" y="2589"/>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r>
                  <a:rPr lang="en-US" altLang="zh-CN">
                    <a:latin typeface="Times New Roman" pitchFamily="18" charset="0"/>
                  </a:rPr>
                  <a:t>a</a:t>
                </a:r>
                <a:r>
                  <a:rPr lang="en-US" altLang="zh-CN" u="sng">
                    <a:solidFill>
                      <a:srgbClr val="FFFF00"/>
                    </a:solidFill>
                    <a:latin typeface="Times New Roman" pitchFamily="18" charset="0"/>
                  </a:rPr>
                  <a:t>Ab</a:t>
                </a:r>
              </a:p>
            </p:txBody>
          </p:sp>
          <p:sp>
            <p:nvSpPr>
              <p:cNvPr id="5179" name="Rectangle 37"/>
              <p:cNvSpPr>
                <a:spLocks noChangeArrowheads="1"/>
              </p:cNvSpPr>
              <p:nvPr/>
            </p:nvSpPr>
            <p:spPr bwMode="auto">
              <a:xfrm>
                <a:off x="192" y="2589"/>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5）</a:t>
                </a:r>
              </a:p>
            </p:txBody>
          </p:sp>
        </p:grpSp>
        <p:sp>
          <p:nvSpPr>
            <p:cNvPr id="5131" name="Line 39"/>
            <p:cNvSpPr>
              <a:spLocks noChangeShapeType="1"/>
            </p:cNvSpPr>
            <p:nvPr/>
          </p:nvSpPr>
          <p:spPr bwMode="auto">
            <a:xfrm>
              <a:off x="144" y="2771"/>
              <a:ext cx="54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132" name="Group 40"/>
            <p:cNvGrpSpPr>
              <a:grpSpLocks/>
            </p:cNvGrpSpPr>
            <p:nvPr/>
          </p:nvGrpSpPr>
          <p:grpSpPr bwMode="auto">
            <a:xfrm>
              <a:off x="144" y="2771"/>
              <a:ext cx="5424" cy="249"/>
              <a:chOff x="192" y="2838"/>
              <a:chExt cx="5424" cy="249"/>
            </a:xfrm>
          </p:grpSpPr>
          <p:sp>
            <p:nvSpPr>
              <p:cNvPr id="5172" name="Rectangle 41"/>
              <p:cNvSpPr>
                <a:spLocks noChangeArrowheads="1"/>
              </p:cNvSpPr>
              <p:nvPr/>
            </p:nvSpPr>
            <p:spPr bwMode="auto">
              <a:xfrm>
                <a:off x="3792" y="2838"/>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移进</a:t>
                </a:r>
                <a:r>
                  <a:rPr lang="en-US" altLang="zh-CN">
                    <a:latin typeface="Times New Roman" pitchFamily="18" charset="0"/>
                  </a:rPr>
                  <a:t>c</a:t>
                </a:r>
              </a:p>
            </p:txBody>
          </p:sp>
          <p:sp>
            <p:nvSpPr>
              <p:cNvPr id="5173" name="Rectangle 42"/>
              <p:cNvSpPr>
                <a:spLocks noChangeArrowheads="1"/>
              </p:cNvSpPr>
              <p:nvPr/>
            </p:nvSpPr>
            <p:spPr bwMode="auto">
              <a:xfrm>
                <a:off x="2544" y="2838"/>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latin typeface="Times New Roman" pitchFamily="18" charset="0"/>
                  </a:rPr>
                  <a:t>cde#</a:t>
                </a:r>
              </a:p>
            </p:txBody>
          </p:sp>
          <p:sp>
            <p:nvSpPr>
              <p:cNvPr id="5174" name="Rectangle 43"/>
              <p:cNvSpPr>
                <a:spLocks noChangeArrowheads="1"/>
              </p:cNvSpPr>
              <p:nvPr/>
            </p:nvSpPr>
            <p:spPr bwMode="auto">
              <a:xfrm>
                <a:off x="1548" y="2838"/>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r>
                  <a:rPr lang="en-US" altLang="zh-CN">
                    <a:latin typeface="Times New Roman" pitchFamily="18" charset="0"/>
                  </a:rPr>
                  <a:t>aA</a:t>
                </a:r>
              </a:p>
            </p:txBody>
          </p:sp>
          <p:sp>
            <p:nvSpPr>
              <p:cNvPr id="5175" name="Rectangle 44"/>
              <p:cNvSpPr>
                <a:spLocks noChangeArrowheads="1"/>
              </p:cNvSpPr>
              <p:nvPr/>
            </p:nvSpPr>
            <p:spPr bwMode="auto">
              <a:xfrm>
                <a:off x="192" y="2838"/>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6）</a:t>
                </a:r>
              </a:p>
            </p:txBody>
          </p:sp>
        </p:grpSp>
        <p:sp>
          <p:nvSpPr>
            <p:cNvPr id="5133" name="Line 45"/>
            <p:cNvSpPr>
              <a:spLocks noChangeShapeType="1"/>
            </p:cNvSpPr>
            <p:nvPr/>
          </p:nvSpPr>
          <p:spPr bwMode="auto">
            <a:xfrm>
              <a:off x="144" y="3020"/>
              <a:ext cx="54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4" name="Line 46"/>
            <p:cNvSpPr>
              <a:spLocks noChangeShapeType="1"/>
            </p:cNvSpPr>
            <p:nvPr/>
          </p:nvSpPr>
          <p:spPr bwMode="auto">
            <a:xfrm>
              <a:off x="144" y="3269"/>
              <a:ext cx="54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5" name="Line 47"/>
            <p:cNvSpPr>
              <a:spLocks noChangeShapeType="1"/>
            </p:cNvSpPr>
            <p:nvPr/>
          </p:nvSpPr>
          <p:spPr bwMode="auto">
            <a:xfrm>
              <a:off x="144" y="3518"/>
              <a:ext cx="54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6" name="Line 48"/>
            <p:cNvSpPr>
              <a:spLocks noChangeShapeType="1"/>
            </p:cNvSpPr>
            <p:nvPr/>
          </p:nvSpPr>
          <p:spPr bwMode="auto">
            <a:xfrm>
              <a:off x="144" y="3767"/>
              <a:ext cx="54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7" name="Line 49"/>
            <p:cNvSpPr>
              <a:spLocks noChangeShapeType="1"/>
            </p:cNvSpPr>
            <p:nvPr/>
          </p:nvSpPr>
          <p:spPr bwMode="auto">
            <a:xfrm>
              <a:off x="144" y="4016"/>
              <a:ext cx="54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8" name="Line 50"/>
            <p:cNvSpPr>
              <a:spLocks noChangeShapeType="1"/>
            </p:cNvSpPr>
            <p:nvPr/>
          </p:nvSpPr>
          <p:spPr bwMode="auto">
            <a:xfrm>
              <a:off x="144" y="4265"/>
              <a:ext cx="542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9" name="Line 51"/>
            <p:cNvSpPr>
              <a:spLocks noChangeShapeType="1"/>
            </p:cNvSpPr>
            <p:nvPr/>
          </p:nvSpPr>
          <p:spPr bwMode="auto">
            <a:xfrm>
              <a:off x="1500" y="1248"/>
              <a:ext cx="0" cy="29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0" name="Line 52"/>
            <p:cNvSpPr>
              <a:spLocks noChangeShapeType="1"/>
            </p:cNvSpPr>
            <p:nvPr/>
          </p:nvSpPr>
          <p:spPr bwMode="auto">
            <a:xfrm>
              <a:off x="2496" y="1256"/>
              <a:ext cx="0" cy="29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1" name="Line 53"/>
            <p:cNvSpPr>
              <a:spLocks noChangeShapeType="1"/>
            </p:cNvSpPr>
            <p:nvPr/>
          </p:nvSpPr>
          <p:spPr bwMode="auto">
            <a:xfrm>
              <a:off x="3744" y="1285"/>
              <a:ext cx="0" cy="29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2" name="Line 54"/>
            <p:cNvSpPr>
              <a:spLocks noChangeShapeType="1"/>
            </p:cNvSpPr>
            <p:nvPr/>
          </p:nvSpPr>
          <p:spPr bwMode="auto">
            <a:xfrm>
              <a:off x="144" y="1248"/>
              <a:ext cx="0" cy="298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3" name="Line 55"/>
            <p:cNvSpPr>
              <a:spLocks noChangeShapeType="1"/>
            </p:cNvSpPr>
            <p:nvPr/>
          </p:nvSpPr>
          <p:spPr bwMode="auto">
            <a:xfrm>
              <a:off x="5568" y="1248"/>
              <a:ext cx="0" cy="298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144" name="Group 56"/>
            <p:cNvGrpSpPr>
              <a:grpSpLocks/>
            </p:cNvGrpSpPr>
            <p:nvPr/>
          </p:nvGrpSpPr>
          <p:grpSpPr bwMode="auto">
            <a:xfrm>
              <a:off x="144" y="2268"/>
              <a:ext cx="5424" cy="249"/>
              <a:chOff x="192" y="2340"/>
              <a:chExt cx="5424" cy="249"/>
            </a:xfrm>
          </p:grpSpPr>
          <p:sp>
            <p:nvSpPr>
              <p:cNvPr id="5168" name="Rectangle 57"/>
              <p:cNvSpPr>
                <a:spLocks noChangeArrowheads="1"/>
              </p:cNvSpPr>
              <p:nvPr/>
            </p:nvSpPr>
            <p:spPr bwMode="auto">
              <a:xfrm>
                <a:off x="3792" y="2340"/>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移进</a:t>
                </a:r>
                <a:r>
                  <a:rPr lang="en-US" altLang="zh-CN">
                    <a:latin typeface="Times New Roman" pitchFamily="18" charset="0"/>
                  </a:rPr>
                  <a:t>b</a:t>
                </a:r>
              </a:p>
            </p:txBody>
          </p:sp>
          <p:sp>
            <p:nvSpPr>
              <p:cNvPr id="5169" name="Rectangle 58"/>
              <p:cNvSpPr>
                <a:spLocks noChangeArrowheads="1"/>
              </p:cNvSpPr>
              <p:nvPr/>
            </p:nvSpPr>
            <p:spPr bwMode="auto">
              <a:xfrm>
                <a:off x="2544" y="2340"/>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latin typeface="Times New Roman" pitchFamily="18" charset="0"/>
                  </a:rPr>
                  <a:t>bcde#</a:t>
                </a:r>
              </a:p>
            </p:txBody>
          </p:sp>
          <p:sp>
            <p:nvSpPr>
              <p:cNvPr id="5170" name="Rectangle 59"/>
              <p:cNvSpPr>
                <a:spLocks noChangeArrowheads="1"/>
              </p:cNvSpPr>
              <p:nvPr/>
            </p:nvSpPr>
            <p:spPr bwMode="auto">
              <a:xfrm>
                <a:off x="1548" y="2340"/>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r>
                  <a:rPr lang="en-US" altLang="zh-CN">
                    <a:latin typeface="Times New Roman" pitchFamily="18" charset="0"/>
                  </a:rPr>
                  <a:t>aA</a:t>
                </a:r>
              </a:p>
            </p:txBody>
          </p:sp>
          <p:sp>
            <p:nvSpPr>
              <p:cNvPr id="5171" name="Rectangle 60"/>
              <p:cNvSpPr>
                <a:spLocks noChangeArrowheads="1"/>
              </p:cNvSpPr>
              <p:nvPr/>
            </p:nvSpPr>
            <p:spPr bwMode="auto">
              <a:xfrm>
                <a:off x="192" y="2340"/>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4）</a:t>
                </a:r>
              </a:p>
            </p:txBody>
          </p:sp>
        </p:grpSp>
        <p:grpSp>
          <p:nvGrpSpPr>
            <p:cNvPr id="5145" name="Group 61"/>
            <p:cNvGrpSpPr>
              <a:grpSpLocks/>
            </p:cNvGrpSpPr>
            <p:nvPr/>
          </p:nvGrpSpPr>
          <p:grpSpPr bwMode="auto">
            <a:xfrm>
              <a:off x="144" y="2011"/>
              <a:ext cx="5424" cy="249"/>
              <a:chOff x="192" y="2091"/>
              <a:chExt cx="5424" cy="249"/>
            </a:xfrm>
          </p:grpSpPr>
          <p:sp>
            <p:nvSpPr>
              <p:cNvPr id="5164" name="Rectangle 62"/>
              <p:cNvSpPr>
                <a:spLocks noChangeArrowheads="1"/>
              </p:cNvSpPr>
              <p:nvPr/>
            </p:nvSpPr>
            <p:spPr bwMode="auto">
              <a:xfrm>
                <a:off x="3792" y="2091"/>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归约（</a:t>
                </a:r>
                <a:r>
                  <a:rPr lang="en-US" altLang="zh-CN">
                    <a:latin typeface="Times New Roman" pitchFamily="18" charset="0"/>
                  </a:rPr>
                  <a:t>A→b）</a:t>
                </a:r>
              </a:p>
            </p:txBody>
          </p:sp>
          <p:sp>
            <p:nvSpPr>
              <p:cNvPr id="5165" name="Rectangle 63"/>
              <p:cNvSpPr>
                <a:spLocks noChangeArrowheads="1"/>
              </p:cNvSpPr>
              <p:nvPr/>
            </p:nvSpPr>
            <p:spPr bwMode="auto">
              <a:xfrm>
                <a:off x="2544" y="2091"/>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latin typeface="Times New Roman" pitchFamily="18" charset="0"/>
                  </a:rPr>
                  <a:t>bcde#</a:t>
                </a:r>
              </a:p>
            </p:txBody>
          </p:sp>
          <p:sp>
            <p:nvSpPr>
              <p:cNvPr id="5166" name="Rectangle 64"/>
              <p:cNvSpPr>
                <a:spLocks noChangeArrowheads="1"/>
              </p:cNvSpPr>
              <p:nvPr/>
            </p:nvSpPr>
            <p:spPr bwMode="auto">
              <a:xfrm>
                <a:off x="1548" y="2091"/>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r>
                  <a:rPr lang="en-US" altLang="zh-CN">
                    <a:latin typeface="Times New Roman" pitchFamily="18" charset="0"/>
                  </a:rPr>
                  <a:t>a</a:t>
                </a:r>
                <a:r>
                  <a:rPr lang="en-US" altLang="zh-CN" u="sng">
                    <a:solidFill>
                      <a:srgbClr val="FFFF00"/>
                    </a:solidFill>
                    <a:latin typeface="Times New Roman" pitchFamily="18" charset="0"/>
                  </a:rPr>
                  <a:t>b</a:t>
                </a:r>
              </a:p>
            </p:txBody>
          </p:sp>
          <p:sp>
            <p:nvSpPr>
              <p:cNvPr id="5167" name="Rectangle 65"/>
              <p:cNvSpPr>
                <a:spLocks noChangeArrowheads="1"/>
              </p:cNvSpPr>
              <p:nvPr/>
            </p:nvSpPr>
            <p:spPr bwMode="auto">
              <a:xfrm>
                <a:off x="192" y="2091"/>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3）</a:t>
                </a:r>
              </a:p>
            </p:txBody>
          </p:sp>
        </p:grpSp>
        <p:grpSp>
          <p:nvGrpSpPr>
            <p:cNvPr id="5146" name="Group 66"/>
            <p:cNvGrpSpPr>
              <a:grpSpLocks/>
            </p:cNvGrpSpPr>
            <p:nvPr/>
          </p:nvGrpSpPr>
          <p:grpSpPr bwMode="auto">
            <a:xfrm>
              <a:off x="144" y="1746"/>
              <a:ext cx="5424" cy="249"/>
              <a:chOff x="192" y="1842"/>
              <a:chExt cx="5424" cy="249"/>
            </a:xfrm>
          </p:grpSpPr>
          <p:sp>
            <p:nvSpPr>
              <p:cNvPr id="5160" name="Rectangle 67"/>
              <p:cNvSpPr>
                <a:spLocks noChangeArrowheads="1"/>
              </p:cNvSpPr>
              <p:nvPr/>
            </p:nvSpPr>
            <p:spPr bwMode="auto">
              <a:xfrm>
                <a:off x="3792" y="1842"/>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移进</a:t>
                </a:r>
                <a:r>
                  <a:rPr lang="en-US" altLang="zh-CN">
                    <a:latin typeface="Times New Roman" pitchFamily="18" charset="0"/>
                  </a:rPr>
                  <a:t>b</a:t>
                </a:r>
              </a:p>
            </p:txBody>
          </p:sp>
          <p:sp>
            <p:nvSpPr>
              <p:cNvPr id="5161" name="Rectangle 68"/>
              <p:cNvSpPr>
                <a:spLocks noChangeArrowheads="1"/>
              </p:cNvSpPr>
              <p:nvPr/>
            </p:nvSpPr>
            <p:spPr bwMode="auto">
              <a:xfrm>
                <a:off x="2544" y="1842"/>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latin typeface="Times New Roman" pitchFamily="18" charset="0"/>
                  </a:rPr>
                  <a:t>bbcde#</a:t>
                </a:r>
              </a:p>
            </p:txBody>
          </p:sp>
          <p:sp>
            <p:nvSpPr>
              <p:cNvPr id="5162" name="Rectangle 69"/>
              <p:cNvSpPr>
                <a:spLocks noChangeArrowheads="1"/>
              </p:cNvSpPr>
              <p:nvPr/>
            </p:nvSpPr>
            <p:spPr bwMode="auto">
              <a:xfrm>
                <a:off x="1548" y="1842"/>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r>
                  <a:rPr lang="en-US" altLang="zh-CN">
                    <a:latin typeface="Times New Roman" pitchFamily="18" charset="0"/>
                  </a:rPr>
                  <a:t>a</a:t>
                </a:r>
              </a:p>
            </p:txBody>
          </p:sp>
          <p:sp>
            <p:nvSpPr>
              <p:cNvPr id="5163" name="Rectangle 70"/>
              <p:cNvSpPr>
                <a:spLocks noChangeArrowheads="1"/>
              </p:cNvSpPr>
              <p:nvPr/>
            </p:nvSpPr>
            <p:spPr bwMode="auto">
              <a:xfrm>
                <a:off x="192" y="1842"/>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2）</a:t>
                </a:r>
              </a:p>
            </p:txBody>
          </p:sp>
        </p:grpSp>
        <p:grpSp>
          <p:nvGrpSpPr>
            <p:cNvPr id="5147" name="Group 71"/>
            <p:cNvGrpSpPr>
              <a:grpSpLocks/>
            </p:cNvGrpSpPr>
            <p:nvPr/>
          </p:nvGrpSpPr>
          <p:grpSpPr bwMode="auto">
            <a:xfrm>
              <a:off x="144" y="1497"/>
              <a:ext cx="5424" cy="249"/>
              <a:chOff x="192" y="1593"/>
              <a:chExt cx="5424" cy="249"/>
            </a:xfrm>
          </p:grpSpPr>
          <p:sp>
            <p:nvSpPr>
              <p:cNvPr id="5156" name="Rectangle 72"/>
              <p:cNvSpPr>
                <a:spLocks noChangeArrowheads="1"/>
              </p:cNvSpPr>
              <p:nvPr/>
            </p:nvSpPr>
            <p:spPr bwMode="auto">
              <a:xfrm>
                <a:off x="3792" y="1593"/>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移进</a:t>
                </a:r>
                <a:r>
                  <a:rPr lang="en-US" altLang="zh-CN">
                    <a:latin typeface="Times New Roman" pitchFamily="18" charset="0"/>
                  </a:rPr>
                  <a:t>a</a:t>
                </a:r>
              </a:p>
            </p:txBody>
          </p:sp>
          <p:sp>
            <p:nvSpPr>
              <p:cNvPr id="5157" name="Rectangle 73"/>
              <p:cNvSpPr>
                <a:spLocks noChangeArrowheads="1"/>
              </p:cNvSpPr>
              <p:nvPr/>
            </p:nvSpPr>
            <p:spPr bwMode="auto">
              <a:xfrm>
                <a:off x="2544" y="1593"/>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en-US" altLang="zh-CN">
                    <a:latin typeface="Times New Roman" pitchFamily="18" charset="0"/>
                  </a:rPr>
                  <a:t>abbcde#</a:t>
                </a:r>
              </a:p>
            </p:txBody>
          </p:sp>
          <p:sp>
            <p:nvSpPr>
              <p:cNvPr id="5158" name="Rectangle 74"/>
              <p:cNvSpPr>
                <a:spLocks noChangeArrowheads="1"/>
              </p:cNvSpPr>
              <p:nvPr/>
            </p:nvSpPr>
            <p:spPr bwMode="auto">
              <a:xfrm>
                <a:off x="1548" y="1593"/>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a:t>
                </a:r>
              </a:p>
            </p:txBody>
          </p:sp>
          <p:sp>
            <p:nvSpPr>
              <p:cNvPr id="5159" name="Rectangle 75"/>
              <p:cNvSpPr>
                <a:spLocks noChangeArrowheads="1"/>
              </p:cNvSpPr>
              <p:nvPr/>
            </p:nvSpPr>
            <p:spPr bwMode="auto">
              <a:xfrm>
                <a:off x="192" y="1593"/>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1）</a:t>
                </a:r>
              </a:p>
            </p:txBody>
          </p:sp>
        </p:grpSp>
        <p:grpSp>
          <p:nvGrpSpPr>
            <p:cNvPr id="5148" name="Group 76"/>
            <p:cNvGrpSpPr>
              <a:grpSpLocks/>
            </p:cNvGrpSpPr>
            <p:nvPr/>
          </p:nvGrpSpPr>
          <p:grpSpPr bwMode="auto">
            <a:xfrm>
              <a:off x="144" y="1248"/>
              <a:ext cx="5424" cy="249"/>
              <a:chOff x="192" y="1344"/>
              <a:chExt cx="5424" cy="249"/>
            </a:xfrm>
          </p:grpSpPr>
          <p:sp>
            <p:nvSpPr>
              <p:cNvPr id="5152" name="Rectangle 77"/>
              <p:cNvSpPr>
                <a:spLocks noChangeArrowheads="1"/>
              </p:cNvSpPr>
              <p:nvPr/>
            </p:nvSpPr>
            <p:spPr bwMode="auto">
              <a:xfrm>
                <a:off x="3792" y="1344"/>
                <a:ext cx="182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动作</a:t>
                </a:r>
              </a:p>
            </p:txBody>
          </p:sp>
          <p:sp>
            <p:nvSpPr>
              <p:cNvPr id="5153" name="Rectangle 78"/>
              <p:cNvSpPr>
                <a:spLocks noChangeArrowheads="1"/>
              </p:cNvSpPr>
              <p:nvPr/>
            </p:nvSpPr>
            <p:spPr bwMode="auto">
              <a:xfrm>
                <a:off x="2544" y="1344"/>
                <a:ext cx="124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输入符号串</a:t>
                </a:r>
              </a:p>
            </p:txBody>
          </p:sp>
          <p:sp>
            <p:nvSpPr>
              <p:cNvPr id="5154" name="Rectangle 79"/>
              <p:cNvSpPr>
                <a:spLocks noChangeArrowheads="1"/>
              </p:cNvSpPr>
              <p:nvPr/>
            </p:nvSpPr>
            <p:spPr bwMode="auto">
              <a:xfrm>
                <a:off x="1548" y="1344"/>
                <a:ext cx="99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a:latin typeface="Times New Roman" pitchFamily="18" charset="0"/>
                  </a:rPr>
                  <a:t>符号栈</a:t>
                </a:r>
              </a:p>
            </p:txBody>
          </p:sp>
          <p:sp>
            <p:nvSpPr>
              <p:cNvPr id="5155" name="Rectangle 80"/>
              <p:cNvSpPr>
                <a:spLocks noChangeArrowheads="1"/>
              </p:cNvSpPr>
              <p:nvPr/>
            </p:nvSpPr>
            <p:spPr bwMode="auto">
              <a:xfrm>
                <a:off x="192" y="1344"/>
                <a:ext cx="135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latin typeface="Times New Roman" pitchFamily="18" charset="0"/>
                  </a:rPr>
                  <a:t>步骤</a:t>
                </a:r>
              </a:p>
            </p:txBody>
          </p:sp>
        </p:grpSp>
        <p:sp>
          <p:nvSpPr>
            <p:cNvPr id="5149" name="Line 81"/>
            <p:cNvSpPr>
              <a:spLocks noChangeShapeType="1"/>
            </p:cNvSpPr>
            <p:nvPr/>
          </p:nvSpPr>
          <p:spPr bwMode="auto">
            <a:xfrm>
              <a:off x="144" y="1497"/>
              <a:ext cx="54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0" name="Line 82"/>
            <p:cNvSpPr>
              <a:spLocks noChangeShapeType="1"/>
            </p:cNvSpPr>
            <p:nvPr/>
          </p:nvSpPr>
          <p:spPr bwMode="auto">
            <a:xfrm>
              <a:off x="144" y="1746"/>
              <a:ext cx="54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1" name="Line 85"/>
            <p:cNvSpPr>
              <a:spLocks noChangeShapeType="1"/>
            </p:cNvSpPr>
            <p:nvPr/>
          </p:nvSpPr>
          <p:spPr bwMode="auto">
            <a:xfrm>
              <a:off x="144" y="1248"/>
              <a:ext cx="542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24" name="AutoShape 87">
            <a:hlinkClick r:id="rId2" action="ppaction://hlinksldjump"/>
          </p:cNvPr>
          <p:cNvSpPr>
            <a:spLocks noChangeArrowheads="1"/>
          </p:cNvSpPr>
          <p:nvPr/>
        </p:nvSpPr>
        <p:spPr bwMode="auto">
          <a:xfrm>
            <a:off x="8458200" y="6477000"/>
            <a:ext cx="457200" cy="228600"/>
          </a:xfrm>
          <a:prstGeom prst="rightArrow">
            <a:avLst>
              <a:gd name="adj1" fmla="val 50000"/>
              <a:gd name="adj2" fmla="val 50000"/>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5421" name="Rectangle 125"/>
          <p:cNvSpPr>
            <a:spLocks noChangeArrowheads="1"/>
          </p:cNvSpPr>
          <p:nvPr/>
        </p:nvSpPr>
        <p:spPr bwMode="auto">
          <a:xfrm>
            <a:off x="228600" y="228600"/>
            <a:ext cx="8610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zh-CN" altLang="en-US" sz="2800"/>
              <a:t>输入串</a:t>
            </a:r>
            <a:r>
              <a:rPr lang="en-US" altLang="zh-CN" sz="2800"/>
              <a:t>abbcde</a:t>
            </a:r>
            <a:r>
              <a:rPr lang="zh-CN" altLang="en-US" sz="2800"/>
              <a:t>的可归前缀有：</a:t>
            </a:r>
          </a:p>
          <a:p>
            <a:pPr>
              <a:lnSpc>
                <a:spcPct val="100000"/>
              </a:lnSpc>
              <a:spcBef>
                <a:spcPct val="0"/>
              </a:spcBef>
              <a:buClrTx/>
              <a:buFontTx/>
              <a:buNone/>
            </a:pPr>
            <a:r>
              <a:rPr lang="en-US" altLang="zh-CN" sz="2800"/>
              <a:t>S[0]，ab[2]，aAb[3]，aAcd[4]，aAcBe[1]</a:t>
            </a:r>
            <a:endParaRPr lang="zh-CN" altLang="en-US" sz="2800"/>
          </a:p>
          <a:p>
            <a:pPr>
              <a:lnSpc>
                <a:spcPct val="100000"/>
              </a:lnSpc>
              <a:spcBef>
                <a:spcPct val="0"/>
              </a:spcBef>
              <a:buClrTx/>
              <a:buFontTx/>
              <a:buNone/>
            </a:pPr>
            <a:r>
              <a:rPr lang="zh-CN" altLang="en-US" sz="2800"/>
              <a:t>识别其活前缀和可归前缀的</a:t>
            </a:r>
            <a:r>
              <a:rPr lang="en-US" altLang="zh-CN" sz="2800"/>
              <a:t>NFA</a:t>
            </a:r>
            <a:r>
              <a:rPr lang="zh-CN" altLang="en-US" sz="2800"/>
              <a:t>为：</a:t>
            </a:r>
          </a:p>
        </p:txBody>
      </p:sp>
      <p:grpSp>
        <p:nvGrpSpPr>
          <p:cNvPr id="55427" name="Group 131"/>
          <p:cNvGrpSpPr>
            <a:grpSpLocks/>
          </p:cNvGrpSpPr>
          <p:nvPr/>
        </p:nvGrpSpPr>
        <p:grpSpPr bwMode="auto">
          <a:xfrm>
            <a:off x="381000" y="1828800"/>
            <a:ext cx="6196013" cy="4724400"/>
            <a:chOff x="240" y="1152"/>
            <a:chExt cx="3903" cy="2976"/>
          </a:xfrm>
        </p:grpSpPr>
        <p:grpSp>
          <p:nvGrpSpPr>
            <p:cNvPr id="31749" name="Group 108"/>
            <p:cNvGrpSpPr>
              <a:grpSpLocks/>
            </p:cNvGrpSpPr>
            <p:nvPr/>
          </p:nvGrpSpPr>
          <p:grpSpPr bwMode="auto">
            <a:xfrm>
              <a:off x="240" y="1152"/>
              <a:ext cx="3903" cy="2505"/>
              <a:chOff x="248" y="48"/>
              <a:chExt cx="3903" cy="2505"/>
            </a:xfrm>
          </p:grpSpPr>
          <p:sp>
            <p:nvSpPr>
              <p:cNvPr id="31751" name="Oval 2"/>
              <p:cNvSpPr>
                <a:spLocks noChangeArrowheads="1"/>
              </p:cNvSpPr>
              <p:nvPr/>
            </p:nvSpPr>
            <p:spPr bwMode="auto">
              <a:xfrm>
                <a:off x="407" y="1152"/>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X</a:t>
                </a:r>
              </a:p>
            </p:txBody>
          </p:sp>
          <p:sp>
            <p:nvSpPr>
              <p:cNvPr id="31752" name="AutoShape 3"/>
              <p:cNvSpPr>
                <a:spLocks noChangeArrowheads="1"/>
              </p:cNvSpPr>
              <p:nvPr/>
            </p:nvSpPr>
            <p:spPr bwMode="auto">
              <a:xfrm>
                <a:off x="248" y="1240"/>
                <a:ext cx="153" cy="144"/>
              </a:xfrm>
              <a:prstGeom prst="rightArrow">
                <a:avLst>
                  <a:gd name="adj1" fmla="val 50000"/>
                  <a:gd name="adj2" fmla="val 26563"/>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3" name="Oval 4"/>
              <p:cNvSpPr>
                <a:spLocks noChangeArrowheads="1"/>
              </p:cNvSpPr>
              <p:nvPr/>
            </p:nvSpPr>
            <p:spPr bwMode="auto">
              <a:xfrm>
                <a:off x="1031" y="192"/>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0</a:t>
                </a:r>
              </a:p>
            </p:txBody>
          </p:sp>
          <p:sp>
            <p:nvSpPr>
              <p:cNvPr id="31754" name="Oval 5"/>
              <p:cNvSpPr>
                <a:spLocks noChangeArrowheads="1"/>
              </p:cNvSpPr>
              <p:nvPr/>
            </p:nvSpPr>
            <p:spPr bwMode="auto">
              <a:xfrm>
                <a:off x="1008" y="672"/>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2</a:t>
                </a:r>
              </a:p>
            </p:txBody>
          </p:sp>
          <p:sp>
            <p:nvSpPr>
              <p:cNvPr id="31755" name="Oval 6"/>
              <p:cNvSpPr>
                <a:spLocks noChangeArrowheads="1"/>
              </p:cNvSpPr>
              <p:nvPr/>
            </p:nvSpPr>
            <p:spPr bwMode="auto">
              <a:xfrm>
                <a:off x="1008" y="1152"/>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5</a:t>
                </a:r>
              </a:p>
            </p:txBody>
          </p:sp>
          <p:sp>
            <p:nvSpPr>
              <p:cNvPr id="31756" name="Oval 12"/>
              <p:cNvSpPr>
                <a:spLocks noChangeArrowheads="1"/>
              </p:cNvSpPr>
              <p:nvPr/>
            </p:nvSpPr>
            <p:spPr bwMode="auto">
              <a:xfrm>
                <a:off x="1008" y="1608"/>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9</a:t>
                </a:r>
              </a:p>
            </p:txBody>
          </p:sp>
          <p:sp>
            <p:nvSpPr>
              <p:cNvPr id="31757" name="Oval 13"/>
              <p:cNvSpPr>
                <a:spLocks noChangeArrowheads="1"/>
              </p:cNvSpPr>
              <p:nvPr/>
            </p:nvSpPr>
            <p:spPr bwMode="auto">
              <a:xfrm>
                <a:off x="1008" y="2184"/>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14</a:t>
                </a:r>
              </a:p>
            </p:txBody>
          </p:sp>
          <p:sp>
            <p:nvSpPr>
              <p:cNvPr id="31758" name="Line 14"/>
              <p:cNvSpPr>
                <a:spLocks noChangeShapeType="1"/>
              </p:cNvSpPr>
              <p:nvPr/>
            </p:nvSpPr>
            <p:spPr bwMode="auto">
              <a:xfrm flipV="1">
                <a:off x="528" y="480"/>
                <a:ext cx="528" cy="671"/>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9" name="Line 15"/>
              <p:cNvSpPr>
                <a:spLocks noChangeShapeType="1"/>
              </p:cNvSpPr>
              <p:nvPr/>
            </p:nvSpPr>
            <p:spPr bwMode="auto">
              <a:xfrm flipV="1">
                <a:off x="624" y="912"/>
                <a:ext cx="384" cy="288"/>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0" name="Line 16"/>
              <p:cNvSpPr>
                <a:spLocks noChangeShapeType="1"/>
              </p:cNvSpPr>
              <p:nvPr/>
            </p:nvSpPr>
            <p:spPr bwMode="auto">
              <a:xfrm>
                <a:off x="672" y="1296"/>
                <a:ext cx="336"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1" name="Line 17"/>
              <p:cNvSpPr>
                <a:spLocks noChangeShapeType="1"/>
              </p:cNvSpPr>
              <p:nvPr/>
            </p:nvSpPr>
            <p:spPr bwMode="auto">
              <a:xfrm>
                <a:off x="672" y="1392"/>
                <a:ext cx="336" cy="336"/>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2" name="Line 18"/>
              <p:cNvSpPr>
                <a:spLocks noChangeShapeType="1"/>
              </p:cNvSpPr>
              <p:nvPr/>
            </p:nvSpPr>
            <p:spPr bwMode="auto">
              <a:xfrm>
                <a:off x="624" y="1440"/>
                <a:ext cx="432" cy="816"/>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3" name="Text Box 19"/>
              <p:cNvSpPr txBox="1">
                <a:spLocks noChangeArrowheads="1"/>
              </p:cNvSpPr>
              <p:nvPr/>
            </p:nvSpPr>
            <p:spPr bwMode="auto">
              <a:xfrm>
                <a:off x="576" y="57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ε</a:t>
                </a:r>
              </a:p>
            </p:txBody>
          </p:sp>
          <p:sp>
            <p:nvSpPr>
              <p:cNvPr id="31764" name="Text Box 20"/>
              <p:cNvSpPr txBox="1">
                <a:spLocks noChangeArrowheads="1"/>
              </p:cNvSpPr>
              <p:nvPr/>
            </p:nvSpPr>
            <p:spPr bwMode="auto">
              <a:xfrm>
                <a:off x="672" y="81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ε</a:t>
                </a:r>
              </a:p>
            </p:txBody>
          </p:sp>
          <p:sp>
            <p:nvSpPr>
              <p:cNvPr id="31765" name="Text Box 21"/>
              <p:cNvSpPr txBox="1">
                <a:spLocks noChangeArrowheads="1"/>
              </p:cNvSpPr>
              <p:nvPr/>
            </p:nvSpPr>
            <p:spPr bwMode="auto">
              <a:xfrm>
                <a:off x="672" y="105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ε</a:t>
                </a:r>
              </a:p>
            </p:txBody>
          </p:sp>
          <p:sp>
            <p:nvSpPr>
              <p:cNvPr id="31766" name="Text Box 22"/>
              <p:cNvSpPr txBox="1">
                <a:spLocks noChangeArrowheads="1"/>
              </p:cNvSpPr>
              <p:nvPr/>
            </p:nvSpPr>
            <p:spPr bwMode="auto">
              <a:xfrm>
                <a:off x="690" y="129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ε</a:t>
                </a:r>
              </a:p>
            </p:txBody>
          </p:sp>
          <p:sp>
            <p:nvSpPr>
              <p:cNvPr id="31767" name="Text Box 23"/>
              <p:cNvSpPr txBox="1">
                <a:spLocks noChangeArrowheads="1"/>
              </p:cNvSpPr>
              <p:nvPr/>
            </p:nvSpPr>
            <p:spPr bwMode="auto">
              <a:xfrm>
                <a:off x="672" y="153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ε</a:t>
                </a:r>
              </a:p>
            </p:txBody>
          </p:sp>
          <p:grpSp>
            <p:nvGrpSpPr>
              <p:cNvPr id="31768" name="Group 27"/>
              <p:cNvGrpSpPr>
                <a:grpSpLocks/>
              </p:cNvGrpSpPr>
              <p:nvPr/>
            </p:nvGrpSpPr>
            <p:grpSpPr bwMode="auto">
              <a:xfrm>
                <a:off x="1680" y="96"/>
                <a:ext cx="419" cy="441"/>
                <a:chOff x="5149" y="1431"/>
                <a:chExt cx="611" cy="590"/>
              </a:xfrm>
            </p:grpSpPr>
            <p:sp>
              <p:nvSpPr>
                <p:cNvPr id="31822" name="Oval 24"/>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23" name="Oval 25"/>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1</a:t>
                  </a:r>
                </a:p>
              </p:txBody>
            </p:sp>
          </p:grpSp>
          <p:sp>
            <p:nvSpPr>
              <p:cNvPr id="31769" name="Line 28"/>
              <p:cNvSpPr>
                <a:spLocks noChangeShapeType="1"/>
              </p:cNvSpPr>
              <p:nvPr/>
            </p:nvSpPr>
            <p:spPr bwMode="auto">
              <a:xfrm>
                <a:off x="1296" y="336"/>
                <a:ext cx="384"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0" name="Text Box 29"/>
              <p:cNvSpPr txBox="1">
                <a:spLocks noChangeArrowheads="1"/>
              </p:cNvSpPr>
              <p:nvPr/>
            </p:nvSpPr>
            <p:spPr bwMode="auto">
              <a:xfrm>
                <a:off x="1266" y="48"/>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S</a:t>
                </a:r>
              </a:p>
            </p:txBody>
          </p:sp>
          <p:sp>
            <p:nvSpPr>
              <p:cNvPr id="31771" name="Text Box 30"/>
              <p:cNvSpPr txBox="1">
                <a:spLocks noChangeArrowheads="1"/>
              </p:cNvSpPr>
              <p:nvPr/>
            </p:nvSpPr>
            <p:spPr bwMode="auto">
              <a:xfrm>
                <a:off x="2016" y="4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Times New Roman" pitchFamily="18" charset="0"/>
                  </a:rPr>
                  <a:t>*</a:t>
                </a:r>
              </a:p>
            </p:txBody>
          </p:sp>
          <p:sp>
            <p:nvSpPr>
              <p:cNvPr id="31772" name="Oval 31"/>
              <p:cNvSpPr>
                <a:spLocks noChangeArrowheads="1"/>
              </p:cNvSpPr>
              <p:nvPr/>
            </p:nvSpPr>
            <p:spPr bwMode="auto">
              <a:xfrm>
                <a:off x="1559" y="672"/>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3</a:t>
                </a:r>
              </a:p>
            </p:txBody>
          </p:sp>
          <p:sp>
            <p:nvSpPr>
              <p:cNvPr id="31773" name="Line 32"/>
              <p:cNvSpPr>
                <a:spLocks noChangeShapeType="1"/>
              </p:cNvSpPr>
              <p:nvPr/>
            </p:nvSpPr>
            <p:spPr bwMode="auto">
              <a:xfrm>
                <a:off x="1296" y="816"/>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4" name="Text Box 33"/>
              <p:cNvSpPr txBox="1">
                <a:spLocks noChangeArrowheads="1"/>
              </p:cNvSpPr>
              <p:nvPr/>
            </p:nvSpPr>
            <p:spPr bwMode="auto">
              <a:xfrm>
                <a:off x="1200" y="528"/>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grpSp>
            <p:nvGrpSpPr>
              <p:cNvPr id="31775" name="Group 34"/>
              <p:cNvGrpSpPr>
                <a:grpSpLocks/>
              </p:cNvGrpSpPr>
              <p:nvPr/>
            </p:nvGrpSpPr>
            <p:grpSpPr bwMode="auto">
              <a:xfrm>
                <a:off x="2077" y="615"/>
                <a:ext cx="419" cy="441"/>
                <a:chOff x="5149" y="1431"/>
                <a:chExt cx="611" cy="590"/>
              </a:xfrm>
            </p:grpSpPr>
            <p:sp>
              <p:nvSpPr>
                <p:cNvPr id="31820" name="Oval 35"/>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21" name="Oval 36"/>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4</a:t>
                  </a:r>
                </a:p>
              </p:txBody>
            </p:sp>
          </p:grpSp>
          <p:sp>
            <p:nvSpPr>
              <p:cNvPr id="31776" name="Line 37"/>
              <p:cNvSpPr>
                <a:spLocks noChangeShapeType="1"/>
              </p:cNvSpPr>
              <p:nvPr/>
            </p:nvSpPr>
            <p:spPr bwMode="auto">
              <a:xfrm>
                <a:off x="1824" y="832"/>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7" name="Text Box 38"/>
              <p:cNvSpPr txBox="1">
                <a:spLocks noChangeArrowheads="1"/>
              </p:cNvSpPr>
              <p:nvPr/>
            </p:nvSpPr>
            <p:spPr bwMode="auto">
              <a:xfrm>
                <a:off x="1776" y="528"/>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b</a:t>
                </a:r>
              </a:p>
            </p:txBody>
          </p:sp>
          <p:sp>
            <p:nvSpPr>
              <p:cNvPr id="31778" name="Oval 39"/>
              <p:cNvSpPr>
                <a:spLocks noChangeArrowheads="1"/>
              </p:cNvSpPr>
              <p:nvPr/>
            </p:nvSpPr>
            <p:spPr bwMode="auto">
              <a:xfrm>
                <a:off x="1559" y="1176"/>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6</a:t>
                </a:r>
              </a:p>
            </p:txBody>
          </p:sp>
          <p:sp>
            <p:nvSpPr>
              <p:cNvPr id="31779" name="Line 40"/>
              <p:cNvSpPr>
                <a:spLocks noChangeShapeType="1"/>
              </p:cNvSpPr>
              <p:nvPr/>
            </p:nvSpPr>
            <p:spPr bwMode="auto">
              <a:xfrm>
                <a:off x="1296" y="1320"/>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0" name="Text Box 41"/>
              <p:cNvSpPr txBox="1">
                <a:spLocks noChangeArrowheads="1"/>
              </p:cNvSpPr>
              <p:nvPr/>
            </p:nvSpPr>
            <p:spPr bwMode="auto">
              <a:xfrm>
                <a:off x="1200" y="1032"/>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sp>
            <p:nvSpPr>
              <p:cNvPr id="31781" name="Line 42"/>
              <p:cNvSpPr>
                <a:spLocks noChangeShapeType="1"/>
              </p:cNvSpPr>
              <p:nvPr/>
            </p:nvSpPr>
            <p:spPr bwMode="auto">
              <a:xfrm>
                <a:off x="1824" y="1336"/>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2" name="Text Box 43"/>
              <p:cNvSpPr txBox="1">
                <a:spLocks noChangeArrowheads="1"/>
              </p:cNvSpPr>
              <p:nvPr/>
            </p:nvSpPr>
            <p:spPr bwMode="auto">
              <a:xfrm>
                <a:off x="1776" y="1032"/>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sp>
            <p:nvSpPr>
              <p:cNvPr id="31783" name="Oval 44"/>
              <p:cNvSpPr>
                <a:spLocks noChangeArrowheads="1"/>
              </p:cNvSpPr>
              <p:nvPr/>
            </p:nvSpPr>
            <p:spPr bwMode="auto">
              <a:xfrm>
                <a:off x="2087" y="1200"/>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7</a:t>
                </a:r>
              </a:p>
            </p:txBody>
          </p:sp>
          <p:grpSp>
            <p:nvGrpSpPr>
              <p:cNvPr id="31784" name="Group 45"/>
              <p:cNvGrpSpPr>
                <a:grpSpLocks/>
              </p:cNvGrpSpPr>
              <p:nvPr/>
            </p:nvGrpSpPr>
            <p:grpSpPr bwMode="auto">
              <a:xfrm>
                <a:off x="2605" y="1143"/>
                <a:ext cx="419" cy="441"/>
                <a:chOff x="5149" y="1431"/>
                <a:chExt cx="611" cy="590"/>
              </a:xfrm>
            </p:grpSpPr>
            <p:sp>
              <p:nvSpPr>
                <p:cNvPr id="31818" name="Oval 46"/>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9" name="Oval 47"/>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8</a:t>
                  </a:r>
                </a:p>
              </p:txBody>
            </p:sp>
          </p:grpSp>
          <p:sp>
            <p:nvSpPr>
              <p:cNvPr id="31785" name="Line 48"/>
              <p:cNvSpPr>
                <a:spLocks noChangeShapeType="1"/>
              </p:cNvSpPr>
              <p:nvPr/>
            </p:nvSpPr>
            <p:spPr bwMode="auto">
              <a:xfrm>
                <a:off x="2352" y="1344"/>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6" name="Text Box 49"/>
              <p:cNvSpPr txBox="1">
                <a:spLocks noChangeArrowheads="1"/>
              </p:cNvSpPr>
              <p:nvPr/>
            </p:nvSpPr>
            <p:spPr bwMode="auto">
              <a:xfrm>
                <a:off x="2304" y="1008"/>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b</a:t>
                </a:r>
              </a:p>
            </p:txBody>
          </p:sp>
          <p:sp>
            <p:nvSpPr>
              <p:cNvPr id="31787" name="Oval 50"/>
              <p:cNvSpPr>
                <a:spLocks noChangeArrowheads="1"/>
              </p:cNvSpPr>
              <p:nvPr/>
            </p:nvSpPr>
            <p:spPr bwMode="auto">
              <a:xfrm>
                <a:off x="1559" y="1656"/>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10</a:t>
                </a:r>
              </a:p>
            </p:txBody>
          </p:sp>
          <p:sp>
            <p:nvSpPr>
              <p:cNvPr id="31788" name="Line 51"/>
              <p:cNvSpPr>
                <a:spLocks noChangeShapeType="1"/>
              </p:cNvSpPr>
              <p:nvPr/>
            </p:nvSpPr>
            <p:spPr bwMode="auto">
              <a:xfrm>
                <a:off x="1296" y="1800"/>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9" name="Text Box 52"/>
              <p:cNvSpPr txBox="1">
                <a:spLocks noChangeArrowheads="1"/>
              </p:cNvSpPr>
              <p:nvPr/>
            </p:nvSpPr>
            <p:spPr bwMode="auto">
              <a:xfrm>
                <a:off x="1200" y="1512"/>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sp>
            <p:nvSpPr>
              <p:cNvPr id="31790" name="Line 53"/>
              <p:cNvSpPr>
                <a:spLocks noChangeShapeType="1"/>
              </p:cNvSpPr>
              <p:nvPr/>
            </p:nvSpPr>
            <p:spPr bwMode="auto">
              <a:xfrm>
                <a:off x="1824" y="1816"/>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1" name="Text Box 54"/>
              <p:cNvSpPr txBox="1">
                <a:spLocks noChangeArrowheads="1"/>
              </p:cNvSpPr>
              <p:nvPr/>
            </p:nvSpPr>
            <p:spPr bwMode="auto">
              <a:xfrm>
                <a:off x="1776" y="1512"/>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sp>
            <p:nvSpPr>
              <p:cNvPr id="31792" name="Oval 55"/>
              <p:cNvSpPr>
                <a:spLocks noChangeArrowheads="1"/>
              </p:cNvSpPr>
              <p:nvPr/>
            </p:nvSpPr>
            <p:spPr bwMode="auto">
              <a:xfrm>
                <a:off x="2087" y="1680"/>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11</a:t>
                </a:r>
              </a:p>
            </p:txBody>
          </p:sp>
          <p:sp>
            <p:nvSpPr>
              <p:cNvPr id="31793" name="Line 56"/>
              <p:cNvSpPr>
                <a:spLocks noChangeShapeType="1"/>
              </p:cNvSpPr>
              <p:nvPr/>
            </p:nvSpPr>
            <p:spPr bwMode="auto">
              <a:xfrm>
                <a:off x="2352" y="1824"/>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4" name="Text Box 57"/>
              <p:cNvSpPr txBox="1">
                <a:spLocks noChangeArrowheads="1"/>
              </p:cNvSpPr>
              <p:nvPr/>
            </p:nvSpPr>
            <p:spPr bwMode="auto">
              <a:xfrm>
                <a:off x="2304" y="1488"/>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c</a:t>
                </a:r>
              </a:p>
            </p:txBody>
          </p:sp>
          <p:sp>
            <p:nvSpPr>
              <p:cNvPr id="31795" name="Oval 58"/>
              <p:cNvSpPr>
                <a:spLocks noChangeArrowheads="1"/>
              </p:cNvSpPr>
              <p:nvPr/>
            </p:nvSpPr>
            <p:spPr bwMode="auto">
              <a:xfrm>
                <a:off x="2615" y="1680"/>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12</a:t>
                </a:r>
              </a:p>
            </p:txBody>
          </p:sp>
          <p:grpSp>
            <p:nvGrpSpPr>
              <p:cNvPr id="31796" name="Group 59"/>
              <p:cNvGrpSpPr>
                <a:grpSpLocks/>
              </p:cNvGrpSpPr>
              <p:nvPr/>
            </p:nvGrpSpPr>
            <p:grpSpPr bwMode="auto">
              <a:xfrm>
                <a:off x="3181" y="1623"/>
                <a:ext cx="419" cy="441"/>
                <a:chOff x="5149" y="1431"/>
                <a:chExt cx="611" cy="590"/>
              </a:xfrm>
            </p:grpSpPr>
            <p:sp>
              <p:nvSpPr>
                <p:cNvPr id="31816" name="Oval 60"/>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7" name="Oval 61"/>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13</a:t>
                  </a:r>
                </a:p>
              </p:txBody>
            </p:sp>
          </p:grpSp>
          <p:sp>
            <p:nvSpPr>
              <p:cNvPr id="31797" name="Line 62"/>
              <p:cNvSpPr>
                <a:spLocks noChangeShapeType="1"/>
              </p:cNvSpPr>
              <p:nvPr/>
            </p:nvSpPr>
            <p:spPr bwMode="auto">
              <a:xfrm>
                <a:off x="2928" y="1824"/>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8" name="Text Box 63"/>
              <p:cNvSpPr txBox="1">
                <a:spLocks noChangeArrowheads="1"/>
              </p:cNvSpPr>
              <p:nvPr/>
            </p:nvSpPr>
            <p:spPr bwMode="auto">
              <a:xfrm>
                <a:off x="2880" y="1488"/>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d</a:t>
                </a:r>
              </a:p>
            </p:txBody>
          </p:sp>
          <p:sp>
            <p:nvSpPr>
              <p:cNvPr id="31799" name="Oval 64"/>
              <p:cNvSpPr>
                <a:spLocks noChangeArrowheads="1"/>
              </p:cNvSpPr>
              <p:nvPr/>
            </p:nvSpPr>
            <p:spPr bwMode="auto">
              <a:xfrm>
                <a:off x="1559" y="2184"/>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15</a:t>
                </a:r>
              </a:p>
            </p:txBody>
          </p:sp>
          <p:sp>
            <p:nvSpPr>
              <p:cNvPr id="31800" name="Line 65"/>
              <p:cNvSpPr>
                <a:spLocks noChangeShapeType="1"/>
              </p:cNvSpPr>
              <p:nvPr/>
            </p:nvSpPr>
            <p:spPr bwMode="auto">
              <a:xfrm>
                <a:off x="1296" y="2328"/>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1" name="Text Box 66"/>
              <p:cNvSpPr txBox="1">
                <a:spLocks noChangeArrowheads="1"/>
              </p:cNvSpPr>
              <p:nvPr/>
            </p:nvSpPr>
            <p:spPr bwMode="auto">
              <a:xfrm>
                <a:off x="1200" y="2040"/>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sp>
            <p:nvSpPr>
              <p:cNvPr id="31802" name="Line 67"/>
              <p:cNvSpPr>
                <a:spLocks noChangeShapeType="1"/>
              </p:cNvSpPr>
              <p:nvPr/>
            </p:nvSpPr>
            <p:spPr bwMode="auto">
              <a:xfrm>
                <a:off x="1824" y="2344"/>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3" name="Text Box 68"/>
              <p:cNvSpPr txBox="1">
                <a:spLocks noChangeArrowheads="1"/>
              </p:cNvSpPr>
              <p:nvPr/>
            </p:nvSpPr>
            <p:spPr bwMode="auto">
              <a:xfrm>
                <a:off x="1776" y="2040"/>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sp>
            <p:nvSpPr>
              <p:cNvPr id="31804" name="Oval 69"/>
              <p:cNvSpPr>
                <a:spLocks noChangeArrowheads="1"/>
              </p:cNvSpPr>
              <p:nvPr/>
            </p:nvSpPr>
            <p:spPr bwMode="auto">
              <a:xfrm>
                <a:off x="2087" y="2208"/>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16</a:t>
                </a:r>
              </a:p>
            </p:txBody>
          </p:sp>
          <p:sp>
            <p:nvSpPr>
              <p:cNvPr id="31805" name="Line 70"/>
              <p:cNvSpPr>
                <a:spLocks noChangeShapeType="1"/>
              </p:cNvSpPr>
              <p:nvPr/>
            </p:nvSpPr>
            <p:spPr bwMode="auto">
              <a:xfrm>
                <a:off x="2352" y="2352"/>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6" name="Text Box 71"/>
              <p:cNvSpPr txBox="1">
                <a:spLocks noChangeArrowheads="1"/>
              </p:cNvSpPr>
              <p:nvPr/>
            </p:nvSpPr>
            <p:spPr bwMode="auto">
              <a:xfrm>
                <a:off x="2304" y="201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c</a:t>
                </a:r>
              </a:p>
            </p:txBody>
          </p:sp>
          <p:sp>
            <p:nvSpPr>
              <p:cNvPr id="31807" name="Oval 72"/>
              <p:cNvSpPr>
                <a:spLocks noChangeArrowheads="1"/>
              </p:cNvSpPr>
              <p:nvPr/>
            </p:nvSpPr>
            <p:spPr bwMode="auto">
              <a:xfrm>
                <a:off x="2615" y="2208"/>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17</a:t>
                </a:r>
              </a:p>
            </p:txBody>
          </p:sp>
          <p:grpSp>
            <p:nvGrpSpPr>
              <p:cNvPr id="31808" name="Group 73"/>
              <p:cNvGrpSpPr>
                <a:grpSpLocks/>
              </p:cNvGrpSpPr>
              <p:nvPr/>
            </p:nvGrpSpPr>
            <p:grpSpPr bwMode="auto">
              <a:xfrm>
                <a:off x="3732" y="2112"/>
                <a:ext cx="419" cy="441"/>
                <a:chOff x="5149" y="1431"/>
                <a:chExt cx="611" cy="590"/>
              </a:xfrm>
            </p:grpSpPr>
            <p:sp>
              <p:nvSpPr>
                <p:cNvPr id="31814" name="Oval 74"/>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5" name="Oval 75"/>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19</a:t>
                  </a:r>
                </a:p>
              </p:txBody>
            </p:sp>
          </p:grpSp>
          <p:sp>
            <p:nvSpPr>
              <p:cNvPr id="31809" name="Line 76"/>
              <p:cNvSpPr>
                <a:spLocks noChangeShapeType="1"/>
              </p:cNvSpPr>
              <p:nvPr/>
            </p:nvSpPr>
            <p:spPr bwMode="auto">
              <a:xfrm>
                <a:off x="2928" y="2352"/>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0" name="Text Box 77"/>
              <p:cNvSpPr txBox="1">
                <a:spLocks noChangeArrowheads="1"/>
              </p:cNvSpPr>
              <p:nvPr/>
            </p:nvSpPr>
            <p:spPr bwMode="auto">
              <a:xfrm>
                <a:off x="2880" y="201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B</a:t>
                </a:r>
              </a:p>
            </p:txBody>
          </p:sp>
          <p:sp>
            <p:nvSpPr>
              <p:cNvPr id="31811" name="Oval 78"/>
              <p:cNvSpPr>
                <a:spLocks noChangeArrowheads="1"/>
              </p:cNvSpPr>
              <p:nvPr/>
            </p:nvSpPr>
            <p:spPr bwMode="auto">
              <a:xfrm>
                <a:off x="3168" y="2184"/>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18</a:t>
                </a:r>
              </a:p>
            </p:txBody>
          </p:sp>
          <p:sp>
            <p:nvSpPr>
              <p:cNvPr id="31812" name="Line 79"/>
              <p:cNvSpPr>
                <a:spLocks noChangeShapeType="1"/>
              </p:cNvSpPr>
              <p:nvPr/>
            </p:nvSpPr>
            <p:spPr bwMode="auto">
              <a:xfrm>
                <a:off x="3456" y="2328"/>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3" name="Text Box 80"/>
              <p:cNvSpPr txBox="1">
                <a:spLocks noChangeArrowheads="1"/>
              </p:cNvSpPr>
              <p:nvPr/>
            </p:nvSpPr>
            <p:spPr bwMode="auto">
              <a:xfrm>
                <a:off x="3433" y="1992"/>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e</a:t>
                </a:r>
              </a:p>
            </p:txBody>
          </p:sp>
        </p:grpSp>
        <p:sp>
          <p:nvSpPr>
            <p:cNvPr id="31750" name="Text Box 126"/>
            <p:cNvSpPr txBox="1">
              <a:spLocks noChangeArrowheads="1"/>
            </p:cNvSpPr>
            <p:nvPr/>
          </p:nvSpPr>
          <p:spPr bwMode="auto">
            <a:xfrm>
              <a:off x="816" y="3840"/>
              <a:ext cx="27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Times New Roman" pitchFamily="18" charset="0"/>
                </a:rPr>
                <a:t>识别活前缀和可归前缀的</a:t>
              </a:r>
              <a:r>
                <a:rPr lang="en-US" altLang="zh-CN">
                  <a:latin typeface="Times New Roman" pitchFamily="18" charset="0"/>
                </a:rPr>
                <a:t>NFA</a:t>
              </a:r>
            </a:p>
          </p:txBody>
        </p:sp>
      </p:grpSp>
      <p:sp>
        <p:nvSpPr>
          <p:cNvPr id="55426" name="Text Box 130"/>
          <p:cNvSpPr txBox="1">
            <a:spLocks noChangeArrowheads="1"/>
          </p:cNvSpPr>
          <p:nvPr/>
        </p:nvSpPr>
        <p:spPr bwMode="auto">
          <a:xfrm>
            <a:off x="6172200" y="1828800"/>
            <a:ext cx="2895600" cy="30861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buFont typeface="Wingdings" pitchFamily="2" charset="2"/>
              <a:buChar char="Ø"/>
            </a:pPr>
            <a:r>
              <a:rPr lang="zh-CN" altLang="en-US"/>
              <a:t>所有的状态都是活前缀的识别状态</a:t>
            </a:r>
          </a:p>
          <a:p>
            <a:pPr eaLnBrk="1" hangingPunct="1">
              <a:spcBef>
                <a:spcPct val="50000"/>
              </a:spcBef>
              <a:buFont typeface="Wingdings" pitchFamily="2" charset="2"/>
              <a:buChar char="Ø"/>
            </a:pPr>
            <a:r>
              <a:rPr lang="zh-CN" altLang="en-US"/>
              <a:t>终态是句柄的识别态</a:t>
            </a:r>
          </a:p>
          <a:p>
            <a:pPr eaLnBrk="1" hangingPunct="1">
              <a:spcBef>
                <a:spcPct val="50000"/>
              </a:spcBef>
              <a:buFont typeface="Wingdings" pitchFamily="2" charset="2"/>
              <a:buChar char="Ø"/>
            </a:pPr>
            <a:r>
              <a:rPr lang="zh-CN" altLang="en-US"/>
              <a:t>带</a:t>
            </a:r>
            <a:r>
              <a:rPr lang="zh-CN" altLang="en-US">
                <a:latin typeface="Times New Roman" pitchFamily="18" charset="0"/>
              </a:rPr>
              <a:t>“</a:t>
            </a:r>
            <a:r>
              <a:rPr lang="zh-CN" altLang="en-US"/>
              <a:t>*</a:t>
            </a:r>
            <a:r>
              <a:rPr lang="zh-CN" altLang="en-US">
                <a:latin typeface="Times New Roman" pitchFamily="18" charset="0"/>
              </a:rPr>
              <a:t>”</a:t>
            </a:r>
            <a:r>
              <a:rPr lang="zh-CN" altLang="en-US"/>
              <a:t>号的状态既是句柄识别态又是句子识别态，句子识别态仅有一个</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4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4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4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54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42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5426">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54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21" grpId="0" build="p" autoUpdateAnimBg="0"/>
      <p:bldP spid="5542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aphicFrame>
        <p:nvGraphicFramePr>
          <p:cNvPr id="57127" name="Group 807"/>
          <p:cNvGraphicFramePr>
            <a:graphicFrameLocks noGrp="1"/>
          </p:cNvGraphicFramePr>
          <p:nvPr/>
        </p:nvGraphicFramePr>
        <p:xfrm>
          <a:off x="3657600" y="990600"/>
          <a:ext cx="5334000" cy="5486400"/>
        </p:xfrm>
        <a:graphic>
          <a:graphicData uri="http://schemas.openxmlformats.org/drawingml/2006/table">
            <a:tbl>
              <a:tblPr/>
              <a:tblGrid>
                <a:gridCol w="1371600"/>
                <a:gridCol w="1600200"/>
                <a:gridCol w="2362200"/>
              </a:tblGrid>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符号栈</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输入串</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动作</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abbcde#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移进</a:t>
                      </a:r>
                      <a:r>
                        <a:rPr kumimoji="1" lang="en-US" altLang="zh-CN" sz="2400" b="1" i="0" u="none" strike="noStrike" cap="none" normalizeH="0" baseline="0" smtClean="0">
                          <a:ln>
                            <a:noFill/>
                          </a:ln>
                          <a:solidFill>
                            <a:schemeClr val="bg2"/>
                          </a:solidFill>
                          <a:effectLst/>
                          <a:latin typeface="Times New Roman" pitchFamily="18" charset="0"/>
                          <a:ea typeface="宋体" pitchFamily="2" charset="-122"/>
                        </a:rPr>
                        <a:t>a</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r>
                        <a:rPr kumimoji="1" lang="en-US" altLang="zh-CN" sz="2400" b="1" i="0" u="none" strike="noStrike" cap="none" normalizeH="0" baseline="0" smtClean="0">
                          <a:ln>
                            <a:noFill/>
                          </a:ln>
                          <a:solidFill>
                            <a:schemeClr val="bg2"/>
                          </a:solidFill>
                          <a:effectLst/>
                          <a:latin typeface="Arial" charset="0"/>
                          <a:ea typeface="宋体" pitchFamily="2" charset="-122"/>
                        </a:rPr>
                        <a:t>a</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bbcde#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移进</a:t>
                      </a: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r>
                        <a:rPr kumimoji="1" lang="en-US" altLang="zh-CN" sz="2400" b="1" i="0" u="none" strike="noStrike" cap="none" normalizeH="0" baseline="0" smtClean="0">
                          <a:ln>
                            <a:noFill/>
                          </a:ln>
                          <a:solidFill>
                            <a:schemeClr val="bg2"/>
                          </a:solidFill>
                          <a:effectLst/>
                          <a:latin typeface="Arial" charset="0"/>
                          <a:ea typeface="宋体" pitchFamily="2" charset="-122"/>
                        </a:rPr>
                        <a:t>ab</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bcde#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归约(</a:t>
                      </a:r>
                      <a:r>
                        <a:rPr kumimoji="1" lang="en-US" altLang="zh-CN" sz="2400" b="1" i="0" u="none" strike="noStrike" cap="none" normalizeH="0" baseline="0" smtClean="0">
                          <a:ln>
                            <a:noFill/>
                          </a:ln>
                          <a:solidFill>
                            <a:schemeClr val="bg2"/>
                          </a:solidFill>
                          <a:effectLst/>
                          <a:latin typeface="Arial" charset="0"/>
                          <a:ea typeface="宋体" pitchFamily="2" charset="-122"/>
                        </a:rPr>
                        <a:t>A-&gt;b)</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r>
                        <a:rPr kumimoji="1" lang="en-US" altLang="zh-CN" sz="2400" b="1" i="0" u="none" strike="noStrike" cap="none" normalizeH="0" baseline="0" smtClean="0">
                          <a:ln>
                            <a:noFill/>
                          </a:ln>
                          <a:solidFill>
                            <a:schemeClr val="bg2"/>
                          </a:solidFill>
                          <a:effectLst/>
                          <a:latin typeface="Arial" charset="0"/>
                          <a:ea typeface="宋体" pitchFamily="2" charset="-122"/>
                        </a:rPr>
                        <a:t>aA</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bcde#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移进</a:t>
                      </a: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r>
                        <a:rPr kumimoji="1" lang="en-US" altLang="zh-CN" sz="2400" b="1" i="0" u="none" strike="noStrike" cap="none" normalizeH="0" baseline="0" smtClean="0">
                          <a:ln>
                            <a:noFill/>
                          </a:ln>
                          <a:solidFill>
                            <a:schemeClr val="bg2"/>
                          </a:solidFill>
                          <a:effectLst/>
                          <a:latin typeface="Arial" charset="0"/>
                          <a:ea typeface="宋体" pitchFamily="2" charset="-122"/>
                        </a:rPr>
                        <a:t>aAb</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cde#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归约(</a:t>
                      </a:r>
                      <a:r>
                        <a:rPr kumimoji="1" lang="en-US" altLang="zh-CN" sz="2400" b="1" i="0" u="none" strike="noStrike" cap="none" normalizeH="0" baseline="0" smtClean="0">
                          <a:ln>
                            <a:noFill/>
                          </a:ln>
                          <a:solidFill>
                            <a:schemeClr val="bg2"/>
                          </a:solidFill>
                          <a:effectLst/>
                          <a:latin typeface="Arial" charset="0"/>
                          <a:ea typeface="宋体" pitchFamily="2" charset="-122"/>
                        </a:rPr>
                        <a:t>A-&gt;Ab)</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#aA</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cde#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移进</a:t>
                      </a:r>
                      <a:r>
                        <a:rPr kumimoji="1" lang="en-US" altLang="zh-CN" sz="2400" b="1" i="0" u="none" strike="noStrike" cap="none" normalizeH="0" baseline="0" smtClean="0">
                          <a:ln>
                            <a:noFill/>
                          </a:ln>
                          <a:solidFill>
                            <a:schemeClr val="bg2"/>
                          </a:solidFill>
                          <a:effectLst/>
                          <a:latin typeface="Arial" charset="0"/>
                          <a:ea typeface="宋体" pitchFamily="2" charset="-122"/>
                        </a:rPr>
                        <a:t>c</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r>
                        <a:rPr kumimoji="1" lang="en-US" altLang="zh-CN" sz="2400" b="1" i="0" u="none" strike="noStrike" cap="none" normalizeH="0" baseline="0" smtClean="0">
                          <a:ln>
                            <a:noFill/>
                          </a:ln>
                          <a:solidFill>
                            <a:schemeClr val="bg2"/>
                          </a:solidFill>
                          <a:effectLst/>
                          <a:latin typeface="Arial" charset="0"/>
                          <a:ea typeface="宋体" pitchFamily="2" charset="-122"/>
                        </a:rPr>
                        <a:t>aAc</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de#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移进</a:t>
                      </a:r>
                      <a:r>
                        <a:rPr kumimoji="1" lang="en-US" altLang="zh-CN" sz="2400" b="1" i="0" u="none" strike="noStrike" cap="none" normalizeH="0" baseline="0" smtClean="0">
                          <a:ln>
                            <a:noFill/>
                          </a:ln>
                          <a:solidFill>
                            <a:schemeClr val="bg2"/>
                          </a:solidFill>
                          <a:effectLst/>
                          <a:latin typeface="Arial" charset="0"/>
                          <a:ea typeface="宋体" pitchFamily="2" charset="-122"/>
                        </a:rPr>
                        <a:t>d</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r>
                        <a:rPr kumimoji="1" lang="en-US" altLang="zh-CN" sz="2400" b="1" i="0" u="none" strike="noStrike" cap="none" normalizeH="0" baseline="0" smtClean="0">
                          <a:ln>
                            <a:noFill/>
                          </a:ln>
                          <a:solidFill>
                            <a:schemeClr val="bg2"/>
                          </a:solidFill>
                          <a:effectLst/>
                          <a:latin typeface="Arial" charset="0"/>
                          <a:ea typeface="宋体" pitchFamily="2" charset="-122"/>
                        </a:rPr>
                        <a:t>aAcd</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归约(</a:t>
                      </a:r>
                      <a:r>
                        <a:rPr kumimoji="1" lang="en-US" altLang="zh-CN" sz="2400" b="1" i="0" u="none" strike="noStrike" cap="none" normalizeH="0" baseline="0" smtClean="0">
                          <a:ln>
                            <a:noFill/>
                          </a:ln>
                          <a:solidFill>
                            <a:schemeClr val="bg2"/>
                          </a:solidFill>
                          <a:effectLst/>
                          <a:latin typeface="Arial" charset="0"/>
                          <a:ea typeface="宋体" pitchFamily="2" charset="-122"/>
                        </a:rPr>
                        <a:t>B-&gt;d)</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r>
                        <a:rPr kumimoji="1" lang="en-US" altLang="zh-CN" sz="2400" b="1" i="0" u="none" strike="noStrike" cap="none" normalizeH="0" baseline="0" smtClean="0">
                          <a:ln>
                            <a:noFill/>
                          </a:ln>
                          <a:solidFill>
                            <a:schemeClr val="bg2"/>
                          </a:solidFill>
                          <a:effectLst/>
                          <a:latin typeface="Arial" charset="0"/>
                          <a:ea typeface="宋体" pitchFamily="2" charset="-122"/>
                        </a:rPr>
                        <a:t>aAcB</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移进</a:t>
                      </a:r>
                      <a:r>
                        <a:rPr kumimoji="1" lang="en-US" altLang="zh-CN" sz="2400" b="1" i="0" u="none" strike="noStrike" cap="none" normalizeH="0" baseline="0" smtClean="0">
                          <a:ln>
                            <a:noFill/>
                          </a:ln>
                          <a:solidFill>
                            <a:schemeClr val="bg2"/>
                          </a:solidFill>
                          <a:effectLst/>
                          <a:latin typeface="Arial" charset="0"/>
                          <a:ea typeface="宋体" pitchFamily="2" charset="-122"/>
                        </a:rPr>
                        <a:t>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r>
                        <a:rPr kumimoji="1" lang="en-US" altLang="zh-CN" sz="2400" b="1" i="0" u="none" strike="noStrike" cap="none" normalizeH="0" baseline="0" smtClean="0">
                          <a:ln>
                            <a:noFill/>
                          </a:ln>
                          <a:solidFill>
                            <a:schemeClr val="bg2"/>
                          </a:solidFill>
                          <a:effectLst/>
                          <a:latin typeface="Arial" charset="0"/>
                          <a:ea typeface="宋体" pitchFamily="2" charset="-122"/>
                        </a:rPr>
                        <a:t>aAcBe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归约(</a:t>
                      </a:r>
                      <a:r>
                        <a:rPr kumimoji="1" lang="en-US" altLang="zh-CN" sz="2400" b="1" i="0" u="none" strike="noStrike" cap="none" normalizeH="0" baseline="0" smtClean="0">
                          <a:ln>
                            <a:noFill/>
                          </a:ln>
                          <a:solidFill>
                            <a:schemeClr val="bg2"/>
                          </a:solidFill>
                          <a:effectLst/>
                          <a:latin typeface="Arial" charset="0"/>
                          <a:ea typeface="宋体" pitchFamily="2" charset="-122"/>
                        </a:rPr>
                        <a:t>S-&gt;aAcBe)</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接受</a:t>
                      </a:r>
                    </a:p>
                  </a:txBody>
                  <a:tcPr horzOverflow="overflow">
                    <a:lnL w="28575" cap="flat" cmpd="sng" algn="ctr">
                      <a:solidFill>
                        <a:schemeClr val="bg1"/>
                      </a:solidFill>
                      <a:prstDash val="solid"/>
                      <a:round/>
                      <a:headEnd type="none" w="sm" len="sm"/>
                      <a:tailEnd type="none" w="lg" len="med"/>
                    </a:lnL>
                    <a:lnR w="28575" cap="flat" cmpd="sng" algn="ctr">
                      <a:solidFill>
                        <a:schemeClr val="bg1"/>
                      </a:solidFill>
                      <a:prstDash val="solid"/>
                      <a:round/>
                      <a:headEnd type="none" w="sm" len="sm"/>
                      <a:tailEnd type="none" w="lg" len="med"/>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bl>
          </a:graphicData>
        </a:graphic>
      </p:graphicFrame>
      <p:grpSp>
        <p:nvGrpSpPr>
          <p:cNvPr id="56985" name="Group 665"/>
          <p:cNvGrpSpPr>
            <a:grpSpLocks/>
          </p:cNvGrpSpPr>
          <p:nvPr/>
        </p:nvGrpSpPr>
        <p:grpSpPr bwMode="auto">
          <a:xfrm>
            <a:off x="36513" y="762000"/>
            <a:ext cx="3621087" cy="4722813"/>
            <a:chOff x="23" y="480"/>
            <a:chExt cx="2281" cy="2975"/>
          </a:xfrm>
        </p:grpSpPr>
        <p:grpSp>
          <p:nvGrpSpPr>
            <p:cNvPr id="32828" name="Group 482"/>
            <p:cNvGrpSpPr>
              <a:grpSpLocks/>
            </p:cNvGrpSpPr>
            <p:nvPr/>
          </p:nvGrpSpPr>
          <p:grpSpPr bwMode="auto">
            <a:xfrm>
              <a:off x="23" y="480"/>
              <a:ext cx="2281" cy="2313"/>
              <a:chOff x="3120" y="48"/>
              <a:chExt cx="2281" cy="2313"/>
            </a:xfrm>
          </p:grpSpPr>
          <p:sp>
            <p:nvSpPr>
              <p:cNvPr id="32830" name="Oval 483"/>
              <p:cNvSpPr>
                <a:spLocks noChangeArrowheads="1"/>
              </p:cNvSpPr>
              <p:nvPr/>
            </p:nvSpPr>
            <p:spPr bwMode="auto">
              <a:xfrm>
                <a:off x="3279" y="744"/>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X</a:t>
                </a:r>
              </a:p>
            </p:txBody>
          </p:sp>
          <p:sp>
            <p:nvSpPr>
              <p:cNvPr id="32831" name="AutoShape 484"/>
              <p:cNvSpPr>
                <a:spLocks noChangeArrowheads="1"/>
              </p:cNvSpPr>
              <p:nvPr/>
            </p:nvSpPr>
            <p:spPr bwMode="auto">
              <a:xfrm>
                <a:off x="3120" y="832"/>
                <a:ext cx="153" cy="144"/>
              </a:xfrm>
              <a:prstGeom prst="rightArrow">
                <a:avLst>
                  <a:gd name="adj1" fmla="val 50000"/>
                  <a:gd name="adj2" fmla="val 26563"/>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2" name="Oval 485"/>
              <p:cNvSpPr>
                <a:spLocks noChangeArrowheads="1"/>
              </p:cNvSpPr>
              <p:nvPr/>
            </p:nvSpPr>
            <p:spPr bwMode="auto">
              <a:xfrm>
                <a:off x="3855" y="768"/>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2</a:t>
                </a:r>
              </a:p>
            </p:txBody>
          </p:sp>
          <p:sp>
            <p:nvSpPr>
              <p:cNvPr id="32833" name="Line 486"/>
              <p:cNvSpPr>
                <a:spLocks noChangeShapeType="1"/>
              </p:cNvSpPr>
              <p:nvPr/>
            </p:nvSpPr>
            <p:spPr bwMode="auto">
              <a:xfrm>
                <a:off x="3592" y="912"/>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4" name="Text Box 487"/>
              <p:cNvSpPr txBox="1">
                <a:spLocks noChangeArrowheads="1"/>
              </p:cNvSpPr>
              <p:nvPr/>
            </p:nvSpPr>
            <p:spPr bwMode="auto">
              <a:xfrm>
                <a:off x="3496" y="62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grpSp>
            <p:nvGrpSpPr>
              <p:cNvPr id="32835" name="Group 488"/>
              <p:cNvGrpSpPr>
                <a:grpSpLocks/>
              </p:cNvGrpSpPr>
              <p:nvPr/>
            </p:nvGrpSpPr>
            <p:grpSpPr bwMode="auto">
              <a:xfrm>
                <a:off x="3832" y="96"/>
                <a:ext cx="419" cy="441"/>
                <a:chOff x="5149" y="1431"/>
                <a:chExt cx="611" cy="590"/>
              </a:xfrm>
            </p:grpSpPr>
            <p:sp>
              <p:nvSpPr>
                <p:cNvPr id="32868" name="Oval 489"/>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69" name="Oval 490"/>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1</a:t>
                  </a:r>
                </a:p>
              </p:txBody>
            </p:sp>
          </p:grpSp>
          <p:sp>
            <p:nvSpPr>
              <p:cNvPr id="32836" name="Text Box 491"/>
              <p:cNvSpPr txBox="1">
                <a:spLocks noChangeArrowheads="1"/>
              </p:cNvSpPr>
              <p:nvPr/>
            </p:nvSpPr>
            <p:spPr bwMode="auto">
              <a:xfrm>
                <a:off x="4168" y="4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Times New Roman" pitchFamily="18" charset="0"/>
                  </a:rPr>
                  <a:t>*</a:t>
                </a:r>
              </a:p>
            </p:txBody>
          </p:sp>
          <p:sp>
            <p:nvSpPr>
              <p:cNvPr id="32837" name="Line 492"/>
              <p:cNvSpPr>
                <a:spLocks noChangeShapeType="1"/>
              </p:cNvSpPr>
              <p:nvPr/>
            </p:nvSpPr>
            <p:spPr bwMode="auto">
              <a:xfrm flipV="1">
                <a:off x="3448" y="480"/>
                <a:ext cx="384" cy="288"/>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8" name="Text Box 493"/>
              <p:cNvSpPr txBox="1">
                <a:spLocks noChangeArrowheads="1"/>
              </p:cNvSpPr>
              <p:nvPr/>
            </p:nvSpPr>
            <p:spPr bwMode="auto">
              <a:xfrm>
                <a:off x="3352" y="33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S</a:t>
                </a:r>
              </a:p>
            </p:txBody>
          </p:sp>
          <p:sp>
            <p:nvSpPr>
              <p:cNvPr id="32839" name="Line 494"/>
              <p:cNvSpPr>
                <a:spLocks noChangeShapeType="1"/>
              </p:cNvSpPr>
              <p:nvPr/>
            </p:nvSpPr>
            <p:spPr bwMode="auto">
              <a:xfrm>
                <a:off x="4168" y="952"/>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40" name="Text Box 495"/>
              <p:cNvSpPr txBox="1">
                <a:spLocks noChangeArrowheads="1"/>
              </p:cNvSpPr>
              <p:nvPr/>
            </p:nvSpPr>
            <p:spPr bwMode="auto">
              <a:xfrm>
                <a:off x="4120" y="648"/>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sp>
            <p:nvSpPr>
              <p:cNvPr id="32841" name="Oval 496"/>
              <p:cNvSpPr>
                <a:spLocks noChangeArrowheads="1"/>
              </p:cNvSpPr>
              <p:nvPr/>
            </p:nvSpPr>
            <p:spPr bwMode="auto">
              <a:xfrm>
                <a:off x="4431" y="816"/>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4</a:t>
                </a:r>
              </a:p>
            </p:txBody>
          </p:sp>
          <p:grpSp>
            <p:nvGrpSpPr>
              <p:cNvPr id="32842" name="Group 497"/>
              <p:cNvGrpSpPr>
                <a:grpSpLocks/>
              </p:cNvGrpSpPr>
              <p:nvPr/>
            </p:nvGrpSpPr>
            <p:grpSpPr bwMode="auto">
              <a:xfrm>
                <a:off x="4949" y="759"/>
                <a:ext cx="419" cy="441"/>
                <a:chOff x="5149" y="1431"/>
                <a:chExt cx="611" cy="590"/>
              </a:xfrm>
            </p:grpSpPr>
            <p:sp>
              <p:nvSpPr>
                <p:cNvPr id="32866" name="Oval 498"/>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67" name="Oval 499"/>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5</a:t>
                  </a:r>
                </a:p>
              </p:txBody>
            </p:sp>
          </p:grpSp>
          <p:sp>
            <p:nvSpPr>
              <p:cNvPr id="32843" name="Line 500"/>
              <p:cNvSpPr>
                <a:spLocks noChangeShapeType="1"/>
              </p:cNvSpPr>
              <p:nvPr/>
            </p:nvSpPr>
            <p:spPr bwMode="auto">
              <a:xfrm>
                <a:off x="4696" y="960"/>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44" name="Text Box 501"/>
              <p:cNvSpPr txBox="1">
                <a:spLocks noChangeArrowheads="1"/>
              </p:cNvSpPr>
              <p:nvPr/>
            </p:nvSpPr>
            <p:spPr bwMode="auto">
              <a:xfrm>
                <a:off x="4648" y="62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b</a:t>
                </a:r>
              </a:p>
            </p:txBody>
          </p:sp>
          <p:grpSp>
            <p:nvGrpSpPr>
              <p:cNvPr id="32845" name="Group 502"/>
              <p:cNvGrpSpPr>
                <a:grpSpLocks/>
              </p:cNvGrpSpPr>
              <p:nvPr/>
            </p:nvGrpSpPr>
            <p:grpSpPr bwMode="auto">
              <a:xfrm>
                <a:off x="4360" y="96"/>
                <a:ext cx="419" cy="441"/>
                <a:chOff x="5149" y="1431"/>
                <a:chExt cx="611" cy="590"/>
              </a:xfrm>
            </p:grpSpPr>
            <p:sp>
              <p:nvSpPr>
                <p:cNvPr id="32864" name="Oval 503"/>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65" name="Oval 504"/>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3</a:t>
                  </a:r>
                </a:p>
              </p:txBody>
            </p:sp>
          </p:grpSp>
          <p:sp>
            <p:nvSpPr>
              <p:cNvPr id="32846" name="Line 505"/>
              <p:cNvSpPr>
                <a:spLocks noChangeShapeType="1"/>
              </p:cNvSpPr>
              <p:nvPr/>
            </p:nvSpPr>
            <p:spPr bwMode="auto">
              <a:xfrm flipV="1">
                <a:off x="4024" y="480"/>
                <a:ext cx="384" cy="288"/>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47" name="Text Box 506"/>
              <p:cNvSpPr txBox="1">
                <a:spLocks noChangeArrowheads="1"/>
              </p:cNvSpPr>
              <p:nvPr/>
            </p:nvSpPr>
            <p:spPr bwMode="auto">
              <a:xfrm>
                <a:off x="3928" y="480"/>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b</a:t>
                </a:r>
              </a:p>
            </p:txBody>
          </p:sp>
          <p:sp>
            <p:nvSpPr>
              <p:cNvPr id="32848" name="Oval 507"/>
              <p:cNvSpPr>
                <a:spLocks noChangeArrowheads="1"/>
              </p:cNvSpPr>
              <p:nvPr/>
            </p:nvSpPr>
            <p:spPr bwMode="auto">
              <a:xfrm>
                <a:off x="3880" y="1344"/>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6</a:t>
                </a:r>
              </a:p>
            </p:txBody>
          </p:sp>
          <p:sp>
            <p:nvSpPr>
              <p:cNvPr id="32849" name="Line 508"/>
              <p:cNvSpPr>
                <a:spLocks noChangeShapeType="1"/>
              </p:cNvSpPr>
              <p:nvPr/>
            </p:nvSpPr>
            <p:spPr bwMode="auto">
              <a:xfrm flipH="1">
                <a:off x="4128" y="1152"/>
                <a:ext cx="432" cy="288"/>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50" name="Text Box 509"/>
              <p:cNvSpPr txBox="1">
                <a:spLocks noChangeArrowheads="1"/>
              </p:cNvSpPr>
              <p:nvPr/>
            </p:nvSpPr>
            <p:spPr bwMode="auto">
              <a:xfrm>
                <a:off x="4080" y="110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c</a:t>
                </a:r>
              </a:p>
            </p:txBody>
          </p:sp>
          <p:grpSp>
            <p:nvGrpSpPr>
              <p:cNvPr id="32851" name="Group 510"/>
              <p:cNvGrpSpPr>
                <a:grpSpLocks/>
              </p:cNvGrpSpPr>
              <p:nvPr/>
            </p:nvGrpSpPr>
            <p:grpSpPr bwMode="auto">
              <a:xfrm>
                <a:off x="3840" y="1920"/>
                <a:ext cx="419" cy="441"/>
                <a:chOff x="5149" y="1431"/>
                <a:chExt cx="611" cy="590"/>
              </a:xfrm>
            </p:grpSpPr>
            <p:sp>
              <p:nvSpPr>
                <p:cNvPr id="32862" name="Oval 511"/>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63" name="Oval 512"/>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7</a:t>
                  </a:r>
                </a:p>
              </p:txBody>
            </p:sp>
          </p:grpSp>
          <p:sp>
            <p:nvSpPr>
              <p:cNvPr id="32852" name="Line 513"/>
              <p:cNvSpPr>
                <a:spLocks noChangeShapeType="1"/>
              </p:cNvSpPr>
              <p:nvPr/>
            </p:nvSpPr>
            <p:spPr bwMode="auto">
              <a:xfrm>
                <a:off x="4032" y="1680"/>
                <a:ext cx="0" cy="24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53" name="Text Box 514"/>
              <p:cNvSpPr txBox="1">
                <a:spLocks noChangeArrowheads="1"/>
              </p:cNvSpPr>
              <p:nvPr/>
            </p:nvSpPr>
            <p:spPr bwMode="auto">
              <a:xfrm>
                <a:off x="3984" y="158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d</a:t>
                </a:r>
              </a:p>
            </p:txBody>
          </p:sp>
          <p:sp>
            <p:nvSpPr>
              <p:cNvPr id="32854" name="Line 515"/>
              <p:cNvSpPr>
                <a:spLocks noChangeShapeType="1"/>
              </p:cNvSpPr>
              <p:nvPr/>
            </p:nvSpPr>
            <p:spPr bwMode="auto">
              <a:xfrm>
                <a:off x="4128" y="1576"/>
                <a:ext cx="336" cy="8"/>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55" name="Text Box 516"/>
              <p:cNvSpPr txBox="1">
                <a:spLocks noChangeArrowheads="1"/>
              </p:cNvSpPr>
              <p:nvPr/>
            </p:nvSpPr>
            <p:spPr bwMode="auto">
              <a:xfrm>
                <a:off x="4146" y="134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B</a:t>
                </a:r>
              </a:p>
            </p:txBody>
          </p:sp>
          <p:sp>
            <p:nvSpPr>
              <p:cNvPr id="32856" name="Oval 517"/>
              <p:cNvSpPr>
                <a:spLocks noChangeArrowheads="1"/>
              </p:cNvSpPr>
              <p:nvPr/>
            </p:nvSpPr>
            <p:spPr bwMode="auto">
              <a:xfrm>
                <a:off x="4464" y="1440"/>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8</a:t>
                </a:r>
              </a:p>
            </p:txBody>
          </p:sp>
          <p:grpSp>
            <p:nvGrpSpPr>
              <p:cNvPr id="32857" name="Group 518"/>
              <p:cNvGrpSpPr>
                <a:grpSpLocks/>
              </p:cNvGrpSpPr>
              <p:nvPr/>
            </p:nvGrpSpPr>
            <p:grpSpPr bwMode="auto">
              <a:xfrm>
                <a:off x="4982" y="1383"/>
                <a:ext cx="419" cy="441"/>
                <a:chOff x="5149" y="1431"/>
                <a:chExt cx="611" cy="590"/>
              </a:xfrm>
            </p:grpSpPr>
            <p:sp>
              <p:nvSpPr>
                <p:cNvPr id="32860" name="Oval 519"/>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61" name="Oval 520"/>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9</a:t>
                  </a:r>
                </a:p>
              </p:txBody>
            </p:sp>
          </p:grpSp>
          <p:sp>
            <p:nvSpPr>
              <p:cNvPr id="32858" name="Line 521"/>
              <p:cNvSpPr>
                <a:spLocks noChangeShapeType="1"/>
              </p:cNvSpPr>
              <p:nvPr/>
            </p:nvSpPr>
            <p:spPr bwMode="auto">
              <a:xfrm>
                <a:off x="4729" y="1584"/>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59" name="Text Box 522"/>
              <p:cNvSpPr txBox="1">
                <a:spLocks noChangeArrowheads="1"/>
              </p:cNvSpPr>
              <p:nvPr/>
            </p:nvSpPr>
            <p:spPr bwMode="auto">
              <a:xfrm>
                <a:off x="4656" y="129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e</a:t>
                </a:r>
              </a:p>
            </p:txBody>
          </p:sp>
        </p:grpSp>
        <p:sp>
          <p:nvSpPr>
            <p:cNvPr id="32829" name="Text Box 523"/>
            <p:cNvSpPr txBox="1">
              <a:spLocks noChangeArrowheads="1"/>
            </p:cNvSpPr>
            <p:nvPr/>
          </p:nvSpPr>
          <p:spPr bwMode="auto">
            <a:xfrm>
              <a:off x="96" y="2937"/>
              <a:ext cx="211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Times New Roman" pitchFamily="18" charset="0"/>
                </a:rPr>
                <a:t>识别活前缀和可归前缀的</a:t>
              </a:r>
              <a:r>
                <a:rPr lang="en-US" altLang="zh-CN">
                  <a:latin typeface="Times New Roman" pitchFamily="18" charset="0"/>
                </a:rPr>
                <a:t>DFA</a:t>
              </a:r>
            </a:p>
          </p:txBody>
        </p:sp>
      </p:grpSp>
      <p:sp>
        <p:nvSpPr>
          <p:cNvPr id="56845" name="Text Box 525"/>
          <p:cNvSpPr txBox="1">
            <a:spLocks noChangeArrowheads="1"/>
          </p:cNvSpPr>
          <p:nvPr/>
        </p:nvSpPr>
        <p:spPr bwMode="auto">
          <a:xfrm>
            <a:off x="3657600" y="152400"/>
            <a:ext cx="495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Times New Roman" pitchFamily="18" charset="0"/>
              </a:rPr>
              <a:t>理解识别活前缀和可归前缀的</a:t>
            </a:r>
            <a:r>
              <a:rPr lang="en-US" altLang="zh-CN">
                <a:latin typeface="Times New Roman" pitchFamily="18" charset="0"/>
              </a:rPr>
              <a:t>DFA</a:t>
            </a:r>
            <a:r>
              <a:rPr lang="zh-CN" altLang="en-US">
                <a:latin typeface="Times New Roman" pitchFamily="18" charset="0"/>
              </a:rPr>
              <a:t>和分析过程的对应</a:t>
            </a:r>
          </a:p>
        </p:txBody>
      </p:sp>
      <p:sp>
        <p:nvSpPr>
          <p:cNvPr id="56983" name="Text Box 663"/>
          <p:cNvSpPr txBox="1">
            <a:spLocks noChangeArrowheads="1"/>
          </p:cNvSpPr>
          <p:nvPr/>
        </p:nvSpPr>
        <p:spPr bwMode="auto">
          <a:xfrm>
            <a:off x="76200" y="228600"/>
            <a:ext cx="3581400"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t>将</a:t>
            </a:r>
            <a:r>
              <a:rPr lang="en-US" altLang="zh-CN"/>
              <a:t>NFA</a:t>
            </a:r>
            <a:r>
              <a:rPr lang="zh-CN" altLang="en-US"/>
              <a:t>确定化得到：</a:t>
            </a:r>
          </a:p>
        </p:txBody>
      </p:sp>
      <p:sp>
        <p:nvSpPr>
          <p:cNvPr id="56984" name="Rectangle 664"/>
          <p:cNvSpPr>
            <a:spLocks noChangeArrowheads="1"/>
          </p:cNvSpPr>
          <p:nvPr/>
        </p:nvSpPr>
        <p:spPr bwMode="auto">
          <a:xfrm>
            <a:off x="152400" y="5575300"/>
            <a:ext cx="3352800" cy="749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zh-CN"/>
              <a:t>S[0]，ab[2]，aAb[3]，aAcd[4]，aAcBe[1]</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9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69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9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68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7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45" grpId="0" autoUpdateAnimBg="0"/>
      <p:bldP spid="56983" grpId="0" autoUpdateAnimBg="0"/>
      <p:bldP spid="5698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aphicFrame>
        <p:nvGraphicFramePr>
          <p:cNvPr id="57664" name="Group 320"/>
          <p:cNvGraphicFramePr>
            <a:graphicFrameLocks noGrp="1"/>
          </p:cNvGraphicFramePr>
          <p:nvPr/>
        </p:nvGraphicFramePr>
        <p:xfrm>
          <a:off x="3810000" y="1428750"/>
          <a:ext cx="5257800" cy="4754808"/>
        </p:xfrm>
        <a:graphic>
          <a:graphicData uri="http://schemas.openxmlformats.org/drawingml/2006/table">
            <a:tbl>
              <a:tblPr/>
              <a:tblGrid>
                <a:gridCol w="379413"/>
                <a:gridCol w="508000"/>
                <a:gridCol w="504825"/>
                <a:gridCol w="508000"/>
                <a:gridCol w="506412"/>
                <a:gridCol w="571500"/>
                <a:gridCol w="701675"/>
                <a:gridCol w="527050"/>
                <a:gridCol w="525463"/>
                <a:gridCol w="525462"/>
              </a:tblGrid>
              <a:tr h="396214">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ACTION</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GOTO</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r>
              <a:tr h="39621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a</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c</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e</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b</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d</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S</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A</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B</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X</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S2</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1</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1</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acc</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2</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S3</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4</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3</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r2</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r2</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r2</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r2</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r2</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r2</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4</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S6</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S5</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5</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r3</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r3</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r3</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r3</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r3</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r3</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6</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S7</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8</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7</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r4</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r4</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r4</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r4</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r4</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r4</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lg" len="med"/>
                    </a:lnB>
                    <a:lnTlToBr>
                      <a:noFill/>
                    </a:lnTlToBr>
                    <a:lnBlToTr>
                      <a:noFill/>
                    </a:lnBlToTr>
                    <a:solidFill>
                      <a:srgbClr val="99FF99"/>
                    </a:solidFill>
                  </a:tcPr>
                </a:tc>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8</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S9</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lg" len="med"/>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9621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bg2"/>
                          </a:solidFill>
                          <a:effectLst/>
                          <a:latin typeface="Arial" charset="0"/>
                          <a:ea typeface="宋体" pitchFamily="2" charset="-122"/>
                        </a:rPr>
                        <a:t>9</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r1</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r1</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r1</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r1</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r1</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bg2"/>
                          </a:solidFill>
                          <a:effectLst/>
                          <a:latin typeface="Arial" charset="0"/>
                          <a:ea typeface="宋体" pitchFamily="2" charset="-122"/>
                        </a:rPr>
                        <a:t>r1</a:t>
                      </a: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0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bl>
          </a:graphicData>
        </a:graphic>
      </p:graphicFrame>
      <p:sp>
        <p:nvSpPr>
          <p:cNvPr id="57483" name="Text Box 139"/>
          <p:cNvSpPr txBox="1">
            <a:spLocks noChangeArrowheads="1"/>
          </p:cNvSpPr>
          <p:nvPr/>
        </p:nvSpPr>
        <p:spPr bwMode="auto">
          <a:xfrm>
            <a:off x="152400" y="76200"/>
            <a:ext cx="876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Times New Roman" pitchFamily="18" charset="0"/>
              </a:rPr>
              <a:t>对任何一个上下文无关文法只要构造出它的识别活前缀和可归前缀的有穷自动机，就可以构造其相应的分析表（</a:t>
            </a:r>
            <a:r>
              <a:rPr lang="en-US" altLang="zh-CN">
                <a:latin typeface="Times New Roman" pitchFamily="18" charset="0"/>
              </a:rPr>
              <a:t>ACTION</a:t>
            </a:r>
            <a:r>
              <a:rPr lang="zh-CN" altLang="en-US">
                <a:latin typeface="Times New Roman" pitchFamily="18" charset="0"/>
              </a:rPr>
              <a:t>表和</a:t>
            </a:r>
            <a:r>
              <a:rPr lang="en-US" altLang="zh-CN">
                <a:latin typeface="Times New Roman" pitchFamily="18" charset="0"/>
              </a:rPr>
              <a:t>GOTO</a:t>
            </a:r>
            <a:r>
              <a:rPr lang="zh-CN" altLang="en-US">
                <a:latin typeface="Times New Roman" pitchFamily="18" charset="0"/>
              </a:rPr>
              <a:t>表），进行</a:t>
            </a:r>
            <a:r>
              <a:rPr lang="en-US" altLang="zh-CN">
                <a:latin typeface="Times New Roman" pitchFamily="18" charset="0"/>
              </a:rPr>
              <a:t>LR</a:t>
            </a:r>
            <a:r>
              <a:rPr lang="zh-CN" altLang="en-US">
                <a:latin typeface="Times New Roman" pitchFamily="18" charset="0"/>
              </a:rPr>
              <a:t>分析</a:t>
            </a:r>
          </a:p>
        </p:txBody>
      </p:sp>
      <p:sp>
        <p:nvSpPr>
          <p:cNvPr id="57667" name="Rectangle 323"/>
          <p:cNvSpPr>
            <a:spLocks noChangeArrowheads="1"/>
          </p:cNvSpPr>
          <p:nvPr/>
        </p:nvSpPr>
        <p:spPr bwMode="auto">
          <a:xfrm>
            <a:off x="152400" y="5734050"/>
            <a:ext cx="3200400" cy="107791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zh-CN"/>
              <a:t>S[0]，ab[2]，aAb[3]，aAcd[4]，aAcBe[1]</a:t>
            </a:r>
            <a:endParaRPr lang="zh-CN" altLang="en-US"/>
          </a:p>
        </p:txBody>
      </p:sp>
      <p:grpSp>
        <p:nvGrpSpPr>
          <p:cNvPr id="57668" name="Group 324"/>
          <p:cNvGrpSpPr>
            <a:grpSpLocks/>
          </p:cNvGrpSpPr>
          <p:nvPr/>
        </p:nvGrpSpPr>
        <p:grpSpPr bwMode="auto">
          <a:xfrm>
            <a:off x="36513" y="1125538"/>
            <a:ext cx="3621087" cy="4722812"/>
            <a:chOff x="23" y="480"/>
            <a:chExt cx="2281" cy="2975"/>
          </a:xfrm>
        </p:grpSpPr>
        <p:grpSp>
          <p:nvGrpSpPr>
            <p:cNvPr id="33934" name="Group 325"/>
            <p:cNvGrpSpPr>
              <a:grpSpLocks/>
            </p:cNvGrpSpPr>
            <p:nvPr/>
          </p:nvGrpSpPr>
          <p:grpSpPr bwMode="auto">
            <a:xfrm>
              <a:off x="23" y="480"/>
              <a:ext cx="2281" cy="2313"/>
              <a:chOff x="3120" y="48"/>
              <a:chExt cx="2281" cy="2313"/>
            </a:xfrm>
          </p:grpSpPr>
          <p:sp>
            <p:nvSpPr>
              <p:cNvPr id="33936" name="Oval 326"/>
              <p:cNvSpPr>
                <a:spLocks noChangeArrowheads="1"/>
              </p:cNvSpPr>
              <p:nvPr/>
            </p:nvSpPr>
            <p:spPr bwMode="auto">
              <a:xfrm>
                <a:off x="3279" y="744"/>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X</a:t>
                </a:r>
              </a:p>
            </p:txBody>
          </p:sp>
          <p:sp>
            <p:nvSpPr>
              <p:cNvPr id="33937" name="AutoShape 327"/>
              <p:cNvSpPr>
                <a:spLocks noChangeArrowheads="1"/>
              </p:cNvSpPr>
              <p:nvPr/>
            </p:nvSpPr>
            <p:spPr bwMode="auto">
              <a:xfrm>
                <a:off x="3120" y="832"/>
                <a:ext cx="153" cy="144"/>
              </a:xfrm>
              <a:prstGeom prst="rightArrow">
                <a:avLst>
                  <a:gd name="adj1" fmla="val 50000"/>
                  <a:gd name="adj2" fmla="val 26563"/>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38" name="Oval 328"/>
              <p:cNvSpPr>
                <a:spLocks noChangeArrowheads="1"/>
              </p:cNvSpPr>
              <p:nvPr/>
            </p:nvSpPr>
            <p:spPr bwMode="auto">
              <a:xfrm>
                <a:off x="3855" y="768"/>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2</a:t>
                </a:r>
              </a:p>
            </p:txBody>
          </p:sp>
          <p:sp>
            <p:nvSpPr>
              <p:cNvPr id="33939" name="Line 329"/>
              <p:cNvSpPr>
                <a:spLocks noChangeShapeType="1"/>
              </p:cNvSpPr>
              <p:nvPr/>
            </p:nvSpPr>
            <p:spPr bwMode="auto">
              <a:xfrm>
                <a:off x="3592" y="912"/>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40" name="Text Box 330"/>
              <p:cNvSpPr txBox="1">
                <a:spLocks noChangeArrowheads="1"/>
              </p:cNvSpPr>
              <p:nvPr/>
            </p:nvSpPr>
            <p:spPr bwMode="auto">
              <a:xfrm>
                <a:off x="3496" y="62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grpSp>
            <p:nvGrpSpPr>
              <p:cNvPr id="33941" name="Group 331"/>
              <p:cNvGrpSpPr>
                <a:grpSpLocks/>
              </p:cNvGrpSpPr>
              <p:nvPr/>
            </p:nvGrpSpPr>
            <p:grpSpPr bwMode="auto">
              <a:xfrm>
                <a:off x="3832" y="96"/>
                <a:ext cx="419" cy="441"/>
                <a:chOff x="5149" y="1431"/>
                <a:chExt cx="611" cy="590"/>
              </a:xfrm>
            </p:grpSpPr>
            <p:sp>
              <p:nvSpPr>
                <p:cNvPr id="33974" name="Oval 332"/>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75" name="Oval 333"/>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1</a:t>
                  </a:r>
                </a:p>
              </p:txBody>
            </p:sp>
          </p:grpSp>
          <p:sp>
            <p:nvSpPr>
              <p:cNvPr id="33942" name="Text Box 334"/>
              <p:cNvSpPr txBox="1">
                <a:spLocks noChangeArrowheads="1"/>
              </p:cNvSpPr>
              <p:nvPr/>
            </p:nvSpPr>
            <p:spPr bwMode="auto">
              <a:xfrm>
                <a:off x="4168" y="4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Times New Roman" pitchFamily="18" charset="0"/>
                  </a:rPr>
                  <a:t>*</a:t>
                </a:r>
              </a:p>
            </p:txBody>
          </p:sp>
          <p:sp>
            <p:nvSpPr>
              <p:cNvPr id="33943" name="Line 335"/>
              <p:cNvSpPr>
                <a:spLocks noChangeShapeType="1"/>
              </p:cNvSpPr>
              <p:nvPr/>
            </p:nvSpPr>
            <p:spPr bwMode="auto">
              <a:xfrm flipV="1">
                <a:off x="3448" y="480"/>
                <a:ext cx="384" cy="288"/>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44" name="Text Box 336"/>
              <p:cNvSpPr txBox="1">
                <a:spLocks noChangeArrowheads="1"/>
              </p:cNvSpPr>
              <p:nvPr/>
            </p:nvSpPr>
            <p:spPr bwMode="auto">
              <a:xfrm>
                <a:off x="3352" y="33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S</a:t>
                </a:r>
              </a:p>
            </p:txBody>
          </p:sp>
          <p:sp>
            <p:nvSpPr>
              <p:cNvPr id="33945" name="Line 337"/>
              <p:cNvSpPr>
                <a:spLocks noChangeShapeType="1"/>
              </p:cNvSpPr>
              <p:nvPr/>
            </p:nvSpPr>
            <p:spPr bwMode="auto">
              <a:xfrm>
                <a:off x="4168" y="952"/>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46" name="Text Box 338"/>
              <p:cNvSpPr txBox="1">
                <a:spLocks noChangeArrowheads="1"/>
              </p:cNvSpPr>
              <p:nvPr/>
            </p:nvSpPr>
            <p:spPr bwMode="auto">
              <a:xfrm>
                <a:off x="4120" y="648"/>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A</a:t>
                </a:r>
              </a:p>
            </p:txBody>
          </p:sp>
          <p:sp>
            <p:nvSpPr>
              <p:cNvPr id="33947" name="Oval 339"/>
              <p:cNvSpPr>
                <a:spLocks noChangeArrowheads="1"/>
              </p:cNvSpPr>
              <p:nvPr/>
            </p:nvSpPr>
            <p:spPr bwMode="auto">
              <a:xfrm>
                <a:off x="4431" y="816"/>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4</a:t>
                </a:r>
              </a:p>
            </p:txBody>
          </p:sp>
          <p:grpSp>
            <p:nvGrpSpPr>
              <p:cNvPr id="33948" name="Group 340"/>
              <p:cNvGrpSpPr>
                <a:grpSpLocks/>
              </p:cNvGrpSpPr>
              <p:nvPr/>
            </p:nvGrpSpPr>
            <p:grpSpPr bwMode="auto">
              <a:xfrm>
                <a:off x="4949" y="759"/>
                <a:ext cx="419" cy="441"/>
                <a:chOff x="5149" y="1431"/>
                <a:chExt cx="611" cy="590"/>
              </a:xfrm>
            </p:grpSpPr>
            <p:sp>
              <p:nvSpPr>
                <p:cNvPr id="33972" name="Oval 341"/>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73" name="Oval 342"/>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5</a:t>
                  </a:r>
                </a:p>
              </p:txBody>
            </p:sp>
          </p:grpSp>
          <p:sp>
            <p:nvSpPr>
              <p:cNvPr id="33949" name="Line 343"/>
              <p:cNvSpPr>
                <a:spLocks noChangeShapeType="1"/>
              </p:cNvSpPr>
              <p:nvPr/>
            </p:nvSpPr>
            <p:spPr bwMode="auto">
              <a:xfrm>
                <a:off x="4696" y="960"/>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50" name="Text Box 344"/>
              <p:cNvSpPr txBox="1">
                <a:spLocks noChangeArrowheads="1"/>
              </p:cNvSpPr>
              <p:nvPr/>
            </p:nvSpPr>
            <p:spPr bwMode="auto">
              <a:xfrm>
                <a:off x="4648" y="62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b</a:t>
                </a:r>
              </a:p>
            </p:txBody>
          </p:sp>
          <p:grpSp>
            <p:nvGrpSpPr>
              <p:cNvPr id="33951" name="Group 345"/>
              <p:cNvGrpSpPr>
                <a:grpSpLocks/>
              </p:cNvGrpSpPr>
              <p:nvPr/>
            </p:nvGrpSpPr>
            <p:grpSpPr bwMode="auto">
              <a:xfrm>
                <a:off x="4360" y="96"/>
                <a:ext cx="419" cy="441"/>
                <a:chOff x="5149" y="1431"/>
                <a:chExt cx="611" cy="590"/>
              </a:xfrm>
            </p:grpSpPr>
            <p:sp>
              <p:nvSpPr>
                <p:cNvPr id="33970" name="Oval 346"/>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71" name="Oval 347"/>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3</a:t>
                  </a:r>
                </a:p>
              </p:txBody>
            </p:sp>
          </p:grpSp>
          <p:sp>
            <p:nvSpPr>
              <p:cNvPr id="33952" name="Line 348"/>
              <p:cNvSpPr>
                <a:spLocks noChangeShapeType="1"/>
              </p:cNvSpPr>
              <p:nvPr/>
            </p:nvSpPr>
            <p:spPr bwMode="auto">
              <a:xfrm flipV="1">
                <a:off x="4024" y="480"/>
                <a:ext cx="384" cy="288"/>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53" name="Text Box 349"/>
              <p:cNvSpPr txBox="1">
                <a:spLocks noChangeArrowheads="1"/>
              </p:cNvSpPr>
              <p:nvPr/>
            </p:nvSpPr>
            <p:spPr bwMode="auto">
              <a:xfrm>
                <a:off x="3928" y="480"/>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b</a:t>
                </a:r>
              </a:p>
            </p:txBody>
          </p:sp>
          <p:sp>
            <p:nvSpPr>
              <p:cNvPr id="33954" name="Oval 350"/>
              <p:cNvSpPr>
                <a:spLocks noChangeArrowheads="1"/>
              </p:cNvSpPr>
              <p:nvPr/>
            </p:nvSpPr>
            <p:spPr bwMode="auto">
              <a:xfrm>
                <a:off x="3880" y="1344"/>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6</a:t>
                </a:r>
              </a:p>
            </p:txBody>
          </p:sp>
          <p:sp>
            <p:nvSpPr>
              <p:cNvPr id="33955" name="Line 351"/>
              <p:cNvSpPr>
                <a:spLocks noChangeShapeType="1"/>
              </p:cNvSpPr>
              <p:nvPr/>
            </p:nvSpPr>
            <p:spPr bwMode="auto">
              <a:xfrm flipH="1">
                <a:off x="4128" y="1152"/>
                <a:ext cx="432" cy="288"/>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56" name="Text Box 352"/>
              <p:cNvSpPr txBox="1">
                <a:spLocks noChangeArrowheads="1"/>
              </p:cNvSpPr>
              <p:nvPr/>
            </p:nvSpPr>
            <p:spPr bwMode="auto">
              <a:xfrm>
                <a:off x="4080" y="110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c</a:t>
                </a:r>
              </a:p>
            </p:txBody>
          </p:sp>
          <p:grpSp>
            <p:nvGrpSpPr>
              <p:cNvPr id="33957" name="Group 353"/>
              <p:cNvGrpSpPr>
                <a:grpSpLocks/>
              </p:cNvGrpSpPr>
              <p:nvPr/>
            </p:nvGrpSpPr>
            <p:grpSpPr bwMode="auto">
              <a:xfrm>
                <a:off x="3840" y="1920"/>
                <a:ext cx="419" cy="441"/>
                <a:chOff x="5149" y="1431"/>
                <a:chExt cx="611" cy="590"/>
              </a:xfrm>
            </p:grpSpPr>
            <p:sp>
              <p:nvSpPr>
                <p:cNvPr id="33968" name="Oval 354"/>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69" name="Oval 355"/>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7</a:t>
                  </a:r>
                </a:p>
              </p:txBody>
            </p:sp>
          </p:grpSp>
          <p:sp>
            <p:nvSpPr>
              <p:cNvPr id="33958" name="Line 356"/>
              <p:cNvSpPr>
                <a:spLocks noChangeShapeType="1"/>
              </p:cNvSpPr>
              <p:nvPr/>
            </p:nvSpPr>
            <p:spPr bwMode="auto">
              <a:xfrm>
                <a:off x="4032" y="1680"/>
                <a:ext cx="0" cy="24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59" name="Text Box 357"/>
              <p:cNvSpPr txBox="1">
                <a:spLocks noChangeArrowheads="1"/>
              </p:cNvSpPr>
              <p:nvPr/>
            </p:nvSpPr>
            <p:spPr bwMode="auto">
              <a:xfrm>
                <a:off x="3984" y="158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d</a:t>
                </a:r>
              </a:p>
            </p:txBody>
          </p:sp>
          <p:sp>
            <p:nvSpPr>
              <p:cNvPr id="33960" name="Line 358"/>
              <p:cNvSpPr>
                <a:spLocks noChangeShapeType="1"/>
              </p:cNvSpPr>
              <p:nvPr/>
            </p:nvSpPr>
            <p:spPr bwMode="auto">
              <a:xfrm>
                <a:off x="4128" y="1576"/>
                <a:ext cx="336" cy="8"/>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61" name="Text Box 359"/>
              <p:cNvSpPr txBox="1">
                <a:spLocks noChangeArrowheads="1"/>
              </p:cNvSpPr>
              <p:nvPr/>
            </p:nvSpPr>
            <p:spPr bwMode="auto">
              <a:xfrm>
                <a:off x="4146" y="134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B</a:t>
                </a:r>
              </a:p>
            </p:txBody>
          </p:sp>
          <p:sp>
            <p:nvSpPr>
              <p:cNvPr id="33962" name="Oval 360"/>
              <p:cNvSpPr>
                <a:spLocks noChangeArrowheads="1"/>
              </p:cNvSpPr>
              <p:nvPr/>
            </p:nvSpPr>
            <p:spPr bwMode="auto">
              <a:xfrm>
                <a:off x="4464" y="1440"/>
                <a:ext cx="265" cy="31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en-US" altLang="zh-CN">
                    <a:solidFill>
                      <a:schemeClr val="bg2"/>
                    </a:solidFill>
                  </a:rPr>
                  <a:t>8</a:t>
                </a:r>
              </a:p>
            </p:txBody>
          </p:sp>
          <p:grpSp>
            <p:nvGrpSpPr>
              <p:cNvPr id="33963" name="Group 361"/>
              <p:cNvGrpSpPr>
                <a:grpSpLocks/>
              </p:cNvGrpSpPr>
              <p:nvPr/>
            </p:nvGrpSpPr>
            <p:grpSpPr bwMode="auto">
              <a:xfrm>
                <a:off x="4982" y="1383"/>
                <a:ext cx="419" cy="441"/>
                <a:chOff x="5149" y="1431"/>
                <a:chExt cx="611" cy="590"/>
              </a:xfrm>
            </p:grpSpPr>
            <p:sp>
              <p:nvSpPr>
                <p:cNvPr id="33966" name="Oval 362"/>
                <p:cNvSpPr>
                  <a:spLocks noChangeArrowheads="1"/>
                </p:cNvSpPr>
                <p:nvPr/>
              </p:nvSpPr>
              <p:spPr bwMode="auto">
                <a:xfrm>
                  <a:off x="5149" y="1431"/>
                  <a:ext cx="611" cy="59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67" name="Oval 363"/>
                <p:cNvSpPr>
                  <a:spLocks noChangeArrowheads="1"/>
                </p:cNvSpPr>
                <p:nvPr/>
              </p:nvSpPr>
              <p:spPr bwMode="auto">
                <a:xfrm>
                  <a:off x="5248" y="1522"/>
                  <a:ext cx="409" cy="40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kumimoji="0" lang="zh-CN" altLang="en-US">
                      <a:solidFill>
                        <a:schemeClr val="bg2"/>
                      </a:solidFill>
                    </a:rPr>
                    <a:t>9</a:t>
                  </a:r>
                </a:p>
              </p:txBody>
            </p:sp>
          </p:grpSp>
          <p:sp>
            <p:nvSpPr>
              <p:cNvPr id="33964" name="Line 364"/>
              <p:cNvSpPr>
                <a:spLocks noChangeShapeType="1"/>
              </p:cNvSpPr>
              <p:nvPr/>
            </p:nvSpPr>
            <p:spPr bwMode="auto">
              <a:xfrm>
                <a:off x="4729" y="1584"/>
                <a:ext cx="240" cy="0"/>
              </a:xfrm>
              <a:prstGeom prst="line">
                <a:avLst/>
              </a:prstGeom>
              <a:noFill/>
              <a:ln w="254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65" name="Text Box 365"/>
              <p:cNvSpPr txBox="1">
                <a:spLocks noChangeArrowheads="1"/>
              </p:cNvSpPr>
              <p:nvPr/>
            </p:nvSpPr>
            <p:spPr bwMode="auto">
              <a:xfrm>
                <a:off x="4656" y="129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ctr" eaLnBrk="1" hangingPunct="1">
                  <a:lnSpc>
                    <a:spcPct val="100000"/>
                  </a:lnSpc>
                  <a:spcBef>
                    <a:spcPct val="50000"/>
                  </a:spcBef>
                  <a:buClrTx/>
                  <a:buFontTx/>
                  <a:buNone/>
                </a:pPr>
                <a:r>
                  <a:rPr kumimoji="0" lang="en-US" altLang="zh-CN"/>
                  <a:t>e</a:t>
                </a:r>
              </a:p>
            </p:txBody>
          </p:sp>
        </p:grpSp>
        <p:sp>
          <p:nvSpPr>
            <p:cNvPr id="33935" name="Text Box 366"/>
            <p:cNvSpPr txBox="1">
              <a:spLocks noChangeArrowheads="1"/>
            </p:cNvSpPr>
            <p:nvPr/>
          </p:nvSpPr>
          <p:spPr bwMode="auto">
            <a:xfrm>
              <a:off x="96" y="2937"/>
              <a:ext cx="211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Times New Roman" pitchFamily="18" charset="0"/>
                </a:rPr>
                <a:t>识别活前缀和可归前缀的</a:t>
              </a:r>
              <a:r>
                <a:rPr lang="en-US" altLang="zh-CN">
                  <a:latin typeface="Times New Roman" pitchFamily="18" charset="0"/>
                </a:rPr>
                <a:t>DFA</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4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76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6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7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83" grpId="0" autoUpdateAnimBg="0"/>
      <p:bldP spid="5766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endParaRPr lang="zh-CN" altLang="en-US" smtClean="0"/>
          </a:p>
        </p:txBody>
      </p:sp>
      <p:sp>
        <p:nvSpPr>
          <p:cNvPr id="72708" name="Rectangle 4"/>
          <p:cNvSpPr>
            <a:spLocks noGrp="1" noChangeArrowheads="1"/>
          </p:cNvSpPr>
          <p:nvPr>
            <p:ph type="body" idx="1"/>
          </p:nvPr>
        </p:nvSpPr>
        <p:spPr>
          <a:xfrm>
            <a:off x="685800" y="1447800"/>
            <a:ext cx="8229600" cy="4724400"/>
          </a:xfrm>
          <a:noFill/>
          <a:extLs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Bef>
                <a:spcPct val="0"/>
              </a:spcBef>
              <a:buClrTx/>
              <a:buFontTx/>
              <a:buNone/>
            </a:pPr>
            <a:r>
              <a:rPr lang="zh-CN" altLang="en-US" sz="2800" smtClean="0">
                <a:latin typeface="Times New Roman" pitchFamily="18" charset="0"/>
              </a:rPr>
              <a:t>	以上示例中构造</a:t>
            </a:r>
            <a:r>
              <a:rPr lang="en-US" altLang="zh-CN" sz="2800" smtClean="0">
                <a:latin typeface="Times New Roman" pitchFamily="18" charset="0"/>
              </a:rPr>
              <a:t>DFA</a:t>
            </a:r>
            <a:r>
              <a:rPr lang="zh-CN" altLang="en-US" sz="2800" smtClean="0">
                <a:latin typeface="Times New Roman" pitchFamily="18" charset="0"/>
              </a:rPr>
              <a:t>的方法是通过一个句子的归约过程确定可归前缀，但是：</a:t>
            </a:r>
          </a:p>
          <a:p>
            <a:pPr eaLnBrk="1" hangingPunct="1">
              <a:lnSpc>
                <a:spcPct val="90000"/>
              </a:lnSpc>
              <a:spcBef>
                <a:spcPct val="0"/>
              </a:spcBef>
              <a:buFont typeface="Wingdings" pitchFamily="2" charset="2"/>
              <a:buChar char="Ø"/>
            </a:pPr>
            <a:r>
              <a:rPr lang="zh-CN" altLang="en-US" sz="2800" smtClean="0">
                <a:latin typeface="Times New Roman" pitchFamily="18" charset="0"/>
              </a:rPr>
              <a:t>对于一个复杂的文法，其可归前缀不是如此简单就能计算出来</a:t>
            </a:r>
          </a:p>
          <a:p>
            <a:pPr eaLnBrk="1" hangingPunct="1">
              <a:lnSpc>
                <a:spcPct val="90000"/>
              </a:lnSpc>
              <a:spcBef>
                <a:spcPct val="0"/>
              </a:spcBef>
              <a:buFont typeface="Wingdings" pitchFamily="2" charset="2"/>
              <a:buChar char="Ø"/>
            </a:pPr>
            <a:r>
              <a:rPr lang="zh-CN" altLang="en-US" sz="2800" smtClean="0">
                <a:latin typeface="Times New Roman" pitchFamily="18" charset="0"/>
              </a:rPr>
              <a:t>示例中用一个句子归约过程的所有活前缀和可归前缀构造出的</a:t>
            </a:r>
            <a:r>
              <a:rPr lang="en-US" altLang="zh-CN" sz="2800" smtClean="0">
                <a:latin typeface="Times New Roman" pitchFamily="18" charset="0"/>
              </a:rPr>
              <a:t>DFA，</a:t>
            </a:r>
            <a:r>
              <a:rPr lang="zh-CN" altLang="en-US" sz="2800" smtClean="0">
                <a:latin typeface="Times New Roman" pitchFamily="18" charset="0"/>
              </a:rPr>
              <a:t>恰好也是识别整个文法的活前缀和可归前缀的</a:t>
            </a:r>
            <a:r>
              <a:rPr lang="en-US" altLang="zh-CN" sz="2800" smtClean="0">
                <a:latin typeface="Times New Roman" pitchFamily="18" charset="0"/>
              </a:rPr>
              <a:t>DFA，</a:t>
            </a:r>
            <a:r>
              <a:rPr lang="zh-CN" altLang="en-US" sz="2800" smtClean="0">
                <a:latin typeface="Times New Roman" pitchFamily="18" charset="0"/>
              </a:rPr>
              <a:t>这仅是一个特殊情况。</a:t>
            </a:r>
          </a:p>
          <a:p>
            <a:pPr eaLnBrk="1" hangingPunct="1">
              <a:lnSpc>
                <a:spcPct val="90000"/>
              </a:lnSpc>
              <a:spcBef>
                <a:spcPct val="0"/>
              </a:spcBef>
              <a:buFont typeface="Wingdings" pitchFamily="2" charset="2"/>
              <a:buChar char="Ø"/>
            </a:pPr>
            <a:r>
              <a:rPr lang="zh-CN" altLang="en-US" sz="2800" smtClean="0">
                <a:latin typeface="Times New Roman" pitchFamily="18" charset="0"/>
              </a:rPr>
              <a:t>对一个上下文无关文法需要求出它的所有活前缀和可归前缀后才能构造其识别该文法活前缀的</a:t>
            </a:r>
            <a:r>
              <a:rPr lang="en-US" altLang="zh-CN" sz="2800" smtClean="0">
                <a:latin typeface="Times New Roman" pitchFamily="18" charset="0"/>
              </a:rPr>
              <a:t>DFA</a:t>
            </a:r>
          </a:p>
          <a:p>
            <a:pPr eaLnBrk="1" hangingPunct="1">
              <a:lnSpc>
                <a:spcPct val="90000"/>
              </a:lnSpc>
              <a:spcBef>
                <a:spcPct val="0"/>
              </a:spcBef>
              <a:buFont typeface="Wingdings" pitchFamily="2" charset="2"/>
              <a:buNone/>
            </a:pPr>
            <a:endParaRPr lang="en-US" altLang="zh-CN" sz="2800" smtClean="0">
              <a:latin typeface="Times New Roman" pitchFamily="18" charset="0"/>
            </a:endParaRPr>
          </a:p>
          <a:p>
            <a:pPr eaLnBrk="1" hangingPunct="1">
              <a:lnSpc>
                <a:spcPct val="90000"/>
              </a:lnSpc>
              <a:spcBef>
                <a:spcPct val="0"/>
              </a:spcBef>
            </a:pPr>
            <a:r>
              <a:rPr lang="zh-CN" altLang="en-US" sz="2800" smtClean="0">
                <a:latin typeface="Times New Roman" pitchFamily="18" charset="0"/>
              </a:rPr>
              <a:t>由文法的产生式构造识别活前缀和可归前缀的</a:t>
            </a:r>
            <a:r>
              <a:rPr lang="en-US" altLang="zh-CN" sz="2800" smtClean="0">
                <a:latin typeface="Times New Roman" pitchFamily="18" charset="0"/>
              </a:rPr>
              <a:t>DFA</a:t>
            </a:r>
            <a:r>
              <a:rPr lang="zh-CN" altLang="en-US" sz="2800" smtClean="0">
                <a:latin typeface="Times New Roman" pitchFamily="18" charset="0"/>
              </a:rPr>
              <a:t>的方法</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7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28600"/>
            <a:ext cx="7772400" cy="457200"/>
          </a:xfrm>
        </p:spPr>
        <p:txBody>
          <a:bodyPr/>
          <a:lstStyle/>
          <a:p>
            <a:pPr eaLnBrk="1" hangingPunct="1">
              <a:defRPr/>
            </a:pPr>
            <a:r>
              <a:rPr lang="zh-CN" altLang="en-US" sz="3200" smtClean="0">
                <a:solidFill>
                  <a:schemeClr val="tx1"/>
                </a:solidFill>
                <a:cs typeface="Times New Roman" pitchFamily="18" charset="0"/>
              </a:rPr>
              <a:t>1.  </a:t>
            </a:r>
            <a:r>
              <a:rPr lang="en-US" altLang="zh-CN" sz="3200" smtClean="0">
                <a:solidFill>
                  <a:schemeClr val="tx1"/>
                </a:solidFill>
              </a:rPr>
              <a:t>LR(0)</a:t>
            </a:r>
            <a:r>
              <a:rPr lang="zh-CN" altLang="en-US" sz="3200" smtClean="0">
                <a:solidFill>
                  <a:schemeClr val="tx1"/>
                </a:solidFill>
              </a:rPr>
              <a:t>项目</a:t>
            </a:r>
          </a:p>
        </p:txBody>
      </p:sp>
      <p:sp>
        <p:nvSpPr>
          <p:cNvPr id="15363" name="Rectangle 3"/>
          <p:cNvSpPr>
            <a:spLocks noGrp="1" noChangeArrowheads="1"/>
          </p:cNvSpPr>
          <p:nvPr>
            <p:ph type="body" idx="1"/>
          </p:nvPr>
        </p:nvSpPr>
        <p:spPr>
          <a:xfrm>
            <a:off x="304800" y="914400"/>
            <a:ext cx="8610600" cy="5638800"/>
          </a:xfrm>
        </p:spPr>
        <p:txBody>
          <a:bodyPr/>
          <a:lstStyle/>
          <a:p>
            <a:pPr eaLnBrk="1" hangingPunct="1"/>
            <a:r>
              <a:rPr lang="zh-CN" altLang="en-US" sz="2800" smtClean="0"/>
              <a:t>文法的识别活前缀的有穷自动机以</a:t>
            </a:r>
            <a:r>
              <a:rPr lang="zh-CN" altLang="en-US" sz="2800" smtClean="0">
                <a:latin typeface="Times New Roman" pitchFamily="18" charset="0"/>
              </a:rPr>
              <a:t>“</a:t>
            </a:r>
            <a:r>
              <a:rPr lang="zh-CN" altLang="en-US" sz="2800" smtClean="0"/>
              <a:t>项目</a:t>
            </a:r>
            <a:r>
              <a:rPr lang="zh-CN" altLang="en-US" sz="2800" smtClean="0">
                <a:latin typeface="Times New Roman" pitchFamily="18" charset="0"/>
              </a:rPr>
              <a:t>”</a:t>
            </a:r>
            <a:r>
              <a:rPr lang="zh-CN" altLang="en-US" sz="2800" smtClean="0"/>
              <a:t>作为它的状态</a:t>
            </a:r>
          </a:p>
          <a:p>
            <a:pPr eaLnBrk="1" hangingPunct="1"/>
            <a:r>
              <a:rPr lang="zh-CN" altLang="en-US" sz="2800" smtClean="0"/>
              <a:t>在文法</a:t>
            </a:r>
            <a:r>
              <a:rPr lang="en-US" altLang="zh-CN" sz="2800" smtClean="0"/>
              <a:t>G</a:t>
            </a:r>
            <a:r>
              <a:rPr lang="zh-CN" altLang="en-US" sz="2800" smtClean="0"/>
              <a:t>中每个产生式的右部适当位置添加一个圆点构成项目</a:t>
            </a:r>
          </a:p>
          <a:p>
            <a:pPr eaLnBrk="1" hangingPunct="1"/>
            <a:r>
              <a:rPr lang="zh-CN" altLang="en-US" sz="2800" smtClean="0"/>
              <a:t>例：产生式 </a:t>
            </a:r>
            <a:r>
              <a:rPr lang="en-US" altLang="zh-CN" sz="2800" smtClean="0"/>
              <a:t>U→XYZ </a:t>
            </a:r>
            <a:r>
              <a:rPr lang="zh-CN" altLang="en-US" sz="2800" smtClean="0"/>
              <a:t>对应有4个项目</a:t>
            </a:r>
          </a:p>
          <a:p>
            <a:pPr algn="just" eaLnBrk="1" hangingPunct="1">
              <a:buFont typeface="Wingdings" pitchFamily="2" charset="2"/>
              <a:buNone/>
            </a:pPr>
            <a:r>
              <a:rPr lang="zh-CN" altLang="en-US" sz="2800" smtClean="0"/>
              <a:t>            [0] </a:t>
            </a:r>
            <a:r>
              <a:rPr lang="en-US" altLang="zh-CN" sz="2800" smtClean="0"/>
              <a:t>U→ </a:t>
            </a:r>
            <a:r>
              <a:rPr lang="en-US" altLang="zh-CN" sz="2800" smtClean="0">
                <a:latin typeface="Times New Roman" pitchFamily="18" charset="0"/>
              </a:rPr>
              <a:t>•</a:t>
            </a:r>
            <a:r>
              <a:rPr lang="en-US" altLang="zh-CN" sz="2800" smtClean="0"/>
              <a:t> XYZ		[1] U→X </a:t>
            </a:r>
            <a:r>
              <a:rPr lang="en-US" altLang="zh-CN" sz="2800" smtClean="0">
                <a:latin typeface="Times New Roman" pitchFamily="18" charset="0"/>
              </a:rPr>
              <a:t>•</a:t>
            </a:r>
            <a:r>
              <a:rPr lang="en-US" altLang="zh-CN" sz="2800" smtClean="0"/>
              <a:t> YZ </a:t>
            </a:r>
          </a:p>
          <a:p>
            <a:pPr algn="just" eaLnBrk="1" hangingPunct="1">
              <a:buFont typeface="Wingdings" pitchFamily="2" charset="2"/>
              <a:buNone/>
            </a:pPr>
            <a:r>
              <a:rPr lang="en-US" altLang="zh-CN" sz="2800" smtClean="0"/>
              <a:t>            [2] U→XY </a:t>
            </a:r>
            <a:r>
              <a:rPr lang="en-US" altLang="zh-CN" sz="2800" smtClean="0">
                <a:latin typeface="Times New Roman" pitchFamily="18" charset="0"/>
              </a:rPr>
              <a:t>•</a:t>
            </a:r>
            <a:r>
              <a:rPr lang="en-US" altLang="zh-CN" sz="2800" smtClean="0"/>
              <a:t> Z		[3] U→XYZ </a:t>
            </a:r>
            <a:r>
              <a:rPr lang="en-US" altLang="zh-CN" sz="2800" smtClean="0">
                <a:latin typeface="Times New Roman" pitchFamily="18" charset="0"/>
              </a:rPr>
              <a:t>•</a:t>
            </a:r>
            <a:r>
              <a:rPr lang="en-US" altLang="zh-CN" sz="2800" smtClean="0"/>
              <a:t> </a:t>
            </a:r>
          </a:p>
          <a:p>
            <a:pPr algn="just" eaLnBrk="1" hangingPunct="1">
              <a:buFont typeface="Wingdings" pitchFamily="2" charset="2"/>
              <a:buNone/>
            </a:pPr>
            <a:r>
              <a:rPr lang="en-US" altLang="zh-CN" sz="2800" smtClean="0"/>
              <a:t>	</a:t>
            </a:r>
            <a:r>
              <a:rPr lang="zh-CN" altLang="en-US" sz="2800" smtClean="0"/>
              <a:t>产生式</a:t>
            </a:r>
            <a:r>
              <a:rPr lang="en-US" altLang="zh-CN" sz="2800" smtClean="0"/>
              <a:t>A→ε</a:t>
            </a:r>
            <a:r>
              <a:rPr lang="zh-CN" altLang="en-US" sz="2800" smtClean="0"/>
              <a:t>只有一个项目</a:t>
            </a:r>
            <a:r>
              <a:rPr lang="en-US" altLang="zh-CN" sz="2800" smtClean="0"/>
              <a:t>A→</a:t>
            </a:r>
            <a:r>
              <a:rPr lang="en-US" altLang="zh-CN" sz="2800" smtClean="0">
                <a:latin typeface="Times New Roman" pitchFamily="18" charset="0"/>
              </a:rPr>
              <a:t>•</a:t>
            </a:r>
            <a:endParaRPr lang="en-US" altLang="zh-CN"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endParaRPr lang="zh-CN" altLang="en-US" smtClean="0"/>
          </a:p>
        </p:txBody>
      </p:sp>
      <p:sp>
        <p:nvSpPr>
          <p:cNvPr id="74755" name="Rectangle 3"/>
          <p:cNvSpPr>
            <a:spLocks noGrp="1" noChangeArrowheads="1"/>
          </p:cNvSpPr>
          <p:nvPr>
            <p:ph type="body" idx="1"/>
          </p:nvPr>
        </p:nvSpPr>
        <p:spPr/>
        <p:txBody>
          <a:bodyPr/>
          <a:lstStyle/>
          <a:p>
            <a:pPr algn="just" eaLnBrk="1" hangingPunct="1"/>
            <a:r>
              <a:rPr lang="zh-CN" altLang="en-US" sz="2800" smtClean="0"/>
              <a:t>项目的含义：</a:t>
            </a:r>
          </a:p>
          <a:p>
            <a:pPr lvl="1" eaLnBrk="1" hangingPunct="1">
              <a:buFont typeface="Wingdings" pitchFamily="2" charset="2"/>
              <a:buChar char="Ø"/>
            </a:pPr>
            <a:r>
              <a:rPr lang="zh-CN" altLang="en-US" smtClean="0"/>
              <a:t>圆点在最左部（ </a:t>
            </a:r>
            <a:r>
              <a:rPr lang="en-US" altLang="zh-CN" sz="2400" smtClean="0"/>
              <a:t>U→ </a:t>
            </a:r>
            <a:r>
              <a:rPr lang="en-US" altLang="zh-CN" sz="2400" smtClean="0">
                <a:latin typeface="Times New Roman" pitchFamily="18" charset="0"/>
              </a:rPr>
              <a:t>•</a:t>
            </a:r>
            <a:r>
              <a:rPr lang="en-US" altLang="zh-CN" sz="2400" smtClean="0"/>
              <a:t> XYZ</a:t>
            </a:r>
            <a:r>
              <a:rPr lang="zh-CN" altLang="en-US" smtClean="0"/>
              <a:t> ）表示希望用产生式的右部归约</a:t>
            </a:r>
          </a:p>
          <a:p>
            <a:pPr lvl="1" eaLnBrk="1" hangingPunct="1">
              <a:buFont typeface="Wingdings" pitchFamily="2" charset="2"/>
              <a:buChar char="Ø"/>
            </a:pPr>
            <a:r>
              <a:rPr lang="zh-CN" altLang="en-US" smtClean="0"/>
              <a:t>圆点的左部（ </a:t>
            </a:r>
            <a:r>
              <a:rPr lang="en-US" altLang="zh-CN" sz="2400" smtClean="0"/>
              <a:t>U→X </a:t>
            </a:r>
            <a:r>
              <a:rPr lang="en-US" altLang="zh-CN" sz="2400" smtClean="0">
                <a:latin typeface="Times New Roman" pitchFamily="18" charset="0"/>
              </a:rPr>
              <a:t>•</a:t>
            </a:r>
            <a:r>
              <a:rPr lang="en-US" altLang="zh-CN" sz="2400" smtClean="0"/>
              <a:t> YZ </a:t>
            </a:r>
            <a:r>
              <a:rPr lang="zh-CN" altLang="en-US" smtClean="0"/>
              <a:t>）表示分析过程中已识别过的部分</a:t>
            </a:r>
          </a:p>
          <a:p>
            <a:pPr lvl="1" eaLnBrk="1" hangingPunct="1">
              <a:buFont typeface="Wingdings" pitchFamily="2" charset="2"/>
              <a:buChar char="Ø"/>
            </a:pPr>
            <a:r>
              <a:rPr lang="zh-CN" altLang="en-US" smtClean="0"/>
              <a:t>圆点的右部（ </a:t>
            </a:r>
            <a:r>
              <a:rPr lang="en-US" altLang="zh-CN" sz="2400" smtClean="0"/>
              <a:t>U→X </a:t>
            </a:r>
            <a:r>
              <a:rPr lang="en-US" altLang="zh-CN" sz="2400" smtClean="0">
                <a:latin typeface="Times New Roman" pitchFamily="18" charset="0"/>
              </a:rPr>
              <a:t>•</a:t>
            </a:r>
            <a:r>
              <a:rPr lang="en-US" altLang="zh-CN" sz="2400" smtClean="0"/>
              <a:t> YZ </a:t>
            </a:r>
            <a:r>
              <a:rPr lang="zh-CN" altLang="en-US" smtClean="0"/>
              <a:t>）表示待识别部分</a:t>
            </a:r>
          </a:p>
          <a:p>
            <a:pPr lvl="1" eaLnBrk="1" hangingPunct="1">
              <a:buFont typeface="Wingdings" pitchFamily="2" charset="2"/>
              <a:buChar char="Ø"/>
            </a:pPr>
            <a:r>
              <a:rPr lang="zh-CN" altLang="en-US" smtClean="0"/>
              <a:t>圆点达到最右边（ </a:t>
            </a:r>
            <a:r>
              <a:rPr lang="en-US" altLang="zh-CN" sz="2400" smtClean="0"/>
              <a:t>U→XYZ </a:t>
            </a:r>
            <a:r>
              <a:rPr lang="en-US" altLang="zh-CN" sz="2400" smtClean="0">
                <a:latin typeface="Times New Roman" pitchFamily="18" charset="0"/>
              </a:rPr>
              <a:t>•</a:t>
            </a:r>
            <a:r>
              <a:rPr lang="en-US" altLang="zh-CN" sz="2400" smtClean="0"/>
              <a:t> </a:t>
            </a:r>
            <a:r>
              <a:rPr lang="zh-CN" altLang="en-US" smtClean="0"/>
              <a:t>）表示句柄已形成，可以进行归约。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4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7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04800" y="304800"/>
            <a:ext cx="8610600" cy="6172200"/>
          </a:xfrm>
        </p:spPr>
        <p:txBody>
          <a:bodyPr/>
          <a:lstStyle/>
          <a:p>
            <a:pPr algn="just" eaLnBrk="1" hangingPunct="1"/>
            <a:r>
              <a:rPr lang="en-US" altLang="zh-CN" sz="2800" smtClean="0"/>
              <a:t>LR(0)</a:t>
            </a:r>
            <a:r>
              <a:rPr lang="zh-CN" altLang="en-US" sz="2800" smtClean="0"/>
              <a:t>项目分类</a:t>
            </a:r>
          </a:p>
          <a:p>
            <a:pPr algn="just" eaLnBrk="1" hangingPunct="1">
              <a:buFont typeface="Wingdings" pitchFamily="2" charset="2"/>
              <a:buChar char="v"/>
            </a:pPr>
            <a:r>
              <a:rPr lang="zh-CN" altLang="en-US" sz="2800" smtClean="0"/>
              <a:t>移进项目：</a:t>
            </a:r>
          </a:p>
          <a:p>
            <a:pPr lvl="1" algn="just" eaLnBrk="1" hangingPunct="1">
              <a:buFont typeface="Wingdings" pitchFamily="2" charset="2"/>
              <a:buChar char="Ø"/>
            </a:pPr>
            <a:r>
              <a:rPr lang="zh-CN" altLang="en-US" smtClean="0"/>
              <a:t>形如</a:t>
            </a:r>
            <a:r>
              <a:rPr lang="en-US" altLang="zh-CN" smtClean="0"/>
              <a:t>A→α</a:t>
            </a:r>
            <a:r>
              <a:rPr lang="en-US" altLang="zh-CN" smtClean="0">
                <a:latin typeface="Times New Roman" pitchFamily="18" charset="0"/>
              </a:rPr>
              <a:t>•</a:t>
            </a:r>
            <a:r>
              <a:rPr lang="en-US" altLang="zh-CN" smtClean="0"/>
              <a:t>аβ</a:t>
            </a:r>
            <a:r>
              <a:rPr lang="zh-CN" altLang="en-US" smtClean="0"/>
              <a:t>的项目，其中</a:t>
            </a:r>
            <a:r>
              <a:rPr lang="en-US" altLang="zh-CN" smtClean="0"/>
              <a:t>а∈V</a:t>
            </a:r>
            <a:r>
              <a:rPr lang="en-US" altLang="zh-CN" baseline="-30000" smtClean="0"/>
              <a:t>T</a:t>
            </a:r>
            <a:r>
              <a:rPr lang="en-US" altLang="zh-CN" smtClean="0"/>
              <a:t>, α,β ∈V*。</a:t>
            </a:r>
          </a:p>
          <a:p>
            <a:pPr lvl="1" algn="just" eaLnBrk="1" hangingPunct="1">
              <a:buFont typeface="Wingdings" pitchFamily="2" charset="2"/>
              <a:buChar char="Ø"/>
            </a:pPr>
            <a:r>
              <a:rPr lang="zh-CN" altLang="en-US" smtClean="0"/>
              <a:t>即圆点后面为</a:t>
            </a:r>
            <a:r>
              <a:rPr lang="zh-CN" altLang="en-US" smtClean="0">
                <a:solidFill>
                  <a:srgbClr val="FFFF00"/>
                </a:solidFill>
              </a:rPr>
              <a:t>终结符</a:t>
            </a:r>
            <a:r>
              <a:rPr lang="zh-CN" altLang="en-US" smtClean="0"/>
              <a:t>的项目。</a:t>
            </a:r>
          </a:p>
          <a:p>
            <a:pPr lvl="1" algn="just" eaLnBrk="1" hangingPunct="1">
              <a:buFont typeface="Wingdings" pitchFamily="2" charset="2"/>
              <a:buChar char="Ø"/>
            </a:pPr>
            <a:r>
              <a:rPr lang="zh-CN" altLang="en-US" smtClean="0"/>
              <a:t>分析时把</a:t>
            </a:r>
            <a:r>
              <a:rPr lang="en-US" altLang="zh-CN" smtClean="0"/>
              <a:t>а</a:t>
            </a:r>
            <a:r>
              <a:rPr lang="zh-CN" altLang="en-US" smtClean="0"/>
              <a:t>移进符号栈。</a:t>
            </a:r>
          </a:p>
          <a:p>
            <a:pPr algn="just" eaLnBrk="1" hangingPunct="1">
              <a:buFont typeface="Wingdings" pitchFamily="2" charset="2"/>
              <a:buChar char="v"/>
            </a:pPr>
            <a:r>
              <a:rPr lang="zh-CN" altLang="en-US" sz="2800" smtClean="0"/>
              <a:t>待约项目：</a:t>
            </a:r>
          </a:p>
          <a:p>
            <a:pPr lvl="1" algn="just" eaLnBrk="1" hangingPunct="1">
              <a:buFont typeface="Wingdings" pitchFamily="2" charset="2"/>
              <a:buChar char="Ø"/>
            </a:pPr>
            <a:r>
              <a:rPr lang="zh-CN" altLang="en-US" smtClean="0"/>
              <a:t>形如</a:t>
            </a:r>
            <a:r>
              <a:rPr lang="en-US" altLang="zh-CN" smtClean="0"/>
              <a:t>A→α</a:t>
            </a:r>
            <a:r>
              <a:rPr lang="en-US" altLang="zh-CN" smtClean="0">
                <a:latin typeface="Times New Roman" pitchFamily="18" charset="0"/>
              </a:rPr>
              <a:t>•</a:t>
            </a:r>
            <a:r>
              <a:rPr lang="en-US" altLang="zh-CN" smtClean="0"/>
              <a:t>Bβ</a:t>
            </a:r>
            <a:r>
              <a:rPr lang="zh-CN" altLang="en-US" smtClean="0"/>
              <a:t>的项目，其中</a:t>
            </a:r>
            <a:r>
              <a:rPr lang="en-US" altLang="zh-CN" smtClean="0"/>
              <a:t>B∈V</a:t>
            </a:r>
            <a:r>
              <a:rPr lang="en-US" altLang="zh-CN" baseline="-30000" smtClean="0"/>
              <a:t>N</a:t>
            </a:r>
            <a:r>
              <a:rPr lang="en-US" altLang="zh-CN" smtClean="0"/>
              <a:t>, α,β ∈V* 。</a:t>
            </a:r>
          </a:p>
          <a:p>
            <a:pPr lvl="1" algn="just" eaLnBrk="1" hangingPunct="1">
              <a:buFont typeface="Wingdings" pitchFamily="2" charset="2"/>
              <a:buChar char="Ø"/>
            </a:pPr>
            <a:r>
              <a:rPr lang="zh-CN" altLang="en-US" smtClean="0"/>
              <a:t>即圆点后面为</a:t>
            </a:r>
            <a:r>
              <a:rPr lang="zh-CN" altLang="en-US" smtClean="0">
                <a:solidFill>
                  <a:srgbClr val="FFFF00"/>
                </a:solidFill>
              </a:rPr>
              <a:t>非终结符</a:t>
            </a:r>
            <a:r>
              <a:rPr lang="zh-CN" altLang="en-US" smtClean="0"/>
              <a:t>的项目。</a:t>
            </a:r>
          </a:p>
          <a:p>
            <a:pPr lvl="1" algn="just" eaLnBrk="1" hangingPunct="1">
              <a:buFont typeface="Wingdings" pitchFamily="2" charset="2"/>
              <a:buChar char="Ø"/>
            </a:pPr>
            <a:r>
              <a:rPr lang="zh-CN" altLang="en-US" smtClean="0"/>
              <a:t>表明用产生式</a:t>
            </a:r>
            <a:r>
              <a:rPr lang="en-US" altLang="zh-CN" smtClean="0"/>
              <a:t>A</a:t>
            </a:r>
            <a:r>
              <a:rPr lang="zh-CN" altLang="en-US" smtClean="0"/>
              <a:t>的右部归约时，首先要将</a:t>
            </a:r>
            <a:r>
              <a:rPr lang="en-US" altLang="zh-CN" smtClean="0"/>
              <a:t>B</a:t>
            </a:r>
            <a:r>
              <a:rPr lang="zh-CN" altLang="en-US" smtClean="0"/>
              <a:t>的产生式右部归约为</a:t>
            </a:r>
            <a:r>
              <a:rPr lang="en-US" altLang="zh-CN" smtClean="0"/>
              <a:t>B，</a:t>
            </a:r>
            <a:r>
              <a:rPr lang="zh-CN" altLang="en-US" smtClean="0"/>
              <a:t>对</a:t>
            </a:r>
            <a:r>
              <a:rPr lang="en-US" altLang="zh-CN" smtClean="0"/>
              <a:t>A</a:t>
            </a:r>
            <a:r>
              <a:rPr lang="zh-CN" altLang="en-US" smtClean="0"/>
              <a:t>的右部才能继续进行分析。也就是期待着继续分析过程中首先能归约得到</a:t>
            </a:r>
            <a:r>
              <a:rPr lang="en-US" altLang="zh-CN" smtClean="0"/>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41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52400" y="304800"/>
            <a:ext cx="8763000" cy="6324600"/>
          </a:xfrm>
        </p:spPr>
        <p:txBody>
          <a:bodyPr/>
          <a:lstStyle/>
          <a:p>
            <a:pPr algn="just" eaLnBrk="1" hangingPunct="1">
              <a:lnSpc>
                <a:spcPct val="90000"/>
              </a:lnSpc>
              <a:buFont typeface="Wingdings" pitchFamily="2" charset="2"/>
              <a:buChar char="v"/>
            </a:pPr>
            <a:r>
              <a:rPr lang="zh-CN" altLang="en-US" sz="2800" smtClean="0"/>
              <a:t>归约项目：</a:t>
            </a:r>
          </a:p>
          <a:p>
            <a:pPr lvl="1" algn="just" eaLnBrk="1" hangingPunct="1">
              <a:lnSpc>
                <a:spcPct val="90000"/>
              </a:lnSpc>
              <a:buFont typeface="Wingdings" pitchFamily="2" charset="2"/>
              <a:buChar char="Ø"/>
            </a:pPr>
            <a:r>
              <a:rPr lang="zh-CN" altLang="en-US" smtClean="0"/>
              <a:t>形如</a:t>
            </a:r>
            <a:r>
              <a:rPr lang="en-US" altLang="zh-CN" smtClean="0"/>
              <a:t>A→α</a:t>
            </a:r>
            <a:r>
              <a:rPr lang="en-US" altLang="zh-CN" smtClean="0">
                <a:latin typeface="Times New Roman" pitchFamily="18" charset="0"/>
              </a:rPr>
              <a:t>•</a:t>
            </a:r>
            <a:r>
              <a:rPr lang="zh-CN" altLang="en-US" smtClean="0"/>
              <a:t>的项目，</a:t>
            </a:r>
            <a:r>
              <a:rPr lang="en-US" altLang="zh-CN" smtClean="0"/>
              <a:t>α∈V*,α= ε</a:t>
            </a:r>
            <a:r>
              <a:rPr lang="zh-CN" altLang="en-US" smtClean="0"/>
              <a:t>对应的项目为</a:t>
            </a:r>
          </a:p>
          <a:p>
            <a:pPr lvl="1" algn="just" eaLnBrk="1" hangingPunct="1">
              <a:lnSpc>
                <a:spcPct val="90000"/>
              </a:lnSpc>
              <a:buFont typeface="Wingdings" pitchFamily="2" charset="2"/>
              <a:buNone/>
            </a:pPr>
            <a:r>
              <a:rPr lang="en-US" altLang="zh-CN" smtClean="0"/>
              <a:t>A → </a:t>
            </a:r>
            <a:r>
              <a:rPr lang="en-US" altLang="zh-CN" smtClean="0">
                <a:latin typeface="Times New Roman" pitchFamily="18" charset="0"/>
              </a:rPr>
              <a:t>•</a:t>
            </a:r>
            <a:endParaRPr lang="en-US" altLang="zh-CN" smtClean="0"/>
          </a:p>
          <a:p>
            <a:pPr lvl="1" algn="just" eaLnBrk="1" hangingPunct="1">
              <a:lnSpc>
                <a:spcPct val="90000"/>
              </a:lnSpc>
              <a:buFont typeface="Wingdings" pitchFamily="2" charset="2"/>
              <a:buChar char="Ø"/>
            </a:pPr>
            <a:r>
              <a:rPr lang="zh-CN" altLang="en-US" smtClean="0"/>
              <a:t>即圆点在最右端的项目。</a:t>
            </a:r>
          </a:p>
          <a:p>
            <a:pPr lvl="1" algn="just" eaLnBrk="1" hangingPunct="1">
              <a:lnSpc>
                <a:spcPct val="90000"/>
              </a:lnSpc>
              <a:buFont typeface="Wingdings" pitchFamily="2" charset="2"/>
              <a:buChar char="Ø"/>
            </a:pPr>
            <a:r>
              <a:rPr lang="zh-CN" altLang="en-US" smtClean="0"/>
              <a:t>表明该产生式的右部已分析完，句柄已形成，可以把</a:t>
            </a:r>
            <a:r>
              <a:rPr lang="en-US" altLang="zh-CN" smtClean="0"/>
              <a:t>α</a:t>
            </a:r>
            <a:r>
              <a:rPr lang="zh-CN" altLang="en-US" smtClean="0"/>
              <a:t>归约为</a:t>
            </a:r>
            <a:r>
              <a:rPr lang="en-US" altLang="zh-CN" smtClean="0"/>
              <a:t>A。</a:t>
            </a:r>
            <a:endParaRPr lang="zh-CN" altLang="en-US" sz="2400" smtClean="0"/>
          </a:p>
          <a:p>
            <a:pPr algn="just" eaLnBrk="1" hangingPunct="1">
              <a:lnSpc>
                <a:spcPct val="90000"/>
              </a:lnSpc>
              <a:buFont typeface="Wingdings" pitchFamily="2" charset="2"/>
              <a:buChar char="v"/>
            </a:pPr>
            <a:r>
              <a:rPr lang="zh-CN" altLang="en-US" sz="2800" smtClean="0"/>
              <a:t>接受项目：</a:t>
            </a:r>
          </a:p>
          <a:p>
            <a:pPr lvl="1" algn="just" eaLnBrk="1" hangingPunct="1">
              <a:lnSpc>
                <a:spcPct val="90000"/>
              </a:lnSpc>
              <a:buFont typeface="Wingdings" pitchFamily="2" charset="2"/>
              <a:buChar char="Ø"/>
            </a:pPr>
            <a:r>
              <a:rPr lang="zh-CN" altLang="en-US" smtClean="0"/>
              <a:t>当归约项目为</a:t>
            </a:r>
            <a:r>
              <a:rPr lang="en-US" altLang="zh-CN" smtClean="0"/>
              <a:t>S</a:t>
            </a:r>
            <a:r>
              <a:rPr lang="en-US" altLang="zh-CN" smtClean="0">
                <a:latin typeface="Times New Roman" pitchFamily="18" charset="0"/>
              </a:rPr>
              <a:t>’</a:t>
            </a:r>
            <a:r>
              <a:rPr lang="en-US" altLang="zh-CN" smtClean="0"/>
              <a:t>→S</a:t>
            </a:r>
            <a:r>
              <a:rPr lang="en-US" altLang="zh-CN" smtClean="0">
                <a:latin typeface="Times New Roman" pitchFamily="18" charset="0"/>
              </a:rPr>
              <a:t>•</a:t>
            </a:r>
            <a:r>
              <a:rPr lang="zh-CN" altLang="en-US" smtClean="0"/>
              <a:t>，其中</a:t>
            </a:r>
            <a:r>
              <a:rPr lang="en-US" altLang="zh-CN" smtClean="0"/>
              <a:t>S'</a:t>
            </a:r>
            <a:r>
              <a:rPr lang="zh-CN" altLang="en-US" smtClean="0"/>
              <a:t>是文法开始符</a:t>
            </a:r>
          </a:p>
          <a:p>
            <a:pPr lvl="1" algn="just" eaLnBrk="1" hangingPunct="1">
              <a:lnSpc>
                <a:spcPct val="90000"/>
              </a:lnSpc>
              <a:buFont typeface="Wingdings" pitchFamily="2" charset="2"/>
              <a:buChar char="Ø"/>
            </a:pPr>
            <a:r>
              <a:rPr lang="zh-CN" altLang="en-US" smtClean="0"/>
              <a:t>即对文法开始符的归约项目。</a:t>
            </a:r>
          </a:p>
          <a:p>
            <a:pPr lvl="1" algn="just" eaLnBrk="1" hangingPunct="1">
              <a:lnSpc>
                <a:spcPct val="90000"/>
              </a:lnSpc>
              <a:buFont typeface="Wingdings" pitchFamily="2" charset="2"/>
              <a:buChar char="Ø"/>
            </a:pPr>
            <a:r>
              <a:rPr lang="zh-CN" altLang="en-US" smtClean="0"/>
              <a:t>表明输入串可归约为文法开始符，分析结束。</a:t>
            </a:r>
          </a:p>
          <a:p>
            <a:pPr algn="just" eaLnBrk="1" hangingPunct="1">
              <a:lnSpc>
                <a:spcPct val="90000"/>
              </a:lnSpc>
              <a:buFont typeface="Wingdings" pitchFamily="2" charset="2"/>
              <a:buChar char="v"/>
            </a:pPr>
            <a:r>
              <a:rPr lang="zh-CN" altLang="en-US" sz="2800" smtClean="0"/>
              <a:t>开始项目：</a:t>
            </a:r>
          </a:p>
          <a:p>
            <a:pPr lvl="1" algn="just" eaLnBrk="1" hangingPunct="1">
              <a:lnSpc>
                <a:spcPct val="90000"/>
              </a:lnSpc>
              <a:buFont typeface="Wingdings" pitchFamily="2" charset="2"/>
              <a:buChar char="Ø"/>
            </a:pPr>
            <a:r>
              <a:rPr lang="zh-CN" altLang="en-US" smtClean="0"/>
              <a:t>形如</a:t>
            </a:r>
            <a:r>
              <a:rPr lang="en-US" altLang="zh-CN" smtClean="0"/>
              <a:t>S</a:t>
            </a:r>
            <a:r>
              <a:rPr lang="en-US" altLang="zh-CN" smtClean="0">
                <a:latin typeface="Times New Roman" pitchFamily="18" charset="0"/>
              </a:rPr>
              <a:t>’</a:t>
            </a:r>
            <a:r>
              <a:rPr lang="en-US" altLang="zh-CN" smtClean="0"/>
              <a:t>→</a:t>
            </a:r>
            <a:r>
              <a:rPr lang="en-US" altLang="zh-CN" smtClean="0">
                <a:latin typeface="Times New Roman" pitchFamily="18" charset="0"/>
              </a:rPr>
              <a:t>•</a:t>
            </a:r>
            <a:r>
              <a:rPr lang="en-US" altLang="zh-CN" smtClean="0"/>
              <a:t>S</a:t>
            </a:r>
            <a:r>
              <a:rPr lang="zh-CN" altLang="en-US" smtClean="0"/>
              <a:t>的项目，其中</a:t>
            </a:r>
            <a:r>
              <a:rPr lang="en-US" altLang="zh-CN" smtClean="0"/>
              <a:t>S'</a:t>
            </a:r>
            <a:r>
              <a:rPr lang="zh-CN" altLang="en-US" smtClean="0"/>
              <a:t>是文法开始符。</a:t>
            </a:r>
          </a:p>
          <a:p>
            <a:pPr lvl="1" algn="just" eaLnBrk="1" hangingPunct="1">
              <a:lnSpc>
                <a:spcPct val="90000"/>
              </a:lnSpc>
              <a:buFont typeface="Wingdings" pitchFamily="2" charset="2"/>
              <a:buChar char="Ø"/>
            </a:pPr>
            <a:r>
              <a:rPr lang="zh-CN" altLang="en-US" smtClean="0"/>
              <a:t>即拓广文法开始符的产生式圆点在最左边的项目。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43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43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84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zh-CN" altLang="en-US" sz="3600" smtClean="0">
                <a:solidFill>
                  <a:schemeClr val="tx1"/>
                </a:solidFill>
              </a:rPr>
              <a:t>2.  构造识别活前缀的有穷自动机</a:t>
            </a:r>
          </a:p>
        </p:txBody>
      </p:sp>
      <p:sp>
        <p:nvSpPr>
          <p:cNvPr id="19459" name="Rectangle 3"/>
          <p:cNvSpPr>
            <a:spLocks noGrp="1" noChangeArrowheads="1"/>
          </p:cNvSpPr>
          <p:nvPr>
            <p:ph type="body" idx="1"/>
          </p:nvPr>
        </p:nvSpPr>
        <p:spPr>
          <a:xfrm>
            <a:off x="228600" y="1447800"/>
            <a:ext cx="8839200" cy="5257800"/>
          </a:xfrm>
        </p:spPr>
        <p:txBody>
          <a:bodyPr/>
          <a:lstStyle/>
          <a:p>
            <a:pPr marL="609600" indent="-609600" algn="just" eaLnBrk="1" hangingPunct="1">
              <a:lnSpc>
                <a:spcPct val="90000"/>
              </a:lnSpc>
              <a:buFont typeface="Wingdings" pitchFamily="2" charset="2"/>
              <a:buAutoNum type="arabicParenR"/>
            </a:pPr>
            <a:r>
              <a:rPr lang="zh-CN" altLang="en-US" sz="2800" smtClean="0"/>
              <a:t>构造识别活前缀的</a:t>
            </a:r>
            <a:r>
              <a:rPr lang="en-US" altLang="zh-CN" sz="2800" smtClean="0"/>
              <a:t>NFA</a:t>
            </a:r>
          </a:p>
          <a:p>
            <a:pPr marL="609600" indent="-609600" algn="just" eaLnBrk="1" hangingPunct="1">
              <a:lnSpc>
                <a:spcPct val="90000"/>
              </a:lnSpc>
              <a:buFont typeface="Wingdings" pitchFamily="2" charset="2"/>
              <a:buAutoNum type="alphaLcPeriod"/>
            </a:pPr>
            <a:r>
              <a:rPr lang="zh-CN" altLang="en-US" sz="2800" smtClean="0"/>
              <a:t>拓广文法</a:t>
            </a:r>
            <a:r>
              <a:rPr lang="en-US" altLang="zh-CN" sz="2800" smtClean="0"/>
              <a:t>G[S]</a:t>
            </a:r>
            <a:r>
              <a:rPr lang="zh-CN" altLang="en-US" sz="2800" smtClean="0"/>
              <a:t>为</a:t>
            </a:r>
            <a:r>
              <a:rPr lang="en-US" altLang="zh-CN" sz="2800" smtClean="0"/>
              <a:t>G</a:t>
            </a:r>
            <a:r>
              <a:rPr lang="en-US" altLang="zh-CN" sz="2800" smtClean="0">
                <a:latin typeface="Times New Roman" pitchFamily="18" charset="0"/>
              </a:rPr>
              <a:t>’</a:t>
            </a:r>
            <a:r>
              <a:rPr lang="en-US" altLang="zh-CN" sz="2800" smtClean="0"/>
              <a:t>[S</a:t>
            </a:r>
            <a:r>
              <a:rPr lang="en-US" altLang="zh-CN" sz="2800" smtClean="0">
                <a:latin typeface="Times New Roman" pitchFamily="18" charset="0"/>
              </a:rPr>
              <a:t>’</a:t>
            </a:r>
            <a:r>
              <a:rPr lang="en-US" altLang="zh-CN" sz="2800" smtClean="0"/>
              <a:t>]，</a:t>
            </a:r>
            <a:r>
              <a:rPr lang="zh-CN" altLang="en-US" sz="2800" smtClean="0"/>
              <a:t>即加入产生式</a:t>
            </a:r>
            <a:r>
              <a:rPr lang="en-US" altLang="zh-CN" sz="2800" smtClean="0"/>
              <a:t>S</a:t>
            </a:r>
            <a:r>
              <a:rPr lang="en-US" altLang="zh-CN" sz="2800" smtClean="0">
                <a:latin typeface="Times New Roman" pitchFamily="18" charset="0"/>
              </a:rPr>
              <a:t>’</a:t>
            </a:r>
            <a:r>
              <a:rPr lang="en-US" altLang="zh-CN" sz="2800" smtClean="0"/>
              <a:t>→S</a:t>
            </a:r>
          </a:p>
          <a:p>
            <a:pPr marL="609600" indent="-609600" algn="just" eaLnBrk="1" hangingPunct="1">
              <a:lnSpc>
                <a:spcPct val="90000"/>
              </a:lnSpc>
              <a:buFont typeface="Wingdings" pitchFamily="2" charset="2"/>
              <a:buAutoNum type="alphaLcPeriod"/>
            </a:pPr>
            <a:r>
              <a:rPr lang="zh-CN" altLang="en-US" sz="2800" smtClean="0"/>
              <a:t>以</a:t>
            </a:r>
            <a:r>
              <a:rPr lang="en-US" altLang="zh-CN" sz="2800" smtClean="0"/>
              <a:t>G</a:t>
            </a:r>
            <a:r>
              <a:rPr lang="en-US" altLang="zh-CN" sz="2800" smtClean="0">
                <a:latin typeface="Times New Roman" pitchFamily="18" charset="0"/>
              </a:rPr>
              <a:t>’</a:t>
            </a:r>
            <a:r>
              <a:rPr lang="en-US" altLang="zh-CN" sz="2800" smtClean="0"/>
              <a:t>[S</a:t>
            </a:r>
            <a:r>
              <a:rPr lang="en-US" altLang="zh-CN" sz="2800" smtClean="0">
                <a:latin typeface="Times New Roman" pitchFamily="18" charset="0"/>
              </a:rPr>
              <a:t>’</a:t>
            </a:r>
            <a:r>
              <a:rPr lang="en-US" altLang="zh-CN" sz="2800" smtClean="0"/>
              <a:t>]</a:t>
            </a:r>
            <a:r>
              <a:rPr lang="zh-CN" altLang="en-US" sz="2800" smtClean="0"/>
              <a:t>的每个项目为</a:t>
            </a:r>
            <a:r>
              <a:rPr lang="en-US" altLang="zh-CN" sz="2800" smtClean="0"/>
              <a:t>NFA</a:t>
            </a:r>
            <a:r>
              <a:rPr lang="zh-CN" altLang="en-US" sz="2800" smtClean="0"/>
              <a:t>的一个状态，</a:t>
            </a:r>
            <a:r>
              <a:rPr lang="en-US" altLang="zh-CN" sz="2800" smtClean="0"/>
              <a:t>S</a:t>
            </a:r>
            <a:r>
              <a:rPr lang="en-US" altLang="zh-CN" sz="2800" smtClean="0">
                <a:latin typeface="Times New Roman" pitchFamily="18" charset="0"/>
              </a:rPr>
              <a:t>’</a:t>
            </a:r>
            <a:r>
              <a:rPr lang="en-US" altLang="zh-CN" sz="2800" smtClean="0"/>
              <a:t>→</a:t>
            </a:r>
            <a:r>
              <a:rPr lang="en-US" altLang="zh-CN" sz="2800" smtClean="0">
                <a:latin typeface="Times New Roman" pitchFamily="18" charset="0"/>
              </a:rPr>
              <a:t>•</a:t>
            </a:r>
            <a:r>
              <a:rPr lang="en-US" altLang="zh-CN" sz="2800" smtClean="0"/>
              <a:t>S</a:t>
            </a:r>
            <a:r>
              <a:rPr lang="zh-CN" altLang="en-US" sz="2800" smtClean="0"/>
              <a:t>为初态，其余每个状态都为活前缀的识别态，所有归约项目为终态(句柄识别态)，</a:t>
            </a:r>
            <a:r>
              <a:rPr lang="en-US" altLang="zh-CN" sz="2800" smtClean="0"/>
              <a:t>S</a:t>
            </a:r>
            <a:r>
              <a:rPr lang="en-US" altLang="zh-CN" sz="2800" smtClean="0">
                <a:latin typeface="Times New Roman" pitchFamily="18" charset="0"/>
              </a:rPr>
              <a:t>’</a:t>
            </a:r>
            <a:r>
              <a:rPr lang="en-US" altLang="zh-CN" sz="2800" smtClean="0"/>
              <a:t>→S</a:t>
            </a:r>
            <a:r>
              <a:rPr lang="en-US" altLang="zh-CN" sz="2800" smtClean="0">
                <a:latin typeface="Times New Roman" pitchFamily="18" charset="0"/>
              </a:rPr>
              <a:t>•</a:t>
            </a:r>
            <a:r>
              <a:rPr lang="zh-CN" altLang="en-US" sz="2800" smtClean="0"/>
              <a:t>为接受态</a:t>
            </a:r>
          </a:p>
          <a:p>
            <a:pPr marL="609600" indent="-609600" algn="just" eaLnBrk="1" hangingPunct="1">
              <a:lnSpc>
                <a:spcPct val="90000"/>
              </a:lnSpc>
              <a:buFont typeface="Wingdings" pitchFamily="2" charset="2"/>
              <a:buAutoNum type="alphaLcPeriod"/>
            </a:pPr>
            <a:r>
              <a:rPr lang="zh-CN" altLang="en-US" sz="2800" smtClean="0"/>
              <a:t>确定状态转换关系：</a:t>
            </a:r>
          </a:p>
          <a:p>
            <a:pPr marL="990600" lvl="1" indent="-533400" algn="just" eaLnBrk="1" hangingPunct="1">
              <a:lnSpc>
                <a:spcPct val="90000"/>
              </a:lnSpc>
              <a:buFont typeface="Wingdings" pitchFamily="2" charset="2"/>
              <a:buChar char="Ø"/>
            </a:pPr>
            <a:r>
              <a:rPr lang="zh-CN" altLang="en-US" smtClean="0"/>
              <a:t>若有项目</a:t>
            </a:r>
            <a:r>
              <a:rPr lang="en-US" altLang="zh-CN" smtClean="0"/>
              <a:t>i：A→α</a:t>
            </a:r>
            <a:r>
              <a:rPr lang="en-US" altLang="zh-CN" smtClean="0">
                <a:latin typeface="Times New Roman" pitchFamily="18" charset="0"/>
              </a:rPr>
              <a:t>•</a:t>
            </a:r>
            <a:r>
              <a:rPr lang="en-US" altLang="zh-CN" smtClean="0"/>
              <a:t>Xβ，</a:t>
            </a:r>
            <a:r>
              <a:rPr lang="zh-CN" altLang="en-US" smtClean="0"/>
              <a:t>项目</a:t>
            </a:r>
            <a:r>
              <a:rPr lang="en-US" altLang="zh-CN" smtClean="0"/>
              <a:t>j：A→αX</a:t>
            </a:r>
            <a:r>
              <a:rPr lang="en-US" altLang="zh-CN" smtClean="0">
                <a:latin typeface="Times New Roman" pitchFamily="18" charset="0"/>
              </a:rPr>
              <a:t>•</a:t>
            </a:r>
            <a:r>
              <a:rPr lang="en-US" altLang="zh-CN" smtClean="0"/>
              <a:t>β，</a:t>
            </a:r>
            <a:r>
              <a:rPr lang="zh-CN" altLang="en-US" smtClean="0"/>
              <a:t>则从状态</a:t>
            </a:r>
            <a:r>
              <a:rPr lang="en-US" altLang="zh-CN" smtClean="0"/>
              <a:t>i</a:t>
            </a:r>
            <a:r>
              <a:rPr lang="zh-CN" altLang="en-US" smtClean="0"/>
              <a:t>到状态</a:t>
            </a:r>
            <a:r>
              <a:rPr lang="en-US" altLang="zh-CN" smtClean="0"/>
              <a:t>j</a:t>
            </a:r>
            <a:r>
              <a:rPr lang="zh-CN" altLang="en-US" smtClean="0"/>
              <a:t>连一条标记为</a:t>
            </a:r>
            <a:r>
              <a:rPr lang="en-US" altLang="zh-CN" smtClean="0"/>
              <a:t>X</a:t>
            </a:r>
            <a:r>
              <a:rPr lang="zh-CN" altLang="en-US" smtClean="0"/>
              <a:t>的箭弧。</a:t>
            </a:r>
          </a:p>
          <a:p>
            <a:pPr marL="990600" lvl="1" indent="-533400" algn="just" eaLnBrk="1" hangingPunct="1">
              <a:lnSpc>
                <a:spcPct val="90000"/>
              </a:lnSpc>
              <a:buFont typeface="Wingdings" pitchFamily="2" charset="2"/>
              <a:buChar char="Ø"/>
            </a:pPr>
            <a:r>
              <a:rPr lang="zh-CN" altLang="en-US" smtClean="0"/>
              <a:t>若</a:t>
            </a:r>
            <a:r>
              <a:rPr lang="en-US" altLang="zh-CN" smtClean="0"/>
              <a:t>X∈V</a:t>
            </a:r>
            <a:r>
              <a:rPr lang="en-US" altLang="zh-CN" baseline="-30000" smtClean="0"/>
              <a:t>N</a:t>
            </a:r>
            <a:r>
              <a:rPr lang="en-US" altLang="zh-CN" smtClean="0"/>
              <a:t>，</a:t>
            </a:r>
            <a:r>
              <a:rPr lang="zh-CN" altLang="en-US" smtClean="0"/>
              <a:t>对于</a:t>
            </a:r>
            <a:r>
              <a:rPr lang="en-US" altLang="zh-CN" smtClean="0"/>
              <a:t>X</a:t>
            </a:r>
            <a:r>
              <a:rPr lang="zh-CN" altLang="en-US" smtClean="0"/>
              <a:t>的所有产生式圆点在最左边的状态</a:t>
            </a:r>
            <a:r>
              <a:rPr lang="en-US" altLang="zh-CN" smtClean="0"/>
              <a:t>k:X→</a:t>
            </a:r>
            <a:r>
              <a:rPr lang="en-US" altLang="zh-CN" smtClean="0">
                <a:latin typeface="Times New Roman" pitchFamily="18" charset="0"/>
              </a:rPr>
              <a:t>•</a:t>
            </a:r>
            <a:r>
              <a:rPr lang="en-US" altLang="zh-CN" smtClean="0"/>
              <a:t>r，</a:t>
            </a:r>
            <a:r>
              <a:rPr lang="zh-CN" altLang="en-US" smtClean="0"/>
              <a:t>都从状态</a:t>
            </a:r>
            <a:r>
              <a:rPr lang="en-US" altLang="zh-CN" smtClean="0"/>
              <a:t>i</a:t>
            </a:r>
            <a:r>
              <a:rPr lang="zh-CN" altLang="en-US" smtClean="0"/>
              <a:t>到状态</a:t>
            </a:r>
            <a:r>
              <a:rPr lang="en-US" altLang="zh-CN" smtClean="0"/>
              <a:t>k</a:t>
            </a:r>
            <a:r>
              <a:rPr lang="zh-CN" altLang="en-US" smtClean="0"/>
              <a:t>连一条标记为</a:t>
            </a:r>
            <a:r>
              <a:rPr lang="en-US" altLang="zh-CN" smtClean="0"/>
              <a:t>ε</a:t>
            </a:r>
            <a:r>
              <a:rPr lang="zh-CN" altLang="en-US" smtClean="0"/>
              <a:t>的箭弧。</a:t>
            </a:r>
            <a:endParaRPr lang="en-US" altLang="zh-CN" smtClean="0"/>
          </a:p>
          <a:p>
            <a:pPr marL="609600" indent="-609600" algn="just" eaLnBrk="1" hangingPunct="1">
              <a:lnSpc>
                <a:spcPct val="90000"/>
              </a:lnSpc>
              <a:buFont typeface="Wingdings" pitchFamily="2" charset="2"/>
              <a:buAutoNum type="arabicParenR" startAt="2"/>
            </a:pPr>
            <a:r>
              <a:rPr lang="zh-CN" altLang="en-US" sz="2800" smtClean="0"/>
              <a:t>用子集法把</a:t>
            </a:r>
            <a:r>
              <a:rPr lang="en-US" altLang="zh-CN" sz="2800" smtClean="0"/>
              <a:t>NFA</a:t>
            </a:r>
            <a:r>
              <a:rPr lang="zh-CN" altLang="en-US" sz="2800" smtClean="0"/>
              <a:t>确定化为</a:t>
            </a:r>
            <a:r>
              <a:rPr lang="en-US" altLang="zh-CN" sz="2800" smtClean="0"/>
              <a:t>DFA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4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3"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152400" y="155575"/>
            <a:ext cx="396240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a:latin typeface="Times New Roman" pitchFamily="18" charset="0"/>
              </a:rPr>
              <a:t>例 文法</a:t>
            </a:r>
            <a:r>
              <a:rPr lang="en-US" altLang="zh-CN" sz="2800">
                <a:latin typeface="Times New Roman" pitchFamily="18" charset="0"/>
              </a:rPr>
              <a:t>G：	E→aA | bB</a:t>
            </a:r>
          </a:p>
          <a:p>
            <a:pPr>
              <a:spcBef>
                <a:spcPct val="50000"/>
              </a:spcBef>
              <a:buClrTx/>
              <a:buFontTx/>
              <a:buNone/>
            </a:pPr>
            <a:r>
              <a:rPr lang="en-US" altLang="zh-CN" sz="2800">
                <a:latin typeface="Times New Roman" pitchFamily="18" charset="0"/>
              </a:rPr>
              <a:t>               	A→cA | d</a:t>
            </a:r>
          </a:p>
          <a:p>
            <a:pPr>
              <a:spcBef>
                <a:spcPct val="50000"/>
              </a:spcBef>
              <a:buClrTx/>
              <a:buFontTx/>
              <a:buNone/>
            </a:pPr>
            <a:r>
              <a:rPr lang="en-US" altLang="zh-CN" sz="2800">
                <a:latin typeface="Times New Roman" pitchFamily="18" charset="0"/>
              </a:rPr>
              <a:t>               	B→cB | d                                                                                 </a:t>
            </a:r>
          </a:p>
        </p:txBody>
      </p:sp>
      <p:sp>
        <p:nvSpPr>
          <p:cNvPr id="20485" name="Rectangle 5"/>
          <p:cNvSpPr>
            <a:spLocks noChangeArrowheads="1"/>
          </p:cNvSpPr>
          <p:nvPr/>
        </p:nvSpPr>
        <p:spPr bwMode="auto">
          <a:xfrm>
            <a:off x="4419600" y="152400"/>
            <a:ext cx="4495800"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a:latin typeface="Times New Roman" pitchFamily="18" charset="0"/>
              </a:rPr>
              <a:t>拓广文法</a:t>
            </a:r>
            <a:r>
              <a:rPr lang="en-US" altLang="zh-CN" sz="2800">
                <a:latin typeface="Times New Roman" pitchFamily="18" charset="0"/>
              </a:rPr>
              <a:t>G’：S’→E</a:t>
            </a:r>
          </a:p>
          <a:p>
            <a:pPr>
              <a:spcBef>
                <a:spcPct val="50000"/>
              </a:spcBef>
              <a:buClrTx/>
              <a:buFontTx/>
              <a:buNone/>
            </a:pPr>
            <a:r>
              <a:rPr lang="en-US" altLang="zh-CN" sz="2800">
                <a:latin typeface="Times New Roman" pitchFamily="18" charset="0"/>
              </a:rPr>
              <a:t>		    E→aA | bB</a:t>
            </a:r>
          </a:p>
          <a:p>
            <a:pPr>
              <a:spcBef>
                <a:spcPct val="50000"/>
              </a:spcBef>
              <a:buClrTx/>
              <a:buFontTx/>
              <a:buNone/>
            </a:pPr>
            <a:r>
              <a:rPr lang="en-US" altLang="zh-CN" sz="2800">
                <a:latin typeface="Times New Roman" pitchFamily="18" charset="0"/>
              </a:rPr>
              <a:t>		    A→cA|d</a:t>
            </a:r>
          </a:p>
          <a:p>
            <a:pPr>
              <a:spcBef>
                <a:spcPct val="50000"/>
              </a:spcBef>
              <a:buClrTx/>
              <a:buFontTx/>
              <a:buNone/>
            </a:pPr>
            <a:r>
              <a:rPr lang="en-US" altLang="zh-CN" sz="2800">
                <a:latin typeface="Times New Roman" pitchFamily="18" charset="0"/>
              </a:rPr>
              <a:t>		    B→cB | d </a:t>
            </a:r>
          </a:p>
        </p:txBody>
      </p:sp>
      <p:sp>
        <p:nvSpPr>
          <p:cNvPr id="20486" name="Rectangle 6"/>
          <p:cNvSpPr>
            <a:spLocks noChangeArrowheads="1"/>
          </p:cNvSpPr>
          <p:nvPr/>
        </p:nvSpPr>
        <p:spPr bwMode="auto">
          <a:xfrm>
            <a:off x="304800" y="2514600"/>
            <a:ext cx="86106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en-US" altLang="zh-CN" sz="2800" dirty="0">
                <a:latin typeface="Times New Roman" pitchFamily="18" charset="0"/>
              </a:rPr>
              <a:t>G’</a:t>
            </a:r>
            <a:r>
              <a:rPr lang="zh-CN" altLang="en-US" sz="2800" dirty="0">
                <a:latin typeface="Times New Roman" pitchFamily="18" charset="0"/>
              </a:rPr>
              <a:t>的所有</a:t>
            </a:r>
            <a:r>
              <a:rPr lang="en-US" altLang="zh-CN" sz="2800" dirty="0">
                <a:latin typeface="Times New Roman" pitchFamily="18" charset="0"/>
              </a:rPr>
              <a:t>LR(0)</a:t>
            </a:r>
            <a:r>
              <a:rPr lang="zh-CN" altLang="en-US" sz="2800" dirty="0">
                <a:latin typeface="Times New Roman" pitchFamily="18" charset="0"/>
              </a:rPr>
              <a:t>项目为：</a:t>
            </a:r>
          </a:p>
          <a:p>
            <a:pPr>
              <a:spcBef>
                <a:spcPct val="50000"/>
              </a:spcBef>
              <a:buClrTx/>
              <a:buFontTx/>
              <a:buNone/>
            </a:pPr>
            <a:r>
              <a:rPr lang="zh-CN" altLang="en-US" sz="2800" dirty="0">
                <a:latin typeface="Times New Roman" pitchFamily="18" charset="0"/>
              </a:rPr>
              <a:t>1．</a:t>
            </a:r>
            <a:r>
              <a:rPr lang="en-US" altLang="zh-CN" sz="2800" dirty="0">
                <a:latin typeface="Times New Roman" pitchFamily="18" charset="0"/>
              </a:rPr>
              <a:t>S’→•E		2．S’→E• 		3．E→•</a:t>
            </a:r>
            <a:r>
              <a:rPr lang="en-US" altLang="zh-CN" sz="2800" dirty="0" err="1">
                <a:latin typeface="Times New Roman" pitchFamily="18" charset="0"/>
              </a:rPr>
              <a:t>aA</a:t>
            </a:r>
            <a:endParaRPr lang="en-US" altLang="zh-CN" sz="2800" dirty="0">
              <a:latin typeface="Times New Roman" pitchFamily="18" charset="0"/>
            </a:endParaRPr>
          </a:p>
          <a:p>
            <a:pPr>
              <a:spcBef>
                <a:spcPct val="50000"/>
              </a:spcBef>
              <a:buClrTx/>
              <a:buFontTx/>
              <a:buNone/>
            </a:pPr>
            <a:r>
              <a:rPr lang="en-US" altLang="zh-CN" sz="2800" dirty="0">
                <a:latin typeface="Times New Roman" pitchFamily="18" charset="0"/>
              </a:rPr>
              <a:t>4．E→a•A 		5．E→aA•		6．A→•</a:t>
            </a:r>
            <a:r>
              <a:rPr lang="en-US" altLang="zh-CN" sz="2800" dirty="0" err="1">
                <a:latin typeface="Times New Roman" pitchFamily="18" charset="0"/>
              </a:rPr>
              <a:t>cA</a:t>
            </a:r>
            <a:endParaRPr lang="en-US" altLang="zh-CN" sz="2800" dirty="0">
              <a:latin typeface="Times New Roman" pitchFamily="18" charset="0"/>
            </a:endParaRPr>
          </a:p>
          <a:p>
            <a:pPr>
              <a:spcBef>
                <a:spcPct val="50000"/>
              </a:spcBef>
              <a:buClrTx/>
              <a:buFontTx/>
              <a:buNone/>
            </a:pPr>
            <a:r>
              <a:rPr lang="en-US" altLang="zh-CN" sz="2800" dirty="0" smtClean="0">
                <a:latin typeface="Times New Roman" pitchFamily="18" charset="0"/>
              </a:rPr>
              <a:t>6.A</a:t>
            </a:r>
            <a:r>
              <a:rPr lang="en-US" altLang="zh-CN" sz="2800" dirty="0">
                <a:latin typeface="Times New Roman" pitchFamily="18" charset="0"/>
              </a:rPr>
              <a:t>→c•A		8．A→cA•		9．A→•d</a:t>
            </a:r>
          </a:p>
          <a:p>
            <a:pPr>
              <a:spcBef>
                <a:spcPct val="50000"/>
              </a:spcBef>
              <a:buClrTx/>
              <a:buFontTx/>
              <a:buNone/>
            </a:pPr>
            <a:r>
              <a:rPr lang="en-US" altLang="zh-CN" sz="2800" dirty="0">
                <a:latin typeface="Times New Roman" pitchFamily="18" charset="0"/>
              </a:rPr>
              <a:t>10.  </a:t>
            </a:r>
            <a:r>
              <a:rPr lang="en-US" altLang="zh-CN" sz="2800" dirty="0" err="1">
                <a:latin typeface="Times New Roman" pitchFamily="18" charset="0"/>
              </a:rPr>
              <a:t>A→d</a:t>
            </a:r>
            <a:r>
              <a:rPr lang="en-US" altLang="zh-CN" sz="2800" dirty="0">
                <a:latin typeface="Times New Roman" pitchFamily="18" charset="0"/>
              </a:rPr>
              <a:t>•		11.  E→•</a:t>
            </a:r>
            <a:r>
              <a:rPr lang="en-US" altLang="zh-CN" sz="2800" dirty="0" err="1">
                <a:latin typeface="Times New Roman" pitchFamily="18" charset="0"/>
              </a:rPr>
              <a:t>bB</a:t>
            </a:r>
            <a:r>
              <a:rPr lang="en-US" altLang="zh-CN" sz="2800" dirty="0">
                <a:latin typeface="Times New Roman" pitchFamily="18" charset="0"/>
              </a:rPr>
              <a:t>		12.  </a:t>
            </a:r>
            <a:r>
              <a:rPr lang="en-US" altLang="zh-CN" sz="2800" dirty="0" err="1">
                <a:latin typeface="Times New Roman" pitchFamily="18" charset="0"/>
              </a:rPr>
              <a:t>E→b•B</a:t>
            </a:r>
            <a:r>
              <a:rPr lang="en-US" altLang="zh-CN" sz="2800" dirty="0">
                <a:latin typeface="Times New Roman" pitchFamily="18" charset="0"/>
              </a:rPr>
              <a:t> </a:t>
            </a:r>
          </a:p>
          <a:p>
            <a:pPr>
              <a:spcBef>
                <a:spcPct val="50000"/>
              </a:spcBef>
              <a:buClrTx/>
              <a:buFontTx/>
              <a:buNone/>
            </a:pPr>
            <a:r>
              <a:rPr lang="en-US" altLang="zh-CN" sz="2800" dirty="0">
                <a:latin typeface="Times New Roman" pitchFamily="18" charset="0"/>
              </a:rPr>
              <a:t>13.  </a:t>
            </a:r>
            <a:r>
              <a:rPr lang="en-US" altLang="zh-CN" sz="2800" dirty="0" err="1">
                <a:latin typeface="Times New Roman" pitchFamily="18" charset="0"/>
              </a:rPr>
              <a:t>E→bB</a:t>
            </a:r>
            <a:r>
              <a:rPr lang="en-US" altLang="zh-CN" sz="2800" dirty="0">
                <a:latin typeface="Times New Roman" pitchFamily="18" charset="0"/>
              </a:rPr>
              <a:t>•		14.  B→•</a:t>
            </a:r>
            <a:r>
              <a:rPr lang="en-US" altLang="zh-CN" sz="2800" dirty="0" err="1">
                <a:latin typeface="Times New Roman" pitchFamily="18" charset="0"/>
              </a:rPr>
              <a:t>cB</a:t>
            </a:r>
            <a:r>
              <a:rPr lang="en-US" altLang="zh-CN" sz="2800" dirty="0">
                <a:latin typeface="Times New Roman" pitchFamily="18" charset="0"/>
              </a:rPr>
              <a:t>		15.  </a:t>
            </a:r>
            <a:r>
              <a:rPr lang="en-US" altLang="zh-CN" sz="2800" dirty="0" err="1">
                <a:latin typeface="Times New Roman" pitchFamily="18" charset="0"/>
              </a:rPr>
              <a:t>B→c•B</a:t>
            </a:r>
            <a:endParaRPr lang="en-US" altLang="zh-CN" sz="2800" dirty="0">
              <a:latin typeface="Times New Roman" pitchFamily="18" charset="0"/>
            </a:endParaRPr>
          </a:p>
          <a:p>
            <a:pPr>
              <a:spcBef>
                <a:spcPct val="50000"/>
              </a:spcBef>
              <a:buClrTx/>
              <a:buFontTx/>
              <a:buNone/>
            </a:pPr>
            <a:r>
              <a:rPr lang="en-US" altLang="zh-CN" sz="2800" dirty="0">
                <a:latin typeface="Times New Roman" pitchFamily="18" charset="0"/>
              </a:rPr>
              <a:t>16.  </a:t>
            </a:r>
            <a:r>
              <a:rPr lang="en-US" altLang="zh-CN" sz="2800" dirty="0" err="1">
                <a:latin typeface="Times New Roman" pitchFamily="18" charset="0"/>
              </a:rPr>
              <a:t>B→cB</a:t>
            </a:r>
            <a:r>
              <a:rPr lang="en-US" altLang="zh-CN" sz="2800" dirty="0">
                <a:latin typeface="Times New Roman" pitchFamily="18" charset="0"/>
              </a:rPr>
              <a:t>•		</a:t>
            </a:r>
            <a:r>
              <a:rPr lang="en-US" altLang="zh-CN" sz="2800" dirty="0" smtClean="0">
                <a:latin typeface="Times New Roman" pitchFamily="18" charset="0"/>
              </a:rPr>
              <a:t>16.  </a:t>
            </a:r>
            <a:r>
              <a:rPr lang="en-US" altLang="zh-CN" sz="2800" dirty="0">
                <a:latin typeface="Times New Roman" pitchFamily="18" charset="0"/>
              </a:rPr>
              <a:t>B→•d		18.  </a:t>
            </a:r>
            <a:r>
              <a:rPr lang="en-US" altLang="zh-CN" sz="2800" dirty="0" err="1">
                <a:latin typeface="Times New Roman" pitchFamily="18" charset="0"/>
              </a:rPr>
              <a:t>B→d</a:t>
            </a:r>
            <a:r>
              <a:rPr lang="en-US" altLang="zh-CN" sz="2800" dirty="0">
                <a:latin typeface="Times New Roman" pitchFamily="18"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5" grpId="0" autoUpdateAnimBg="0"/>
      <p:bldP spid="204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4" name="Rectangle 4"/>
          <p:cNvSpPr>
            <a:spLocks noGrp="1" noChangeArrowheads="1"/>
          </p:cNvSpPr>
          <p:nvPr>
            <p:ph type="body" idx="1"/>
          </p:nvPr>
        </p:nvSpPr>
        <p:spPr>
          <a:xfrm>
            <a:off x="685800" y="1524000"/>
            <a:ext cx="8305800" cy="5029200"/>
          </a:xfrm>
          <a:noFill/>
        </p:spPr>
        <p:txBody>
          <a:bodyPr/>
          <a:lstStyle/>
          <a:p>
            <a:pPr marL="533400" indent="-533400" eaLnBrk="1" hangingPunct="1">
              <a:lnSpc>
                <a:spcPct val="90000"/>
              </a:lnSpc>
              <a:buClr>
                <a:srgbClr val="FFFF00"/>
              </a:buClr>
              <a:buFont typeface="Wingdings" pitchFamily="2" charset="2"/>
              <a:buAutoNum type="arabicPeriod"/>
            </a:pPr>
            <a:r>
              <a:rPr lang="en-US" altLang="zh-CN" sz="2800" smtClean="0">
                <a:latin typeface="宋体" pitchFamily="2" charset="-122"/>
              </a:rPr>
              <a:t>LR</a:t>
            </a:r>
            <a:r>
              <a:rPr lang="zh-CN" altLang="en-US" sz="2800" smtClean="0">
                <a:latin typeface="宋体" pitchFamily="2" charset="-122"/>
              </a:rPr>
              <a:t>分析法</a:t>
            </a:r>
            <a:r>
              <a:rPr lang="en-US" altLang="zh-CN" sz="2800" smtClean="0">
                <a:latin typeface="宋体" pitchFamily="2" charset="-122"/>
              </a:rPr>
              <a:t>：</a:t>
            </a:r>
            <a:endParaRPr lang="zh-CN" altLang="en-US" sz="2800" smtClean="0">
              <a:latin typeface="宋体" pitchFamily="2" charset="-122"/>
            </a:endParaRPr>
          </a:p>
          <a:p>
            <a:pPr marL="533400" indent="-533400" eaLnBrk="1" hangingPunct="1">
              <a:lnSpc>
                <a:spcPct val="90000"/>
              </a:lnSpc>
              <a:buFont typeface="Wingdings" pitchFamily="2" charset="2"/>
              <a:buNone/>
            </a:pPr>
            <a:r>
              <a:rPr lang="zh-CN" altLang="en-US" sz="2800" smtClean="0">
                <a:latin typeface="宋体" pitchFamily="2" charset="-122"/>
              </a:rPr>
              <a:t>	根据当前分析栈中的符号串（通常以状态表示）和向右顺序查看输入串的</a:t>
            </a:r>
            <a:r>
              <a:rPr lang="en-US" altLang="zh-CN" sz="2800" smtClean="0">
                <a:latin typeface="宋体" pitchFamily="2" charset="-122"/>
              </a:rPr>
              <a:t>K</a:t>
            </a:r>
            <a:r>
              <a:rPr lang="zh-CN" altLang="en-US" sz="2800" smtClean="0">
                <a:latin typeface="宋体" pitchFamily="2" charset="-122"/>
              </a:rPr>
              <a:t>个（</a:t>
            </a:r>
            <a:r>
              <a:rPr lang="en-US" altLang="zh-CN" sz="2800" smtClean="0">
                <a:latin typeface="宋体" pitchFamily="2" charset="-122"/>
              </a:rPr>
              <a:t>K&gt;=0）</a:t>
            </a:r>
            <a:r>
              <a:rPr lang="zh-CN" altLang="en-US" sz="2800" smtClean="0">
                <a:latin typeface="宋体" pitchFamily="2" charset="-122"/>
              </a:rPr>
              <a:t>符号就可唯一地确定句柄。</a:t>
            </a:r>
          </a:p>
          <a:p>
            <a:pPr marL="533400" indent="-533400" eaLnBrk="1" hangingPunct="1">
              <a:lnSpc>
                <a:spcPct val="90000"/>
              </a:lnSpc>
            </a:pPr>
            <a:r>
              <a:rPr lang="en-US" altLang="zh-CN" sz="2800" smtClean="0">
                <a:latin typeface="宋体" pitchFamily="2" charset="-122"/>
              </a:rPr>
              <a:t>LR(K)</a:t>
            </a:r>
            <a:r>
              <a:rPr lang="zh-CN" altLang="en-US" sz="2800" smtClean="0">
                <a:latin typeface="宋体" pitchFamily="2" charset="-122"/>
              </a:rPr>
              <a:t>的含义：</a:t>
            </a:r>
          </a:p>
          <a:p>
            <a:pPr marL="533400" indent="-533400" eaLnBrk="1" hangingPunct="1">
              <a:lnSpc>
                <a:spcPct val="90000"/>
              </a:lnSpc>
              <a:buFont typeface="Wingdings" pitchFamily="2" charset="2"/>
              <a:buChar char="Ø"/>
            </a:pPr>
            <a:r>
              <a:rPr lang="en-US" altLang="zh-CN" sz="2800" smtClean="0"/>
              <a:t>L</a:t>
            </a:r>
            <a:r>
              <a:rPr lang="zh-CN" altLang="en-US" sz="2800" smtClean="0">
                <a:latin typeface="Times New Roman" pitchFamily="18" charset="0"/>
              </a:rPr>
              <a:t>表示从左到右扫描输入串</a:t>
            </a:r>
          </a:p>
          <a:p>
            <a:pPr marL="533400" indent="-533400" eaLnBrk="1" hangingPunct="1">
              <a:lnSpc>
                <a:spcPct val="90000"/>
              </a:lnSpc>
              <a:buFont typeface="Wingdings" pitchFamily="2" charset="2"/>
              <a:buChar char="Ø"/>
            </a:pPr>
            <a:r>
              <a:rPr lang="en-US" altLang="zh-CN" sz="2800" smtClean="0">
                <a:latin typeface="Times New Roman" pitchFamily="18" charset="0"/>
              </a:rPr>
              <a:t>R</a:t>
            </a:r>
            <a:r>
              <a:rPr lang="zh-CN" altLang="en-US" sz="2800" smtClean="0">
                <a:latin typeface="Times New Roman" pitchFamily="18" charset="0"/>
              </a:rPr>
              <a:t>表示最左规约（即最右推导的逆过程）</a:t>
            </a:r>
          </a:p>
          <a:p>
            <a:pPr marL="533400" indent="-533400" eaLnBrk="1" hangingPunct="1">
              <a:lnSpc>
                <a:spcPct val="90000"/>
              </a:lnSpc>
              <a:buFont typeface="Wingdings" pitchFamily="2" charset="2"/>
              <a:buChar char="Ø"/>
            </a:pPr>
            <a:r>
              <a:rPr lang="en-US" altLang="zh-CN" sz="2800" smtClean="0">
                <a:latin typeface="宋体" pitchFamily="2" charset="-122"/>
              </a:rPr>
              <a:t>K</a:t>
            </a:r>
            <a:r>
              <a:rPr lang="zh-CN" altLang="en-US" sz="2800" smtClean="0">
                <a:latin typeface="宋体" pitchFamily="2" charset="-122"/>
              </a:rPr>
              <a:t>表示向右查看输入串符号的个数</a:t>
            </a:r>
          </a:p>
          <a:p>
            <a:pPr marL="533400" indent="-533400" eaLnBrk="1" hangingPunct="1">
              <a:lnSpc>
                <a:spcPct val="90000"/>
              </a:lnSpc>
              <a:buFont typeface="Wingdings" pitchFamily="2" charset="2"/>
              <a:buNone/>
            </a:pPr>
            <a:r>
              <a:rPr lang="zh-CN" altLang="en-US" sz="2800" smtClean="0">
                <a:latin typeface="宋体" pitchFamily="2" charset="-122"/>
              </a:rPr>
              <a:t>	当</a:t>
            </a:r>
            <a:r>
              <a:rPr lang="en-US" altLang="zh-CN" sz="2800" smtClean="0">
                <a:latin typeface="宋体" pitchFamily="2" charset="-122"/>
              </a:rPr>
              <a:t>K=1</a:t>
            </a:r>
            <a:r>
              <a:rPr lang="zh-CN" altLang="en-US" sz="2800" smtClean="0">
                <a:latin typeface="宋体" pitchFamily="2" charset="-122"/>
              </a:rPr>
              <a:t>时，能满足当前绝大多数高级语言编译程序的需要，所以着重介绍</a:t>
            </a:r>
            <a:r>
              <a:rPr lang="en-US" altLang="zh-CN" sz="2800" smtClean="0">
                <a:latin typeface="宋体" pitchFamily="2" charset="-122"/>
              </a:rPr>
              <a:t>LR(0),SLR(1),LR(1),LALR(1)</a:t>
            </a:r>
            <a:r>
              <a:rPr lang="zh-CN" altLang="en-US" sz="2800" smtClean="0">
                <a:latin typeface="宋体" pitchFamily="2" charset="-122"/>
              </a:rPr>
              <a:t>方法</a:t>
            </a:r>
          </a:p>
        </p:txBody>
      </p:sp>
      <p:sp>
        <p:nvSpPr>
          <p:cNvPr id="66565" name="Rectangle 5"/>
          <p:cNvSpPr>
            <a:spLocks noGrp="1" noChangeArrowheads="1"/>
          </p:cNvSpPr>
          <p:nvPr>
            <p:ph type="title"/>
          </p:nvPr>
        </p:nvSpPr>
        <p:spPr/>
        <p:txBody>
          <a:bodyPr/>
          <a:lstStyle/>
          <a:p>
            <a:pPr eaLnBrk="1" hangingPunct="1">
              <a:defRPr/>
            </a:pPr>
            <a:r>
              <a:rPr lang="en-US" altLang="zh-CN" sz="3600" dirty="0" smtClean="0">
                <a:solidFill>
                  <a:schemeClr val="tx1"/>
                </a:solidFill>
                <a:latin typeface="宋体" pitchFamily="2" charset="-122"/>
              </a:rPr>
              <a:t>6.</a:t>
            </a:r>
            <a:r>
              <a:rPr lang="zh-CN" altLang="en-US" sz="3600" dirty="0" smtClean="0">
                <a:solidFill>
                  <a:schemeClr val="tx1"/>
                </a:solidFill>
                <a:latin typeface="宋体" pitchFamily="2" charset="-122"/>
              </a:rPr>
              <a:t>1  </a:t>
            </a:r>
            <a:r>
              <a:rPr lang="en-US" altLang="zh-CN" sz="3600" dirty="0" smtClean="0">
                <a:solidFill>
                  <a:schemeClr val="tx1"/>
                </a:solidFill>
                <a:latin typeface="宋体" pitchFamily="2" charset="-122"/>
              </a:rPr>
              <a:t>LR</a:t>
            </a:r>
            <a:r>
              <a:rPr lang="zh-CN" altLang="en-US" sz="3600" dirty="0" smtClean="0">
                <a:solidFill>
                  <a:schemeClr val="tx1"/>
                </a:solidFill>
                <a:latin typeface="宋体" pitchFamily="2" charset="-122"/>
              </a:rPr>
              <a:t>分析概述</a:t>
            </a:r>
          </a:p>
        </p:txBody>
      </p:sp>
      <p:sp>
        <p:nvSpPr>
          <p:cNvPr id="6148" name="AutoShape 6">
            <a:hlinkClick r:id="rId2" action="ppaction://hlinksldjump"/>
          </p:cNvPr>
          <p:cNvSpPr>
            <a:spLocks noChangeArrowheads="1"/>
          </p:cNvSpPr>
          <p:nvPr/>
        </p:nvSpPr>
        <p:spPr bwMode="auto">
          <a:xfrm>
            <a:off x="381000" y="6400800"/>
            <a:ext cx="457200" cy="306388"/>
          </a:xfrm>
          <a:prstGeom prst="leftArrow">
            <a:avLst>
              <a:gd name="adj1" fmla="val 50000"/>
              <a:gd name="adj2" fmla="val 37306"/>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56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56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656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65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uild="p" bldLvl="3"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537200" y="152400"/>
            <a:ext cx="345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zh-CN" altLang="en-US" sz="2800">
                <a:latin typeface="Times New Roman" pitchFamily="18" charset="0"/>
              </a:rPr>
              <a:t>识别</a:t>
            </a:r>
            <a:r>
              <a:rPr lang="en-US" altLang="zh-CN" sz="2800">
                <a:latin typeface="Times New Roman" pitchFamily="18" charset="0"/>
              </a:rPr>
              <a:t>G’</a:t>
            </a:r>
            <a:r>
              <a:rPr lang="zh-CN" altLang="en-US" sz="2800">
                <a:latin typeface="Times New Roman" pitchFamily="18" charset="0"/>
              </a:rPr>
              <a:t>活前缀的</a:t>
            </a:r>
            <a:r>
              <a:rPr lang="en-US" altLang="zh-CN" sz="2800">
                <a:latin typeface="Times New Roman" pitchFamily="18" charset="0"/>
              </a:rPr>
              <a:t>NFA</a:t>
            </a:r>
            <a:endParaRPr lang="zh-CN" altLang="en-US" sz="2800">
              <a:latin typeface="Times New Roman" pitchFamily="18" charset="0"/>
            </a:endParaRPr>
          </a:p>
        </p:txBody>
      </p:sp>
      <p:grpSp>
        <p:nvGrpSpPr>
          <p:cNvPr id="21582" name="Group 78"/>
          <p:cNvGrpSpPr>
            <a:grpSpLocks/>
          </p:cNvGrpSpPr>
          <p:nvPr/>
        </p:nvGrpSpPr>
        <p:grpSpPr bwMode="auto">
          <a:xfrm>
            <a:off x="2286000" y="1219200"/>
            <a:ext cx="6858000" cy="5410200"/>
            <a:chOff x="672" y="624"/>
            <a:chExt cx="4320" cy="3408"/>
          </a:xfrm>
        </p:grpSpPr>
        <p:sp>
          <p:nvSpPr>
            <p:cNvPr id="41989" name="Text Box 4"/>
            <p:cNvSpPr txBox="1">
              <a:spLocks noChangeArrowheads="1"/>
            </p:cNvSpPr>
            <p:nvPr/>
          </p:nvSpPr>
          <p:spPr bwMode="auto">
            <a:xfrm>
              <a:off x="3524" y="912"/>
              <a:ext cx="2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ε</a:t>
              </a:r>
            </a:p>
          </p:txBody>
        </p:sp>
        <p:sp>
          <p:nvSpPr>
            <p:cNvPr id="41990" name="Text Box 6"/>
            <p:cNvSpPr txBox="1">
              <a:spLocks noChangeArrowheads="1"/>
            </p:cNvSpPr>
            <p:nvPr/>
          </p:nvSpPr>
          <p:spPr bwMode="auto">
            <a:xfrm>
              <a:off x="2201" y="2173"/>
              <a:ext cx="13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a:t>
              </a:r>
            </a:p>
          </p:txBody>
        </p:sp>
        <p:sp>
          <p:nvSpPr>
            <p:cNvPr id="41991" name="Text Box 7"/>
            <p:cNvSpPr txBox="1">
              <a:spLocks noChangeArrowheads="1"/>
            </p:cNvSpPr>
            <p:nvPr/>
          </p:nvSpPr>
          <p:spPr bwMode="auto">
            <a:xfrm>
              <a:off x="4054" y="1140"/>
              <a:ext cx="25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d</a:t>
              </a:r>
            </a:p>
          </p:txBody>
        </p:sp>
        <p:sp>
          <p:nvSpPr>
            <p:cNvPr id="41992" name="Text Box 8"/>
            <p:cNvSpPr txBox="1">
              <a:spLocks noChangeArrowheads="1"/>
            </p:cNvSpPr>
            <p:nvPr/>
          </p:nvSpPr>
          <p:spPr bwMode="auto">
            <a:xfrm>
              <a:off x="3260" y="624"/>
              <a:ext cx="25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c</a:t>
              </a:r>
            </a:p>
          </p:txBody>
        </p:sp>
        <p:sp>
          <p:nvSpPr>
            <p:cNvPr id="41993" name="Text Box 9"/>
            <p:cNvSpPr txBox="1">
              <a:spLocks noChangeArrowheads="1"/>
            </p:cNvSpPr>
            <p:nvPr/>
          </p:nvSpPr>
          <p:spPr bwMode="auto">
            <a:xfrm>
              <a:off x="4054" y="3103"/>
              <a:ext cx="25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d</a:t>
              </a:r>
            </a:p>
          </p:txBody>
        </p:sp>
        <p:sp>
          <p:nvSpPr>
            <p:cNvPr id="41994" name="Text Box 10"/>
            <p:cNvSpPr txBox="1">
              <a:spLocks noChangeArrowheads="1"/>
            </p:cNvSpPr>
            <p:nvPr/>
          </p:nvSpPr>
          <p:spPr bwMode="auto">
            <a:xfrm>
              <a:off x="2201" y="2793"/>
              <a:ext cx="25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d</a:t>
              </a:r>
            </a:p>
          </p:txBody>
        </p:sp>
        <p:sp>
          <p:nvSpPr>
            <p:cNvPr id="41995" name="Text Box 11"/>
            <p:cNvSpPr txBox="1">
              <a:spLocks noChangeArrowheads="1"/>
            </p:cNvSpPr>
            <p:nvPr/>
          </p:nvSpPr>
          <p:spPr bwMode="auto">
            <a:xfrm>
              <a:off x="2201" y="1553"/>
              <a:ext cx="25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a</a:t>
              </a:r>
            </a:p>
          </p:txBody>
        </p:sp>
        <p:sp>
          <p:nvSpPr>
            <p:cNvPr id="41996" name="Text Box 12"/>
            <p:cNvSpPr txBox="1">
              <a:spLocks noChangeArrowheads="1"/>
            </p:cNvSpPr>
            <p:nvPr/>
          </p:nvSpPr>
          <p:spPr bwMode="auto">
            <a:xfrm>
              <a:off x="4054" y="3619"/>
              <a:ext cx="26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B</a:t>
              </a:r>
            </a:p>
          </p:txBody>
        </p:sp>
        <p:sp>
          <p:nvSpPr>
            <p:cNvPr id="41997" name="Text Box 13"/>
            <p:cNvSpPr txBox="1">
              <a:spLocks noChangeArrowheads="1"/>
            </p:cNvSpPr>
            <p:nvPr/>
          </p:nvSpPr>
          <p:spPr bwMode="auto">
            <a:xfrm>
              <a:off x="3127" y="2793"/>
              <a:ext cx="2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B</a:t>
              </a:r>
            </a:p>
          </p:txBody>
        </p:sp>
        <p:sp>
          <p:nvSpPr>
            <p:cNvPr id="41998" name="Text Box 14"/>
            <p:cNvSpPr txBox="1">
              <a:spLocks noChangeArrowheads="1"/>
            </p:cNvSpPr>
            <p:nvPr/>
          </p:nvSpPr>
          <p:spPr bwMode="auto">
            <a:xfrm>
              <a:off x="4054" y="624"/>
              <a:ext cx="25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A</a:t>
              </a:r>
            </a:p>
          </p:txBody>
        </p:sp>
        <p:sp>
          <p:nvSpPr>
            <p:cNvPr id="41999" name="Text Box 15"/>
            <p:cNvSpPr txBox="1">
              <a:spLocks noChangeArrowheads="1"/>
            </p:cNvSpPr>
            <p:nvPr/>
          </p:nvSpPr>
          <p:spPr bwMode="auto">
            <a:xfrm>
              <a:off x="3127" y="1553"/>
              <a:ext cx="25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A</a:t>
              </a:r>
            </a:p>
          </p:txBody>
        </p:sp>
        <p:sp>
          <p:nvSpPr>
            <p:cNvPr id="42000" name="Text Box 16"/>
            <p:cNvSpPr txBox="1">
              <a:spLocks noChangeArrowheads="1"/>
            </p:cNvSpPr>
            <p:nvPr/>
          </p:nvSpPr>
          <p:spPr bwMode="auto">
            <a:xfrm>
              <a:off x="1407" y="2173"/>
              <a:ext cx="26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E</a:t>
              </a:r>
            </a:p>
          </p:txBody>
        </p:sp>
        <p:sp>
          <p:nvSpPr>
            <p:cNvPr id="42001" name="Text Box 17"/>
            <p:cNvSpPr txBox="1">
              <a:spLocks noChangeArrowheads="1"/>
            </p:cNvSpPr>
            <p:nvPr/>
          </p:nvSpPr>
          <p:spPr bwMode="auto">
            <a:xfrm>
              <a:off x="3666" y="3484"/>
              <a:ext cx="26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ε</a:t>
              </a:r>
            </a:p>
          </p:txBody>
        </p:sp>
        <p:sp>
          <p:nvSpPr>
            <p:cNvPr id="42002" name="Text Box 18"/>
            <p:cNvSpPr txBox="1">
              <a:spLocks noChangeArrowheads="1"/>
            </p:cNvSpPr>
            <p:nvPr/>
          </p:nvSpPr>
          <p:spPr bwMode="auto">
            <a:xfrm>
              <a:off x="3127" y="1140"/>
              <a:ext cx="26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ε</a:t>
              </a:r>
            </a:p>
          </p:txBody>
        </p:sp>
        <p:sp>
          <p:nvSpPr>
            <p:cNvPr id="42003" name="Text Box 19"/>
            <p:cNvSpPr txBox="1">
              <a:spLocks noChangeArrowheads="1"/>
            </p:cNvSpPr>
            <p:nvPr/>
          </p:nvSpPr>
          <p:spPr bwMode="auto">
            <a:xfrm>
              <a:off x="2730" y="1140"/>
              <a:ext cx="26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ε</a:t>
              </a:r>
            </a:p>
          </p:txBody>
        </p:sp>
        <p:sp>
          <p:nvSpPr>
            <p:cNvPr id="42004" name="Text Box 20"/>
            <p:cNvSpPr txBox="1">
              <a:spLocks noChangeArrowheads="1"/>
            </p:cNvSpPr>
            <p:nvPr/>
          </p:nvSpPr>
          <p:spPr bwMode="auto">
            <a:xfrm>
              <a:off x="3047" y="3098"/>
              <a:ext cx="26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ε</a:t>
              </a:r>
            </a:p>
          </p:txBody>
        </p:sp>
        <p:sp>
          <p:nvSpPr>
            <p:cNvPr id="42005" name="Text Box 21"/>
            <p:cNvSpPr txBox="1">
              <a:spLocks noChangeArrowheads="1"/>
            </p:cNvSpPr>
            <p:nvPr/>
          </p:nvSpPr>
          <p:spPr bwMode="auto">
            <a:xfrm>
              <a:off x="2465" y="3206"/>
              <a:ext cx="26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ε</a:t>
              </a:r>
            </a:p>
          </p:txBody>
        </p:sp>
        <p:sp>
          <p:nvSpPr>
            <p:cNvPr id="42006" name="Text Box 22"/>
            <p:cNvSpPr txBox="1">
              <a:spLocks noChangeArrowheads="1"/>
            </p:cNvSpPr>
            <p:nvPr/>
          </p:nvSpPr>
          <p:spPr bwMode="auto">
            <a:xfrm>
              <a:off x="1274" y="2689"/>
              <a:ext cx="26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ε</a:t>
              </a:r>
            </a:p>
          </p:txBody>
        </p:sp>
        <p:sp>
          <p:nvSpPr>
            <p:cNvPr id="42007" name="Text Box 23"/>
            <p:cNvSpPr txBox="1">
              <a:spLocks noChangeArrowheads="1"/>
            </p:cNvSpPr>
            <p:nvPr/>
          </p:nvSpPr>
          <p:spPr bwMode="auto">
            <a:xfrm>
              <a:off x="1142" y="1760"/>
              <a:ext cx="26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ε</a:t>
              </a:r>
            </a:p>
          </p:txBody>
        </p:sp>
        <p:sp>
          <p:nvSpPr>
            <p:cNvPr id="42008" name="Oval 24"/>
            <p:cNvSpPr>
              <a:spLocks noChangeArrowheads="1"/>
            </p:cNvSpPr>
            <p:nvPr/>
          </p:nvSpPr>
          <p:spPr bwMode="auto">
            <a:xfrm>
              <a:off x="877" y="2276"/>
              <a:ext cx="397" cy="310"/>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100000"/>
                </a:lnSpc>
                <a:spcBef>
                  <a:spcPct val="0"/>
                </a:spcBef>
                <a:buClrTx/>
                <a:buFontTx/>
                <a:buNone/>
              </a:pPr>
              <a:r>
                <a:rPr kumimoji="0" lang="zh-CN" altLang="en-US">
                  <a:latin typeface="Times New Roman" pitchFamily="18" charset="0"/>
                </a:rPr>
                <a:t> 1</a:t>
              </a:r>
            </a:p>
          </p:txBody>
        </p:sp>
        <p:sp>
          <p:nvSpPr>
            <p:cNvPr id="42009" name="Oval 25"/>
            <p:cNvSpPr>
              <a:spLocks noChangeArrowheads="1"/>
            </p:cNvSpPr>
            <p:nvPr/>
          </p:nvSpPr>
          <p:spPr bwMode="auto">
            <a:xfrm>
              <a:off x="1632" y="2793"/>
              <a:ext cx="439" cy="310"/>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11</a:t>
              </a:r>
            </a:p>
          </p:txBody>
        </p:sp>
        <p:sp>
          <p:nvSpPr>
            <p:cNvPr id="42010" name="Oval 26"/>
            <p:cNvSpPr>
              <a:spLocks noChangeArrowheads="1"/>
            </p:cNvSpPr>
            <p:nvPr/>
          </p:nvSpPr>
          <p:spPr bwMode="auto">
            <a:xfrm>
              <a:off x="2598" y="2793"/>
              <a:ext cx="397" cy="310"/>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12</a:t>
              </a:r>
            </a:p>
          </p:txBody>
        </p:sp>
        <p:sp>
          <p:nvSpPr>
            <p:cNvPr id="42011" name="Oval 27"/>
            <p:cNvSpPr>
              <a:spLocks noChangeArrowheads="1"/>
            </p:cNvSpPr>
            <p:nvPr/>
          </p:nvSpPr>
          <p:spPr bwMode="auto">
            <a:xfrm>
              <a:off x="1671" y="1657"/>
              <a:ext cx="397" cy="310"/>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100000"/>
                </a:lnSpc>
                <a:spcBef>
                  <a:spcPct val="0"/>
                </a:spcBef>
                <a:buClrTx/>
                <a:buFontTx/>
                <a:buNone/>
              </a:pPr>
              <a:r>
                <a:rPr kumimoji="0" lang="zh-CN" altLang="en-US">
                  <a:latin typeface="Times New Roman" pitchFamily="18" charset="0"/>
                </a:rPr>
                <a:t> 3</a:t>
              </a:r>
            </a:p>
          </p:txBody>
        </p:sp>
        <p:sp>
          <p:nvSpPr>
            <p:cNvPr id="42012" name="Oval 29"/>
            <p:cNvSpPr>
              <a:spLocks noChangeArrowheads="1"/>
            </p:cNvSpPr>
            <p:nvPr/>
          </p:nvSpPr>
          <p:spPr bwMode="auto">
            <a:xfrm>
              <a:off x="1671" y="2173"/>
              <a:ext cx="530" cy="413"/>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3" name="Oval 30"/>
            <p:cNvSpPr>
              <a:spLocks noChangeArrowheads="1"/>
            </p:cNvSpPr>
            <p:nvPr/>
          </p:nvSpPr>
          <p:spPr bwMode="auto">
            <a:xfrm>
              <a:off x="1777" y="2256"/>
              <a:ext cx="318" cy="247"/>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2</a:t>
              </a:r>
            </a:p>
          </p:txBody>
        </p:sp>
        <p:sp>
          <p:nvSpPr>
            <p:cNvPr id="42014" name="Oval 31"/>
            <p:cNvSpPr>
              <a:spLocks noChangeArrowheads="1"/>
            </p:cNvSpPr>
            <p:nvPr/>
          </p:nvSpPr>
          <p:spPr bwMode="auto">
            <a:xfrm>
              <a:off x="2598" y="1657"/>
              <a:ext cx="397" cy="310"/>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4</a:t>
              </a:r>
            </a:p>
          </p:txBody>
        </p:sp>
        <p:sp>
          <p:nvSpPr>
            <p:cNvPr id="42015" name="Oval 33"/>
            <p:cNvSpPr>
              <a:spLocks noChangeArrowheads="1"/>
            </p:cNvSpPr>
            <p:nvPr/>
          </p:nvSpPr>
          <p:spPr bwMode="auto">
            <a:xfrm>
              <a:off x="3524" y="1553"/>
              <a:ext cx="530" cy="414"/>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6" name="Oval 34"/>
            <p:cNvSpPr>
              <a:spLocks noChangeArrowheads="1"/>
            </p:cNvSpPr>
            <p:nvPr/>
          </p:nvSpPr>
          <p:spPr bwMode="auto">
            <a:xfrm>
              <a:off x="3630" y="1636"/>
              <a:ext cx="318" cy="248"/>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5</a:t>
              </a:r>
            </a:p>
          </p:txBody>
        </p:sp>
        <p:sp>
          <p:nvSpPr>
            <p:cNvPr id="42017" name="Oval 35"/>
            <p:cNvSpPr>
              <a:spLocks noChangeArrowheads="1"/>
            </p:cNvSpPr>
            <p:nvPr/>
          </p:nvSpPr>
          <p:spPr bwMode="auto">
            <a:xfrm>
              <a:off x="2598" y="3722"/>
              <a:ext cx="399" cy="310"/>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14</a:t>
              </a:r>
            </a:p>
          </p:txBody>
        </p:sp>
        <p:sp>
          <p:nvSpPr>
            <p:cNvPr id="42018" name="Oval 36"/>
            <p:cNvSpPr>
              <a:spLocks noChangeArrowheads="1"/>
            </p:cNvSpPr>
            <p:nvPr/>
          </p:nvSpPr>
          <p:spPr bwMode="auto">
            <a:xfrm>
              <a:off x="3524" y="3722"/>
              <a:ext cx="400" cy="310"/>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15</a:t>
              </a:r>
            </a:p>
          </p:txBody>
        </p:sp>
        <p:sp>
          <p:nvSpPr>
            <p:cNvPr id="42019" name="Oval 37"/>
            <p:cNvSpPr>
              <a:spLocks noChangeArrowheads="1"/>
            </p:cNvSpPr>
            <p:nvPr/>
          </p:nvSpPr>
          <p:spPr bwMode="auto">
            <a:xfrm>
              <a:off x="3524" y="3206"/>
              <a:ext cx="400" cy="310"/>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17</a:t>
              </a:r>
            </a:p>
          </p:txBody>
        </p:sp>
        <p:sp>
          <p:nvSpPr>
            <p:cNvPr id="42020" name="Oval 38"/>
            <p:cNvSpPr>
              <a:spLocks noChangeArrowheads="1"/>
            </p:cNvSpPr>
            <p:nvPr/>
          </p:nvSpPr>
          <p:spPr bwMode="auto">
            <a:xfrm>
              <a:off x="2730" y="624"/>
              <a:ext cx="397" cy="310"/>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6</a:t>
              </a:r>
            </a:p>
          </p:txBody>
        </p:sp>
        <p:sp>
          <p:nvSpPr>
            <p:cNvPr id="42021" name="Oval 39"/>
            <p:cNvSpPr>
              <a:spLocks noChangeArrowheads="1"/>
            </p:cNvSpPr>
            <p:nvPr/>
          </p:nvSpPr>
          <p:spPr bwMode="auto">
            <a:xfrm>
              <a:off x="3524" y="1140"/>
              <a:ext cx="397" cy="310"/>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9</a:t>
              </a:r>
            </a:p>
          </p:txBody>
        </p:sp>
        <p:sp>
          <p:nvSpPr>
            <p:cNvPr id="42022" name="Oval 40"/>
            <p:cNvSpPr>
              <a:spLocks noChangeArrowheads="1"/>
            </p:cNvSpPr>
            <p:nvPr/>
          </p:nvSpPr>
          <p:spPr bwMode="auto">
            <a:xfrm>
              <a:off x="3524" y="624"/>
              <a:ext cx="400" cy="310"/>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7</a:t>
              </a:r>
            </a:p>
          </p:txBody>
        </p:sp>
        <p:sp>
          <p:nvSpPr>
            <p:cNvPr id="42023" name="Oval 42"/>
            <p:cNvSpPr>
              <a:spLocks noChangeArrowheads="1"/>
            </p:cNvSpPr>
            <p:nvPr/>
          </p:nvSpPr>
          <p:spPr bwMode="auto">
            <a:xfrm>
              <a:off x="4319" y="624"/>
              <a:ext cx="529" cy="413"/>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4" name="Oval 43"/>
            <p:cNvSpPr>
              <a:spLocks noChangeArrowheads="1"/>
            </p:cNvSpPr>
            <p:nvPr/>
          </p:nvSpPr>
          <p:spPr bwMode="auto">
            <a:xfrm>
              <a:off x="4425" y="707"/>
              <a:ext cx="317" cy="247"/>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8</a:t>
              </a:r>
            </a:p>
          </p:txBody>
        </p:sp>
        <p:sp>
          <p:nvSpPr>
            <p:cNvPr id="42025" name="Oval 45"/>
            <p:cNvSpPr>
              <a:spLocks noChangeArrowheads="1"/>
            </p:cNvSpPr>
            <p:nvPr/>
          </p:nvSpPr>
          <p:spPr bwMode="auto">
            <a:xfrm>
              <a:off x="4319" y="1140"/>
              <a:ext cx="625" cy="413"/>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6" name="Oval 46"/>
            <p:cNvSpPr>
              <a:spLocks noChangeArrowheads="1"/>
            </p:cNvSpPr>
            <p:nvPr/>
          </p:nvSpPr>
          <p:spPr bwMode="auto">
            <a:xfrm>
              <a:off x="4425" y="1223"/>
              <a:ext cx="375" cy="247"/>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10</a:t>
              </a:r>
            </a:p>
          </p:txBody>
        </p:sp>
        <p:sp>
          <p:nvSpPr>
            <p:cNvPr id="42027" name="Oval 48"/>
            <p:cNvSpPr>
              <a:spLocks noChangeArrowheads="1"/>
            </p:cNvSpPr>
            <p:nvPr/>
          </p:nvSpPr>
          <p:spPr bwMode="auto">
            <a:xfrm>
              <a:off x="4319" y="3103"/>
              <a:ext cx="625" cy="413"/>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8" name="Oval 49"/>
            <p:cNvSpPr>
              <a:spLocks noChangeArrowheads="1"/>
            </p:cNvSpPr>
            <p:nvPr/>
          </p:nvSpPr>
          <p:spPr bwMode="auto">
            <a:xfrm>
              <a:off x="4425" y="3186"/>
              <a:ext cx="375" cy="247"/>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18</a:t>
              </a:r>
            </a:p>
          </p:txBody>
        </p:sp>
        <p:sp>
          <p:nvSpPr>
            <p:cNvPr id="42029" name="Oval 51"/>
            <p:cNvSpPr>
              <a:spLocks noChangeArrowheads="1"/>
            </p:cNvSpPr>
            <p:nvPr/>
          </p:nvSpPr>
          <p:spPr bwMode="auto">
            <a:xfrm>
              <a:off x="4319" y="3619"/>
              <a:ext cx="673" cy="413"/>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30" name="Oval 52"/>
            <p:cNvSpPr>
              <a:spLocks noChangeArrowheads="1"/>
            </p:cNvSpPr>
            <p:nvPr/>
          </p:nvSpPr>
          <p:spPr bwMode="auto">
            <a:xfrm>
              <a:off x="4425" y="3702"/>
              <a:ext cx="423" cy="247"/>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16</a:t>
              </a:r>
            </a:p>
          </p:txBody>
        </p:sp>
        <p:sp>
          <p:nvSpPr>
            <p:cNvPr id="42031" name="AutoShape 53"/>
            <p:cNvSpPr>
              <a:spLocks noChangeArrowheads="1"/>
            </p:cNvSpPr>
            <p:nvPr/>
          </p:nvSpPr>
          <p:spPr bwMode="auto">
            <a:xfrm>
              <a:off x="672" y="2352"/>
              <a:ext cx="205" cy="131"/>
            </a:xfrm>
            <a:prstGeom prst="rightArrow">
              <a:avLst>
                <a:gd name="adj1" fmla="val 50000"/>
                <a:gd name="adj2" fmla="val 39122"/>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32" name="Line 54"/>
            <p:cNvSpPr>
              <a:spLocks noChangeShapeType="1"/>
            </p:cNvSpPr>
            <p:nvPr/>
          </p:nvSpPr>
          <p:spPr bwMode="auto">
            <a:xfrm flipV="1">
              <a:off x="1142" y="1863"/>
              <a:ext cx="529" cy="413"/>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3" name="Line 55"/>
            <p:cNvSpPr>
              <a:spLocks noChangeShapeType="1"/>
            </p:cNvSpPr>
            <p:nvPr/>
          </p:nvSpPr>
          <p:spPr bwMode="auto">
            <a:xfrm>
              <a:off x="1274" y="2380"/>
              <a:ext cx="397"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4" name="Line 56"/>
            <p:cNvSpPr>
              <a:spLocks noChangeShapeType="1"/>
            </p:cNvSpPr>
            <p:nvPr/>
          </p:nvSpPr>
          <p:spPr bwMode="auto">
            <a:xfrm>
              <a:off x="1274" y="2586"/>
              <a:ext cx="397" cy="31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5" name="Line 57"/>
            <p:cNvSpPr>
              <a:spLocks noChangeShapeType="1"/>
            </p:cNvSpPr>
            <p:nvPr/>
          </p:nvSpPr>
          <p:spPr bwMode="auto">
            <a:xfrm>
              <a:off x="2068" y="1760"/>
              <a:ext cx="530"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6" name="Line 58"/>
            <p:cNvSpPr>
              <a:spLocks noChangeShapeType="1"/>
            </p:cNvSpPr>
            <p:nvPr/>
          </p:nvSpPr>
          <p:spPr bwMode="auto">
            <a:xfrm>
              <a:off x="2995" y="1760"/>
              <a:ext cx="529"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7" name="Line 59"/>
            <p:cNvSpPr>
              <a:spLocks noChangeShapeType="1"/>
            </p:cNvSpPr>
            <p:nvPr/>
          </p:nvSpPr>
          <p:spPr bwMode="auto">
            <a:xfrm flipV="1">
              <a:off x="2863" y="934"/>
              <a:ext cx="0" cy="723"/>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8" name="Line 60"/>
            <p:cNvSpPr>
              <a:spLocks noChangeShapeType="1"/>
            </p:cNvSpPr>
            <p:nvPr/>
          </p:nvSpPr>
          <p:spPr bwMode="auto">
            <a:xfrm>
              <a:off x="3127" y="831"/>
              <a:ext cx="397"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9" name="Line 61"/>
            <p:cNvSpPr>
              <a:spLocks noChangeShapeType="1"/>
            </p:cNvSpPr>
            <p:nvPr/>
          </p:nvSpPr>
          <p:spPr bwMode="auto">
            <a:xfrm>
              <a:off x="3921" y="831"/>
              <a:ext cx="398"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0" name="Line 62"/>
            <p:cNvSpPr>
              <a:spLocks noChangeShapeType="1"/>
            </p:cNvSpPr>
            <p:nvPr/>
          </p:nvSpPr>
          <p:spPr bwMode="auto">
            <a:xfrm>
              <a:off x="3789" y="934"/>
              <a:ext cx="0" cy="206"/>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1" name="Line 63"/>
            <p:cNvSpPr>
              <a:spLocks noChangeShapeType="1"/>
            </p:cNvSpPr>
            <p:nvPr/>
          </p:nvSpPr>
          <p:spPr bwMode="auto">
            <a:xfrm>
              <a:off x="3921" y="1347"/>
              <a:ext cx="398"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2" name="Line 64"/>
            <p:cNvSpPr>
              <a:spLocks noChangeShapeType="1"/>
            </p:cNvSpPr>
            <p:nvPr/>
          </p:nvSpPr>
          <p:spPr bwMode="auto">
            <a:xfrm flipV="1">
              <a:off x="2863" y="1347"/>
              <a:ext cx="661" cy="31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3" name="Line 65"/>
            <p:cNvSpPr>
              <a:spLocks noChangeShapeType="1"/>
            </p:cNvSpPr>
            <p:nvPr/>
          </p:nvSpPr>
          <p:spPr bwMode="auto">
            <a:xfrm>
              <a:off x="2068" y="2999"/>
              <a:ext cx="530"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4" name="Oval 67"/>
            <p:cNvSpPr>
              <a:spLocks noChangeArrowheads="1"/>
            </p:cNvSpPr>
            <p:nvPr/>
          </p:nvSpPr>
          <p:spPr bwMode="auto">
            <a:xfrm>
              <a:off x="3524" y="2689"/>
              <a:ext cx="604" cy="414"/>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45" name="Oval 68"/>
            <p:cNvSpPr>
              <a:spLocks noChangeArrowheads="1"/>
            </p:cNvSpPr>
            <p:nvPr/>
          </p:nvSpPr>
          <p:spPr bwMode="auto">
            <a:xfrm>
              <a:off x="3630" y="2772"/>
              <a:ext cx="402" cy="248"/>
            </a:xfrm>
            <a:prstGeom prst="ellipse">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13</a:t>
              </a:r>
            </a:p>
          </p:txBody>
        </p:sp>
        <p:sp>
          <p:nvSpPr>
            <p:cNvPr id="42046" name="Line 69"/>
            <p:cNvSpPr>
              <a:spLocks noChangeShapeType="1"/>
            </p:cNvSpPr>
            <p:nvPr/>
          </p:nvSpPr>
          <p:spPr bwMode="auto">
            <a:xfrm>
              <a:off x="2995" y="2999"/>
              <a:ext cx="529"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7" name="Line 70"/>
            <p:cNvSpPr>
              <a:spLocks noChangeShapeType="1"/>
            </p:cNvSpPr>
            <p:nvPr/>
          </p:nvSpPr>
          <p:spPr bwMode="auto">
            <a:xfrm flipH="1">
              <a:off x="2730" y="3103"/>
              <a:ext cx="0" cy="619"/>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8" name="Line 71"/>
            <p:cNvSpPr>
              <a:spLocks noChangeShapeType="1"/>
            </p:cNvSpPr>
            <p:nvPr/>
          </p:nvSpPr>
          <p:spPr bwMode="auto">
            <a:xfrm>
              <a:off x="2995" y="2999"/>
              <a:ext cx="529" cy="31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9" name="Line 72"/>
            <p:cNvSpPr>
              <a:spLocks noChangeShapeType="1"/>
            </p:cNvSpPr>
            <p:nvPr/>
          </p:nvSpPr>
          <p:spPr bwMode="auto">
            <a:xfrm>
              <a:off x="2995" y="3825"/>
              <a:ext cx="529"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50" name="Line 73"/>
            <p:cNvSpPr>
              <a:spLocks noChangeShapeType="1"/>
            </p:cNvSpPr>
            <p:nvPr/>
          </p:nvSpPr>
          <p:spPr bwMode="auto">
            <a:xfrm>
              <a:off x="3921" y="3309"/>
              <a:ext cx="398"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51" name="Line 74"/>
            <p:cNvSpPr>
              <a:spLocks noChangeShapeType="1"/>
            </p:cNvSpPr>
            <p:nvPr/>
          </p:nvSpPr>
          <p:spPr bwMode="auto">
            <a:xfrm flipV="1">
              <a:off x="3657" y="3516"/>
              <a:ext cx="0" cy="206"/>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52" name="Line 75"/>
            <p:cNvSpPr>
              <a:spLocks noChangeShapeType="1"/>
            </p:cNvSpPr>
            <p:nvPr/>
          </p:nvSpPr>
          <p:spPr bwMode="auto">
            <a:xfrm>
              <a:off x="3921" y="3825"/>
              <a:ext cx="398"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53" name="Text Box 76"/>
            <p:cNvSpPr txBox="1">
              <a:spLocks noChangeArrowheads="1"/>
            </p:cNvSpPr>
            <p:nvPr/>
          </p:nvSpPr>
          <p:spPr bwMode="auto">
            <a:xfrm>
              <a:off x="2995" y="3619"/>
              <a:ext cx="25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c</a:t>
              </a:r>
            </a:p>
          </p:txBody>
        </p:sp>
      </p:grpSp>
      <p:sp>
        <p:nvSpPr>
          <p:cNvPr id="21583" name="Rectangle 79"/>
          <p:cNvSpPr>
            <a:spLocks noChangeArrowheads="1"/>
          </p:cNvSpPr>
          <p:nvPr/>
        </p:nvSpPr>
        <p:spPr bwMode="auto">
          <a:xfrm>
            <a:off x="76200" y="76200"/>
            <a:ext cx="5791200" cy="559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ClrTx/>
              <a:buFontTx/>
              <a:buNone/>
            </a:pPr>
            <a:r>
              <a:rPr lang="en-US" altLang="zh-CN" dirty="0">
                <a:latin typeface="Times New Roman" pitchFamily="18" charset="0"/>
              </a:rPr>
              <a:t>G’</a:t>
            </a:r>
            <a:r>
              <a:rPr lang="zh-CN" altLang="en-US" dirty="0">
                <a:latin typeface="Times New Roman" pitchFamily="18" charset="0"/>
              </a:rPr>
              <a:t>的所有</a:t>
            </a:r>
            <a:r>
              <a:rPr lang="en-US" altLang="zh-CN" dirty="0">
                <a:latin typeface="Times New Roman" pitchFamily="18" charset="0"/>
              </a:rPr>
              <a:t>LR(0)</a:t>
            </a:r>
            <a:r>
              <a:rPr lang="zh-CN" altLang="en-US" dirty="0">
                <a:latin typeface="Times New Roman" pitchFamily="18" charset="0"/>
              </a:rPr>
              <a:t>项目为：</a:t>
            </a:r>
          </a:p>
          <a:p>
            <a:pPr marL="457200" indent="-457200">
              <a:spcBef>
                <a:spcPct val="50000"/>
              </a:spcBef>
              <a:buClrTx/>
              <a:buFontTx/>
              <a:buNone/>
            </a:pPr>
            <a:r>
              <a:rPr lang="zh-CN" altLang="en-US" dirty="0">
                <a:latin typeface="Times New Roman" pitchFamily="18" charset="0"/>
              </a:rPr>
              <a:t>1．</a:t>
            </a:r>
            <a:r>
              <a:rPr lang="en-US" altLang="zh-CN" dirty="0">
                <a:latin typeface="Times New Roman" pitchFamily="18" charset="0"/>
              </a:rPr>
              <a:t>S’→•E	2．S’→E• 	3．E→•</a:t>
            </a:r>
            <a:r>
              <a:rPr lang="en-US" altLang="zh-CN" dirty="0" err="1">
                <a:latin typeface="Times New Roman" pitchFamily="18" charset="0"/>
              </a:rPr>
              <a:t>aA</a:t>
            </a:r>
            <a:endParaRPr lang="en-US" altLang="zh-CN" dirty="0">
              <a:latin typeface="Times New Roman" pitchFamily="18" charset="0"/>
            </a:endParaRPr>
          </a:p>
          <a:p>
            <a:pPr marL="457200" indent="-457200">
              <a:spcBef>
                <a:spcPct val="50000"/>
              </a:spcBef>
              <a:buClrTx/>
              <a:buFontTx/>
              <a:buNone/>
            </a:pPr>
            <a:r>
              <a:rPr lang="en-US" altLang="zh-CN" dirty="0">
                <a:latin typeface="Times New Roman" pitchFamily="18" charset="0"/>
              </a:rPr>
              <a:t>4．E→a•A 	5．E→aA•	6．A→•</a:t>
            </a:r>
            <a:r>
              <a:rPr lang="en-US" altLang="zh-CN" dirty="0" err="1">
                <a:latin typeface="Times New Roman" pitchFamily="18" charset="0"/>
              </a:rPr>
              <a:t>cA</a:t>
            </a:r>
            <a:endParaRPr lang="en-US" altLang="zh-CN" dirty="0">
              <a:latin typeface="Times New Roman" pitchFamily="18" charset="0"/>
            </a:endParaRPr>
          </a:p>
          <a:p>
            <a:pPr marL="457200" indent="-457200">
              <a:spcBef>
                <a:spcPct val="50000"/>
              </a:spcBef>
              <a:buClrTx/>
              <a:buFontTx/>
              <a:buNone/>
            </a:pPr>
            <a:r>
              <a:rPr lang="en-US" altLang="zh-CN" dirty="0" smtClean="0">
                <a:latin typeface="Times New Roman" pitchFamily="18" charset="0"/>
              </a:rPr>
              <a:t>6.A</a:t>
            </a:r>
            <a:r>
              <a:rPr lang="en-US" altLang="zh-CN" dirty="0">
                <a:latin typeface="Times New Roman" pitchFamily="18" charset="0"/>
              </a:rPr>
              <a:t>→c•A	8．A→cA•	9．A→•d</a:t>
            </a:r>
          </a:p>
          <a:p>
            <a:pPr marL="457200" indent="-457200">
              <a:spcBef>
                <a:spcPct val="50000"/>
              </a:spcBef>
              <a:buClrTx/>
              <a:buFontTx/>
              <a:buNone/>
            </a:pPr>
            <a:r>
              <a:rPr lang="en-US" altLang="zh-CN" dirty="0">
                <a:latin typeface="Times New Roman" pitchFamily="18" charset="0"/>
              </a:rPr>
              <a:t>10.  </a:t>
            </a:r>
            <a:r>
              <a:rPr lang="en-US" altLang="zh-CN" dirty="0" err="1">
                <a:latin typeface="Times New Roman" pitchFamily="18" charset="0"/>
              </a:rPr>
              <a:t>A→d</a:t>
            </a:r>
            <a:r>
              <a:rPr lang="en-US" altLang="zh-CN" dirty="0">
                <a:latin typeface="Times New Roman" pitchFamily="18" charset="0"/>
              </a:rPr>
              <a:t>•	11.  E→•</a:t>
            </a:r>
            <a:r>
              <a:rPr lang="en-US" altLang="zh-CN" dirty="0" err="1">
                <a:latin typeface="Times New Roman" pitchFamily="18" charset="0"/>
              </a:rPr>
              <a:t>bB</a:t>
            </a:r>
            <a:r>
              <a:rPr lang="en-US" altLang="zh-CN" dirty="0">
                <a:latin typeface="Times New Roman" pitchFamily="18" charset="0"/>
              </a:rPr>
              <a:t>	12.  </a:t>
            </a:r>
            <a:r>
              <a:rPr lang="en-US" altLang="zh-CN" dirty="0" err="1">
                <a:latin typeface="Times New Roman" pitchFamily="18" charset="0"/>
              </a:rPr>
              <a:t>E→b•B</a:t>
            </a:r>
            <a:r>
              <a:rPr lang="en-US" altLang="zh-CN" dirty="0">
                <a:latin typeface="Times New Roman" pitchFamily="18" charset="0"/>
              </a:rPr>
              <a:t> </a:t>
            </a:r>
          </a:p>
          <a:p>
            <a:pPr marL="457200" indent="-457200">
              <a:spcBef>
                <a:spcPct val="50000"/>
              </a:spcBef>
              <a:buClrTx/>
              <a:buFontTx/>
              <a:buAutoNum type="arabicPeriod" startAt="13"/>
            </a:pPr>
            <a:r>
              <a:rPr lang="en-US" altLang="zh-CN" dirty="0" err="1">
                <a:latin typeface="Times New Roman" pitchFamily="18" charset="0"/>
              </a:rPr>
              <a:t>E→bB</a:t>
            </a:r>
            <a:r>
              <a:rPr lang="en-US" altLang="zh-CN" dirty="0">
                <a:latin typeface="Times New Roman" pitchFamily="18" charset="0"/>
              </a:rPr>
              <a:t>•	14.  B→•</a:t>
            </a:r>
            <a:r>
              <a:rPr lang="en-US" altLang="zh-CN" dirty="0" err="1">
                <a:latin typeface="Times New Roman" pitchFamily="18" charset="0"/>
              </a:rPr>
              <a:t>cB</a:t>
            </a:r>
            <a:r>
              <a:rPr lang="en-US" altLang="zh-CN" dirty="0">
                <a:latin typeface="Times New Roman" pitchFamily="18" charset="0"/>
              </a:rPr>
              <a:t>		</a:t>
            </a:r>
          </a:p>
          <a:p>
            <a:pPr marL="457200" indent="-457200">
              <a:spcBef>
                <a:spcPct val="50000"/>
              </a:spcBef>
              <a:buClrTx/>
              <a:buFontTx/>
              <a:buNone/>
            </a:pPr>
            <a:r>
              <a:rPr lang="en-US" altLang="zh-CN" dirty="0">
                <a:latin typeface="Times New Roman" pitchFamily="18" charset="0"/>
              </a:rPr>
              <a:t>15.  </a:t>
            </a:r>
            <a:r>
              <a:rPr lang="en-US" altLang="zh-CN" dirty="0" err="1">
                <a:latin typeface="Times New Roman" pitchFamily="18" charset="0"/>
              </a:rPr>
              <a:t>B→c•B</a:t>
            </a:r>
            <a:endParaRPr lang="en-US" altLang="zh-CN" dirty="0">
              <a:latin typeface="Times New Roman" pitchFamily="18" charset="0"/>
            </a:endParaRPr>
          </a:p>
          <a:p>
            <a:pPr marL="457200" indent="-457200">
              <a:spcBef>
                <a:spcPct val="50000"/>
              </a:spcBef>
              <a:buClrTx/>
              <a:buFontTx/>
              <a:buAutoNum type="arabicPeriod" startAt="16"/>
            </a:pPr>
            <a:r>
              <a:rPr lang="en-US" altLang="zh-CN" dirty="0" err="1">
                <a:latin typeface="Times New Roman" pitchFamily="18" charset="0"/>
              </a:rPr>
              <a:t>B→cB</a:t>
            </a:r>
            <a:r>
              <a:rPr lang="en-US" altLang="zh-CN" dirty="0">
                <a:latin typeface="Times New Roman" pitchFamily="18" charset="0"/>
              </a:rPr>
              <a:t>•		</a:t>
            </a:r>
          </a:p>
          <a:p>
            <a:pPr marL="457200" indent="-457200">
              <a:spcBef>
                <a:spcPct val="50000"/>
              </a:spcBef>
              <a:buClrTx/>
              <a:buFontTx/>
              <a:buAutoNum type="arabicPeriod" startAt="16"/>
            </a:pPr>
            <a:r>
              <a:rPr lang="en-US" altLang="zh-CN" dirty="0">
                <a:latin typeface="Times New Roman" pitchFamily="18" charset="0"/>
              </a:rPr>
              <a:t>B→•d		</a:t>
            </a:r>
          </a:p>
          <a:p>
            <a:pPr marL="457200" indent="-457200">
              <a:spcBef>
                <a:spcPct val="50000"/>
              </a:spcBef>
              <a:buClrTx/>
              <a:buFontTx/>
              <a:buAutoNum type="arabicPeriod" startAt="16"/>
            </a:pPr>
            <a:r>
              <a:rPr lang="en-US" altLang="zh-CN" dirty="0" err="1">
                <a:latin typeface="Times New Roman" pitchFamily="18" charset="0"/>
              </a:rPr>
              <a:t>B→d</a:t>
            </a:r>
            <a:r>
              <a:rPr lang="en-US" altLang="zh-CN" dirty="0">
                <a:latin typeface="Times New Roman" pitchFamily="18" charset="0"/>
              </a:rPr>
              <a:t>• </a:t>
            </a:r>
          </a:p>
          <a:p>
            <a:pPr marL="457200" indent="-457200">
              <a:spcBef>
                <a:spcPct val="50000"/>
              </a:spcBef>
              <a:buClrTx/>
              <a:buFontTx/>
              <a:buNone/>
            </a:pPr>
            <a:r>
              <a:rPr lang="en-US" altLang="zh-CN" dirty="0">
                <a:latin typeface="Times New Roman" pitchFamily="18"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1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8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27000" y="152400"/>
            <a:ext cx="345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zh-CN" altLang="en-US" sz="2800">
                <a:latin typeface="Times New Roman" pitchFamily="18" charset="0"/>
              </a:rPr>
              <a:t>识别</a:t>
            </a:r>
            <a:r>
              <a:rPr lang="en-US" altLang="zh-CN" sz="2800">
                <a:latin typeface="Times New Roman" pitchFamily="18" charset="0"/>
              </a:rPr>
              <a:t>G’</a:t>
            </a:r>
            <a:r>
              <a:rPr lang="zh-CN" altLang="en-US" sz="2800">
                <a:latin typeface="Times New Roman" pitchFamily="18" charset="0"/>
              </a:rPr>
              <a:t>活前缀的</a:t>
            </a:r>
            <a:r>
              <a:rPr lang="en-US" altLang="zh-CN" sz="2800">
                <a:latin typeface="Times New Roman" pitchFamily="18" charset="0"/>
              </a:rPr>
              <a:t>DFA</a:t>
            </a:r>
            <a:endParaRPr lang="zh-CN" altLang="en-US" sz="2800">
              <a:latin typeface="Times New Roman" pitchFamily="18" charset="0"/>
            </a:endParaRPr>
          </a:p>
        </p:txBody>
      </p:sp>
      <p:grpSp>
        <p:nvGrpSpPr>
          <p:cNvPr id="43011" name="Group 55"/>
          <p:cNvGrpSpPr>
            <a:grpSpLocks/>
          </p:cNvGrpSpPr>
          <p:nvPr/>
        </p:nvGrpSpPr>
        <p:grpSpPr bwMode="auto">
          <a:xfrm>
            <a:off x="76200" y="457200"/>
            <a:ext cx="8991600" cy="6248400"/>
            <a:chOff x="48" y="288"/>
            <a:chExt cx="5664" cy="3936"/>
          </a:xfrm>
        </p:grpSpPr>
        <p:sp>
          <p:nvSpPr>
            <p:cNvPr id="43013" name="Text Box 4"/>
            <p:cNvSpPr txBox="1">
              <a:spLocks noChangeArrowheads="1"/>
            </p:cNvSpPr>
            <p:nvPr/>
          </p:nvSpPr>
          <p:spPr bwMode="auto">
            <a:xfrm>
              <a:off x="2592" y="3984"/>
              <a:ext cx="144"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c</a:t>
              </a:r>
            </a:p>
          </p:txBody>
        </p:sp>
        <p:sp>
          <p:nvSpPr>
            <p:cNvPr id="43014" name="Text Box 5"/>
            <p:cNvSpPr txBox="1">
              <a:spLocks noChangeArrowheads="1"/>
            </p:cNvSpPr>
            <p:nvPr/>
          </p:nvSpPr>
          <p:spPr bwMode="auto">
            <a:xfrm>
              <a:off x="960" y="2880"/>
              <a:ext cx="134"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b</a:t>
              </a:r>
            </a:p>
          </p:txBody>
        </p:sp>
        <p:sp>
          <p:nvSpPr>
            <p:cNvPr id="43015" name="Text Box 6"/>
            <p:cNvSpPr txBox="1">
              <a:spLocks noChangeArrowheads="1"/>
            </p:cNvSpPr>
            <p:nvPr/>
          </p:nvSpPr>
          <p:spPr bwMode="auto">
            <a:xfrm>
              <a:off x="982" y="1719"/>
              <a:ext cx="13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a</a:t>
              </a:r>
            </a:p>
          </p:txBody>
        </p:sp>
        <p:sp>
          <p:nvSpPr>
            <p:cNvPr id="43016" name="Rectangle 7"/>
            <p:cNvSpPr>
              <a:spLocks noChangeArrowheads="1"/>
            </p:cNvSpPr>
            <p:nvPr/>
          </p:nvSpPr>
          <p:spPr bwMode="auto">
            <a:xfrm>
              <a:off x="448" y="1969"/>
              <a:ext cx="1068" cy="719"/>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I</a:t>
              </a:r>
              <a:r>
                <a:rPr kumimoji="0" lang="en-US" altLang="zh-CN" baseline="-25000">
                  <a:latin typeface="Times New Roman" pitchFamily="18" charset="0"/>
                </a:rPr>
                <a:t>0</a:t>
              </a:r>
              <a:r>
                <a:rPr kumimoji="0" lang="en-US" altLang="zh-CN">
                  <a:latin typeface="Times New Roman" pitchFamily="18" charset="0"/>
                </a:rPr>
                <a:t>：S’→·E</a:t>
              </a:r>
            </a:p>
            <a:p>
              <a:pPr algn="just" eaLnBrk="0" hangingPunct="0">
                <a:lnSpc>
                  <a:spcPct val="100000"/>
                </a:lnSpc>
                <a:spcBef>
                  <a:spcPct val="0"/>
                </a:spcBef>
                <a:buClrTx/>
                <a:buFontTx/>
                <a:buNone/>
              </a:pPr>
              <a:r>
                <a:rPr kumimoji="0" lang="en-US" altLang="zh-CN">
                  <a:latin typeface="Times New Roman" pitchFamily="18" charset="0"/>
                </a:rPr>
                <a:t>　　 E→·aA</a:t>
              </a:r>
            </a:p>
            <a:p>
              <a:pPr algn="just" eaLnBrk="0" hangingPunct="0">
                <a:lnSpc>
                  <a:spcPct val="100000"/>
                </a:lnSpc>
                <a:spcBef>
                  <a:spcPct val="0"/>
                </a:spcBef>
                <a:buClrTx/>
                <a:buFontTx/>
                <a:buNone/>
              </a:pPr>
              <a:r>
                <a:rPr kumimoji="0" lang="en-US" altLang="zh-CN">
                  <a:latin typeface="Times New Roman" pitchFamily="18" charset="0"/>
                </a:rPr>
                <a:t>　　 E→·bB</a:t>
              </a:r>
            </a:p>
          </p:txBody>
        </p:sp>
        <p:sp>
          <p:nvSpPr>
            <p:cNvPr id="43017" name="Rectangle 8"/>
            <p:cNvSpPr>
              <a:spLocks noChangeArrowheads="1"/>
            </p:cNvSpPr>
            <p:nvPr/>
          </p:nvSpPr>
          <p:spPr bwMode="auto">
            <a:xfrm>
              <a:off x="2584" y="551"/>
              <a:ext cx="1068" cy="649"/>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I</a:t>
              </a:r>
              <a:r>
                <a:rPr kumimoji="0" lang="en-US" altLang="zh-CN" baseline="-25000">
                  <a:latin typeface="Times New Roman" pitchFamily="18" charset="0"/>
                </a:rPr>
                <a:t>4</a:t>
              </a:r>
              <a:r>
                <a:rPr kumimoji="0" lang="en-US" altLang="zh-CN">
                  <a:latin typeface="Times New Roman" pitchFamily="18" charset="0"/>
                </a:rPr>
                <a:t>：A→c·A</a:t>
              </a:r>
            </a:p>
            <a:p>
              <a:pPr algn="just" eaLnBrk="0" hangingPunct="0">
                <a:lnSpc>
                  <a:spcPct val="100000"/>
                </a:lnSpc>
                <a:spcBef>
                  <a:spcPct val="0"/>
                </a:spcBef>
                <a:buClrTx/>
                <a:buFontTx/>
                <a:buNone/>
              </a:pPr>
              <a:r>
                <a:rPr kumimoji="0" lang="en-US" altLang="zh-CN">
                  <a:latin typeface="Times New Roman" pitchFamily="18" charset="0"/>
                </a:rPr>
                <a:t>         A→·cA</a:t>
              </a:r>
            </a:p>
            <a:p>
              <a:pPr algn="just" eaLnBrk="0" hangingPunct="0">
                <a:lnSpc>
                  <a:spcPct val="100000"/>
                </a:lnSpc>
                <a:spcBef>
                  <a:spcPct val="0"/>
                </a:spcBef>
                <a:buClrTx/>
                <a:buFontTx/>
                <a:buNone/>
              </a:pPr>
              <a:r>
                <a:rPr kumimoji="0" lang="en-US" altLang="zh-CN">
                  <a:latin typeface="Times New Roman" pitchFamily="18" charset="0"/>
                </a:rPr>
                <a:t>         A→·d</a:t>
              </a:r>
            </a:p>
          </p:txBody>
        </p:sp>
        <p:sp>
          <p:nvSpPr>
            <p:cNvPr id="43018" name="Rectangle 9"/>
            <p:cNvSpPr>
              <a:spLocks noChangeArrowheads="1"/>
            </p:cNvSpPr>
            <p:nvPr/>
          </p:nvSpPr>
          <p:spPr bwMode="auto">
            <a:xfrm>
              <a:off x="2584" y="1302"/>
              <a:ext cx="1068" cy="666"/>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I</a:t>
              </a:r>
              <a:r>
                <a:rPr kumimoji="0" lang="en-US" altLang="zh-CN" baseline="-25000">
                  <a:latin typeface="Times New Roman" pitchFamily="18" charset="0"/>
                </a:rPr>
                <a:t>2</a:t>
              </a:r>
              <a:r>
                <a:rPr kumimoji="0" lang="en-US" altLang="zh-CN">
                  <a:latin typeface="Times New Roman" pitchFamily="18" charset="0"/>
                </a:rPr>
                <a:t>：E→a·A</a:t>
              </a:r>
            </a:p>
            <a:p>
              <a:pPr algn="just" eaLnBrk="0" hangingPunct="0">
                <a:lnSpc>
                  <a:spcPct val="100000"/>
                </a:lnSpc>
                <a:spcBef>
                  <a:spcPct val="0"/>
                </a:spcBef>
                <a:buClrTx/>
                <a:buFontTx/>
                <a:buNone/>
              </a:pPr>
              <a:r>
                <a:rPr kumimoji="0" lang="en-US" altLang="zh-CN">
                  <a:latin typeface="Times New Roman" pitchFamily="18" charset="0"/>
                </a:rPr>
                <a:t>        A→·cA</a:t>
              </a:r>
            </a:p>
            <a:p>
              <a:pPr algn="just" eaLnBrk="0" hangingPunct="0">
                <a:lnSpc>
                  <a:spcPct val="100000"/>
                </a:lnSpc>
                <a:spcBef>
                  <a:spcPct val="0"/>
                </a:spcBef>
                <a:buClrTx/>
                <a:buFontTx/>
                <a:buNone/>
              </a:pPr>
              <a:r>
                <a:rPr kumimoji="0" lang="en-US" altLang="zh-CN">
                  <a:latin typeface="Times New Roman" pitchFamily="18" charset="0"/>
                </a:rPr>
                <a:t>        A→·d</a:t>
              </a:r>
            </a:p>
          </p:txBody>
        </p:sp>
        <p:sp>
          <p:nvSpPr>
            <p:cNvPr id="43019" name="Rectangle 10"/>
            <p:cNvSpPr>
              <a:spLocks noChangeArrowheads="1"/>
            </p:cNvSpPr>
            <p:nvPr/>
          </p:nvSpPr>
          <p:spPr bwMode="auto">
            <a:xfrm>
              <a:off x="2584" y="2448"/>
              <a:ext cx="1068" cy="720"/>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I</a:t>
              </a:r>
              <a:r>
                <a:rPr kumimoji="0" lang="en-US" altLang="zh-CN" baseline="-25000">
                  <a:latin typeface="Times New Roman" pitchFamily="18" charset="0"/>
                </a:rPr>
                <a:t>3</a:t>
              </a:r>
              <a:r>
                <a:rPr kumimoji="0" lang="en-US" altLang="zh-CN">
                  <a:latin typeface="Times New Roman" pitchFamily="18" charset="0"/>
                </a:rPr>
                <a:t>：E→b·B</a:t>
              </a:r>
            </a:p>
            <a:p>
              <a:pPr algn="just" eaLnBrk="0" hangingPunct="0">
                <a:lnSpc>
                  <a:spcPct val="100000"/>
                </a:lnSpc>
                <a:spcBef>
                  <a:spcPct val="0"/>
                </a:spcBef>
                <a:buClrTx/>
                <a:buFontTx/>
                <a:buNone/>
              </a:pPr>
              <a:r>
                <a:rPr kumimoji="0" lang="en-US" altLang="zh-CN">
                  <a:latin typeface="Times New Roman" pitchFamily="18" charset="0"/>
                </a:rPr>
                <a:t>         B→·cB</a:t>
              </a:r>
            </a:p>
            <a:p>
              <a:pPr algn="just" eaLnBrk="0" hangingPunct="0">
                <a:lnSpc>
                  <a:spcPct val="100000"/>
                </a:lnSpc>
                <a:spcBef>
                  <a:spcPct val="0"/>
                </a:spcBef>
                <a:buClrTx/>
                <a:buFontTx/>
                <a:buNone/>
              </a:pPr>
              <a:r>
                <a:rPr kumimoji="0" lang="en-US" altLang="zh-CN">
                  <a:latin typeface="Times New Roman" pitchFamily="18" charset="0"/>
                </a:rPr>
                <a:t>         B→·d</a:t>
              </a:r>
            </a:p>
          </p:txBody>
        </p:sp>
        <p:sp>
          <p:nvSpPr>
            <p:cNvPr id="43020" name="Rectangle 11"/>
            <p:cNvSpPr>
              <a:spLocks noChangeArrowheads="1"/>
            </p:cNvSpPr>
            <p:nvPr/>
          </p:nvSpPr>
          <p:spPr bwMode="auto">
            <a:xfrm>
              <a:off x="2584" y="3312"/>
              <a:ext cx="1068" cy="720"/>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I</a:t>
              </a:r>
              <a:r>
                <a:rPr kumimoji="0" lang="en-US" altLang="zh-CN" baseline="-25000">
                  <a:latin typeface="Times New Roman" pitchFamily="18" charset="0"/>
                </a:rPr>
                <a:t>5</a:t>
              </a:r>
              <a:r>
                <a:rPr kumimoji="0" lang="en-US" altLang="zh-CN">
                  <a:latin typeface="Times New Roman" pitchFamily="18" charset="0"/>
                </a:rPr>
                <a:t>：B→c·B</a:t>
              </a:r>
            </a:p>
            <a:p>
              <a:pPr algn="just" eaLnBrk="0" hangingPunct="0">
                <a:lnSpc>
                  <a:spcPct val="100000"/>
                </a:lnSpc>
                <a:spcBef>
                  <a:spcPct val="0"/>
                </a:spcBef>
                <a:buClrTx/>
                <a:buFontTx/>
                <a:buNone/>
              </a:pPr>
              <a:r>
                <a:rPr kumimoji="0" lang="en-US" altLang="zh-CN">
                  <a:latin typeface="Times New Roman" pitchFamily="18" charset="0"/>
                </a:rPr>
                <a:t>         B→·cB</a:t>
              </a:r>
            </a:p>
            <a:p>
              <a:pPr algn="just" eaLnBrk="0" hangingPunct="0">
                <a:lnSpc>
                  <a:spcPct val="100000"/>
                </a:lnSpc>
                <a:spcBef>
                  <a:spcPct val="0"/>
                </a:spcBef>
                <a:buClrTx/>
                <a:buFontTx/>
                <a:buNone/>
              </a:pPr>
              <a:r>
                <a:rPr kumimoji="0" lang="en-US" altLang="zh-CN">
                  <a:latin typeface="Times New Roman" pitchFamily="18" charset="0"/>
                </a:rPr>
                <a:t>         B→·d</a:t>
              </a:r>
            </a:p>
          </p:txBody>
        </p:sp>
        <p:sp>
          <p:nvSpPr>
            <p:cNvPr id="43021" name="Rectangle 12"/>
            <p:cNvSpPr>
              <a:spLocks noChangeArrowheads="1"/>
            </p:cNvSpPr>
            <p:nvPr/>
          </p:nvSpPr>
          <p:spPr bwMode="auto">
            <a:xfrm>
              <a:off x="2584" y="2053"/>
              <a:ext cx="1068" cy="250"/>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100000"/>
                </a:lnSpc>
                <a:spcBef>
                  <a:spcPct val="0"/>
                </a:spcBef>
                <a:buClrTx/>
                <a:buFontTx/>
                <a:buNone/>
              </a:pPr>
              <a:r>
                <a:rPr kumimoji="0" lang="en-US" altLang="zh-CN">
                  <a:latin typeface="Times New Roman" pitchFamily="18" charset="0"/>
                </a:rPr>
                <a:t>I</a:t>
              </a:r>
              <a:r>
                <a:rPr kumimoji="0" lang="en-US" altLang="zh-CN" baseline="-25000">
                  <a:latin typeface="Times New Roman" pitchFamily="18" charset="0"/>
                </a:rPr>
                <a:t>1</a:t>
              </a:r>
              <a:r>
                <a:rPr kumimoji="0" lang="en-US" altLang="zh-CN">
                  <a:latin typeface="Times New Roman" pitchFamily="18" charset="0"/>
                </a:rPr>
                <a:t>：S’ →E·</a:t>
              </a:r>
            </a:p>
          </p:txBody>
        </p:sp>
        <p:sp>
          <p:nvSpPr>
            <p:cNvPr id="43022" name="Rectangle 13"/>
            <p:cNvSpPr>
              <a:spLocks noChangeArrowheads="1"/>
            </p:cNvSpPr>
            <p:nvPr/>
          </p:nvSpPr>
          <p:spPr bwMode="auto">
            <a:xfrm>
              <a:off x="4319" y="467"/>
              <a:ext cx="1201" cy="251"/>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I</a:t>
              </a:r>
              <a:r>
                <a:rPr kumimoji="0" lang="en-US" altLang="zh-CN" baseline="-25000">
                  <a:latin typeface="Times New Roman" pitchFamily="18" charset="0"/>
                </a:rPr>
                <a:t>8</a:t>
              </a:r>
              <a:r>
                <a:rPr kumimoji="0" lang="en-US" altLang="zh-CN">
                  <a:latin typeface="Times New Roman" pitchFamily="18" charset="0"/>
                </a:rPr>
                <a:t>：A →cA·</a:t>
              </a:r>
            </a:p>
          </p:txBody>
        </p:sp>
        <p:sp>
          <p:nvSpPr>
            <p:cNvPr id="43023" name="Rectangle 14"/>
            <p:cNvSpPr>
              <a:spLocks noChangeArrowheads="1"/>
            </p:cNvSpPr>
            <p:nvPr/>
          </p:nvSpPr>
          <p:spPr bwMode="auto">
            <a:xfrm>
              <a:off x="4319" y="885"/>
              <a:ext cx="1068" cy="250"/>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I</a:t>
              </a:r>
              <a:r>
                <a:rPr kumimoji="0" lang="en-US" altLang="zh-CN" baseline="-25000">
                  <a:latin typeface="Times New Roman" pitchFamily="18" charset="0"/>
                </a:rPr>
                <a:t>10</a:t>
              </a:r>
              <a:r>
                <a:rPr kumimoji="0" lang="en-US" altLang="zh-CN">
                  <a:latin typeface="Times New Roman" pitchFamily="18" charset="0"/>
                </a:rPr>
                <a:t>：A →d·</a:t>
              </a:r>
            </a:p>
          </p:txBody>
        </p:sp>
        <p:sp>
          <p:nvSpPr>
            <p:cNvPr id="43024" name="Rectangle 15"/>
            <p:cNvSpPr>
              <a:spLocks noChangeArrowheads="1"/>
            </p:cNvSpPr>
            <p:nvPr/>
          </p:nvSpPr>
          <p:spPr bwMode="auto">
            <a:xfrm>
              <a:off x="4319" y="1469"/>
              <a:ext cx="1249" cy="250"/>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I</a:t>
              </a:r>
              <a:r>
                <a:rPr kumimoji="0" lang="en-US" altLang="zh-CN" baseline="-25000">
                  <a:latin typeface="Times New Roman" pitchFamily="18" charset="0"/>
                </a:rPr>
                <a:t>6</a:t>
              </a:r>
              <a:r>
                <a:rPr kumimoji="0" lang="en-US" altLang="zh-CN">
                  <a:latin typeface="Times New Roman" pitchFamily="18" charset="0"/>
                </a:rPr>
                <a:t>：E →aA·</a:t>
              </a:r>
            </a:p>
          </p:txBody>
        </p:sp>
        <p:sp>
          <p:nvSpPr>
            <p:cNvPr id="43025" name="Rectangle 16"/>
            <p:cNvSpPr>
              <a:spLocks noChangeArrowheads="1"/>
            </p:cNvSpPr>
            <p:nvPr/>
          </p:nvSpPr>
          <p:spPr bwMode="auto">
            <a:xfrm>
              <a:off x="4452" y="2553"/>
              <a:ext cx="1260" cy="250"/>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I</a:t>
              </a:r>
              <a:r>
                <a:rPr kumimoji="0" lang="en-US" altLang="zh-CN" baseline="-25000">
                  <a:latin typeface="Times New Roman" pitchFamily="18" charset="0"/>
                </a:rPr>
                <a:t>7</a:t>
              </a:r>
              <a:r>
                <a:rPr kumimoji="0" lang="en-US" altLang="zh-CN">
                  <a:latin typeface="Times New Roman" pitchFamily="18" charset="0"/>
                </a:rPr>
                <a:t>：E →bB·</a:t>
              </a:r>
            </a:p>
          </p:txBody>
        </p:sp>
        <p:sp>
          <p:nvSpPr>
            <p:cNvPr id="43026" name="Rectangle 17"/>
            <p:cNvSpPr>
              <a:spLocks noChangeArrowheads="1"/>
            </p:cNvSpPr>
            <p:nvPr/>
          </p:nvSpPr>
          <p:spPr bwMode="auto">
            <a:xfrm>
              <a:off x="4452" y="3221"/>
              <a:ext cx="1068" cy="250"/>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I</a:t>
              </a:r>
              <a:r>
                <a:rPr kumimoji="0" lang="en-US" altLang="zh-CN" baseline="-25000">
                  <a:latin typeface="Times New Roman" pitchFamily="18" charset="0"/>
                </a:rPr>
                <a:t>11</a:t>
              </a:r>
              <a:r>
                <a:rPr kumimoji="0" lang="en-US" altLang="zh-CN">
                  <a:latin typeface="Times New Roman" pitchFamily="18" charset="0"/>
                </a:rPr>
                <a:t>：B →d·</a:t>
              </a:r>
            </a:p>
          </p:txBody>
        </p:sp>
        <p:sp>
          <p:nvSpPr>
            <p:cNvPr id="43027" name="Rectangle 18"/>
            <p:cNvSpPr>
              <a:spLocks noChangeArrowheads="1"/>
            </p:cNvSpPr>
            <p:nvPr/>
          </p:nvSpPr>
          <p:spPr bwMode="auto">
            <a:xfrm>
              <a:off x="4452" y="3554"/>
              <a:ext cx="1260" cy="251"/>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100000"/>
                </a:lnSpc>
                <a:spcBef>
                  <a:spcPct val="0"/>
                </a:spcBef>
                <a:buClrTx/>
                <a:buFontTx/>
                <a:buNone/>
              </a:pPr>
              <a:r>
                <a:rPr kumimoji="0" lang="zh-CN" altLang="en-US">
                  <a:latin typeface="Times New Roman" pitchFamily="18" charset="0"/>
                </a:rPr>
                <a:t>  </a:t>
              </a:r>
              <a:r>
                <a:rPr kumimoji="0" lang="en-US" altLang="zh-CN">
                  <a:latin typeface="Times New Roman" pitchFamily="18" charset="0"/>
                </a:rPr>
                <a:t>I</a:t>
              </a:r>
              <a:r>
                <a:rPr kumimoji="0" lang="en-US" altLang="zh-CN" baseline="-25000">
                  <a:latin typeface="Times New Roman" pitchFamily="18" charset="0"/>
                </a:rPr>
                <a:t>9</a:t>
              </a:r>
              <a:r>
                <a:rPr kumimoji="0" lang="en-US" altLang="zh-CN">
                  <a:latin typeface="Times New Roman" pitchFamily="18" charset="0"/>
                </a:rPr>
                <a:t>：B →cB·</a:t>
              </a:r>
            </a:p>
          </p:txBody>
        </p:sp>
        <p:sp>
          <p:nvSpPr>
            <p:cNvPr id="43028" name="Line 19"/>
            <p:cNvSpPr>
              <a:spLocks noChangeShapeType="1"/>
            </p:cNvSpPr>
            <p:nvPr/>
          </p:nvSpPr>
          <p:spPr bwMode="auto">
            <a:xfrm>
              <a:off x="1516" y="2136"/>
              <a:ext cx="1068"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9" name="Line 20"/>
            <p:cNvSpPr>
              <a:spLocks noChangeShapeType="1"/>
            </p:cNvSpPr>
            <p:nvPr/>
          </p:nvSpPr>
          <p:spPr bwMode="auto">
            <a:xfrm flipV="1">
              <a:off x="849" y="1635"/>
              <a:ext cx="0" cy="334"/>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21"/>
            <p:cNvSpPr>
              <a:spLocks noChangeShapeType="1"/>
            </p:cNvSpPr>
            <p:nvPr/>
          </p:nvSpPr>
          <p:spPr bwMode="auto">
            <a:xfrm>
              <a:off x="849" y="1635"/>
              <a:ext cx="1735"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1" name="Line 22"/>
            <p:cNvSpPr>
              <a:spLocks noChangeShapeType="1"/>
            </p:cNvSpPr>
            <p:nvPr/>
          </p:nvSpPr>
          <p:spPr bwMode="auto">
            <a:xfrm flipH="1">
              <a:off x="2183" y="1469"/>
              <a:ext cx="401" cy="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23"/>
            <p:cNvSpPr>
              <a:spLocks noChangeShapeType="1"/>
            </p:cNvSpPr>
            <p:nvPr/>
          </p:nvSpPr>
          <p:spPr bwMode="auto">
            <a:xfrm flipV="1">
              <a:off x="2183" y="801"/>
              <a:ext cx="0" cy="668"/>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24"/>
            <p:cNvSpPr>
              <a:spLocks noChangeShapeType="1"/>
            </p:cNvSpPr>
            <p:nvPr/>
          </p:nvSpPr>
          <p:spPr bwMode="auto">
            <a:xfrm>
              <a:off x="2183" y="801"/>
              <a:ext cx="401"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4" name="Line 25"/>
            <p:cNvSpPr>
              <a:spLocks noChangeShapeType="1"/>
            </p:cNvSpPr>
            <p:nvPr/>
          </p:nvSpPr>
          <p:spPr bwMode="auto">
            <a:xfrm>
              <a:off x="3652" y="634"/>
              <a:ext cx="667"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5" name="Line 26"/>
            <p:cNvSpPr>
              <a:spLocks noChangeShapeType="1"/>
            </p:cNvSpPr>
            <p:nvPr/>
          </p:nvSpPr>
          <p:spPr bwMode="auto">
            <a:xfrm>
              <a:off x="3652" y="968"/>
              <a:ext cx="667"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6" name="Line 27"/>
            <p:cNvSpPr>
              <a:spLocks noChangeShapeType="1"/>
            </p:cNvSpPr>
            <p:nvPr/>
          </p:nvSpPr>
          <p:spPr bwMode="auto">
            <a:xfrm>
              <a:off x="3652" y="1635"/>
              <a:ext cx="667"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7" name="Line 28"/>
            <p:cNvSpPr>
              <a:spLocks noChangeShapeType="1"/>
            </p:cNvSpPr>
            <p:nvPr/>
          </p:nvSpPr>
          <p:spPr bwMode="auto">
            <a:xfrm flipV="1">
              <a:off x="3652" y="1051"/>
              <a:ext cx="667" cy="418"/>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8" name="Line 29"/>
            <p:cNvSpPr>
              <a:spLocks noChangeShapeType="1"/>
            </p:cNvSpPr>
            <p:nvPr/>
          </p:nvSpPr>
          <p:spPr bwMode="auto">
            <a:xfrm>
              <a:off x="849" y="2803"/>
              <a:ext cx="1735"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9" name="Line 30"/>
            <p:cNvSpPr>
              <a:spLocks noChangeShapeType="1"/>
            </p:cNvSpPr>
            <p:nvPr/>
          </p:nvSpPr>
          <p:spPr bwMode="auto">
            <a:xfrm flipH="1">
              <a:off x="849" y="2688"/>
              <a:ext cx="15" cy="115"/>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31"/>
            <p:cNvSpPr>
              <a:spLocks noChangeShapeType="1"/>
            </p:cNvSpPr>
            <p:nvPr/>
          </p:nvSpPr>
          <p:spPr bwMode="auto">
            <a:xfrm>
              <a:off x="3652" y="2637"/>
              <a:ext cx="800"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1" name="Line 32"/>
            <p:cNvSpPr>
              <a:spLocks noChangeShapeType="1"/>
            </p:cNvSpPr>
            <p:nvPr/>
          </p:nvSpPr>
          <p:spPr bwMode="auto">
            <a:xfrm flipH="1">
              <a:off x="2183" y="2970"/>
              <a:ext cx="401" cy="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33"/>
            <p:cNvSpPr>
              <a:spLocks noChangeShapeType="1"/>
            </p:cNvSpPr>
            <p:nvPr/>
          </p:nvSpPr>
          <p:spPr bwMode="auto">
            <a:xfrm>
              <a:off x="2183" y="2970"/>
              <a:ext cx="0" cy="584"/>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34"/>
            <p:cNvSpPr>
              <a:spLocks noChangeShapeType="1"/>
            </p:cNvSpPr>
            <p:nvPr/>
          </p:nvSpPr>
          <p:spPr bwMode="auto">
            <a:xfrm>
              <a:off x="2183" y="3554"/>
              <a:ext cx="401"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4" name="Line 35"/>
            <p:cNvSpPr>
              <a:spLocks noChangeShapeType="1"/>
            </p:cNvSpPr>
            <p:nvPr/>
          </p:nvSpPr>
          <p:spPr bwMode="auto">
            <a:xfrm>
              <a:off x="3652" y="2887"/>
              <a:ext cx="800" cy="417"/>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5" name="Line 36"/>
            <p:cNvSpPr>
              <a:spLocks noChangeShapeType="1"/>
            </p:cNvSpPr>
            <p:nvPr/>
          </p:nvSpPr>
          <p:spPr bwMode="auto">
            <a:xfrm>
              <a:off x="3652" y="3387"/>
              <a:ext cx="800"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6" name="Line 37"/>
            <p:cNvSpPr>
              <a:spLocks noChangeShapeType="1"/>
            </p:cNvSpPr>
            <p:nvPr/>
          </p:nvSpPr>
          <p:spPr bwMode="auto">
            <a:xfrm>
              <a:off x="3652" y="3638"/>
              <a:ext cx="800"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7" name="AutoShape 38"/>
            <p:cNvSpPr>
              <a:spLocks noChangeArrowheads="1"/>
            </p:cNvSpPr>
            <p:nvPr/>
          </p:nvSpPr>
          <p:spPr bwMode="auto">
            <a:xfrm>
              <a:off x="48" y="2136"/>
              <a:ext cx="400" cy="167"/>
            </a:xfrm>
            <a:prstGeom prst="rightArrow">
              <a:avLst>
                <a:gd name="adj1" fmla="val 50000"/>
                <a:gd name="adj2" fmla="val 59880"/>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8" name="Text Box 39"/>
            <p:cNvSpPr txBox="1">
              <a:spLocks noChangeArrowheads="1"/>
            </p:cNvSpPr>
            <p:nvPr/>
          </p:nvSpPr>
          <p:spPr bwMode="auto">
            <a:xfrm>
              <a:off x="1776" y="1872"/>
              <a:ext cx="133"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E</a:t>
              </a:r>
            </a:p>
          </p:txBody>
        </p:sp>
        <p:sp>
          <p:nvSpPr>
            <p:cNvPr id="43049" name="Text Box 40"/>
            <p:cNvSpPr txBox="1">
              <a:spLocks noChangeArrowheads="1"/>
            </p:cNvSpPr>
            <p:nvPr/>
          </p:nvSpPr>
          <p:spPr bwMode="auto">
            <a:xfrm>
              <a:off x="1916" y="3137"/>
              <a:ext cx="134"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c</a:t>
              </a:r>
            </a:p>
          </p:txBody>
        </p:sp>
        <p:sp>
          <p:nvSpPr>
            <p:cNvPr id="43050" name="Text Box 41"/>
            <p:cNvSpPr txBox="1">
              <a:spLocks noChangeArrowheads="1"/>
            </p:cNvSpPr>
            <p:nvPr/>
          </p:nvSpPr>
          <p:spPr bwMode="auto">
            <a:xfrm>
              <a:off x="1916" y="1051"/>
              <a:ext cx="134"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c</a:t>
              </a:r>
            </a:p>
          </p:txBody>
        </p:sp>
        <p:sp>
          <p:nvSpPr>
            <p:cNvPr id="43051" name="Text Box 42"/>
            <p:cNvSpPr txBox="1">
              <a:spLocks noChangeArrowheads="1"/>
            </p:cNvSpPr>
            <p:nvPr/>
          </p:nvSpPr>
          <p:spPr bwMode="auto">
            <a:xfrm>
              <a:off x="3918" y="3673"/>
              <a:ext cx="134"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B</a:t>
              </a:r>
            </a:p>
          </p:txBody>
        </p:sp>
        <p:sp>
          <p:nvSpPr>
            <p:cNvPr id="43052" name="Text Box 43"/>
            <p:cNvSpPr txBox="1">
              <a:spLocks noChangeArrowheads="1"/>
            </p:cNvSpPr>
            <p:nvPr/>
          </p:nvSpPr>
          <p:spPr bwMode="auto">
            <a:xfrm>
              <a:off x="3918" y="3120"/>
              <a:ext cx="134"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d</a:t>
              </a:r>
            </a:p>
          </p:txBody>
        </p:sp>
        <p:sp>
          <p:nvSpPr>
            <p:cNvPr id="43053" name="Text Box 44"/>
            <p:cNvSpPr txBox="1">
              <a:spLocks noChangeArrowheads="1"/>
            </p:cNvSpPr>
            <p:nvPr/>
          </p:nvSpPr>
          <p:spPr bwMode="auto">
            <a:xfrm>
              <a:off x="4052" y="2887"/>
              <a:ext cx="133"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d</a:t>
              </a:r>
            </a:p>
          </p:txBody>
        </p:sp>
        <p:sp>
          <p:nvSpPr>
            <p:cNvPr id="43054" name="Text Box 45"/>
            <p:cNvSpPr txBox="1">
              <a:spLocks noChangeArrowheads="1"/>
            </p:cNvSpPr>
            <p:nvPr/>
          </p:nvSpPr>
          <p:spPr bwMode="auto">
            <a:xfrm>
              <a:off x="3918" y="2352"/>
              <a:ext cx="134"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B</a:t>
              </a:r>
            </a:p>
          </p:txBody>
        </p:sp>
        <p:sp>
          <p:nvSpPr>
            <p:cNvPr id="43055" name="Text Box 46"/>
            <p:cNvSpPr txBox="1">
              <a:spLocks noChangeArrowheads="1"/>
            </p:cNvSpPr>
            <p:nvPr/>
          </p:nvSpPr>
          <p:spPr bwMode="auto">
            <a:xfrm>
              <a:off x="3918" y="1392"/>
              <a:ext cx="134"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A</a:t>
              </a:r>
            </a:p>
          </p:txBody>
        </p:sp>
        <p:sp>
          <p:nvSpPr>
            <p:cNvPr id="43056" name="Text Box 47"/>
            <p:cNvSpPr txBox="1">
              <a:spLocks noChangeArrowheads="1"/>
            </p:cNvSpPr>
            <p:nvPr/>
          </p:nvSpPr>
          <p:spPr bwMode="auto">
            <a:xfrm>
              <a:off x="3785" y="1135"/>
              <a:ext cx="133"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d</a:t>
              </a:r>
            </a:p>
          </p:txBody>
        </p:sp>
        <p:sp>
          <p:nvSpPr>
            <p:cNvPr id="43057" name="Text Box 48"/>
            <p:cNvSpPr txBox="1">
              <a:spLocks noChangeArrowheads="1"/>
            </p:cNvSpPr>
            <p:nvPr/>
          </p:nvSpPr>
          <p:spPr bwMode="auto">
            <a:xfrm>
              <a:off x="3785" y="720"/>
              <a:ext cx="133"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d</a:t>
              </a:r>
            </a:p>
          </p:txBody>
        </p:sp>
        <p:sp>
          <p:nvSpPr>
            <p:cNvPr id="43058" name="Text Box 49"/>
            <p:cNvSpPr txBox="1">
              <a:spLocks noChangeArrowheads="1"/>
            </p:cNvSpPr>
            <p:nvPr/>
          </p:nvSpPr>
          <p:spPr bwMode="auto">
            <a:xfrm>
              <a:off x="3785" y="384"/>
              <a:ext cx="133"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A</a:t>
              </a:r>
            </a:p>
          </p:txBody>
        </p:sp>
        <p:sp>
          <p:nvSpPr>
            <p:cNvPr id="43059" name="AutoShape 50"/>
            <p:cNvSpPr>
              <a:spLocks noChangeArrowheads="1"/>
            </p:cNvSpPr>
            <p:nvPr/>
          </p:nvSpPr>
          <p:spPr bwMode="auto">
            <a:xfrm>
              <a:off x="2984" y="4080"/>
              <a:ext cx="401" cy="144"/>
            </a:xfrm>
            <a:prstGeom prst="curvedUpArrow">
              <a:avLst>
                <a:gd name="adj1" fmla="val 1650"/>
                <a:gd name="adj2" fmla="val 101694"/>
                <a:gd name="adj3" fmla="val 33333"/>
              </a:avLst>
            </a:prstGeom>
            <a:noFill/>
            <a:ln w="25400">
              <a:solidFill>
                <a:srgbClr val="FFFF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060" name="AutoShape 51"/>
            <p:cNvSpPr>
              <a:spLocks noChangeArrowheads="1"/>
            </p:cNvSpPr>
            <p:nvPr/>
          </p:nvSpPr>
          <p:spPr bwMode="auto">
            <a:xfrm>
              <a:off x="2984" y="384"/>
              <a:ext cx="351" cy="117"/>
            </a:xfrm>
            <a:prstGeom prst="curvedDownArrow">
              <a:avLst>
                <a:gd name="adj1" fmla="val 1778"/>
                <a:gd name="adj2" fmla="val 105028"/>
                <a:gd name="adj3" fmla="val 26028"/>
              </a:avLst>
            </a:prstGeom>
            <a:noFill/>
            <a:ln w="25400">
              <a:solidFill>
                <a:srgbClr val="FFFF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061" name="Text Box 52"/>
            <p:cNvSpPr txBox="1">
              <a:spLocks noChangeArrowheads="1"/>
            </p:cNvSpPr>
            <p:nvPr/>
          </p:nvSpPr>
          <p:spPr bwMode="auto">
            <a:xfrm>
              <a:off x="2784" y="288"/>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gn="just">
                <a:lnSpc>
                  <a:spcPct val="100000"/>
                </a:lnSpc>
                <a:spcBef>
                  <a:spcPct val="0"/>
                </a:spcBef>
                <a:buClrTx/>
                <a:buFontTx/>
                <a:buNone/>
              </a:pPr>
              <a:r>
                <a:rPr kumimoji="0" lang="en-US" altLang="zh-CN">
                  <a:latin typeface="Times New Roman" pitchFamily="18" charset="0"/>
                </a:rPr>
                <a:t>c</a:t>
              </a:r>
            </a:p>
          </p:txBody>
        </p:sp>
      </p:grpSp>
      <p:sp>
        <p:nvSpPr>
          <p:cNvPr id="43012" name="AutoShape 56">
            <a:hlinkClick r:id="rId2" action="ppaction://hlinksldjump"/>
          </p:cNvPr>
          <p:cNvSpPr>
            <a:spLocks noChangeArrowheads="1"/>
          </p:cNvSpPr>
          <p:nvPr/>
        </p:nvSpPr>
        <p:spPr bwMode="auto">
          <a:xfrm>
            <a:off x="8382000" y="6324600"/>
            <a:ext cx="381000" cy="228600"/>
          </a:xfrm>
          <a:prstGeom prst="rightArrow">
            <a:avLst>
              <a:gd name="adj1" fmla="val 50000"/>
              <a:gd name="adj2" fmla="val 41667"/>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endParaRPr lang="zh-CN" altLang="en-US" smtClean="0"/>
          </a:p>
        </p:txBody>
      </p:sp>
      <p:sp>
        <p:nvSpPr>
          <p:cNvPr id="44035" name="Rectangle 3"/>
          <p:cNvSpPr>
            <a:spLocks noGrp="1" noChangeArrowheads="1"/>
          </p:cNvSpPr>
          <p:nvPr>
            <p:ph type="body" idx="1"/>
          </p:nvPr>
        </p:nvSpPr>
        <p:spPr/>
        <p:txBody>
          <a:bodyPr/>
          <a:lstStyle/>
          <a:p>
            <a:pPr eaLnBrk="1" hangingPunct="1">
              <a:buFont typeface="Wingdings" pitchFamily="2" charset="2"/>
              <a:buNone/>
            </a:pPr>
            <a:r>
              <a:rPr lang="zh-CN" altLang="en-US" sz="2800" smtClean="0"/>
              <a:t>	通过列出拓广文法的</a:t>
            </a:r>
            <a:r>
              <a:rPr lang="zh-CN" altLang="en-US" sz="2800" smtClean="0">
                <a:solidFill>
                  <a:srgbClr val="FFFF00"/>
                </a:solidFill>
              </a:rPr>
              <a:t>所有项目</a:t>
            </a:r>
            <a:r>
              <a:rPr lang="zh-CN" altLang="en-US" sz="2800" smtClean="0"/>
              <a:t>，进而构造识别活前缀的</a:t>
            </a:r>
            <a:r>
              <a:rPr lang="en-US" altLang="zh-CN" sz="2800" smtClean="0">
                <a:solidFill>
                  <a:srgbClr val="FFFF00"/>
                </a:solidFill>
              </a:rPr>
              <a:t>NFA</a:t>
            </a:r>
            <a:r>
              <a:rPr lang="en-US" altLang="zh-CN" sz="2800" smtClean="0"/>
              <a:t>，</a:t>
            </a:r>
            <a:r>
              <a:rPr lang="zh-CN" altLang="en-US" sz="2800" smtClean="0"/>
              <a:t>再确定化为</a:t>
            </a:r>
            <a:r>
              <a:rPr lang="en-US" altLang="zh-CN" sz="2800" smtClean="0">
                <a:solidFill>
                  <a:srgbClr val="FFFF00"/>
                </a:solidFill>
              </a:rPr>
              <a:t>DFA</a:t>
            </a:r>
            <a:r>
              <a:rPr lang="zh-CN" altLang="en-US" sz="2800" smtClean="0"/>
              <a:t>的方法，工作量较大，不实用</a:t>
            </a:r>
          </a:p>
          <a:p>
            <a:pPr eaLnBrk="1" hangingPunct="1">
              <a:buFont typeface="Wingdings" pitchFamily="2" charset="2"/>
              <a:buNone/>
            </a:pPr>
            <a:endParaRPr lang="zh-CN" altLang="en-US" sz="2800" smtClean="0"/>
          </a:p>
          <a:p>
            <a:pPr eaLnBrk="1" hangingPunct="1">
              <a:buFont typeface="Wingdings" pitchFamily="2" charset="2"/>
              <a:buNone/>
            </a:pPr>
            <a:r>
              <a:rPr lang="zh-CN" altLang="en-US" sz="2800" smtClean="0"/>
              <a:t>	实用的方法是直接构造以</a:t>
            </a:r>
            <a:r>
              <a:rPr lang="zh-CN" altLang="en-US" sz="2800" smtClean="0">
                <a:solidFill>
                  <a:srgbClr val="FFFF00"/>
                </a:solidFill>
              </a:rPr>
              <a:t>项目集</a:t>
            </a:r>
            <a:r>
              <a:rPr lang="zh-CN" altLang="en-US" sz="2800" smtClean="0"/>
              <a:t>为</a:t>
            </a:r>
            <a:r>
              <a:rPr lang="zh-CN" altLang="en-US" sz="2800" smtClean="0">
                <a:solidFill>
                  <a:srgbClr val="FFFF00"/>
                </a:solidFill>
              </a:rPr>
              <a:t>状态</a:t>
            </a:r>
            <a:r>
              <a:rPr lang="zh-CN" altLang="en-US" sz="2800" smtClean="0"/>
              <a:t>的识别活前缀的</a:t>
            </a:r>
            <a:r>
              <a:rPr lang="en-US" altLang="zh-CN" sz="2800" smtClean="0"/>
              <a:t>DFA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228600"/>
            <a:ext cx="8458200" cy="685800"/>
          </a:xfrm>
        </p:spPr>
        <p:txBody>
          <a:bodyPr/>
          <a:lstStyle/>
          <a:p>
            <a:pPr eaLnBrk="1" hangingPunct="1"/>
            <a:r>
              <a:rPr lang="en-US" altLang="zh-CN" sz="2800" dirty="0" smtClean="0">
                <a:solidFill>
                  <a:schemeClr val="tx1"/>
                </a:solidFill>
                <a:effectLst/>
              </a:rPr>
              <a:t>6.</a:t>
            </a:r>
            <a:r>
              <a:rPr lang="zh-CN" altLang="en-US" sz="2800" dirty="0" smtClean="0">
                <a:solidFill>
                  <a:schemeClr val="tx1"/>
                </a:solidFill>
                <a:effectLst/>
              </a:rPr>
              <a:t>2.3  构造以</a:t>
            </a:r>
            <a:r>
              <a:rPr lang="en-US" altLang="zh-CN" sz="2800" dirty="0" smtClean="0">
                <a:solidFill>
                  <a:schemeClr val="tx1"/>
                </a:solidFill>
                <a:effectLst/>
              </a:rPr>
              <a:t>LR(0)</a:t>
            </a:r>
            <a:r>
              <a:rPr lang="zh-CN" altLang="en-US" sz="2800" dirty="0" smtClean="0">
                <a:solidFill>
                  <a:schemeClr val="tx1"/>
                </a:solidFill>
                <a:effectLst/>
              </a:rPr>
              <a:t>项目集为状态的识别活前缀的</a:t>
            </a:r>
            <a:r>
              <a:rPr lang="en-US" altLang="zh-CN" sz="2800" dirty="0" smtClean="0">
                <a:solidFill>
                  <a:schemeClr val="tx1"/>
                </a:solidFill>
                <a:effectLst/>
              </a:rPr>
              <a:t>DFA</a:t>
            </a:r>
          </a:p>
        </p:txBody>
      </p:sp>
      <p:sp>
        <p:nvSpPr>
          <p:cNvPr id="23555" name="Rectangle 3"/>
          <p:cNvSpPr>
            <a:spLocks noGrp="1" noChangeArrowheads="1"/>
          </p:cNvSpPr>
          <p:nvPr>
            <p:ph type="body" idx="1"/>
          </p:nvPr>
        </p:nvSpPr>
        <p:spPr/>
        <p:txBody>
          <a:bodyPr/>
          <a:lstStyle/>
          <a:p>
            <a:pPr marL="609600" indent="-609600" algn="just" eaLnBrk="1" hangingPunct="1"/>
            <a:r>
              <a:rPr lang="en-US" altLang="zh-CN" sz="2800" smtClean="0"/>
              <a:t>LR(0)</a:t>
            </a:r>
            <a:r>
              <a:rPr lang="zh-CN" altLang="en-US" sz="2800" smtClean="0"/>
              <a:t>项目集规范族	</a:t>
            </a:r>
          </a:p>
          <a:p>
            <a:pPr marL="609600" indent="-609600" algn="just" eaLnBrk="1" hangingPunct="1">
              <a:buFont typeface="Wingdings" pitchFamily="2" charset="2"/>
              <a:buNone/>
            </a:pPr>
            <a:r>
              <a:rPr lang="zh-CN" altLang="en-US" sz="2800" smtClean="0"/>
              <a:t>	识别一个文法活前缀的</a:t>
            </a:r>
            <a:r>
              <a:rPr lang="en-US" altLang="zh-CN" sz="2800" smtClean="0"/>
              <a:t>DFA</a:t>
            </a:r>
            <a:r>
              <a:rPr lang="zh-CN" altLang="en-US" sz="2800" smtClean="0"/>
              <a:t>的每个状态都是一个项目集，项目集(状态)的全体称为这个文法的</a:t>
            </a:r>
            <a:r>
              <a:rPr lang="en-US" altLang="zh-CN" sz="2800" smtClean="0"/>
              <a:t>LR(0)</a:t>
            </a:r>
            <a:r>
              <a:rPr lang="zh-CN" altLang="en-US" sz="2800" smtClean="0"/>
              <a:t>项目集规范族。</a:t>
            </a:r>
          </a:p>
          <a:p>
            <a:pPr marL="609600" indent="-609600" algn="just" eaLnBrk="1" hangingPunct="1"/>
            <a:r>
              <a:rPr lang="zh-CN" altLang="en-US" sz="2800" smtClean="0"/>
              <a:t>识别活前缀的</a:t>
            </a:r>
            <a:r>
              <a:rPr lang="en-US" altLang="zh-CN" sz="2800" smtClean="0"/>
              <a:t>DFA</a:t>
            </a:r>
            <a:r>
              <a:rPr lang="zh-CN" altLang="en-US" sz="2800" smtClean="0"/>
              <a:t>的构造</a:t>
            </a:r>
          </a:p>
          <a:p>
            <a:pPr marL="609600" indent="-609600" algn="just" eaLnBrk="1" hangingPunct="1">
              <a:buFont typeface="Wingdings" pitchFamily="2" charset="2"/>
              <a:buChar char="Ø"/>
            </a:pPr>
            <a:r>
              <a:rPr lang="zh-CN" altLang="en-US" sz="2800" smtClean="0"/>
              <a:t>如何构造</a:t>
            </a:r>
            <a:r>
              <a:rPr lang="en-US" altLang="zh-CN" sz="2800" smtClean="0"/>
              <a:t>DFA</a:t>
            </a:r>
            <a:r>
              <a:rPr lang="zh-CN" altLang="en-US" sz="2800" smtClean="0"/>
              <a:t>的一个状态（项目集</a:t>
            </a:r>
            <a:r>
              <a:rPr lang="en-US" altLang="zh-CN" sz="2800" smtClean="0"/>
              <a:t>）</a:t>
            </a:r>
          </a:p>
          <a:p>
            <a:pPr marL="609600" indent="-609600" algn="just" eaLnBrk="1" hangingPunct="1">
              <a:buFont typeface="Wingdings" pitchFamily="2" charset="2"/>
              <a:buChar char="Ø"/>
            </a:pPr>
            <a:r>
              <a:rPr lang="zh-CN" altLang="en-US" sz="2800" smtClean="0"/>
              <a:t>如何由</a:t>
            </a:r>
            <a:r>
              <a:rPr lang="en-US" altLang="zh-CN" sz="2800" smtClean="0"/>
              <a:t>DFA</a:t>
            </a:r>
            <a:r>
              <a:rPr lang="zh-CN" altLang="en-US" sz="2800" smtClean="0"/>
              <a:t>的一个状态求其他状态</a:t>
            </a:r>
          </a:p>
        </p:txBody>
      </p:sp>
      <p:sp>
        <p:nvSpPr>
          <p:cNvPr id="45060" name="AutoShape 4">
            <a:hlinkClick r:id="rId2" action="ppaction://hlinksldjump"/>
          </p:cNvPr>
          <p:cNvSpPr>
            <a:spLocks noChangeArrowheads="1"/>
          </p:cNvSpPr>
          <p:nvPr/>
        </p:nvSpPr>
        <p:spPr bwMode="auto">
          <a:xfrm>
            <a:off x="152400" y="6172200"/>
            <a:ext cx="381000" cy="228600"/>
          </a:xfrm>
          <a:prstGeom prst="leftArrow">
            <a:avLst>
              <a:gd name="adj1" fmla="val 50000"/>
              <a:gd name="adj2" fmla="val 41667"/>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04800" y="228600"/>
            <a:ext cx="8534400" cy="6400800"/>
          </a:xfrm>
        </p:spPr>
        <p:txBody>
          <a:bodyPr/>
          <a:lstStyle/>
          <a:p>
            <a:pPr marL="609600" indent="-609600" algn="just" eaLnBrk="1" hangingPunct="1">
              <a:lnSpc>
                <a:spcPct val="90000"/>
              </a:lnSpc>
              <a:buFont typeface="Wingdings" pitchFamily="2" charset="2"/>
              <a:buNone/>
            </a:pPr>
            <a:r>
              <a:rPr lang="zh-CN" altLang="en-US" sz="2800" smtClean="0"/>
              <a:t>1 项目集</a:t>
            </a:r>
            <a:r>
              <a:rPr lang="en-US" altLang="zh-CN" sz="2800" smtClean="0"/>
              <a:t>I</a:t>
            </a:r>
            <a:r>
              <a:rPr lang="zh-CN" altLang="en-US" sz="2800" smtClean="0"/>
              <a:t>的闭包</a:t>
            </a:r>
            <a:r>
              <a:rPr lang="en-US" altLang="zh-CN" sz="2800" smtClean="0"/>
              <a:t>CLOSURE(I)</a:t>
            </a:r>
            <a:endParaRPr lang="zh-CN" altLang="en-US" sz="2800" smtClean="0"/>
          </a:p>
          <a:p>
            <a:pPr marL="609600" indent="-609600" algn="just" eaLnBrk="1" hangingPunct="1">
              <a:lnSpc>
                <a:spcPct val="90000"/>
              </a:lnSpc>
            </a:pPr>
            <a:r>
              <a:rPr lang="zh-CN" altLang="en-US" sz="2800" smtClean="0"/>
              <a:t>如果</a:t>
            </a:r>
            <a:r>
              <a:rPr lang="en-US" altLang="zh-CN" sz="2800" smtClean="0"/>
              <a:t>I</a:t>
            </a:r>
            <a:r>
              <a:rPr lang="zh-CN" altLang="en-US" sz="2800" smtClean="0"/>
              <a:t>是文法</a:t>
            </a:r>
            <a:r>
              <a:rPr lang="en-US" altLang="zh-CN" sz="2800" smtClean="0"/>
              <a:t>G</a:t>
            </a:r>
            <a:r>
              <a:rPr lang="zh-CN" altLang="en-US" sz="2800" smtClean="0"/>
              <a:t>的一个项目集，定义和构造</a:t>
            </a:r>
            <a:r>
              <a:rPr lang="en-US" altLang="zh-CN" sz="2800" smtClean="0"/>
              <a:t>I</a:t>
            </a:r>
            <a:r>
              <a:rPr lang="zh-CN" altLang="en-US" sz="2800" smtClean="0"/>
              <a:t>的闭包</a:t>
            </a:r>
            <a:r>
              <a:rPr lang="en-US" altLang="zh-CN" sz="2800" smtClean="0"/>
              <a:t>CLOSURE(I)</a:t>
            </a:r>
            <a:r>
              <a:rPr lang="zh-CN" altLang="en-US" sz="2800" smtClean="0"/>
              <a:t>如下：</a:t>
            </a:r>
          </a:p>
          <a:p>
            <a:pPr marL="990600" lvl="1" indent="-533400" algn="just" eaLnBrk="1" hangingPunct="1">
              <a:lnSpc>
                <a:spcPct val="90000"/>
              </a:lnSpc>
              <a:buClr>
                <a:schemeClr val="hlink"/>
              </a:buClr>
              <a:buFont typeface="Wingdings" pitchFamily="2" charset="2"/>
              <a:buAutoNum type="alphaLcParenR"/>
            </a:pPr>
            <a:r>
              <a:rPr lang="en-US" altLang="zh-CN" smtClean="0"/>
              <a:t>I</a:t>
            </a:r>
            <a:r>
              <a:rPr lang="zh-CN" altLang="en-US" smtClean="0"/>
              <a:t>的项目均在</a:t>
            </a:r>
            <a:r>
              <a:rPr lang="en-US" altLang="zh-CN" smtClean="0"/>
              <a:t>CLOSURE(I)</a:t>
            </a:r>
            <a:r>
              <a:rPr lang="zh-CN" altLang="en-US" smtClean="0"/>
              <a:t>中；</a:t>
            </a:r>
          </a:p>
          <a:p>
            <a:pPr marL="990600" lvl="1" indent="-533400" algn="just" eaLnBrk="1" hangingPunct="1">
              <a:lnSpc>
                <a:spcPct val="90000"/>
              </a:lnSpc>
              <a:buClr>
                <a:schemeClr val="hlink"/>
              </a:buClr>
              <a:buFont typeface="Wingdings" pitchFamily="2" charset="2"/>
              <a:buAutoNum type="alphaLcParenR"/>
            </a:pPr>
            <a:r>
              <a:rPr lang="zh-CN" altLang="en-US" smtClean="0"/>
              <a:t>若</a:t>
            </a:r>
            <a:r>
              <a:rPr lang="en-US" altLang="zh-CN" smtClean="0"/>
              <a:t>A→α</a:t>
            </a:r>
            <a:r>
              <a:rPr lang="en-US" altLang="zh-CN" smtClean="0">
                <a:latin typeface="Times New Roman" pitchFamily="18" charset="0"/>
              </a:rPr>
              <a:t>•</a:t>
            </a:r>
            <a:r>
              <a:rPr lang="en-US" altLang="zh-CN" smtClean="0"/>
              <a:t>Bβ</a:t>
            </a:r>
            <a:r>
              <a:rPr lang="zh-CN" altLang="en-US" smtClean="0"/>
              <a:t>属于</a:t>
            </a:r>
            <a:r>
              <a:rPr lang="en-US" altLang="zh-CN" smtClean="0"/>
              <a:t>CLOSURE(I)，B </a:t>
            </a:r>
            <a:r>
              <a:rPr lang="en-US" altLang="zh-CN" smtClean="0">
                <a:latin typeface="宋体" pitchFamily="2" charset="-122"/>
              </a:rPr>
              <a:t>∈V</a:t>
            </a:r>
            <a:r>
              <a:rPr lang="en-US" altLang="zh-CN" baseline="-25000" smtClean="0">
                <a:latin typeface="宋体" pitchFamily="2" charset="-122"/>
              </a:rPr>
              <a:t>N</a:t>
            </a:r>
            <a:r>
              <a:rPr lang="en-US" altLang="zh-CN" smtClean="0">
                <a:latin typeface="宋体" pitchFamily="2" charset="-122"/>
              </a:rPr>
              <a:t>，</a:t>
            </a:r>
            <a:r>
              <a:rPr lang="zh-CN" altLang="en-US" smtClean="0"/>
              <a:t>则</a:t>
            </a:r>
          </a:p>
          <a:p>
            <a:pPr marL="990600" lvl="1" indent="-533400" algn="just" eaLnBrk="1" hangingPunct="1">
              <a:lnSpc>
                <a:spcPct val="90000"/>
              </a:lnSpc>
              <a:buClr>
                <a:schemeClr val="hlink"/>
              </a:buClr>
              <a:buFont typeface="Wingdings" pitchFamily="2" charset="2"/>
              <a:buNone/>
            </a:pPr>
            <a:r>
              <a:rPr lang="en-US" altLang="zh-CN" smtClean="0"/>
              <a:t>	</a:t>
            </a:r>
            <a:r>
              <a:rPr lang="zh-CN" altLang="en-US" smtClean="0"/>
              <a:t>每一形如</a:t>
            </a:r>
            <a:r>
              <a:rPr lang="en-US" altLang="zh-CN" smtClean="0"/>
              <a:t>B→</a:t>
            </a:r>
            <a:r>
              <a:rPr lang="en-US" altLang="zh-CN" smtClean="0">
                <a:latin typeface="Times New Roman" pitchFamily="18" charset="0"/>
              </a:rPr>
              <a:t>•</a:t>
            </a:r>
            <a:r>
              <a:rPr lang="en-US" altLang="zh-CN" smtClean="0"/>
              <a:t>r</a:t>
            </a:r>
            <a:r>
              <a:rPr lang="zh-CN" altLang="en-US" smtClean="0"/>
              <a:t>的项目也属于</a:t>
            </a:r>
            <a:r>
              <a:rPr lang="en-US" altLang="zh-CN" smtClean="0"/>
              <a:t>CLOSURE(I)</a:t>
            </a:r>
          </a:p>
          <a:p>
            <a:pPr marL="990600" lvl="1" indent="-533400" algn="just" eaLnBrk="1" hangingPunct="1">
              <a:lnSpc>
                <a:spcPct val="90000"/>
              </a:lnSpc>
              <a:buClr>
                <a:schemeClr val="hlink"/>
              </a:buClr>
              <a:buFont typeface="Wingdings" pitchFamily="2" charset="2"/>
              <a:buAutoNum type="alphaLcParenR" startAt="3"/>
            </a:pPr>
            <a:r>
              <a:rPr lang="zh-CN" altLang="en-US" smtClean="0"/>
              <a:t>重复</a:t>
            </a:r>
            <a:r>
              <a:rPr lang="en-US" altLang="zh-CN" smtClean="0"/>
              <a:t>b）</a:t>
            </a:r>
            <a:r>
              <a:rPr lang="zh-CN" altLang="en-US" smtClean="0"/>
              <a:t>直到</a:t>
            </a:r>
            <a:r>
              <a:rPr lang="en-US" altLang="zh-CN" smtClean="0"/>
              <a:t>CLOSURE(I)</a:t>
            </a:r>
            <a:r>
              <a:rPr lang="zh-CN" altLang="en-US" smtClean="0"/>
              <a:t>不再扩大为止。</a:t>
            </a:r>
          </a:p>
          <a:p>
            <a:pPr marL="609600" indent="-609600" eaLnBrk="1" hangingPunct="1">
              <a:lnSpc>
                <a:spcPct val="90000"/>
              </a:lnSpc>
              <a:buFont typeface="Wingdings" pitchFamily="2" charset="2"/>
              <a:buNone/>
            </a:pPr>
            <a:r>
              <a:rPr lang="zh-CN" altLang="en-US" sz="2800" smtClean="0"/>
              <a:t>说明：圆点后为终结符或在一个产生式的最后，求闭包时不会增加新的项目</a:t>
            </a:r>
          </a:p>
          <a:p>
            <a:pPr marL="609600" indent="-609600" eaLnBrk="1" hangingPunct="1">
              <a:lnSpc>
                <a:spcPct val="90000"/>
              </a:lnSpc>
              <a:buFont typeface="Wingdings" pitchFamily="2" charset="2"/>
              <a:buNone/>
            </a:pPr>
            <a:r>
              <a:rPr lang="zh-CN" altLang="en-US" sz="2800" smtClean="0"/>
              <a:t>例  </a:t>
            </a:r>
            <a:r>
              <a:rPr lang="en-US" altLang="zh-CN" sz="2800" smtClean="0">
                <a:latin typeface="Times New Roman" pitchFamily="18" charset="0"/>
              </a:rPr>
              <a:t>S’→E    E→aA | bB	    A→cA|d		B→cB | d </a:t>
            </a:r>
          </a:p>
          <a:p>
            <a:pPr marL="609600" indent="-609600" eaLnBrk="1" hangingPunct="1">
              <a:lnSpc>
                <a:spcPct val="90000"/>
              </a:lnSpc>
              <a:spcBef>
                <a:spcPct val="50000"/>
              </a:spcBef>
              <a:buClrTx/>
              <a:buFontTx/>
              <a:buNone/>
            </a:pPr>
            <a:r>
              <a:rPr lang="en-US" altLang="zh-CN" sz="2800" smtClean="0"/>
              <a:t>	I={ S</a:t>
            </a:r>
            <a:r>
              <a:rPr lang="en-US" altLang="zh-CN" sz="2800" smtClean="0">
                <a:latin typeface="Times New Roman" pitchFamily="18" charset="0"/>
              </a:rPr>
              <a:t>’</a:t>
            </a:r>
            <a:r>
              <a:rPr lang="en-US" altLang="zh-CN" sz="2800" smtClean="0"/>
              <a:t>→</a:t>
            </a:r>
            <a:r>
              <a:rPr lang="en-US" altLang="zh-CN" sz="2800" smtClean="0">
                <a:latin typeface="Times New Roman" pitchFamily="18" charset="0"/>
              </a:rPr>
              <a:t>•</a:t>
            </a:r>
            <a:r>
              <a:rPr lang="en-US" altLang="zh-CN" sz="2800" smtClean="0"/>
              <a:t>E }</a:t>
            </a:r>
            <a:endParaRPr lang="zh-CN" altLang="en-US" sz="2800" smtClean="0"/>
          </a:p>
          <a:p>
            <a:pPr marL="609600" indent="-609600" eaLnBrk="1" hangingPunct="1">
              <a:lnSpc>
                <a:spcPct val="90000"/>
              </a:lnSpc>
              <a:spcBef>
                <a:spcPct val="50000"/>
              </a:spcBef>
              <a:buClrTx/>
              <a:buFontTx/>
              <a:buNone/>
            </a:pPr>
            <a:r>
              <a:rPr lang="zh-CN" altLang="en-US" sz="2800" smtClean="0"/>
              <a:t>则</a:t>
            </a:r>
            <a:r>
              <a:rPr lang="en-US" altLang="zh-CN" sz="2800" smtClean="0"/>
              <a:t>CLOSURE(I)={ S</a:t>
            </a:r>
            <a:r>
              <a:rPr lang="en-US" altLang="zh-CN" sz="2800" smtClean="0">
                <a:latin typeface="Times New Roman" pitchFamily="18" charset="0"/>
              </a:rPr>
              <a:t>’</a:t>
            </a:r>
            <a:r>
              <a:rPr lang="en-US" altLang="zh-CN" sz="2800" smtClean="0"/>
              <a:t>→</a:t>
            </a:r>
            <a:r>
              <a:rPr lang="en-US" altLang="zh-CN" sz="2800" smtClean="0">
                <a:latin typeface="Times New Roman" pitchFamily="18" charset="0"/>
              </a:rPr>
              <a:t>•</a:t>
            </a:r>
            <a:r>
              <a:rPr lang="en-US" altLang="zh-CN" sz="2800" smtClean="0"/>
              <a:t>E，E→</a:t>
            </a:r>
            <a:r>
              <a:rPr lang="en-US" altLang="zh-CN" sz="2800" smtClean="0">
                <a:latin typeface="Times New Roman" pitchFamily="18" charset="0"/>
              </a:rPr>
              <a:t>•</a:t>
            </a:r>
            <a:r>
              <a:rPr lang="en-US" altLang="zh-CN" sz="2800" smtClean="0"/>
              <a:t>aA，E→</a:t>
            </a:r>
            <a:r>
              <a:rPr lang="en-US" altLang="zh-CN" sz="2800" smtClean="0">
                <a:latin typeface="Times New Roman" pitchFamily="18" charset="0"/>
              </a:rPr>
              <a:t>•</a:t>
            </a:r>
            <a:r>
              <a:rPr lang="en-US" altLang="zh-CN" sz="2800" smtClean="0"/>
              <a:t>bB }</a:t>
            </a:r>
          </a:p>
          <a:p>
            <a:pPr marL="609600" indent="-609600" eaLnBrk="1" hangingPunct="1">
              <a:lnSpc>
                <a:spcPct val="90000"/>
              </a:lnSpc>
              <a:spcBef>
                <a:spcPct val="50000"/>
              </a:spcBef>
            </a:pPr>
            <a:r>
              <a:rPr lang="en-US" altLang="zh-CN" sz="2800" smtClean="0"/>
              <a:t>CLOSURE(I)</a:t>
            </a:r>
            <a:r>
              <a:rPr lang="zh-CN" altLang="en-US" sz="2800" smtClean="0"/>
              <a:t>作为</a:t>
            </a:r>
            <a:r>
              <a:rPr lang="en-US" altLang="zh-CN" sz="2800" smtClean="0"/>
              <a:t>DAF</a:t>
            </a:r>
            <a:r>
              <a:rPr lang="zh-CN" altLang="en-US" sz="2800" smtClean="0"/>
              <a:t>的一个状态</a:t>
            </a:r>
          </a:p>
        </p:txBody>
      </p:sp>
      <p:sp>
        <p:nvSpPr>
          <p:cNvPr id="46083" name="AutoShape 5">
            <a:hlinkClick r:id="rId2" action="ppaction://hlinksldjump"/>
          </p:cNvPr>
          <p:cNvSpPr>
            <a:spLocks noChangeArrowheads="1"/>
          </p:cNvSpPr>
          <p:nvPr/>
        </p:nvSpPr>
        <p:spPr bwMode="auto">
          <a:xfrm>
            <a:off x="7596188" y="5084763"/>
            <a:ext cx="936625" cy="288925"/>
          </a:xfrm>
          <a:prstGeom prst="rightArrow">
            <a:avLst>
              <a:gd name="adj1" fmla="val 50000"/>
              <a:gd name="adj2" fmla="val 81044"/>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5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5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52400" y="228600"/>
            <a:ext cx="8915400" cy="6324600"/>
          </a:xfrm>
        </p:spPr>
        <p:txBody>
          <a:bodyPr/>
          <a:lstStyle/>
          <a:p>
            <a:pPr algn="just" eaLnBrk="1" hangingPunct="1">
              <a:buFont typeface="Wingdings" pitchFamily="2" charset="2"/>
              <a:buNone/>
            </a:pPr>
            <a:r>
              <a:rPr lang="zh-CN" altLang="en-US" sz="2800" smtClean="0"/>
              <a:t>2.  状态转换函数</a:t>
            </a:r>
            <a:r>
              <a:rPr lang="en-US" altLang="zh-CN" sz="2800" smtClean="0"/>
              <a:t>GO(I, X)</a:t>
            </a:r>
            <a:endParaRPr lang="zh-CN" altLang="en-US" sz="2800" smtClean="0"/>
          </a:p>
          <a:p>
            <a:pPr algn="just" eaLnBrk="1" hangingPunct="1"/>
            <a:r>
              <a:rPr lang="zh-CN" altLang="en-US" sz="2800" smtClean="0"/>
              <a:t>由</a:t>
            </a:r>
            <a:r>
              <a:rPr lang="en-US" altLang="zh-CN" sz="2800" smtClean="0"/>
              <a:t>DFA</a:t>
            </a:r>
            <a:r>
              <a:rPr lang="zh-CN" altLang="en-US" sz="2800" smtClean="0"/>
              <a:t>的一个状态求其他状态通过</a:t>
            </a:r>
            <a:r>
              <a:rPr lang="zh-CN" altLang="en-US" sz="2800" smtClean="0">
                <a:solidFill>
                  <a:srgbClr val="FFFF00"/>
                </a:solidFill>
              </a:rPr>
              <a:t>状态转换函数</a:t>
            </a:r>
          </a:p>
          <a:p>
            <a:pPr algn="just" eaLnBrk="1" hangingPunct="1"/>
            <a:r>
              <a:rPr lang="zh-CN" altLang="en-US" sz="2800" smtClean="0"/>
              <a:t>设</a:t>
            </a:r>
            <a:r>
              <a:rPr lang="en-US" altLang="zh-CN" sz="2800" smtClean="0"/>
              <a:t>I</a:t>
            </a:r>
            <a:r>
              <a:rPr lang="zh-CN" altLang="en-US" sz="2800" smtClean="0"/>
              <a:t>为文法</a:t>
            </a:r>
            <a:r>
              <a:rPr lang="en-US" altLang="zh-CN" sz="2800" smtClean="0"/>
              <a:t>G</a:t>
            </a:r>
            <a:r>
              <a:rPr lang="zh-CN" altLang="en-US" sz="2800" smtClean="0"/>
              <a:t>的某一项目集(状态)，</a:t>
            </a:r>
            <a:r>
              <a:rPr lang="en-US" altLang="zh-CN" sz="2800" smtClean="0"/>
              <a:t>X</a:t>
            </a:r>
            <a:r>
              <a:rPr lang="en-US" altLang="zh-CN" sz="2800" smtClean="0">
                <a:latin typeface="宋体" pitchFamily="2" charset="-122"/>
              </a:rPr>
              <a:t>∈V</a:t>
            </a:r>
            <a:r>
              <a:rPr lang="en-US" altLang="zh-CN" sz="2800" baseline="-25000" smtClean="0">
                <a:latin typeface="宋体" pitchFamily="2" charset="-122"/>
              </a:rPr>
              <a:t>N</a:t>
            </a:r>
            <a:r>
              <a:rPr lang="zh-CN" altLang="en-US" sz="2800" smtClean="0"/>
              <a:t>∪</a:t>
            </a:r>
            <a:r>
              <a:rPr lang="en-US" altLang="zh-CN" sz="2800" smtClean="0"/>
              <a:t>V</a:t>
            </a:r>
            <a:r>
              <a:rPr lang="en-US" altLang="zh-CN" sz="2800" baseline="-25000" smtClean="0"/>
              <a:t>T</a:t>
            </a:r>
            <a:r>
              <a:rPr lang="en-US" altLang="zh-CN" sz="2800" smtClean="0">
                <a:latin typeface="宋体" pitchFamily="2" charset="-122"/>
              </a:rPr>
              <a:t> ,</a:t>
            </a:r>
            <a:r>
              <a:rPr lang="zh-CN" altLang="en-US" sz="2800" smtClean="0"/>
              <a:t>则</a:t>
            </a:r>
          </a:p>
          <a:p>
            <a:pPr algn="just" eaLnBrk="1" hangingPunct="1">
              <a:buFont typeface="Wingdings" pitchFamily="2" charset="2"/>
              <a:buNone/>
            </a:pPr>
            <a:r>
              <a:rPr lang="en-US" altLang="zh-CN" sz="2800" smtClean="0"/>
              <a:t>			GO(I, X) = CLOSURE(J)	</a:t>
            </a:r>
          </a:p>
          <a:p>
            <a:pPr algn="just" eaLnBrk="1" hangingPunct="1">
              <a:buFont typeface="Wingdings" pitchFamily="2" charset="2"/>
              <a:buNone/>
            </a:pPr>
            <a:r>
              <a:rPr lang="zh-CN" altLang="en-US" sz="2800" smtClean="0"/>
              <a:t>其中</a:t>
            </a:r>
            <a:r>
              <a:rPr lang="en-US" altLang="zh-CN" sz="2800" smtClean="0"/>
              <a:t>J = {</a:t>
            </a:r>
            <a:r>
              <a:rPr lang="zh-CN" altLang="en-US" sz="2800" smtClean="0"/>
              <a:t>任何形如</a:t>
            </a:r>
            <a:r>
              <a:rPr lang="en-US" altLang="zh-CN" sz="2800" smtClean="0"/>
              <a:t>A→αX</a:t>
            </a:r>
            <a:r>
              <a:rPr lang="en-US" altLang="zh-CN" sz="2800" smtClean="0">
                <a:latin typeface="Times New Roman" pitchFamily="18" charset="0"/>
              </a:rPr>
              <a:t>•</a:t>
            </a:r>
            <a:r>
              <a:rPr lang="en-US" altLang="zh-CN" sz="2800" smtClean="0"/>
              <a:t>β</a:t>
            </a:r>
            <a:r>
              <a:rPr lang="zh-CN" altLang="en-US" sz="2800" smtClean="0"/>
              <a:t>的项目│</a:t>
            </a:r>
            <a:r>
              <a:rPr lang="en-US" altLang="zh-CN" sz="2800" smtClean="0"/>
              <a:t>A→α</a:t>
            </a:r>
            <a:r>
              <a:rPr lang="en-US" altLang="zh-CN" sz="2800" smtClean="0">
                <a:latin typeface="Times New Roman" pitchFamily="18" charset="0"/>
              </a:rPr>
              <a:t>•</a:t>
            </a:r>
            <a:r>
              <a:rPr lang="en-US" altLang="zh-CN" sz="2800" smtClean="0"/>
              <a:t> Xβ∈I }</a:t>
            </a:r>
          </a:p>
          <a:p>
            <a:pPr algn="just" eaLnBrk="1" hangingPunct="1">
              <a:buFont typeface="Wingdings" pitchFamily="2" charset="2"/>
              <a:buNone/>
            </a:pPr>
            <a:r>
              <a:rPr lang="zh-CN" altLang="en-US" sz="2800" smtClean="0"/>
              <a:t>称</a:t>
            </a:r>
            <a:r>
              <a:rPr lang="en-US" altLang="zh-CN" sz="2800" smtClean="0"/>
              <a:t>J</a:t>
            </a:r>
            <a:r>
              <a:rPr lang="zh-CN" altLang="en-US" sz="2800" smtClean="0"/>
              <a:t>为</a:t>
            </a:r>
            <a:r>
              <a:rPr lang="zh-CN" altLang="en-US" sz="2800" smtClean="0">
                <a:latin typeface="Times New Roman" pitchFamily="18" charset="0"/>
              </a:rPr>
              <a:t>“</a:t>
            </a:r>
            <a:r>
              <a:rPr lang="zh-CN" altLang="en-US" sz="2800" smtClean="0"/>
              <a:t>核</a:t>
            </a:r>
            <a:r>
              <a:rPr lang="zh-CN" altLang="en-US" sz="2800" smtClean="0">
                <a:latin typeface="Times New Roman" pitchFamily="18" charset="0"/>
              </a:rPr>
              <a:t>”</a:t>
            </a:r>
            <a:endParaRPr lang="zh-CN" altLang="en-US" sz="2800" smtClean="0"/>
          </a:p>
          <a:p>
            <a:pPr algn="just" eaLnBrk="1" hangingPunct="1">
              <a:buFont typeface="Wingdings" pitchFamily="2" charset="2"/>
              <a:buNone/>
            </a:pPr>
            <a:r>
              <a:rPr lang="zh-CN" altLang="en-US" sz="2800" smtClean="0"/>
              <a:t>例 </a:t>
            </a:r>
            <a:r>
              <a:rPr lang="en-US" altLang="zh-CN" sz="2800" smtClean="0">
                <a:latin typeface="Times New Roman" pitchFamily="18" charset="0"/>
              </a:rPr>
              <a:t>S’→E    E→aA | bB	    A→cA|d		B→cB | d </a:t>
            </a:r>
            <a:endParaRPr lang="zh-CN" altLang="en-US" sz="2800" smtClean="0"/>
          </a:p>
          <a:p>
            <a:pPr algn="just" eaLnBrk="1" hangingPunct="1">
              <a:buFont typeface="Wingdings" pitchFamily="2" charset="2"/>
              <a:buNone/>
            </a:pPr>
            <a:r>
              <a:rPr lang="en-US" altLang="zh-CN" sz="2800" smtClean="0"/>
              <a:t>I = { S</a:t>
            </a:r>
            <a:r>
              <a:rPr lang="en-US" altLang="zh-CN" sz="2800" smtClean="0">
                <a:latin typeface="Times New Roman" pitchFamily="18" charset="0"/>
              </a:rPr>
              <a:t>’</a:t>
            </a:r>
            <a:r>
              <a:rPr lang="en-US" altLang="zh-CN" sz="2800" smtClean="0"/>
              <a:t>→</a:t>
            </a:r>
            <a:r>
              <a:rPr lang="en-US" altLang="zh-CN" sz="2800" smtClean="0">
                <a:latin typeface="Times New Roman" pitchFamily="18" charset="0"/>
              </a:rPr>
              <a:t>•</a:t>
            </a:r>
            <a:r>
              <a:rPr lang="en-US" altLang="zh-CN" sz="2800" smtClean="0"/>
              <a:t>E，E→</a:t>
            </a:r>
            <a:r>
              <a:rPr lang="en-US" altLang="zh-CN" sz="2800" smtClean="0">
                <a:latin typeface="Times New Roman" pitchFamily="18" charset="0"/>
              </a:rPr>
              <a:t>•</a:t>
            </a:r>
            <a:r>
              <a:rPr lang="en-US" altLang="zh-CN" sz="2800" smtClean="0"/>
              <a:t>aA，E→</a:t>
            </a:r>
            <a:r>
              <a:rPr lang="en-US" altLang="zh-CN" sz="2800" smtClean="0">
                <a:latin typeface="Times New Roman" pitchFamily="18" charset="0"/>
              </a:rPr>
              <a:t>•</a:t>
            </a:r>
            <a:r>
              <a:rPr lang="en-US" altLang="zh-CN" sz="2800" smtClean="0"/>
              <a:t>bB }，</a:t>
            </a:r>
            <a:r>
              <a:rPr lang="zh-CN" altLang="en-US" sz="2800" smtClean="0"/>
              <a:t>则</a:t>
            </a:r>
          </a:p>
          <a:p>
            <a:pPr algn="just" eaLnBrk="1" hangingPunct="1">
              <a:buFont typeface="Wingdings" pitchFamily="2" charset="2"/>
              <a:buNone/>
            </a:pPr>
            <a:r>
              <a:rPr lang="en-US" altLang="zh-CN" sz="2800" smtClean="0"/>
              <a:t>GO(I, E)=CLOSURE({ S</a:t>
            </a:r>
            <a:r>
              <a:rPr lang="en-US" altLang="zh-CN" sz="2800" smtClean="0">
                <a:latin typeface="Times New Roman" pitchFamily="18" charset="0"/>
              </a:rPr>
              <a:t>’</a:t>
            </a:r>
            <a:r>
              <a:rPr lang="en-US" altLang="zh-CN" sz="2800" smtClean="0"/>
              <a:t>→E</a:t>
            </a:r>
            <a:r>
              <a:rPr lang="en-US" altLang="zh-CN" sz="2800" smtClean="0">
                <a:latin typeface="Times New Roman" pitchFamily="18" charset="0"/>
              </a:rPr>
              <a:t>•</a:t>
            </a:r>
            <a:r>
              <a:rPr lang="en-US" altLang="zh-CN" sz="2800" smtClean="0"/>
              <a:t>})={ S</a:t>
            </a:r>
            <a:r>
              <a:rPr lang="en-US" altLang="zh-CN" sz="2800" smtClean="0">
                <a:latin typeface="Times New Roman" pitchFamily="18" charset="0"/>
              </a:rPr>
              <a:t>’</a:t>
            </a:r>
            <a:r>
              <a:rPr lang="en-US" altLang="zh-CN" sz="2800" smtClean="0"/>
              <a:t>→E</a:t>
            </a:r>
            <a:r>
              <a:rPr lang="en-US" altLang="zh-CN" sz="2800" smtClean="0">
                <a:latin typeface="Times New Roman" pitchFamily="18" charset="0"/>
              </a:rPr>
              <a:t>•</a:t>
            </a:r>
            <a:r>
              <a:rPr lang="en-US" altLang="zh-CN" sz="2800" smtClean="0"/>
              <a:t>}</a:t>
            </a:r>
          </a:p>
          <a:p>
            <a:pPr algn="just" eaLnBrk="1" hangingPunct="1">
              <a:buFont typeface="Wingdings" pitchFamily="2" charset="2"/>
              <a:buNone/>
            </a:pPr>
            <a:r>
              <a:rPr lang="en-US" altLang="zh-CN" sz="2400" smtClean="0"/>
              <a:t>GO(I,a)=CLOSURE({E→a</a:t>
            </a:r>
            <a:r>
              <a:rPr lang="en-US" altLang="zh-CN" sz="2400" smtClean="0">
                <a:latin typeface="Times New Roman" pitchFamily="18" charset="0"/>
              </a:rPr>
              <a:t>•</a:t>
            </a:r>
            <a:r>
              <a:rPr lang="en-US" altLang="zh-CN" sz="2400" smtClean="0"/>
              <a:t>A})={E→a</a:t>
            </a:r>
            <a:r>
              <a:rPr lang="en-US" altLang="zh-CN" sz="2400" smtClean="0">
                <a:latin typeface="Times New Roman" pitchFamily="18" charset="0"/>
              </a:rPr>
              <a:t>•</a:t>
            </a:r>
            <a:r>
              <a:rPr lang="en-US" altLang="zh-CN" sz="2400" smtClean="0"/>
              <a:t>A,A→</a:t>
            </a:r>
            <a:r>
              <a:rPr lang="en-US" altLang="zh-CN" sz="2400" smtClean="0">
                <a:latin typeface="Times New Roman" pitchFamily="18" charset="0"/>
              </a:rPr>
              <a:t>•</a:t>
            </a:r>
            <a:r>
              <a:rPr lang="en-US" altLang="zh-CN" sz="2400" smtClean="0"/>
              <a:t>cA,A→</a:t>
            </a:r>
            <a:r>
              <a:rPr lang="en-US" altLang="zh-CN" sz="2400" smtClean="0">
                <a:latin typeface="Times New Roman" pitchFamily="18" charset="0"/>
              </a:rPr>
              <a:t>•</a:t>
            </a:r>
            <a:r>
              <a:rPr lang="en-US" altLang="zh-CN" sz="2400" smtClean="0"/>
              <a:t>d }</a:t>
            </a:r>
          </a:p>
          <a:p>
            <a:pPr eaLnBrk="1" hangingPunct="1">
              <a:buFont typeface="Wingdings" pitchFamily="2" charset="2"/>
              <a:buNone/>
            </a:pPr>
            <a:r>
              <a:rPr lang="en-US" altLang="zh-CN" sz="2400" smtClean="0"/>
              <a:t>GO(I, b)=CLOSURE({ E→b</a:t>
            </a:r>
            <a:r>
              <a:rPr lang="en-US" altLang="zh-CN" sz="2400" smtClean="0">
                <a:latin typeface="Times New Roman" pitchFamily="18" charset="0"/>
              </a:rPr>
              <a:t>•</a:t>
            </a:r>
            <a:r>
              <a:rPr lang="en-US" altLang="zh-CN" sz="2400" smtClean="0"/>
              <a:t>B })={ E→b</a:t>
            </a:r>
            <a:r>
              <a:rPr lang="en-US" altLang="zh-CN" sz="2400" smtClean="0">
                <a:latin typeface="Times New Roman" pitchFamily="18" charset="0"/>
              </a:rPr>
              <a:t>•</a:t>
            </a:r>
            <a:r>
              <a:rPr lang="en-US" altLang="zh-CN" sz="2400" smtClean="0"/>
              <a:t>B,B→</a:t>
            </a:r>
            <a:r>
              <a:rPr lang="en-US" altLang="zh-CN" sz="2400" smtClean="0">
                <a:latin typeface="Times New Roman" pitchFamily="18" charset="0"/>
              </a:rPr>
              <a:t>•</a:t>
            </a:r>
            <a:r>
              <a:rPr lang="en-US" altLang="zh-CN" sz="2400" smtClean="0"/>
              <a:t>cB,B→</a:t>
            </a:r>
            <a:r>
              <a:rPr lang="en-US" altLang="zh-CN" sz="2400" smtClean="0">
                <a:latin typeface="Times New Roman" pitchFamily="18" charset="0"/>
              </a:rPr>
              <a:t>•</a:t>
            </a:r>
            <a:r>
              <a:rPr lang="en-US" altLang="zh-CN" sz="2400" smtClean="0"/>
              <a:t>d } </a:t>
            </a:r>
            <a:endParaRPr lang="zh-CN" alt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6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56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560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60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6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304800" y="228600"/>
            <a:ext cx="8534400" cy="5867400"/>
          </a:xfrm>
        </p:spPr>
        <p:txBody>
          <a:bodyPr/>
          <a:lstStyle/>
          <a:p>
            <a:pPr marL="609600" indent="-609600" algn="just" eaLnBrk="1" hangingPunct="1">
              <a:buFont typeface="Wingdings" pitchFamily="2" charset="2"/>
              <a:buNone/>
            </a:pPr>
            <a:r>
              <a:rPr lang="zh-CN" altLang="en-US" sz="2800" smtClean="0"/>
              <a:t>3.  构造以</a:t>
            </a:r>
            <a:r>
              <a:rPr lang="en-US" altLang="zh-CN" sz="2800" smtClean="0"/>
              <a:t>LR(0)</a:t>
            </a:r>
            <a:r>
              <a:rPr lang="zh-CN" altLang="en-US" sz="2800" smtClean="0"/>
              <a:t>项目集为状态的</a:t>
            </a:r>
            <a:r>
              <a:rPr lang="en-US" altLang="zh-CN" sz="2800" smtClean="0"/>
              <a:t>DFA	</a:t>
            </a:r>
          </a:p>
          <a:p>
            <a:pPr marL="609600" indent="-609600" algn="just" eaLnBrk="1" hangingPunct="1">
              <a:buFont typeface="Wingdings" pitchFamily="2" charset="2"/>
              <a:buAutoNum type="alphaLcParenR"/>
            </a:pPr>
            <a:r>
              <a:rPr lang="zh-CN" altLang="en-US" sz="2800" smtClean="0"/>
              <a:t>构造初始状态</a:t>
            </a:r>
            <a:r>
              <a:rPr lang="en-US" altLang="zh-CN" sz="2800" smtClean="0"/>
              <a:t>IS</a:t>
            </a:r>
            <a:r>
              <a:rPr lang="en-US" altLang="zh-CN" sz="2800" baseline="-25000" smtClean="0"/>
              <a:t>0</a:t>
            </a:r>
            <a:r>
              <a:rPr lang="en-US" altLang="zh-CN" sz="2800" smtClean="0"/>
              <a:t>=CLOSURE({S</a:t>
            </a:r>
            <a:r>
              <a:rPr lang="en-US" altLang="zh-CN" sz="2800" smtClean="0">
                <a:latin typeface="Times New Roman" pitchFamily="18" charset="0"/>
              </a:rPr>
              <a:t>’</a:t>
            </a:r>
            <a:r>
              <a:rPr lang="en-US" altLang="zh-CN" sz="2800" smtClean="0"/>
              <a:t>→</a:t>
            </a:r>
            <a:r>
              <a:rPr lang="en-US" altLang="zh-CN" sz="2800" smtClean="0">
                <a:latin typeface="Times New Roman" pitchFamily="18" charset="0"/>
              </a:rPr>
              <a:t>•</a:t>
            </a:r>
            <a:r>
              <a:rPr lang="en-US" altLang="zh-CN" sz="2800" smtClean="0"/>
              <a:t>S})，</a:t>
            </a:r>
            <a:r>
              <a:rPr lang="zh-CN" altLang="en-US" sz="2800" smtClean="0"/>
              <a:t>并且它是未被标记的。</a:t>
            </a:r>
          </a:p>
          <a:p>
            <a:pPr marL="609600" indent="-609600" algn="just" eaLnBrk="1" hangingPunct="1">
              <a:buFont typeface="Wingdings" pitchFamily="2" charset="2"/>
              <a:buAutoNum type="alphaLcParenR"/>
            </a:pPr>
            <a:r>
              <a:rPr lang="zh-CN" altLang="en-US" sz="2800" smtClean="0"/>
              <a:t>从已经构造的</a:t>
            </a:r>
            <a:r>
              <a:rPr lang="en-US" altLang="zh-CN" sz="2800" smtClean="0"/>
              <a:t>DFA</a:t>
            </a:r>
            <a:r>
              <a:rPr lang="zh-CN" altLang="en-US" sz="2800" smtClean="0"/>
              <a:t>部分图中选择一个未被标记的状态</a:t>
            </a:r>
            <a:r>
              <a:rPr lang="en-US" altLang="zh-CN" sz="2800" smtClean="0"/>
              <a:t>IS</a:t>
            </a:r>
            <a:r>
              <a:rPr lang="en-US" altLang="zh-CN" sz="2800" baseline="-25000" smtClean="0"/>
              <a:t>i</a:t>
            </a:r>
            <a:r>
              <a:rPr lang="en-US" altLang="zh-CN" sz="2800" smtClean="0"/>
              <a:t>，</a:t>
            </a:r>
            <a:r>
              <a:rPr lang="zh-CN" altLang="en-US" sz="2800" smtClean="0"/>
              <a:t>标记</a:t>
            </a:r>
            <a:r>
              <a:rPr lang="en-US" altLang="zh-CN" sz="2800" smtClean="0"/>
              <a:t>IS</a:t>
            </a:r>
            <a:r>
              <a:rPr lang="en-US" altLang="zh-CN" sz="2800" baseline="-25000" smtClean="0"/>
              <a:t>i</a:t>
            </a:r>
            <a:r>
              <a:rPr lang="en-US" altLang="zh-CN" sz="2800" smtClean="0"/>
              <a:t>，</a:t>
            </a:r>
            <a:r>
              <a:rPr lang="zh-CN" altLang="en-US" sz="2800" smtClean="0"/>
              <a:t>若项目集</a:t>
            </a:r>
            <a:r>
              <a:rPr lang="en-US" altLang="zh-CN" sz="2800" smtClean="0"/>
              <a:t>IS</a:t>
            </a:r>
            <a:r>
              <a:rPr lang="en-US" altLang="zh-CN" sz="2800" baseline="-25000" smtClean="0"/>
              <a:t>i</a:t>
            </a:r>
            <a:r>
              <a:rPr lang="zh-CN" altLang="en-US" sz="2800" smtClean="0"/>
              <a:t>中含有项目</a:t>
            </a:r>
          </a:p>
          <a:p>
            <a:pPr marL="609600" indent="-609600" algn="just" eaLnBrk="1" hangingPunct="1">
              <a:buFont typeface="Wingdings" pitchFamily="2" charset="2"/>
              <a:buNone/>
            </a:pPr>
            <a:r>
              <a:rPr lang="en-US" altLang="zh-CN" sz="2800" smtClean="0"/>
              <a:t>	U → x</a:t>
            </a:r>
            <a:r>
              <a:rPr lang="en-US" altLang="zh-CN" sz="2800" smtClean="0">
                <a:latin typeface="Times New Roman" pitchFamily="18" charset="0"/>
              </a:rPr>
              <a:t>•</a:t>
            </a:r>
            <a:r>
              <a:rPr lang="en-US" altLang="zh-CN" sz="2800" smtClean="0"/>
              <a:t>Ry(R</a:t>
            </a:r>
            <a:r>
              <a:rPr lang="en-US" altLang="zh-CN" sz="2800" smtClean="0">
                <a:latin typeface="宋体" pitchFamily="2" charset="-122"/>
              </a:rPr>
              <a:t>∈V,x,y</a:t>
            </a:r>
            <a:r>
              <a:rPr lang="zh-CN" altLang="en-US" sz="2800" smtClean="0">
                <a:latin typeface="宋体" pitchFamily="2" charset="-122"/>
              </a:rPr>
              <a:t>为任一符号串</a:t>
            </a:r>
            <a:r>
              <a:rPr lang="zh-CN" altLang="en-US" sz="2800" smtClean="0"/>
              <a:t>)，且</a:t>
            </a:r>
            <a:r>
              <a:rPr lang="en-US" altLang="zh-CN" sz="2800" smtClean="0"/>
              <a:t>GO(IS</a:t>
            </a:r>
            <a:r>
              <a:rPr lang="en-US" altLang="zh-CN" sz="2800" baseline="-25000" smtClean="0"/>
              <a:t>i</a:t>
            </a:r>
            <a:r>
              <a:rPr lang="en-US" altLang="zh-CN" sz="2800" smtClean="0"/>
              <a:t>,R)=IS</a:t>
            </a:r>
            <a:r>
              <a:rPr lang="en-US" altLang="zh-CN" sz="2800" baseline="-25000" smtClean="0"/>
              <a:t>j</a:t>
            </a:r>
            <a:r>
              <a:rPr lang="en-US" altLang="zh-CN" sz="2800" smtClean="0"/>
              <a:t>，</a:t>
            </a:r>
            <a:r>
              <a:rPr lang="zh-CN" altLang="en-US" sz="2800" smtClean="0"/>
              <a:t>若</a:t>
            </a:r>
            <a:r>
              <a:rPr lang="en-US" altLang="zh-CN" sz="2800" smtClean="0"/>
              <a:t>IS</a:t>
            </a:r>
            <a:r>
              <a:rPr lang="en-US" altLang="zh-CN" sz="2800" baseline="-25000" smtClean="0"/>
              <a:t>j</a:t>
            </a:r>
            <a:r>
              <a:rPr lang="zh-CN" altLang="en-US" sz="2800" smtClean="0"/>
              <a:t>不在</a:t>
            </a:r>
            <a:r>
              <a:rPr lang="en-US" altLang="zh-CN" sz="2800" smtClean="0"/>
              <a:t>DFA</a:t>
            </a:r>
            <a:r>
              <a:rPr lang="zh-CN" altLang="en-US" sz="2800" smtClean="0"/>
              <a:t>中，则将</a:t>
            </a:r>
            <a:r>
              <a:rPr lang="en-US" altLang="zh-CN" sz="2800" smtClean="0"/>
              <a:t>IS</a:t>
            </a:r>
            <a:r>
              <a:rPr lang="en-US" altLang="zh-CN" sz="2800" baseline="-25000" smtClean="0"/>
              <a:t>j</a:t>
            </a:r>
            <a:r>
              <a:rPr lang="zh-CN" altLang="en-US" sz="2800" smtClean="0"/>
              <a:t>作为未被标记的加入</a:t>
            </a:r>
            <a:r>
              <a:rPr lang="en-US" altLang="zh-CN" sz="2800" smtClean="0"/>
              <a:t>DFA</a:t>
            </a:r>
            <a:r>
              <a:rPr lang="zh-CN" altLang="en-US" sz="2800" smtClean="0"/>
              <a:t>中，且从</a:t>
            </a:r>
            <a:r>
              <a:rPr lang="en-US" altLang="zh-CN" sz="2800" smtClean="0"/>
              <a:t>IS</a:t>
            </a:r>
            <a:r>
              <a:rPr lang="en-US" altLang="zh-CN" sz="2800" baseline="-25000" smtClean="0"/>
              <a:t>i</a:t>
            </a:r>
            <a:r>
              <a:rPr lang="zh-CN" altLang="en-US" sz="2800" smtClean="0"/>
              <a:t>出发引一条标记为</a:t>
            </a:r>
            <a:r>
              <a:rPr lang="en-US" altLang="zh-CN" sz="2800" smtClean="0"/>
              <a:t>R</a:t>
            </a:r>
            <a:r>
              <a:rPr lang="zh-CN" altLang="en-US" sz="2800" smtClean="0"/>
              <a:t>的弧到</a:t>
            </a:r>
            <a:r>
              <a:rPr lang="en-US" altLang="zh-CN" sz="2800" smtClean="0"/>
              <a:t>IS</a:t>
            </a:r>
            <a:r>
              <a:rPr lang="en-US" altLang="zh-CN" sz="2800" baseline="-25000" smtClean="0"/>
              <a:t>j</a:t>
            </a:r>
            <a:r>
              <a:rPr lang="en-US" altLang="zh-CN" sz="2800" smtClean="0"/>
              <a:t>，</a:t>
            </a:r>
            <a:endParaRPr lang="zh-CN" altLang="en-US" sz="2800" baseline="-25000" smtClean="0"/>
          </a:p>
          <a:p>
            <a:pPr marL="609600" indent="-609600" algn="just" eaLnBrk="1" hangingPunct="1">
              <a:buFont typeface="Wingdings" pitchFamily="2" charset="2"/>
              <a:buAutoNum type="alphaLcParenR" startAt="3"/>
            </a:pPr>
            <a:r>
              <a:rPr lang="zh-CN" altLang="en-US" sz="2800" smtClean="0"/>
              <a:t>重复</a:t>
            </a:r>
            <a:r>
              <a:rPr lang="en-US" altLang="zh-CN" sz="2800" smtClean="0"/>
              <a:t>b)</a:t>
            </a:r>
            <a:r>
              <a:rPr lang="zh-CN" altLang="en-US" sz="2800" smtClean="0"/>
              <a:t>直到没有未被标记的状态为止。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52400" y="152400"/>
            <a:ext cx="8839200"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a:latin typeface="Times New Roman" pitchFamily="18" charset="0"/>
              </a:rPr>
              <a:t>例 拓广文法</a:t>
            </a:r>
            <a:r>
              <a:rPr lang="en-US" altLang="zh-CN">
                <a:latin typeface="Times New Roman" pitchFamily="18" charset="0"/>
              </a:rPr>
              <a:t>G’：S’→E	E→aA | bB	A→cA|d	B→cB | d </a:t>
            </a:r>
          </a:p>
          <a:p>
            <a:pPr>
              <a:spcBef>
                <a:spcPct val="50000"/>
              </a:spcBef>
              <a:buClrTx/>
              <a:buFontTx/>
              <a:buNone/>
            </a:pPr>
            <a:r>
              <a:rPr lang="zh-CN" altLang="en-US">
                <a:latin typeface="Times New Roman" pitchFamily="18" charset="0"/>
              </a:rPr>
              <a:t>构造以</a:t>
            </a:r>
            <a:r>
              <a:rPr lang="en-US" altLang="zh-CN">
                <a:latin typeface="Times New Roman" pitchFamily="18" charset="0"/>
              </a:rPr>
              <a:t>LR(0)</a:t>
            </a:r>
            <a:r>
              <a:rPr lang="zh-CN" altLang="en-US">
                <a:latin typeface="Times New Roman" pitchFamily="18" charset="0"/>
              </a:rPr>
              <a:t>项目集为状态的</a:t>
            </a:r>
            <a:r>
              <a:rPr lang="en-US" altLang="zh-CN">
                <a:latin typeface="Times New Roman" pitchFamily="18" charset="0"/>
              </a:rPr>
              <a:t>DFA</a:t>
            </a:r>
          </a:p>
        </p:txBody>
      </p:sp>
      <p:sp>
        <p:nvSpPr>
          <p:cNvPr id="27652" name="Rectangle 4"/>
          <p:cNvSpPr>
            <a:spLocks noChangeArrowheads="1"/>
          </p:cNvSpPr>
          <p:nvPr/>
        </p:nvSpPr>
        <p:spPr bwMode="auto">
          <a:xfrm>
            <a:off x="533400" y="3276600"/>
            <a:ext cx="1590675" cy="12954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     S’→•E</a:t>
            </a:r>
            <a:endParaRPr lang="zh-CN" altLang="en-US">
              <a:solidFill>
                <a:schemeClr val="bg2"/>
              </a:solidFill>
              <a:latin typeface="Times New Roman" pitchFamily="18" charset="0"/>
            </a:endParaRPr>
          </a:p>
        </p:txBody>
      </p:sp>
      <p:sp>
        <p:nvSpPr>
          <p:cNvPr id="27656" name="Rectangle 8"/>
          <p:cNvSpPr>
            <a:spLocks noChangeArrowheads="1"/>
          </p:cNvSpPr>
          <p:nvPr/>
        </p:nvSpPr>
        <p:spPr bwMode="auto">
          <a:xfrm>
            <a:off x="533400" y="5257800"/>
            <a:ext cx="1590675" cy="4572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dirty="0">
                <a:solidFill>
                  <a:schemeClr val="bg2"/>
                </a:solidFill>
                <a:latin typeface="Times New Roman" pitchFamily="18" charset="0"/>
              </a:rPr>
              <a:t>      S’→E•</a:t>
            </a:r>
            <a:endParaRPr lang="zh-CN" altLang="en-US" dirty="0">
              <a:solidFill>
                <a:schemeClr val="bg2"/>
              </a:solidFill>
              <a:latin typeface="Times New Roman" pitchFamily="18" charset="0"/>
            </a:endParaRPr>
          </a:p>
        </p:txBody>
      </p:sp>
      <p:sp>
        <p:nvSpPr>
          <p:cNvPr id="27661" name="Rectangle 13"/>
          <p:cNvSpPr>
            <a:spLocks noChangeArrowheads="1"/>
          </p:cNvSpPr>
          <p:nvPr/>
        </p:nvSpPr>
        <p:spPr bwMode="auto">
          <a:xfrm>
            <a:off x="2700338" y="4038600"/>
            <a:ext cx="1511300" cy="12192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E→a•A</a:t>
            </a:r>
          </a:p>
          <a:p>
            <a:pPr eaLnBrk="0" hangingPunct="0">
              <a:lnSpc>
                <a:spcPct val="100000"/>
              </a:lnSpc>
              <a:spcBef>
                <a:spcPct val="0"/>
              </a:spcBef>
              <a:buClrTx/>
              <a:buFontTx/>
              <a:buNone/>
            </a:pPr>
            <a:r>
              <a:rPr lang="en-US" altLang="zh-CN">
                <a:solidFill>
                  <a:schemeClr val="bg2"/>
                </a:solidFill>
                <a:latin typeface="Times New Roman" pitchFamily="18" charset="0"/>
              </a:rPr>
              <a:t>    </a:t>
            </a:r>
            <a:endParaRPr lang="zh-CN" altLang="en-US">
              <a:solidFill>
                <a:schemeClr val="bg2"/>
              </a:solidFill>
              <a:latin typeface="Times New Roman" pitchFamily="18" charset="0"/>
            </a:endParaRPr>
          </a:p>
        </p:txBody>
      </p:sp>
      <p:grpSp>
        <p:nvGrpSpPr>
          <p:cNvPr id="27735" name="Group 87"/>
          <p:cNvGrpSpPr>
            <a:grpSpLocks/>
          </p:cNvGrpSpPr>
          <p:nvPr/>
        </p:nvGrpSpPr>
        <p:grpSpPr bwMode="auto">
          <a:xfrm>
            <a:off x="2133600" y="4075113"/>
            <a:ext cx="534988" cy="420687"/>
            <a:chOff x="1344" y="2567"/>
            <a:chExt cx="337" cy="265"/>
          </a:xfrm>
        </p:grpSpPr>
        <p:sp>
          <p:nvSpPr>
            <p:cNvPr id="49228" name="Line 14"/>
            <p:cNvSpPr>
              <a:spLocks noChangeShapeType="1"/>
            </p:cNvSpPr>
            <p:nvPr/>
          </p:nvSpPr>
          <p:spPr bwMode="auto">
            <a:xfrm>
              <a:off x="1344" y="2807"/>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9229" name="Text Box 15"/>
            <p:cNvSpPr txBox="1">
              <a:spLocks noChangeArrowheads="1"/>
            </p:cNvSpPr>
            <p:nvPr/>
          </p:nvSpPr>
          <p:spPr bwMode="auto">
            <a:xfrm>
              <a:off x="1393" y="2567"/>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a</a:t>
              </a:r>
            </a:p>
          </p:txBody>
        </p:sp>
      </p:grpSp>
      <p:sp>
        <p:nvSpPr>
          <p:cNvPr id="27666" name="Rectangle 18"/>
          <p:cNvSpPr>
            <a:spLocks noChangeArrowheads="1"/>
          </p:cNvSpPr>
          <p:nvPr/>
        </p:nvSpPr>
        <p:spPr bwMode="auto">
          <a:xfrm>
            <a:off x="2667000" y="2514600"/>
            <a:ext cx="1473200" cy="12192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E→b•B</a:t>
            </a:r>
          </a:p>
          <a:p>
            <a:pPr eaLnBrk="0" hangingPunct="0">
              <a:lnSpc>
                <a:spcPct val="100000"/>
              </a:lnSpc>
              <a:spcBef>
                <a:spcPct val="0"/>
              </a:spcBef>
              <a:buClrTx/>
              <a:buFontTx/>
              <a:buNone/>
            </a:pPr>
            <a:r>
              <a:rPr lang="en-US" altLang="zh-CN">
                <a:solidFill>
                  <a:schemeClr val="bg2"/>
                </a:solidFill>
                <a:latin typeface="Times New Roman" pitchFamily="18" charset="0"/>
              </a:rPr>
              <a:t>    </a:t>
            </a:r>
            <a:endParaRPr lang="zh-CN" altLang="en-US">
              <a:solidFill>
                <a:schemeClr val="bg2"/>
              </a:solidFill>
              <a:latin typeface="Times New Roman" pitchFamily="18" charset="0"/>
            </a:endParaRPr>
          </a:p>
        </p:txBody>
      </p:sp>
      <p:grpSp>
        <p:nvGrpSpPr>
          <p:cNvPr id="27722" name="Group 74"/>
          <p:cNvGrpSpPr>
            <a:grpSpLocks/>
          </p:cNvGrpSpPr>
          <p:nvPr/>
        </p:nvGrpSpPr>
        <p:grpSpPr bwMode="auto">
          <a:xfrm>
            <a:off x="914400" y="4572000"/>
            <a:ext cx="457200" cy="609600"/>
            <a:chOff x="576" y="2880"/>
            <a:chExt cx="288" cy="384"/>
          </a:xfrm>
        </p:grpSpPr>
        <p:sp>
          <p:nvSpPr>
            <p:cNvPr id="49226" name="Text Box 9"/>
            <p:cNvSpPr txBox="1">
              <a:spLocks noChangeArrowheads="1"/>
            </p:cNvSpPr>
            <p:nvPr/>
          </p:nvSpPr>
          <p:spPr bwMode="auto">
            <a:xfrm>
              <a:off x="576" y="2976"/>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E</a:t>
              </a:r>
            </a:p>
          </p:txBody>
        </p:sp>
        <p:sp>
          <p:nvSpPr>
            <p:cNvPr id="49227" name="Line 21"/>
            <p:cNvSpPr>
              <a:spLocks noChangeShapeType="1"/>
            </p:cNvSpPr>
            <p:nvPr/>
          </p:nvSpPr>
          <p:spPr bwMode="auto">
            <a:xfrm>
              <a:off x="864" y="2880"/>
              <a:ext cx="0" cy="38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27737" name="Group 89"/>
          <p:cNvGrpSpPr>
            <a:grpSpLocks/>
          </p:cNvGrpSpPr>
          <p:nvPr/>
        </p:nvGrpSpPr>
        <p:grpSpPr bwMode="auto">
          <a:xfrm>
            <a:off x="2133600" y="2895600"/>
            <a:ext cx="533400" cy="609600"/>
            <a:chOff x="1344" y="1824"/>
            <a:chExt cx="336" cy="384"/>
          </a:xfrm>
        </p:grpSpPr>
        <p:sp>
          <p:nvSpPr>
            <p:cNvPr id="49224" name="Line 7"/>
            <p:cNvSpPr>
              <a:spLocks noChangeShapeType="1"/>
            </p:cNvSpPr>
            <p:nvPr/>
          </p:nvSpPr>
          <p:spPr bwMode="auto">
            <a:xfrm>
              <a:off x="1344" y="2208"/>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9225" name="Text Box 22"/>
            <p:cNvSpPr txBox="1">
              <a:spLocks noChangeArrowheads="1"/>
            </p:cNvSpPr>
            <p:nvPr/>
          </p:nvSpPr>
          <p:spPr bwMode="auto">
            <a:xfrm>
              <a:off x="1344" y="1824"/>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b</a:t>
              </a:r>
            </a:p>
          </p:txBody>
        </p:sp>
      </p:grpSp>
      <p:sp>
        <p:nvSpPr>
          <p:cNvPr id="27671" name="Rectangle 23"/>
          <p:cNvSpPr>
            <a:spLocks noChangeArrowheads="1"/>
          </p:cNvSpPr>
          <p:nvPr/>
        </p:nvSpPr>
        <p:spPr bwMode="auto">
          <a:xfrm>
            <a:off x="1905000" y="5867400"/>
            <a:ext cx="1514475" cy="493713"/>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dirty="0">
                <a:solidFill>
                  <a:schemeClr val="bg2"/>
                </a:solidFill>
                <a:latin typeface="Times New Roman" pitchFamily="18" charset="0"/>
              </a:rPr>
              <a:t>    </a:t>
            </a:r>
            <a:r>
              <a:rPr lang="en-US" altLang="zh-CN" dirty="0" err="1">
                <a:solidFill>
                  <a:schemeClr val="bg2"/>
                </a:solidFill>
                <a:latin typeface="Times New Roman" pitchFamily="18" charset="0"/>
              </a:rPr>
              <a:t>E→aA</a:t>
            </a:r>
            <a:r>
              <a:rPr lang="en-US" altLang="zh-CN" dirty="0">
                <a:solidFill>
                  <a:schemeClr val="bg2"/>
                </a:solidFill>
                <a:latin typeface="Times New Roman" pitchFamily="18" charset="0"/>
              </a:rPr>
              <a:t>•</a:t>
            </a:r>
            <a:endParaRPr lang="zh-CN" altLang="en-US" dirty="0">
              <a:solidFill>
                <a:schemeClr val="bg2"/>
              </a:solidFill>
              <a:latin typeface="Times New Roman" pitchFamily="18" charset="0"/>
            </a:endParaRPr>
          </a:p>
        </p:txBody>
      </p:sp>
      <p:sp>
        <p:nvSpPr>
          <p:cNvPr id="27676" name="Rectangle 28"/>
          <p:cNvSpPr>
            <a:spLocks noChangeArrowheads="1"/>
          </p:cNvSpPr>
          <p:nvPr/>
        </p:nvSpPr>
        <p:spPr bwMode="auto">
          <a:xfrm>
            <a:off x="4876800" y="4267200"/>
            <a:ext cx="1639888" cy="12192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A→c•A</a:t>
            </a:r>
          </a:p>
          <a:p>
            <a:pPr eaLnBrk="0" hangingPunct="0">
              <a:lnSpc>
                <a:spcPct val="100000"/>
              </a:lnSpc>
              <a:spcBef>
                <a:spcPct val="0"/>
              </a:spcBef>
              <a:buClrTx/>
              <a:buFontTx/>
              <a:buNone/>
            </a:pPr>
            <a:r>
              <a:rPr lang="en-US" altLang="zh-CN">
                <a:solidFill>
                  <a:schemeClr val="bg2"/>
                </a:solidFill>
                <a:latin typeface="Times New Roman" pitchFamily="18" charset="0"/>
              </a:rPr>
              <a:t>     </a:t>
            </a:r>
            <a:endParaRPr lang="zh-CN" altLang="en-US">
              <a:solidFill>
                <a:schemeClr val="bg2"/>
              </a:solidFill>
              <a:latin typeface="Times New Roman" pitchFamily="18" charset="0"/>
            </a:endParaRPr>
          </a:p>
        </p:txBody>
      </p:sp>
      <p:grpSp>
        <p:nvGrpSpPr>
          <p:cNvPr id="27740" name="Group 92"/>
          <p:cNvGrpSpPr>
            <a:grpSpLocks/>
          </p:cNvGrpSpPr>
          <p:nvPr/>
        </p:nvGrpSpPr>
        <p:grpSpPr bwMode="auto">
          <a:xfrm>
            <a:off x="4267200" y="4303713"/>
            <a:ext cx="533400" cy="420687"/>
            <a:chOff x="2688" y="2711"/>
            <a:chExt cx="336" cy="265"/>
          </a:xfrm>
        </p:grpSpPr>
        <p:sp>
          <p:nvSpPr>
            <p:cNvPr id="49222" name="Line 29"/>
            <p:cNvSpPr>
              <a:spLocks noChangeShapeType="1"/>
            </p:cNvSpPr>
            <p:nvPr/>
          </p:nvSpPr>
          <p:spPr bwMode="auto">
            <a:xfrm>
              <a:off x="2688" y="2976"/>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9223" name="Text Box 30"/>
            <p:cNvSpPr txBox="1">
              <a:spLocks noChangeArrowheads="1"/>
            </p:cNvSpPr>
            <p:nvPr/>
          </p:nvSpPr>
          <p:spPr bwMode="auto">
            <a:xfrm>
              <a:off x="2688" y="2711"/>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27738" name="Group 90"/>
          <p:cNvGrpSpPr>
            <a:grpSpLocks/>
          </p:cNvGrpSpPr>
          <p:nvPr/>
        </p:nvGrpSpPr>
        <p:grpSpPr bwMode="auto">
          <a:xfrm>
            <a:off x="2362200" y="5334000"/>
            <a:ext cx="533400" cy="471488"/>
            <a:chOff x="1488" y="3360"/>
            <a:chExt cx="336" cy="297"/>
          </a:xfrm>
        </p:grpSpPr>
        <p:sp>
          <p:nvSpPr>
            <p:cNvPr id="49220" name="Text Box 25"/>
            <p:cNvSpPr txBox="1">
              <a:spLocks noChangeArrowheads="1"/>
            </p:cNvSpPr>
            <p:nvPr/>
          </p:nvSpPr>
          <p:spPr bwMode="auto">
            <a:xfrm>
              <a:off x="1488" y="339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9221" name="Line 35"/>
            <p:cNvSpPr>
              <a:spLocks noChangeShapeType="1"/>
            </p:cNvSpPr>
            <p:nvPr/>
          </p:nvSpPr>
          <p:spPr bwMode="auto">
            <a:xfrm>
              <a:off x="1816" y="3360"/>
              <a:ext cx="8" cy="288"/>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27684" name="Rectangle 36"/>
          <p:cNvSpPr>
            <a:spLocks noChangeArrowheads="1"/>
          </p:cNvSpPr>
          <p:nvPr/>
        </p:nvSpPr>
        <p:spPr bwMode="auto">
          <a:xfrm>
            <a:off x="3581400" y="5867400"/>
            <a:ext cx="1638300" cy="493713"/>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dirty="0">
                <a:solidFill>
                  <a:schemeClr val="bg2"/>
                </a:solidFill>
                <a:latin typeface="Times New Roman" pitchFamily="18" charset="0"/>
              </a:rPr>
              <a:t>        </a:t>
            </a:r>
            <a:r>
              <a:rPr lang="en-US" altLang="zh-CN" dirty="0" err="1">
                <a:solidFill>
                  <a:schemeClr val="bg2"/>
                </a:solidFill>
                <a:latin typeface="Times New Roman" pitchFamily="18" charset="0"/>
              </a:rPr>
              <a:t>A→d</a:t>
            </a:r>
            <a:r>
              <a:rPr lang="en-US" altLang="zh-CN" dirty="0">
                <a:solidFill>
                  <a:schemeClr val="bg2"/>
                </a:solidFill>
                <a:latin typeface="Times New Roman" pitchFamily="18" charset="0"/>
              </a:rPr>
              <a:t>•</a:t>
            </a:r>
            <a:endParaRPr lang="zh-CN" altLang="en-US" dirty="0">
              <a:solidFill>
                <a:schemeClr val="bg2"/>
              </a:solidFill>
              <a:latin typeface="Times New Roman" pitchFamily="18" charset="0"/>
            </a:endParaRPr>
          </a:p>
        </p:txBody>
      </p:sp>
      <p:sp>
        <p:nvSpPr>
          <p:cNvPr id="27689" name="Rectangle 41"/>
          <p:cNvSpPr>
            <a:spLocks noChangeArrowheads="1"/>
          </p:cNvSpPr>
          <p:nvPr/>
        </p:nvSpPr>
        <p:spPr bwMode="auto">
          <a:xfrm>
            <a:off x="1752600" y="1600200"/>
            <a:ext cx="1739900" cy="493713"/>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E→bB•</a:t>
            </a:r>
            <a:endParaRPr lang="zh-CN" altLang="en-US">
              <a:solidFill>
                <a:schemeClr val="bg2"/>
              </a:solidFill>
              <a:latin typeface="Times New Roman" pitchFamily="18" charset="0"/>
            </a:endParaRPr>
          </a:p>
        </p:txBody>
      </p:sp>
      <p:sp>
        <p:nvSpPr>
          <p:cNvPr id="27693" name="Rectangle 45"/>
          <p:cNvSpPr>
            <a:spLocks noChangeArrowheads="1"/>
          </p:cNvSpPr>
          <p:nvPr/>
        </p:nvSpPr>
        <p:spPr bwMode="auto">
          <a:xfrm>
            <a:off x="4800600" y="2819400"/>
            <a:ext cx="1643063" cy="12192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B→c•B</a:t>
            </a:r>
          </a:p>
          <a:p>
            <a:pPr eaLnBrk="0" hangingPunct="0">
              <a:lnSpc>
                <a:spcPct val="100000"/>
              </a:lnSpc>
              <a:spcBef>
                <a:spcPct val="0"/>
              </a:spcBef>
              <a:buClrTx/>
              <a:buFontTx/>
              <a:buNone/>
            </a:pPr>
            <a:r>
              <a:rPr lang="en-US" altLang="zh-CN">
                <a:solidFill>
                  <a:schemeClr val="bg2"/>
                </a:solidFill>
                <a:latin typeface="Times New Roman" pitchFamily="18" charset="0"/>
              </a:rPr>
              <a:t>     </a:t>
            </a:r>
            <a:endParaRPr lang="zh-CN" altLang="en-US">
              <a:solidFill>
                <a:schemeClr val="bg2"/>
              </a:solidFill>
              <a:latin typeface="Times New Roman" pitchFamily="18" charset="0"/>
            </a:endParaRPr>
          </a:p>
        </p:txBody>
      </p:sp>
      <p:grpSp>
        <p:nvGrpSpPr>
          <p:cNvPr id="27744" name="Group 96"/>
          <p:cNvGrpSpPr>
            <a:grpSpLocks/>
          </p:cNvGrpSpPr>
          <p:nvPr/>
        </p:nvGrpSpPr>
        <p:grpSpPr bwMode="auto">
          <a:xfrm>
            <a:off x="4191000" y="2743200"/>
            <a:ext cx="533400" cy="420688"/>
            <a:chOff x="2640" y="1728"/>
            <a:chExt cx="336" cy="265"/>
          </a:xfrm>
        </p:grpSpPr>
        <p:sp>
          <p:nvSpPr>
            <p:cNvPr id="49218" name="Line 46"/>
            <p:cNvSpPr>
              <a:spLocks noChangeShapeType="1"/>
            </p:cNvSpPr>
            <p:nvPr/>
          </p:nvSpPr>
          <p:spPr bwMode="auto">
            <a:xfrm>
              <a:off x="2640" y="1968"/>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9219" name="Text Box 47"/>
            <p:cNvSpPr txBox="1">
              <a:spLocks noChangeArrowheads="1"/>
            </p:cNvSpPr>
            <p:nvPr/>
          </p:nvSpPr>
          <p:spPr bwMode="auto">
            <a:xfrm>
              <a:off x="2688" y="1728"/>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27696" name="Rectangle 48"/>
          <p:cNvSpPr>
            <a:spLocks noChangeArrowheads="1"/>
          </p:cNvSpPr>
          <p:nvPr/>
        </p:nvSpPr>
        <p:spPr bwMode="auto">
          <a:xfrm>
            <a:off x="3810000" y="1600200"/>
            <a:ext cx="1770063" cy="493713"/>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B→d•</a:t>
            </a:r>
            <a:endParaRPr lang="zh-CN" altLang="en-US">
              <a:solidFill>
                <a:schemeClr val="bg2"/>
              </a:solidFill>
              <a:latin typeface="Times New Roman" pitchFamily="18" charset="0"/>
            </a:endParaRPr>
          </a:p>
        </p:txBody>
      </p:sp>
      <p:sp>
        <p:nvSpPr>
          <p:cNvPr id="27699" name="Rectangle 51"/>
          <p:cNvSpPr>
            <a:spLocks noChangeArrowheads="1"/>
          </p:cNvSpPr>
          <p:nvPr/>
        </p:nvSpPr>
        <p:spPr bwMode="auto">
          <a:xfrm>
            <a:off x="7162800" y="4648200"/>
            <a:ext cx="1873250" cy="5334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dirty="0">
                <a:solidFill>
                  <a:schemeClr val="bg2"/>
                </a:solidFill>
                <a:latin typeface="Times New Roman" pitchFamily="18" charset="0"/>
              </a:rPr>
              <a:t>        </a:t>
            </a:r>
            <a:r>
              <a:rPr lang="en-US" altLang="zh-CN" dirty="0" err="1">
                <a:solidFill>
                  <a:schemeClr val="bg2"/>
                </a:solidFill>
                <a:latin typeface="Times New Roman" pitchFamily="18" charset="0"/>
              </a:rPr>
              <a:t>A→cA</a:t>
            </a:r>
            <a:r>
              <a:rPr lang="en-US" altLang="zh-CN" dirty="0">
                <a:solidFill>
                  <a:schemeClr val="bg2"/>
                </a:solidFill>
                <a:latin typeface="Times New Roman" pitchFamily="18" charset="0"/>
              </a:rPr>
              <a:t>•</a:t>
            </a:r>
            <a:endParaRPr lang="zh-CN" altLang="en-US" dirty="0">
              <a:solidFill>
                <a:schemeClr val="bg2"/>
              </a:solidFill>
              <a:latin typeface="Times New Roman" pitchFamily="18" charset="0"/>
            </a:endParaRPr>
          </a:p>
        </p:txBody>
      </p:sp>
      <p:grpSp>
        <p:nvGrpSpPr>
          <p:cNvPr id="27746" name="Group 98"/>
          <p:cNvGrpSpPr>
            <a:grpSpLocks/>
          </p:cNvGrpSpPr>
          <p:nvPr/>
        </p:nvGrpSpPr>
        <p:grpSpPr bwMode="auto">
          <a:xfrm>
            <a:off x="6553200" y="4495800"/>
            <a:ext cx="533400" cy="457200"/>
            <a:chOff x="4128" y="2832"/>
            <a:chExt cx="336" cy="288"/>
          </a:xfrm>
        </p:grpSpPr>
        <p:sp>
          <p:nvSpPr>
            <p:cNvPr id="49216" name="Line 52"/>
            <p:cNvSpPr>
              <a:spLocks noChangeShapeType="1"/>
            </p:cNvSpPr>
            <p:nvPr/>
          </p:nvSpPr>
          <p:spPr bwMode="auto">
            <a:xfrm>
              <a:off x="4128" y="3120"/>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9217" name="Text Box 53"/>
            <p:cNvSpPr txBox="1">
              <a:spLocks noChangeArrowheads="1"/>
            </p:cNvSpPr>
            <p:nvPr/>
          </p:nvSpPr>
          <p:spPr bwMode="auto">
            <a:xfrm>
              <a:off x="4128" y="283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A</a:t>
              </a:r>
            </a:p>
          </p:txBody>
        </p:sp>
      </p:grpSp>
      <p:sp>
        <p:nvSpPr>
          <p:cNvPr id="27702" name="Rectangle 54"/>
          <p:cNvSpPr>
            <a:spLocks noChangeArrowheads="1"/>
          </p:cNvSpPr>
          <p:nvPr/>
        </p:nvSpPr>
        <p:spPr bwMode="auto">
          <a:xfrm>
            <a:off x="7086600" y="3124200"/>
            <a:ext cx="1878013" cy="5334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B→cB•</a:t>
            </a:r>
            <a:endParaRPr lang="zh-CN" altLang="en-US">
              <a:solidFill>
                <a:schemeClr val="bg2"/>
              </a:solidFill>
              <a:latin typeface="Times New Roman" pitchFamily="18" charset="0"/>
            </a:endParaRPr>
          </a:p>
        </p:txBody>
      </p:sp>
      <p:grpSp>
        <p:nvGrpSpPr>
          <p:cNvPr id="27749" name="Group 101"/>
          <p:cNvGrpSpPr>
            <a:grpSpLocks/>
          </p:cNvGrpSpPr>
          <p:nvPr/>
        </p:nvGrpSpPr>
        <p:grpSpPr bwMode="auto">
          <a:xfrm>
            <a:off x="6477000" y="2971800"/>
            <a:ext cx="533400" cy="457200"/>
            <a:chOff x="4080" y="1872"/>
            <a:chExt cx="336" cy="288"/>
          </a:xfrm>
        </p:grpSpPr>
        <p:sp>
          <p:nvSpPr>
            <p:cNvPr id="49214" name="Line 55"/>
            <p:cNvSpPr>
              <a:spLocks noChangeShapeType="1"/>
            </p:cNvSpPr>
            <p:nvPr/>
          </p:nvSpPr>
          <p:spPr bwMode="auto">
            <a:xfrm>
              <a:off x="4080" y="2160"/>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9215" name="Text Box 56"/>
            <p:cNvSpPr txBox="1">
              <a:spLocks noChangeArrowheads="1"/>
            </p:cNvSpPr>
            <p:nvPr/>
          </p:nvSpPr>
          <p:spPr bwMode="auto">
            <a:xfrm>
              <a:off x="4080" y="187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B</a:t>
              </a:r>
            </a:p>
          </p:txBody>
        </p:sp>
      </p:grpSp>
      <p:grpSp>
        <p:nvGrpSpPr>
          <p:cNvPr id="27741" name="Group 93"/>
          <p:cNvGrpSpPr>
            <a:grpSpLocks/>
          </p:cNvGrpSpPr>
          <p:nvPr/>
        </p:nvGrpSpPr>
        <p:grpSpPr bwMode="auto">
          <a:xfrm>
            <a:off x="3810000" y="5321300"/>
            <a:ext cx="457200" cy="484188"/>
            <a:chOff x="2400" y="3352"/>
            <a:chExt cx="288" cy="305"/>
          </a:xfrm>
        </p:grpSpPr>
        <p:sp>
          <p:nvSpPr>
            <p:cNvPr id="49212" name="Text Box 39"/>
            <p:cNvSpPr txBox="1">
              <a:spLocks noChangeArrowheads="1"/>
            </p:cNvSpPr>
            <p:nvPr/>
          </p:nvSpPr>
          <p:spPr bwMode="auto">
            <a:xfrm>
              <a:off x="2400" y="339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9213" name="Line 58"/>
            <p:cNvSpPr>
              <a:spLocks noChangeShapeType="1"/>
            </p:cNvSpPr>
            <p:nvPr/>
          </p:nvSpPr>
          <p:spPr bwMode="auto">
            <a:xfrm>
              <a:off x="2400" y="3352"/>
              <a:ext cx="0" cy="30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27747" name="Group 99"/>
          <p:cNvGrpSpPr>
            <a:grpSpLocks/>
          </p:cNvGrpSpPr>
          <p:nvPr/>
        </p:nvGrpSpPr>
        <p:grpSpPr bwMode="auto">
          <a:xfrm>
            <a:off x="6096000" y="5562600"/>
            <a:ext cx="762000" cy="457200"/>
            <a:chOff x="3840" y="3504"/>
            <a:chExt cx="480" cy="288"/>
          </a:xfrm>
        </p:grpSpPr>
        <p:sp>
          <p:nvSpPr>
            <p:cNvPr id="49210" name="Freeform 59"/>
            <p:cNvSpPr>
              <a:spLocks/>
            </p:cNvSpPr>
            <p:nvPr/>
          </p:nvSpPr>
          <p:spPr bwMode="auto">
            <a:xfrm>
              <a:off x="3840" y="3504"/>
              <a:ext cx="192" cy="240"/>
            </a:xfrm>
            <a:custGeom>
              <a:avLst/>
              <a:gdLst>
                <a:gd name="T0" fmla="*/ 192 w 192"/>
                <a:gd name="T1" fmla="*/ 0 h 240"/>
                <a:gd name="T2" fmla="*/ 96 w 192"/>
                <a:gd name="T3" fmla="*/ 240 h 240"/>
                <a:gd name="T4" fmla="*/ 0 w 192"/>
                <a:gd name="T5" fmla="*/ 0 h 240"/>
                <a:gd name="T6" fmla="*/ 0 60000 65536"/>
                <a:gd name="T7" fmla="*/ 0 60000 65536"/>
                <a:gd name="T8" fmla="*/ 0 60000 65536"/>
              </a:gdLst>
              <a:ahLst/>
              <a:cxnLst>
                <a:cxn ang="T6">
                  <a:pos x="T0" y="T1"/>
                </a:cxn>
                <a:cxn ang="T7">
                  <a:pos x="T2" y="T3"/>
                </a:cxn>
                <a:cxn ang="T8">
                  <a:pos x="T4" y="T5"/>
                </a:cxn>
              </a:cxnLst>
              <a:rect l="0" t="0" r="r" b="b"/>
              <a:pathLst>
                <a:path w="192" h="240">
                  <a:moveTo>
                    <a:pt x="192" y="0"/>
                  </a:moveTo>
                  <a:cubicBezTo>
                    <a:pt x="160" y="120"/>
                    <a:pt x="128" y="240"/>
                    <a:pt x="96" y="240"/>
                  </a:cubicBezTo>
                  <a:cubicBezTo>
                    <a:pt x="64" y="240"/>
                    <a:pt x="16" y="40"/>
                    <a:pt x="0" y="0"/>
                  </a:cubicBezTo>
                </a:path>
              </a:pathLst>
            </a:custGeom>
            <a:noFill/>
            <a:ln w="2540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9211" name="Text Box 60"/>
            <p:cNvSpPr txBox="1">
              <a:spLocks noChangeArrowheads="1"/>
            </p:cNvSpPr>
            <p:nvPr/>
          </p:nvSpPr>
          <p:spPr bwMode="auto">
            <a:xfrm>
              <a:off x="4032" y="3527"/>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27748" name="Group 100"/>
          <p:cNvGrpSpPr>
            <a:grpSpLocks/>
          </p:cNvGrpSpPr>
          <p:nvPr/>
        </p:nvGrpSpPr>
        <p:grpSpPr bwMode="auto">
          <a:xfrm>
            <a:off x="5105400" y="5486400"/>
            <a:ext cx="533400" cy="457200"/>
            <a:chOff x="3216" y="3456"/>
            <a:chExt cx="336" cy="288"/>
          </a:xfrm>
        </p:grpSpPr>
        <p:sp>
          <p:nvSpPr>
            <p:cNvPr id="49208" name="Line 61"/>
            <p:cNvSpPr>
              <a:spLocks noChangeShapeType="1"/>
            </p:cNvSpPr>
            <p:nvPr/>
          </p:nvSpPr>
          <p:spPr bwMode="auto">
            <a:xfrm>
              <a:off x="3216" y="3456"/>
              <a:ext cx="0" cy="24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9209" name="Text Box 62"/>
            <p:cNvSpPr txBox="1">
              <a:spLocks noChangeArrowheads="1"/>
            </p:cNvSpPr>
            <p:nvPr/>
          </p:nvSpPr>
          <p:spPr bwMode="auto">
            <a:xfrm>
              <a:off x="3264" y="3479"/>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d</a:t>
              </a:r>
            </a:p>
          </p:txBody>
        </p:sp>
      </p:grpSp>
      <p:grpSp>
        <p:nvGrpSpPr>
          <p:cNvPr id="27745" name="Group 97"/>
          <p:cNvGrpSpPr>
            <a:grpSpLocks/>
          </p:cNvGrpSpPr>
          <p:nvPr/>
        </p:nvGrpSpPr>
        <p:grpSpPr bwMode="auto">
          <a:xfrm>
            <a:off x="4038600" y="2133600"/>
            <a:ext cx="533400" cy="420688"/>
            <a:chOff x="2544" y="1344"/>
            <a:chExt cx="336" cy="265"/>
          </a:xfrm>
        </p:grpSpPr>
        <p:sp>
          <p:nvSpPr>
            <p:cNvPr id="49206" name="Text Box 50"/>
            <p:cNvSpPr txBox="1">
              <a:spLocks noChangeArrowheads="1"/>
            </p:cNvSpPr>
            <p:nvPr/>
          </p:nvSpPr>
          <p:spPr bwMode="auto">
            <a:xfrm>
              <a:off x="2592" y="1344"/>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9207" name="Line 63"/>
            <p:cNvSpPr>
              <a:spLocks noChangeShapeType="1"/>
            </p:cNvSpPr>
            <p:nvPr/>
          </p:nvSpPr>
          <p:spPr bwMode="auto">
            <a:xfrm flipV="1">
              <a:off x="2544" y="1344"/>
              <a:ext cx="0" cy="24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27742" name="Group 94"/>
          <p:cNvGrpSpPr>
            <a:grpSpLocks/>
          </p:cNvGrpSpPr>
          <p:nvPr/>
        </p:nvGrpSpPr>
        <p:grpSpPr bwMode="auto">
          <a:xfrm>
            <a:off x="2362200" y="2133600"/>
            <a:ext cx="609600" cy="420688"/>
            <a:chOff x="1488" y="1344"/>
            <a:chExt cx="384" cy="265"/>
          </a:xfrm>
        </p:grpSpPr>
        <p:sp>
          <p:nvSpPr>
            <p:cNvPr id="49204" name="Text Box 44"/>
            <p:cNvSpPr txBox="1">
              <a:spLocks noChangeArrowheads="1"/>
            </p:cNvSpPr>
            <p:nvPr/>
          </p:nvSpPr>
          <p:spPr bwMode="auto">
            <a:xfrm>
              <a:off x="1488" y="1344"/>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49205" name="Line 65"/>
            <p:cNvSpPr>
              <a:spLocks noChangeShapeType="1"/>
            </p:cNvSpPr>
            <p:nvPr/>
          </p:nvSpPr>
          <p:spPr bwMode="auto">
            <a:xfrm flipV="1">
              <a:off x="1872" y="1344"/>
              <a:ext cx="0" cy="24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27750" name="Group 102"/>
          <p:cNvGrpSpPr>
            <a:grpSpLocks/>
          </p:cNvGrpSpPr>
          <p:nvPr/>
        </p:nvGrpSpPr>
        <p:grpSpPr bwMode="auto">
          <a:xfrm>
            <a:off x="5638800" y="2057400"/>
            <a:ext cx="990600" cy="762000"/>
            <a:chOff x="3552" y="1296"/>
            <a:chExt cx="624" cy="480"/>
          </a:xfrm>
        </p:grpSpPr>
        <p:sp>
          <p:nvSpPr>
            <p:cNvPr id="49202" name="Freeform 67"/>
            <p:cNvSpPr>
              <a:spLocks/>
            </p:cNvSpPr>
            <p:nvPr/>
          </p:nvSpPr>
          <p:spPr bwMode="auto">
            <a:xfrm>
              <a:off x="3552" y="1528"/>
              <a:ext cx="480" cy="248"/>
            </a:xfrm>
            <a:custGeom>
              <a:avLst/>
              <a:gdLst>
                <a:gd name="T0" fmla="*/ 480 w 480"/>
                <a:gd name="T1" fmla="*/ 248 h 248"/>
                <a:gd name="T2" fmla="*/ 288 w 480"/>
                <a:gd name="T3" fmla="*/ 8 h 248"/>
                <a:gd name="T4" fmla="*/ 48 w 480"/>
                <a:gd name="T5" fmla="*/ 200 h 248"/>
                <a:gd name="T6" fmla="*/ 0 w 480"/>
                <a:gd name="T7" fmla="*/ 200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48">
                  <a:moveTo>
                    <a:pt x="480" y="248"/>
                  </a:moveTo>
                  <a:cubicBezTo>
                    <a:pt x="420" y="132"/>
                    <a:pt x="360" y="16"/>
                    <a:pt x="288" y="8"/>
                  </a:cubicBezTo>
                  <a:cubicBezTo>
                    <a:pt x="216" y="0"/>
                    <a:pt x="96" y="168"/>
                    <a:pt x="48" y="200"/>
                  </a:cubicBezTo>
                  <a:cubicBezTo>
                    <a:pt x="0" y="232"/>
                    <a:pt x="0" y="216"/>
                    <a:pt x="0" y="200"/>
                  </a:cubicBezTo>
                </a:path>
              </a:pathLst>
            </a:custGeom>
            <a:noFill/>
            <a:ln w="2540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9203" name="Text Box 68"/>
            <p:cNvSpPr txBox="1">
              <a:spLocks noChangeArrowheads="1"/>
            </p:cNvSpPr>
            <p:nvPr/>
          </p:nvSpPr>
          <p:spPr bwMode="auto">
            <a:xfrm>
              <a:off x="3888" y="1296"/>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27751" name="Group 103"/>
          <p:cNvGrpSpPr>
            <a:grpSpLocks/>
          </p:cNvGrpSpPr>
          <p:nvPr/>
        </p:nvGrpSpPr>
        <p:grpSpPr bwMode="auto">
          <a:xfrm>
            <a:off x="5105400" y="2133600"/>
            <a:ext cx="457200" cy="685800"/>
            <a:chOff x="3216" y="1344"/>
            <a:chExt cx="288" cy="432"/>
          </a:xfrm>
        </p:grpSpPr>
        <p:sp>
          <p:nvSpPr>
            <p:cNvPr id="49200" name="Line 69"/>
            <p:cNvSpPr>
              <a:spLocks noChangeShapeType="1"/>
            </p:cNvSpPr>
            <p:nvPr/>
          </p:nvSpPr>
          <p:spPr bwMode="auto">
            <a:xfrm flipV="1">
              <a:off x="3216" y="1344"/>
              <a:ext cx="0" cy="432"/>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9201" name="Text Box 70"/>
            <p:cNvSpPr txBox="1">
              <a:spLocks noChangeArrowheads="1"/>
            </p:cNvSpPr>
            <p:nvPr/>
          </p:nvSpPr>
          <p:spPr bwMode="auto">
            <a:xfrm>
              <a:off x="3216" y="1440"/>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d</a:t>
              </a:r>
            </a:p>
          </p:txBody>
        </p:sp>
      </p:grpSp>
      <p:sp>
        <p:nvSpPr>
          <p:cNvPr id="27719" name="Rectangle 71"/>
          <p:cNvSpPr>
            <a:spLocks noChangeArrowheads="1"/>
          </p:cNvSpPr>
          <p:nvPr/>
        </p:nvSpPr>
        <p:spPr bwMode="auto">
          <a:xfrm>
            <a:off x="914400" y="3657600"/>
            <a:ext cx="1219200" cy="9318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zh-CN">
                <a:solidFill>
                  <a:schemeClr val="bg2"/>
                </a:solidFill>
                <a:latin typeface="Times New Roman" pitchFamily="18" charset="0"/>
              </a:rPr>
              <a:t>E→•aA</a:t>
            </a:r>
          </a:p>
          <a:p>
            <a:pPr>
              <a:spcBef>
                <a:spcPct val="50000"/>
              </a:spcBef>
            </a:pPr>
            <a:r>
              <a:rPr lang="en-US" altLang="zh-CN">
                <a:solidFill>
                  <a:schemeClr val="bg2"/>
                </a:solidFill>
                <a:latin typeface="Times New Roman" pitchFamily="18" charset="0"/>
              </a:rPr>
              <a:t>E→•bB</a:t>
            </a:r>
            <a:endParaRPr lang="zh-CN" altLang="en-US">
              <a:solidFill>
                <a:schemeClr val="bg2"/>
              </a:solidFill>
              <a:latin typeface="Times New Roman" pitchFamily="18" charset="0"/>
            </a:endParaRPr>
          </a:p>
        </p:txBody>
      </p:sp>
      <p:sp>
        <p:nvSpPr>
          <p:cNvPr id="27720" name="Rectangle 72"/>
          <p:cNvSpPr>
            <a:spLocks noChangeArrowheads="1"/>
          </p:cNvSpPr>
          <p:nvPr/>
        </p:nvSpPr>
        <p:spPr bwMode="auto">
          <a:xfrm>
            <a:off x="533400" y="3313113"/>
            <a:ext cx="404813"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0</a:t>
            </a:r>
            <a:endParaRPr lang="zh-CN" altLang="en-US" baseline="-25000">
              <a:solidFill>
                <a:schemeClr val="bg2"/>
              </a:solidFill>
              <a:latin typeface="Times New Roman" pitchFamily="18" charset="0"/>
            </a:endParaRPr>
          </a:p>
        </p:txBody>
      </p:sp>
      <p:sp>
        <p:nvSpPr>
          <p:cNvPr id="27721" name="Rectangle 73"/>
          <p:cNvSpPr>
            <a:spLocks noChangeArrowheads="1"/>
          </p:cNvSpPr>
          <p:nvPr/>
        </p:nvSpPr>
        <p:spPr bwMode="auto">
          <a:xfrm>
            <a:off x="533400" y="5294313"/>
            <a:ext cx="404813"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1</a:t>
            </a:r>
            <a:endParaRPr lang="zh-CN" altLang="en-US" baseline="-25000">
              <a:solidFill>
                <a:schemeClr val="bg2"/>
              </a:solidFill>
              <a:latin typeface="Times New Roman" pitchFamily="18" charset="0"/>
            </a:endParaRPr>
          </a:p>
        </p:txBody>
      </p:sp>
      <p:sp>
        <p:nvSpPr>
          <p:cNvPr id="27724" name="Rectangle 76"/>
          <p:cNvSpPr>
            <a:spLocks noChangeArrowheads="1"/>
          </p:cNvSpPr>
          <p:nvPr/>
        </p:nvSpPr>
        <p:spPr bwMode="auto">
          <a:xfrm>
            <a:off x="2719388" y="4038600"/>
            <a:ext cx="404812"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2</a:t>
            </a:r>
            <a:endParaRPr lang="zh-CN" altLang="en-US" baseline="-25000">
              <a:solidFill>
                <a:schemeClr val="bg2"/>
              </a:solidFill>
              <a:latin typeface="Times New Roman" pitchFamily="18" charset="0"/>
            </a:endParaRPr>
          </a:p>
        </p:txBody>
      </p:sp>
      <p:sp>
        <p:nvSpPr>
          <p:cNvPr id="27725" name="Rectangle 77"/>
          <p:cNvSpPr>
            <a:spLocks noChangeArrowheads="1"/>
          </p:cNvSpPr>
          <p:nvPr/>
        </p:nvSpPr>
        <p:spPr bwMode="auto">
          <a:xfrm>
            <a:off x="2667000" y="2514600"/>
            <a:ext cx="431800"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3</a:t>
            </a:r>
            <a:endParaRPr lang="zh-CN" altLang="en-US" baseline="-25000">
              <a:solidFill>
                <a:schemeClr val="bg2"/>
              </a:solidFill>
              <a:latin typeface="Times New Roman" pitchFamily="18" charset="0"/>
            </a:endParaRPr>
          </a:p>
        </p:txBody>
      </p:sp>
      <p:sp>
        <p:nvSpPr>
          <p:cNvPr id="27726" name="Rectangle 78"/>
          <p:cNvSpPr>
            <a:spLocks noChangeArrowheads="1"/>
          </p:cNvSpPr>
          <p:nvPr/>
        </p:nvSpPr>
        <p:spPr bwMode="auto">
          <a:xfrm>
            <a:off x="1905000" y="58674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4</a:t>
            </a:r>
            <a:endParaRPr lang="zh-CN" altLang="en-US" baseline="-25000">
              <a:solidFill>
                <a:schemeClr val="bg2"/>
              </a:solidFill>
              <a:latin typeface="Times New Roman" pitchFamily="18" charset="0"/>
            </a:endParaRPr>
          </a:p>
        </p:txBody>
      </p:sp>
      <p:sp>
        <p:nvSpPr>
          <p:cNvPr id="27727" name="Rectangle 79"/>
          <p:cNvSpPr>
            <a:spLocks noChangeArrowheads="1"/>
          </p:cNvSpPr>
          <p:nvPr/>
        </p:nvSpPr>
        <p:spPr bwMode="auto">
          <a:xfrm>
            <a:off x="4876800" y="42672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5</a:t>
            </a:r>
            <a:endParaRPr lang="zh-CN" altLang="en-US" baseline="-25000">
              <a:solidFill>
                <a:schemeClr val="bg2"/>
              </a:solidFill>
              <a:latin typeface="Times New Roman" pitchFamily="18" charset="0"/>
            </a:endParaRPr>
          </a:p>
        </p:txBody>
      </p:sp>
      <p:sp>
        <p:nvSpPr>
          <p:cNvPr id="27728" name="Rectangle 80"/>
          <p:cNvSpPr>
            <a:spLocks noChangeArrowheads="1"/>
          </p:cNvSpPr>
          <p:nvPr/>
        </p:nvSpPr>
        <p:spPr bwMode="auto">
          <a:xfrm>
            <a:off x="3657600" y="58928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6</a:t>
            </a:r>
            <a:endParaRPr lang="zh-CN" altLang="en-US" baseline="-25000">
              <a:solidFill>
                <a:schemeClr val="bg2"/>
              </a:solidFill>
              <a:latin typeface="Times New Roman" pitchFamily="18" charset="0"/>
            </a:endParaRPr>
          </a:p>
        </p:txBody>
      </p:sp>
      <p:sp>
        <p:nvSpPr>
          <p:cNvPr id="27729" name="Rectangle 81"/>
          <p:cNvSpPr>
            <a:spLocks noChangeArrowheads="1"/>
          </p:cNvSpPr>
          <p:nvPr/>
        </p:nvSpPr>
        <p:spPr bwMode="auto">
          <a:xfrm>
            <a:off x="1752600" y="16764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7</a:t>
            </a:r>
            <a:endParaRPr lang="zh-CN" altLang="en-US" baseline="-25000">
              <a:solidFill>
                <a:schemeClr val="bg2"/>
              </a:solidFill>
              <a:latin typeface="Times New Roman" pitchFamily="18" charset="0"/>
            </a:endParaRPr>
          </a:p>
        </p:txBody>
      </p:sp>
      <p:sp>
        <p:nvSpPr>
          <p:cNvPr id="27730" name="Rectangle 82"/>
          <p:cNvSpPr>
            <a:spLocks noChangeArrowheads="1"/>
          </p:cNvSpPr>
          <p:nvPr/>
        </p:nvSpPr>
        <p:spPr bwMode="auto">
          <a:xfrm>
            <a:off x="4800600" y="28956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8</a:t>
            </a:r>
            <a:endParaRPr lang="zh-CN" altLang="en-US" baseline="-25000">
              <a:solidFill>
                <a:schemeClr val="bg2"/>
              </a:solidFill>
              <a:latin typeface="Times New Roman" pitchFamily="18" charset="0"/>
            </a:endParaRPr>
          </a:p>
        </p:txBody>
      </p:sp>
      <p:sp>
        <p:nvSpPr>
          <p:cNvPr id="27731" name="Rectangle 83"/>
          <p:cNvSpPr>
            <a:spLocks noChangeArrowheads="1"/>
          </p:cNvSpPr>
          <p:nvPr/>
        </p:nvSpPr>
        <p:spPr bwMode="auto">
          <a:xfrm>
            <a:off x="3886200" y="16764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9</a:t>
            </a:r>
            <a:endParaRPr lang="zh-CN" altLang="en-US" baseline="-25000">
              <a:solidFill>
                <a:schemeClr val="bg2"/>
              </a:solidFill>
              <a:latin typeface="Times New Roman" pitchFamily="18" charset="0"/>
            </a:endParaRPr>
          </a:p>
        </p:txBody>
      </p:sp>
      <p:sp>
        <p:nvSpPr>
          <p:cNvPr id="27732" name="Rectangle 84"/>
          <p:cNvSpPr>
            <a:spLocks noChangeArrowheads="1"/>
          </p:cNvSpPr>
          <p:nvPr/>
        </p:nvSpPr>
        <p:spPr bwMode="auto">
          <a:xfrm>
            <a:off x="7162800" y="4648200"/>
            <a:ext cx="5064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10</a:t>
            </a:r>
            <a:endParaRPr lang="zh-CN" altLang="en-US" baseline="-25000">
              <a:solidFill>
                <a:schemeClr val="bg2"/>
              </a:solidFill>
              <a:latin typeface="Times New Roman" pitchFamily="18" charset="0"/>
            </a:endParaRPr>
          </a:p>
        </p:txBody>
      </p:sp>
      <p:sp>
        <p:nvSpPr>
          <p:cNvPr id="27733" name="Rectangle 85"/>
          <p:cNvSpPr>
            <a:spLocks noChangeArrowheads="1"/>
          </p:cNvSpPr>
          <p:nvPr/>
        </p:nvSpPr>
        <p:spPr bwMode="auto">
          <a:xfrm>
            <a:off x="7162800" y="3200400"/>
            <a:ext cx="5064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11</a:t>
            </a:r>
            <a:endParaRPr lang="zh-CN" altLang="en-US" baseline="-25000">
              <a:solidFill>
                <a:schemeClr val="bg2"/>
              </a:solidFill>
              <a:latin typeface="Times New Roman" pitchFamily="18" charset="0"/>
            </a:endParaRPr>
          </a:p>
        </p:txBody>
      </p:sp>
      <p:sp>
        <p:nvSpPr>
          <p:cNvPr id="27734" name="Rectangle 86"/>
          <p:cNvSpPr>
            <a:spLocks noChangeArrowheads="1"/>
          </p:cNvSpPr>
          <p:nvPr/>
        </p:nvSpPr>
        <p:spPr bwMode="auto">
          <a:xfrm>
            <a:off x="3048000" y="4435475"/>
            <a:ext cx="1371600" cy="822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chemeClr val="bg2"/>
                </a:solidFill>
                <a:latin typeface="Times New Roman" pitchFamily="18" charset="0"/>
              </a:rPr>
              <a:t>A→•cAA→•d</a:t>
            </a:r>
            <a:endParaRPr lang="zh-CN" altLang="en-US">
              <a:solidFill>
                <a:schemeClr val="bg2"/>
              </a:solidFill>
              <a:latin typeface="Times New Roman" pitchFamily="18" charset="0"/>
            </a:endParaRPr>
          </a:p>
        </p:txBody>
      </p:sp>
      <p:sp>
        <p:nvSpPr>
          <p:cNvPr id="27736" name="Rectangle 88"/>
          <p:cNvSpPr>
            <a:spLocks noChangeArrowheads="1"/>
          </p:cNvSpPr>
          <p:nvPr/>
        </p:nvSpPr>
        <p:spPr bwMode="auto">
          <a:xfrm>
            <a:off x="2971800" y="2927350"/>
            <a:ext cx="1219200" cy="822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chemeClr val="bg2"/>
                </a:solidFill>
                <a:latin typeface="Times New Roman" pitchFamily="18" charset="0"/>
              </a:rPr>
              <a:t>B→•cBB→•d</a:t>
            </a:r>
            <a:endParaRPr lang="zh-CN" altLang="en-US">
              <a:solidFill>
                <a:schemeClr val="bg2"/>
              </a:solidFill>
              <a:latin typeface="Times New Roman" pitchFamily="18" charset="0"/>
            </a:endParaRPr>
          </a:p>
        </p:txBody>
      </p:sp>
      <p:sp>
        <p:nvSpPr>
          <p:cNvPr id="27739" name="Rectangle 91"/>
          <p:cNvSpPr>
            <a:spLocks noChangeArrowheads="1"/>
          </p:cNvSpPr>
          <p:nvPr/>
        </p:nvSpPr>
        <p:spPr bwMode="auto">
          <a:xfrm>
            <a:off x="5334000" y="4699000"/>
            <a:ext cx="1219200" cy="822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chemeClr val="bg2"/>
                </a:solidFill>
                <a:latin typeface="Times New Roman" pitchFamily="18" charset="0"/>
              </a:rPr>
              <a:t>A→•cAA→•d</a:t>
            </a:r>
            <a:endParaRPr lang="zh-CN" altLang="en-US">
              <a:solidFill>
                <a:schemeClr val="bg2"/>
              </a:solidFill>
              <a:latin typeface="Times New Roman" pitchFamily="18" charset="0"/>
            </a:endParaRPr>
          </a:p>
        </p:txBody>
      </p:sp>
      <p:sp>
        <p:nvSpPr>
          <p:cNvPr id="27743" name="Rectangle 95"/>
          <p:cNvSpPr>
            <a:spLocks noChangeArrowheads="1"/>
          </p:cNvSpPr>
          <p:nvPr/>
        </p:nvSpPr>
        <p:spPr bwMode="auto">
          <a:xfrm>
            <a:off x="5207000" y="3228975"/>
            <a:ext cx="1219200" cy="822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chemeClr val="bg2"/>
                </a:solidFill>
                <a:latin typeface="Times New Roman" pitchFamily="18" charset="0"/>
              </a:rPr>
              <a:t>B→•cBB→•d</a:t>
            </a:r>
            <a:endParaRPr lang="zh-CN" altLang="en-US">
              <a:solidFill>
                <a:schemeClr val="bg2"/>
              </a:solidFill>
              <a:latin typeface="Times New Roman" pitchFamily="18" charset="0"/>
            </a:endParaRPr>
          </a:p>
        </p:txBody>
      </p:sp>
      <p:sp>
        <p:nvSpPr>
          <p:cNvPr id="49199" name="AutoShape 104">
            <a:hlinkClick r:id="rId2" action="ppaction://hlinksldjump"/>
          </p:cNvPr>
          <p:cNvSpPr>
            <a:spLocks noChangeArrowheads="1"/>
          </p:cNvSpPr>
          <p:nvPr/>
        </p:nvSpPr>
        <p:spPr bwMode="auto">
          <a:xfrm>
            <a:off x="7596188" y="836613"/>
            <a:ext cx="792162" cy="288925"/>
          </a:xfrm>
          <a:prstGeom prst="leftArrow">
            <a:avLst>
              <a:gd name="adj1" fmla="val 50000"/>
              <a:gd name="adj2" fmla="val 68544"/>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8" name="AutoShape 85"/>
          <p:cNvSpPr>
            <a:spLocks noChangeArrowheads="1"/>
          </p:cNvSpPr>
          <p:nvPr/>
        </p:nvSpPr>
        <p:spPr bwMode="auto">
          <a:xfrm>
            <a:off x="133028" y="3686175"/>
            <a:ext cx="381000" cy="304800"/>
          </a:xfrm>
          <a:prstGeom prst="rightArrow">
            <a:avLst>
              <a:gd name="adj1" fmla="val 50000"/>
              <a:gd name="adj2" fmla="val 31250"/>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 name="矩形 1"/>
          <p:cNvSpPr/>
          <p:nvPr/>
        </p:nvSpPr>
        <p:spPr bwMode="auto">
          <a:xfrm>
            <a:off x="7010400" y="3068960"/>
            <a:ext cx="202565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80" name="矩形 79"/>
          <p:cNvSpPr/>
          <p:nvPr/>
        </p:nvSpPr>
        <p:spPr bwMode="auto">
          <a:xfrm>
            <a:off x="7095058" y="4592960"/>
            <a:ext cx="202565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81" name="矩形 80"/>
          <p:cNvSpPr/>
          <p:nvPr/>
        </p:nvSpPr>
        <p:spPr bwMode="auto">
          <a:xfrm>
            <a:off x="3733800" y="1525190"/>
            <a:ext cx="202565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82" name="矩形 81"/>
          <p:cNvSpPr/>
          <p:nvPr/>
        </p:nvSpPr>
        <p:spPr bwMode="auto">
          <a:xfrm>
            <a:off x="1612900" y="1516855"/>
            <a:ext cx="202565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83" name="矩形 82"/>
          <p:cNvSpPr/>
          <p:nvPr/>
        </p:nvSpPr>
        <p:spPr bwMode="auto">
          <a:xfrm>
            <a:off x="3536950" y="5801842"/>
            <a:ext cx="187325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84" name="矩形 83"/>
          <p:cNvSpPr/>
          <p:nvPr/>
        </p:nvSpPr>
        <p:spPr bwMode="auto">
          <a:xfrm>
            <a:off x="1752600" y="5809605"/>
            <a:ext cx="173990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85" name="矩形 84"/>
          <p:cNvSpPr/>
          <p:nvPr/>
        </p:nvSpPr>
        <p:spPr bwMode="auto">
          <a:xfrm>
            <a:off x="395536" y="5181600"/>
            <a:ext cx="1782514" cy="572293"/>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3" name="TextBox 2"/>
          <p:cNvSpPr txBox="1"/>
          <p:nvPr/>
        </p:nvSpPr>
        <p:spPr>
          <a:xfrm>
            <a:off x="2095499" y="4941168"/>
            <a:ext cx="253207" cy="424732"/>
          </a:xfrm>
          <a:prstGeom prst="rect">
            <a:avLst/>
          </a:prstGeom>
          <a:noFill/>
        </p:spPr>
        <p:txBody>
          <a:bodyPr wrap="square" rtlCol="0">
            <a:spAutoFit/>
          </a:bodyPr>
          <a:lstStyle/>
          <a:p>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7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6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77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76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77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277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76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77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77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77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77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767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77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767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7739">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277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768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2774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7725">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2768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499"/>
                                          </p:stCondLst>
                                        </p:cTn>
                                        <p:tgtEl>
                                          <p:spTgt spid="2774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2769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27743">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499"/>
                                          </p:stCondLst>
                                        </p:cTn>
                                        <p:tgtEl>
                                          <p:spTgt spid="2774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2769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499"/>
                                          </p:stCondLst>
                                        </p:cTn>
                                        <p:tgtEl>
                                          <p:spTgt spid="2774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27726">
                                            <p:txEl>
                                              <p:pRg st="0" end="0"/>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499"/>
                                          </p:stCondLst>
                                        </p:cTn>
                                        <p:tgtEl>
                                          <p:spTgt spid="27727">
                                            <p:txEl>
                                              <p:pRg st="0" end="0"/>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499"/>
                                          </p:stCondLst>
                                        </p:cTn>
                                        <p:tgtEl>
                                          <p:spTgt spid="2769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499"/>
                                          </p:stCondLst>
                                        </p:cTn>
                                        <p:tgtEl>
                                          <p:spTgt spid="2774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499"/>
                                          </p:stCondLst>
                                        </p:cTn>
                                        <p:tgtEl>
                                          <p:spTgt spid="2774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499"/>
                                          </p:stCondLst>
                                        </p:cTn>
                                        <p:tgtEl>
                                          <p:spTgt spid="2774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27728">
                                            <p:txEl>
                                              <p:pRg st="0" end="0"/>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27729">
                                            <p:txEl>
                                              <p:pRg st="0" end="0"/>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499"/>
                                          </p:stCondLst>
                                        </p:cTn>
                                        <p:tgtEl>
                                          <p:spTgt spid="27730">
                                            <p:txEl>
                                              <p:pRg st="0" end="0"/>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2770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499"/>
                                          </p:stCondLst>
                                        </p:cTn>
                                        <p:tgtEl>
                                          <p:spTgt spid="2774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499"/>
                                          </p:stCondLst>
                                        </p:cTn>
                                        <p:tgtEl>
                                          <p:spTgt spid="27750"/>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499"/>
                                          </p:stCondLst>
                                        </p:cTn>
                                        <p:tgtEl>
                                          <p:spTgt spid="27751"/>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499"/>
                                          </p:stCondLst>
                                        </p:cTn>
                                        <p:tgtEl>
                                          <p:spTgt spid="27731">
                                            <p:txEl>
                                              <p:pRg st="0" end="0"/>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499"/>
                                          </p:stCondLst>
                                        </p:cTn>
                                        <p:tgtEl>
                                          <p:spTgt spid="27732">
                                            <p:txEl>
                                              <p:pRg st="0" end="0"/>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499"/>
                                          </p:stCondLst>
                                        </p:cTn>
                                        <p:tgtEl>
                                          <p:spTgt spid="277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autoUpdateAnimBg="0"/>
      <p:bldP spid="27656" grpId="0" animBg="1" autoUpdateAnimBg="0"/>
      <p:bldP spid="27661" grpId="0" animBg="1" autoUpdateAnimBg="0"/>
      <p:bldP spid="27666" grpId="0" animBg="1" autoUpdateAnimBg="0"/>
      <p:bldP spid="27671" grpId="0" animBg="1" autoUpdateAnimBg="0"/>
      <p:bldP spid="27676" grpId="0" animBg="1" autoUpdateAnimBg="0"/>
      <p:bldP spid="27684" grpId="0" animBg="1" autoUpdateAnimBg="0"/>
      <p:bldP spid="27689" grpId="0" animBg="1" autoUpdateAnimBg="0"/>
      <p:bldP spid="27693" grpId="0" animBg="1" autoUpdateAnimBg="0"/>
      <p:bldP spid="27696" grpId="0" animBg="1" autoUpdateAnimBg="0"/>
      <p:bldP spid="27699" grpId="0" animBg="1" autoUpdateAnimBg="0"/>
      <p:bldP spid="27702" grpId="0" animBg="1" autoUpdateAnimBg="0"/>
      <p:bldP spid="27719" grpId="0" autoUpdateAnimBg="0"/>
      <p:bldP spid="27720" grpId="0" autoUpdateAnimBg="0"/>
      <p:bldP spid="27721" grpId="0" autoUpdateAnimBg="0"/>
      <p:bldP spid="27724" grpId="0" autoUpdateAnimBg="0"/>
      <p:bldP spid="27725" grpId="0" build="p" autoUpdateAnimBg="0"/>
      <p:bldP spid="27726" grpId="0" build="p" autoUpdateAnimBg="0"/>
      <p:bldP spid="27727" grpId="0" build="p" autoUpdateAnimBg="0"/>
      <p:bldP spid="27728" grpId="0" build="p" autoUpdateAnimBg="0"/>
      <p:bldP spid="27729" grpId="0" build="p" autoUpdateAnimBg="0"/>
      <p:bldP spid="27730" grpId="0" build="p" autoUpdateAnimBg="0"/>
      <p:bldP spid="27731" grpId="0" build="p" autoUpdateAnimBg="0"/>
      <p:bldP spid="27732" grpId="0" build="p" autoUpdateAnimBg="0"/>
      <p:bldP spid="27733" grpId="0" build="p" autoUpdateAnimBg="0"/>
      <p:bldP spid="27734" grpId="0" autoUpdateAnimBg="0"/>
      <p:bldP spid="27736" grpId="0" autoUpdateAnimBg="0"/>
      <p:bldP spid="27739" grpId="0" build="p" autoUpdateAnimBg="0"/>
      <p:bldP spid="27743" grpId="0" build="p" autoUpdateAnimBg="0"/>
      <p:bldP spid="78" grpId="0" animBg="1"/>
      <p:bldP spid="2" grpId="0" animBg="1"/>
      <p:bldP spid="80" grpId="0" animBg="1"/>
      <p:bldP spid="81" grpId="0" animBg="1"/>
      <p:bldP spid="82" grpId="0" animBg="1"/>
      <p:bldP spid="83" grpId="0" animBg="1"/>
      <p:bldP spid="84" grpId="0" animBg="1"/>
      <p:bldP spid="85" grpId="0" animBg="1"/>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228600"/>
            <a:ext cx="7772400" cy="685800"/>
          </a:xfrm>
        </p:spPr>
        <p:txBody>
          <a:bodyPr/>
          <a:lstStyle/>
          <a:p>
            <a:pPr eaLnBrk="1" hangingPunct="1">
              <a:defRPr/>
            </a:pPr>
            <a:r>
              <a:rPr lang="en-US" altLang="zh-CN" dirty="0" smtClean="0">
                <a:solidFill>
                  <a:schemeClr val="tx1"/>
                </a:solidFill>
              </a:rPr>
              <a:t>6.</a:t>
            </a:r>
            <a:r>
              <a:rPr lang="zh-CN" altLang="en-US" dirty="0" smtClean="0">
                <a:solidFill>
                  <a:schemeClr val="tx1"/>
                </a:solidFill>
              </a:rPr>
              <a:t>2.4  </a:t>
            </a:r>
            <a:r>
              <a:rPr lang="en-US" altLang="zh-CN" dirty="0" smtClean="0">
                <a:solidFill>
                  <a:schemeClr val="tx1"/>
                </a:solidFill>
              </a:rPr>
              <a:t>LR(0)</a:t>
            </a:r>
            <a:r>
              <a:rPr lang="zh-CN" altLang="en-US" dirty="0" smtClean="0">
                <a:solidFill>
                  <a:schemeClr val="tx1"/>
                </a:solidFill>
              </a:rPr>
              <a:t>分析表的构造</a:t>
            </a:r>
          </a:p>
        </p:txBody>
      </p:sp>
      <p:sp>
        <p:nvSpPr>
          <p:cNvPr id="28675" name="Rectangle 3"/>
          <p:cNvSpPr>
            <a:spLocks noGrp="1" noChangeArrowheads="1"/>
          </p:cNvSpPr>
          <p:nvPr>
            <p:ph type="body" idx="1"/>
          </p:nvPr>
        </p:nvSpPr>
        <p:spPr>
          <a:xfrm>
            <a:off x="228600" y="1447800"/>
            <a:ext cx="8763000" cy="5105400"/>
          </a:xfrm>
        </p:spPr>
        <p:txBody>
          <a:bodyPr/>
          <a:lstStyle/>
          <a:p>
            <a:pPr eaLnBrk="1" hangingPunct="1">
              <a:lnSpc>
                <a:spcPct val="90000"/>
              </a:lnSpc>
            </a:pPr>
            <a:r>
              <a:rPr lang="zh-CN" altLang="en-US" sz="2800" smtClean="0"/>
              <a:t>分析表的组成：</a:t>
            </a:r>
          </a:p>
          <a:p>
            <a:pPr eaLnBrk="1" hangingPunct="1">
              <a:lnSpc>
                <a:spcPct val="90000"/>
              </a:lnSpc>
              <a:buFont typeface="Wingdings" pitchFamily="2" charset="2"/>
              <a:buChar char="Ø"/>
            </a:pPr>
            <a:r>
              <a:rPr lang="zh-CN" altLang="en-US" sz="2800" smtClean="0"/>
              <a:t>动作表(</a:t>
            </a:r>
            <a:r>
              <a:rPr lang="en-US" altLang="zh-CN" sz="2800" smtClean="0"/>
              <a:t>ACTION)</a:t>
            </a:r>
            <a:r>
              <a:rPr lang="zh-CN" altLang="en-US" sz="2800" smtClean="0"/>
              <a:t> ：</a:t>
            </a:r>
          </a:p>
          <a:p>
            <a:pPr eaLnBrk="1" hangingPunct="1">
              <a:lnSpc>
                <a:spcPct val="90000"/>
              </a:lnSpc>
              <a:buFont typeface="Wingdings" pitchFamily="2" charset="2"/>
              <a:buNone/>
            </a:pPr>
            <a:r>
              <a:rPr lang="zh-CN" altLang="en-US" sz="2800" smtClean="0"/>
              <a:t>	表示当前状态下面临</a:t>
            </a:r>
            <a:r>
              <a:rPr lang="zh-CN" altLang="en-US" sz="2800" smtClean="0">
                <a:solidFill>
                  <a:srgbClr val="FFFF00"/>
                </a:solidFill>
              </a:rPr>
              <a:t>输入符</a:t>
            </a:r>
            <a:r>
              <a:rPr lang="zh-CN" altLang="en-US" sz="2800" smtClean="0"/>
              <a:t>应做的动作是移进、归约、接受或出错，面临的输入符只包含</a:t>
            </a:r>
            <a:r>
              <a:rPr lang="zh-CN" altLang="en-US" sz="2800" smtClean="0">
                <a:solidFill>
                  <a:srgbClr val="FFFF00"/>
                </a:solidFill>
              </a:rPr>
              <a:t>终结符</a:t>
            </a:r>
            <a:r>
              <a:rPr lang="zh-CN" altLang="en-US" sz="2800" smtClean="0"/>
              <a:t>和</a:t>
            </a:r>
            <a:r>
              <a:rPr lang="zh-CN" altLang="en-US" sz="2800" smtClean="0">
                <a:solidFill>
                  <a:srgbClr val="FFFF00"/>
                </a:solidFill>
                <a:latin typeface="Times New Roman" pitchFamily="18" charset="0"/>
              </a:rPr>
              <a:t>‘</a:t>
            </a:r>
            <a:r>
              <a:rPr lang="zh-CN" altLang="en-US" sz="2800" smtClean="0">
                <a:solidFill>
                  <a:srgbClr val="FFFF00"/>
                </a:solidFill>
              </a:rPr>
              <a:t>＃</a:t>
            </a:r>
            <a:r>
              <a:rPr lang="zh-CN" altLang="en-US" sz="2800" smtClean="0">
                <a:solidFill>
                  <a:srgbClr val="FFFF00"/>
                </a:solidFill>
                <a:latin typeface="Times New Roman" pitchFamily="18" charset="0"/>
              </a:rPr>
              <a:t>’</a:t>
            </a:r>
            <a:endParaRPr lang="zh-CN" altLang="en-US" sz="2800" smtClean="0">
              <a:solidFill>
                <a:srgbClr val="FFFF00"/>
              </a:solidFill>
            </a:endParaRPr>
          </a:p>
          <a:p>
            <a:pPr eaLnBrk="1" hangingPunct="1">
              <a:lnSpc>
                <a:spcPct val="90000"/>
              </a:lnSpc>
              <a:buFont typeface="Wingdings" pitchFamily="2" charset="2"/>
              <a:buChar char="Ø"/>
            </a:pPr>
            <a:r>
              <a:rPr lang="zh-CN" altLang="en-US" sz="2800" smtClean="0"/>
              <a:t>转换表(</a:t>
            </a:r>
            <a:r>
              <a:rPr lang="en-US" altLang="zh-CN" sz="2800" smtClean="0"/>
              <a:t>GOTO)：</a:t>
            </a:r>
          </a:p>
          <a:p>
            <a:pPr eaLnBrk="1" hangingPunct="1">
              <a:lnSpc>
                <a:spcPct val="90000"/>
              </a:lnSpc>
              <a:buFont typeface="Wingdings" pitchFamily="2" charset="2"/>
              <a:buNone/>
            </a:pPr>
            <a:r>
              <a:rPr lang="zh-CN" altLang="en-US" sz="2800" smtClean="0"/>
              <a:t>	表示在当前状态下面临</a:t>
            </a:r>
            <a:r>
              <a:rPr lang="zh-CN" altLang="en-US" sz="2800" smtClean="0">
                <a:solidFill>
                  <a:srgbClr val="FFFF00"/>
                </a:solidFill>
              </a:rPr>
              <a:t>文法符号</a:t>
            </a:r>
            <a:r>
              <a:rPr lang="zh-CN" altLang="en-US" sz="2800" smtClean="0"/>
              <a:t>时应转向的下一个状态</a:t>
            </a:r>
          </a:p>
          <a:p>
            <a:pPr eaLnBrk="1" hangingPunct="1">
              <a:lnSpc>
                <a:spcPct val="90000"/>
              </a:lnSpc>
              <a:buFont typeface="Wingdings" pitchFamily="2" charset="2"/>
              <a:buNone/>
            </a:pPr>
            <a:endParaRPr lang="zh-CN" altLang="en-US" sz="2800" smtClean="0"/>
          </a:p>
          <a:p>
            <a:pPr eaLnBrk="1" hangingPunct="1">
              <a:lnSpc>
                <a:spcPct val="90000"/>
              </a:lnSpc>
              <a:buFont typeface="Wingdings" pitchFamily="2" charset="2"/>
              <a:buNone/>
            </a:pPr>
            <a:r>
              <a:rPr lang="zh-CN" altLang="en-US" sz="2800" smtClean="0"/>
              <a:t>	为了节省存储空间，把关于</a:t>
            </a:r>
            <a:r>
              <a:rPr lang="zh-CN" altLang="en-US" sz="2800" smtClean="0">
                <a:solidFill>
                  <a:srgbClr val="FFFF00"/>
                </a:solidFill>
              </a:rPr>
              <a:t>终结符</a:t>
            </a:r>
            <a:r>
              <a:rPr lang="zh-CN" altLang="en-US" sz="2800" smtClean="0"/>
              <a:t>部分的</a:t>
            </a:r>
            <a:r>
              <a:rPr lang="en-US" altLang="zh-CN" sz="2800" smtClean="0"/>
              <a:t>GOTO</a:t>
            </a:r>
            <a:r>
              <a:rPr lang="zh-CN" altLang="en-US" sz="2800" smtClean="0"/>
              <a:t>表和</a:t>
            </a:r>
            <a:r>
              <a:rPr lang="en-US" altLang="zh-CN" sz="2800" smtClean="0"/>
              <a:t>ACTION</a:t>
            </a:r>
            <a:r>
              <a:rPr lang="zh-CN" altLang="en-US" sz="2800" smtClean="0"/>
              <a:t>表重叠，也就是把当前状态下面临</a:t>
            </a:r>
            <a:r>
              <a:rPr lang="zh-CN" altLang="en-US" sz="2800" smtClean="0">
                <a:solidFill>
                  <a:srgbClr val="FFFF00"/>
                </a:solidFill>
              </a:rPr>
              <a:t>终结符</a:t>
            </a:r>
            <a:r>
              <a:rPr lang="zh-CN" altLang="en-US" sz="2800" smtClean="0"/>
              <a:t>应做的移进－归约动作和转向动作表示在一起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228600" y="152400"/>
            <a:ext cx="8763000" cy="6172200"/>
          </a:xfrm>
        </p:spPr>
        <p:txBody>
          <a:bodyPr/>
          <a:lstStyle/>
          <a:p>
            <a:pPr eaLnBrk="1" hangingPunct="1">
              <a:lnSpc>
                <a:spcPct val="90000"/>
              </a:lnSpc>
            </a:pPr>
            <a:r>
              <a:rPr lang="en-US" altLang="zh-CN" sz="2800" smtClean="0"/>
              <a:t>LR(0)</a:t>
            </a:r>
            <a:r>
              <a:rPr lang="zh-CN" altLang="en-US" sz="2800" smtClean="0"/>
              <a:t>分析表的构造算法</a:t>
            </a:r>
          </a:p>
          <a:p>
            <a:pPr algn="just" eaLnBrk="1" hangingPunct="1">
              <a:lnSpc>
                <a:spcPct val="90000"/>
              </a:lnSpc>
              <a:buFont typeface="Wingdings" pitchFamily="2" charset="2"/>
              <a:buNone/>
            </a:pPr>
            <a:r>
              <a:rPr lang="zh-CN" altLang="en-US" sz="2800" smtClean="0"/>
              <a:t>设已构造出</a:t>
            </a:r>
            <a:r>
              <a:rPr lang="en-US" altLang="zh-CN" sz="2800" smtClean="0"/>
              <a:t>LR(0)</a:t>
            </a:r>
            <a:r>
              <a:rPr lang="zh-CN" altLang="en-US" sz="2800" smtClean="0">
                <a:solidFill>
                  <a:srgbClr val="FFFF00"/>
                </a:solidFill>
              </a:rPr>
              <a:t>项目集规范族</a:t>
            </a:r>
            <a:r>
              <a:rPr lang="zh-CN" altLang="en-US" sz="2800" smtClean="0"/>
              <a:t>为</a:t>
            </a:r>
            <a:r>
              <a:rPr lang="en-US" altLang="zh-CN" sz="2800" smtClean="0"/>
              <a:t>C={ I</a:t>
            </a:r>
            <a:r>
              <a:rPr lang="en-US" altLang="zh-CN" sz="2800" baseline="-30000" smtClean="0"/>
              <a:t>0</a:t>
            </a:r>
            <a:r>
              <a:rPr lang="en-US" altLang="zh-CN" sz="2800" smtClean="0"/>
              <a:t>，I</a:t>
            </a:r>
            <a:r>
              <a:rPr lang="en-US" altLang="zh-CN" sz="2800" baseline="-30000" smtClean="0"/>
              <a:t>1</a:t>
            </a:r>
            <a:r>
              <a:rPr lang="en-US" altLang="zh-CN" sz="2800" smtClean="0"/>
              <a:t>，</a:t>
            </a:r>
            <a:r>
              <a:rPr lang="en-US" altLang="zh-CN" sz="2800" smtClean="0">
                <a:latin typeface="Times New Roman" pitchFamily="18" charset="0"/>
              </a:rPr>
              <a:t>…</a:t>
            </a:r>
            <a:r>
              <a:rPr lang="en-US" altLang="zh-CN" sz="2800" smtClean="0"/>
              <a:t>，I</a:t>
            </a:r>
            <a:r>
              <a:rPr lang="en-US" altLang="zh-CN" sz="2800" baseline="-30000" smtClean="0"/>
              <a:t>n </a:t>
            </a:r>
            <a:r>
              <a:rPr lang="en-US" altLang="zh-CN" sz="2800" smtClean="0"/>
              <a:t>}，</a:t>
            </a:r>
          </a:p>
          <a:p>
            <a:pPr algn="just" eaLnBrk="1" hangingPunct="1">
              <a:lnSpc>
                <a:spcPct val="90000"/>
              </a:lnSpc>
              <a:buFont typeface="Wingdings" pitchFamily="2" charset="2"/>
              <a:buNone/>
            </a:pPr>
            <a:r>
              <a:rPr lang="zh-CN" altLang="en-US" sz="2800" smtClean="0"/>
              <a:t>令项目集</a:t>
            </a:r>
            <a:r>
              <a:rPr lang="en-US" altLang="zh-CN" sz="2800" smtClean="0"/>
              <a:t>I</a:t>
            </a:r>
            <a:r>
              <a:rPr lang="en-US" altLang="zh-CN" sz="2800" baseline="-30000" smtClean="0"/>
              <a:t>k</a:t>
            </a:r>
            <a:r>
              <a:rPr lang="zh-CN" altLang="en-US" sz="2800" smtClean="0"/>
              <a:t>对应的状态为</a:t>
            </a:r>
            <a:r>
              <a:rPr lang="en-US" altLang="zh-CN" sz="2800" smtClean="0"/>
              <a:t>k，</a:t>
            </a:r>
            <a:r>
              <a:rPr lang="zh-CN" altLang="en-US" sz="2800" smtClean="0"/>
              <a:t>含</a:t>
            </a:r>
            <a:r>
              <a:rPr lang="en-US" altLang="zh-CN" sz="2800" smtClean="0"/>
              <a:t>S</a:t>
            </a:r>
            <a:r>
              <a:rPr lang="en-US" altLang="zh-CN" sz="2800" smtClean="0">
                <a:latin typeface="Times New Roman" pitchFamily="18" charset="0"/>
              </a:rPr>
              <a:t>’</a:t>
            </a:r>
            <a:r>
              <a:rPr lang="en-US" altLang="zh-CN" sz="2800" smtClean="0"/>
              <a:t>→</a:t>
            </a:r>
            <a:r>
              <a:rPr lang="en-US" altLang="zh-CN" sz="2800" smtClean="0">
                <a:latin typeface="Times New Roman" pitchFamily="18" charset="0"/>
              </a:rPr>
              <a:t>•</a:t>
            </a:r>
            <a:r>
              <a:rPr lang="en-US" altLang="zh-CN" sz="2800" smtClean="0"/>
              <a:t>S</a:t>
            </a:r>
            <a:r>
              <a:rPr lang="zh-CN" altLang="en-US" sz="2800" smtClean="0"/>
              <a:t>项目的项目集对应的状态为初始状态</a:t>
            </a:r>
          </a:p>
          <a:p>
            <a:pPr algn="just" eaLnBrk="1" hangingPunct="1">
              <a:lnSpc>
                <a:spcPct val="90000"/>
              </a:lnSpc>
              <a:buFont typeface="Wingdings" pitchFamily="2" charset="2"/>
              <a:buNone/>
            </a:pPr>
            <a:r>
              <a:rPr lang="zh-CN" altLang="en-US" sz="2800" smtClean="0"/>
              <a:t>分析表的</a:t>
            </a:r>
            <a:r>
              <a:rPr lang="en-US" altLang="zh-CN" sz="2800" smtClean="0">
                <a:solidFill>
                  <a:srgbClr val="FFFF00"/>
                </a:solidFill>
              </a:rPr>
              <a:t>ACTION</a:t>
            </a:r>
            <a:r>
              <a:rPr lang="zh-CN" altLang="en-US" sz="2800" smtClean="0"/>
              <a:t>表和</a:t>
            </a:r>
            <a:r>
              <a:rPr lang="en-US" altLang="zh-CN" sz="2800" smtClean="0">
                <a:solidFill>
                  <a:srgbClr val="FFFF00"/>
                </a:solidFill>
              </a:rPr>
              <a:t>GOTO</a:t>
            </a:r>
            <a:r>
              <a:rPr lang="zh-CN" altLang="en-US" sz="2800" smtClean="0"/>
              <a:t>表构造步骤为：</a:t>
            </a:r>
          </a:p>
          <a:p>
            <a:pPr algn="just" eaLnBrk="1" hangingPunct="1">
              <a:lnSpc>
                <a:spcPct val="90000"/>
              </a:lnSpc>
              <a:buFont typeface="Wingdings" pitchFamily="2" charset="2"/>
              <a:buChar char="Ø"/>
            </a:pPr>
            <a:r>
              <a:rPr lang="zh-CN" altLang="en-US" sz="2800" smtClean="0"/>
              <a:t>若项目</a:t>
            </a:r>
            <a:r>
              <a:rPr lang="en-US" altLang="zh-CN" sz="2800" smtClean="0"/>
              <a:t>A→α</a:t>
            </a:r>
            <a:r>
              <a:rPr lang="en-US" altLang="zh-CN" sz="2800" smtClean="0">
                <a:latin typeface="Times New Roman" pitchFamily="18" charset="0"/>
              </a:rPr>
              <a:t>•</a:t>
            </a:r>
            <a:r>
              <a:rPr lang="en-US" altLang="zh-CN" sz="2800" smtClean="0"/>
              <a:t>aβ∈I</a:t>
            </a:r>
            <a:r>
              <a:rPr lang="en-US" altLang="zh-CN" sz="2800" baseline="-30000" smtClean="0"/>
              <a:t>k</a:t>
            </a:r>
            <a:r>
              <a:rPr lang="en-US" altLang="zh-CN" sz="2800" smtClean="0"/>
              <a:t>，a∈V</a:t>
            </a:r>
            <a:r>
              <a:rPr lang="en-US" altLang="zh-CN" sz="2800" baseline="-30000" smtClean="0"/>
              <a:t>T</a:t>
            </a:r>
            <a:r>
              <a:rPr lang="en-US" altLang="zh-CN" sz="2800" smtClean="0"/>
              <a:t>，</a:t>
            </a:r>
            <a:r>
              <a:rPr lang="zh-CN" altLang="en-US" sz="2800" smtClean="0"/>
              <a:t>且</a:t>
            </a:r>
            <a:r>
              <a:rPr lang="en-US" altLang="zh-CN" sz="2800" smtClean="0"/>
              <a:t>GO(I</a:t>
            </a:r>
            <a:r>
              <a:rPr lang="en-US" altLang="zh-CN" sz="2800" baseline="-30000" smtClean="0"/>
              <a:t>k</a:t>
            </a:r>
            <a:r>
              <a:rPr lang="en-US" altLang="zh-CN" sz="2800" smtClean="0"/>
              <a:t>,a)=I</a:t>
            </a:r>
            <a:r>
              <a:rPr lang="en-US" altLang="zh-CN" sz="2800" baseline="-30000" smtClean="0"/>
              <a:t>j</a:t>
            </a:r>
            <a:r>
              <a:rPr lang="en-US" altLang="zh-CN" sz="2800" smtClean="0"/>
              <a:t>，</a:t>
            </a:r>
            <a:r>
              <a:rPr lang="zh-CN" altLang="en-US" sz="2800" smtClean="0"/>
              <a:t>则置</a:t>
            </a:r>
            <a:r>
              <a:rPr lang="en-US" altLang="zh-CN" sz="2800" smtClean="0"/>
              <a:t>ACTION[k,a]=</a:t>
            </a:r>
            <a:r>
              <a:rPr lang="en-US" altLang="zh-CN" sz="2800" smtClean="0">
                <a:latin typeface="Times New Roman" pitchFamily="18" charset="0"/>
              </a:rPr>
              <a:t>‘</a:t>
            </a:r>
            <a:r>
              <a:rPr lang="en-US" altLang="zh-CN" sz="2800" smtClean="0"/>
              <a:t>S</a:t>
            </a:r>
            <a:r>
              <a:rPr lang="en-US" altLang="zh-CN" sz="2800" baseline="-30000" smtClean="0"/>
              <a:t>j</a:t>
            </a:r>
            <a:r>
              <a:rPr lang="en-US" altLang="zh-CN" sz="2800" smtClean="0">
                <a:latin typeface="Times New Roman" pitchFamily="18" charset="0"/>
              </a:rPr>
              <a:t>’</a:t>
            </a:r>
            <a:endParaRPr lang="zh-CN" altLang="en-US" sz="2800" smtClean="0"/>
          </a:p>
          <a:p>
            <a:pPr algn="just" eaLnBrk="1" hangingPunct="1">
              <a:lnSpc>
                <a:spcPct val="90000"/>
              </a:lnSpc>
              <a:buFont typeface="Wingdings" pitchFamily="2" charset="2"/>
              <a:buChar char="Ø"/>
            </a:pPr>
            <a:r>
              <a:rPr lang="zh-CN" altLang="en-US" sz="2800" smtClean="0"/>
              <a:t>若项目</a:t>
            </a:r>
            <a:r>
              <a:rPr lang="en-US" altLang="zh-CN" sz="2800" smtClean="0"/>
              <a:t>A→α</a:t>
            </a:r>
            <a:r>
              <a:rPr lang="en-US" altLang="zh-CN" sz="2800" smtClean="0">
                <a:latin typeface="Times New Roman" pitchFamily="18" charset="0"/>
              </a:rPr>
              <a:t>•</a:t>
            </a:r>
            <a:r>
              <a:rPr lang="en-US" altLang="zh-CN" sz="2800" smtClean="0"/>
              <a:t>Bβ∈I</a:t>
            </a:r>
            <a:r>
              <a:rPr lang="en-US" altLang="zh-CN" sz="2800" baseline="-30000" smtClean="0"/>
              <a:t>k</a:t>
            </a:r>
            <a:r>
              <a:rPr lang="en-US" altLang="zh-CN" sz="2800" smtClean="0"/>
              <a:t>，B∈V</a:t>
            </a:r>
            <a:r>
              <a:rPr lang="en-US" altLang="zh-CN" sz="2800" baseline="-30000" smtClean="0"/>
              <a:t>N</a:t>
            </a:r>
            <a:r>
              <a:rPr lang="en-US" altLang="zh-CN" sz="2800" smtClean="0"/>
              <a:t>，</a:t>
            </a:r>
            <a:r>
              <a:rPr lang="zh-CN" altLang="en-US" sz="2800" smtClean="0"/>
              <a:t>且</a:t>
            </a:r>
            <a:r>
              <a:rPr lang="en-US" altLang="zh-CN" sz="2800" smtClean="0"/>
              <a:t>GO(I</a:t>
            </a:r>
            <a:r>
              <a:rPr lang="en-US" altLang="zh-CN" sz="2800" baseline="-30000" smtClean="0"/>
              <a:t>k</a:t>
            </a:r>
            <a:r>
              <a:rPr lang="en-US" altLang="zh-CN" sz="2800" smtClean="0"/>
              <a:t>,B)=I</a:t>
            </a:r>
            <a:r>
              <a:rPr lang="en-US" altLang="zh-CN" sz="2800" baseline="-30000" smtClean="0"/>
              <a:t>j</a:t>
            </a:r>
            <a:r>
              <a:rPr lang="en-US" altLang="zh-CN" sz="2800" smtClean="0"/>
              <a:t>，</a:t>
            </a:r>
            <a:r>
              <a:rPr lang="zh-CN" altLang="en-US" sz="2800" smtClean="0"/>
              <a:t>则置</a:t>
            </a:r>
            <a:r>
              <a:rPr lang="en-US" altLang="zh-CN" sz="2800" smtClean="0"/>
              <a:t>GOTO[k,B]=</a:t>
            </a:r>
            <a:r>
              <a:rPr lang="en-US" altLang="zh-CN" sz="2800" smtClean="0">
                <a:latin typeface="Times New Roman" pitchFamily="18" charset="0"/>
              </a:rPr>
              <a:t>‘</a:t>
            </a:r>
            <a:r>
              <a:rPr lang="en-US" altLang="zh-CN" sz="2800" smtClean="0"/>
              <a:t>j</a:t>
            </a:r>
            <a:r>
              <a:rPr lang="en-US" altLang="zh-CN" sz="2800" smtClean="0">
                <a:latin typeface="Times New Roman" pitchFamily="18" charset="0"/>
              </a:rPr>
              <a:t>’</a:t>
            </a:r>
            <a:endParaRPr lang="en-US" altLang="zh-CN" sz="2800" smtClean="0"/>
          </a:p>
          <a:p>
            <a:pPr algn="just" eaLnBrk="1" hangingPunct="1">
              <a:lnSpc>
                <a:spcPct val="90000"/>
              </a:lnSpc>
              <a:buFont typeface="Wingdings" pitchFamily="2" charset="2"/>
              <a:buChar char="Ø"/>
            </a:pPr>
            <a:r>
              <a:rPr lang="zh-CN" altLang="en-US" sz="2800" smtClean="0"/>
              <a:t>若项目</a:t>
            </a:r>
            <a:r>
              <a:rPr lang="en-US" altLang="zh-CN" sz="2800" smtClean="0"/>
              <a:t>A→α</a:t>
            </a:r>
            <a:r>
              <a:rPr lang="en-US" altLang="zh-CN" sz="2800" smtClean="0">
                <a:latin typeface="Times New Roman" pitchFamily="18" charset="0"/>
              </a:rPr>
              <a:t>•</a:t>
            </a:r>
            <a:r>
              <a:rPr lang="en-US" altLang="zh-CN" sz="2800" smtClean="0"/>
              <a:t>∈I</a:t>
            </a:r>
            <a:r>
              <a:rPr lang="en-US" altLang="zh-CN" sz="2800" baseline="-30000" smtClean="0"/>
              <a:t>k</a:t>
            </a:r>
            <a:r>
              <a:rPr lang="en-US" altLang="zh-CN" sz="2800" smtClean="0"/>
              <a:t>，</a:t>
            </a:r>
            <a:r>
              <a:rPr lang="zh-CN" altLang="en-US" sz="2800" smtClean="0"/>
              <a:t>且产生式</a:t>
            </a:r>
            <a:r>
              <a:rPr lang="en-US" altLang="zh-CN" sz="2800" smtClean="0"/>
              <a:t>A→α</a:t>
            </a:r>
            <a:r>
              <a:rPr lang="zh-CN" altLang="en-US" sz="2800" smtClean="0"/>
              <a:t>的编号为</a:t>
            </a:r>
            <a:r>
              <a:rPr lang="en-US" altLang="zh-CN" sz="2800" smtClean="0"/>
              <a:t>j，</a:t>
            </a:r>
            <a:r>
              <a:rPr lang="zh-CN" altLang="en-US" sz="2800" smtClean="0"/>
              <a:t>则对任何</a:t>
            </a:r>
            <a:r>
              <a:rPr lang="en-US" altLang="zh-CN" sz="2800" smtClean="0"/>
              <a:t>a（</a:t>
            </a:r>
            <a:r>
              <a:rPr lang="zh-CN" altLang="en-US" sz="2800" smtClean="0"/>
              <a:t>终结符和</a:t>
            </a:r>
            <a:r>
              <a:rPr lang="zh-CN" altLang="en-US" sz="2800" smtClean="0">
                <a:latin typeface="Times New Roman" pitchFamily="18" charset="0"/>
              </a:rPr>
              <a:t>‘</a:t>
            </a:r>
            <a:r>
              <a:rPr lang="zh-CN" altLang="en-US" sz="2800" smtClean="0"/>
              <a:t>#</a:t>
            </a:r>
            <a:r>
              <a:rPr lang="zh-CN" altLang="en-US" sz="2800" smtClean="0">
                <a:latin typeface="Times New Roman" pitchFamily="18" charset="0"/>
              </a:rPr>
              <a:t>’</a:t>
            </a:r>
            <a:r>
              <a:rPr lang="zh-CN" altLang="en-US" sz="2800" smtClean="0"/>
              <a:t>），置</a:t>
            </a:r>
            <a:r>
              <a:rPr lang="en-US" altLang="zh-CN" sz="2800" smtClean="0"/>
              <a:t>ACTION[k,a]=</a:t>
            </a:r>
            <a:r>
              <a:rPr lang="en-US" altLang="zh-CN" sz="2800" smtClean="0">
                <a:latin typeface="Times New Roman" pitchFamily="18" charset="0"/>
              </a:rPr>
              <a:t>‘</a:t>
            </a:r>
            <a:r>
              <a:rPr lang="en-US" altLang="zh-CN" sz="2800" smtClean="0"/>
              <a:t>r</a:t>
            </a:r>
            <a:r>
              <a:rPr lang="en-US" altLang="zh-CN" sz="2800" baseline="-30000" smtClean="0"/>
              <a:t>j</a:t>
            </a:r>
            <a:r>
              <a:rPr lang="en-US" altLang="zh-CN" sz="2800" smtClean="0">
                <a:latin typeface="Times New Roman" pitchFamily="18" charset="0"/>
              </a:rPr>
              <a:t>’</a:t>
            </a:r>
            <a:endParaRPr lang="en-US" altLang="zh-CN" sz="2800" smtClean="0"/>
          </a:p>
          <a:p>
            <a:pPr algn="just" eaLnBrk="1" hangingPunct="1">
              <a:lnSpc>
                <a:spcPct val="90000"/>
              </a:lnSpc>
              <a:buFont typeface="Wingdings" pitchFamily="2" charset="2"/>
              <a:buChar char="Ø"/>
            </a:pPr>
            <a:r>
              <a:rPr lang="zh-CN" altLang="en-US" sz="2800" smtClean="0"/>
              <a:t>若项目</a:t>
            </a:r>
            <a:r>
              <a:rPr lang="en-US" altLang="zh-CN" sz="2800" smtClean="0"/>
              <a:t>S</a:t>
            </a:r>
            <a:r>
              <a:rPr lang="en-US" altLang="zh-CN" sz="2800" smtClean="0">
                <a:latin typeface="Times New Roman" pitchFamily="18" charset="0"/>
              </a:rPr>
              <a:t>’</a:t>
            </a:r>
            <a:r>
              <a:rPr lang="en-US" altLang="zh-CN" sz="2800" smtClean="0"/>
              <a:t>→S</a:t>
            </a:r>
            <a:r>
              <a:rPr lang="en-US" altLang="zh-CN" sz="2800" smtClean="0">
                <a:latin typeface="Times New Roman" pitchFamily="18" charset="0"/>
              </a:rPr>
              <a:t>•</a:t>
            </a:r>
            <a:r>
              <a:rPr lang="en-US" altLang="zh-CN" sz="2800" smtClean="0"/>
              <a:t>∈I</a:t>
            </a:r>
            <a:r>
              <a:rPr lang="en-US" altLang="zh-CN" sz="2800" baseline="-30000" smtClean="0"/>
              <a:t>k</a:t>
            </a:r>
            <a:r>
              <a:rPr lang="en-US" altLang="zh-CN" sz="2800" smtClean="0"/>
              <a:t>，</a:t>
            </a:r>
            <a:r>
              <a:rPr lang="zh-CN" altLang="en-US" sz="2800" smtClean="0"/>
              <a:t>则置</a:t>
            </a:r>
            <a:r>
              <a:rPr lang="en-US" altLang="zh-CN" sz="2800" smtClean="0"/>
              <a:t>ACTION[k,#]=</a:t>
            </a:r>
            <a:r>
              <a:rPr lang="en-US" altLang="zh-CN" sz="2800" smtClean="0">
                <a:latin typeface="Times New Roman" pitchFamily="18" charset="0"/>
              </a:rPr>
              <a:t>‘</a:t>
            </a:r>
            <a:r>
              <a:rPr lang="en-US" altLang="zh-CN" sz="2800" smtClean="0"/>
              <a:t>acc</a:t>
            </a:r>
            <a:r>
              <a:rPr lang="en-US" altLang="zh-CN" sz="2800" smtClean="0">
                <a:latin typeface="Times New Roman" pitchFamily="18" charset="0"/>
              </a:rPr>
              <a:t>’</a:t>
            </a:r>
            <a:endParaRPr lang="en-US" altLang="zh-CN" sz="2800" smtClean="0"/>
          </a:p>
          <a:p>
            <a:pPr algn="just" eaLnBrk="1" hangingPunct="1">
              <a:lnSpc>
                <a:spcPct val="90000"/>
              </a:lnSpc>
              <a:buFont typeface="Wingdings" pitchFamily="2" charset="2"/>
              <a:buChar char="Ø"/>
            </a:pPr>
            <a:r>
              <a:rPr lang="zh-CN" altLang="en-US" sz="2800" smtClean="0"/>
              <a:t>不能用上述方法填入的分析表的元素均应填上</a:t>
            </a:r>
            <a:r>
              <a:rPr lang="zh-CN" altLang="en-US" sz="2800" smtClean="0">
                <a:latin typeface="Times New Roman" pitchFamily="18" charset="0"/>
              </a:rPr>
              <a:t>“</a:t>
            </a:r>
            <a:r>
              <a:rPr lang="zh-CN" altLang="en-US" sz="2800" smtClean="0"/>
              <a:t>报错标志</a:t>
            </a:r>
            <a:r>
              <a:rPr lang="zh-CN" altLang="en-US" sz="2800" smtClean="0">
                <a:latin typeface="Times New Roman" pitchFamily="18" charset="0"/>
              </a:rPr>
              <a:t>”</a:t>
            </a:r>
            <a:r>
              <a:rPr lang="zh-CN" altLang="en-US" sz="28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endParaRPr lang="zh-CN" altLang="en-US" smtClean="0"/>
          </a:p>
        </p:txBody>
      </p:sp>
      <p:sp>
        <p:nvSpPr>
          <p:cNvPr id="47107" name="Rectangle 3"/>
          <p:cNvSpPr>
            <a:spLocks noGrp="1" noChangeArrowheads="1"/>
          </p:cNvSpPr>
          <p:nvPr>
            <p:ph type="body" idx="1"/>
          </p:nvPr>
        </p:nvSpPr>
        <p:spPr/>
        <p:txBody>
          <a:bodyPr/>
          <a:lstStyle/>
          <a:p>
            <a:pPr eaLnBrk="1" hangingPunct="1"/>
            <a:r>
              <a:rPr lang="en-US" altLang="zh-CN" sz="2800" smtClean="0">
                <a:latin typeface="宋体" pitchFamily="2" charset="-122"/>
              </a:rPr>
              <a:t>LR</a:t>
            </a:r>
            <a:r>
              <a:rPr lang="zh-CN" altLang="en-US" sz="2800" smtClean="0">
                <a:latin typeface="宋体" pitchFamily="2" charset="-122"/>
              </a:rPr>
              <a:t>分析的特点：</a:t>
            </a:r>
          </a:p>
          <a:p>
            <a:pPr lvl="1" algn="just" eaLnBrk="1" hangingPunct="1">
              <a:buClr>
                <a:schemeClr val="hlink"/>
              </a:buClr>
              <a:buFont typeface="Wingdings" pitchFamily="2" charset="2"/>
              <a:buChar char="Ø"/>
            </a:pPr>
            <a:r>
              <a:rPr lang="zh-CN" altLang="en-US" smtClean="0">
                <a:latin typeface="宋体" pitchFamily="2" charset="-122"/>
              </a:rPr>
              <a:t>是规范归约</a:t>
            </a:r>
          </a:p>
          <a:p>
            <a:pPr lvl="1" algn="just" eaLnBrk="1" hangingPunct="1">
              <a:buClr>
                <a:schemeClr val="hlink"/>
              </a:buClr>
              <a:buFont typeface="Wingdings" pitchFamily="2" charset="2"/>
              <a:buChar char="Ø"/>
            </a:pPr>
            <a:r>
              <a:rPr lang="zh-CN" altLang="en-US" smtClean="0">
                <a:latin typeface="宋体" pitchFamily="2" charset="-122"/>
              </a:rPr>
              <a:t>适用范围广，适用于大多数上下文无关文法描述的语言</a:t>
            </a:r>
          </a:p>
          <a:p>
            <a:pPr lvl="1" algn="just" eaLnBrk="1" hangingPunct="1">
              <a:buClr>
                <a:schemeClr val="hlink"/>
              </a:buClr>
              <a:buFont typeface="Wingdings" pitchFamily="2" charset="2"/>
              <a:buChar char="Ø"/>
            </a:pPr>
            <a:r>
              <a:rPr lang="zh-CN" altLang="en-US" smtClean="0">
                <a:latin typeface="宋体" pitchFamily="2" charset="-122"/>
              </a:rPr>
              <a:t>分析速度快，能准确定位错误 </a:t>
            </a:r>
          </a:p>
          <a:p>
            <a:pPr lvl="1" algn="just" eaLnBrk="1" hangingPunct="1">
              <a:buClr>
                <a:schemeClr val="hlink"/>
              </a:buClr>
              <a:buFont typeface="Wingdings" pitchFamily="2" charset="2"/>
              <a:buChar char="Ø"/>
            </a:pPr>
            <a:r>
              <a:rPr lang="zh-CN" altLang="en-US" smtClean="0">
                <a:latin typeface="宋体" pitchFamily="2" charset="-122"/>
              </a:rPr>
              <a:t>缺点：</a:t>
            </a:r>
            <a:r>
              <a:rPr lang="en-US" altLang="zh-CN" smtClean="0">
                <a:latin typeface="宋体" pitchFamily="2" charset="-122"/>
              </a:rPr>
              <a:t>LR</a:t>
            </a:r>
            <a:r>
              <a:rPr lang="zh-CN" altLang="en-US" smtClean="0">
                <a:latin typeface="宋体" pitchFamily="2" charset="-122"/>
              </a:rPr>
              <a:t>分析器的构造工作量大</a:t>
            </a:r>
          </a:p>
          <a:p>
            <a:pPr eaLnBrk="1" hangingPunct="1"/>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76200" y="76200"/>
            <a:ext cx="8763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00000"/>
              </a:lnSpc>
            </a:pPr>
            <a:r>
              <a:rPr lang="zh-CN" altLang="en-US"/>
              <a:t>拓广文法</a:t>
            </a:r>
            <a:r>
              <a:rPr lang="en-US" altLang="zh-CN"/>
              <a:t>G’：</a:t>
            </a:r>
          </a:p>
          <a:p>
            <a:pPr marL="342900" indent="-342900" algn="just">
              <a:lnSpc>
                <a:spcPct val="100000"/>
              </a:lnSpc>
            </a:pPr>
            <a:r>
              <a:rPr lang="en-US" altLang="zh-CN"/>
              <a:t>(0)  S’→E	(1)  E→a A 	(2)  E→bB	(3)  A→c A</a:t>
            </a:r>
          </a:p>
          <a:p>
            <a:pPr marL="342900" indent="-342900" algn="just">
              <a:lnSpc>
                <a:spcPct val="100000"/>
              </a:lnSpc>
            </a:pPr>
            <a:r>
              <a:rPr lang="en-US" altLang="zh-CN"/>
              <a:t>(4)  A→d	(5)  B→cB	(6)  B→d </a:t>
            </a:r>
          </a:p>
        </p:txBody>
      </p:sp>
      <p:sp>
        <p:nvSpPr>
          <p:cNvPr id="30728" name="Text Box 8"/>
          <p:cNvSpPr txBox="1">
            <a:spLocks noChangeArrowheads="1"/>
          </p:cNvSpPr>
          <p:nvPr/>
        </p:nvSpPr>
        <p:spPr bwMode="auto">
          <a:xfrm>
            <a:off x="76200" y="14478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t>识别活前缀的</a:t>
            </a:r>
            <a:r>
              <a:rPr lang="en-US" altLang="zh-CN"/>
              <a:t>DFA：</a:t>
            </a:r>
          </a:p>
        </p:txBody>
      </p:sp>
      <p:sp>
        <p:nvSpPr>
          <p:cNvPr id="52229" name="AutoShape 85">
            <a:hlinkClick r:id="rId2" action="ppaction://hlinksldjump"/>
          </p:cNvPr>
          <p:cNvSpPr>
            <a:spLocks noChangeArrowheads="1"/>
          </p:cNvSpPr>
          <p:nvPr/>
        </p:nvSpPr>
        <p:spPr bwMode="auto">
          <a:xfrm>
            <a:off x="8610600" y="6172200"/>
            <a:ext cx="381000" cy="304800"/>
          </a:xfrm>
          <a:prstGeom prst="rightArrow">
            <a:avLst>
              <a:gd name="adj1" fmla="val 50000"/>
              <a:gd name="adj2" fmla="val 31250"/>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2" name="组合 1"/>
          <p:cNvGrpSpPr/>
          <p:nvPr/>
        </p:nvGrpSpPr>
        <p:grpSpPr>
          <a:xfrm>
            <a:off x="107504" y="1876895"/>
            <a:ext cx="8987680" cy="4936481"/>
            <a:chOff x="133028" y="1516855"/>
            <a:chExt cx="8987680" cy="4936481"/>
          </a:xfrm>
        </p:grpSpPr>
        <p:sp>
          <p:nvSpPr>
            <p:cNvPr id="81" name="Rectangle 4"/>
            <p:cNvSpPr>
              <a:spLocks noChangeArrowheads="1"/>
            </p:cNvSpPr>
            <p:nvPr/>
          </p:nvSpPr>
          <p:spPr bwMode="auto">
            <a:xfrm>
              <a:off x="533400" y="3276600"/>
              <a:ext cx="1590675" cy="12954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     S’→•E</a:t>
              </a:r>
              <a:endParaRPr lang="zh-CN" altLang="en-US">
                <a:solidFill>
                  <a:schemeClr val="bg2"/>
                </a:solidFill>
                <a:latin typeface="Times New Roman" pitchFamily="18" charset="0"/>
              </a:endParaRPr>
            </a:p>
          </p:txBody>
        </p:sp>
        <p:sp>
          <p:nvSpPr>
            <p:cNvPr id="82" name="Rectangle 8"/>
            <p:cNvSpPr>
              <a:spLocks noChangeArrowheads="1"/>
            </p:cNvSpPr>
            <p:nvPr/>
          </p:nvSpPr>
          <p:spPr bwMode="auto">
            <a:xfrm>
              <a:off x="533400" y="5257800"/>
              <a:ext cx="1590675" cy="4572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dirty="0">
                  <a:solidFill>
                    <a:schemeClr val="bg2"/>
                  </a:solidFill>
                  <a:latin typeface="Times New Roman" pitchFamily="18" charset="0"/>
                </a:rPr>
                <a:t>      S’→E•</a:t>
              </a:r>
              <a:endParaRPr lang="zh-CN" altLang="en-US" dirty="0">
                <a:solidFill>
                  <a:schemeClr val="bg2"/>
                </a:solidFill>
                <a:latin typeface="Times New Roman" pitchFamily="18" charset="0"/>
              </a:endParaRPr>
            </a:p>
          </p:txBody>
        </p:sp>
        <p:sp>
          <p:nvSpPr>
            <p:cNvPr id="83" name="Rectangle 13"/>
            <p:cNvSpPr>
              <a:spLocks noChangeArrowheads="1"/>
            </p:cNvSpPr>
            <p:nvPr/>
          </p:nvSpPr>
          <p:spPr bwMode="auto">
            <a:xfrm>
              <a:off x="2700338" y="4038600"/>
              <a:ext cx="1511300" cy="12192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E→a•A</a:t>
              </a:r>
            </a:p>
            <a:p>
              <a:pPr eaLnBrk="0" hangingPunct="0">
                <a:lnSpc>
                  <a:spcPct val="100000"/>
                </a:lnSpc>
                <a:spcBef>
                  <a:spcPct val="0"/>
                </a:spcBef>
                <a:buClrTx/>
                <a:buFontTx/>
                <a:buNone/>
              </a:pPr>
              <a:r>
                <a:rPr lang="en-US" altLang="zh-CN">
                  <a:solidFill>
                    <a:schemeClr val="bg2"/>
                  </a:solidFill>
                  <a:latin typeface="Times New Roman" pitchFamily="18" charset="0"/>
                </a:rPr>
                <a:t>    </a:t>
              </a:r>
              <a:endParaRPr lang="zh-CN" altLang="en-US">
                <a:solidFill>
                  <a:schemeClr val="bg2"/>
                </a:solidFill>
                <a:latin typeface="Times New Roman" pitchFamily="18" charset="0"/>
              </a:endParaRPr>
            </a:p>
          </p:txBody>
        </p:sp>
        <p:grpSp>
          <p:nvGrpSpPr>
            <p:cNvPr id="84" name="Group 87"/>
            <p:cNvGrpSpPr>
              <a:grpSpLocks/>
            </p:cNvGrpSpPr>
            <p:nvPr/>
          </p:nvGrpSpPr>
          <p:grpSpPr bwMode="auto">
            <a:xfrm>
              <a:off x="2133600" y="4075113"/>
              <a:ext cx="534988" cy="420687"/>
              <a:chOff x="1344" y="2567"/>
              <a:chExt cx="337" cy="265"/>
            </a:xfrm>
          </p:grpSpPr>
          <p:sp>
            <p:nvSpPr>
              <p:cNvPr id="85" name="Line 14"/>
              <p:cNvSpPr>
                <a:spLocks noChangeShapeType="1"/>
              </p:cNvSpPr>
              <p:nvPr/>
            </p:nvSpPr>
            <p:spPr bwMode="auto">
              <a:xfrm>
                <a:off x="1344" y="2807"/>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86" name="Text Box 15"/>
              <p:cNvSpPr txBox="1">
                <a:spLocks noChangeArrowheads="1"/>
              </p:cNvSpPr>
              <p:nvPr/>
            </p:nvSpPr>
            <p:spPr bwMode="auto">
              <a:xfrm>
                <a:off x="1393" y="2567"/>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a</a:t>
                </a:r>
              </a:p>
            </p:txBody>
          </p:sp>
        </p:grpSp>
        <p:sp>
          <p:nvSpPr>
            <p:cNvPr id="87" name="Rectangle 18"/>
            <p:cNvSpPr>
              <a:spLocks noChangeArrowheads="1"/>
            </p:cNvSpPr>
            <p:nvPr/>
          </p:nvSpPr>
          <p:spPr bwMode="auto">
            <a:xfrm>
              <a:off x="2667000" y="2514600"/>
              <a:ext cx="1473200" cy="12192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E→b•B</a:t>
              </a:r>
            </a:p>
            <a:p>
              <a:pPr eaLnBrk="0" hangingPunct="0">
                <a:lnSpc>
                  <a:spcPct val="100000"/>
                </a:lnSpc>
                <a:spcBef>
                  <a:spcPct val="0"/>
                </a:spcBef>
                <a:buClrTx/>
                <a:buFontTx/>
                <a:buNone/>
              </a:pPr>
              <a:r>
                <a:rPr lang="en-US" altLang="zh-CN">
                  <a:solidFill>
                    <a:schemeClr val="bg2"/>
                  </a:solidFill>
                  <a:latin typeface="Times New Roman" pitchFamily="18" charset="0"/>
                </a:rPr>
                <a:t>    </a:t>
              </a:r>
              <a:endParaRPr lang="zh-CN" altLang="en-US">
                <a:solidFill>
                  <a:schemeClr val="bg2"/>
                </a:solidFill>
                <a:latin typeface="Times New Roman" pitchFamily="18" charset="0"/>
              </a:endParaRPr>
            </a:p>
          </p:txBody>
        </p:sp>
        <p:grpSp>
          <p:nvGrpSpPr>
            <p:cNvPr id="88" name="Group 74"/>
            <p:cNvGrpSpPr>
              <a:grpSpLocks/>
            </p:cNvGrpSpPr>
            <p:nvPr/>
          </p:nvGrpSpPr>
          <p:grpSpPr bwMode="auto">
            <a:xfrm>
              <a:off x="914400" y="4572000"/>
              <a:ext cx="457200" cy="609600"/>
              <a:chOff x="576" y="2880"/>
              <a:chExt cx="288" cy="384"/>
            </a:xfrm>
          </p:grpSpPr>
          <p:sp>
            <p:nvSpPr>
              <p:cNvPr id="89" name="Text Box 9"/>
              <p:cNvSpPr txBox="1">
                <a:spLocks noChangeArrowheads="1"/>
              </p:cNvSpPr>
              <p:nvPr/>
            </p:nvSpPr>
            <p:spPr bwMode="auto">
              <a:xfrm>
                <a:off x="576" y="2976"/>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E</a:t>
                </a:r>
              </a:p>
            </p:txBody>
          </p:sp>
          <p:sp>
            <p:nvSpPr>
              <p:cNvPr id="90" name="Line 21"/>
              <p:cNvSpPr>
                <a:spLocks noChangeShapeType="1"/>
              </p:cNvSpPr>
              <p:nvPr/>
            </p:nvSpPr>
            <p:spPr bwMode="auto">
              <a:xfrm>
                <a:off x="864" y="2880"/>
                <a:ext cx="0" cy="38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91" name="Group 89"/>
            <p:cNvGrpSpPr>
              <a:grpSpLocks/>
            </p:cNvGrpSpPr>
            <p:nvPr/>
          </p:nvGrpSpPr>
          <p:grpSpPr bwMode="auto">
            <a:xfrm>
              <a:off x="2133600" y="2895600"/>
              <a:ext cx="533400" cy="609600"/>
              <a:chOff x="1344" y="1824"/>
              <a:chExt cx="336" cy="384"/>
            </a:xfrm>
          </p:grpSpPr>
          <p:sp>
            <p:nvSpPr>
              <p:cNvPr id="92" name="Line 7"/>
              <p:cNvSpPr>
                <a:spLocks noChangeShapeType="1"/>
              </p:cNvSpPr>
              <p:nvPr/>
            </p:nvSpPr>
            <p:spPr bwMode="auto">
              <a:xfrm>
                <a:off x="1344" y="2208"/>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3" name="Text Box 22"/>
              <p:cNvSpPr txBox="1">
                <a:spLocks noChangeArrowheads="1"/>
              </p:cNvSpPr>
              <p:nvPr/>
            </p:nvSpPr>
            <p:spPr bwMode="auto">
              <a:xfrm>
                <a:off x="1344" y="1824"/>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b</a:t>
                </a:r>
              </a:p>
            </p:txBody>
          </p:sp>
        </p:grpSp>
        <p:sp>
          <p:nvSpPr>
            <p:cNvPr id="94" name="Rectangle 23"/>
            <p:cNvSpPr>
              <a:spLocks noChangeArrowheads="1"/>
            </p:cNvSpPr>
            <p:nvPr/>
          </p:nvSpPr>
          <p:spPr bwMode="auto">
            <a:xfrm>
              <a:off x="1905000" y="5867400"/>
              <a:ext cx="1514475" cy="493713"/>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dirty="0">
                  <a:solidFill>
                    <a:schemeClr val="bg2"/>
                  </a:solidFill>
                  <a:latin typeface="Times New Roman" pitchFamily="18" charset="0"/>
                </a:rPr>
                <a:t>    </a:t>
              </a:r>
              <a:r>
                <a:rPr lang="en-US" altLang="zh-CN" dirty="0" err="1">
                  <a:solidFill>
                    <a:schemeClr val="bg2"/>
                  </a:solidFill>
                  <a:latin typeface="Times New Roman" pitchFamily="18" charset="0"/>
                </a:rPr>
                <a:t>E→aA</a:t>
              </a:r>
              <a:r>
                <a:rPr lang="en-US" altLang="zh-CN" dirty="0">
                  <a:solidFill>
                    <a:schemeClr val="bg2"/>
                  </a:solidFill>
                  <a:latin typeface="Times New Roman" pitchFamily="18" charset="0"/>
                </a:rPr>
                <a:t>•</a:t>
              </a:r>
              <a:endParaRPr lang="zh-CN" altLang="en-US" dirty="0">
                <a:solidFill>
                  <a:schemeClr val="bg2"/>
                </a:solidFill>
                <a:latin typeface="Times New Roman" pitchFamily="18" charset="0"/>
              </a:endParaRPr>
            </a:p>
          </p:txBody>
        </p:sp>
        <p:sp>
          <p:nvSpPr>
            <p:cNvPr id="95" name="Rectangle 28"/>
            <p:cNvSpPr>
              <a:spLocks noChangeArrowheads="1"/>
            </p:cNvSpPr>
            <p:nvPr/>
          </p:nvSpPr>
          <p:spPr bwMode="auto">
            <a:xfrm>
              <a:off x="4876800" y="4267200"/>
              <a:ext cx="1639888" cy="12192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A→c•A</a:t>
              </a:r>
            </a:p>
            <a:p>
              <a:pPr eaLnBrk="0" hangingPunct="0">
                <a:lnSpc>
                  <a:spcPct val="100000"/>
                </a:lnSpc>
                <a:spcBef>
                  <a:spcPct val="0"/>
                </a:spcBef>
                <a:buClrTx/>
                <a:buFontTx/>
                <a:buNone/>
              </a:pPr>
              <a:r>
                <a:rPr lang="en-US" altLang="zh-CN">
                  <a:solidFill>
                    <a:schemeClr val="bg2"/>
                  </a:solidFill>
                  <a:latin typeface="Times New Roman" pitchFamily="18" charset="0"/>
                </a:rPr>
                <a:t>     </a:t>
              </a:r>
              <a:endParaRPr lang="zh-CN" altLang="en-US">
                <a:solidFill>
                  <a:schemeClr val="bg2"/>
                </a:solidFill>
                <a:latin typeface="Times New Roman" pitchFamily="18" charset="0"/>
              </a:endParaRPr>
            </a:p>
          </p:txBody>
        </p:sp>
        <p:grpSp>
          <p:nvGrpSpPr>
            <p:cNvPr id="96" name="Group 92"/>
            <p:cNvGrpSpPr>
              <a:grpSpLocks/>
            </p:cNvGrpSpPr>
            <p:nvPr/>
          </p:nvGrpSpPr>
          <p:grpSpPr bwMode="auto">
            <a:xfrm>
              <a:off x="4267200" y="4303713"/>
              <a:ext cx="533400" cy="420687"/>
              <a:chOff x="2688" y="2711"/>
              <a:chExt cx="336" cy="265"/>
            </a:xfrm>
          </p:grpSpPr>
          <p:sp>
            <p:nvSpPr>
              <p:cNvPr id="97" name="Line 29"/>
              <p:cNvSpPr>
                <a:spLocks noChangeShapeType="1"/>
              </p:cNvSpPr>
              <p:nvPr/>
            </p:nvSpPr>
            <p:spPr bwMode="auto">
              <a:xfrm>
                <a:off x="2688" y="2976"/>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8" name="Text Box 30"/>
              <p:cNvSpPr txBox="1">
                <a:spLocks noChangeArrowheads="1"/>
              </p:cNvSpPr>
              <p:nvPr/>
            </p:nvSpPr>
            <p:spPr bwMode="auto">
              <a:xfrm>
                <a:off x="2688" y="2711"/>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99" name="Group 90"/>
            <p:cNvGrpSpPr>
              <a:grpSpLocks/>
            </p:cNvGrpSpPr>
            <p:nvPr/>
          </p:nvGrpSpPr>
          <p:grpSpPr bwMode="auto">
            <a:xfrm>
              <a:off x="2362200" y="5334000"/>
              <a:ext cx="533400" cy="471488"/>
              <a:chOff x="1488" y="3360"/>
              <a:chExt cx="336" cy="297"/>
            </a:xfrm>
          </p:grpSpPr>
          <p:sp>
            <p:nvSpPr>
              <p:cNvPr id="100" name="Text Box 25"/>
              <p:cNvSpPr txBox="1">
                <a:spLocks noChangeArrowheads="1"/>
              </p:cNvSpPr>
              <p:nvPr/>
            </p:nvSpPr>
            <p:spPr bwMode="auto">
              <a:xfrm>
                <a:off x="1488" y="339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101" name="Line 35"/>
              <p:cNvSpPr>
                <a:spLocks noChangeShapeType="1"/>
              </p:cNvSpPr>
              <p:nvPr/>
            </p:nvSpPr>
            <p:spPr bwMode="auto">
              <a:xfrm>
                <a:off x="1816" y="3360"/>
                <a:ext cx="8" cy="288"/>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102" name="Rectangle 36"/>
            <p:cNvSpPr>
              <a:spLocks noChangeArrowheads="1"/>
            </p:cNvSpPr>
            <p:nvPr/>
          </p:nvSpPr>
          <p:spPr bwMode="auto">
            <a:xfrm>
              <a:off x="3581400" y="5867400"/>
              <a:ext cx="1638300" cy="493713"/>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dirty="0">
                  <a:solidFill>
                    <a:schemeClr val="bg2"/>
                  </a:solidFill>
                  <a:latin typeface="Times New Roman" pitchFamily="18" charset="0"/>
                </a:rPr>
                <a:t>        </a:t>
              </a:r>
              <a:r>
                <a:rPr lang="en-US" altLang="zh-CN" dirty="0" err="1">
                  <a:solidFill>
                    <a:schemeClr val="bg2"/>
                  </a:solidFill>
                  <a:latin typeface="Times New Roman" pitchFamily="18" charset="0"/>
                </a:rPr>
                <a:t>A→d</a:t>
              </a:r>
              <a:r>
                <a:rPr lang="en-US" altLang="zh-CN" dirty="0">
                  <a:solidFill>
                    <a:schemeClr val="bg2"/>
                  </a:solidFill>
                  <a:latin typeface="Times New Roman" pitchFamily="18" charset="0"/>
                </a:rPr>
                <a:t>•</a:t>
              </a:r>
              <a:endParaRPr lang="zh-CN" altLang="en-US" dirty="0">
                <a:solidFill>
                  <a:schemeClr val="bg2"/>
                </a:solidFill>
                <a:latin typeface="Times New Roman" pitchFamily="18" charset="0"/>
              </a:endParaRPr>
            </a:p>
          </p:txBody>
        </p:sp>
        <p:sp>
          <p:nvSpPr>
            <p:cNvPr id="103" name="Rectangle 41"/>
            <p:cNvSpPr>
              <a:spLocks noChangeArrowheads="1"/>
            </p:cNvSpPr>
            <p:nvPr/>
          </p:nvSpPr>
          <p:spPr bwMode="auto">
            <a:xfrm>
              <a:off x="1752600" y="1600200"/>
              <a:ext cx="1739900" cy="493713"/>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E→bB•</a:t>
              </a:r>
              <a:endParaRPr lang="zh-CN" altLang="en-US">
                <a:solidFill>
                  <a:schemeClr val="bg2"/>
                </a:solidFill>
                <a:latin typeface="Times New Roman" pitchFamily="18" charset="0"/>
              </a:endParaRPr>
            </a:p>
          </p:txBody>
        </p:sp>
        <p:sp>
          <p:nvSpPr>
            <p:cNvPr id="104" name="Rectangle 45"/>
            <p:cNvSpPr>
              <a:spLocks noChangeArrowheads="1"/>
            </p:cNvSpPr>
            <p:nvPr/>
          </p:nvSpPr>
          <p:spPr bwMode="auto">
            <a:xfrm>
              <a:off x="4800600" y="2819400"/>
              <a:ext cx="1643063" cy="12192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B→c•B</a:t>
              </a:r>
            </a:p>
            <a:p>
              <a:pPr eaLnBrk="0" hangingPunct="0">
                <a:lnSpc>
                  <a:spcPct val="100000"/>
                </a:lnSpc>
                <a:spcBef>
                  <a:spcPct val="0"/>
                </a:spcBef>
                <a:buClrTx/>
                <a:buFontTx/>
                <a:buNone/>
              </a:pPr>
              <a:r>
                <a:rPr lang="en-US" altLang="zh-CN">
                  <a:solidFill>
                    <a:schemeClr val="bg2"/>
                  </a:solidFill>
                  <a:latin typeface="Times New Roman" pitchFamily="18" charset="0"/>
                </a:rPr>
                <a:t>     </a:t>
              </a:r>
              <a:endParaRPr lang="zh-CN" altLang="en-US">
                <a:solidFill>
                  <a:schemeClr val="bg2"/>
                </a:solidFill>
                <a:latin typeface="Times New Roman" pitchFamily="18" charset="0"/>
              </a:endParaRPr>
            </a:p>
          </p:txBody>
        </p:sp>
        <p:grpSp>
          <p:nvGrpSpPr>
            <p:cNvPr id="105" name="Group 96"/>
            <p:cNvGrpSpPr>
              <a:grpSpLocks/>
            </p:cNvGrpSpPr>
            <p:nvPr/>
          </p:nvGrpSpPr>
          <p:grpSpPr bwMode="auto">
            <a:xfrm>
              <a:off x="4191000" y="2743200"/>
              <a:ext cx="533400" cy="420688"/>
              <a:chOff x="2640" y="1728"/>
              <a:chExt cx="336" cy="265"/>
            </a:xfrm>
          </p:grpSpPr>
          <p:sp>
            <p:nvSpPr>
              <p:cNvPr id="106" name="Line 46"/>
              <p:cNvSpPr>
                <a:spLocks noChangeShapeType="1"/>
              </p:cNvSpPr>
              <p:nvPr/>
            </p:nvSpPr>
            <p:spPr bwMode="auto">
              <a:xfrm>
                <a:off x="2640" y="1968"/>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07" name="Text Box 47"/>
              <p:cNvSpPr txBox="1">
                <a:spLocks noChangeArrowheads="1"/>
              </p:cNvSpPr>
              <p:nvPr/>
            </p:nvSpPr>
            <p:spPr bwMode="auto">
              <a:xfrm>
                <a:off x="2688" y="1728"/>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108" name="Rectangle 48"/>
            <p:cNvSpPr>
              <a:spLocks noChangeArrowheads="1"/>
            </p:cNvSpPr>
            <p:nvPr/>
          </p:nvSpPr>
          <p:spPr bwMode="auto">
            <a:xfrm>
              <a:off x="3810000" y="1600200"/>
              <a:ext cx="1770063" cy="493713"/>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B→d•</a:t>
              </a:r>
              <a:endParaRPr lang="zh-CN" altLang="en-US">
                <a:solidFill>
                  <a:schemeClr val="bg2"/>
                </a:solidFill>
                <a:latin typeface="Times New Roman" pitchFamily="18" charset="0"/>
              </a:endParaRPr>
            </a:p>
          </p:txBody>
        </p:sp>
        <p:sp>
          <p:nvSpPr>
            <p:cNvPr id="109" name="Rectangle 51"/>
            <p:cNvSpPr>
              <a:spLocks noChangeArrowheads="1"/>
            </p:cNvSpPr>
            <p:nvPr/>
          </p:nvSpPr>
          <p:spPr bwMode="auto">
            <a:xfrm>
              <a:off x="7162800" y="4648200"/>
              <a:ext cx="1873250" cy="5334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dirty="0">
                  <a:solidFill>
                    <a:schemeClr val="bg2"/>
                  </a:solidFill>
                  <a:latin typeface="Times New Roman" pitchFamily="18" charset="0"/>
                </a:rPr>
                <a:t>        </a:t>
              </a:r>
              <a:r>
                <a:rPr lang="en-US" altLang="zh-CN" dirty="0" err="1">
                  <a:solidFill>
                    <a:schemeClr val="bg2"/>
                  </a:solidFill>
                  <a:latin typeface="Times New Roman" pitchFamily="18" charset="0"/>
                </a:rPr>
                <a:t>A→cA</a:t>
              </a:r>
              <a:r>
                <a:rPr lang="en-US" altLang="zh-CN" dirty="0">
                  <a:solidFill>
                    <a:schemeClr val="bg2"/>
                  </a:solidFill>
                  <a:latin typeface="Times New Roman" pitchFamily="18" charset="0"/>
                </a:rPr>
                <a:t>•</a:t>
              </a:r>
              <a:endParaRPr lang="zh-CN" altLang="en-US" dirty="0">
                <a:solidFill>
                  <a:schemeClr val="bg2"/>
                </a:solidFill>
                <a:latin typeface="Times New Roman" pitchFamily="18" charset="0"/>
              </a:endParaRPr>
            </a:p>
          </p:txBody>
        </p:sp>
        <p:grpSp>
          <p:nvGrpSpPr>
            <p:cNvPr id="110" name="Group 98"/>
            <p:cNvGrpSpPr>
              <a:grpSpLocks/>
            </p:cNvGrpSpPr>
            <p:nvPr/>
          </p:nvGrpSpPr>
          <p:grpSpPr bwMode="auto">
            <a:xfrm>
              <a:off x="6553200" y="4495800"/>
              <a:ext cx="533400" cy="457200"/>
              <a:chOff x="4128" y="2832"/>
              <a:chExt cx="336" cy="288"/>
            </a:xfrm>
          </p:grpSpPr>
          <p:sp>
            <p:nvSpPr>
              <p:cNvPr id="111" name="Line 52"/>
              <p:cNvSpPr>
                <a:spLocks noChangeShapeType="1"/>
              </p:cNvSpPr>
              <p:nvPr/>
            </p:nvSpPr>
            <p:spPr bwMode="auto">
              <a:xfrm>
                <a:off x="4128" y="3120"/>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12" name="Text Box 53"/>
              <p:cNvSpPr txBox="1">
                <a:spLocks noChangeArrowheads="1"/>
              </p:cNvSpPr>
              <p:nvPr/>
            </p:nvSpPr>
            <p:spPr bwMode="auto">
              <a:xfrm>
                <a:off x="4128" y="283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A</a:t>
                </a:r>
              </a:p>
            </p:txBody>
          </p:sp>
        </p:grpSp>
        <p:sp>
          <p:nvSpPr>
            <p:cNvPr id="113" name="Rectangle 54"/>
            <p:cNvSpPr>
              <a:spLocks noChangeArrowheads="1"/>
            </p:cNvSpPr>
            <p:nvPr/>
          </p:nvSpPr>
          <p:spPr bwMode="auto">
            <a:xfrm>
              <a:off x="7086600" y="3124200"/>
              <a:ext cx="1878013" cy="5334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B→cB•</a:t>
              </a:r>
              <a:endParaRPr lang="zh-CN" altLang="en-US">
                <a:solidFill>
                  <a:schemeClr val="bg2"/>
                </a:solidFill>
                <a:latin typeface="Times New Roman" pitchFamily="18" charset="0"/>
              </a:endParaRPr>
            </a:p>
          </p:txBody>
        </p:sp>
        <p:grpSp>
          <p:nvGrpSpPr>
            <p:cNvPr id="114" name="Group 101"/>
            <p:cNvGrpSpPr>
              <a:grpSpLocks/>
            </p:cNvGrpSpPr>
            <p:nvPr/>
          </p:nvGrpSpPr>
          <p:grpSpPr bwMode="auto">
            <a:xfrm>
              <a:off x="6477000" y="2971800"/>
              <a:ext cx="533400" cy="457200"/>
              <a:chOff x="4080" y="1872"/>
              <a:chExt cx="336" cy="288"/>
            </a:xfrm>
          </p:grpSpPr>
          <p:sp>
            <p:nvSpPr>
              <p:cNvPr id="115" name="Line 55"/>
              <p:cNvSpPr>
                <a:spLocks noChangeShapeType="1"/>
              </p:cNvSpPr>
              <p:nvPr/>
            </p:nvSpPr>
            <p:spPr bwMode="auto">
              <a:xfrm>
                <a:off x="4080" y="2160"/>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16" name="Text Box 56"/>
              <p:cNvSpPr txBox="1">
                <a:spLocks noChangeArrowheads="1"/>
              </p:cNvSpPr>
              <p:nvPr/>
            </p:nvSpPr>
            <p:spPr bwMode="auto">
              <a:xfrm>
                <a:off x="4080" y="187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B</a:t>
                </a:r>
              </a:p>
            </p:txBody>
          </p:sp>
        </p:grpSp>
        <p:grpSp>
          <p:nvGrpSpPr>
            <p:cNvPr id="117" name="Group 93"/>
            <p:cNvGrpSpPr>
              <a:grpSpLocks/>
            </p:cNvGrpSpPr>
            <p:nvPr/>
          </p:nvGrpSpPr>
          <p:grpSpPr bwMode="auto">
            <a:xfrm>
              <a:off x="3810000" y="5321300"/>
              <a:ext cx="457200" cy="484188"/>
              <a:chOff x="2400" y="3352"/>
              <a:chExt cx="288" cy="305"/>
            </a:xfrm>
          </p:grpSpPr>
          <p:sp>
            <p:nvSpPr>
              <p:cNvPr id="118" name="Text Box 39"/>
              <p:cNvSpPr txBox="1">
                <a:spLocks noChangeArrowheads="1"/>
              </p:cNvSpPr>
              <p:nvPr/>
            </p:nvSpPr>
            <p:spPr bwMode="auto">
              <a:xfrm>
                <a:off x="2400" y="339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119" name="Line 58"/>
              <p:cNvSpPr>
                <a:spLocks noChangeShapeType="1"/>
              </p:cNvSpPr>
              <p:nvPr/>
            </p:nvSpPr>
            <p:spPr bwMode="auto">
              <a:xfrm>
                <a:off x="2400" y="3352"/>
                <a:ext cx="0" cy="30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120" name="Group 99"/>
            <p:cNvGrpSpPr>
              <a:grpSpLocks/>
            </p:cNvGrpSpPr>
            <p:nvPr/>
          </p:nvGrpSpPr>
          <p:grpSpPr bwMode="auto">
            <a:xfrm>
              <a:off x="6096000" y="5562600"/>
              <a:ext cx="762000" cy="457200"/>
              <a:chOff x="3840" y="3504"/>
              <a:chExt cx="480" cy="288"/>
            </a:xfrm>
          </p:grpSpPr>
          <p:sp>
            <p:nvSpPr>
              <p:cNvPr id="121" name="Freeform 59"/>
              <p:cNvSpPr>
                <a:spLocks/>
              </p:cNvSpPr>
              <p:nvPr/>
            </p:nvSpPr>
            <p:spPr bwMode="auto">
              <a:xfrm>
                <a:off x="3840" y="3504"/>
                <a:ext cx="192" cy="240"/>
              </a:xfrm>
              <a:custGeom>
                <a:avLst/>
                <a:gdLst>
                  <a:gd name="T0" fmla="*/ 192 w 192"/>
                  <a:gd name="T1" fmla="*/ 0 h 240"/>
                  <a:gd name="T2" fmla="*/ 96 w 192"/>
                  <a:gd name="T3" fmla="*/ 240 h 240"/>
                  <a:gd name="T4" fmla="*/ 0 w 192"/>
                  <a:gd name="T5" fmla="*/ 0 h 240"/>
                  <a:gd name="T6" fmla="*/ 0 60000 65536"/>
                  <a:gd name="T7" fmla="*/ 0 60000 65536"/>
                  <a:gd name="T8" fmla="*/ 0 60000 65536"/>
                </a:gdLst>
                <a:ahLst/>
                <a:cxnLst>
                  <a:cxn ang="T6">
                    <a:pos x="T0" y="T1"/>
                  </a:cxn>
                  <a:cxn ang="T7">
                    <a:pos x="T2" y="T3"/>
                  </a:cxn>
                  <a:cxn ang="T8">
                    <a:pos x="T4" y="T5"/>
                  </a:cxn>
                </a:cxnLst>
                <a:rect l="0" t="0" r="r" b="b"/>
                <a:pathLst>
                  <a:path w="192" h="240">
                    <a:moveTo>
                      <a:pt x="192" y="0"/>
                    </a:moveTo>
                    <a:cubicBezTo>
                      <a:pt x="160" y="120"/>
                      <a:pt x="128" y="240"/>
                      <a:pt x="96" y="240"/>
                    </a:cubicBezTo>
                    <a:cubicBezTo>
                      <a:pt x="64" y="240"/>
                      <a:pt x="16" y="40"/>
                      <a:pt x="0" y="0"/>
                    </a:cubicBezTo>
                  </a:path>
                </a:pathLst>
              </a:custGeom>
              <a:noFill/>
              <a:ln w="2540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22" name="Text Box 60"/>
              <p:cNvSpPr txBox="1">
                <a:spLocks noChangeArrowheads="1"/>
              </p:cNvSpPr>
              <p:nvPr/>
            </p:nvSpPr>
            <p:spPr bwMode="auto">
              <a:xfrm>
                <a:off x="4032" y="3527"/>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123" name="Group 100"/>
            <p:cNvGrpSpPr>
              <a:grpSpLocks/>
            </p:cNvGrpSpPr>
            <p:nvPr/>
          </p:nvGrpSpPr>
          <p:grpSpPr bwMode="auto">
            <a:xfrm>
              <a:off x="5105400" y="5486400"/>
              <a:ext cx="533400" cy="457200"/>
              <a:chOff x="3216" y="3456"/>
              <a:chExt cx="336" cy="288"/>
            </a:xfrm>
          </p:grpSpPr>
          <p:sp>
            <p:nvSpPr>
              <p:cNvPr id="124" name="Line 61"/>
              <p:cNvSpPr>
                <a:spLocks noChangeShapeType="1"/>
              </p:cNvSpPr>
              <p:nvPr/>
            </p:nvSpPr>
            <p:spPr bwMode="auto">
              <a:xfrm>
                <a:off x="3216" y="3456"/>
                <a:ext cx="0" cy="24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25" name="Text Box 62"/>
              <p:cNvSpPr txBox="1">
                <a:spLocks noChangeArrowheads="1"/>
              </p:cNvSpPr>
              <p:nvPr/>
            </p:nvSpPr>
            <p:spPr bwMode="auto">
              <a:xfrm>
                <a:off x="3264" y="3479"/>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d</a:t>
                </a:r>
              </a:p>
            </p:txBody>
          </p:sp>
        </p:grpSp>
        <p:grpSp>
          <p:nvGrpSpPr>
            <p:cNvPr id="126" name="Group 97"/>
            <p:cNvGrpSpPr>
              <a:grpSpLocks/>
            </p:cNvGrpSpPr>
            <p:nvPr/>
          </p:nvGrpSpPr>
          <p:grpSpPr bwMode="auto">
            <a:xfrm>
              <a:off x="4038600" y="2133600"/>
              <a:ext cx="533400" cy="420688"/>
              <a:chOff x="2544" y="1344"/>
              <a:chExt cx="336" cy="265"/>
            </a:xfrm>
          </p:grpSpPr>
          <p:sp>
            <p:nvSpPr>
              <p:cNvPr id="127" name="Text Box 50"/>
              <p:cNvSpPr txBox="1">
                <a:spLocks noChangeArrowheads="1"/>
              </p:cNvSpPr>
              <p:nvPr/>
            </p:nvSpPr>
            <p:spPr bwMode="auto">
              <a:xfrm>
                <a:off x="2592" y="1344"/>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128" name="Line 63"/>
              <p:cNvSpPr>
                <a:spLocks noChangeShapeType="1"/>
              </p:cNvSpPr>
              <p:nvPr/>
            </p:nvSpPr>
            <p:spPr bwMode="auto">
              <a:xfrm flipV="1">
                <a:off x="2544" y="1344"/>
                <a:ext cx="0" cy="24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129" name="Group 94"/>
            <p:cNvGrpSpPr>
              <a:grpSpLocks/>
            </p:cNvGrpSpPr>
            <p:nvPr/>
          </p:nvGrpSpPr>
          <p:grpSpPr bwMode="auto">
            <a:xfrm>
              <a:off x="2362200" y="2133600"/>
              <a:ext cx="609600" cy="420688"/>
              <a:chOff x="1488" y="1344"/>
              <a:chExt cx="384" cy="265"/>
            </a:xfrm>
          </p:grpSpPr>
          <p:sp>
            <p:nvSpPr>
              <p:cNvPr id="130" name="Text Box 44"/>
              <p:cNvSpPr txBox="1">
                <a:spLocks noChangeArrowheads="1"/>
              </p:cNvSpPr>
              <p:nvPr/>
            </p:nvSpPr>
            <p:spPr bwMode="auto">
              <a:xfrm>
                <a:off x="1488" y="1344"/>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131" name="Line 65"/>
              <p:cNvSpPr>
                <a:spLocks noChangeShapeType="1"/>
              </p:cNvSpPr>
              <p:nvPr/>
            </p:nvSpPr>
            <p:spPr bwMode="auto">
              <a:xfrm flipV="1">
                <a:off x="1872" y="1344"/>
                <a:ext cx="0" cy="24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132" name="Group 102"/>
            <p:cNvGrpSpPr>
              <a:grpSpLocks/>
            </p:cNvGrpSpPr>
            <p:nvPr/>
          </p:nvGrpSpPr>
          <p:grpSpPr bwMode="auto">
            <a:xfrm>
              <a:off x="5638800" y="2057400"/>
              <a:ext cx="990600" cy="762000"/>
              <a:chOff x="3552" y="1296"/>
              <a:chExt cx="624" cy="480"/>
            </a:xfrm>
          </p:grpSpPr>
          <p:sp>
            <p:nvSpPr>
              <p:cNvPr id="133" name="Freeform 67"/>
              <p:cNvSpPr>
                <a:spLocks/>
              </p:cNvSpPr>
              <p:nvPr/>
            </p:nvSpPr>
            <p:spPr bwMode="auto">
              <a:xfrm>
                <a:off x="3552" y="1528"/>
                <a:ext cx="480" cy="248"/>
              </a:xfrm>
              <a:custGeom>
                <a:avLst/>
                <a:gdLst>
                  <a:gd name="T0" fmla="*/ 480 w 480"/>
                  <a:gd name="T1" fmla="*/ 248 h 248"/>
                  <a:gd name="T2" fmla="*/ 288 w 480"/>
                  <a:gd name="T3" fmla="*/ 8 h 248"/>
                  <a:gd name="T4" fmla="*/ 48 w 480"/>
                  <a:gd name="T5" fmla="*/ 200 h 248"/>
                  <a:gd name="T6" fmla="*/ 0 w 480"/>
                  <a:gd name="T7" fmla="*/ 200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48">
                    <a:moveTo>
                      <a:pt x="480" y="248"/>
                    </a:moveTo>
                    <a:cubicBezTo>
                      <a:pt x="420" y="132"/>
                      <a:pt x="360" y="16"/>
                      <a:pt x="288" y="8"/>
                    </a:cubicBezTo>
                    <a:cubicBezTo>
                      <a:pt x="216" y="0"/>
                      <a:pt x="96" y="168"/>
                      <a:pt x="48" y="200"/>
                    </a:cubicBezTo>
                    <a:cubicBezTo>
                      <a:pt x="0" y="232"/>
                      <a:pt x="0" y="216"/>
                      <a:pt x="0" y="200"/>
                    </a:cubicBezTo>
                  </a:path>
                </a:pathLst>
              </a:custGeom>
              <a:noFill/>
              <a:ln w="2540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34" name="Text Box 68"/>
              <p:cNvSpPr txBox="1">
                <a:spLocks noChangeArrowheads="1"/>
              </p:cNvSpPr>
              <p:nvPr/>
            </p:nvSpPr>
            <p:spPr bwMode="auto">
              <a:xfrm>
                <a:off x="3888" y="1296"/>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135" name="Group 103"/>
            <p:cNvGrpSpPr>
              <a:grpSpLocks/>
            </p:cNvGrpSpPr>
            <p:nvPr/>
          </p:nvGrpSpPr>
          <p:grpSpPr bwMode="auto">
            <a:xfrm>
              <a:off x="5105400" y="2133600"/>
              <a:ext cx="457200" cy="685800"/>
              <a:chOff x="3216" y="1344"/>
              <a:chExt cx="288" cy="432"/>
            </a:xfrm>
          </p:grpSpPr>
          <p:sp>
            <p:nvSpPr>
              <p:cNvPr id="136" name="Line 69"/>
              <p:cNvSpPr>
                <a:spLocks noChangeShapeType="1"/>
              </p:cNvSpPr>
              <p:nvPr/>
            </p:nvSpPr>
            <p:spPr bwMode="auto">
              <a:xfrm flipV="1">
                <a:off x="3216" y="1344"/>
                <a:ext cx="0" cy="432"/>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37" name="Text Box 70"/>
              <p:cNvSpPr txBox="1">
                <a:spLocks noChangeArrowheads="1"/>
              </p:cNvSpPr>
              <p:nvPr/>
            </p:nvSpPr>
            <p:spPr bwMode="auto">
              <a:xfrm>
                <a:off x="3216" y="1440"/>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d</a:t>
                </a:r>
              </a:p>
            </p:txBody>
          </p:sp>
        </p:grpSp>
        <p:sp>
          <p:nvSpPr>
            <p:cNvPr id="138" name="Rectangle 71"/>
            <p:cNvSpPr>
              <a:spLocks noChangeArrowheads="1"/>
            </p:cNvSpPr>
            <p:nvPr/>
          </p:nvSpPr>
          <p:spPr bwMode="auto">
            <a:xfrm>
              <a:off x="914400" y="3657600"/>
              <a:ext cx="1219200" cy="9318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zh-CN">
                  <a:solidFill>
                    <a:schemeClr val="bg2"/>
                  </a:solidFill>
                  <a:latin typeface="Times New Roman" pitchFamily="18" charset="0"/>
                </a:rPr>
                <a:t>E→•aA</a:t>
              </a:r>
            </a:p>
            <a:p>
              <a:pPr>
                <a:spcBef>
                  <a:spcPct val="50000"/>
                </a:spcBef>
              </a:pPr>
              <a:r>
                <a:rPr lang="en-US" altLang="zh-CN">
                  <a:solidFill>
                    <a:schemeClr val="bg2"/>
                  </a:solidFill>
                  <a:latin typeface="Times New Roman" pitchFamily="18" charset="0"/>
                </a:rPr>
                <a:t>E→•bB</a:t>
              </a:r>
              <a:endParaRPr lang="zh-CN" altLang="en-US">
                <a:solidFill>
                  <a:schemeClr val="bg2"/>
                </a:solidFill>
                <a:latin typeface="Times New Roman" pitchFamily="18" charset="0"/>
              </a:endParaRPr>
            </a:p>
          </p:txBody>
        </p:sp>
        <p:sp>
          <p:nvSpPr>
            <p:cNvPr id="139" name="Rectangle 72"/>
            <p:cNvSpPr>
              <a:spLocks noChangeArrowheads="1"/>
            </p:cNvSpPr>
            <p:nvPr/>
          </p:nvSpPr>
          <p:spPr bwMode="auto">
            <a:xfrm>
              <a:off x="533400" y="3313113"/>
              <a:ext cx="404813"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0</a:t>
              </a:r>
              <a:endParaRPr lang="zh-CN" altLang="en-US" baseline="-25000">
                <a:solidFill>
                  <a:schemeClr val="bg2"/>
                </a:solidFill>
                <a:latin typeface="Times New Roman" pitchFamily="18" charset="0"/>
              </a:endParaRPr>
            </a:p>
          </p:txBody>
        </p:sp>
        <p:sp>
          <p:nvSpPr>
            <p:cNvPr id="140" name="Rectangle 73"/>
            <p:cNvSpPr>
              <a:spLocks noChangeArrowheads="1"/>
            </p:cNvSpPr>
            <p:nvPr/>
          </p:nvSpPr>
          <p:spPr bwMode="auto">
            <a:xfrm>
              <a:off x="533400" y="5294313"/>
              <a:ext cx="404813" cy="4206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1</a:t>
              </a:r>
              <a:endParaRPr lang="zh-CN" altLang="en-US" baseline="-25000">
                <a:solidFill>
                  <a:schemeClr val="bg2"/>
                </a:solidFill>
                <a:latin typeface="Times New Roman" pitchFamily="18" charset="0"/>
              </a:endParaRPr>
            </a:p>
          </p:txBody>
        </p:sp>
        <p:sp>
          <p:nvSpPr>
            <p:cNvPr id="141" name="Rectangle 76"/>
            <p:cNvSpPr>
              <a:spLocks noChangeArrowheads="1"/>
            </p:cNvSpPr>
            <p:nvPr/>
          </p:nvSpPr>
          <p:spPr bwMode="auto">
            <a:xfrm>
              <a:off x="2719388" y="4038600"/>
              <a:ext cx="404812"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2</a:t>
              </a:r>
              <a:endParaRPr lang="zh-CN" altLang="en-US" baseline="-25000">
                <a:solidFill>
                  <a:schemeClr val="bg2"/>
                </a:solidFill>
                <a:latin typeface="Times New Roman" pitchFamily="18" charset="0"/>
              </a:endParaRPr>
            </a:p>
          </p:txBody>
        </p:sp>
        <p:sp>
          <p:nvSpPr>
            <p:cNvPr id="142" name="Rectangle 77"/>
            <p:cNvSpPr>
              <a:spLocks noChangeArrowheads="1"/>
            </p:cNvSpPr>
            <p:nvPr/>
          </p:nvSpPr>
          <p:spPr bwMode="auto">
            <a:xfrm>
              <a:off x="2667000" y="2514600"/>
              <a:ext cx="431800"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3</a:t>
              </a:r>
              <a:endParaRPr lang="zh-CN" altLang="en-US" baseline="-25000">
                <a:solidFill>
                  <a:schemeClr val="bg2"/>
                </a:solidFill>
                <a:latin typeface="Times New Roman" pitchFamily="18" charset="0"/>
              </a:endParaRPr>
            </a:p>
          </p:txBody>
        </p:sp>
        <p:sp>
          <p:nvSpPr>
            <p:cNvPr id="143" name="Rectangle 78"/>
            <p:cNvSpPr>
              <a:spLocks noChangeArrowheads="1"/>
            </p:cNvSpPr>
            <p:nvPr/>
          </p:nvSpPr>
          <p:spPr bwMode="auto">
            <a:xfrm>
              <a:off x="1905000" y="58674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4</a:t>
              </a:r>
              <a:endParaRPr lang="zh-CN" altLang="en-US" baseline="-25000">
                <a:solidFill>
                  <a:schemeClr val="bg2"/>
                </a:solidFill>
                <a:latin typeface="Times New Roman" pitchFamily="18" charset="0"/>
              </a:endParaRPr>
            </a:p>
          </p:txBody>
        </p:sp>
        <p:sp>
          <p:nvSpPr>
            <p:cNvPr id="144" name="Rectangle 79"/>
            <p:cNvSpPr>
              <a:spLocks noChangeArrowheads="1"/>
            </p:cNvSpPr>
            <p:nvPr/>
          </p:nvSpPr>
          <p:spPr bwMode="auto">
            <a:xfrm>
              <a:off x="4876800" y="42672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5</a:t>
              </a:r>
              <a:endParaRPr lang="zh-CN" altLang="en-US" baseline="-25000">
                <a:solidFill>
                  <a:schemeClr val="bg2"/>
                </a:solidFill>
                <a:latin typeface="Times New Roman" pitchFamily="18" charset="0"/>
              </a:endParaRPr>
            </a:p>
          </p:txBody>
        </p:sp>
        <p:sp>
          <p:nvSpPr>
            <p:cNvPr id="145" name="Rectangle 80"/>
            <p:cNvSpPr>
              <a:spLocks noChangeArrowheads="1"/>
            </p:cNvSpPr>
            <p:nvPr/>
          </p:nvSpPr>
          <p:spPr bwMode="auto">
            <a:xfrm>
              <a:off x="3657600" y="58928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6</a:t>
              </a:r>
              <a:endParaRPr lang="zh-CN" altLang="en-US" baseline="-25000">
                <a:solidFill>
                  <a:schemeClr val="bg2"/>
                </a:solidFill>
                <a:latin typeface="Times New Roman" pitchFamily="18" charset="0"/>
              </a:endParaRPr>
            </a:p>
          </p:txBody>
        </p:sp>
        <p:sp>
          <p:nvSpPr>
            <p:cNvPr id="146" name="Rectangle 81"/>
            <p:cNvSpPr>
              <a:spLocks noChangeArrowheads="1"/>
            </p:cNvSpPr>
            <p:nvPr/>
          </p:nvSpPr>
          <p:spPr bwMode="auto">
            <a:xfrm>
              <a:off x="1752600" y="16764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7</a:t>
              </a:r>
              <a:endParaRPr lang="zh-CN" altLang="en-US" baseline="-25000">
                <a:solidFill>
                  <a:schemeClr val="bg2"/>
                </a:solidFill>
                <a:latin typeface="Times New Roman" pitchFamily="18" charset="0"/>
              </a:endParaRPr>
            </a:p>
          </p:txBody>
        </p:sp>
        <p:sp>
          <p:nvSpPr>
            <p:cNvPr id="147" name="Rectangle 82"/>
            <p:cNvSpPr>
              <a:spLocks noChangeArrowheads="1"/>
            </p:cNvSpPr>
            <p:nvPr/>
          </p:nvSpPr>
          <p:spPr bwMode="auto">
            <a:xfrm>
              <a:off x="4800600" y="28956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8</a:t>
              </a:r>
              <a:endParaRPr lang="zh-CN" altLang="en-US" baseline="-25000">
                <a:solidFill>
                  <a:schemeClr val="bg2"/>
                </a:solidFill>
                <a:latin typeface="Times New Roman" pitchFamily="18" charset="0"/>
              </a:endParaRPr>
            </a:p>
          </p:txBody>
        </p:sp>
        <p:sp>
          <p:nvSpPr>
            <p:cNvPr id="148" name="Rectangle 83"/>
            <p:cNvSpPr>
              <a:spLocks noChangeArrowheads="1"/>
            </p:cNvSpPr>
            <p:nvPr/>
          </p:nvSpPr>
          <p:spPr bwMode="auto">
            <a:xfrm>
              <a:off x="3886200" y="1676400"/>
              <a:ext cx="4048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9</a:t>
              </a:r>
              <a:endParaRPr lang="zh-CN" altLang="en-US" baseline="-25000">
                <a:solidFill>
                  <a:schemeClr val="bg2"/>
                </a:solidFill>
                <a:latin typeface="Times New Roman" pitchFamily="18" charset="0"/>
              </a:endParaRPr>
            </a:p>
          </p:txBody>
        </p:sp>
        <p:sp>
          <p:nvSpPr>
            <p:cNvPr id="149" name="Rectangle 84"/>
            <p:cNvSpPr>
              <a:spLocks noChangeArrowheads="1"/>
            </p:cNvSpPr>
            <p:nvPr/>
          </p:nvSpPr>
          <p:spPr bwMode="auto">
            <a:xfrm>
              <a:off x="7162800" y="4648200"/>
              <a:ext cx="5064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10</a:t>
              </a:r>
              <a:endParaRPr lang="zh-CN" altLang="en-US" baseline="-25000">
                <a:solidFill>
                  <a:schemeClr val="bg2"/>
                </a:solidFill>
                <a:latin typeface="Times New Roman" pitchFamily="18" charset="0"/>
              </a:endParaRPr>
            </a:p>
          </p:txBody>
        </p:sp>
        <p:sp>
          <p:nvSpPr>
            <p:cNvPr id="150" name="Rectangle 85"/>
            <p:cNvSpPr>
              <a:spLocks noChangeArrowheads="1"/>
            </p:cNvSpPr>
            <p:nvPr/>
          </p:nvSpPr>
          <p:spPr bwMode="auto">
            <a:xfrm>
              <a:off x="7162800" y="3200400"/>
              <a:ext cx="5064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11</a:t>
              </a:r>
              <a:endParaRPr lang="zh-CN" altLang="en-US" baseline="-25000">
                <a:solidFill>
                  <a:schemeClr val="bg2"/>
                </a:solidFill>
                <a:latin typeface="Times New Roman" pitchFamily="18" charset="0"/>
              </a:endParaRPr>
            </a:p>
          </p:txBody>
        </p:sp>
        <p:sp>
          <p:nvSpPr>
            <p:cNvPr id="151" name="Rectangle 86"/>
            <p:cNvSpPr>
              <a:spLocks noChangeArrowheads="1"/>
            </p:cNvSpPr>
            <p:nvPr/>
          </p:nvSpPr>
          <p:spPr bwMode="auto">
            <a:xfrm>
              <a:off x="3048000" y="4435475"/>
              <a:ext cx="1371600" cy="822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chemeClr val="bg2"/>
                  </a:solidFill>
                  <a:latin typeface="Times New Roman" pitchFamily="18" charset="0"/>
                </a:rPr>
                <a:t>A→•cAA→•d</a:t>
              </a:r>
              <a:endParaRPr lang="zh-CN" altLang="en-US">
                <a:solidFill>
                  <a:schemeClr val="bg2"/>
                </a:solidFill>
                <a:latin typeface="Times New Roman" pitchFamily="18" charset="0"/>
              </a:endParaRPr>
            </a:p>
          </p:txBody>
        </p:sp>
        <p:sp>
          <p:nvSpPr>
            <p:cNvPr id="152" name="Rectangle 88"/>
            <p:cNvSpPr>
              <a:spLocks noChangeArrowheads="1"/>
            </p:cNvSpPr>
            <p:nvPr/>
          </p:nvSpPr>
          <p:spPr bwMode="auto">
            <a:xfrm>
              <a:off x="2971800" y="2927350"/>
              <a:ext cx="1219200" cy="822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chemeClr val="bg2"/>
                  </a:solidFill>
                  <a:latin typeface="Times New Roman" pitchFamily="18" charset="0"/>
                </a:rPr>
                <a:t>B→•cBB→•d</a:t>
              </a:r>
              <a:endParaRPr lang="zh-CN" altLang="en-US">
                <a:solidFill>
                  <a:schemeClr val="bg2"/>
                </a:solidFill>
                <a:latin typeface="Times New Roman" pitchFamily="18" charset="0"/>
              </a:endParaRPr>
            </a:p>
          </p:txBody>
        </p:sp>
        <p:sp>
          <p:nvSpPr>
            <p:cNvPr id="153" name="Rectangle 91"/>
            <p:cNvSpPr>
              <a:spLocks noChangeArrowheads="1"/>
            </p:cNvSpPr>
            <p:nvPr/>
          </p:nvSpPr>
          <p:spPr bwMode="auto">
            <a:xfrm>
              <a:off x="5334000" y="4699000"/>
              <a:ext cx="1219200" cy="822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chemeClr val="bg2"/>
                  </a:solidFill>
                  <a:latin typeface="Times New Roman" pitchFamily="18" charset="0"/>
                </a:rPr>
                <a:t>A→•cAA→•d</a:t>
              </a:r>
              <a:endParaRPr lang="zh-CN" altLang="en-US">
                <a:solidFill>
                  <a:schemeClr val="bg2"/>
                </a:solidFill>
                <a:latin typeface="Times New Roman" pitchFamily="18" charset="0"/>
              </a:endParaRPr>
            </a:p>
          </p:txBody>
        </p:sp>
        <p:sp>
          <p:nvSpPr>
            <p:cNvPr id="154" name="Rectangle 95"/>
            <p:cNvSpPr>
              <a:spLocks noChangeArrowheads="1"/>
            </p:cNvSpPr>
            <p:nvPr/>
          </p:nvSpPr>
          <p:spPr bwMode="auto">
            <a:xfrm>
              <a:off x="5207000" y="3228975"/>
              <a:ext cx="1219200" cy="822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chemeClr val="bg2"/>
                  </a:solidFill>
                  <a:latin typeface="Times New Roman" pitchFamily="18" charset="0"/>
                </a:rPr>
                <a:t>B→•cBB→•d</a:t>
              </a:r>
              <a:endParaRPr lang="zh-CN" altLang="en-US">
                <a:solidFill>
                  <a:schemeClr val="bg2"/>
                </a:solidFill>
                <a:latin typeface="Times New Roman" pitchFamily="18" charset="0"/>
              </a:endParaRPr>
            </a:p>
          </p:txBody>
        </p:sp>
        <p:sp>
          <p:nvSpPr>
            <p:cNvPr id="155" name="AutoShape 85"/>
            <p:cNvSpPr>
              <a:spLocks noChangeArrowheads="1"/>
            </p:cNvSpPr>
            <p:nvPr/>
          </p:nvSpPr>
          <p:spPr bwMode="auto">
            <a:xfrm>
              <a:off x="133028" y="3686175"/>
              <a:ext cx="381000" cy="304800"/>
            </a:xfrm>
            <a:prstGeom prst="rightArrow">
              <a:avLst>
                <a:gd name="adj1" fmla="val 50000"/>
                <a:gd name="adj2" fmla="val 31250"/>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6" name="矩形 155"/>
            <p:cNvSpPr/>
            <p:nvPr/>
          </p:nvSpPr>
          <p:spPr bwMode="auto">
            <a:xfrm>
              <a:off x="7010400" y="3068960"/>
              <a:ext cx="202565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157" name="矩形 156"/>
            <p:cNvSpPr/>
            <p:nvPr/>
          </p:nvSpPr>
          <p:spPr bwMode="auto">
            <a:xfrm>
              <a:off x="7095058" y="4592960"/>
              <a:ext cx="202565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158" name="矩形 157"/>
            <p:cNvSpPr/>
            <p:nvPr/>
          </p:nvSpPr>
          <p:spPr bwMode="auto">
            <a:xfrm>
              <a:off x="3733800" y="1525190"/>
              <a:ext cx="202565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159" name="矩形 158"/>
            <p:cNvSpPr/>
            <p:nvPr/>
          </p:nvSpPr>
          <p:spPr bwMode="auto">
            <a:xfrm>
              <a:off x="1612900" y="1516855"/>
              <a:ext cx="202565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160" name="矩形 159"/>
            <p:cNvSpPr/>
            <p:nvPr/>
          </p:nvSpPr>
          <p:spPr bwMode="auto">
            <a:xfrm>
              <a:off x="3536950" y="5801842"/>
              <a:ext cx="187325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161" name="矩形 160"/>
            <p:cNvSpPr/>
            <p:nvPr/>
          </p:nvSpPr>
          <p:spPr bwMode="auto">
            <a:xfrm>
              <a:off x="1752600" y="5809605"/>
              <a:ext cx="1739900" cy="643731"/>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162" name="矩形 161"/>
            <p:cNvSpPr/>
            <p:nvPr/>
          </p:nvSpPr>
          <p:spPr bwMode="auto">
            <a:xfrm>
              <a:off x="395536" y="5181600"/>
              <a:ext cx="1782514" cy="572293"/>
            </a:xfrm>
            <a:prstGeom prst="rect">
              <a:avLst/>
            </a:prstGeom>
            <a:noFill/>
            <a:ln w="25400" cap="flat" cmpd="sng" algn="ctr">
              <a:solidFill>
                <a:schemeClr val="tx1"/>
              </a:solidFill>
              <a:prstDash val="solid"/>
              <a:round/>
              <a:headEnd type="none" w="med" len="med"/>
              <a:tailEnd type="none" w="lg" len="med"/>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tx1"/>
                </a:solidFill>
                <a:effectLst/>
                <a:latin typeface="Arial" charset="0"/>
                <a:ea typeface="宋体" pitchFamily="2" charset="-122"/>
              </a:endParaRPr>
            </a:p>
          </p:txBody>
        </p:sp>
        <p:sp>
          <p:nvSpPr>
            <p:cNvPr id="163" name="TextBox 162"/>
            <p:cNvSpPr txBox="1"/>
            <p:nvPr/>
          </p:nvSpPr>
          <p:spPr>
            <a:xfrm>
              <a:off x="2095499" y="4941168"/>
              <a:ext cx="253207" cy="424732"/>
            </a:xfrm>
            <a:prstGeom prst="rect">
              <a:avLst/>
            </a:prstGeom>
            <a:noFill/>
          </p:spPr>
          <p:txBody>
            <a:bodyPr wrap="square" rtlCol="0">
              <a:spAutoFit/>
            </a:bodyPr>
            <a:lstStyle/>
            <a:p>
              <a:r>
                <a:rPr lang="zh-CN" altLang="en-US" dirty="0" smtClean="0"/>
                <a:t>*</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8156575" y="5699125"/>
            <a:ext cx="758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251" name="Rectangle 5"/>
          <p:cNvSpPr>
            <a:spLocks noChangeArrowheads="1"/>
          </p:cNvSpPr>
          <p:nvPr/>
        </p:nvSpPr>
        <p:spPr bwMode="auto">
          <a:xfrm>
            <a:off x="7396163" y="5699125"/>
            <a:ext cx="760412"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252" name="Rectangle 6"/>
          <p:cNvSpPr>
            <a:spLocks noChangeArrowheads="1"/>
          </p:cNvSpPr>
          <p:nvPr/>
        </p:nvSpPr>
        <p:spPr bwMode="auto">
          <a:xfrm>
            <a:off x="6507163" y="5699125"/>
            <a:ext cx="889000"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253" name="Rectangle 7"/>
          <p:cNvSpPr>
            <a:spLocks noChangeArrowheads="1"/>
          </p:cNvSpPr>
          <p:nvPr/>
        </p:nvSpPr>
        <p:spPr bwMode="auto">
          <a:xfrm>
            <a:off x="5622925" y="5699125"/>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54" name="Rectangle 8"/>
          <p:cNvSpPr>
            <a:spLocks noChangeArrowheads="1"/>
          </p:cNvSpPr>
          <p:nvPr/>
        </p:nvSpPr>
        <p:spPr bwMode="auto">
          <a:xfrm>
            <a:off x="4738688" y="5699125"/>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55" name="Rectangle 9"/>
          <p:cNvSpPr>
            <a:spLocks noChangeArrowheads="1"/>
          </p:cNvSpPr>
          <p:nvPr/>
        </p:nvSpPr>
        <p:spPr bwMode="auto">
          <a:xfrm>
            <a:off x="3852863" y="5699125"/>
            <a:ext cx="885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56" name="Rectangle 10"/>
          <p:cNvSpPr>
            <a:spLocks noChangeArrowheads="1"/>
          </p:cNvSpPr>
          <p:nvPr/>
        </p:nvSpPr>
        <p:spPr bwMode="auto">
          <a:xfrm>
            <a:off x="2968625" y="5699125"/>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57" name="Rectangle 11"/>
          <p:cNvSpPr>
            <a:spLocks noChangeArrowheads="1"/>
          </p:cNvSpPr>
          <p:nvPr/>
        </p:nvSpPr>
        <p:spPr bwMode="auto">
          <a:xfrm>
            <a:off x="2084388" y="5699125"/>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58" name="Rectangle 12"/>
          <p:cNvSpPr>
            <a:spLocks noChangeArrowheads="1"/>
          </p:cNvSpPr>
          <p:nvPr/>
        </p:nvSpPr>
        <p:spPr bwMode="auto">
          <a:xfrm>
            <a:off x="838200" y="5699125"/>
            <a:ext cx="124618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10</a:t>
            </a:r>
          </a:p>
        </p:txBody>
      </p:sp>
      <p:sp>
        <p:nvSpPr>
          <p:cNvPr id="53259" name="Rectangle 13"/>
          <p:cNvSpPr>
            <a:spLocks noChangeArrowheads="1"/>
          </p:cNvSpPr>
          <p:nvPr/>
        </p:nvSpPr>
        <p:spPr bwMode="auto">
          <a:xfrm>
            <a:off x="2084388" y="6154738"/>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60" name="Rectangle 14"/>
          <p:cNvSpPr>
            <a:spLocks noChangeArrowheads="1"/>
          </p:cNvSpPr>
          <p:nvPr/>
        </p:nvSpPr>
        <p:spPr bwMode="auto">
          <a:xfrm>
            <a:off x="2084388" y="5243513"/>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61" name="Rectangle 15"/>
          <p:cNvSpPr>
            <a:spLocks noChangeArrowheads="1"/>
          </p:cNvSpPr>
          <p:nvPr/>
        </p:nvSpPr>
        <p:spPr bwMode="auto">
          <a:xfrm>
            <a:off x="2084388" y="4787900"/>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62" name="Rectangle 16"/>
          <p:cNvSpPr>
            <a:spLocks noChangeArrowheads="1"/>
          </p:cNvSpPr>
          <p:nvPr/>
        </p:nvSpPr>
        <p:spPr bwMode="auto">
          <a:xfrm>
            <a:off x="2084388" y="4332288"/>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63" name="Rectangle 17"/>
          <p:cNvSpPr>
            <a:spLocks noChangeArrowheads="1"/>
          </p:cNvSpPr>
          <p:nvPr/>
        </p:nvSpPr>
        <p:spPr bwMode="auto">
          <a:xfrm>
            <a:off x="2084388" y="3876675"/>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64" name="Rectangle 18"/>
          <p:cNvSpPr>
            <a:spLocks noChangeArrowheads="1"/>
          </p:cNvSpPr>
          <p:nvPr/>
        </p:nvSpPr>
        <p:spPr bwMode="auto">
          <a:xfrm>
            <a:off x="2084388" y="3421063"/>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65" name="Rectangle 19"/>
          <p:cNvSpPr>
            <a:spLocks noChangeArrowheads="1"/>
          </p:cNvSpPr>
          <p:nvPr/>
        </p:nvSpPr>
        <p:spPr bwMode="auto">
          <a:xfrm>
            <a:off x="2084388" y="2965450"/>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66" name="Rectangle 20"/>
          <p:cNvSpPr>
            <a:spLocks noChangeArrowheads="1"/>
          </p:cNvSpPr>
          <p:nvPr/>
        </p:nvSpPr>
        <p:spPr bwMode="auto">
          <a:xfrm>
            <a:off x="2084388" y="2509838"/>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67" name="Rectangle 21"/>
          <p:cNvSpPr>
            <a:spLocks noChangeArrowheads="1"/>
          </p:cNvSpPr>
          <p:nvPr/>
        </p:nvSpPr>
        <p:spPr bwMode="auto">
          <a:xfrm>
            <a:off x="2084388" y="2054225"/>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68" name="Rectangle 22"/>
          <p:cNvSpPr>
            <a:spLocks noChangeArrowheads="1"/>
          </p:cNvSpPr>
          <p:nvPr/>
        </p:nvSpPr>
        <p:spPr bwMode="auto">
          <a:xfrm>
            <a:off x="2084388" y="1598613"/>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69" name="Rectangle 23"/>
          <p:cNvSpPr>
            <a:spLocks noChangeArrowheads="1"/>
          </p:cNvSpPr>
          <p:nvPr/>
        </p:nvSpPr>
        <p:spPr bwMode="auto">
          <a:xfrm>
            <a:off x="2084388" y="1143000"/>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70" name="Rectangle 24"/>
          <p:cNvSpPr>
            <a:spLocks noChangeArrowheads="1"/>
          </p:cNvSpPr>
          <p:nvPr/>
        </p:nvSpPr>
        <p:spPr bwMode="auto">
          <a:xfrm>
            <a:off x="2084388" y="684213"/>
            <a:ext cx="884237" cy="458787"/>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en-US" altLang="zh-CN">
                <a:solidFill>
                  <a:schemeClr val="bg2"/>
                </a:solidFill>
              </a:rPr>
              <a:t>a</a:t>
            </a:r>
          </a:p>
        </p:txBody>
      </p:sp>
      <p:sp>
        <p:nvSpPr>
          <p:cNvPr id="53271" name="Rectangle 25"/>
          <p:cNvSpPr>
            <a:spLocks noChangeArrowheads="1"/>
          </p:cNvSpPr>
          <p:nvPr/>
        </p:nvSpPr>
        <p:spPr bwMode="auto">
          <a:xfrm>
            <a:off x="2084388" y="228600"/>
            <a:ext cx="442277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en-US" altLang="zh-CN">
                <a:solidFill>
                  <a:schemeClr val="bg2"/>
                </a:solidFill>
              </a:rPr>
              <a:t>ACTION </a:t>
            </a:r>
          </a:p>
        </p:txBody>
      </p:sp>
      <p:sp>
        <p:nvSpPr>
          <p:cNvPr id="53272" name="Rectangle 26"/>
          <p:cNvSpPr>
            <a:spLocks noChangeArrowheads="1"/>
          </p:cNvSpPr>
          <p:nvPr/>
        </p:nvSpPr>
        <p:spPr bwMode="auto">
          <a:xfrm>
            <a:off x="2968625" y="6154738"/>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73" name="Rectangle 27"/>
          <p:cNvSpPr>
            <a:spLocks noChangeArrowheads="1"/>
          </p:cNvSpPr>
          <p:nvPr/>
        </p:nvSpPr>
        <p:spPr bwMode="auto">
          <a:xfrm>
            <a:off x="2968625" y="5243513"/>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74" name="Rectangle 28"/>
          <p:cNvSpPr>
            <a:spLocks noChangeArrowheads="1"/>
          </p:cNvSpPr>
          <p:nvPr/>
        </p:nvSpPr>
        <p:spPr bwMode="auto">
          <a:xfrm>
            <a:off x="2968625" y="4787900"/>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75" name="Rectangle 29"/>
          <p:cNvSpPr>
            <a:spLocks noChangeArrowheads="1"/>
          </p:cNvSpPr>
          <p:nvPr/>
        </p:nvSpPr>
        <p:spPr bwMode="auto">
          <a:xfrm>
            <a:off x="2968625" y="4332288"/>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76" name="Rectangle 30"/>
          <p:cNvSpPr>
            <a:spLocks noChangeArrowheads="1"/>
          </p:cNvSpPr>
          <p:nvPr/>
        </p:nvSpPr>
        <p:spPr bwMode="auto">
          <a:xfrm>
            <a:off x="2968625" y="3876675"/>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77" name="Rectangle 31"/>
          <p:cNvSpPr>
            <a:spLocks noChangeArrowheads="1"/>
          </p:cNvSpPr>
          <p:nvPr/>
        </p:nvSpPr>
        <p:spPr bwMode="auto">
          <a:xfrm>
            <a:off x="2968625" y="3421063"/>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78" name="Rectangle 32"/>
          <p:cNvSpPr>
            <a:spLocks noChangeArrowheads="1"/>
          </p:cNvSpPr>
          <p:nvPr/>
        </p:nvSpPr>
        <p:spPr bwMode="auto">
          <a:xfrm>
            <a:off x="2968625" y="2965450"/>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79" name="Rectangle 33"/>
          <p:cNvSpPr>
            <a:spLocks noChangeArrowheads="1"/>
          </p:cNvSpPr>
          <p:nvPr/>
        </p:nvSpPr>
        <p:spPr bwMode="auto">
          <a:xfrm>
            <a:off x="2968625" y="2509838"/>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80" name="Rectangle 34"/>
          <p:cNvSpPr>
            <a:spLocks noChangeArrowheads="1"/>
          </p:cNvSpPr>
          <p:nvPr/>
        </p:nvSpPr>
        <p:spPr bwMode="auto">
          <a:xfrm>
            <a:off x="2968625" y="2054225"/>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81" name="Rectangle 35"/>
          <p:cNvSpPr>
            <a:spLocks noChangeArrowheads="1"/>
          </p:cNvSpPr>
          <p:nvPr/>
        </p:nvSpPr>
        <p:spPr bwMode="auto">
          <a:xfrm>
            <a:off x="2968625" y="1598613"/>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82" name="Rectangle 36"/>
          <p:cNvSpPr>
            <a:spLocks noChangeArrowheads="1"/>
          </p:cNvSpPr>
          <p:nvPr/>
        </p:nvSpPr>
        <p:spPr bwMode="auto">
          <a:xfrm>
            <a:off x="2968625" y="1143000"/>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83" name="Rectangle 37"/>
          <p:cNvSpPr>
            <a:spLocks noChangeArrowheads="1"/>
          </p:cNvSpPr>
          <p:nvPr/>
        </p:nvSpPr>
        <p:spPr bwMode="auto">
          <a:xfrm>
            <a:off x="2968625" y="684213"/>
            <a:ext cx="884238" cy="458787"/>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en-US" altLang="zh-CN">
                <a:solidFill>
                  <a:schemeClr val="bg2"/>
                </a:solidFill>
              </a:rPr>
              <a:t>b</a:t>
            </a:r>
          </a:p>
        </p:txBody>
      </p:sp>
      <p:sp>
        <p:nvSpPr>
          <p:cNvPr id="53284" name="Rectangle 38"/>
          <p:cNvSpPr>
            <a:spLocks noChangeArrowheads="1"/>
          </p:cNvSpPr>
          <p:nvPr/>
        </p:nvSpPr>
        <p:spPr bwMode="auto">
          <a:xfrm>
            <a:off x="3852863" y="6154738"/>
            <a:ext cx="885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85" name="Rectangle 39"/>
          <p:cNvSpPr>
            <a:spLocks noChangeArrowheads="1"/>
          </p:cNvSpPr>
          <p:nvPr/>
        </p:nvSpPr>
        <p:spPr bwMode="auto">
          <a:xfrm>
            <a:off x="3852863" y="5243513"/>
            <a:ext cx="885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86" name="Rectangle 40"/>
          <p:cNvSpPr>
            <a:spLocks noChangeArrowheads="1"/>
          </p:cNvSpPr>
          <p:nvPr/>
        </p:nvSpPr>
        <p:spPr bwMode="auto">
          <a:xfrm>
            <a:off x="3852863" y="4787900"/>
            <a:ext cx="885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87" name="Rectangle 41"/>
          <p:cNvSpPr>
            <a:spLocks noChangeArrowheads="1"/>
          </p:cNvSpPr>
          <p:nvPr/>
        </p:nvSpPr>
        <p:spPr bwMode="auto">
          <a:xfrm>
            <a:off x="3852863" y="4332288"/>
            <a:ext cx="885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88" name="Rectangle 42"/>
          <p:cNvSpPr>
            <a:spLocks noChangeArrowheads="1"/>
          </p:cNvSpPr>
          <p:nvPr/>
        </p:nvSpPr>
        <p:spPr bwMode="auto">
          <a:xfrm>
            <a:off x="3852863" y="3876675"/>
            <a:ext cx="885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89" name="Rectangle 43"/>
          <p:cNvSpPr>
            <a:spLocks noChangeArrowheads="1"/>
          </p:cNvSpPr>
          <p:nvPr/>
        </p:nvSpPr>
        <p:spPr bwMode="auto">
          <a:xfrm>
            <a:off x="3852863" y="3421063"/>
            <a:ext cx="885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90" name="Rectangle 44"/>
          <p:cNvSpPr>
            <a:spLocks noChangeArrowheads="1"/>
          </p:cNvSpPr>
          <p:nvPr/>
        </p:nvSpPr>
        <p:spPr bwMode="auto">
          <a:xfrm>
            <a:off x="3852863" y="2965450"/>
            <a:ext cx="885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91" name="Rectangle 45"/>
          <p:cNvSpPr>
            <a:spLocks noChangeArrowheads="1"/>
          </p:cNvSpPr>
          <p:nvPr/>
        </p:nvSpPr>
        <p:spPr bwMode="auto">
          <a:xfrm>
            <a:off x="3852863" y="2509838"/>
            <a:ext cx="885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92" name="Rectangle 46"/>
          <p:cNvSpPr>
            <a:spLocks noChangeArrowheads="1"/>
          </p:cNvSpPr>
          <p:nvPr/>
        </p:nvSpPr>
        <p:spPr bwMode="auto">
          <a:xfrm>
            <a:off x="3852863" y="2054225"/>
            <a:ext cx="885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93" name="Rectangle 47"/>
          <p:cNvSpPr>
            <a:spLocks noChangeArrowheads="1"/>
          </p:cNvSpPr>
          <p:nvPr/>
        </p:nvSpPr>
        <p:spPr bwMode="auto">
          <a:xfrm>
            <a:off x="3852863" y="1598613"/>
            <a:ext cx="885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94" name="Rectangle 48"/>
          <p:cNvSpPr>
            <a:spLocks noChangeArrowheads="1"/>
          </p:cNvSpPr>
          <p:nvPr/>
        </p:nvSpPr>
        <p:spPr bwMode="auto">
          <a:xfrm>
            <a:off x="3852863" y="1143000"/>
            <a:ext cx="885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295" name="Rectangle 49"/>
          <p:cNvSpPr>
            <a:spLocks noChangeArrowheads="1"/>
          </p:cNvSpPr>
          <p:nvPr/>
        </p:nvSpPr>
        <p:spPr bwMode="auto">
          <a:xfrm>
            <a:off x="3852863" y="684213"/>
            <a:ext cx="885825" cy="458787"/>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en-US" altLang="zh-CN">
                <a:solidFill>
                  <a:schemeClr val="bg2"/>
                </a:solidFill>
              </a:rPr>
              <a:t>c</a:t>
            </a:r>
          </a:p>
        </p:txBody>
      </p:sp>
      <p:sp>
        <p:nvSpPr>
          <p:cNvPr id="53296" name="Rectangle 50"/>
          <p:cNvSpPr>
            <a:spLocks noChangeArrowheads="1"/>
          </p:cNvSpPr>
          <p:nvPr/>
        </p:nvSpPr>
        <p:spPr bwMode="auto">
          <a:xfrm>
            <a:off x="4738688" y="6154738"/>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97" name="Rectangle 51"/>
          <p:cNvSpPr>
            <a:spLocks noChangeArrowheads="1"/>
          </p:cNvSpPr>
          <p:nvPr/>
        </p:nvSpPr>
        <p:spPr bwMode="auto">
          <a:xfrm>
            <a:off x="4738688" y="5243513"/>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98" name="Rectangle 52"/>
          <p:cNvSpPr>
            <a:spLocks noChangeArrowheads="1"/>
          </p:cNvSpPr>
          <p:nvPr/>
        </p:nvSpPr>
        <p:spPr bwMode="auto">
          <a:xfrm>
            <a:off x="4738688" y="4787900"/>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299" name="Rectangle 53"/>
          <p:cNvSpPr>
            <a:spLocks noChangeArrowheads="1"/>
          </p:cNvSpPr>
          <p:nvPr/>
        </p:nvSpPr>
        <p:spPr bwMode="auto">
          <a:xfrm>
            <a:off x="4738688" y="4332288"/>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300" name="Rectangle 54"/>
          <p:cNvSpPr>
            <a:spLocks noChangeArrowheads="1"/>
          </p:cNvSpPr>
          <p:nvPr/>
        </p:nvSpPr>
        <p:spPr bwMode="auto">
          <a:xfrm>
            <a:off x="4738688" y="3876675"/>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301" name="Rectangle 55"/>
          <p:cNvSpPr>
            <a:spLocks noChangeArrowheads="1"/>
          </p:cNvSpPr>
          <p:nvPr/>
        </p:nvSpPr>
        <p:spPr bwMode="auto">
          <a:xfrm>
            <a:off x="4738688" y="3421063"/>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302" name="Rectangle 56"/>
          <p:cNvSpPr>
            <a:spLocks noChangeArrowheads="1"/>
          </p:cNvSpPr>
          <p:nvPr/>
        </p:nvSpPr>
        <p:spPr bwMode="auto">
          <a:xfrm>
            <a:off x="4738688" y="2965450"/>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303" name="Rectangle 57"/>
          <p:cNvSpPr>
            <a:spLocks noChangeArrowheads="1"/>
          </p:cNvSpPr>
          <p:nvPr/>
        </p:nvSpPr>
        <p:spPr bwMode="auto">
          <a:xfrm>
            <a:off x="4738688" y="2509838"/>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304" name="Rectangle 58"/>
          <p:cNvSpPr>
            <a:spLocks noChangeArrowheads="1"/>
          </p:cNvSpPr>
          <p:nvPr/>
        </p:nvSpPr>
        <p:spPr bwMode="auto">
          <a:xfrm>
            <a:off x="4738688" y="2054225"/>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305" name="Rectangle 59"/>
          <p:cNvSpPr>
            <a:spLocks noChangeArrowheads="1"/>
          </p:cNvSpPr>
          <p:nvPr/>
        </p:nvSpPr>
        <p:spPr bwMode="auto">
          <a:xfrm>
            <a:off x="4738688" y="1598613"/>
            <a:ext cx="884237"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306" name="Rectangle 60"/>
          <p:cNvSpPr>
            <a:spLocks noChangeArrowheads="1"/>
          </p:cNvSpPr>
          <p:nvPr/>
        </p:nvSpPr>
        <p:spPr bwMode="auto">
          <a:xfrm>
            <a:off x="4738688" y="1143000"/>
            <a:ext cx="884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307" name="Rectangle 61"/>
          <p:cNvSpPr>
            <a:spLocks noChangeArrowheads="1"/>
          </p:cNvSpPr>
          <p:nvPr/>
        </p:nvSpPr>
        <p:spPr bwMode="auto">
          <a:xfrm>
            <a:off x="4738688" y="684213"/>
            <a:ext cx="884237" cy="458787"/>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en-US" altLang="zh-CN">
                <a:solidFill>
                  <a:schemeClr val="bg2"/>
                </a:solidFill>
              </a:rPr>
              <a:t>d</a:t>
            </a:r>
          </a:p>
        </p:txBody>
      </p:sp>
      <p:sp>
        <p:nvSpPr>
          <p:cNvPr id="53308" name="Rectangle 62"/>
          <p:cNvSpPr>
            <a:spLocks noChangeArrowheads="1"/>
          </p:cNvSpPr>
          <p:nvPr/>
        </p:nvSpPr>
        <p:spPr bwMode="auto">
          <a:xfrm>
            <a:off x="5622925" y="6154738"/>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309" name="Rectangle 63"/>
          <p:cNvSpPr>
            <a:spLocks noChangeArrowheads="1"/>
          </p:cNvSpPr>
          <p:nvPr/>
        </p:nvSpPr>
        <p:spPr bwMode="auto">
          <a:xfrm>
            <a:off x="5622925" y="5243513"/>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310" name="Rectangle 64"/>
          <p:cNvSpPr>
            <a:spLocks noChangeArrowheads="1"/>
          </p:cNvSpPr>
          <p:nvPr/>
        </p:nvSpPr>
        <p:spPr bwMode="auto">
          <a:xfrm>
            <a:off x="5622925" y="4787900"/>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311" name="Rectangle 65"/>
          <p:cNvSpPr>
            <a:spLocks noChangeArrowheads="1"/>
          </p:cNvSpPr>
          <p:nvPr/>
        </p:nvSpPr>
        <p:spPr bwMode="auto">
          <a:xfrm>
            <a:off x="5622925" y="4332288"/>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312" name="Rectangle 66"/>
          <p:cNvSpPr>
            <a:spLocks noChangeArrowheads="1"/>
          </p:cNvSpPr>
          <p:nvPr/>
        </p:nvSpPr>
        <p:spPr bwMode="auto">
          <a:xfrm>
            <a:off x="5622925" y="3876675"/>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313" name="Rectangle 67"/>
          <p:cNvSpPr>
            <a:spLocks noChangeArrowheads="1"/>
          </p:cNvSpPr>
          <p:nvPr/>
        </p:nvSpPr>
        <p:spPr bwMode="auto">
          <a:xfrm>
            <a:off x="5622925" y="3421063"/>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314" name="Rectangle 68"/>
          <p:cNvSpPr>
            <a:spLocks noChangeArrowheads="1"/>
          </p:cNvSpPr>
          <p:nvPr/>
        </p:nvSpPr>
        <p:spPr bwMode="auto">
          <a:xfrm>
            <a:off x="5622925" y="2965450"/>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baseline="-30000">
              <a:solidFill>
                <a:schemeClr val="bg2"/>
              </a:solidFill>
            </a:endParaRPr>
          </a:p>
        </p:txBody>
      </p:sp>
      <p:sp>
        <p:nvSpPr>
          <p:cNvPr id="53315" name="Rectangle 69"/>
          <p:cNvSpPr>
            <a:spLocks noChangeArrowheads="1"/>
          </p:cNvSpPr>
          <p:nvPr/>
        </p:nvSpPr>
        <p:spPr bwMode="auto">
          <a:xfrm>
            <a:off x="5622925" y="2509838"/>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316" name="Rectangle 70"/>
          <p:cNvSpPr>
            <a:spLocks noChangeArrowheads="1"/>
          </p:cNvSpPr>
          <p:nvPr/>
        </p:nvSpPr>
        <p:spPr bwMode="auto">
          <a:xfrm>
            <a:off x="5622925" y="2054225"/>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317" name="Rectangle 71"/>
          <p:cNvSpPr>
            <a:spLocks noChangeArrowheads="1"/>
          </p:cNvSpPr>
          <p:nvPr/>
        </p:nvSpPr>
        <p:spPr bwMode="auto">
          <a:xfrm>
            <a:off x="5622925" y="1598613"/>
            <a:ext cx="88423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en-US" altLang="zh-CN">
              <a:solidFill>
                <a:schemeClr val="bg2"/>
              </a:solidFill>
            </a:endParaRPr>
          </a:p>
        </p:txBody>
      </p:sp>
      <p:sp>
        <p:nvSpPr>
          <p:cNvPr id="53318" name="Rectangle 72"/>
          <p:cNvSpPr>
            <a:spLocks noChangeArrowheads="1"/>
          </p:cNvSpPr>
          <p:nvPr/>
        </p:nvSpPr>
        <p:spPr bwMode="auto">
          <a:xfrm>
            <a:off x="5622925" y="1143000"/>
            <a:ext cx="88423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latin typeface="Times New Roman" pitchFamily="18" charset="0"/>
              </a:rPr>
              <a:t> </a:t>
            </a:r>
            <a:endParaRPr lang="zh-CN" altLang="en-US">
              <a:solidFill>
                <a:schemeClr val="bg2"/>
              </a:solidFill>
            </a:endParaRPr>
          </a:p>
        </p:txBody>
      </p:sp>
      <p:sp>
        <p:nvSpPr>
          <p:cNvPr id="53319" name="Rectangle 73"/>
          <p:cNvSpPr>
            <a:spLocks noChangeArrowheads="1"/>
          </p:cNvSpPr>
          <p:nvPr/>
        </p:nvSpPr>
        <p:spPr bwMode="auto">
          <a:xfrm>
            <a:off x="5622925" y="684213"/>
            <a:ext cx="884238" cy="458787"/>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a:t>
            </a:r>
          </a:p>
        </p:txBody>
      </p:sp>
      <p:sp>
        <p:nvSpPr>
          <p:cNvPr id="53320" name="Rectangle 74"/>
          <p:cNvSpPr>
            <a:spLocks noChangeArrowheads="1"/>
          </p:cNvSpPr>
          <p:nvPr/>
        </p:nvSpPr>
        <p:spPr bwMode="auto">
          <a:xfrm>
            <a:off x="6507163" y="6154738"/>
            <a:ext cx="889000"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21" name="Rectangle 75"/>
          <p:cNvSpPr>
            <a:spLocks noChangeArrowheads="1"/>
          </p:cNvSpPr>
          <p:nvPr/>
        </p:nvSpPr>
        <p:spPr bwMode="auto">
          <a:xfrm>
            <a:off x="6507163" y="5243513"/>
            <a:ext cx="889000"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22" name="Rectangle 76"/>
          <p:cNvSpPr>
            <a:spLocks noChangeArrowheads="1"/>
          </p:cNvSpPr>
          <p:nvPr/>
        </p:nvSpPr>
        <p:spPr bwMode="auto">
          <a:xfrm>
            <a:off x="6507163" y="4787900"/>
            <a:ext cx="889000"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23" name="Rectangle 77"/>
          <p:cNvSpPr>
            <a:spLocks noChangeArrowheads="1"/>
          </p:cNvSpPr>
          <p:nvPr/>
        </p:nvSpPr>
        <p:spPr bwMode="auto">
          <a:xfrm>
            <a:off x="6507163" y="4332288"/>
            <a:ext cx="889000"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24" name="Rectangle 78"/>
          <p:cNvSpPr>
            <a:spLocks noChangeArrowheads="1"/>
          </p:cNvSpPr>
          <p:nvPr/>
        </p:nvSpPr>
        <p:spPr bwMode="auto">
          <a:xfrm>
            <a:off x="6507163" y="3876675"/>
            <a:ext cx="889000"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25" name="Rectangle 79"/>
          <p:cNvSpPr>
            <a:spLocks noChangeArrowheads="1"/>
          </p:cNvSpPr>
          <p:nvPr/>
        </p:nvSpPr>
        <p:spPr bwMode="auto">
          <a:xfrm>
            <a:off x="6507163" y="3421063"/>
            <a:ext cx="889000"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26" name="Rectangle 80"/>
          <p:cNvSpPr>
            <a:spLocks noChangeArrowheads="1"/>
          </p:cNvSpPr>
          <p:nvPr/>
        </p:nvSpPr>
        <p:spPr bwMode="auto">
          <a:xfrm>
            <a:off x="6507163" y="2965450"/>
            <a:ext cx="889000"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27" name="Rectangle 81"/>
          <p:cNvSpPr>
            <a:spLocks noChangeArrowheads="1"/>
          </p:cNvSpPr>
          <p:nvPr/>
        </p:nvSpPr>
        <p:spPr bwMode="auto">
          <a:xfrm>
            <a:off x="6507163" y="2509838"/>
            <a:ext cx="889000"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28" name="Rectangle 82"/>
          <p:cNvSpPr>
            <a:spLocks noChangeArrowheads="1"/>
          </p:cNvSpPr>
          <p:nvPr/>
        </p:nvSpPr>
        <p:spPr bwMode="auto">
          <a:xfrm>
            <a:off x="6507163" y="2054225"/>
            <a:ext cx="889000"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29" name="Rectangle 83"/>
          <p:cNvSpPr>
            <a:spLocks noChangeArrowheads="1"/>
          </p:cNvSpPr>
          <p:nvPr/>
        </p:nvSpPr>
        <p:spPr bwMode="auto">
          <a:xfrm>
            <a:off x="6507163" y="1598613"/>
            <a:ext cx="889000"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30" name="Rectangle 84"/>
          <p:cNvSpPr>
            <a:spLocks noChangeArrowheads="1"/>
          </p:cNvSpPr>
          <p:nvPr/>
        </p:nvSpPr>
        <p:spPr bwMode="auto">
          <a:xfrm>
            <a:off x="6507163" y="1143000"/>
            <a:ext cx="889000"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31" name="Rectangle 85"/>
          <p:cNvSpPr>
            <a:spLocks noChangeArrowheads="1"/>
          </p:cNvSpPr>
          <p:nvPr/>
        </p:nvSpPr>
        <p:spPr bwMode="auto">
          <a:xfrm>
            <a:off x="6507163" y="684213"/>
            <a:ext cx="889000" cy="458787"/>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en-US" altLang="zh-CN">
                <a:solidFill>
                  <a:schemeClr val="bg2"/>
                </a:solidFill>
              </a:rPr>
              <a:t>E</a:t>
            </a:r>
          </a:p>
        </p:txBody>
      </p:sp>
      <p:sp>
        <p:nvSpPr>
          <p:cNvPr id="53332" name="Rectangle 86"/>
          <p:cNvSpPr>
            <a:spLocks noChangeArrowheads="1"/>
          </p:cNvSpPr>
          <p:nvPr/>
        </p:nvSpPr>
        <p:spPr bwMode="auto">
          <a:xfrm>
            <a:off x="6507163" y="228600"/>
            <a:ext cx="2408237"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en-US" altLang="zh-CN">
                <a:solidFill>
                  <a:schemeClr val="bg2"/>
                </a:solidFill>
              </a:rPr>
              <a:t>GOTO </a:t>
            </a:r>
          </a:p>
        </p:txBody>
      </p:sp>
      <p:sp>
        <p:nvSpPr>
          <p:cNvPr id="53333" name="Rectangle 87"/>
          <p:cNvSpPr>
            <a:spLocks noChangeArrowheads="1"/>
          </p:cNvSpPr>
          <p:nvPr/>
        </p:nvSpPr>
        <p:spPr bwMode="auto">
          <a:xfrm>
            <a:off x="7396163" y="6154738"/>
            <a:ext cx="760412"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34" name="Rectangle 88"/>
          <p:cNvSpPr>
            <a:spLocks noChangeArrowheads="1"/>
          </p:cNvSpPr>
          <p:nvPr/>
        </p:nvSpPr>
        <p:spPr bwMode="auto">
          <a:xfrm>
            <a:off x="7396163" y="5243513"/>
            <a:ext cx="760412"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35" name="Rectangle 89"/>
          <p:cNvSpPr>
            <a:spLocks noChangeArrowheads="1"/>
          </p:cNvSpPr>
          <p:nvPr/>
        </p:nvSpPr>
        <p:spPr bwMode="auto">
          <a:xfrm>
            <a:off x="7396163" y="4787900"/>
            <a:ext cx="760412"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36" name="Rectangle 90"/>
          <p:cNvSpPr>
            <a:spLocks noChangeArrowheads="1"/>
          </p:cNvSpPr>
          <p:nvPr/>
        </p:nvSpPr>
        <p:spPr bwMode="auto">
          <a:xfrm>
            <a:off x="7396163" y="4332288"/>
            <a:ext cx="760412"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37" name="Rectangle 91"/>
          <p:cNvSpPr>
            <a:spLocks noChangeArrowheads="1"/>
          </p:cNvSpPr>
          <p:nvPr/>
        </p:nvSpPr>
        <p:spPr bwMode="auto">
          <a:xfrm>
            <a:off x="7396163" y="3876675"/>
            <a:ext cx="760412"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38" name="Rectangle 92"/>
          <p:cNvSpPr>
            <a:spLocks noChangeArrowheads="1"/>
          </p:cNvSpPr>
          <p:nvPr/>
        </p:nvSpPr>
        <p:spPr bwMode="auto">
          <a:xfrm>
            <a:off x="7396163" y="3421063"/>
            <a:ext cx="760412"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39" name="Rectangle 93"/>
          <p:cNvSpPr>
            <a:spLocks noChangeArrowheads="1"/>
          </p:cNvSpPr>
          <p:nvPr/>
        </p:nvSpPr>
        <p:spPr bwMode="auto">
          <a:xfrm>
            <a:off x="7396163" y="2965450"/>
            <a:ext cx="760412"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40" name="Rectangle 94"/>
          <p:cNvSpPr>
            <a:spLocks noChangeArrowheads="1"/>
          </p:cNvSpPr>
          <p:nvPr/>
        </p:nvSpPr>
        <p:spPr bwMode="auto">
          <a:xfrm>
            <a:off x="7396163" y="2509838"/>
            <a:ext cx="760412"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41" name="Rectangle 95"/>
          <p:cNvSpPr>
            <a:spLocks noChangeArrowheads="1"/>
          </p:cNvSpPr>
          <p:nvPr/>
        </p:nvSpPr>
        <p:spPr bwMode="auto">
          <a:xfrm>
            <a:off x="7396163" y="2054225"/>
            <a:ext cx="760412"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42" name="Rectangle 96"/>
          <p:cNvSpPr>
            <a:spLocks noChangeArrowheads="1"/>
          </p:cNvSpPr>
          <p:nvPr/>
        </p:nvSpPr>
        <p:spPr bwMode="auto">
          <a:xfrm>
            <a:off x="7396163" y="1598613"/>
            <a:ext cx="760412"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43" name="Rectangle 97"/>
          <p:cNvSpPr>
            <a:spLocks noChangeArrowheads="1"/>
          </p:cNvSpPr>
          <p:nvPr/>
        </p:nvSpPr>
        <p:spPr bwMode="auto">
          <a:xfrm>
            <a:off x="7396163" y="1143000"/>
            <a:ext cx="760412"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44" name="Rectangle 98"/>
          <p:cNvSpPr>
            <a:spLocks noChangeArrowheads="1"/>
          </p:cNvSpPr>
          <p:nvPr/>
        </p:nvSpPr>
        <p:spPr bwMode="auto">
          <a:xfrm>
            <a:off x="7396163" y="684213"/>
            <a:ext cx="760412" cy="458787"/>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en-US" altLang="zh-CN">
                <a:solidFill>
                  <a:schemeClr val="bg2"/>
                </a:solidFill>
              </a:rPr>
              <a:t>A</a:t>
            </a:r>
          </a:p>
        </p:txBody>
      </p:sp>
      <p:sp>
        <p:nvSpPr>
          <p:cNvPr id="53345" name="Rectangle 99"/>
          <p:cNvSpPr>
            <a:spLocks noChangeArrowheads="1"/>
          </p:cNvSpPr>
          <p:nvPr/>
        </p:nvSpPr>
        <p:spPr bwMode="auto">
          <a:xfrm>
            <a:off x="838200" y="228600"/>
            <a:ext cx="1246188" cy="914400"/>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状态 </a:t>
            </a:r>
          </a:p>
        </p:txBody>
      </p:sp>
      <p:sp>
        <p:nvSpPr>
          <p:cNvPr id="53346" name="Rectangle 100"/>
          <p:cNvSpPr>
            <a:spLocks noChangeArrowheads="1"/>
          </p:cNvSpPr>
          <p:nvPr/>
        </p:nvSpPr>
        <p:spPr bwMode="auto">
          <a:xfrm>
            <a:off x="8156575" y="6154738"/>
            <a:ext cx="758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47" name="Rectangle 101"/>
          <p:cNvSpPr>
            <a:spLocks noChangeArrowheads="1"/>
          </p:cNvSpPr>
          <p:nvPr/>
        </p:nvSpPr>
        <p:spPr bwMode="auto">
          <a:xfrm>
            <a:off x="838200" y="6154738"/>
            <a:ext cx="124618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11</a:t>
            </a:r>
          </a:p>
        </p:txBody>
      </p:sp>
      <p:sp>
        <p:nvSpPr>
          <p:cNvPr id="53348" name="Rectangle 102"/>
          <p:cNvSpPr>
            <a:spLocks noChangeArrowheads="1"/>
          </p:cNvSpPr>
          <p:nvPr/>
        </p:nvSpPr>
        <p:spPr bwMode="auto">
          <a:xfrm>
            <a:off x="8156575" y="5243513"/>
            <a:ext cx="758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49" name="Rectangle 103"/>
          <p:cNvSpPr>
            <a:spLocks noChangeArrowheads="1"/>
          </p:cNvSpPr>
          <p:nvPr/>
        </p:nvSpPr>
        <p:spPr bwMode="auto">
          <a:xfrm>
            <a:off x="838200" y="5243513"/>
            <a:ext cx="124618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9</a:t>
            </a:r>
          </a:p>
        </p:txBody>
      </p:sp>
      <p:sp>
        <p:nvSpPr>
          <p:cNvPr id="53350" name="Rectangle 104"/>
          <p:cNvSpPr>
            <a:spLocks noChangeArrowheads="1"/>
          </p:cNvSpPr>
          <p:nvPr/>
        </p:nvSpPr>
        <p:spPr bwMode="auto">
          <a:xfrm>
            <a:off x="8156575" y="4787900"/>
            <a:ext cx="758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51" name="Rectangle 105"/>
          <p:cNvSpPr>
            <a:spLocks noChangeArrowheads="1"/>
          </p:cNvSpPr>
          <p:nvPr/>
        </p:nvSpPr>
        <p:spPr bwMode="auto">
          <a:xfrm>
            <a:off x="838200" y="4787900"/>
            <a:ext cx="124618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8</a:t>
            </a:r>
          </a:p>
        </p:txBody>
      </p:sp>
      <p:sp>
        <p:nvSpPr>
          <p:cNvPr id="53352" name="Rectangle 106"/>
          <p:cNvSpPr>
            <a:spLocks noChangeArrowheads="1"/>
          </p:cNvSpPr>
          <p:nvPr/>
        </p:nvSpPr>
        <p:spPr bwMode="auto">
          <a:xfrm>
            <a:off x="8156575" y="4332288"/>
            <a:ext cx="758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53" name="Rectangle 107"/>
          <p:cNvSpPr>
            <a:spLocks noChangeArrowheads="1"/>
          </p:cNvSpPr>
          <p:nvPr/>
        </p:nvSpPr>
        <p:spPr bwMode="auto">
          <a:xfrm>
            <a:off x="838200" y="4332288"/>
            <a:ext cx="124618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7</a:t>
            </a:r>
          </a:p>
        </p:txBody>
      </p:sp>
      <p:sp>
        <p:nvSpPr>
          <p:cNvPr id="53354" name="Rectangle 108"/>
          <p:cNvSpPr>
            <a:spLocks noChangeArrowheads="1"/>
          </p:cNvSpPr>
          <p:nvPr/>
        </p:nvSpPr>
        <p:spPr bwMode="auto">
          <a:xfrm>
            <a:off x="8156575" y="3876675"/>
            <a:ext cx="758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55" name="Rectangle 109"/>
          <p:cNvSpPr>
            <a:spLocks noChangeArrowheads="1"/>
          </p:cNvSpPr>
          <p:nvPr/>
        </p:nvSpPr>
        <p:spPr bwMode="auto">
          <a:xfrm>
            <a:off x="838200" y="3876675"/>
            <a:ext cx="124618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6</a:t>
            </a:r>
          </a:p>
        </p:txBody>
      </p:sp>
      <p:sp>
        <p:nvSpPr>
          <p:cNvPr id="53356" name="Rectangle 110"/>
          <p:cNvSpPr>
            <a:spLocks noChangeArrowheads="1"/>
          </p:cNvSpPr>
          <p:nvPr/>
        </p:nvSpPr>
        <p:spPr bwMode="auto">
          <a:xfrm>
            <a:off x="8156575" y="3421063"/>
            <a:ext cx="758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57" name="Rectangle 111"/>
          <p:cNvSpPr>
            <a:spLocks noChangeArrowheads="1"/>
          </p:cNvSpPr>
          <p:nvPr/>
        </p:nvSpPr>
        <p:spPr bwMode="auto">
          <a:xfrm>
            <a:off x="838200" y="3421063"/>
            <a:ext cx="124618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5</a:t>
            </a:r>
          </a:p>
        </p:txBody>
      </p:sp>
      <p:sp>
        <p:nvSpPr>
          <p:cNvPr id="53358" name="Rectangle 112"/>
          <p:cNvSpPr>
            <a:spLocks noChangeArrowheads="1"/>
          </p:cNvSpPr>
          <p:nvPr/>
        </p:nvSpPr>
        <p:spPr bwMode="auto">
          <a:xfrm>
            <a:off x="8156575" y="2965450"/>
            <a:ext cx="758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59" name="Rectangle 113"/>
          <p:cNvSpPr>
            <a:spLocks noChangeArrowheads="1"/>
          </p:cNvSpPr>
          <p:nvPr/>
        </p:nvSpPr>
        <p:spPr bwMode="auto">
          <a:xfrm>
            <a:off x="838200" y="2965450"/>
            <a:ext cx="124618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4</a:t>
            </a:r>
          </a:p>
        </p:txBody>
      </p:sp>
      <p:sp>
        <p:nvSpPr>
          <p:cNvPr id="53360" name="Rectangle 114"/>
          <p:cNvSpPr>
            <a:spLocks noChangeArrowheads="1"/>
          </p:cNvSpPr>
          <p:nvPr/>
        </p:nvSpPr>
        <p:spPr bwMode="auto">
          <a:xfrm>
            <a:off x="8156575" y="2509838"/>
            <a:ext cx="758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61" name="Rectangle 115"/>
          <p:cNvSpPr>
            <a:spLocks noChangeArrowheads="1"/>
          </p:cNvSpPr>
          <p:nvPr/>
        </p:nvSpPr>
        <p:spPr bwMode="auto">
          <a:xfrm>
            <a:off x="838200" y="2509838"/>
            <a:ext cx="124618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3</a:t>
            </a:r>
          </a:p>
        </p:txBody>
      </p:sp>
      <p:sp>
        <p:nvSpPr>
          <p:cNvPr id="53362" name="Rectangle 116"/>
          <p:cNvSpPr>
            <a:spLocks noChangeArrowheads="1"/>
          </p:cNvSpPr>
          <p:nvPr/>
        </p:nvSpPr>
        <p:spPr bwMode="auto">
          <a:xfrm>
            <a:off x="8156575" y="2054225"/>
            <a:ext cx="758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63" name="Rectangle 117"/>
          <p:cNvSpPr>
            <a:spLocks noChangeArrowheads="1"/>
          </p:cNvSpPr>
          <p:nvPr/>
        </p:nvSpPr>
        <p:spPr bwMode="auto">
          <a:xfrm>
            <a:off x="838200" y="2054225"/>
            <a:ext cx="124618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2</a:t>
            </a:r>
          </a:p>
        </p:txBody>
      </p:sp>
      <p:sp>
        <p:nvSpPr>
          <p:cNvPr id="53364" name="Rectangle 118"/>
          <p:cNvSpPr>
            <a:spLocks noChangeArrowheads="1"/>
          </p:cNvSpPr>
          <p:nvPr/>
        </p:nvSpPr>
        <p:spPr bwMode="auto">
          <a:xfrm>
            <a:off x="8156575" y="1598613"/>
            <a:ext cx="758825"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65" name="Rectangle 119"/>
          <p:cNvSpPr>
            <a:spLocks noChangeArrowheads="1"/>
          </p:cNvSpPr>
          <p:nvPr/>
        </p:nvSpPr>
        <p:spPr bwMode="auto">
          <a:xfrm>
            <a:off x="838200" y="1598613"/>
            <a:ext cx="1246188" cy="4556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1</a:t>
            </a:r>
          </a:p>
        </p:txBody>
      </p:sp>
      <p:sp>
        <p:nvSpPr>
          <p:cNvPr id="53366" name="Rectangle 120"/>
          <p:cNvSpPr>
            <a:spLocks noChangeArrowheads="1"/>
          </p:cNvSpPr>
          <p:nvPr/>
        </p:nvSpPr>
        <p:spPr bwMode="auto">
          <a:xfrm>
            <a:off x="8156575" y="1143000"/>
            <a:ext cx="758825"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endParaRPr lang="zh-CN" altLang="en-US">
              <a:solidFill>
                <a:schemeClr val="bg2"/>
              </a:solidFill>
            </a:endParaRPr>
          </a:p>
        </p:txBody>
      </p:sp>
      <p:sp>
        <p:nvSpPr>
          <p:cNvPr id="53367" name="Rectangle 121"/>
          <p:cNvSpPr>
            <a:spLocks noChangeArrowheads="1"/>
          </p:cNvSpPr>
          <p:nvPr/>
        </p:nvSpPr>
        <p:spPr bwMode="auto">
          <a:xfrm>
            <a:off x="838200" y="1143000"/>
            <a:ext cx="1246188" cy="4556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a:solidFill>
                  <a:schemeClr val="bg2"/>
                </a:solidFill>
              </a:rPr>
              <a:t>0</a:t>
            </a:r>
          </a:p>
        </p:txBody>
      </p:sp>
      <p:sp>
        <p:nvSpPr>
          <p:cNvPr id="53368" name="Rectangle 122"/>
          <p:cNvSpPr>
            <a:spLocks noChangeArrowheads="1"/>
          </p:cNvSpPr>
          <p:nvPr/>
        </p:nvSpPr>
        <p:spPr bwMode="auto">
          <a:xfrm>
            <a:off x="8156575" y="684213"/>
            <a:ext cx="758825" cy="458787"/>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en-US" altLang="zh-CN">
                <a:solidFill>
                  <a:schemeClr val="bg2"/>
                </a:solidFill>
              </a:rPr>
              <a:t>B</a:t>
            </a:r>
          </a:p>
        </p:txBody>
      </p:sp>
      <p:sp>
        <p:nvSpPr>
          <p:cNvPr id="53369" name="Line 124"/>
          <p:cNvSpPr>
            <a:spLocks noChangeShapeType="1"/>
          </p:cNvSpPr>
          <p:nvPr/>
        </p:nvSpPr>
        <p:spPr bwMode="auto">
          <a:xfrm>
            <a:off x="838200" y="1143000"/>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70" name="Line 125"/>
          <p:cNvSpPr>
            <a:spLocks noChangeShapeType="1"/>
          </p:cNvSpPr>
          <p:nvPr/>
        </p:nvSpPr>
        <p:spPr bwMode="auto">
          <a:xfrm>
            <a:off x="838200" y="1598613"/>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71" name="Line 126"/>
          <p:cNvSpPr>
            <a:spLocks noChangeShapeType="1"/>
          </p:cNvSpPr>
          <p:nvPr/>
        </p:nvSpPr>
        <p:spPr bwMode="auto">
          <a:xfrm>
            <a:off x="838200" y="2054225"/>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72" name="Line 127"/>
          <p:cNvSpPr>
            <a:spLocks noChangeShapeType="1"/>
          </p:cNvSpPr>
          <p:nvPr/>
        </p:nvSpPr>
        <p:spPr bwMode="auto">
          <a:xfrm>
            <a:off x="838200" y="2509838"/>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73" name="Line 128"/>
          <p:cNvSpPr>
            <a:spLocks noChangeShapeType="1"/>
          </p:cNvSpPr>
          <p:nvPr/>
        </p:nvSpPr>
        <p:spPr bwMode="auto">
          <a:xfrm>
            <a:off x="838200" y="2965450"/>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74" name="Line 129"/>
          <p:cNvSpPr>
            <a:spLocks noChangeShapeType="1"/>
          </p:cNvSpPr>
          <p:nvPr/>
        </p:nvSpPr>
        <p:spPr bwMode="auto">
          <a:xfrm>
            <a:off x="838200" y="3421063"/>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75" name="Line 130"/>
          <p:cNvSpPr>
            <a:spLocks noChangeShapeType="1"/>
          </p:cNvSpPr>
          <p:nvPr/>
        </p:nvSpPr>
        <p:spPr bwMode="auto">
          <a:xfrm>
            <a:off x="838200" y="3876675"/>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76" name="Line 131"/>
          <p:cNvSpPr>
            <a:spLocks noChangeShapeType="1"/>
          </p:cNvSpPr>
          <p:nvPr/>
        </p:nvSpPr>
        <p:spPr bwMode="auto">
          <a:xfrm>
            <a:off x="838200" y="4332288"/>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77" name="Line 132"/>
          <p:cNvSpPr>
            <a:spLocks noChangeShapeType="1"/>
          </p:cNvSpPr>
          <p:nvPr/>
        </p:nvSpPr>
        <p:spPr bwMode="auto">
          <a:xfrm>
            <a:off x="838200" y="4787900"/>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78" name="Line 133"/>
          <p:cNvSpPr>
            <a:spLocks noChangeShapeType="1"/>
          </p:cNvSpPr>
          <p:nvPr/>
        </p:nvSpPr>
        <p:spPr bwMode="auto">
          <a:xfrm>
            <a:off x="838200" y="5243513"/>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79" name="Line 134"/>
          <p:cNvSpPr>
            <a:spLocks noChangeShapeType="1"/>
          </p:cNvSpPr>
          <p:nvPr/>
        </p:nvSpPr>
        <p:spPr bwMode="auto">
          <a:xfrm>
            <a:off x="838200" y="5699125"/>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80" name="Line 137"/>
          <p:cNvSpPr>
            <a:spLocks noChangeShapeType="1"/>
          </p:cNvSpPr>
          <p:nvPr/>
        </p:nvSpPr>
        <p:spPr bwMode="auto">
          <a:xfrm>
            <a:off x="2084388" y="228600"/>
            <a:ext cx="0" cy="638175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81" name="Line 139"/>
          <p:cNvSpPr>
            <a:spLocks noChangeShapeType="1"/>
          </p:cNvSpPr>
          <p:nvPr/>
        </p:nvSpPr>
        <p:spPr bwMode="auto">
          <a:xfrm>
            <a:off x="2084388" y="684213"/>
            <a:ext cx="683101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82" name="Line 140"/>
          <p:cNvSpPr>
            <a:spLocks noChangeShapeType="1"/>
          </p:cNvSpPr>
          <p:nvPr/>
        </p:nvSpPr>
        <p:spPr bwMode="auto">
          <a:xfrm>
            <a:off x="6507163" y="228600"/>
            <a:ext cx="0" cy="638175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83" name="Line 141"/>
          <p:cNvSpPr>
            <a:spLocks noChangeShapeType="1"/>
          </p:cNvSpPr>
          <p:nvPr/>
        </p:nvSpPr>
        <p:spPr bwMode="auto">
          <a:xfrm>
            <a:off x="2968625" y="684213"/>
            <a:ext cx="0" cy="5926137"/>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84" name="Line 142"/>
          <p:cNvSpPr>
            <a:spLocks noChangeShapeType="1"/>
          </p:cNvSpPr>
          <p:nvPr/>
        </p:nvSpPr>
        <p:spPr bwMode="auto">
          <a:xfrm>
            <a:off x="3852863" y="684213"/>
            <a:ext cx="0" cy="5926137"/>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85" name="Line 143"/>
          <p:cNvSpPr>
            <a:spLocks noChangeShapeType="1"/>
          </p:cNvSpPr>
          <p:nvPr/>
        </p:nvSpPr>
        <p:spPr bwMode="auto">
          <a:xfrm>
            <a:off x="4738688" y="684213"/>
            <a:ext cx="0" cy="5926137"/>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86" name="Line 144"/>
          <p:cNvSpPr>
            <a:spLocks noChangeShapeType="1"/>
          </p:cNvSpPr>
          <p:nvPr/>
        </p:nvSpPr>
        <p:spPr bwMode="auto">
          <a:xfrm>
            <a:off x="5622925" y="684213"/>
            <a:ext cx="0" cy="5926137"/>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87" name="Line 145"/>
          <p:cNvSpPr>
            <a:spLocks noChangeShapeType="1"/>
          </p:cNvSpPr>
          <p:nvPr/>
        </p:nvSpPr>
        <p:spPr bwMode="auto">
          <a:xfrm>
            <a:off x="7396163" y="684213"/>
            <a:ext cx="0" cy="5926137"/>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88" name="Line 146"/>
          <p:cNvSpPr>
            <a:spLocks noChangeShapeType="1"/>
          </p:cNvSpPr>
          <p:nvPr/>
        </p:nvSpPr>
        <p:spPr bwMode="auto">
          <a:xfrm>
            <a:off x="8156575" y="684213"/>
            <a:ext cx="0" cy="5926137"/>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89" name="Line 147"/>
          <p:cNvSpPr>
            <a:spLocks noChangeShapeType="1"/>
          </p:cNvSpPr>
          <p:nvPr/>
        </p:nvSpPr>
        <p:spPr bwMode="auto">
          <a:xfrm>
            <a:off x="838200" y="6154738"/>
            <a:ext cx="80772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90" name="Line 123"/>
          <p:cNvSpPr>
            <a:spLocks noChangeShapeType="1"/>
          </p:cNvSpPr>
          <p:nvPr/>
        </p:nvSpPr>
        <p:spPr bwMode="auto">
          <a:xfrm>
            <a:off x="838200" y="228600"/>
            <a:ext cx="8077200" cy="0"/>
          </a:xfrm>
          <a:prstGeom prst="line">
            <a:avLst/>
          </a:prstGeom>
          <a:noFill/>
          <a:ln w="28575" cap="sq">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91" name="Line 136"/>
          <p:cNvSpPr>
            <a:spLocks noChangeShapeType="1"/>
          </p:cNvSpPr>
          <p:nvPr/>
        </p:nvSpPr>
        <p:spPr bwMode="auto">
          <a:xfrm>
            <a:off x="838200" y="228600"/>
            <a:ext cx="0" cy="6381750"/>
          </a:xfrm>
          <a:prstGeom prst="line">
            <a:avLst/>
          </a:prstGeom>
          <a:noFill/>
          <a:ln w="28575" cap="sq">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92" name="Line 138"/>
          <p:cNvSpPr>
            <a:spLocks noChangeShapeType="1"/>
          </p:cNvSpPr>
          <p:nvPr/>
        </p:nvSpPr>
        <p:spPr bwMode="auto">
          <a:xfrm>
            <a:off x="8915400" y="228600"/>
            <a:ext cx="0" cy="6381750"/>
          </a:xfrm>
          <a:prstGeom prst="line">
            <a:avLst/>
          </a:prstGeom>
          <a:noFill/>
          <a:ln w="28575" cap="sq">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93" name="Line 135"/>
          <p:cNvSpPr>
            <a:spLocks noChangeShapeType="1"/>
          </p:cNvSpPr>
          <p:nvPr/>
        </p:nvSpPr>
        <p:spPr bwMode="auto">
          <a:xfrm>
            <a:off x="838200" y="6610350"/>
            <a:ext cx="8077200" cy="0"/>
          </a:xfrm>
          <a:prstGeom prst="line">
            <a:avLst/>
          </a:prstGeom>
          <a:noFill/>
          <a:ln w="28575" cap="sq">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394" name="Text Box 164"/>
          <p:cNvSpPr txBox="1">
            <a:spLocks noChangeArrowheads="1"/>
          </p:cNvSpPr>
          <p:nvPr/>
        </p:nvSpPr>
        <p:spPr bwMode="auto">
          <a:xfrm>
            <a:off x="136525" y="228600"/>
            <a:ext cx="5492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en-US" altLang="zh-CN">
                <a:latin typeface="Times New Roman" pitchFamily="18" charset="0"/>
              </a:rPr>
              <a:t>LR(0)</a:t>
            </a:r>
            <a:r>
              <a:rPr lang="zh-CN" altLang="en-US">
                <a:latin typeface="Times New Roman" pitchFamily="18" charset="0"/>
              </a:rPr>
              <a:t>分析表</a:t>
            </a:r>
            <a:endParaRPr lang="zh-CN" altLang="en-US" b="0">
              <a:latin typeface="Times New Roman" pitchFamily="18" charset="0"/>
            </a:endParaRPr>
          </a:p>
        </p:txBody>
      </p:sp>
      <p:sp>
        <p:nvSpPr>
          <p:cNvPr id="53395" name="AutoShape 2094">
            <a:hlinkClick r:id="rId2" action="ppaction://hlinksldjump"/>
          </p:cNvPr>
          <p:cNvSpPr>
            <a:spLocks noChangeArrowheads="1"/>
          </p:cNvSpPr>
          <p:nvPr/>
        </p:nvSpPr>
        <p:spPr bwMode="auto">
          <a:xfrm>
            <a:off x="152400" y="5638800"/>
            <a:ext cx="457200" cy="304800"/>
          </a:xfrm>
          <a:prstGeom prst="leftArrow">
            <a:avLst>
              <a:gd name="adj1" fmla="val 50000"/>
              <a:gd name="adj2" fmla="val 37500"/>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80943" name="Rectangle 2095"/>
          <p:cNvSpPr>
            <a:spLocks noChangeArrowheads="1"/>
          </p:cNvSpPr>
          <p:nvPr/>
        </p:nvSpPr>
        <p:spPr bwMode="auto">
          <a:xfrm>
            <a:off x="6781800" y="1143000"/>
            <a:ext cx="3540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1</a:t>
            </a:r>
          </a:p>
        </p:txBody>
      </p:sp>
      <p:sp>
        <p:nvSpPr>
          <p:cNvPr id="80944" name="Rectangle 2096"/>
          <p:cNvSpPr>
            <a:spLocks noChangeArrowheads="1"/>
          </p:cNvSpPr>
          <p:nvPr/>
        </p:nvSpPr>
        <p:spPr bwMode="auto">
          <a:xfrm>
            <a:off x="2286000" y="1143000"/>
            <a:ext cx="500063"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S</a:t>
            </a:r>
            <a:r>
              <a:rPr lang="en-US" altLang="zh-CN" baseline="-30000">
                <a:solidFill>
                  <a:schemeClr val="bg2"/>
                </a:solidFill>
              </a:rPr>
              <a:t>2</a:t>
            </a:r>
          </a:p>
        </p:txBody>
      </p:sp>
      <p:sp>
        <p:nvSpPr>
          <p:cNvPr id="80945" name="Rectangle 2097"/>
          <p:cNvSpPr>
            <a:spLocks noChangeArrowheads="1"/>
          </p:cNvSpPr>
          <p:nvPr/>
        </p:nvSpPr>
        <p:spPr bwMode="auto">
          <a:xfrm>
            <a:off x="3124200" y="1143000"/>
            <a:ext cx="50006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rPr>
              <a:t>S</a:t>
            </a:r>
            <a:r>
              <a:rPr lang="en-US" altLang="zh-CN" baseline="-30000">
                <a:solidFill>
                  <a:schemeClr val="bg2"/>
                </a:solidFill>
              </a:rPr>
              <a:t>3</a:t>
            </a:r>
            <a:endParaRPr lang="zh-CN" altLang="en-US" baseline="-30000">
              <a:solidFill>
                <a:schemeClr val="bg2"/>
              </a:solidFill>
            </a:endParaRPr>
          </a:p>
        </p:txBody>
      </p:sp>
      <p:sp>
        <p:nvSpPr>
          <p:cNvPr id="80946" name="Rectangle 2098"/>
          <p:cNvSpPr>
            <a:spLocks noChangeArrowheads="1"/>
          </p:cNvSpPr>
          <p:nvPr/>
        </p:nvSpPr>
        <p:spPr bwMode="auto">
          <a:xfrm>
            <a:off x="5715000" y="1600200"/>
            <a:ext cx="693738"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r>
              <a:rPr lang="en-US" altLang="zh-CN">
                <a:solidFill>
                  <a:schemeClr val="bg2"/>
                </a:solidFill>
              </a:rPr>
              <a:t>acc</a:t>
            </a:r>
            <a:endParaRPr lang="zh-CN" altLang="en-US">
              <a:solidFill>
                <a:schemeClr val="bg2"/>
              </a:solidFill>
            </a:endParaRPr>
          </a:p>
        </p:txBody>
      </p:sp>
      <p:sp>
        <p:nvSpPr>
          <p:cNvPr id="80947" name="Rectangle 2099"/>
          <p:cNvSpPr>
            <a:spLocks noChangeArrowheads="1"/>
          </p:cNvSpPr>
          <p:nvPr/>
        </p:nvSpPr>
        <p:spPr bwMode="auto">
          <a:xfrm>
            <a:off x="7543800" y="2133600"/>
            <a:ext cx="3540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4</a:t>
            </a:r>
          </a:p>
        </p:txBody>
      </p:sp>
      <p:sp>
        <p:nvSpPr>
          <p:cNvPr id="80948" name="Rectangle 2100"/>
          <p:cNvSpPr>
            <a:spLocks noChangeArrowheads="1"/>
          </p:cNvSpPr>
          <p:nvPr/>
        </p:nvSpPr>
        <p:spPr bwMode="auto">
          <a:xfrm>
            <a:off x="4038600" y="2057400"/>
            <a:ext cx="500063"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S</a:t>
            </a:r>
            <a:r>
              <a:rPr lang="en-US" altLang="zh-CN" baseline="-30000">
                <a:solidFill>
                  <a:schemeClr val="bg2"/>
                </a:solidFill>
              </a:rPr>
              <a:t>5</a:t>
            </a:r>
          </a:p>
        </p:txBody>
      </p:sp>
      <p:sp>
        <p:nvSpPr>
          <p:cNvPr id="80949" name="Rectangle 2101"/>
          <p:cNvSpPr>
            <a:spLocks noChangeArrowheads="1"/>
          </p:cNvSpPr>
          <p:nvPr/>
        </p:nvSpPr>
        <p:spPr bwMode="auto">
          <a:xfrm>
            <a:off x="4953000" y="2057400"/>
            <a:ext cx="500063"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S</a:t>
            </a:r>
            <a:r>
              <a:rPr lang="en-US" altLang="zh-CN" baseline="-30000">
                <a:solidFill>
                  <a:schemeClr val="bg2"/>
                </a:solidFill>
              </a:rPr>
              <a:t>6</a:t>
            </a:r>
          </a:p>
        </p:txBody>
      </p:sp>
      <p:sp>
        <p:nvSpPr>
          <p:cNvPr id="80950" name="Rectangle 2102"/>
          <p:cNvSpPr>
            <a:spLocks noChangeArrowheads="1"/>
          </p:cNvSpPr>
          <p:nvPr/>
        </p:nvSpPr>
        <p:spPr bwMode="auto">
          <a:xfrm>
            <a:off x="8382000" y="2514600"/>
            <a:ext cx="35401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7</a:t>
            </a:r>
          </a:p>
        </p:txBody>
      </p:sp>
      <p:sp>
        <p:nvSpPr>
          <p:cNvPr id="80951" name="Rectangle 2103"/>
          <p:cNvSpPr>
            <a:spLocks noChangeArrowheads="1"/>
          </p:cNvSpPr>
          <p:nvPr/>
        </p:nvSpPr>
        <p:spPr bwMode="auto">
          <a:xfrm>
            <a:off x="4038600" y="2514600"/>
            <a:ext cx="500063"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S</a:t>
            </a:r>
            <a:r>
              <a:rPr lang="en-US" altLang="zh-CN" baseline="-30000">
                <a:solidFill>
                  <a:schemeClr val="bg2"/>
                </a:solidFill>
              </a:rPr>
              <a:t>8</a:t>
            </a:r>
          </a:p>
        </p:txBody>
      </p:sp>
      <p:sp>
        <p:nvSpPr>
          <p:cNvPr id="80952" name="Rectangle 2104"/>
          <p:cNvSpPr>
            <a:spLocks noChangeArrowheads="1"/>
          </p:cNvSpPr>
          <p:nvPr/>
        </p:nvSpPr>
        <p:spPr bwMode="auto">
          <a:xfrm>
            <a:off x="4953000" y="2514600"/>
            <a:ext cx="500063"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S</a:t>
            </a:r>
            <a:r>
              <a:rPr lang="en-US" altLang="zh-CN" baseline="-30000">
                <a:solidFill>
                  <a:schemeClr val="bg2"/>
                </a:solidFill>
              </a:rPr>
              <a:t>9</a:t>
            </a:r>
          </a:p>
        </p:txBody>
      </p:sp>
      <p:sp>
        <p:nvSpPr>
          <p:cNvPr id="80953" name="Rectangle 2105"/>
          <p:cNvSpPr>
            <a:spLocks noChangeArrowheads="1"/>
          </p:cNvSpPr>
          <p:nvPr/>
        </p:nvSpPr>
        <p:spPr bwMode="auto">
          <a:xfrm>
            <a:off x="2390775" y="2971800"/>
            <a:ext cx="3971925"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r</a:t>
            </a:r>
            <a:r>
              <a:rPr lang="en-US" altLang="zh-CN" baseline="-25000">
                <a:solidFill>
                  <a:schemeClr val="bg2"/>
                </a:solidFill>
              </a:rPr>
              <a:t>1           </a:t>
            </a:r>
            <a:r>
              <a:rPr lang="en-US" altLang="zh-CN">
                <a:solidFill>
                  <a:schemeClr val="bg2"/>
                </a:solidFill>
              </a:rPr>
              <a:t>r</a:t>
            </a:r>
            <a:r>
              <a:rPr lang="en-US" altLang="zh-CN" baseline="-25000">
                <a:solidFill>
                  <a:schemeClr val="bg2"/>
                </a:solidFill>
              </a:rPr>
              <a:t>1            </a:t>
            </a:r>
            <a:r>
              <a:rPr lang="en-US" altLang="zh-CN">
                <a:solidFill>
                  <a:schemeClr val="bg2"/>
                </a:solidFill>
              </a:rPr>
              <a:t>r</a:t>
            </a:r>
            <a:r>
              <a:rPr lang="en-US" altLang="zh-CN" baseline="-25000">
                <a:solidFill>
                  <a:schemeClr val="bg2"/>
                </a:solidFill>
              </a:rPr>
              <a:t>1            </a:t>
            </a:r>
            <a:r>
              <a:rPr lang="en-US" altLang="zh-CN">
                <a:solidFill>
                  <a:schemeClr val="bg2"/>
                </a:solidFill>
              </a:rPr>
              <a:t>r</a:t>
            </a:r>
            <a:r>
              <a:rPr lang="en-US" altLang="zh-CN" baseline="-25000">
                <a:solidFill>
                  <a:schemeClr val="bg2"/>
                </a:solidFill>
              </a:rPr>
              <a:t>1           </a:t>
            </a:r>
            <a:r>
              <a:rPr lang="en-US" altLang="zh-CN">
                <a:solidFill>
                  <a:schemeClr val="bg2"/>
                </a:solidFill>
              </a:rPr>
              <a:t>r</a:t>
            </a:r>
            <a:r>
              <a:rPr lang="en-US" altLang="zh-CN" baseline="-25000">
                <a:solidFill>
                  <a:schemeClr val="bg2"/>
                </a:solidFill>
              </a:rPr>
              <a:t>1</a:t>
            </a:r>
            <a:endParaRPr lang="zh-CN" altLang="en-US" baseline="-25000">
              <a:solidFill>
                <a:schemeClr val="bg2"/>
              </a:solidFill>
            </a:endParaRPr>
          </a:p>
        </p:txBody>
      </p:sp>
      <p:sp>
        <p:nvSpPr>
          <p:cNvPr id="80954" name="Rectangle 2106"/>
          <p:cNvSpPr>
            <a:spLocks noChangeArrowheads="1"/>
          </p:cNvSpPr>
          <p:nvPr/>
        </p:nvSpPr>
        <p:spPr bwMode="auto">
          <a:xfrm>
            <a:off x="7467600" y="3429000"/>
            <a:ext cx="523875"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10</a:t>
            </a:r>
          </a:p>
        </p:txBody>
      </p:sp>
      <p:sp>
        <p:nvSpPr>
          <p:cNvPr id="80955" name="Rectangle 2107"/>
          <p:cNvSpPr>
            <a:spLocks noChangeArrowheads="1"/>
          </p:cNvSpPr>
          <p:nvPr/>
        </p:nvSpPr>
        <p:spPr bwMode="auto">
          <a:xfrm>
            <a:off x="4114800" y="3429000"/>
            <a:ext cx="500063"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S</a:t>
            </a:r>
            <a:r>
              <a:rPr lang="en-US" altLang="zh-CN" baseline="-30000">
                <a:solidFill>
                  <a:schemeClr val="bg2"/>
                </a:solidFill>
              </a:rPr>
              <a:t>5</a:t>
            </a:r>
          </a:p>
        </p:txBody>
      </p:sp>
      <p:sp>
        <p:nvSpPr>
          <p:cNvPr id="80956" name="Rectangle 2108"/>
          <p:cNvSpPr>
            <a:spLocks noChangeArrowheads="1"/>
          </p:cNvSpPr>
          <p:nvPr/>
        </p:nvSpPr>
        <p:spPr bwMode="auto">
          <a:xfrm>
            <a:off x="5029200" y="3429000"/>
            <a:ext cx="500063"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S</a:t>
            </a:r>
            <a:r>
              <a:rPr lang="en-US" altLang="zh-CN" baseline="-30000">
                <a:solidFill>
                  <a:schemeClr val="bg2"/>
                </a:solidFill>
              </a:rPr>
              <a:t>6</a:t>
            </a:r>
          </a:p>
        </p:txBody>
      </p:sp>
      <p:sp>
        <p:nvSpPr>
          <p:cNvPr id="80957" name="Rectangle 2109"/>
          <p:cNvSpPr>
            <a:spLocks noChangeArrowheads="1"/>
          </p:cNvSpPr>
          <p:nvPr/>
        </p:nvSpPr>
        <p:spPr bwMode="auto">
          <a:xfrm>
            <a:off x="2362200" y="3886200"/>
            <a:ext cx="3857625"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r</a:t>
            </a:r>
            <a:r>
              <a:rPr lang="en-US" altLang="zh-CN" baseline="-25000">
                <a:solidFill>
                  <a:schemeClr val="bg2"/>
                </a:solidFill>
              </a:rPr>
              <a:t>4          </a:t>
            </a:r>
            <a:r>
              <a:rPr lang="en-US" altLang="zh-CN">
                <a:solidFill>
                  <a:schemeClr val="bg2"/>
                </a:solidFill>
              </a:rPr>
              <a:t>r</a:t>
            </a:r>
            <a:r>
              <a:rPr lang="en-US" altLang="zh-CN" baseline="-25000">
                <a:solidFill>
                  <a:schemeClr val="bg2"/>
                </a:solidFill>
              </a:rPr>
              <a:t>4           </a:t>
            </a:r>
            <a:r>
              <a:rPr lang="en-US" altLang="zh-CN">
                <a:solidFill>
                  <a:schemeClr val="bg2"/>
                </a:solidFill>
              </a:rPr>
              <a:t>r</a:t>
            </a:r>
            <a:r>
              <a:rPr lang="en-US" altLang="zh-CN" baseline="-25000">
                <a:solidFill>
                  <a:schemeClr val="bg2"/>
                </a:solidFill>
              </a:rPr>
              <a:t>4            </a:t>
            </a:r>
            <a:r>
              <a:rPr lang="en-US" altLang="zh-CN">
                <a:solidFill>
                  <a:schemeClr val="bg2"/>
                </a:solidFill>
              </a:rPr>
              <a:t>r</a:t>
            </a:r>
            <a:r>
              <a:rPr lang="en-US" altLang="zh-CN" baseline="-25000">
                <a:solidFill>
                  <a:schemeClr val="bg2"/>
                </a:solidFill>
              </a:rPr>
              <a:t>4           </a:t>
            </a:r>
            <a:r>
              <a:rPr lang="en-US" altLang="zh-CN">
                <a:solidFill>
                  <a:schemeClr val="bg2"/>
                </a:solidFill>
              </a:rPr>
              <a:t>r</a:t>
            </a:r>
            <a:r>
              <a:rPr lang="en-US" altLang="zh-CN" baseline="-25000">
                <a:solidFill>
                  <a:schemeClr val="bg2"/>
                </a:solidFill>
              </a:rPr>
              <a:t>4</a:t>
            </a:r>
            <a:endParaRPr lang="zh-CN" altLang="en-US" baseline="-25000">
              <a:solidFill>
                <a:schemeClr val="bg2"/>
              </a:solidFill>
            </a:endParaRPr>
          </a:p>
        </p:txBody>
      </p:sp>
      <p:sp>
        <p:nvSpPr>
          <p:cNvPr id="80958" name="Rectangle 2110"/>
          <p:cNvSpPr>
            <a:spLocks noChangeArrowheads="1"/>
          </p:cNvSpPr>
          <p:nvPr/>
        </p:nvSpPr>
        <p:spPr bwMode="auto">
          <a:xfrm>
            <a:off x="2371725" y="4343400"/>
            <a:ext cx="3857625"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r</a:t>
            </a:r>
            <a:r>
              <a:rPr lang="en-US" altLang="zh-CN" baseline="-25000">
                <a:solidFill>
                  <a:schemeClr val="bg2"/>
                </a:solidFill>
              </a:rPr>
              <a:t>2          </a:t>
            </a:r>
            <a:r>
              <a:rPr lang="en-US" altLang="zh-CN">
                <a:solidFill>
                  <a:schemeClr val="bg2"/>
                </a:solidFill>
              </a:rPr>
              <a:t>r</a:t>
            </a:r>
            <a:r>
              <a:rPr lang="en-US" altLang="zh-CN" baseline="-25000">
                <a:solidFill>
                  <a:schemeClr val="bg2"/>
                </a:solidFill>
              </a:rPr>
              <a:t>2            </a:t>
            </a:r>
            <a:r>
              <a:rPr lang="en-US" altLang="zh-CN">
                <a:solidFill>
                  <a:schemeClr val="bg2"/>
                </a:solidFill>
              </a:rPr>
              <a:t>r</a:t>
            </a:r>
            <a:r>
              <a:rPr lang="en-US" altLang="zh-CN" baseline="-25000">
                <a:solidFill>
                  <a:schemeClr val="bg2"/>
                </a:solidFill>
              </a:rPr>
              <a:t>2           </a:t>
            </a:r>
            <a:r>
              <a:rPr lang="en-US" altLang="zh-CN">
                <a:solidFill>
                  <a:schemeClr val="bg2"/>
                </a:solidFill>
              </a:rPr>
              <a:t>r</a:t>
            </a:r>
            <a:r>
              <a:rPr lang="en-US" altLang="zh-CN" baseline="-25000">
                <a:solidFill>
                  <a:schemeClr val="bg2"/>
                </a:solidFill>
              </a:rPr>
              <a:t>2           </a:t>
            </a:r>
            <a:r>
              <a:rPr lang="en-US" altLang="zh-CN">
                <a:solidFill>
                  <a:schemeClr val="bg2"/>
                </a:solidFill>
              </a:rPr>
              <a:t>r</a:t>
            </a:r>
            <a:r>
              <a:rPr lang="en-US" altLang="zh-CN" baseline="-25000">
                <a:solidFill>
                  <a:schemeClr val="bg2"/>
                </a:solidFill>
              </a:rPr>
              <a:t>2</a:t>
            </a:r>
            <a:endParaRPr lang="zh-CN" altLang="en-US" baseline="-25000">
              <a:solidFill>
                <a:schemeClr val="bg2"/>
              </a:solidFill>
            </a:endParaRPr>
          </a:p>
        </p:txBody>
      </p:sp>
      <p:sp>
        <p:nvSpPr>
          <p:cNvPr id="80959" name="Rectangle 2111"/>
          <p:cNvSpPr>
            <a:spLocks noChangeArrowheads="1"/>
          </p:cNvSpPr>
          <p:nvPr/>
        </p:nvSpPr>
        <p:spPr bwMode="auto">
          <a:xfrm>
            <a:off x="8229600" y="4800600"/>
            <a:ext cx="523875"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a:solidFill>
                  <a:schemeClr val="bg2"/>
                </a:solidFill>
              </a:rPr>
              <a:t>11</a:t>
            </a:r>
          </a:p>
        </p:txBody>
      </p:sp>
      <p:sp>
        <p:nvSpPr>
          <p:cNvPr id="80960" name="Rectangle 2112"/>
          <p:cNvSpPr>
            <a:spLocks noChangeArrowheads="1"/>
          </p:cNvSpPr>
          <p:nvPr/>
        </p:nvSpPr>
        <p:spPr bwMode="auto">
          <a:xfrm>
            <a:off x="4953000" y="4800600"/>
            <a:ext cx="500063"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S</a:t>
            </a:r>
            <a:r>
              <a:rPr lang="en-US" altLang="zh-CN" baseline="-30000">
                <a:solidFill>
                  <a:schemeClr val="bg2"/>
                </a:solidFill>
              </a:rPr>
              <a:t>9</a:t>
            </a:r>
          </a:p>
        </p:txBody>
      </p:sp>
      <p:sp>
        <p:nvSpPr>
          <p:cNvPr id="80961" name="Rectangle 2113"/>
          <p:cNvSpPr>
            <a:spLocks noChangeArrowheads="1"/>
          </p:cNvSpPr>
          <p:nvPr/>
        </p:nvSpPr>
        <p:spPr bwMode="auto">
          <a:xfrm>
            <a:off x="4038600" y="4800600"/>
            <a:ext cx="500063"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rPr>
              <a:t>S</a:t>
            </a:r>
            <a:r>
              <a:rPr lang="en-US" altLang="zh-CN" baseline="-30000">
                <a:solidFill>
                  <a:schemeClr val="bg2"/>
                </a:solidFill>
              </a:rPr>
              <a:t>8</a:t>
            </a:r>
            <a:endParaRPr lang="zh-CN" altLang="en-US" baseline="-30000">
              <a:solidFill>
                <a:schemeClr val="bg2"/>
              </a:solidFill>
            </a:endParaRPr>
          </a:p>
        </p:txBody>
      </p:sp>
      <p:sp>
        <p:nvSpPr>
          <p:cNvPr id="80962" name="Rectangle 2114"/>
          <p:cNvSpPr>
            <a:spLocks noChangeArrowheads="1"/>
          </p:cNvSpPr>
          <p:nvPr/>
        </p:nvSpPr>
        <p:spPr bwMode="auto">
          <a:xfrm>
            <a:off x="2314575" y="5257800"/>
            <a:ext cx="3857625"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r</a:t>
            </a:r>
            <a:r>
              <a:rPr lang="en-US" altLang="zh-CN" baseline="-25000">
                <a:solidFill>
                  <a:schemeClr val="bg2"/>
                </a:solidFill>
              </a:rPr>
              <a:t>6          </a:t>
            </a:r>
            <a:r>
              <a:rPr lang="en-US" altLang="zh-CN">
                <a:solidFill>
                  <a:schemeClr val="bg2"/>
                </a:solidFill>
              </a:rPr>
              <a:t>r</a:t>
            </a:r>
            <a:r>
              <a:rPr lang="en-US" altLang="zh-CN" baseline="-25000">
                <a:solidFill>
                  <a:schemeClr val="bg2"/>
                </a:solidFill>
              </a:rPr>
              <a:t>6           </a:t>
            </a:r>
            <a:r>
              <a:rPr lang="en-US" altLang="zh-CN">
                <a:solidFill>
                  <a:schemeClr val="bg2"/>
                </a:solidFill>
              </a:rPr>
              <a:t>r</a:t>
            </a:r>
            <a:r>
              <a:rPr lang="en-US" altLang="zh-CN" baseline="-25000">
                <a:solidFill>
                  <a:schemeClr val="bg2"/>
                </a:solidFill>
              </a:rPr>
              <a:t>6             </a:t>
            </a:r>
            <a:r>
              <a:rPr lang="en-US" altLang="zh-CN">
                <a:solidFill>
                  <a:schemeClr val="bg2"/>
                </a:solidFill>
              </a:rPr>
              <a:t>r</a:t>
            </a:r>
            <a:r>
              <a:rPr lang="en-US" altLang="zh-CN" baseline="-25000">
                <a:solidFill>
                  <a:schemeClr val="bg2"/>
                </a:solidFill>
              </a:rPr>
              <a:t>6          </a:t>
            </a:r>
            <a:r>
              <a:rPr lang="en-US" altLang="zh-CN">
                <a:solidFill>
                  <a:schemeClr val="bg2"/>
                </a:solidFill>
              </a:rPr>
              <a:t>r</a:t>
            </a:r>
            <a:r>
              <a:rPr lang="en-US" altLang="zh-CN" baseline="-25000">
                <a:solidFill>
                  <a:schemeClr val="bg2"/>
                </a:solidFill>
              </a:rPr>
              <a:t>6</a:t>
            </a:r>
            <a:endParaRPr lang="zh-CN" altLang="en-US" baseline="-25000">
              <a:solidFill>
                <a:schemeClr val="bg2"/>
              </a:solidFill>
            </a:endParaRPr>
          </a:p>
        </p:txBody>
      </p:sp>
      <p:sp>
        <p:nvSpPr>
          <p:cNvPr id="80963" name="Rectangle 2115"/>
          <p:cNvSpPr>
            <a:spLocks noChangeArrowheads="1"/>
          </p:cNvSpPr>
          <p:nvPr/>
        </p:nvSpPr>
        <p:spPr bwMode="auto">
          <a:xfrm>
            <a:off x="2314575" y="5715000"/>
            <a:ext cx="3857625"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r</a:t>
            </a:r>
            <a:r>
              <a:rPr lang="en-US" altLang="zh-CN" baseline="-25000">
                <a:solidFill>
                  <a:schemeClr val="bg2"/>
                </a:solidFill>
              </a:rPr>
              <a:t>3          </a:t>
            </a:r>
            <a:r>
              <a:rPr lang="en-US" altLang="zh-CN">
                <a:solidFill>
                  <a:schemeClr val="bg2"/>
                </a:solidFill>
              </a:rPr>
              <a:t>r</a:t>
            </a:r>
            <a:r>
              <a:rPr lang="en-US" altLang="zh-CN" baseline="-25000">
                <a:solidFill>
                  <a:schemeClr val="bg2"/>
                </a:solidFill>
              </a:rPr>
              <a:t>3           </a:t>
            </a:r>
            <a:r>
              <a:rPr lang="en-US" altLang="zh-CN">
                <a:solidFill>
                  <a:schemeClr val="bg2"/>
                </a:solidFill>
              </a:rPr>
              <a:t>r</a:t>
            </a:r>
            <a:r>
              <a:rPr lang="en-US" altLang="zh-CN" baseline="-25000">
                <a:solidFill>
                  <a:schemeClr val="bg2"/>
                </a:solidFill>
              </a:rPr>
              <a:t>3            </a:t>
            </a:r>
            <a:r>
              <a:rPr lang="en-US" altLang="zh-CN">
                <a:solidFill>
                  <a:schemeClr val="bg2"/>
                </a:solidFill>
              </a:rPr>
              <a:t>r</a:t>
            </a:r>
            <a:r>
              <a:rPr lang="en-US" altLang="zh-CN" baseline="-25000">
                <a:solidFill>
                  <a:schemeClr val="bg2"/>
                </a:solidFill>
              </a:rPr>
              <a:t>3           </a:t>
            </a:r>
            <a:r>
              <a:rPr lang="en-US" altLang="zh-CN">
                <a:solidFill>
                  <a:schemeClr val="bg2"/>
                </a:solidFill>
              </a:rPr>
              <a:t>r</a:t>
            </a:r>
            <a:r>
              <a:rPr lang="en-US" altLang="zh-CN" baseline="-25000">
                <a:solidFill>
                  <a:schemeClr val="bg2"/>
                </a:solidFill>
              </a:rPr>
              <a:t>3</a:t>
            </a:r>
            <a:endParaRPr lang="zh-CN" altLang="en-US" baseline="-25000">
              <a:solidFill>
                <a:schemeClr val="bg2"/>
              </a:solidFill>
            </a:endParaRPr>
          </a:p>
        </p:txBody>
      </p:sp>
      <p:sp>
        <p:nvSpPr>
          <p:cNvPr id="80964" name="Rectangle 2116"/>
          <p:cNvSpPr>
            <a:spLocks noChangeArrowheads="1"/>
          </p:cNvSpPr>
          <p:nvPr/>
        </p:nvSpPr>
        <p:spPr bwMode="auto">
          <a:xfrm>
            <a:off x="2314575" y="6172200"/>
            <a:ext cx="3857625"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a:solidFill>
                  <a:schemeClr val="bg2"/>
                </a:solidFill>
              </a:rPr>
              <a:t>r</a:t>
            </a:r>
            <a:r>
              <a:rPr lang="en-US" altLang="zh-CN" baseline="-25000">
                <a:solidFill>
                  <a:schemeClr val="bg2"/>
                </a:solidFill>
              </a:rPr>
              <a:t>5          </a:t>
            </a:r>
            <a:r>
              <a:rPr lang="en-US" altLang="zh-CN">
                <a:solidFill>
                  <a:schemeClr val="bg2"/>
                </a:solidFill>
              </a:rPr>
              <a:t>r</a:t>
            </a:r>
            <a:r>
              <a:rPr lang="en-US" altLang="zh-CN" baseline="-25000">
                <a:solidFill>
                  <a:schemeClr val="bg2"/>
                </a:solidFill>
              </a:rPr>
              <a:t>5           </a:t>
            </a:r>
            <a:r>
              <a:rPr lang="en-US" altLang="zh-CN">
                <a:solidFill>
                  <a:schemeClr val="bg2"/>
                </a:solidFill>
              </a:rPr>
              <a:t>r</a:t>
            </a:r>
            <a:r>
              <a:rPr lang="en-US" altLang="zh-CN" baseline="-25000">
                <a:solidFill>
                  <a:schemeClr val="bg2"/>
                </a:solidFill>
              </a:rPr>
              <a:t>5            </a:t>
            </a:r>
            <a:r>
              <a:rPr lang="en-US" altLang="zh-CN">
                <a:solidFill>
                  <a:schemeClr val="bg2"/>
                </a:solidFill>
              </a:rPr>
              <a:t>r</a:t>
            </a:r>
            <a:r>
              <a:rPr lang="en-US" altLang="zh-CN" baseline="-25000">
                <a:solidFill>
                  <a:schemeClr val="bg2"/>
                </a:solidFill>
              </a:rPr>
              <a:t>5           </a:t>
            </a:r>
            <a:r>
              <a:rPr lang="en-US" altLang="zh-CN">
                <a:solidFill>
                  <a:schemeClr val="bg2"/>
                </a:solidFill>
              </a:rPr>
              <a:t>r</a:t>
            </a:r>
            <a:r>
              <a:rPr lang="en-US" altLang="zh-CN" baseline="-25000">
                <a:solidFill>
                  <a:schemeClr val="bg2"/>
                </a:solidFill>
              </a:rPr>
              <a:t>5</a:t>
            </a:r>
            <a:endParaRPr lang="zh-CN" altLang="en-US" baseline="-25000">
              <a:solidFill>
                <a:schemeClr val="bg2"/>
              </a:solidFill>
            </a:endParaRPr>
          </a:p>
        </p:txBody>
      </p:sp>
      <p:sp>
        <p:nvSpPr>
          <p:cNvPr id="53418" name="AutoShape 2117">
            <a:hlinkClick r:id="rId3" action="ppaction://hlinksldjump"/>
          </p:cNvPr>
          <p:cNvSpPr>
            <a:spLocks noChangeArrowheads="1"/>
          </p:cNvSpPr>
          <p:nvPr/>
        </p:nvSpPr>
        <p:spPr bwMode="auto">
          <a:xfrm>
            <a:off x="152400" y="6096000"/>
            <a:ext cx="457200" cy="304800"/>
          </a:xfrm>
          <a:prstGeom prst="rightArrow">
            <a:avLst>
              <a:gd name="adj1" fmla="val 50000"/>
              <a:gd name="adj2" fmla="val 37500"/>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9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94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94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094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094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0948">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0949">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095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0951">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0952">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0953">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0954">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0955">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0956">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0957">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0958">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0959">
                                            <p:txEl>
                                              <p:pRg st="0" end="0"/>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0961">
                                            <p:txEl>
                                              <p:pRg st="0" end="0"/>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0960">
                                            <p:txEl>
                                              <p:pRg st="0" end="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0962">
                                            <p:txEl>
                                              <p:pRg st="0" end="0"/>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0963">
                                            <p:txEl>
                                              <p:pRg st="0" end="0"/>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09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43" grpId="0" build="p" autoUpdateAnimBg="0"/>
      <p:bldP spid="80944" grpId="0" build="p" autoUpdateAnimBg="0"/>
      <p:bldP spid="80945" grpId="0" build="p" autoUpdateAnimBg="0"/>
      <p:bldP spid="80946" grpId="0" build="p" autoUpdateAnimBg="0"/>
      <p:bldP spid="80947" grpId="0" build="p" autoUpdateAnimBg="0"/>
      <p:bldP spid="80948" grpId="0" build="p" autoUpdateAnimBg="0"/>
      <p:bldP spid="80949" grpId="0" build="p" autoUpdateAnimBg="0"/>
      <p:bldP spid="80950" grpId="0" build="p" autoUpdateAnimBg="0"/>
      <p:bldP spid="80951" grpId="0" build="p" autoUpdateAnimBg="0"/>
      <p:bldP spid="80952" grpId="0" build="p" autoUpdateAnimBg="0"/>
      <p:bldP spid="80953" grpId="0" build="p" autoUpdateAnimBg="0"/>
      <p:bldP spid="80954" grpId="0" build="p" autoUpdateAnimBg="0"/>
      <p:bldP spid="80955" grpId="0" build="p" autoUpdateAnimBg="0"/>
      <p:bldP spid="80956" grpId="0" build="p" autoUpdateAnimBg="0"/>
      <p:bldP spid="80957" grpId="0" build="p" autoUpdateAnimBg="0"/>
      <p:bldP spid="80958" grpId="0" build="p" autoUpdateAnimBg="0"/>
      <p:bldP spid="80959" grpId="0" build="p" autoUpdateAnimBg="0"/>
      <p:bldP spid="80960" grpId="0" build="p" autoUpdateAnimBg="0"/>
      <p:bldP spid="80961" grpId="0" build="p" autoUpdateAnimBg="0"/>
      <p:bldP spid="80962" grpId="0" build="p" autoUpdateAnimBg="0"/>
      <p:bldP spid="80963" grpId="0" build="p" autoUpdateAnimBg="0"/>
      <p:bldP spid="80964"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ltLang="zh-CN" sz="3600" dirty="0" smtClean="0">
                <a:solidFill>
                  <a:schemeClr val="tx1"/>
                </a:solidFill>
              </a:rPr>
              <a:t>6.</a:t>
            </a:r>
            <a:r>
              <a:rPr lang="zh-CN" altLang="en-US" sz="3600" dirty="0" smtClean="0">
                <a:solidFill>
                  <a:schemeClr val="tx1"/>
                </a:solidFill>
              </a:rPr>
              <a:t>2.5  </a:t>
            </a:r>
            <a:r>
              <a:rPr lang="en-US" altLang="zh-CN" sz="3600" dirty="0" smtClean="0">
                <a:solidFill>
                  <a:schemeClr val="tx1"/>
                </a:solidFill>
              </a:rPr>
              <a:t>LR(0)</a:t>
            </a:r>
            <a:r>
              <a:rPr lang="zh-CN" altLang="en-US" sz="3600" dirty="0" smtClean="0">
                <a:solidFill>
                  <a:schemeClr val="tx1"/>
                </a:solidFill>
              </a:rPr>
              <a:t>分析器的工作过程</a:t>
            </a:r>
          </a:p>
        </p:txBody>
      </p:sp>
      <p:sp>
        <p:nvSpPr>
          <p:cNvPr id="32857" name="Rectangle 89"/>
          <p:cNvSpPr>
            <a:spLocks noGrp="1" noChangeArrowheads="1"/>
          </p:cNvSpPr>
          <p:nvPr>
            <p:ph type="body" idx="1"/>
          </p:nvPr>
        </p:nvSpPr>
        <p:spPr>
          <a:xfrm>
            <a:off x="685800" y="1447800"/>
            <a:ext cx="7924800" cy="4648200"/>
          </a:xfrm>
        </p:spPr>
        <p:txBody>
          <a:bodyPr/>
          <a:lstStyle/>
          <a:p>
            <a:pPr eaLnBrk="1" hangingPunct="1"/>
            <a:r>
              <a:rPr lang="zh-CN" altLang="en-US" sz="2800" smtClean="0"/>
              <a:t>工作过程：</a:t>
            </a:r>
          </a:p>
          <a:p>
            <a:pPr eaLnBrk="1" hangingPunct="1">
              <a:buFont typeface="Wingdings" pitchFamily="2" charset="2"/>
              <a:buNone/>
            </a:pPr>
            <a:r>
              <a:rPr lang="zh-CN" altLang="en-US" sz="2800" smtClean="0"/>
              <a:t>	根据</a:t>
            </a:r>
            <a:r>
              <a:rPr lang="zh-CN" altLang="en-US" sz="2800" smtClean="0">
                <a:solidFill>
                  <a:srgbClr val="FFFF00"/>
                </a:solidFill>
              </a:rPr>
              <a:t>分析栈的栈顶状态</a:t>
            </a:r>
            <a:r>
              <a:rPr lang="zh-CN" altLang="en-US" sz="2800" smtClean="0"/>
              <a:t>和</a:t>
            </a:r>
            <a:r>
              <a:rPr lang="zh-CN" altLang="en-US" sz="2800" smtClean="0">
                <a:solidFill>
                  <a:srgbClr val="FFFF00"/>
                </a:solidFill>
              </a:rPr>
              <a:t>输入串的当前符号</a:t>
            </a:r>
            <a:r>
              <a:rPr lang="zh-CN" altLang="en-US" sz="2800" smtClean="0"/>
              <a:t>查</a:t>
            </a:r>
            <a:r>
              <a:rPr lang="zh-CN" altLang="en-US" sz="2800" smtClean="0">
                <a:solidFill>
                  <a:srgbClr val="FFFF00"/>
                </a:solidFill>
              </a:rPr>
              <a:t>分析表</a:t>
            </a:r>
            <a:r>
              <a:rPr lang="zh-CN" altLang="en-US" sz="2800" smtClean="0"/>
              <a:t>确定应采取的动作（移进、归约、接受或报错），对</a:t>
            </a:r>
            <a:r>
              <a:rPr lang="zh-CN" altLang="en-US" sz="2800" smtClean="0">
                <a:solidFill>
                  <a:srgbClr val="FFFF00"/>
                </a:solidFill>
              </a:rPr>
              <a:t>状态栈</a:t>
            </a:r>
            <a:r>
              <a:rPr lang="zh-CN" altLang="en-US" sz="2800" smtClean="0"/>
              <a:t>和</a:t>
            </a:r>
            <a:r>
              <a:rPr lang="zh-CN" altLang="en-US" sz="2800" smtClean="0">
                <a:solidFill>
                  <a:srgbClr val="FFFF00"/>
                </a:solidFill>
              </a:rPr>
              <a:t>符号栈</a:t>
            </a:r>
            <a:r>
              <a:rPr lang="zh-CN" altLang="en-US" sz="2800" smtClean="0"/>
              <a:t>进行相应的操作。</a:t>
            </a:r>
          </a:p>
          <a:p>
            <a:pPr eaLnBrk="1" hangingPunct="1">
              <a:buFont typeface="Wingdings" pitchFamily="2" charset="2"/>
              <a:buNone/>
            </a:pPr>
            <a:r>
              <a:rPr lang="zh-CN" altLang="en-US" sz="2800" smtClean="0"/>
              <a:t>	具体说明如下：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8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8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8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57" grpId="0"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304800" y="152400"/>
            <a:ext cx="8610600" cy="5867400"/>
          </a:xfrm>
        </p:spPr>
        <p:txBody>
          <a:bodyPr/>
          <a:lstStyle/>
          <a:p>
            <a:pPr marL="609600" indent="-609600" eaLnBrk="1" hangingPunct="1">
              <a:buFont typeface="Wingdings" pitchFamily="2" charset="2"/>
              <a:buAutoNum type="arabicParenR"/>
            </a:pPr>
            <a:r>
              <a:rPr lang="zh-CN" altLang="en-US" sz="2800" smtClean="0"/>
              <a:t>若</a:t>
            </a:r>
            <a:r>
              <a:rPr lang="en-US" altLang="zh-CN" sz="2800" smtClean="0"/>
              <a:t>ACTION[S,a]=Sj，a</a:t>
            </a:r>
            <a:r>
              <a:rPr lang="zh-CN" altLang="en-US" sz="2800" smtClean="0"/>
              <a:t>为终结符，</a:t>
            </a:r>
          </a:p>
          <a:p>
            <a:pPr marL="609600" indent="-609600" eaLnBrk="1" hangingPunct="1">
              <a:buFont typeface="Wingdings" pitchFamily="2" charset="2"/>
              <a:buNone/>
            </a:pPr>
            <a:r>
              <a:rPr lang="zh-CN" altLang="en-US" sz="2800" smtClean="0"/>
              <a:t>	则把</a:t>
            </a:r>
            <a:r>
              <a:rPr lang="en-US" altLang="zh-CN" sz="2800" smtClean="0"/>
              <a:t>a</a:t>
            </a:r>
            <a:r>
              <a:rPr lang="zh-CN" altLang="en-US" sz="2800" smtClean="0"/>
              <a:t>移入符号栈，</a:t>
            </a:r>
            <a:r>
              <a:rPr lang="en-US" altLang="zh-CN" sz="2800" smtClean="0"/>
              <a:t>j</a:t>
            </a:r>
            <a:r>
              <a:rPr lang="zh-CN" altLang="en-US" sz="2800" smtClean="0"/>
              <a:t>移入状态栈；</a:t>
            </a:r>
          </a:p>
          <a:p>
            <a:pPr marL="609600" indent="-609600" eaLnBrk="1" hangingPunct="1">
              <a:buFont typeface="Wingdings" pitchFamily="2" charset="2"/>
              <a:buAutoNum type="arabicParenR" startAt="2"/>
            </a:pPr>
            <a:r>
              <a:rPr lang="zh-CN" altLang="en-US" sz="2800" smtClean="0"/>
              <a:t>若</a:t>
            </a:r>
            <a:r>
              <a:rPr lang="en-US" altLang="zh-CN" sz="2800" smtClean="0"/>
              <a:t>ACTION[S,a]=rj，a</a:t>
            </a:r>
            <a:r>
              <a:rPr lang="zh-CN" altLang="en-US" sz="2800" smtClean="0"/>
              <a:t>为终结符或＃，</a:t>
            </a:r>
          </a:p>
          <a:p>
            <a:pPr marL="609600" indent="-609600" eaLnBrk="1" hangingPunct="1">
              <a:buFont typeface="Wingdings" pitchFamily="2" charset="2"/>
              <a:buNone/>
            </a:pPr>
            <a:r>
              <a:rPr lang="zh-CN" altLang="en-US" sz="2800" smtClean="0"/>
              <a:t>	则用第</a:t>
            </a:r>
            <a:r>
              <a:rPr lang="en-US" altLang="zh-CN" sz="2800" smtClean="0"/>
              <a:t>j</a:t>
            </a:r>
            <a:r>
              <a:rPr lang="zh-CN" altLang="en-US" sz="2800" smtClean="0"/>
              <a:t>个产生式（ </a:t>
            </a:r>
            <a:r>
              <a:rPr lang="en-US" altLang="zh-CN" sz="2800" smtClean="0">
                <a:latin typeface="宋体" pitchFamily="2" charset="-122"/>
              </a:rPr>
              <a:t>A-&gt;β</a:t>
            </a:r>
            <a:r>
              <a:rPr lang="en-US" altLang="zh-CN" sz="2800" smtClean="0"/>
              <a:t> ）</a:t>
            </a:r>
            <a:r>
              <a:rPr lang="zh-CN" altLang="en-US" sz="2800" smtClean="0"/>
              <a:t>归约，将两个栈弹出</a:t>
            </a:r>
            <a:r>
              <a:rPr lang="en-US" altLang="zh-CN" sz="2800" smtClean="0"/>
              <a:t>k</a:t>
            </a:r>
            <a:r>
              <a:rPr lang="zh-CN" altLang="en-US" sz="2800" smtClean="0"/>
              <a:t>个元素，其中</a:t>
            </a:r>
            <a:r>
              <a:rPr lang="en-US" altLang="zh-CN" sz="2800" smtClean="0"/>
              <a:t>k</a:t>
            </a:r>
            <a:r>
              <a:rPr lang="zh-CN" altLang="en-US" sz="2800" smtClean="0"/>
              <a:t>为第</a:t>
            </a:r>
            <a:r>
              <a:rPr lang="en-US" altLang="zh-CN" sz="2800" smtClean="0"/>
              <a:t>j</a:t>
            </a:r>
            <a:r>
              <a:rPr lang="zh-CN" altLang="en-US" sz="2800" smtClean="0"/>
              <a:t>个产生式右部符号串长度，这时当前面临符号为第</a:t>
            </a:r>
            <a:r>
              <a:rPr lang="en-US" altLang="zh-CN" sz="2800" smtClean="0"/>
              <a:t>j</a:t>
            </a:r>
            <a:r>
              <a:rPr lang="zh-CN" altLang="en-US" sz="2800" smtClean="0"/>
              <a:t>个产生式左部的非终结符（</a:t>
            </a:r>
            <a:r>
              <a:rPr lang="en-US" altLang="zh-CN" sz="2800" smtClean="0"/>
              <a:t>A）；</a:t>
            </a:r>
            <a:r>
              <a:rPr lang="zh-CN" altLang="en-US" sz="2800" smtClean="0"/>
              <a:t>若状态栈当前的栈顶状态为</a:t>
            </a:r>
            <a:r>
              <a:rPr lang="en-US" altLang="zh-CN" sz="2800" smtClean="0"/>
              <a:t>S</a:t>
            </a:r>
            <a:r>
              <a:rPr lang="en-US" altLang="zh-CN" sz="2800" baseline="-25000" smtClean="0"/>
              <a:t>k</a:t>
            </a:r>
            <a:r>
              <a:rPr lang="en-US" altLang="zh-CN" sz="2800" smtClean="0"/>
              <a:t>，</a:t>
            </a:r>
            <a:r>
              <a:rPr lang="zh-CN" altLang="en-US" sz="2800" smtClean="0"/>
              <a:t>且</a:t>
            </a:r>
            <a:r>
              <a:rPr lang="en-US" altLang="zh-CN" sz="2800" smtClean="0"/>
              <a:t>GOTO[S</a:t>
            </a:r>
            <a:r>
              <a:rPr lang="en-US" altLang="zh-CN" sz="2800" baseline="-25000" smtClean="0"/>
              <a:t>k</a:t>
            </a:r>
            <a:r>
              <a:rPr lang="en-US" altLang="zh-CN" sz="2800" smtClean="0"/>
              <a:t>,A]=j，</a:t>
            </a:r>
            <a:r>
              <a:rPr lang="zh-CN" altLang="en-US" sz="2800" smtClean="0"/>
              <a:t>则非终结符</a:t>
            </a:r>
            <a:r>
              <a:rPr lang="en-US" altLang="zh-CN" sz="2800" smtClean="0"/>
              <a:t>A</a:t>
            </a:r>
            <a:r>
              <a:rPr lang="zh-CN" altLang="en-US" sz="2800" smtClean="0"/>
              <a:t>移入符号栈，</a:t>
            </a:r>
            <a:r>
              <a:rPr lang="en-US" altLang="zh-CN" sz="2800" smtClean="0"/>
              <a:t>j</a:t>
            </a:r>
            <a:r>
              <a:rPr lang="zh-CN" altLang="en-US" sz="2800" smtClean="0"/>
              <a:t>移入状态栈；</a:t>
            </a:r>
          </a:p>
          <a:p>
            <a:pPr marL="609600" indent="-609600" eaLnBrk="1" hangingPunct="1">
              <a:buFont typeface="Wingdings" pitchFamily="2" charset="2"/>
              <a:buAutoNum type="arabicParenR" startAt="3"/>
            </a:pPr>
            <a:r>
              <a:rPr lang="zh-CN" altLang="en-US" sz="2800" smtClean="0"/>
              <a:t>若</a:t>
            </a:r>
            <a:r>
              <a:rPr lang="en-US" altLang="zh-CN" sz="2800" smtClean="0"/>
              <a:t>ACTION[S,a]=acc,a</a:t>
            </a:r>
            <a:r>
              <a:rPr lang="zh-CN" altLang="en-US" sz="2800" smtClean="0"/>
              <a:t>为＃，</a:t>
            </a:r>
          </a:p>
          <a:p>
            <a:pPr marL="609600" indent="-609600" eaLnBrk="1" hangingPunct="1">
              <a:buFont typeface="Wingdings" pitchFamily="2" charset="2"/>
              <a:buNone/>
            </a:pPr>
            <a:r>
              <a:rPr lang="zh-CN" altLang="en-US" sz="2800" smtClean="0"/>
              <a:t>	则为接受，表明分析成功；</a:t>
            </a:r>
          </a:p>
          <a:p>
            <a:pPr marL="609600" indent="-609600" eaLnBrk="1" hangingPunct="1">
              <a:buFont typeface="Wingdings" pitchFamily="2" charset="2"/>
              <a:buAutoNum type="arabicParenR" startAt="4"/>
            </a:pPr>
            <a:r>
              <a:rPr lang="zh-CN" altLang="en-US" sz="2800" smtClean="0"/>
              <a:t>若</a:t>
            </a:r>
            <a:r>
              <a:rPr lang="en-US" altLang="zh-CN" sz="2800" smtClean="0"/>
              <a:t>ACTION[S,a]=</a:t>
            </a:r>
            <a:r>
              <a:rPr lang="zh-CN" altLang="en-US" sz="2800" smtClean="0"/>
              <a:t>空白，则转向出错处理。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152400"/>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just">
              <a:lnSpc>
                <a:spcPct val="100000"/>
              </a:lnSpc>
            </a:pPr>
            <a:r>
              <a:rPr lang="en-US" altLang="zh-CN"/>
              <a:t>(0)  S</a:t>
            </a:r>
            <a:r>
              <a:rPr lang="en-US" altLang="zh-CN">
                <a:latin typeface="Times New Roman" pitchFamily="18" charset="0"/>
              </a:rPr>
              <a:t>’</a:t>
            </a:r>
            <a:r>
              <a:rPr lang="en-US" altLang="zh-CN"/>
              <a:t>→E	(1)  E→aА	(2)  E→bB	(3)  A→cА</a:t>
            </a:r>
          </a:p>
          <a:p>
            <a:pPr marL="342900" indent="-342900" algn="just">
              <a:lnSpc>
                <a:spcPct val="100000"/>
              </a:lnSpc>
            </a:pPr>
            <a:r>
              <a:rPr lang="en-US" altLang="zh-CN"/>
              <a:t>(4)  A→d	(5)  B→cB	(6)  B→d </a:t>
            </a:r>
            <a:endParaRPr lang="zh-CN" altLang="en-US"/>
          </a:p>
          <a:p>
            <a:pPr marL="342900" indent="-342900">
              <a:lnSpc>
                <a:spcPct val="100000"/>
              </a:lnSpc>
            </a:pPr>
            <a:r>
              <a:rPr lang="zh-CN" altLang="en-US"/>
              <a:t>输入串</a:t>
            </a:r>
            <a:r>
              <a:rPr lang="en-US" altLang="zh-CN"/>
              <a:t>bccd＃</a:t>
            </a:r>
            <a:r>
              <a:rPr lang="zh-CN" altLang="en-US"/>
              <a:t>的分析过程</a:t>
            </a:r>
          </a:p>
        </p:txBody>
      </p:sp>
      <p:graphicFrame>
        <p:nvGraphicFramePr>
          <p:cNvPr id="82127" name="Group 207"/>
          <p:cNvGraphicFramePr>
            <a:graphicFrameLocks noGrp="1"/>
          </p:cNvGraphicFramePr>
          <p:nvPr/>
        </p:nvGraphicFramePr>
        <p:xfrm>
          <a:off x="228600" y="1504950"/>
          <a:ext cx="8686800" cy="5181600"/>
        </p:xfrm>
        <a:graphic>
          <a:graphicData uri="http://schemas.openxmlformats.org/drawingml/2006/table">
            <a:tbl>
              <a:tblPr/>
              <a:tblGrid>
                <a:gridCol w="990600"/>
                <a:gridCol w="1836738"/>
                <a:gridCol w="1358900"/>
                <a:gridCol w="1397000"/>
                <a:gridCol w="1636712"/>
                <a:gridCol w="1466850"/>
              </a:tblGrid>
              <a:tr h="4222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步骤</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状态栈</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符号栈</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输入串</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bg2"/>
                          </a:solidFill>
                          <a:effectLst/>
                          <a:latin typeface="Arial" charset="0"/>
                          <a:ea typeface="宋体" pitchFamily="2" charset="-122"/>
                        </a:rPr>
                        <a:t>ACTION</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bg2"/>
                          </a:solidFill>
                          <a:effectLst/>
                          <a:latin typeface="Arial" charset="0"/>
                          <a:ea typeface="宋体" pitchFamily="2" charset="-122"/>
                        </a:rPr>
                        <a:t>GOTO</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1</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3000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Times New Roman"/>
                          <a:ea typeface="宋体" pitchFamily="2" charset="-122"/>
                        </a:rPr>
                        <a:t> </a:t>
                      </a: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2</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3000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Times New Roman"/>
                          <a:ea typeface="宋体" pitchFamily="2" charset="-122"/>
                        </a:rPr>
                        <a:t> </a:t>
                      </a: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3</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3000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Times New Roman"/>
                          <a:ea typeface="宋体" pitchFamily="2" charset="-122"/>
                        </a:rPr>
                        <a:t> </a:t>
                      </a: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4</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3000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Times New Roman"/>
                          <a:ea typeface="宋体" pitchFamily="2" charset="-122"/>
                        </a:rPr>
                        <a:t> </a:t>
                      </a: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5</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3000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6</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3000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7</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3000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8</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3000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Arial" charset="0"/>
                          <a:ea typeface="宋体" pitchFamily="2" charset="-122"/>
                        </a:rPr>
                        <a:t>9</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bg2"/>
                          </a:solidFill>
                          <a:effectLst/>
                          <a:latin typeface="Times New Roman"/>
                          <a:ea typeface="宋体" pitchFamily="2" charset="-122"/>
                        </a:rPr>
                        <a:t> </a:t>
                      </a:r>
                      <a:endParaRPr kumimoji="1" lang="zh-CN" altLang="en-US" sz="28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99FF99"/>
                    </a:solidFill>
                  </a:tcPr>
                </a:tc>
              </a:tr>
            </a:tbl>
          </a:graphicData>
        </a:graphic>
      </p:graphicFrame>
      <p:sp>
        <p:nvSpPr>
          <p:cNvPr id="82002" name="AutoShape 82">
            <a:hlinkClick r:id="rId2" action="ppaction://hlinksldjump" highlightClick="1"/>
          </p:cNvPr>
          <p:cNvSpPr>
            <a:spLocks noChangeArrowheads="1"/>
          </p:cNvSpPr>
          <p:nvPr/>
        </p:nvSpPr>
        <p:spPr bwMode="auto">
          <a:xfrm>
            <a:off x="8458200" y="228600"/>
            <a:ext cx="533400" cy="609600"/>
          </a:xfrm>
          <a:prstGeom prst="actionButtonHom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03" name="AutoShape 203">
            <a:hlinkClick r:id="rId3" action="ppaction://hlinksldjump"/>
          </p:cNvPr>
          <p:cNvSpPr>
            <a:spLocks noChangeArrowheads="1"/>
          </p:cNvSpPr>
          <p:nvPr/>
        </p:nvSpPr>
        <p:spPr bwMode="auto">
          <a:xfrm>
            <a:off x="228600" y="304800"/>
            <a:ext cx="381000" cy="228600"/>
          </a:xfrm>
          <a:prstGeom prst="leftArrow">
            <a:avLst>
              <a:gd name="adj1" fmla="val 50000"/>
              <a:gd name="adj2" fmla="val 41667"/>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82128" name="Rectangle 208"/>
          <p:cNvSpPr>
            <a:spLocks noChangeArrowheads="1"/>
          </p:cNvSpPr>
          <p:nvPr/>
        </p:nvSpPr>
        <p:spPr bwMode="auto">
          <a:xfrm>
            <a:off x="1219200" y="2038350"/>
            <a:ext cx="382588"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0</a:t>
            </a:r>
          </a:p>
        </p:txBody>
      </p:sp>
      <p:sp>
        <p:nvSpPr>
          <p:cNvPr id="82129" name="Rectangle 209"/>
          <p:cNvSpPr>
            <a:spLocks noChangeArrowheads="1"/>
          </p:cNvSpPr>
          <p:nvPr/>
        </p:nvSpPr>
        <p:spPr bwMode="auto">
          <a:xfrm>
            <a:off x="3124200" y="2038350"/>
            <a:ext cx="382588"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p>
        </p:txBody>
      </p:sp>
      <p:sp>
        <p:nvSpPr>
          <p:cNvPr id="82130" name="Rectangle 210"/>
          <p:cNvSpPr>
            <a:spLocks noChangeArrowheads="1"/>
          </p:cNvSpPr>
          <p:nvPr/>
        </p:nvSpPr>
        <p:spPr bwMode="auto">
          <a:xfrm>
            <a:off x="4572000" y="2038350"/>
            <a:ext cx="1214438"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bg2"/>
                </a:solidFill>
              </a:rPr>
              <a:t>bccd#</a:t>
            </a:r>
            <a:endParaRPr lang="zh-CN" altLang="en-US" sz="2800">
              <a:solidFill>
                <a:schemeClr val="bg2"/>
              </a:solidFill>
            </a:endParaRPr>
          </a:p>
        </p:txBody>
      </p:sp>
      <p:sp>
        <p:nvSpPr>
          <p:cNvPr id="82131" name="Rectangle 211"/>
          <p:cNvSpPr>
            <a:spLocks noChangeArrowheads="1"/>
          </p:cNvSpPr>
          <p:nvPr/>
        </p:nvSpPr>
        <p:spPr bwMode="auto">
          <a:xfrm>
            <a:off x="6324600" y="2038350"/>
            <a:ext cx="555625"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bg2"/>
                </a:solidFill>
              </a:rPr>
              <a:t>S</a:t>
            </a:r>
            <a:r>
              <a:rPr lang="en-US" altLang="zh-CN" sz="2800" baseline="-30000">
                <a:solidFill>
                  <a:schemeClr val="bg2"/>
                </a:solidFill>
              </a:rPr>
              <a:t>3</a:t>
            </a:r>
            <a:endParaRPr lang="zh-CN" altLang="en-US" sz="2800" baseline="-30000">
              <a:solidFill>
                <a:schemeClr val="bg2"/>
              </a:solidFill>
            </a:endParaRPr>
          </a:p>
        </p:txBody>
      </p:sp>
      <p:sp>
        <p:nvSpPr>
          <p:cNvPr id="82132" name="Rectangle 212"/>
          <p:cNvSpPr>
            <a:spLocks noChangeArrowheads="1"/>
          </p:cNvSpPr>
          <p:nvPr/>
        </p:nvSpPr>
        <p:spPr bwMode="auto">
          <a:xfrm>
            <a:off x="1219200" y="2571750"/>
            <a:ext cx="581025" cy="51911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zh-CN" altLang="en-US" sz="2800">
                <a:solidFill>
                  <a:schemeClr val="bg2"/>
                </a:solidFill>
              </a:rPr>
              <a:t>03</a:t>
            </a:r>
          </a:p>
        </p:txBody>
      </p:sp>
      <p:sp>
        <p:nvSpPr>
          <p:cNvPr id="82133" name="Rectangle 213"/>
          <p:cNvSpPr>
            <a:spLocks noChangeArrowheads="1"/>
          </p:cNvSpPr>
          <p:nvPr/>
        </p:nvSpPr>
        <p:spPr bwMode="auto">
          <a:xfrm>
            <a:off x="3048000" y="2628900"/>
            <a:ext cx="600075"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r>
              <a:rPr lang="en-US" altLang="zh-CN" sz="2800">
                <a:solidFill>
                  <a:schemeClr val="bg2"/>
                </a:solidFill>
              </a:rPr>
              <a:t>b</a:t>
            </a:r>
            <a:endParaRPr lang="zh-CN" altLang="en-US" sz="2800">
              <a:solidFill>
                <a:schemeClr val="bg2"/>
              </a:solidFill>
            </a:endParaRPr>
          </a:p>
        </p:txBody>
      </p:sp>
      <p:sp>
        <p:nvSpPr>
          <p:cNvPr id="82134" name="Rectangle 214"/>
          <p:cNvSpPr>
            <a:spLocks noChangeArrowheads="1"/>
          </p:cNvSpPr>
          <p:nvPr/>
        </p:nvSpPr>
        <p:spPr bwMode="auto">
          <a:xfrm>
            <a:off x="4724400" y="2571750"/>
            <a:ext cx="996950"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bg2"/>
                </a:solidFill>
              </a:rPr>
              <a:t>ccd#</a:t>
            </a:r>
            <a:endParaRPr lang="zh-CN" altLang="en-US" sz="2800">
              <a:solidFill>
                <a:schemeClr val="bg2"/>
              </a:solidFill>
            </a:endParaRPr>
          </a:p>
        </p:txBody>
      </p:sp>
      <p:sp>
        <p:nvSpPr>
          <p:cNvPr id="82135" name="Rectangle 215"/>
          <p:cNvSpPr>
            <a:spLocks noChangeArrowheads="1"/>
          </p:cNvSpPr>
          <p:nvPr/>
        </p:nvSpPr>
        <p:spPr bwMode="auto">
          <a:xfrm>
            <a:off x="6378575" y="2571750"/>
            <a:ext cx="555625"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bg2"/>
                </a:solidFill>
              </a:rPr>
              <a:t>S</a:t>
            </a:r>
            <a:r>
              <a:rPr lang="en-US" altLang="zh-CN" sz="2800" baseline="-30000">
                <a:solidFill>
                  <a:schemeClr val="bg2"/>
                </a:solidFill>
              </a:rPr>
              <a:t>8</a:t>
            </a:r>
            <a:endParaRPr lang="zh-CN" altLang="en-US" sz="2800" baseline="-30000">
              <a:solidFill>
                <a:schemeClr val="bg2"/>
              </a:solidFill>
            </a:endParaRPr>
          </a:p>
        </p:txBody>
      </p:sp>
      <p:sp>
        <p:nvSpPr>
          <p:cNvPr id="82136" name="Rectangle 216"/>
          <p:cNvSpPr>
            <a:spLocks noChangeArrowheads="1"/>
          </p:cNvSpPr>
          <p:nvPr/>
        </p:nvSpPr>
        <p:spPr bwMode="auto">
          <a:xfrm>
            <a:off x="1219200" y="3105150"/>
            <a:ext cx="779463"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038</a:t>
            </a:r>
          </a:p>
        </p:txBody>
      </p:sp>
      <p:sp>
        <p:nvSpPr>
          <p:cNvPr id="82137" name="Rectangle 217"/>
          <p:cNvSpPr>
            <a:spLocks noChangeArrowheads="1"/>
          </p:cNvSpPr>
          <p:nvPr/>
        </p:nvSpPr>
        <p:spPr bwMode="auto">
          <a:xfrm>
            <a:off x="3048000" y="3105150"/>
            <a:ext cx="798513"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r>
              <a:rPr lang="en-US" altLang="zh-CN" sz="2800">
                <a:solidFill>
                  <a:schemeClr val="bg2"/>
                </a:solidFill>
              </a:rPr>
              <a:t>bc</a:t>
            </a:r>
            <a:endParaRPr lang="zh-CN" altLang="en-US" sz="2800">
              <a:solidFill>
                <a:schemeClr val="bg2"/>
              </a:solidFill>
            </a:endParaRPr>
          </a:p>
        </p:txBody>
      </p:sp>
      <p:sp>
        <p:nvSpPr>
          <p:cNvPr id="82138" name="Rectangle 218"/>
          <p:cNvSpPr>
            <a:spLocks noChangeArrowheads="1"/>
          </p:cNvSpPr>
          <p:nvPr/>
        </p:nvSpPr>
        <p:spPr bwMode="auto">
          <a:xfrm>
            <a:off x="4992688" y="3105150"/>
            <a:ext cx="798512"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bg2"/>
                </a:solidFill>
              </a:rPr>
              <a:t>cd#</a:t>
            </a:r>
            <a:endParaRPr lang="zh-CN" altLang="en-US" sz="2800">
              <a:solidFill>
                <a:schemeClr val="bg2"/>
              </a:solidFill>
            </a:endParaRPr>
          </a:p>
        </p:txBody>
      </p:sp>
      <p:sp>
        <p:nvSpPr>
          <p:cNvPr id="82139" name="Rectangle 219"/>
          <p:cNvSpPr>
            <a:spLocks noChangeArrowheads="1"/>
          </p:cNvSpPr>
          <p:nvPr/>
        </p:nvSpPr>
        <p:spPr bwMode="auto">
          <a:xfrm>
            <a:off x="6378575" y="3028950"/>
            <a:ext cx="555625" cy="51911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sz="2800">
                <a:solidFill>
                  <a:schemeClr val="bg2"/>
                </a:solidFill>
              </a:rPr>
              <a:t>S</a:t>
            </a:r>
            <a:r>
              <a:rPr lang="en-US" altLang="zh-CN" sz="2800" baseline="-30000">
                <a:solidFill>
                  <a:schemeClr val="bg2"/>
                </a:solidFill>
              </a:rPr>
              <a:t>8</a:t>
            </a:r>
          </a:p>
        </p:txBody>
      </p:sp>
      <p:sp>
        <p:nvSpPr>
          <p:cNvPr id="82140" name="Rectangle 220"/>
          <p:cNvSpPr>
            <a:spLocks noChangeArrowheads="1"/>
          </p:cNvSpPr>
          <p:nvPr/>
        </p:nvSpPr>
        <p:spPr bwMode="auto">
          <a:xfrm>
            <a:off x="1219200" y="3638550"/>
            <a:ext cx="977900"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0388</a:t>
            </a:r>
          </a:p>
        </p:txBody>
      </p:sp>
      <p:sp>
        <p:nvSpPr>
          <p:cNvPr id="82141" name="Rectangle 221"/>
          <p:cNvSpPr>
            <a:spLocks noChangeArrowheads="1"/>
          </p:cNvSpPr>
          <p:nvPr/>
        </p:nvSpPr>
        <p:spPr bwMode="auto">
          <a:xfrm>
            <a:off x="3048000" y="3638550"/>
            <a:ext cx="996950"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r>
              <a:rPr lang="en-US" altLang="zh-CN" sz="2800">
                <a:solidFill>
                  <a:schemeClr val="bg2"/>
                </a:solidFill>
              </a:rPr>
              <a:t>bcc</a:t>
            </a:r>
            <a:endParaRPr lang="zh-CN" altLang="en-US" sz="2800">
              <a:solidFill>
                <a:schemeClr val="bg2"/>
              </a:solidFill>
            </a:endParaRPr>
          </a:p>
        </p:txBody>
      </p:sp>
      <p:sp>
        <p:nvSpPr>
          <p:cNvPr id="82142" name="Rectangle 222"/>
          <p:cNvSpPr>
            <a:spLocks noChangeArrowheads="1"/>
          </p:cNvSpPr>
          <p:nvPr/>
        </p:nvSpPr>
        <p:spPr bwMode="auto">
          <a:xfrm>
            <a:off x="5191125" y="3638550"/>
            <a:ext cx="600075"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bg2"/>
                </a:solidFill>
              </a:rPr>
              <a:t>d#</a:t>
            </a:r>
            <a:endParaRPr lang="zh-CN" altLang="en-US" sz="2800">
              <a:solidFill>
                <a:schemeClr val="bg2"/>
              </a:solidFill>
            </a:endParaRPr>
          </a:p>
        </p:txBody>
      </p:sp>
      <p:sp>
        <p:nvSpPr>
          <p:cNvPr id="82143" name="Rectangle 223"/>
          <p:cNvSpPr>
            <a:spLocks noChangeArrowheads="1"/>
          </p:cNvSpPr>
          <p:nvPr/>
        </p:nvSpPr>
        <p:spPr bwMode="auto">
          <a:xfrm>
            <a:off x="6378575" y="3562350"/>
            <a:ext cx="555625" cy="51911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sz="2800">
                <a:solidFill>
                  <a:schemeClr val="bg2"/>
                </a:solidFill>
              </a:rPr>
              <a:t>S</a:t>
            </a:r>
            <a:r>
              <a:rPr lang="en-US" altLang="zh-CN" sz="2800" baseline="-30000">
                <a:solidFill>
                  <a:schemeClr val="bg2"/>
                </a:solidFill>
              </a:rPr>
              <a:t>9</a:t>
            </a:r>
          </a:p>
        </p:txBody>
      </p:sp>
      <p:sp>
        <p:nvSpPr>
          <p:cNvPr id="82144" name="Rectangle 224"/>
          <p:cNvSpPr>
            <a:spLocks noChangeArrowheads="1"/>
          </p:cNvSpPr>
          <p:nvPr/>
        </p:nvSpPr>
        <p:spPr bwMode="auto">
          <a:xfrm>
            <a:off x="1219200" y="4171950"/>
            <a:ext cx="1176338"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03889</a:t>
            </a:r>
          </a:p>
        </p:txBody>
      </p:sp>
      <p:sp>
        <p:nvSpPr>
          <p:cNvPr id="82145" name="Rectangle 225"/>
          <p:cNvSpPr>
            <a:spLocks noChangeArrowheads="1"/>
          </p:cNvSpPr>
          <p:nvPr/>
        </p:nvSpPr>
        <p:spPr bwMode="auto">
          <a:xfrm>
            <a:off x="3048000" y="4152900"/>
            <a:ext cx="1214438"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r>
              <a:rPr lang="en-US" altLang="zh-CN" sz="2800">
                <a:solidFill>
                  <a:schemeClr val="bg2"/>
                </a:solidFill>
              </a:rPr>
              <a:t>bccd</a:t>
            </a:r>
            <a:endParaRPr lang="zh-CN" altLang="en-US" sz="2800">
              <a:solidFill>
                <a:schemeClr val="bg2"/>
              </a:solidFill>
            </a:endParaRPr>
          </a:p>
        </p:txBody>
      </p:sp>
      <p:sp>
        <p:nvSpPr>
          <p:cNvPr id="82146" name="Rectangle 226"/>
          <p:cNvSpPr>
            <a:spLocks noChangeArrowheads="1"/>
          </p:cNvSpPr>
          <p:nvPr/>
        </p:nvSpPr>
        <p:spPr bwMode="auto">
          <a:xfrm>
            <a:off x="5408613" y="4152900"/>
            <a:ext cx="382587"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p>
        </p:txBody>
      </p:sp>
      <p:sp>
        <p:nvSpPr>
          <p:cNvPr id="82147" name="Rectangle 227"/>
          <p:cNvSpPr>
            <a:spLocks noChangeArrowheads="1"/>
          </p:cNvSpPr>
          <p:nvPr/>
        </p:nvSpPr>
        <p:spPr bwMode="auto">
          <a:xfrm>
            <a:off x="5408613" y="4686300"/>
            <a:ext cx="382587"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p>
        </p:txBody>
      </p:sp>
      <p:sp>
        <p:nvSpPr>
          <p:cNvPr id="82148" name="Rectangle 228"/>
          <p:cNvSpPr>
            <a:spLocks noChangeArrowheads="1"/>
          </p:cNvSpPr>
          <p:nvPr/>
        </p:nvSpPr>
        <p:spPr bwMode="auto">
          <a:xfrm>
            <a:off x="5408613" y="5162550"/>
            <a:ext cx="382587"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p>
        </p:txBody>
      </p:sp>
      <p:sp>
        <p:nvSpPr>
          <p:cNvPr id="82149" name="Rectangle 229"/>
          <p:cNvSpPr>
            <a:spLocks noChangeArrowheads="1"/>
          </p:cNvSpPr>
          <p:nvPr/>
        </p:nvSpPr>
        <p:spPr bwMode="auto">
          <a:xfrm>
            <a:off x="5410200" y="5676900"/>
            <a:ext cx="382588"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p>
        </p:txBody>
      </p:sp>
      <p:sp>
        <p:nvSpPr>
          <p:cNvPr id="82150" name="Rectangle 230"/>
          <p:cNvSpPr>
            <a:spLocks noChangeArrowheads="1"/>
          </p:cNvSpPr>
          <p:nvPr/>
        </p:nvSpPr>
        <p:spPr bwMode="auto">
          <a:xfrm>
            <a:off x="5408613" y="6229350"/>
            <a:ext cx="382587"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p>
        </p:txBody>
      </p:sp>
      <p:sp>
        <p:nvSpPr>
          <p:cNvPr id="82151" name="Rectangle 231"/>
          <p:cNvSpPr>
            <a:spLocks noChangeArrowheads="1"/>
          </p:cNvSpPr>
          <p:nvPr/>
        </p:nvSpPr>
        <p:spPr bwMode="auto">
          <a:xfrm>
            <a:off x="6400800" y="4152900"/>
            <a:ext cx="457200"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bg2"/>
                </a:solidFill>
              </a:rPr>
              <a:t>r</a:t>
            </a:r>
            <a:r>
              <a:rPr lang="en-US" altLang="zh-CN" sz="2800" baseline="-30000">
                <a:solidFill>
                  <a:schemeClr val="bg2"/>
                </a:solidFill>
              </a:rPr>
              <a:t>6</a:t>
            </a:r>
            <a:endParaRPr lang="zh-CN" altLang="en-US" sz="2800" baseline="-30000">
              <a:solidFill>
                <a:schemeClr val="bg2"/>
              </a:solidFill>
            </a:endParaRPr>
          </a:p>
        </p:txBody>
      </p:sp>
      <p:sp>
        <p:nvSpPr>
          <p:cNvPr id="82152" name="Rectangle 232"/>
          <p:cNvSpPr>
            <a:spLocks noChangeArrowheads="1"/>
          </p:cNvSpPr>
          <p:nvPr/>
        </p:nvSpPr>
        <p:spPr bwMode="auto">
          <a:xfrm>
            <a:off x="7877175" y="4095750"/>
            <a:ext cx="581025" cy="51911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zh-CN" altLang="en-US" sz="2800">
                <a:solidFill>
                  <a:schemeClr val="bg2"/>
                </a:solidFill>
              </a:rPr>
              <a:t>11</a:t>
            </a:r>
          </a:p>
        </p:txBody>
      </p:sp>
      <p:sp>
        <p:nvSpPr>
          <p:cNvPr id="82153" name="Rectangle 233"/>
          <p:cNvSpPr>
            <a:spLocks noChangeArrowheads="1"/>
          </p:cNvSpPr>
          <p:nvPr/>
        </p:nvSpPr>
        <p:spPr bwMode="auto">
          <a:xfrm>
            <a:off x="1219200" y="4629150"/>
            <a:ext cx="977900"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0388</a:t>
            </a:r>
          </a:p>
        </p:txBody>
      </p:sp>
      <p:sp>
        <p:nvSpPr>
          <p:cNvPr id="82154" name="Rectangle 234"/>
          <p:cNvSpPr>
            <a:spLocks noChangeArrowheads="1"/>
          </p:cNvSpPr>
          <p:nvPr/>
        </p:nvSpPr>
        <p:spPr bwMode="auto">
          <a:xfrm>
            <a:off x="3013075" y="4610100"/>
            <a:ext cx="996950"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r>
              <a:rPr lang="en-US" altLang="zh-CN" sz="2800">
                <a:solidFill>
                  <a:schemeClr val="bg2"/>
                </a:solidFill>
              </a:rPr>
              <a:t>bcc</a:t>
            </a:r>
            <a:endParaRPr lang="zh-CN" altLang="en-US" sz="2800">
              <a:solidFill>
                <a:schemeClr val="bg2"/>
              </a:solidFill>
            </a:endParaRPr>
          </a:p>
        </p:txBody>
      </p:sp>
      <p:sp>
        <p:nvSpPr>
          <p:cNvPr id="82155" name="Rectangle 235"/>
          <p:cNvSpPr>
            <a:spLocks noChangeArrowheads="1"/>
          </p:cNvSpPr>
          <p:nvPr/>
        </p:nvSpPr>
        <p:spPr bwMode="auto">
          <a:xfrm>
            <a:off x="6400800" y="4610100"/>
            <a:ext cx="457200"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bg2"/>
                </a:solidFill>
              </a:rPr>
              <a:t>r</a:t>
            </a:r>
            <a:r>
              <a:rPr lang="en-US" altLang="zh-CN" sz="2800" baseline="-30000">
                <a:solidFill>
                  <a:schemeClr val="bg2"/>
                </a:solidFill>
              </a:rPr>
              <a:t>5</a:t>
            </a:r>
            <a:endParaRPr lang="zh-CN" altLang="en-US" sz="2800" baseline="-30000">
              <a:solidFill>
                <a:schemeClr val="bg2"/>
              </a:solidFill>
            </a:endParaRPr>
          </a:p>
        </p:txBody>
      </p:sp>
      <p:sp>
        <p:nvSpPr>
          <p:cNvPr id="82156" name="Rectangle 236"/>
          <p:cNvSpPr>
            <a:spLocks noChangeArrowheads="1"/>
          </p:cNvSpPr>
          <p:nvPr/>
        </p:nvSpPr>
        <p:spPr bwMode="auto">
          <a:xfrm>
            <a:off x="7924800" y="4629150"/>
            <a:ext cx="581025"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11</a:t>
            </a:r>
          </a:p>
        </p:txBody>
      </p:sp>
      <p:sp>
        <p:nvSpPr>
          <p:cNvPr id="82157" name="Rectangle 237"/>
          <p:cNvSpPr>
            <a:spLocks noChangeArrowheads="1"/>
          </p:cNvSpPr>
          <p:nvPr/>
        </p:nvSpPr>
        <p:spPr bwMode="auto">
          <a:xfrm>
            <a:off x="1219200" y="5162550"/>
            <a:ext cx="779463"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038</a:t>
            </a:r>
          </a:p>
        </p:txBody>
      </p:sp>
      <p:sp>
        <p:nvSpPr>
          <p:cNvPr id="82158" name="Rectangle 238"/>
          <p:cNvSpPr>
            <a:spLocks noChangeArrowheads="1"/>
          </p:cNvSpPr>
          <p:nvPr/>
        </p:nvSpPr>
        <p:spPr bwMode="auto">
          <a:xfrm>
            <a:off x="3048000" y="5162550"/>
            <a:ext cx="798513"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r>
              <a:rPr lang="en-US" altLang="zh-CN" sz="2800">
                <a:solidFill>
                  <a:schemeClr val="bg2"/>
                </a:solidFill>
              </a:rPr>
              <a:t>bc</a:t>
            </a:r>
            <a:endParaRPr lang="zh-CN" altLang="en-US" sz="2800">
              <a:solidFill>
                <a:schemeClr val="bg2"/>
              </a:solidFill>
            </a:endParaRPr>
          </a:p>
        </p:txBody>
      </p:sp>
      <p:sp>
        <p:nvSpPr>
          <p:cNvPr id="82159" name="Rectangle 239"/>
          <p:cNvSpPr>
            <a:spLocks noChangeArrowheads="1"/>
          </p:cNvSpPr>
          <p:nvPr/>
        </p:nvSpPr>
        <p:spPr bwMode="auto">
          <a:xfrm>
            <a:off x="6400800" y="5100638"/>
            <a:ext cx="457200" cy="51911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sz="2800">
                <a:solidFill>
                  <a:schemeClr val="bg2"/>
                </a:solidFill>
              </a:rPr>
              <a:t>r</a:t>
            </a:r>
            <a:r>
              <a:rPr lang="en-US" altLang="zh-CN" sz="2800" baseline="-30000">
                <a:solidFill>
                  <a:schemeClr val="bg2"/>
                </a:solidFill>
              </a:rPr>
              <a:t>5</a:t>
            </a:r>
          </a:p>
        </p:txBody>
      </p:sp>
      <p:sp>
        <p:nvSpPr>
          <p:cNvPr id="82160" name="Rectangle 240"/>
          <p:cNvSpPr>
            <a:spLocks noChangeArrowheads="1"/>
          </p:cNvSpPr>
          <p:nvPr/>
        </p:nvSpPr>
        <p:spPr bwMode="auto">
          <a:xfrm>
            <a:off x="7999413" y="5162550"/>
            <a:ext cx="382587"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7</a:t>
            </a:r>
          </a:p>
        </p:txBody>
      </p:sp>
      <p:sp>
        <p:nvSpPr>
          <p:cNvPr id="82161" name="Rectangle 241"/>
          <p:cNvSpPr>
            <a:spLocks noChangeArrowheads="1"/>
          </p:cNvSpPr>
          <p:nvPr/>
        </p:nvSpPr>
        <p:spPr bwMode="auto">
          <a:xfrm>
            <a:off x="1219200" y="5753100"/>
            <a:ext cx="581025"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03</a:t>
            </a:r>
          </a:p>
        </p:txBody>
      </p:sp>
      <p:sp>
        <p:nvSpPr>
          <p:cNvPr id="82162" name="Rectangle 242"/>
          <p:cNvSpPr>
            <a:spLocks noChangeArrowheads="1"/>
          </p:cNvSpPr>
          <p:nvPr/>
        </p:nvSpPr>
        <p:spPr bwMode="auto">
          <a:xfrm>
            <a:off x="3048000" y="5676900"/>
            <a:ext cx="600075"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r>
              <a:rPr lang="en-US" altLang="zh-CN" sz="2800">
                <a:solidFill>
                  <a:schemeClr val="bg2"/>
                </a:solidFill>
              </a:rPr>
              <a:t>b</a:t>
            </a:r>
            <a:endParaRPr lang="zh-CN" altLang="en-US" sz="2800">
              <a:solidFill>
                <a:schemeClr val="bg2"/>
              </a:solidFill>
            </a:endParaRPr>
          </a:p>
        </p:txBody>
      </p:sp>
      <p:sp>
        <p:nvSpPr>
          <p:cNvPr id="82163" name="Rectangle 243"/>
          <p:cNvSpPr>
            <a:spLocks noChangeArrowheads="1"/>
          </p:cNvSpPr>
          <p:nvPr/>
        </p:nvSpPr>
        <p:spPr bwMode="auto">
          <a:xfrm>
            <a:off x="6400800" y="5634038"/>
            <a:ext cx="457200" cy="51911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en-US" altLang="zh-CN" sz="2800">
                <a:solidFill>
                  <a:schemeClr val="bg2"/>
                </a:solidFill>
              </a:rPr>
              <a:t>r</a:t>
            </a:r>
            <a:r>
              <a:rPr lang="en-US" altLang="zh-CN" sz="2800" baseline="-30000">
                <a:solidFill>
                  <a:schemeClr val="bg2"/>
                </a:solidFill>
              </a:rPr>
              <a:t>2</a:t>
            </a:r>
          </a:p>
        </p:txBody>
      </p:sp>
      <p:sp>
        <p:nvSpPr>
          <p:cNvPr id="82164" name="Rectangle 244"/>
          <p:cNvSpPr>
            <a:spLocks noChangeArrowheads="1"/>
          </p:cNvSpPr>
          <p:nvPr/>
        </p:nvSpPr>
        <p:spPr bwMode="auto">
          <a:xfrm>
            <a:off x="7999413" y="5634038"/>
            <a:ext cx="382587" cy="51911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ct val="100000"/>
              </a:lnSpc>
            </a:pPr>
            <a:r>
              <a:rPr lang="zh-CN" altLang="en-US" sz="2800">
                <a:solidFill>
                  <a:schemeClr val="bg2"/>
                </a:solidFill>
              </a:rPr>
              <a:t>1</a:t>
            </a:r>
          </a:p>
        </p:txBody>
      </p:sp>
      <p:sp>
        <p:nvSpPr>
          <p:cNvPr id="82165" name="Rectangle 245"/>
          <p:cNvSpPr>
            <a:spLocks noChangeArrowheads="1"/>
          </p:cNvSpPr>
          <p:nvPr/>
        </p:nvSpPr>
        <p:spPr bwMode="auto">
          <a:xfrm>
            <a:off x="1219200" y="6210300"/>
            <a:ext cx="382588"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0</a:t>
            </a:r>
          </a:p>
        </p:txBody>
      </p:sp>
      <p:sp>
        <p:nvSpPr>
          <p:cNvPr id="82166" name="Rectangle 246"/>
          <p:cNvSpPr>
            <a:spLocks noChangeArrowheads="1"/>
          </p:cNvSpPr>
          <p:nvPr/>
        </p:nvSpPr>
        <p:spPr bwMode="auto">
          <a:xfrm>
            <a:off x="3048000" y="6229350"/>
            <a:ext cx="382588"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bg2"/>
                </a:solidFill>
              </a:rPr>
              <a:t>#</a:t>
            </a:r>
          </a:p>
        </p:txBody>
      </p:sp>
      <p:sp>
        <p:nvSpPr>
          <p:cNvPr id="82167" name="Rectangle 247"/>
          <p:cNvSpPr>
            <a:spLocks noChangeArrowheads="1"/>
          </p:cNvSpPr>
          <p:nvPr/>
        </p:nvSpPr>
        <p:spPr bwMode="auto">
          <a:xfrm>
            <a:off x="6230938" y="6229350"/>
            <a:ext cx="779462"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bg2"/>
                </a:solidFill>
              </a:rPr>
              <a:t>acc</a:t>
            </a:r>
            <a:endParaRPr lang="zh-CN" altLang="en-US" sz="2800">
              <a:solidFill>
                <a:schemeClr val="bg2"/>
              </a:solidFill>
            </a:endParaRPr>
          </a:p>
        </p:txBody>
      </p:sp>
      <p:sp>
        <p:nvSpPr>
          <p:cNvPr id="82168" name="Rectangle 248"/>
          <p:cNvSpPr>
            <a:spLocks noChangeArrowheads="1"/>
          </p:cNvSpPr>
          <p:nvPr/>
        </p:nvSpPr>
        <p:spPr bwMode="auto">
          <a:xfrm>
            <a:off x="3825875" y="4629150"/>
            <a:ext cx="441325"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hlink"/>
                </a:solidFill>
              </a:rPr>
              <a:t>B</a:t>
            </a:r>
            <a:endParaRPr lang="zh-CN" altLang="en-US" sz="2800">
              <a:solidFill>
                <a:schemeClr val="hlink"/>
              </a:solidFill>
            </a:endParaRPr>
          </a:p>
        </p:txBody>
      </p:sp>
      <p:sp>
        <p:nvSpPr>
          <p:cNvPr id="82169" name="Rectangle 249"/>
          <p:cNvSpPr>
            <a:spLocks noChangeArrowheads="1"/>
          </p:cNvSpPr>
          <p:nvPr/>
        </p:nvSpPr>
        <p:spPr bwMode="auto">
          <a:xfrm>
            <a:off x="2070100" y="4629150"/>
            <a:ext cx="819150"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hlink"/>
                </a:solidFill>
              </a:rPr>
              <a:t>(11)</a:t>
            </a:r>
          </a:p>
        </p:txBody>
      </p:sp>
      <p:sp>
        <p:nvSpPr>
          <p:cNvPr id="82170" name="Rectangle 250"/>
          <p:cNvSpPr>
            <a:spLocks noChangeArrowheads="1"/>
          </p:cNvSpPr>
          <p:nvPr/>
        </p:nvSpPr>
        <p:spPr bwMode="auto">
          <a:xfrm>
            <a:off x="3733800" y="5181600"/>
            <a:ext cx="441325"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hlink"/>
                </a:solidFill>
              </a:rPr>
              <a:t>B</a:t>
            </a:r>
            <a:endParaRPr lang="zh-CN" altLang="en-US" sz="2800">
              <a:solidFill>
                <a:schemeClr val="hlink"/>
              </a:solidFill>
            </a:endParaRPr>
          </a:p>
        </p:txBody>
      </p:sp>
      <p:sp>
        <p:nvSpPr>
          <p:cNvPr id="82171" name="Rectangle 251"/>
          <p:cNvSpPr>
            <a:spLocks noChangeArrowheads="1"/>
          </p:cNvSpPr>
          <p:nvPr/>
        </p:nvSpPr>
        <p:spPr bwMode="auto">
          <a:xfrm>
            <a:off x="1879600" y="5124450"/>
            <a:ext cx="819150"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hlink"/>
                </a:solidFill>
              </a:rPr>
              <a:t>(11)</a:t>
            </a:r>
          </a:p>
        </p:txBody>
      </p:sp>
      <p:sp>
        <p:nvSpPr>
          <p:cNvPr id="82172" name="Rectangle 252"/>
          <p:cNvSpPr>
            <a:spLocks noChangeArrowheads="1"/>
          </p:cNvSpPr>
          <p:nvPr/>
        </p:nvSpPr>
        <p:spPr bwMode="auto">
          <a:xfrm>
            <a:off x="3505200" y="5676900"/>
            <a:ext cx="441325"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hlink"/>
                </a:solidFill>
              </a:rPr>
              <a:t>B</a:t>
            </a:r>
            <a:endParaRPr lang="zh-CN" altLang="en-US" sz="2800">
              <a:solidFill>
                <a:schemeClr val="hlink"/>
              </a:solidFill>
            </a:endParaRPr>
          </a:p>
        </p:txBody>
      </p:sp>
      <p:sp>
        <p:nvSpPr>
          <p:cNvPr id="82173" name="Rectangle 253"/>
          <p:cNvSpPr>
            <a:spLocks noChangeArrowheads="1"/>
          </p:cNvSpPr>
          <p:nvPr/>
        </p:nvSpPr>
        <p:spPr bwMode="auto">
          <a:xfrm>
            <a:off x="1676400" y="5753100"/>
            <a:ext cx="382588"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hlink"/>
                </a:solidFill>
              </a:rPr>
              <a:t>7</a:t>
            </a:r>
          </a:p>
        </p:txBody>
      </p:sp>
      <p:sp>
        <p:nvSpPr>
          <p:cNvPr id="82174" name="Rectangle 254"/>
          <p:cNvSpPr>
            <a:spLocks noChangeArrowheads="1"/>
          </p:cNvSpPr>
          <p:nvPr/>
        </p:nvSpPr>
        <p:spPr bwMode="auto">
          <a:xfrm>
            <a:off x="3302000" y="6229350"/>
            <a:ext cx="420688"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800">
                <a:solidFill>
                  <a:schemeClr val="hlink"/>
                </a:solidFill>
              </a:rPr>
              <a:t>E</a:t>
            </a:r>
            <a:endParaRPr lang="zh-CN" altLang="en-US" sz="2800">
              <a:solidFill>
                <a:schemeClr val="hlink"/>
              </a:solidFill>
            </a:endParaRPr>
          </a:p>
        </p:txBody>
      </p:sp>
      <p:sp>
        <p:nvSpPr>
          <p:cNvPr id="82175" name="Rectangle 255"/>
          <p:cNvSpPr>
            <a:spLocks noChangeArrowheads="1"/>
          </p:cNvSpPr>
          <p:nvPr/>
        </p:nvSpPr>
        <p:spPr bwMode="auto">
          <a:xfrm>
            <a:off x="1447800" y="6210300"/>
            <a:ext cx="382588"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zh-CN" altLang="en-US" sz="2800">
                <a:solidFill>
                  <a:schemeClr val="hlink"/>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1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12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130">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13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2132">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2133">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2134">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2135">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2136">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2137">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2138">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2139">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2140">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2141">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2142">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2143">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2144">
                                            <p:txEl>
                                              <p:pRg st="0" end="0"/>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2145">
                                            <p:txEl>
                                              <p:pRg st="0" end="0"/>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2146">
                                            <p:txEl>
                                              <p:pRg st="0" end="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2151">
                                            <p:txEl>
                                              <p:pRg st="0" end="0"/>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2153">
                                            <p:txEl>
                                              <p:pRg st="0" end="0"/>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2154">
                                            <p:txEl>
                                              <p:pRg st="0" end="0"/>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82168">
                                            <p:txEl>
                                              <p:pRg st="0" end="0"/>
                                            </p:txEl>
                                          </p:spTgt>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82152">
                                            <p:txEl>
                                              <p:pRg st="0" end="0"/>
                                            </p:txEl>
                                          </p:spTgt>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2169">
                                            <p:txEl>
                                              <p:pRg st="0" end="0"/>
                                            </p:txEl>
                                          </p:spTgt>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2147">
                                            <p:txEl>
                                              <p:pRg st="0" end="0"/>
                                            </p:txEl>
                                          </p:spTgt>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2155">
                                            <p:txEl>
                                              <p:pRg st="0" end="0"/>
                                            </p:txEl>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82157">
                                            <p:txEl>
                                              <p:pRg st="0" end="0"/>
                                            </p:txEl>
                                          </p:spTgt>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82158">
                                            <p:txEl>
                                              <p:pRg st="0" end="0"/>
                                            </p:txEl>
                                          </p:spTgt>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82170">
                                            <p:txEl>
                                              <p:pRg st="0" end="0"/>
                                            </p:txEl>
                                          </p:spTgt>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82156">
                                            <p:txEl>
                                              <p:pRg st="0" end="0"/>
                                            </p:txEl>
                                          </p:spTgt>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82171">
                                            <p:txEl>
                                              <p:pRg st="0" end="0"/>
                                            </p:txEl>
                                          </p:spTgt>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82148">
                                            <p:txEl>
                                              <p:pRg st="0" end="0"/>
                                            </p:txEl>
                                          </p:spTgt>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82159">
                                            <p:txEl>
                                              <p:pRg st="0" end="0"/>
                                            </p:txEl>
                                          </p:spTgt>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82161">
                                            <p:txEl>
                                              <p:pRg st="0" end="0"/>
                                            </p:txEl>
                                          </p:spTgt>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82162">
                                            <p:txEl>
                                              <p:pRg st="0" end="0"/>
                                            </p:txEl>
                                          </p:spTgt>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82172">
                                            <p:txEl>
                                              <p:pRg st="0" end="0"/>
                                            </p:txEl>
                                          </p:spTgt>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82160">
                                            <p:txEl>
                                              <p:pRg st="0" end="0"/>
                                            </p:txEl>
                                          </p:spTgt>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82173">
                                            <p:txEl>
                                              <p:pRg st="0" end="0"/>
                                            </p:txEl>
                                          </p:spTgt>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82149">
                                            <p:txEl>
                                              <p:pRg st="0" end="0"/>
                                            </p:txEl>
                                          </p:spTgt>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499"/>
                                          </p:stCondLst>
                                        </p:cTn>
                                        <p:tgtEl>
                                          <p:spTgt spid="82163">
                                            <p:txEl>
                                              <p:pRg st="0" end="0"/>
                                            </p:txEl>
                                          </p:spTgt>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82165">
                                            <p:txEl>
                                              <p:pRg st="0" end="0"/>
                                            </p:txEl>
                                          </p:spTgt>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82166">
                                            <p:txEl>
                                              <p:pRg st="0" end="0"/>
                                            </p:txEl>
                                          </p:spTgt>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82174">
                                            <p:txEl>
                                              <p:pRg st="0" end="0"/>
                                            </p:txEl>
                                          </p:spTgt>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grpId="0" nodeType="clickEffect">
                                  <p:stCondLst>
                                    <p:cond delay="0"/>
                                  </p:stCondLst>
                                  <p:childTnLst>
                                    <p:set>
                                      <p:cBhvr>
                                        <p:cTn id="182" dur="1" fill="hold">
                                          <p:stCondLst>
                                            <p:cond delay="499"/>
                                          </p:stCondLst>
                                        </p:cTn>
                                        <p:tgtEl>
                                          <p:spTgt spid="82164">
                                            <p:txEl>
                                              <p:pRg st="0" end="0"/>
                                            </p:txEl>
                                          </p:spTgt>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499"/>
                                          </p:stCondLst>
                                        </p:cTn>
                                        <p:tgtEl>
                                          <p:spTgt spid="82175">
                                            <p:txEl>
                                              <p:pRg st="0" end="0"/>
                                            </p:txEl>
                                          </p:spTgt>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499"/>
                                          </p:stCondLst>
                                        </p:cTn>
                                        <p:tgtEl>
                                          <p:spTgt spid="82150">
                                            <p:txEl>
                                              <p:pRg st="0" end="0"/>
                                            </p:txEl>
                                          </p:spTgt>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grpId="0" nodeType="clickEffect">
                                  <p:stCondLst>
                                    <p:cond delay="0"/>
                                  </p:stCondLst>
                                  <p:childTnLst>
                                    <p:set>
                                      <p:cBhvr>
                                        <p:cTn id="194" dur="1" fill="hold">
                                          <p:stCondLst>
                                            <p:cond delay="499"/>
                                          </p:stCondLst>
                                        </p:cTn>
                                        <p:tgtEl>
                                          <p:spTgt spid="82167">
                                            <p:txEl>
                                              <p:pRg st="0" end="0"/>
                                            </p:txEl>
                                          </p:spTgt>
                                        </p:tgtEl>
                                        <p:attrNameLst>
                                          <p:attrName>style.visibility</p:attrName>
                                        </p:attrNameLst>
                                      </p:cBhvr>
                                      <p:to>
                                        <p:strVal val="visible"/>
                                      </p:to>
                                    </p:se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 presetClass="entr" presetSubtype="1" fill="hold" grpId="0" nodeType="clickEffect">
                                  <p:stCondLst>
                                    <p:cond delay="0"/>
                                  </p:stCondLst>
                                  <p:childTnLst>
                                    <p:set>
                                      <p:cBhvr>
                                        <p:cTn id="198" dur="1" fill="hold">
                                          <p:stCondLst>
                                            <p:cond delay="0"/>
                                          </p:stCondLst>
                                        </p:cTn>
                                        <p:tgtEl>
                                          <p:spTgt spid="82002"/>
                                        </p:tgtEl>
                                        <p:attrNameLst>
                                          <p:attrName>style.visibility</p:attrName>
                                        </p:attrNameLst>
                                      </p:cBhvr>
                                      <p:to>
                                        <p:strVal val="visible"/>
                                      </p:to>
                                    </p:set>
                                    <p:anim calcmode="lin" valueType="num">
                                      <p:cBhvr additive="base">
                                        <p:cTn id="199" dur="500" fill="hold"/>
                                        <p:tgtEl>
                                          <p:spTgt spid="82002"/>
                                        </p:tgtEl>
                                        <p:attrNameLst>
                                          <p:attrName>ppt_x</p:attrName>
                                        </p:attrNameLst>
                                      </p:cBhvr>
                                      <p:tavLst>
                                        <p:tav tm="0">
                                          <p:val>
                                            <p:strVal val="#ppt_x"/>
                                          </p:val>
                                        </p:tav>
                                        <p:tav tm="100000">
                                          <p:val>
                                            <p:strVal val="#ppt_x"/>
                                          </p:val>
                                        </p:tav>
                                      </p:tavLst>
                                    </p:anim>
                                    <p:anim calcmode="lin" valueType="num">
                                      <p:cBhvr additive="base">
                                        <p:cTn id="200" dur="500" fill="hold"/>
                                        <p:tgtEl>
                                          <p:spTgt spid="820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2" grpId="0" animBg="1"/>
      <p:bldP spid="82128" grpId="0" build="p" autoUpdateAnimBg="0"/>
      <p:bldP spid="82129" grpId="0" build="p" autoUpdateAnimBg="0"/>
      <p:bldP spid="82130" grpId="0" build="p" autoUpdateAnimBg="0"/>
      <p:bldP spid="82131" grpId="0" build="p" autoUpdateAnimBg="0"/>
      <p:bldP spid="82132" grpId="0" build="p" autoUpdateAnimBg="0"/>
      <p:bldP spid="82133" grpId="0" build="p" autoUpdateAnimBg="0"/>
      <p:bldP spid="82134" grpId="0" build="p" autoUpdateAnimBg="0"/>
      <p:bldP spid="82135" grpId="0" build="p" autoUpdateAnimBg="0"/>
      <p:bldP spid="82136" grpId="0" build="p" autoUpdateAnimBg="0"/>
      <p:bldP spid="82137" grpId="0" build="p" autoUpdateAnimBg="0"/>
      <p:bldP spid="82138" grpId="0" build="p" autoUpdateAnimBg="0"/>
      <p:bldP spid="82139" grpId="0" build="p" autoUpdateAnimBg="0"/>
      <p:bldP spid="82140" grpId="0" build="p" autoUpdateAnimBg="0"/>
      <p:bldP spid="82141" grpId="0" build="p" autoUpdateAnimBg="0"/>
      <p:bldP spid="82142" grpId="0" build="p" autoUpdateAnimBg="0"/>
      <p:bldP spid="82143" grpId="0" build="p" autoUpdateAnimBg="0"/>
      <p:bldP spid="82144" grpId="0" build="p" autoUpdateAnimBg="0"/>
      <p:bldP spid="82145" grpId="0" build="p" autoUpdateAnimBg="0"/>
      <p:bldP spid="82146" grpId="0" build="p" autoUpdateAnimBg="0"/>
      <p:bldP spid="82147" grpId="0" build="p" autoUpdateAnimBg="0"/>
      <p:bldP spid="82148" grpId="0" build="p" autoUpdateAnimBg="0"/>
      <p:bldP spid="82149" grpId="0" build="p" autoUpdateAnimBg="0"/>
      <p:bldP spid="82150" grpId="0" build="p" autoUpdateAnimBg="0"/>
      <p:bldP spid="82151" grpId="0" build="p" autoUpdateAnimBg="0"/>
      <p:bldP spid="82152" grpId="0" build="p" autoUpdateAnimBg="0"/>
      <p:bldP spid="82153" grpId="0" build="p" autoUpdateAnimBg="0"/>
      <p:bldP spid="82154" grpId="0" build="p" autoUpdateAnimBg="0"/>
      <p:bldP spid="82155" grpId="0" build="p" autoUpdateAnimBg="0"/>
      <p:bldP spid="82156" grpId="0" build="p" autoUpdateAnimBg="0"/>
      <p:bldP spid="82157" grpId="0" build="p" autoUpdateAnimBg="0"/>
      <p:bldP spid="82158" grpId="0" build="p" autoUpdateAnimBg="0"/>
      <p:bldP spid="82159" grpId="0" build="p" autoUpdateAnimBg="0"/>
      <p:bldP spid="82160" grpId="0" build="p" autoUpdateAnimBg="0"/>
      <p:bldP spid="82161" grpId="0" build="p" autoUpdateAnimBg="0"/>
      <p:bldP spid="82162" grpId="0" build="p" autoUpdateAnimBg="0"/>
      <p:bldP spid="82163" grpId="0" build="p" autoUpdateAnimBg="0"/>
      <p:bldP spid="82164" grpId="0" build="p" autoUpdateAnimBg="0"/>
      <p:bldP spid="82165" grpId="0" build="p" autoUpdateAnimBg="0"/>
      <p:bldP spid="82166" grpId="0" build="p" autoUpdateAnimBg="0"/>
      <p:bldP spid="82167" grpId="0" build="p" autoUpdateAnimBg="0"/>
      <p:bldP spid="82168" grpId="0" build="p" autoUpdateAnimBg="0"/>
      <p:bldP spid="82169" grpId="0" build="p" autoUpdateAnimBg="0"/>
      <p:bldP spid="82170" grpId="0" build="p" autoUpdateAnimBg="0"/>
      <p:bldP spid="82171" grpId="0" build="p" autoUpdateAnimBg="0"/>
      <p:bldP spid="82172" grpId="0" build="p" autoUpdateAnimBg="0"/>
      <p:bldP spid="82173" grpId="0" build="p" autoUpdateAnimBg="0"/>
      <p:bldP spid="82174" grpId="0" build="p" autoUpdateAnimBg="0"/>
      <p:bldP spid="8217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ltLang="zh-CN" dirty="0" smtClean="0">
                <a:solidFill>
                  <a:schemeClr val="tx1"/>
                </a:solidFill>
              </a:rPr>
              <a:t>6.</a:t>
            </a:r>
            <a:r>
              <a:rPr lang="zh-CN" altLang="en-US" dirty="0" smtClean="0">
                <a:solidFill>
                  <a:schemeClr val="tx1"/>
                </a:solidFill>
              </a:rPr>
              <a:t>3  </a:t>
            </a:r>
            <a:r>
              <a:rPr lang="en-US" altLang="zh-CN" dirty="0" smtClean="0">
                <a:solidFill>
                  <a:schemeClr val="tx1"/>
                </a:solidFill>
              </a:rPr>
              <a:t>SLR(1)</a:t>
            </a:r>
            <a:r>
              <a:rPr lang="zh-CN" altLang="en-US" dirty="0" smtClean="0">
                <a:solidFill>
                  <a:schemeClr val="tx1"/>
                </a:solidFill>
              </a:rPr>
              <a:t>分析</a:t>
            </a:r>
          </a:p>
        </p:txBody>
      </p:sp>
      <p:sp>
        <p:nvSpPr>
          <p:cNvPr id="33795" name="Rectangle 3"/>
          <p:cNvSpPr>
            <a:spLocks noGrp="1" noChangeArrowheads="1"/>
          </p:cNvSpPr>
          <p:nvPr>
            <p:ph type="body" idx="1"/>
          </p:nvPr>
        </p:nvSpPr>
        <p:spPr>
          <a:xfrm>
            <a:off x="457200" y="1447800"/>
            <a:ext cx="8153400" cy="5181600"/>
          </a:xfrm>
        </p:spPr>
        <p:txBody>
          <a:bodyPr/>
          <a:lstStyle/>
          <a:p>
            <a:pPr marL="533400" indent="-533400" algn="just" eaLnBrk="1" hangingPunct="1">
              <a:lnSpc>
                <a:spcPct val="90000"/>
              </a:lnSpc>
              <a:buClr>
                <a:schemeClr val="tx1"/>
              </a:buClr>
              <a:buFont typeface="Wingdings" pitchFamily="2" charset="2"/>
              <a:buAutoNum type="arabicPeriod"/>
            </a:pPr>
            <a:r>
              <a:rPr lang="zh-CN" altLang="en-US" sz="2400" smtClean="0"/>
              <a:t>项目集中的冲突</a:t>
            </a:r>
          </a:p>
          <a:p>
            <a:pPr marL="533400" indent="-533400" algn="just" eaLnBrk="1" hangingPunct="1">
              <a:lnSpc>
                <a:spcPct val="90000"/>
              </a:lnSpc>
              <a:buFont typeface="Wingdings" pitchFamily="2" charset="2"/>
              <a:buNone/>
            </a:pPr>
            <a:r>
              <a:rPr lang="zh-CN" altLang="en-US" sz="2400" smtClean="0"/>
              <a:t>	一个项目集中存在下列情况称为项目冲突：</a:t>
            </a:r>
          </a:p>
          <a:p>
            <a:pPr marL="533400" indent="-533400" algn="just" eaLnBrk="1" hangingPunct="1">
              <a:lnSpc>
                <a:spcPct val="90000"/>
              </a:lnSpc>
              <a:buFont typeface="Wingdings" pitchFamily="2" charset="2"/>
              <a:buChar char="Ø"/>
            </a:pPr>
            <a:r>
              <a:rPr lang="zh-CN" altLang="en-US" sz="2400" smtClean="0"/>
              <a:t>移进</a:t>
            </a:r>
            <a:r>
              <a:rPr lang="zh-CN" altLang="en-US" sz="2400" smtClean="0">
                <a:latin typeface="Times New Roman" pitchFamily="18" charset="0"/>
              </a:rPr>
              <a:t>—</a:t>
            </a:r>
            <a:r>
              <a:rPr lang="zh-CN" altLang="en-US" sz="2400" smtClean="0"/>
              <a:t>归约冲突</a:t>
            </a:r>
          </a:p>
          <a:p>
            <a:pPr marL="533400" indent="-533400" algn="just" eaLnBrk="1" hangingPunct="1">
              <a:lnSpc>
                <a:spcPct val="90000"/>
              </a:lnSpc>
              <a:buFont typeface="Wingdings" pitchFamily="2" charset="2"/>
              <a:buNone/>
            </a:pPr>
            <a:r>
              <a:rPr lang="zh-CN" altLang="en-US" sz="2400" smtClean="0"/>
              <a:t>	移进项目</a:t>
            </a:r>
            <a:r>
              <a:rPr lang="en-US" altLang="zh-CN" sz="2400" smtClean="0"/>
              <a:t>A→α</a:t>
            </a:r>
            <a:r>
              <a:rPr lang="en-US" altLang="zh-CN" sz="2400" smtClean="0">
                <a:latin typeface="Times New Roman" pitchFamily="18" charset="0"/>
              </a:rPr>
              <a:t>•</a:t>
            </a:r>
            <a:r>
              <a:rPr lang="en-US" altLang="zh-CN" sz="2400" smtClean="0"/>
              <a:t>aβ</a:t>
            </a:r>
            <a:r>
              <a:rPr lang="zh-CN" altLang="en-US" sz="2400" smtClean="0"/>
              <a:t>和归约项目</a:t>
            </a:r>
            <a:r>
              <a:rPr lang="en-US" altLang="zh-CN" sz="2400" smtClean="0"/>
              <a:t>B→r</a:t>
            </a:r>
            <a:r>
              <a:rPr lang="en-US" altLang="zh-CN" sz="2400" smtClean="0">
                <a:latin typeface="Times New Roman" pitchFamily="18" charset="0"/>
              </a:rPr>
              <a:t>•</a:t>
            </a:r>
            <a:r>
              <a:rPr lang="zh-CN" altLang="en-US" sz="2400" smtClean="0"/>
              <a:t>同在一个项目集中，当面临输入符</a:t>
            </a:r>
            <a:r>
              <a:rPr lang="en-US" altLang="zh-CN" sz="2400" smtClean="0"/>
              <a:t>a</a:t>
            </a:r>
            <a:r>
              <a:rPr lang="zh-CN" altLang="en-US" sz="2400" smtClean="0"/>
              <a:t>时，不能确定移进</a:t>
            </a:r>
            <a:r>
              <a:rPr lang="en-US" altLang="zh-CN" sz="2400" smtClean="0"/>
              <a:t>a</a:t>
            </a:r>
            <a:r>
              <a:rPr lang="zh-CN" altLang="en-US" sz="2400" smtClean="0"/>
              <a:t>还是把</a:t>
            </a:r>
            <a:r>
              <a:rPr lang="en-US" altLang="zh-CN" sz="2400" smtClean="0"/>
              <a:t>r</a:t>
            </a:r>
            <a:r>
              <a:rPr lang="zh-CN" altLang="en-US" sz="2400" smtClean="0"/>
              <a:t>归约为</a:t>
            </a:r>
            <a:r>
              <a:rPr lang="en-US" altLang="zh-CN" sz="2400" smtClean="0"/>
              <a:t>B；</a:t>
            </a:r>
          </a:p>
          <a:p>
            <a:pPr marL="533400" indent="-533400" algn="just" eaLnBrk="1" hangingPunct="1">
              <a:lnSpc>
                <a:spcPct val="90000"/>
              </a:lnSpc>
              <a:buFont typeface="Wingdings" pitchFamily="2" charset="2"/>
              <a:buChar char="Ø"/>
            </a:pPr>
            <a:r>
              <a:rPr lang="zh-CN" altLang="en-US" sz="2400" smtClean="0"/>
              <a:t>归约</a:t>
            </a:r>
            <a:r>
              <a:rPr lang="zh-CN" altLang="en-US" sz="2400" smtClean="0">
                <a:latin typeface="Times New Roman" pitchFamily="18" charset="0"/>
              </a:rPr>
              <a:t>—</a:t>
            </a:r>
            <a:r>
              <a:rPr lang="zh-CN" altLang="en-US" sz="2400" smtClean="0"/>
              <a:t>归约冲突</a:t>
            </a:r>
          </a:p>
          <a:p>
            <a:pPr marL="533400" indent="-533400" algn="just" eaLnBrk="1" hangingPunct="1">
              <a:lnSpc>
                <a:spcPct val="90000"/>
              </a:lnSpc>
              <a:buFont typeface="Wingdings" pitchFamily="2" charset="2"/>
              <a:buNone/>
            </a:pPr>
            <a:r>
              <a:rPr lang="zh-CN" altLang="en-US" sz="2400" smtClean="0"/>
              <a:t>	归约项目</a:t>
            </a:r>
            <a:r>
              <a:rPr lang="en-US" altLang="zh-CN" sz="2400" smtClean="0"/>
              <a:t>A→β</a:t>
            </a:r>
            <a:r>
              <a:rPr lang="en-US" altLang="zh-CN" sz="2400" smtClean="0">
                <a:latin typeface="Times New Roman" pitchFamily="18" charset="0"/>
              </a:rPr>
              <a:t>•</a:t>
            </a:r>
            <a:r>
              <a:rPr lang="zh-CN" altLang="en-US" sz="2400" smtClean="0"/>
              <a:t>和归约项目</a:t>
            </a:r>
            <a:r>
              <a:rPr lang="en-US" altLang="zh-CN" sz="2400" smtClean="0"/>
              <a:t>B→r</a:t>
            </a:r>
            <a:r>
              <a:rPr lang="en-US" altLang="zh-CN" sz="2400" smtClean="0">
                <a:latin typeface="Times New Roman" pitchFamily="18" charset="0"/>
              </a:rPr>
              <a:t>•</a:t>
            </a:r>
            <a:r>
              <a:rPr lang="zh-CN" altLang="en-US" sz="2400" smtClean="0"/>
              <a:t>同在一个项目集中，不管面临什么输入符都不能确定把</a:t>
            </a:r>
            <a:r>
              <a:rPr lang="en-US" altLang="zh-CN" sz="2400" smtClean="0"/>
              <a:t>β</a:t>
            </a:r>
            <a:r>
              <a:rPr lang="zh-CN" altLang="en-US" sz="2400" smtClean="0"/>
              <a:t>归约为</a:t>
            </a:r>
            <a:r>
              <a:rPr lang="en-US" altLang="zh-CN" sz="2400" smtClean="0"/>
              <a:t>A</a:t>
            </a:r>
            <a:r>
              <a:rPr lang="zh-CN" altLang="en-US" sz="2400" smtClean="0"/>
              <a:t>还是把</a:t>
            </a:r>
            <a:r>
              <a:rPr lang="en-US" altLang="zh-CN" sz="2400" smtClean="0"/>
              <a:t>r</a:t>
            </a:r>
            <a:r>
              <a:rPr lang="zh-CN" altLang="en-US" sz="2400" smtClean="0"/>
              <a:t>归约为</a:t>
            </a:r>
            <a:r>
              <a:rPr lang="en-US" altLang="zh-CN" sz="2400" smtClean="0"/>
              <a:t>B。</a:t>
            </a:r>
          </a:p>
          <a:p>
            <a:pPr marL="533400" indent="-533400" eaLnBrk="1" hangingPunct="1">
              <a:lnSpc>
                <a:spcPct val="90000"/>
              </a:lnSpc>
              <a:buFont typeface="Wingdings" pitchFamily="2" charset="2"/>
              <a:buNone/>
            </a:pPr>
            <a:endParaRPr lang="en-US" altLang="zh-CN" sz="2400" smtClean="0"/>
          </a:p>
          <a:p>
            <a:pPr marL="533400" indent="-533400" eaLnBrk="1" hangingPunct="1">
              <a:lnSpc>
                <a:spcPct val="90000"/>
              </a:lnSpc>
              <a:buFont typeface="Wingdings" pitchFamily="2" charset="2"/>
              <a:buNone/>
            </a:pPr>
            <a:r>
              <a:rPr lang="zh-CN" altLang="en-US" sz="2400" smtClean="0"/>
              <a:t>	一个文法的</a:t>
            </a:r>
            <a:r>
              <a:rPr lang="en-US" altLang="zh-CN" sz="2400" smtClean="0"/>
              <a:t>LR(0)</a:t>
            </a:r>
            <a:r>
              <a:rPr lang="zh-CN" altLang="en-US" sz="2400" smtClean="0">
                <a:solidFill>
                  <a:srgbClr val="FFFF00"/>
                </a:solidFill>
              </a:rPr>
              <a:t>项目集规范族</a:t>
            </a:r>
            <a:r>
              <a:rPr lang="zh-CN" altLang="en-US" sz="2400" smtClean="0"/>
              <a:t>中的</a:t>
            </a:r>
            <a:r>
              <a:rPr lang="zh-CN" altLang="en-US" sz="2400" smtClean="0">
                <a:solidFill>
                  <a:srgbClr val="FFFF00"/>
                </a:solidFill>
              </a:rPr>
              <a:t>项目集</a:t>
            </a:r>
            <a:r>
              <a:rPr lang="zh-CN" altLang="en-US" sz="2400" smtClean="0"/>
              <a:t>不存在</a:t>
            </a:r>
            <a:r>
              <a:rPr lang="zh-CN" altLang="en-US" sz="2400" smtClean="0">
                <a:solidFill>
                  <a:srgbClr val="FFFF00"/>
                </a:solidFill>
              </a:rPr>
              <a:t>移进</a:t>
            </a:r>
            <a:r>
              <a:rPr lang="zh-CN" altLang="en-US" sz="2400" smtClean="0">
                <a:solidFill>
                  <a:srgbClr val="FFFF00"/>
                </a:solidFill>
                <a:latin typeface="Times New Roman" pitchFamily="18" charset="0"/>
              </a:rPr>
              <a:t>—</a:t>
            </a:r>
            <a:r>
              <a:rPr lang="zh-CN" altLang="en-US" sz="2400" smtClean="0">
                <a:solidFill>
                  <a:srgbClr val="FFFF00"/>
                </a:solidFill>
              </a:rPr>
              <a:t>归约</a:t>
            </a:r>
            <a:r>
              <a:rPr lang="zh-CN" altLang="en-US" sz="2400" smtClean="0"/>
              <a:t>冲突，也不存在</a:t>
            </a:r>
            <a:r>
              <a:rPr lang="zh-CN" altLang="en-US" sz="2400" smtClean="0">
                <a:solidFill>
                  <a:srgbClr val="FFFF00"/>
                </a:solidFill>
              </a:rPr>
              <a:t>归约</a:t>
            </a:r>
            <a:r>
              <a:rPr lang="zh-CN" altLang="en-US" sz="2400" smtClean="0">
                <a:solidFill>
                  <a:srgbClr val="FFFF00"/>
                </a:solidFill>
                <a:latin typeface="Times New Roman" pitchFamily="18" charset="0"/>
              </a:rPr>
              <a:t>—</a:t>
            </a:r>
            <a:r>
              <a:rPr lang="zh-CN" altLang="en-US" sz="2400" smtClean="0">
                <a:solidFill>
                  <a:srgbClr val="FFFF00"/>
                </a:solidFill>
              </a:rPr>
              <a:t>归约</a:t>
            </a:r>
            <a:r>
              <a:rPr lang="zh-CN" altLang="en-US" sz="2400" smtClean="0"/>
              <a:t>冲突时，称该文法为</a:t>
            </a:r>
            <a:r>
              <a:rPr lang="en-US" altLang="zh-CN" sz="2400" smtClean="0">
                <a:solidFill>
                  <a:srgbClr val="FFFF00"/>
                </a:solidFill>
              </a:rPr>
              <a:t>LR(0)</a:t>
            </a:r>
            <a:r>
              <a:rPr lang="zh-CN" altLang="en-US" sz="2400" smtClean="0">
                <a:solidFill>
                  <a:srgbClr val="FFFF00"/>
                </a:solidFill>
              </a:rPr>
              <a:t>文法</a:t>
            </a:r>
            <a:r>
              <a:rPr lang="zh-CN" altLang="en-US" sz="24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7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3"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ext Box 4"/>
          <p:cNvSpPr txBox="1">
            <a:spLocks noChangeArrowheads="1"/>
          </p:cNvSpPr>
          <p:nvPr/>
        </p:nvSpPr>
        <p:spPr bwMode="auto">
          <a:xfrm>
            <a:off x="152400" y="152400"/>
            <a:ext cx="8763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t>例：文法</a:t>
            </a:r>
            <a:r>
              <a:rPr lang="en-US" altLang="zh-CN"/>
              <a:t>G</a:t>
            </a:r>
            <a:r>
              <a:rPr lang="en-US" altLang="zh-CN">
                <a:latin typeface="Times New Roman" pitchFamily="18" charset="0"/>
              </a:rPr>
              <a:t>’</a:t>
            </a:r>
            <a:endParaRPr lang="en-US" altLang="zh-CN"/>
          </a:p>
          <a:p>
            <a:pPr eaLnBrk="1" hangingPunct="1">
              <a:lnSpc>
                <a:spcPct val="100000"/>
              </a:lnSpc>
              <a:spcBef>
                <a:spcPct val="50000"/>
              </a:spcBef>
              <a:buClrTx/>
              <a:buFontTx/>
              <a:buNone/>
            </a:pPr>
            <a:r>
              <a:rPr lang="en-US" altLang="zh-CN"/>
              <a:t>(0)  S</a:t>
            </a:r>
            <a:r>
              <a:rPr lang="en-US" altLang="zh-CN">
                <a:latin typeface="Times New Roman" pitchFamily="18" charset="0"/>
              </a:rPr>
              <a:t>’</a:t>
            </a:r>
            <a:r>
              <a:rPr lang="en-US" altLang="zh-CN"/>
              <a:t>→S	(1)  S→rD	(2)  D→D,i	(3)  D→i</a:t>
            </a:r>
            <a:endParaRPr lang="zh-CN" altLang="en-US"/>
          </a:p>
        </p:txBody>
      </p:sp>
      <p:sp>
        <p:nvSpPr>
          <p:cNvPr id="34821" name="Text Box 5"/>
          <p:cNvSpPr txBox="1">
            <a:spLocks noChangeArrowheads="1"/>
          </p:cNvSpPr>
          <p:nvPr/>
        </p:nvSpPr>
        <p:spPr bwMode="auto">
          <a:xfrm>
            <a:off x="152400" y="13716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t>识别文法活前缀的</a:t>
            </a:r>
            <a:r>
              <a:rPr lang="en-US" altLang="zh-CN"/>
              <a:t>DFA</a:t>
            </a:r>
            <a:r>
              <a:rPr lang="zh-CN" altLang="en-US"/>
              <a:t>：</a:t>
            </a:r>
          </a:p>
        </p:txBody>
      </p:sp>
      <p:grpSp>
        <p:nvGrpSpPr>
          <p:cNvPr id="34823" name="Group 7"/>
          <p:cNvGrpSpPr>
            <a:grpSpLocks/>
          </p:cNvGrpSpPr>
          <p:nvPr/>
        </p:nvGrpSpPr>
        <p:grpSpPr bwMode="auto">
          <a:xfrm>
            <a:off x="457200" y="1981200"/>
            <a:ext cx="8382000" cy="2335213"/>
            <a:chOff x="384" y="2160"/>
            <a:chExt cx="5280" cy="1471"/>
          </a:xfrm>
        </p:grpSpPr>
        <p:sp>
          <p:nvSpPr>
            <p:cNvPr id="58374" name="Rectangle 8"/>
            <p:cNvSpPr>
              <a:spLocks noChangeArrowheads="1"/>
            </p:cNvSpPr>
            <p:nvPr/>
          </p:nvSpPr>
          <p:spPr bwMode="auto">
            <a:xfrm>
              <a:off x="384" y="2256"/>
              <a:ext cx="1008" cy="528"/>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     </a:t>
              </a:r>
              <a:r>
                <a:rPr lang="en-US" altLang="zh-CN">
                  <a:solidFill>
                    <a:schemeClr val="bg2"/>
                  </a:solidFill>
                </a:rPr>
                <a:t>S</a:t>
              </a:r>
              <a:r>
                <a:rPr lang="en-US" altLang="zh-CN">
                  <a:solidFill>
                    <a:schemeClr val="bg2"/>
                  </a:solidFill>
                  <a:latin typeface="Times New Roman" pitchFamily="18" charset="0"/>
                </a:rPr>
                <a:t>’</a:t>
              </a:r>
              <a:r>
                <a:rPr lang="en-US" altLang="zh-CN">
                  <a:solidFill>
                    <a:schemeClr val="bg2"/>
                  </a:solidFill>
                </a:rPr>
                <a:t>→</a:t>
              </a:r>
              <a:r>
                <a:rPr lang="en-US" altLang="zh-CN">
                  <a:solidFill>
                    <a:schemeClr val="bg2"/>
                  </a:solidFill>
                  <a:latin typeface="Times New Roman" pitchFamily="18" charset="0"/>
                </a:rPr>
                <a:t>•</a:t>
              </a:r>
              <a:r>
                <a:rPr lang="en-US" altLang="zh-CN">
                  <a:solidFill>
                    <a:schemeClr val="bg2"/>
                  </a:solidFill>
                </a:rPr>
                <a:t>S</a:t>
              </a:r>
              <a:endParaRPr lang="zh-CN" altLang="en-US">
                <a:solidFill>
                  <a:schemeClr val="bg2"/>
                </a:solidFill>
              </a:endParaRPr>
            </a:p>
          </p:txBody>
        </p:sp>
        <p:sp>
          <p:nvSpPr>
            <p:cNvPr id="58375" name="Rectangle 9"/>
            <p:cNvSpPr>
              <a:spLocks noChangeArrowheads="1"/>
            </p:cNvSpPr>
            <p:nvPr/>
          </p:nvSpPr>
          <p:spPr bwMode="auto">
            <a:xfrm>
              <a:off x="384" y="3264"/>
              <a:ext cx="1008" cy="288"/>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a:t>
              </a:r>
              <a:r>
                <a:rPr lang="en-US" altLang="zh-CN">
                  <a:solidFill>
                    <a:schemeClr val="bg2"/>
                  </a:solidFill>
                </a:rPr>
                <a:t>S</a:t>
              </a:r>
              <a:r>
                <a:rPr lang="en-US" altLang="zh-CN">
                  <a:solidFill>
                    <a:schemeClr val="bg2"/>
                  </a:solidFill>
                  <a:latin typeface="Times New Roman" pitchFamily="18" charset="0"/>
                </a:rPr>
                <a:t>’</a:t>
              </a:r>
              <a:r>
                <a:rPr lang="en-US" altLang="zh-CN">
                  <a:solidFill>
                    <a:schemeClr val="bg2"/>
                  </a:solidFill>
                </a:rPr>
                <a:t>→S</a:t>
              </a:r>
              <a:r>
                <a:rPr lang="en-US" altLang="zh-CN">
                  <a:solidFill>
                    <a:schemeClr val="bg2"/>
                  </a:solidFill>
                  <a:latin typeface="Times New Roman" pitchFamily="18" charset="0"/>
                </a:rPr>
                <a:t>•</a:t>
              </a:r>
              <a:endParaRPr lang="zh-CN" altLang="en-US">
                <a:solidFill>
                  <a:schemeClr val="bg2"/>
                </a:solidFill>
              </a:endParaRPr>
            </a:p>
          </p:txBody>
        </p:sp>
        <p:sp>
          <p:nvSpPr>
            <p:cNvPr id="58376" name="Rectangle 10"/>
            <p:cNvSpPr>
              <a:spLocks noChangeArrowheads="1"/>
            </p:cNvSpPr>
            <p:nvPr/>
          </p:nvSpPr>
          <p:spPr bwMode="auto">
            <a:xfrm>
              <a:off x="1776" y="2160"/>
              <a:ext cx="960" cy="768"/>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a:t>
              </a:r>
              <a:r>
                <a:rPr lang="en-US" altLang="zh-CN">
                  <a:solidFill>
                    <a:schemeClr val="bg2"/>
                  </a:solidFill>
                </a:rPr>
                <a:t>S→r</a:t>
              </a:r>
              <a:r>
                <a:rPr lang="en-US" altLang="zh-CN">
                  <a:solidFill>
                    <a:schemeClr val="bg2"/>
                  </a:solidFill>
                  <a:latin typeface="Times New Roman" pitchFamily="18" charset="0"/>
                </a:rPr>
                <a:t>•</a:t>
              </a:r>
              <a:r>
                <a:rPr lang="en-US" altLang="zh-CN">
                  <a:solidFill>
                    <a:schemeClr val="bg2"/>
                  </a:solidFill>
                </a:rPr>
                <a:t>D</a:t>
              </a:r>
              <a:endParaRPr lang="en-US" altLang="zh-CN">
                <a:solidFill>
                  <a:schemeClr val="bg2"/>
                </a:solidFill>
                <a:latin typeface="Times New Roman" pitchFamily="18" charset="0"/>
              </a:endParaRPr>
            </a:p>
            <a:p>
              <a:pPr eaLnBrk="0" hangingPunct="0">
                <a:lnSpc>
                  <a:spcPct val="100000"/>
                </a:lnSpc>
                <a:spcBef>
                  <a:spcPct val="0"/>
                </a:spcBef>
                <a:buClrTx/>
                <a:buFontTx/>
                <a:buNone/>
              </a:pPr>
              <a:r>
                <a:rPr lang="en-US" altLang="zh-CN">
                  <a:solidFill>
                    <a:schemeClr val="bg2"/>
                  </a:solidFill>
                  <a:latin typeface="Times New Roman" pitchFamily="18" charset="0"/>
                </a:rPr>
                <a:t>    </a:t>
              </a:r>
              <a:endParaRPr lang="zh-CN" altLang="en-US">
                <a:solidFill>
                  <a:schemeClr val="bg2"/>
                </a:solidFill>
                <a:latin typeface="Times New Roman" pitchFamily="18" charset="0"/>
              </a:endParaRPr>
            </a:p>
          </p:txBody>
        </p:sp>
        <p:grpSp>
          <p:nvGrpSpPr>
            <p:cNvPr id="58377" name="Group 11"/>
            <p:cNvGrpSpPr>
              <a:grpSpLocks/>
            </p:cNvGrpSpPr>
            <p:nvPr/>
          </p:nvGrpSpPr>
          <p:grpSpPr bwMode="auto">
            <a:xfrm>
              <a:off x="1392" y="2279"/>
              <a:ext cx="337" cy="265"/>
              <a:chOff x="1344" y="2567"/>
              <a:chExt cx="337" cy="265"/>
            </a:xfrm>
          </p:grpSpPr>
          <p:sp>
            <p:nvSpPr>
              <p:cNvPr id="58406" name="Line 12"/>
              <p:cNvSpPr>
                <a:spLocks noChangeShapeType="1"/>
              </p:cNvSpPr>
              <p:nvPr/>
            </p:nvSpPr>
            <p:spPr bwMode="auto">
              <a:xfrm>
                <a:off x="1344" y="2807"/>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58407" name="Text Box 13"/>
              <p:cNvSpPr txBox="1">
                <a:spLocks noChangeArrowheads="1"/>
              </p:cNvSpPr>
              <p:nvPr/>
            </p:nvSpPr>
            <p:spPr bwMode="auto">
              <a:xfrm>
                <a:off x="1393" y="2567"/>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r</a:t>
                </a:r>
              </a:p>
            </p:txBody>
          </p:sp>
        </p:grpSp>
        <p:grpSp>
          <p:nvGrpSpPr>
            <p:cNvPr id="58378" name="Group 14"/>
            <p:cNvGrpSpPr>
              <a:grpSpLocks/>
            </p:cNvGrpSpPr>
            <p:nvPr/>
          </p:nvGrpSpPr>
          <p:grpSpPr bwMode="auto">
            <a:xfrm>
              <a:off x="624" y="2832"/>
              <a:ext cx="288" cy="384"/>
              <a:chOff x="576" y="2880"/>
              <a:chExt cx="288" cy="384"/>
            </a:xfrm>
          </p:grpSpPr>
          <p:sp>
            <p:nvSpPr>
              <p:cNvPr id="58404" name="Text Box 15"/>
              <p:cNvSpPr txBox="1">
                <a:spLocks noChangeArrowheads="1"/>
              </p:cNvSpPr>
              <p:nvPr/>
            </p:nvSpPr>
            <p:spPr bwMode="auto">
              <a:xfrm>
                <a:off x="576" y="2976"/>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S</a:t>
                </a:r>
              </a:p>
            </p:txBody>
          </p:sp>
          <p:sp>
            <p:nvSpPr>
              <p:cNvPr id="58405" name="Line 16"/>
              <p:cNvSpPr>
                <a:spLocks noChangeShapeType="1"/>
              </p:cNvSpPr>
              <p:nvPr/>
            </p:nvSpPr>
            <p:spPr bwMode="auto">
              <a:xfrm>
                <a:off x="864" y="2880"/>
                <a:ext cx="0" cy="38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58379" name="Rectangle 17"/>
            <p:cNvSpPr>
              <a:spLocks noChangeArrowheads="1"/>
            </p:cNvSpPr>
            <p:nvPr/>
          </p:nvSpPr>
          <p:spPr bwMode="auto">
            <a:xfrm>
              <a:off x="3120" y="2256"/>
              <a:ext cx="1008" cy="576"/>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a:t>
              </a:r>
              <a:r>
                <a:rPr lang="en-US" altLang="zh-CN">
                  <a:solidFill>
                    <a:schemeClr val="bg2"/>
                  </a:solidFill>
                </a:rPr>
                <a:t>S→rD•</a:t>
              </a:r>
            </a:p>
            <a:p>
              <a:pPr eaLnBrk="0" hangingPunct="0">
                <a:lnSpc>
                  <a:spcPct val="100000"/>
                </a:lnSpc>
                <a:spcBef>
                  <a:spcPct val="0"/>
                </a:spcBef>
                <a:buClrTx/>
                <a:buFontTx/>
                <a:buNone/>
              </a:pPr>
              <a:r>
                <a:rPr lang="en-US" altLang="zh-CN">
                  <a:solidFill>
                    <a:schemeClr val="bg2"/>
                  </a:solidFill>
                </a:rPr>
                <a:t>     D→D•,i</a:t>
              </a:r>
              <a:endParaRPr lang="zh-CN" altLang="en-US">
                <a:solidFill>
                  <a:schemeClr val="bg2"/>
                </a:solidFill>
                <a:latin typeface="Times New Roman" pitchFamily="18" charset="0"/>
              </a:endParaRPr>
            </a:p>
          </p:txBody>
        </p:sp>
        <p:grpSp>
          <p:nvGrpSpPr>
            <p:cNvPr id="58380" name="Group 18"/>
            <p:cNvGrpSpPr>
              <a:grpSpLocks/>
            </p:cNvGrpSpPr>
            <p:nvPr/>
          </p:nvGrpSpPr>
          <p:grpSpPr bwMode="auto">
            <a:xfrm>
              <a:off x="2736" y="2279"/>
              <a:ext cx="336" cy="265"/>
              <a:chOff x="2688" y="2711"/>
              <a:chExt cx="336" cy="265"/>
            </a:xfrm>
          </p:grpSpPr>
          <p:sp>
            <p:nvSpPr>
              <p:cNvPr id="58402" name="Line 19"/>
              <p:cNvSpPr>
                <a:spLocks noChangeShapeType="1"/>
              </p:cNvSpPr>
              <p:nvPr/>
            </p:nvSpPr>
            <p:spPr bwMode="auto">
              <a:xfrm>
                <a:off x="2688" y="2976"/>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58403" name="Text Box 20"/>
              <p:cNvSpPr txBox="1">
                <a:spLocks noChangeArrowheads="1"/>
              </p:cNvSpPr>
              <p:nvPr/>
            </p:nvSpPr>
            <p:spPr bwMode="auto">
              <a:xfrm>
                <a:off x="2688" y="2711"/>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dirty="0"/>
                  <a:t>D</a:t>
                </a:r>
              </a:p>
            </p:txBody>
          </p:sp>
        </p:grpSp>
        <p:sp>
          <p:nvSpPr>
            <p:cNvPr id="58381" name="Rectangle 21"/>
            <p:cNvSpPr>
              <a:spLocks noChangeArrowheads="1"/>
            </p:cNvSpPr>
            <p:nvPr/>
          </p:nvSpPr>
          <p:spPr bwMode="auto">
            <a:xfrm>
              <a:off x="1776" y="3320"/>
              <a:ext cx="1008" cy="311"/>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D→i•</a:t>
              </a:r>
              <a:endParaRPr lang="zh-CN" altLang="en-US">
                <a:solidFill>
                  <a:schemeClr val="bg2"/>
                </a:solidFill>
                <a:latin typeface="Times New Roman" pitchFamily="18" charset="0"/>
              </a:endParaRPr>
            </a:p>
          </p:txBody>
        </p:sp>
        <p:sp>
          <p:nvSpPr>
            <p:cNvPr id="58382" name="Rectangle 22"/>
            <p:cNvSpPr>
              <a:spLocks noChangeArrowheads="1"/>
            </p:cNvSpPr>
            <p:nvPr/>
          </p:nvSpPr>
          <p:spPr bwMode="auto">
            <a:xfrm>
              <a:off x="4512" y="2352"/>
              <a:ext cx="1152" cy="336"/>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D→D,•i</a:t>
              </a:r>
              <a:endParaRPr lang="zh-CN" altLang="en-US">
                <a:solidFill>
                  <a:schemeClr val="bg2"/>
                </a:solidFill>
                <a:latin typeface="Times New Roman" pitchFamily="18" charset="0"/>
              </a:endParaRPr>
            </a:p>
          </p:txBody>
        </p:sp>
        <p:grpSp>
          <p:nvGrpSpPr>
            <p:cNvPr id="58383" name="Group 23"/>
            <p:cNvGrpSpPr>
              <a:grpSpLocks/>
            </p:cNvGrpSpPr>
            <p:nvPr/>
          </p:nvGrpSpPr>
          <p:grpSpPr bwMode="auto">
            <a:xfrm>
              <a:off x="4128" y="2256"/>
              <a:ext cx="336" cy="288"/>
              <a:chOff x="4128" y="2832"/>
              <a:chExt cx="336" cy="288"/>
            </a:xfrm>
          </p:grpSpPr>
          <p:sp>
            <p:nvSpPr>
              <p:cNvPr id="58400" name="Line 24"/>
              <p:cNvSpPr>
                <a:spLocks noChangeShapeType="1"/>
              </p:cNvSpPr>
              <p:nvPr/>
            </p:nvSpPr>
            <p:spPr bwMode="auto">
              <a:xfrm>
                <a:off x="4128" y="3120"/>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58401" name="Text Box 25"/>
              <p:cNvSpPr txBox="1">
                <a:spLocks noChangeArrowheads="1"/>
              </p:cNvSpPr>
              <p:nvPr/>
            </p:nvSpPr>
            <p:spPr bwMode="auto">
              <a:xfrm>
                <a:off x="4128" y="283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a:t>
                </a:r>
              </a:p>
            </p:txBody>
          </p:sp>
        </p:grpSp>
        <p:grpSp>
          <p:nvGrpSpPr>
            <p:cNvPr id="58384" name="Group 26"/>
            <p:cNvGrpSpPr>
              <a:grpSpLocks/>
            </p:cNvGrpSpPr>
            <p:nvPr/>
          </p:nvGrpSpPr>
          <p:grpSpPr bwMode="auto">
            <a:xfrm>
              <a:off x="2208" y="2976"/>
              <a:ext cx="288" cy="305"/>
              <a:chOff x="2400" y="3352"/>
              <a:chExt cx="288" cy="305"/>
            </a:xfrm>
          </p:grpSpPr>
          <p:sp>
            <p:nvSpPr>
              <p:cNvPr id="58398" name="Text Box 27"/>
              <p:cNvSpPr txBox="1">
                <a:spLocks noChangeArrowheads="1"/>
              </p:cNvSpPr>
              <p:nvPr/>
            </p:nvSpPr>
            <p:spPr bwMode="auto">
              <a:xfrm>
                <a:off x="2400" y="339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58399" name="Line 28"/>
              <p:cNvSpPr>
                <a:spLocks noChangeShapeType="1"/>
              </p:cNvSpPr>
              <p:nvPr/>
            </p:nvSpPr>
            <p:spPr bwMode="auto">
              <a:xfrm>
                <a:off x="2400" y="3352"/>
                <a:ext cx="0" cy="30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58385" name="Rectangle 29"/>
            <p:cNvSpPr>
              <a:spLocks noChangeArrowheads="1"/>
            </p:cNvSpPr>
            <p:nvPr/>
          </p:nvSpPr>
          <p:spPr bwMode="auto">
            <a:xfrm>
              <a:off x="624" y="2496"/>
              <a:ext cx="768"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0"/>
                </a:spcBef>
                <a:buClrTx/>
                <a:buFontTx/>
                <a:buNone/>
              </a:pPr>
              <a:r>
                <a:rPr lang="en-US" altLang="zh-CN">
                  <a:solidFill>
                    <a:schemeClr val="bg2"/>
                  </a:solidFill>
                </a:rPr>
                <a:t>S→</a:t>
              </a:r>
              <a:r>
                <a:rPr lang="en-US" altLang="zh-CN">
                  <a:solidFill>
                    <a:schemeClr val="bg2"/>
                  </a:solidFill>
                  <a:latin typeface="Times New Roman" pitchFamily="18" charset="0"/>
                </a:rPr>
                <a:t>•</a:t>
              </a:r>
              <a:r>
                <a:rPr lang="en-US" altLang="zh-CN">
                  <a:solidFill>
                    <a:schemeClr val="bg2"/>
                  </a:solidFill>
                </a:rPr>
                <a:t>rD</a:t>
              </a:r>
              <a:endParaRPr lang="zh-CN" altLang="en-US">
                <a:solidFill>
                  <a:schemeClr val="bg2"/>
                </a:solidFill>
              </a:endParaRPr>
            </a:p>
          </p:txBody>
        </p:sp>
        <p:sp>
          <p:nvSpPr>
            <p:cNvPr id="58386" name="Rectangle 30"/>
            <p:cNvSpPr>
              <a:spLocks noChangeArrowheads="1"/>
            </p:cNvSpPr>
            <p:nvPr/>
          </p:nvSpPr>
          <p:spPr bwMode="auto">
            <a:xfrm>
              <a:off x="384" y="2279"/>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0</a:t>
              </a:r>
              <a:endParaRPr lang="zh-CN" altLang="en-US" baseline="-25000">
                <a:solidFill>
                  <a:schemeClr val="bg2"/>
                </a:solidFill>
                <a:latin typeface="Times New Roman" pitchFamily="18" charset="0"/>
              </a:endParaRPr>
            </a:p>
          </p:txBody>
        </p:sp>
        <p:sp>
          <p:nvSpPr>
            <p:cNvPr id="58387" name="Rectangle 31"/>
            <p:cNvSpPr>
              <a:spLocks noChangeArrowheads="1"/>
            </p:cNvSpPr>
            <p:nvPr/>
          </p:nvSpPr>
          <p:spPr bwMode="auto">
            <a:xfrm>
              <a:off x="384" y="3312"/>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1</a:t>
              </a:r>
              <a:endParaRPr lang="zh-CN" altLang="en-US" baseline="-25000">
                <a:solidFill>
                  <a:schemeClr val="bg2"/>
                </a:solidFill>
                <a:latin typeface="Times New Roman" pitchFamily="18" charset="0"/>
              </a:endParaRPr>
            </a:p>
          </p:txBody>
        </p:sp>
        <p:sp>
          <p:nvSpPr>
            <p:cNvPr id="58388" name="Rectangle 32"/>
            <p:cNvSpPr>
              <a:spLocks noChangeArrowheads="1"/>
            </p:cNvSpPr>
            <p:nvPr/>
          </p:nvSpPr>
          <p:spPr bwMode="auto">
            <a:xfrm>
              <a:off x="1761" y="2160"/>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2</a:t>
              </a:r>
              <a:endParaRPr lang="zh-CN" altLang="en-US" baseline="-25000">
                <a:solidFill>
                  <a:schemeClr val="bg2"/>
                </a:solidFill>
                <a:latin typeface="Times New Roman" pitchFamily="18" charset="0"/>
              </a:endParaRPr>
            </a:p>
          </p:txBody>
        </p:sp>
        <p:sp>
          <p:nvSpPr>
            <p:cNvPr id="58389" name="Rectangle 33"/>
            <p:cNvSpPr>
              <a:spLocks noChangeArrowheads="1"/>
            </p:cNvSpPr>
            <p:nvPr/>
          </p:nvSpPr>
          <p:spPr bwMode="auto">
            <a:xfrm>
              <a:off x="3120" y="2256"/>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3</a:t>
              </a:r>
              <a:endParaRPr lang="zh-CN" altLang="en-US" baseline="-25000">
                <a:solidFill>
                  <a:schemeClr val="bg2"/>
                </a:solidFill>
                <a:latin typeface="Times New Roman" pitchFamily="18" charset="0"/>
              </a:endParaRPr>
            </a:p>
          </p:txBody>
        </p:sp>
        <p:sp>
          <p:nvSpPr>
            <p:cNvPr id="58390" name="Rectangle 34"/>
            <p:cNvSpPr>
              <a:spLocks noChangeArrowheads="1"/>
            </p:cNvSpPr>
            <p:nvPr/>
          </p:nvSpPr>
          <p:spPr bwMode="auto">
            <a:xfrm>
              <a:off x="1824" y="3336"/>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4</a:t>
              </a:r>
              <a:endParaRPr lang="zh-CN" altLang="en-US" baseline="-25000">
                <a:solidFill>
                  <a:schemeClr val="bg2"/>
                </a:solidFill>
                <a:latin typeface="Times New Roman" pitchFamily="18" charset="0"/>
              </a:endParaRPr>
            </a:p>
          </p:txBody>
        </p:sp>
        <p:sp>
          <p:nvSpPr>
            <p:cNvPr id="58391" name="Rectangle 35"/>
            <p:cNvSpPr>
              <a:spLocks noChangeArrowheads="1"/>
            </p:cNvSpPr>
            <p:nvPr/>
          </p:nvSpPr>
          <p:spPr bwMode="auto">
            <a:xfrm>
              <a:off x="4512" y="2352"/>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5</a:t>
              </a:r>
              <a:endParaRPr lang="zh-CN" altLang="en-US" baseline="-25000">
                <a:solidFill>
                  <a:schemeClr val="bg2"/>
                </a:solidFill>
                <a:latin typeface="Times New Roman" pitchFamily="18" charset="0"/>
              </a:endParaRPr>
            </a:p>
          </p:txBody>
        </p:sp>
        <p:sp>
          <p:nvSpPr>
            <p:cNvPr id="58392" name="Rectangle 36"/>
            <p:cNvSpPr>
              <a:spLocks noChangeArrowheads="1"/>
            </p:cNvSpPr>
            <p:nvPr/>
          </p:nvSpPr>
          <p:spPr bwMode="auto">
            <a:xfrm>
              <a:off x="2016" y="2458"/>
              <a:ext cx="768" cy="51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chemeClr val="bg2"/>
                  </a:solidFill>
                </a:rPr>
                <a:t>D→</a:t>
              </a:r>
              <a:r>
                <a:rPr lang="en-US" altLang="zh-CN">
                  <a:solidFill>
                    <a:schemeClr val="bg2"/>
                  </a:solidFill>
                  <a:latin typeface="Times New Roman" pitchFamily="18" charset="0"/>
                </a:rPr>
                <a:t>•</a:t>
              </a:r>
              <a:r>
                <a:rPr lang="en-US" altLang="zh-CN">
                  <a:solidFill>
                    <a:schemeClr val="bg2"/>
                  </a:solidFill>
                </a:rPr>
                <a:t>D,i D→</a:t>
              </a:r>
              <a:r>
                <a:rPr lang="en-US" altLang="zh-CN">
                  <a:solidFill>
                    <a:schemeClr val="bg2"/>
                  </a:solidFill>
                  <a:latin typeface="Times New Roman" pitchFamily="18" charset="0"/>
                </a:rPr>
                <a:t>•</a:t>
              </a:r>
              <a:r>
                <a:rPr lang="en-US" altLang="zh-CN">
                  <a:solidFill>
                    <a:schemeClr val="bg2"/>
                  </a:solidFill>
                </a:rPr>
                <a:t>i</a:t>
              </a:r>
              <a:endParaRPr lang="zh-CN" altLang="en-US">
                <a:solidFill>
                  <a:schemeClr val="bg2"/>
                </a:solidFill>
              </a:endParaRPr>
            </a:p>
          </p:txBody>
        </p:sp>
        <p:sp>
          <p:nvSpPr>
            <p:cNvPr id="58393" name="Rectangle 37"/>
            <p:cNvSpPr>
              <a:spLocks noChangeArrowheads="1"/>
            </p:cNvSpPr>
            <p:nvPr/>
          </p:nvSpPr>
          <p:spPr bwMode="auto">
            <a:xfrm>
              <a:off x="4608" y="3032"/>
              <a:ext cx="1008" cy="311"/>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D→D,i•</a:t>
              </a:r>
              <a:endParaRPr lang="zh-CN" altLang="en-US">
                <a:solidFill>
                  <a:schemeClr val="bg2"/>
                </a:solidFill>
                <a:latin typeface="Times New Roman" pitchFamily="18" charset="0"/>
              </a:endParaRPr>
            </a:p>
          </p:txBody>
        </p:sp>
        <p:grpSp>
          <p:nvGrpSpPr>
            <p:cNvPr id="58394" name="Group 38"/>
            <p:cNvGrpSpPr>
              <a:grpSpLocks/>
            </p:cNvGrpSpPr>
            <p:nvPr/>
          </p:nvGrpSpPr>
          <p:grpSpPr bwMode="auto">
            <a:xfrm>
              <a:off x="5040" y="2688"/>
              <a:ext cx="288" cy="305"/>
              <a:chOff x="2400" y="3352"/>
              <a:chExt cx="288" cy="305"/>
            </a:xfrm>
          </p:grpSpPr>
          <p:sp>
            <p:nvSpPr>
              <p:cNvPr id="58396" name="Text Box 39"/>
              <p:cNvSpPr txBox="1">
                <a:spLocks noChangeArrowheads="1"/>
              </p:cNvSpPr>
              <p:nvPr/>
            </p:nvSpPr>
            <p:spPr bwMode="auto">
              <a:xfrm>
                <a:off x="2400" y="339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58397" name="Line 40"/>
              <p:cNvSpPr>
                <a:spLocks noChangeShapeType="1"/>
              </p:cNvSpPr>
              <p:nvPr/>
            </p:nvSpPr>
            <p:spPr bwMode="auto">
              <a:xfrm>
                <a:off x="2400" y="3352"/>
                <a:ext cx="0" cy="30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58395" name="Rectangle 41"/>
            <p:cNvSpPr>
              <a:spLocks noChangeArrowheads="1"/>
            </p:cNvSpPr>
            <p:nvPr/>
          </p:nvSpPr>
          <p:spPr bwMode="auto">
            <a:xfrm>
              <a:off x="4656" y="3048"/>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6</a:t>
              </a:r>
              <a:endParaRPr lang="zh-CN" altLang="en-US" baseline="-25000">
                <a:solidFill>
                  <a:schemeClr val="bg2"/>
                </a:solidFill>
                <a:latin typeface="Times New Roman" pitchFamily="18" charset="0"/>
              </a:endParaRPr>
            </a:p>
          </p:txBody>
        </p:sp>
      </p:grpSp>
      <p:sp>
        <p:nvSpPr>
          <p:cNvPr id="34858" name="Text Box 42"/>
          <p:cNvSpPr txBox="1">
            <a:spLocks noChangeArrowheads="1"/>
          </p:cNvSpPr>
          <p:nvPr/>
        </p:nvSpPr>
        <p:spPr bwMode="auto">
          <a:xfrm>
            <a:off x="228600" y="4800600"/>
            <a:ext cx="8534400" cy="107473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sz="2800" dirty="0"/>
              <a:t>在项目集</a:t>
            </a:r>
            <a:r>
              <a:rPr lang="en-US" altLang="zh-CN" sz="2800" dirty="0"/>
              <a:t>I</a:t>
            </a:r>
            <a:r>
              <a:rPr lang="en-US" altLang="zh-CN" sz="2800" baseline="-25000" dirty="0"/>
              <a:t>3</a:t>
            </a:r>
            <a:r>
              <a:rPr lang="zh-CN" altLang="en-US" sz="2800" dirty="0"/>
              <a:t>中</a:t>
            </a:r>
            <a:r>
              <a:rPr lang="en-US" altLang="zh-CN" sz="2800" dirty="0" err="1"/>
              <a:t>S→rD</a:t>
            </a:r>
            <a:r>
              <a:rPr lang="en-US" altLang="zh-CN" sz="2800" dirty="0"/>
              <a:t>•</a:t>
            </a:r>
            <a:r>
              <a:rPr lang="zh-CN" altLang="en-US" sz="2800" dirty="0"/>
              <a:t>为归约项目，</a:t>
            </a:r>
            <a:r>
              <a:rPr lang="en-US" altLang="zh-CN" sz="2800" dirty="0" err="1"/>
              <a:t>D→D•,i</a:t>
            </a:r>
            <a:r>
              <a:rPr lang="zh-CN" altLang="en-US" sz="2800" dirty="0"/>
              <a:t>为移进项目，</a:t>
            </a:r>
          </a:p>
          <a:p>
            <a:pPr eaLnBrk="1" hangingPunct="1">
              <a:spcBef>
                <a:spcPct val="50000"/>
              </a:spcBef>
            </a:pPr>
            <a:r>
              <a:rPr lang="zh-CN" altLang="en-US" sz="2800" dirty="0"/>
              <a:t>存在移进－归约冲突，该文法不是</a:t>
            </a:r>
            <a:r>
              <a:rPr lang="en-US" altLang="zh-CN" sz="2800" dirty="0"/>
              <a:t>LR(0)</a:t>
            </a:r>
            <a:r>
              <a:rPr lang="zh-CN" altLang="en-US" sz="2800" dirty="0"/>
              <a:t>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5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autoUpdateAnimBg="0"/>
      <p:bldP spid="34858"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endParaRPr lang="zh-CN" altLang="en-US" sz="3200" smtClean="0">
              <a:solidFill>
                <a:schemeClr val="tx1"/>
              </a:solidFill>
            </a:endParaRPr>
          </a:p>
        </p:txBody>
      </p:sp>
      <p:sp>
        <p:nvSpPr>
          <p:cNvPr id="35843" name="Rectangle 3"/>
          <p:cNvSpPr>
            <a:spLocks noGrp="1" noChangeArrowheads="1"/>
          </p:cNvSpPr>
          <p:nvPr>
            <p:ph type="body" idx="1"/>
          </p:nvPr>
        </p:nvSpPr>
        <p:spPr/>
        <p:txBody>
          <a:bodyPr/>
          <a:lstStyle/>
          <a:p>
            <a:pPr algn="just" eaLnBrk="1" hangingPunct="1">
              <a:buFont typeface="Wingdings" pitchFamily="2" charset="2"/>
              <a:buNone/>
            </a:pPr>
            <a:r>
              <a:rPr lang="zh-CN" altLang="en-US" sz="2800" smtClean="0"/>
              <a:t>2.  解决冲突的</a:t>
            </a:r>
            <a:r>
              <a:rPr lang="en-US" altLang="zh-CN" sz="2800" smtClean="0"/>
              <a:t>SLR(1)</a:t>
            </a:r>
            <a:r>
              <a:rPr lang="zh-CN" altLang="en-US" sz="2800" smtClean="0"/>
              <a:t>方法</a:t>
            </a:r>
          </a:p>
          <a:p>
            <a:pPr algn="just" eaLnBrk="1" hangingPunct="1">
              <a:buFont typeface="Wingdings" pitchFamily="2" charset="2"/>
              <a:buChar char="Ø"/>
            </a:pPr>
            <a:r>
              <a:rPr lang="zh-CN" altLang="en-US" sz="2800" smtClean="0"/>
              <a:t>基本思想：</a:t>
            </a:r>
          </a:p>
          <a:p>
            <a:pPr algn="just" eaLnBrk="1" hangingPunct="1">
              <a:buFont typeface="Wingdings" pitchFamily="2" charset="2"/>
              <a:buNone/>
            </a:pPr>
            <a:r>
              <a:rPr lang="zh-CN" altLang="en-US" sz="2800" smtClean="0"/>
              <a:t>	对于</a:t>
            </a:r>
            <a:r>
              <a:rPr lang="en-US" altLang="zh-CN" sz="2800" smtClean="0"/>
              <a:t>LR(0)</a:t>
            </a:r>
            <a:r>
              <a:rPr lang="zh-CN" altLang="en-US" sz="2800" smtClean="0"/>
              <a:t>有</a:t>
            </a:r>
            <a:r>
              <a:rPr lang="zh-CN" altLang="en-US" sz="2800" smtClean="0">
                <a:solidFill>
                  <a:srgbClr val="FFFF00"/>
                </a:solidFill>
              </a:rPr>
              <a:t>冲突</a:t>
            </a:r>
            <a:r>
              <a:rPr lang="zh-CN" altLang="en-US" sz="2800" smtClean="0"/>
              <a:t>的</a:t>
            </a:r>
            <a:r>
              <a:rPr lang="zh-CN" altLang="en-US" sz="2800" smtClean="0">
                <a:solidFill>
                  <a:srgbClr val="FFFF00"/>
                </a:solidFill>
              </a:rPr>
              <a:t>项目集</a:t>
            </a:r>
            <a:r>
              <a:rPr lang="zh-CN" altLang="en-US" sz="2800" smtClean="0"/>
              <a:t>用</a:t>
            </a:r>
            <a:r>
              <a:rPr lang="zh-CN" altLang="en-US" sz="2800" smtClean="0">
                <a:solidFill>
                  <a:srgbClr val="FFFF00"/>
                </a:solidFill>
              </a:rPr>
              <a:t>向前查看</a:t>
            </a:r>
            <a:r>
              <a:rPr lang="zh-CN" altLang="en-US" sz="2800" smtClean="0"/>
              <a:t>输入符号串的一个符号的办法加以解决</a:t>
            </a:r>
          </a:p>
          <a:p>
            <a:pPr algn="just" eaLnBrk="1" hangingPunct="1">
              <a:buFont typeface="Wingdings" pitchFamily="2" charset="2"/>
              <a:buChar char="Ø"/>
            </a:pPr>
            <a:r>
              <a:rPr lang="zh-CN" altLang="en-US" sz="2800" smtClean="0"/>
              <a:t>解决方法：</a:t>
            </a:r>
          </a:p>
          <a:p>
            <a:pPr algn="just" eaLnBrk="1" hangingPunct="1">
              <a:buFont typeface="Wingdings" pitchFamily="2" charset="2"/>
              <a:buNone/>
            </a:pPr>
            <a:r>
              <a:rPr lang="zh-CN" altLang="en-US" sz="2800" smtClean="0"/>
              <a:t>	对归约项目</a:t>
            </a:r>
            <a:r>
              <a:rPr lang="en-US" altLang="zh-CN" sz="2800" smtClean="0"/>
              <a:t>A→r</a:t>
            </a:r>
            <a:r>
              <a:rPr lang="en-US" altLang="zh-CN" sz="2800" smtClean="0">
                <a:latin typeface="Times New Roman" pitchFamily="18" charset="0"/>
              </a:rPr>
              <a:t>•</a:t>
            </a:r>
            <a:r>
              <a:rPr lang="en-US" altLang="zh-CN" sz="2800" smtClean="0"/>
              <a:t>, </a:t>
            </a:r>
            <a:r>
              <a:rPr lang="zh-CN" altLang="en-US" sz="2800" smtClean="0"/>
              <a:t>只有当输入符号</a:t>
            </a:r>
            <a:r>
              <a:rPr lang="en-US" altLang="zh-CN" sz="2800" smtClean="0"/>
              <a:t>a∈FOLLOW(A)</a:t>
            </a:r>
            <a:r>
              <a:rPr lang="zh-CN" altLang="en-US" sz="2800" smtClean="0"/>
              <a:t>才进行归约，缩小归约范围，有可能解决冲突。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 Box 4"/>
          <p:cNvSpPr txBox="1">
            <a:spLocks noChangeArrowheads="1"/>
          </p:cNvSpPr>
          <p:nvPr/>
        </p:nvSpPr>
        <p:spPr bwMode="auto">
          <a:xfrm>
            <a:off x="152400" y="152400"/>
            <a:ext cx="8763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t>例：文法</a:t>
            </a:r>
            <a:r>
              <a:rPr lang="en-US" altLang="zh-CN"/>
              <a:t>G</a:t>
            </a:r>
            <a:r>
              <a:rPr lang="en-US" altLang="zh-CN">
                <a:latin typeface="Times New Roman" pitchFamily="18" charset="0"/>
              </a:rPr>
              <a:t>’</a:t>
            </a:r>
            <a:endParaRPr lang="en-US" altLang="zh-CN"/>
          </a:p>
          <a:p>
            <a:pPr eaLnBrk="1" hangingPunct="1">
              <a:lnSpc>
                <a:spcPct val="100000"/>
              </a:lnSpc>
              <a:spcBef>
                <a:spcPct val="50000"/>
              </a:spcBef>
              <a:buClrTx/>
              <a:buFontTx/>
              <a:buNone/>
            </a:pPr>
            <a:r>
              <a:rPr lang="en-US" altLang="zh-CN"/>
              <a:t>(0)  S</a:t>
            </a:r>
            <a:r>
              <a:rPr lang="en-US" altLang="zh-CN">
                <a:latin typeface="Times New Roman" pitchFamily="18" charset="0"/>
              </a:rPr>
              <a:t>’</a:t>
            </a:r>
            <a:r>
              <a:rPr lang="en-US" altLang="zh-CN"/>
              <a:t>→S	(1)  S→rD	(2)  D→D,i	(3)  D→i</a:t>
            </a:r>
            <a:endParaRPr lang="zh-CN" altLang="en-US"/>
          </a:p>
        </p:txBody>
      </p:sp>
      <p:sp>
        <p:nvSpPr>
          <p:cNvPr id="60419" name="Text Box 5"/>
          <p:cNvSpPr txBox="1">
            <a:spLocks noChangeArrowheads="1"/>
          </p:cNvSpPr>
          <p:nvPr/>
        </p:nvSpPr>
        <p:spPr bwMode="auto">
          <a:xfrm>
            <a:off x="152400" y="13716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t>识别文法活前缀的</a:t>
            </a:r>
            <a:r>
              <a:rPr lang="en-US" altLang="zh-CN"/>
              <a:t>DFA</a:t>
            </a:r>
            <a:r>
              <a:rPr lang="zh-CN" altLang="en-US"/>
              <a:t>：</a:t>
            </a:r>
          </a:p>
        </p:txBody>
      </p:sp>
      <p:grpSp>
        <p:nvGrpSpPr>
          <p:cNvPr id="60420" name="Group 6"/>
          <p:cNvGrpSpPr>
            <a:grpSpLocks/>
          </p:cNvGrpSpPr>
          <p:nvPr/>
        </p:nvGrpSpPr>
        <p:grpSpPr bwMode="auto">
          <a:xfrm>
            <a:off x="457200" y="1981200"/>
            <a:ext cx="8382000" cy="2335213"/>
            <a:chOff x="384" y="2160"/>
            <a:chExt cx="5280" cy="1471"/>
          </a:xfrm>
        </p:grpSpPr>
        <p:sp>
          <p:nvSpPr>
            <p:cNvPr id="60439" name="Rectangle 7"/>
            <p:cNvSpPr>
              <a:spLocks noChangeArrowheads="1"/>
            </p:cNvSpPr>
            <p:nvPr/>
          </p:nvSpPr>
          <p:spPr bwMode="auto">
            <a:xfrm>
              <a:off x="384" y="2256"/>
              <a:ext cx="1008" cy="528"/>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     </a:t>
              </a:r>
              <a:r>
                <a:rPr lang="en-US" altLang="zh-CN">
                  <a:solidFill>
                    <a:schemeClr val="bg2"/>
                  </a:solidFill>
                </a:rPr>
                <a:t>S</a:t>
              </a:r>
              <a:r>
                <a:rPr lang="en-US" altLang="zh-CN">
                  <a:solidFill>
                    <a:schemeClr val="bg2"/>
                  </a:solidFill>
                  <a:latin typeface="Times New Roman" pitchFamily="18" charset="0"/>
                </a:rPr>
                <a:t>’</a:t>
              </a:r>
              <a:r>
                <a:rPr lang="en-US" altLang="zh-CN">
                  <a:solidFill>
                    <a:schemeClr val="bg2"/>
                  </a:solidFill>
                </a:rPr>
                <a:t>→</a:t>
              </a:r>
              <a:r>
                <a:rPr lang="en-US" altLang="zh-CN">
                  <a:solidFill>
                    <a:schemeClr val="bg2"/>
                  </a:solidFill>
                  <a:latin typeface="Times New Roman" pitchFamily="18" charset="0"/>
                </a:rPr>
                <a:t>•</a:t>
              </a:r>
              <a:r>
                <a:rPr lang="en-US" altLang="zh-CN">
                  <a:solidFill>
                    <a:schemeClr val="bg2"/>
                  </a:solidFill>
                </a:rPr>
                <a:t>S</a:t>
              </a:r>
              <a:endParaRPr lang="zh-CN" altLang="en-US">
                <a:solidFill>
                  <a:schemeClr val="bg2"/>
                </a:solidFill>
              </a:endParaRPr>
            </a:p>
          </p:txBody>
        </p:sp>
        <p:sp>
          <p:nvSpPr>
            <p:cNvPr id="60440" name="Rectangle 8"/>
            <p:cNvSpPr>
              <a:spLocks noChangeArrowheads="1"/>
            </p:cNvSpPr>
            <p:nvPr/>
          </p:nvSpPr>
          <p:spPr bwMode="auto">
            <a:xfrm>
              <a:off x="384" y="3264"/>
              <a:ext cx="1008" cy="288"/>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a:t>
              </a:r>
              <a:r>
                <a:rPr lang="en-US" altLang="zh-CN">
                  <a:solidFill>
                    <a:schemeClr val="bg2"/>
                  </a:solidFill>
                </a:rPr>
                <a:t>S</a:t>
              </a:r>
              <a:r>
                <a:rPr lang="en-US" altLang="zh-CN">
                  <a:solidFill>
                    <a:schemeClr val="bg2"/>
                  </a:solidFill>
                  <a:latin typeface="Times New Roman" pitchFamily="18" charset="0"/>
                </a:rPr>
                <a:t>’</a:t>
              </a:r>
              <a:r>
                <a:rPr lang="en-US" altLang="zh-CN">
                  <a:solidFill>
                    <a:schemeClr val="bg2"/>
                  </a:solidFill>
                </a:rPr>
                <a:t>→S</a:t>
              </a:r>
              <a:r>
                <a:rPr lang="en-US" altLang="zh-CN">
                  <a:solidFill>
                    <a:schemeClr val="bg2"/>
                  </a:solidFill>
                  <a:latin typeface="Times New Roman" pitchFamily="18" charset="0"/>
                </a:rPr>
                <a:t>•</a:t>
              </a:r>
              <a:endParaRPr lang="zh-CN" altLang="en-US">
                <a:solidFill>
                  <a:schemeClr val="bg2"/>
                </a:solidFill>
              </a:endParaRPr>
            </a:p>
          </p:txBody>
        </p:sp>
        <p:sp>
          <p:nvSpPr>
            <p:cNvPr id="60441" name="Rectangle 9"/>
            <p:cNvSpPr>
              <a:spLocks noChangeArrowheads="1"/>
            </p:cNvSpPr>
            <p:nvPr/>
          </p:nvSpPr>
          <p:spPr bwMode="auto">
            <a:xfrm>
              <a:off x="1776" y="2160"/>
              <a:ext cx="960" cy="768"/>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a:t>
              </a:r>
              <a:r>
                <a:rPr lang="en-US" altLang="zh-CN">
                  <a:solidFill>
                    <a:schemeClr val="bg2"/>
                  </a:solidFill>
                </a:rPr>
                <a:t>S→r</a:t>
              </a:r>
              <a:r>
                <a:rPr lang="en-US" altLang="zh-CN">
                  <a:solidFill>
                    <a:schemeClr val="bg2"/>
                  </a:solidFill>
                  <a:latin typeface="Times New Roman" pitchFamily="18" charset="0"/>
                </a:rPr>
                <a:t>•</a:t>
              </a:r>
              <a:r>
                <a:rPr lang="en-US" altLang="zh-CN">
                  <a:solidFill>
                    <a:schemeClr val="bg2"/>
                  </a:solidFill>
                </a:rPr>
                <a:t>D</a:t>
              </a:r>
              <a:endParaRPr lang="en-US" altLang="zh-CN">
                <a:solidFill>
                  <a:schemeClr val="bg2"/>
                </a:solidFill>
                <a:latin typeface="Times New Roman" pitchFamily="18" charset="0"/>
              </a:endParaRPr>
            </a:p>
            <a:p>
              <a:pPr eaLnBrk="0" hangingPunct="0">
                <a:lnSpc>
                  <a:spcPct val="100000"/>
                </a:lnSpc>
                <a:spcBef>
                  <a:spcPct val="0"/>
                </a:spcBef>
                <a:buClrTx/>
                <a:buFontTx/>
                <a:buNone/>
              </a:pPr>
              <a:r>
                <a:rPr lang="en-US" altLang="zh-CN">
                  <a:solidFill>
                    <a:schemeClr val="bg2"/>
                  </a:solidFill>
                  <a:latin typeface="Times New Roman" pitchFamily="18" charset="0"/>
                </a:rPr>
                <a:t>    </a:t>
              </a:r>
              <a:endParaRPr lang="zh-CN" altLang="en-US">
                <a:solidFill>
                  <a:schemeClr val="bg2"/>
                </a:solidFill>
                <a:latin typeface="Times New Roman" pitchFamily="18" charset="0"/>
              </a:endParaRPr>
            </a:p>
          </p:txBody>
        </p:sp>
        <p:grpSp>
          <p:nvGrpSpPr>
            <p:cNvPr id="60442" name="Group 10"/>
            <p:cNvGrpSpPr>
              <a:grpSpLocks/>
            </p:cNvGrpSpPr>
            <p:nvPr/>
          </p:nvGrpSpPr>
          <p:grpSpPr bwMode="auto">
            <a:xfrm>
              <a:off x="1392" y="2279"/>
              <a:ext cx="337" cy="265"/>
              <a:chOff x="1344" y="2567"/>
              <a:chExt cx="337" cy="265"/>
            </a:xfrm>
          </p:grpSpPr>
          <p:sp>
            <p:nvSpPr>
              <p:cNvPr id="60471" name="Line 11"/>
              <p:cNvSpPr>
                <a:spLocks noChangeShapeType="1"/>
              </p:cNvSpPr>
              <p:nvPr/>
            </p:nvSpPr>
            <p:spPr bwMode="auto">
              <a:xfrm>
                <a:off x="1344" y="2807"/>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0472" name="Text Box 12"/>
              <p:cNvSpPr txBox="1">
                <a:spLocks noChangeArrowheads="1"/>
              </p:cNvSpPr>
              <p:nvPr/>
            </p:nvSpPr>
            <p:spPr bwMode="auto">
              <a:xfrm>
                <a:off x="1393" y="2567"/>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r</a:t>
                </a:r>
              </a:p>
            </p:txBody>
          </p:sp>
        </p:grpSp>
        <p:grpSp>
          <p:nvGrpSpPr>
            <p:cNvPr id="60443" name="Group 13"/>
            <p:cNvGrpSpPr>
              <a:grpSpLocks/>
            </p:cNvGrpSpPr>
            <p:nvPr/>
          </p:nvGrpSpPr>
          <p:grpSpPr bwMode="auto">
            <a:xfrm>
              <a:off x="624" y="2832"/>
              <a:ext cx="288" cy="384"/>
              <a:chOff x="576" y="2880"/>
              <a:chExt cx="288" cy="384"/>
            </a:xfrm>
          </p:grpSpPr>
          <p:sp>
            <p:nvSpPr>
              <p:cNvPr id="60469" name="Text Box 14"/>
              <p:cNvSpPr txBox="1">
                <a:spLocks noChangeArrowheads="1"/>
              </p:cNvSpPr>
              <p:nvPr/>
            </p:nvSpPr>
            <p:spPr bwMode="auto">
              <a:xfrm>
                <a:off x="576" y="2976"/>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S</a:t>
                </a:r>
              </a:p>
            </p:txBody>
          </p:sp>
          <p:sp>
            <p:nvSpPr>
              <p:cNvPr id="60470" name="Line 15"/>
              <p:cNvSpPr>
                <a:spLocks noChangeShapeType="1"/>
              </p:cNvSpPr>
              <p:nvPr/>
            </p:nvSpPr>
            <p:spPr bwMode="auto">
              <a:xfrm>
                <a:off x="864" y="2880"/>
                <a:ext cx="0" cy="38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60444" name="Rectangle 16"/>
            <p:cNvSpPr>
              <a:spLocks noChangeArrowheads="1"/>
            </p:cNvSpPr>
            <p:nvPr/>
          </p:nvSpPr>
          <p:spPr bwMode="auto">
            <a:xfrm>
              <a:off x="3120" y="2256"/>
              <a:ext cx="1008" cy="576"/>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a:t>
              </a:r>
              <a:r>
                <a:rPr lang="en-US" altLang="zh-CN">
                  <a:solidFill>
                    <a:schemeClr val="bg2"/>
                  </a:solidFill>
                </a:rPr>
                <a:t>S→rD•</a:t>
              </a:r>
            </a:p>
            <a:p>
              <a:pPr eaLnBrk="0" hangingPunct="0">
                <a:lnSpc>
                  <a:spcPct val="100000"/>
                </a:lnSpc>
                <a:spcBef>
                  <a:spcPct val="0"/>
                </a:spcBef>
                <a:buClrTx/>
                <a:buFontTx/>
                <a:buNone/>
              </a:pPr>
              <a:r>
                <a:rPr lang="en-US" altLang="zh-CN">
                  <a:solidFill>
                    <a:schemeClr val="bg2"/>
                  </a:solidFill>
                </a:rPr>
                <a:t>     D→D•,i</a:t>
              </a:r>
              <a:endParaRPr lang="zh-CN" altLang="en-US">
                <a:solidFill>
                  <a:schemeClr val="bg2"/>
                </a:solidFill>
                <a:latin typeface="Times New Roman" pitchFamily="18" charset="0"/>
              </a:endParaRPr>
            </a:p>
          </p:txBody>
        </p:sp>
        <p:grpSp>
          <p:nvGrpSpPr>
            <p:cNvPr id="60445" name="Group 17"/>
            <p:cNvGrpSpPr>
              <a:grpSpLocks/>
            </p:cNvGrpSpPr>
            <p:nvPr/>
          </p:nvGrpSpPr>
          <p:grpSpPr bwMode="auto">
            <a:xfrm>
              <a:off x="2736" y="2279"/>
              <a:ext cx="336" cy="265"/>
              <a:chOff x="2688" y="2711"/>
              <a:chExt cx="336" cy="265"/>
            </a:xfrm>
          </p:grpSpPr>
          <p:sp>
            <p:nvSpPr>
              <p:cNvPr id="60467" name="Line 18"/>
              <p:cNvSpPr>
                <a:spLocks noChangeShapeType="1"/>
              </p:cNvSpPr>
              <p:nvPr/>
            </p:nvSpPr>
            <p:spPr bwMode="auto">
              <a:xfrm>
                <a:off x="2688" y="2976"/>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0468" name="Text Box 19"/>
              <p:cNvSpPr txBox="1">
                <a:spLocks noChangeArrowheads="1"/>
              </p:cNvSpPr>
              <p:nvPr/>
            </p:nvSpPr>
            <p:spPr bwMode="auto">
              <a:xfrm>
                <a:off x="2688" y="2711"/>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D</a:t>
                </a:r>
              </a:p>
            </p:txBody>
          </p:sp>
        </p:grpSp>
        <p:sp>
          <p:nvSpPr>
            <p:cNvPr id="60446" name="Rectangle 20"/>
            <p:cNvSpPr>
              <a:spLocks noChangeArrowheads="1"/>
            </p:cNvSpPr>
            <p:nvPr/>
          </p:nvSpPr>
          <p:spPr bwMode="auto">
            <a:xfrm>
              <a:off x="1776" y="3320"/>
              <a:ext cx="1008" cy="311"/>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D→i•</a:t>
              </a:r>
              <a:endParaRPr lang="zh-CN" altLang="en-US">
                <a:solidFill>
                  <a:schemeClr val="bg2"/>
                </a:solidFill>
                <a:latin typeface="Times New Roman" pitchFamily="18" charset="0"/>
              </a:endParaRPr>
            </a:p>
          </p:txBody>
        </p:sp>
        <p:sp>
          <p:nvSpPr>
            <p:cNvPr id="60447" name="Rectangle 21"/>
            <p:cNvSpPr>
              <a:spLocks noChangeArrowheads="1"/>
            </p:cNvSpPr>
            <p:nvPr/>
          </p:nvSpPr>
          <p:spPr bwMode="auto">
            <a:xfrm>
              <a:off x="4512" y="2352"/>
              <a:ext cx="1152" cy="336"/>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D→D,•i</a:t>
              </a:r>
              <a:endParaRPr lang="zh-CN" altLang="en-US">
                <a:solidFill>
                  <a:schemeClr val="bg2"/>
                </a:solidFill>
                <a:latin typeface="Times New Roman" pitchFamily="18" charset="0"/>
              </a:endParaRPr>
            </a:p>
          </p:txBody>
        </p:sp>
        <p:grpSp>
          <p:nvGrpSpPr>
            <p:cNvPr id="60448" name="Group 22"/>
            <p:cNvGrpSpPr>
              <a:grpSpLocks/>
            </p:cNvGrpSpPr>
            <p:nvPr/>
          </p:nvGrpSpPr>
          <p:grpSpPr bwMode="auto">
            <a:xfrm>
              <a:off x="4128" y="2256"/>
              <a:ext cx="336" cy="288"/>
              <a:chOff x="4128" y="2832"/>
              <a:chExt cx="336" cy="288"/>
            </a:xfrm>
          </p:grpSpPr>
          <p:sp>
            <p:nvSpPr>
              <p:cNvPr id="60465" name="Line 23"/>
              <p:cNvSpPr>
                <a:spLocks noChangeShapeType="1"/>
              </p:cNvSpPr>
              <p:nvPr/>
            </p:nvSpPr>
            <p:spPr bwMode="auto">
              <a:xfrm>
                <a:off x="4128" y="3120"/>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0466" name="Text Box 24"/>
              <p:cNvSpPr txBox="1">
                <a:spLocks noChangeArrowheads="1"/>
              </p:cNvSpPr>
              <p:nvPr/>
            </p:nvSpPr>
            <p:spPr bwMode="auto">
              <a:xfrm>
                <a:off x="4128" y="283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a:t>
                </a:r>
              </a:p>
            </p:txBody>
          </p:sp>
        </p:grpSp>
        <p:grpSp>
          <p:nvGrpSpPr>
            <p:cNvPr id="60449" name="Group 25"/>
            <p:cNvGrpSpPr>
              <a:grpSpLocks/>
            </p:cNvGrpSpPr>
            <p:nvPr/>
          </p:nvGrpSpPr>
          <p:grpSpPr bwMode="auto">
            <a:xfrm>
              <a:off x="2208" y="2976"/>
              <a:ext cx="288" cy="305"/>
              <a:chOff x="2400" y="3352"/>
              <a:chExt cx="288" cy="305"/>
            </a:xfrm>
          </p:grpSpPr>
          <p:sp>
            <p:nvSpPr>
              <p:cNvPr id="60463" name="Text Box 26"/>
              <p:cNvSpPr txBox="1">
                <a:spLocks noChangeArrowheads="1"/>
              </p:cNvSpPr>
              <p:nvPr/>
            </p:nvSpPr>
            <p:spPr bwMode="auto">
              <a:xfrm>
                <a:off x="2400" y="339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60464" name="Line 27"/>
              <p:cNvSpPr>
                <a:spLocks noChangeShapeType="1"/>
              </p:cNvSpPr>
              <p:nvPr/>
            </p:nvSpPr>
            <p:spPr bwMode="auto">
              <a:xfrm>
                <a:off x="2400" y="3352"/>
                <a:ext cx="0" cy="30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60450" name="Rectangle 28"/>
            <p:cNvSpPr>
              <a:spLocks noChangeArrowheads="1"/>
            </p:cNvSpPr>
            <p:nvPr/>
          </p:nvSpPr>
          <p:spPr bwMode="auto">
            <a:xfrm>
              <a:off x="624" y="2496"/>
              <a:ext cx="768"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0"/>
                </a:spcBef>
                <a:buClrTx/>
                <a:buFontTx/>
                <a:buNone/>
              </a:pPr>
              <a:r>
                <a:rPr lang="en-US" altLang="zh-CN">
                  <a:solidFill>
                    <a:schemeClr val="bg2"/>
                  </a:solidFill>
                </a:rPr>
                <a:t>S→</a:t>
              </a:r>
              <a:r>
                <a:rPr lang="en-US" altLang="zh-CN">
                  <a:solidFill>
                    <a:schemeClr val="bg2"/>
                  </a:solidFill>
                  <a:latin typeface="Times New Roman" pitchFamily="18" charset="0"/>
                </a:rPr>
                <a:t>•</a:t>
              </a:r>
              <a:r>
                <a:rPr lang="en-US" altLang="zh-CN">
                  <a:solidFill>
                    <a:schemeClr val="bg2"/>
                  </a:solidFill>
                </a:rPr>
                <a:t>rD</a:t>
              </a:r>
              <a:endParaRPr lang="zh-CN" altLang="en-US">
                <a:solidFill>
                  <a:schemeClr val="bg2"/>
                </a:solidFill>
              </a:endParaRPr>
            </a:p>
          </p:txBody>
        </p:sp>
        <p:sp>
          <p:nvSpPr>
            <p:cNvPr id="60451" name="Rectangle 29"/>
            <p:cNvSpPr>
              <a:spLocks noChangeArrowheads="1"/>
            </p:cNvSpPr>
            <p:nvPr/>
          </p:nvSpPr>
          <p:spPr bwMode="auto">
            <a:xfrm>
              <a:off x="384" y="2279"/>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0</a:t>
              </a:r>
              <a:endParaRPr lang="zh-CN" altLang="en-US" baseline="-25000">
                <a:solidFill>
                  <a:schemeClr val="bg2"/>
                </a:solidFill>
                <a:latin typeface="Times New Roman" pitchFamily="18" charset="0"/>
              </a:endParaRPr>
            </a:p>
          </p:txBody>
        </p:sp>
        <p:sp>
          <p:nvSpPr>
            <p:cNvPr id="60452" name="Rectangle 30"/>
            <p:cNvSpPr>
              <a:spLocks noChangeArrowheads="1"/>
            </p:cNvSpPr>
            <p:nvPr/>
          </p:nvSpPr>
          <p:spPr bwMode="auto">
            <a:xfrm>
              <a:off x="384" y="3312"/>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1</a:t>
              </a:r>
              <a:endParaRPr lang="zh-CN" altLang="en-US" baseline="-25000">
                <a:solidFill>
                  <a:schemeClr val="bg2"/>
                </a:solidFill>
                <a:latin typeface="Times New Roman" pitchFamily="18" charset="0"/>
              </a:endParaRPr>
            </a:p>
          </p:txBody>
        </p:sp>
        <p:sp>
          <p:nvSpPr>
            <p:cNvPr id="60453" name="Rectangle 31"/>
            <p:cNvSpPr>
              <a:spLocks noChangeArrowheads="1"/>
            </p:cNvSpPr>
            <p:nvPr/>
          </p:nvSpPr>
          <p:spPr bwMode="auto">
            <a:xfrm>
              <a:off x="1761" y="2160"/>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2</a:t>
              </a:r>
              <a:endParaRPr lang="zh-CN" altLang="en-US" baseline="-25000">
                <a:solidFill>
                  <a:schemeClr val="bg2"/>
                </a:solidFill>
                <a:latin typeface="Times New Roman" pitchFamily="18" charset="0"/>
              </a:endParaRPr>
            </a:p>
          </p:txBody>
        </p:sp>
        <p:sp>
          <p:nvSpPr>
            <p:cNvPr id="60454" name="Rectangle 32"/>
            <p:cNvSpPr>
              <a:spLocks noChangeArrowheads="1"/>
            </p:cNvSpPr>
            <p:nvPr/>
          </p:nvSpPr>
          <p:spPr bwMode="auto">
            <a:xfrm>
              <a:off x="3120" y="2256"/>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3</a:t>
              </a:r>
              <a:endParaRPr lang="zh-CN" altLang="en-US" baseline="-25000">
                <a:solidFill>
                  <a:schemeClr val="bg2"/>
                </a:solidFill>
                <a:latin typeface="Times New Roman" pitchFamily="18" charset="0"/>
              </a:endParaRPr>
            </a:p>
          </p:txBody>
        </p:sp>
        <p:sp>
          <p:nvSpPr>
            <p:cNvPr id="60455" name="Rectangle 33"/>
            <p:cNvSpPr>
              <a:spLocks noChangeArrowheads="1"/>
            </p:cNvSpPr>
            <p:nvPr/>
          </p:nvSpPr>
          <p:spPr bwMode="auto">
            <a:xfrm>
              <a:off x="1824" y="3336"/>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4</a:t>
              </a:r>
              <a:endParaRPr lang="zh-CN" altLang="en-US" baseline="-25000">
                <a:solidFill>
                  <a:schemeClr val="bg2"/>
                </a:solidFill>
                <a:latin typeface="Times New Roman" pitchFamily="18" charset="0"/>
              </a:endParaRPr>
            </a:p>
          </p:txBody>
        </p:sp>
        <p:sp>
          <p:nvSpPr>
            <p:cNvPr id="60456" name="Rectangle 34"/>
            <p:cNvSpPr>
              <a:spLocks noChangeArrowheads="1"/>
            </p:cNvSpPr>
            <p:nvPr/>
          </p:nvSpPr>
          <p:spPr bwMode="auto">
            <a:xfrm>
              <a:off x="4512" y="2352"/>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5</a:t>
              </a:r>
              <a:endParaRPr lang="zh-CN" altLang="en-US" baseline="-25000">
                <a:solidFill>
                  <a:schemeClr val="bg2"/>
                </a:solidFill>
                <a:latin typeface="Times New Roman" pitchFamily="18" charset="0"/>
              </a:endParaRPr>
            </a:p>
          </p:txBody>
        </p:sp>
        <p:sp>
          <p:nvSpPr>
            <p:cNvPr id="60457" name="Rectangle 35"/>
            <p:cNvSpPr>
              <a:spLocks noChangeArrowheads="1"/>
            </p:cNvSpPr>
            <p:nvPr/>
          </p:nvSpPr>
          <p:spPr bwMode="auto">
            <a:xfrm>
              <a:off x="2016" y="2458"/>
              <a:ext cx="768" cy="51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chemeClr val="bg2"/>
                  </a:solidFill>
                </a:rPr>
                <a:t>D→</a:t>
              </a:r>
              <a:r>
                <a:rPr lang="en-US" altLang="zh-CN">
                  <a:solidFill>
                    <a:schemeClr val="bg2"/>
                  </a:solidFill>
                  <a:latin typeface="Times New Roman" pitchFamily="18" charset="0"/>
                </a:rPr>
                <a:t>•</a:t>
              </a:r>
              <a:r>
                <a:rPr lang="en-US" altLang="zh-CN">
                  <a:solidFill>
                    <a:schemeClr val="bg2"/>
                  </a:solidFill>
                </a:rPr>
                <a:t>D,i D→</a:t>
              </a:r>
              <a:r>
                <a:rPr lang="en-US" altLang="zh-CN">
                  <a:solidFill>
                    <a:schemeClr val="bg2"/>
                  </a:solidFill>
                  <a:latin typeface="Times New Roman" pitchFamily="18" charset="0"/>
                </a:rPr>
                <a:t>•</a:t>
              </a:r>
              <a:r>
                <a:rPr lang="en-US" altLang="zh-CN">
                  <a:solidFill>
                    <a:schemeClr val="bg2"/>
                  </a:solidFill>
                </a:rPr>
                <a:t>i</a:t>
              </a:r>
              <a:endParaRPr lang="zh-CN" altLang="en-US">
                <a:solidFill>
                  <a:schemeClr val="bg2"/>
                </a:solidFill>
              </a:endParaRPr>
            </a:p>
          </p:txBody>
        </p:sp>
        <p:sp>
          <p:nvSpPr>
            <p:cNvPr id="60458" name="Rectangle 36"/>
            <p:cNvSpPr>
              <a:spLocks noChangeArrowheads="1"/>
            </p:cNvSpPr>
            <p:nvPr/>
          </p:nvSpPr>
          <p:spPr bwMode="auto">
            <a:xfrm>
              <a:off x="4608" y="3032"/>
              <a:ext cx="1008" cy="311"/>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D→D,i•</a:t>
              </a:r>
              <a:endParaRPr lang="zh-CN" altLang="en-US">
                <a:solidFill>
                  <a:schemeClr val="bg2"/>
                </a:solidFill>
                <a:latin typeface="Times New Roman" pitchFamily="18" charset="0"/>
              </a:endParaRPr>
            </a:p>
          </p:txBody>
        </p:sp>
        <p:grpSp>
          <p:nvGrpSpPr>
            <p:cNvPr id="60459" name="Group 37"/>
            <p:cNvGrpSpPr>
              <a:grpSpLocks/>
            </p:cNvGrpSpPr>
            <p:nvPr/>
          </p:nvGrpSpPr>
          <p:grpSpPr bwMode="auto">
            <a:xfrm>
              <a:off x="5040" y="2688"/>
              <a:ext cx="288" cy="305"/>
              <a:chOff x="2400" y="3352"/>
              <a:chExt cx="288" cy="305"/>
            </a:xfrm>
          </p:grpSpPr>
          <p:sp>
            <p:nvSpPr>
              <p:cNvPr id="60461" name="Text Box 38"/>
              <p:cNvSpPr txBox="1">
                <a:spLocks noChangeArrowheads="1"/>
              </p:cNvSpPr>
              <p:nvPr/>
            </p:nvSpPr>
            <p:spPr bwMode="auto">
              <a:xfrm>
                <a:off x="2400" y="339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60462" name="Line 39"/>
              <p:cNvSpPr>
                <a:spLocks noChangeShapeType="1"/>
              </p:cNvSpPr>
              <p:nvPr/>
            </p:nvSpPr>
            <p:spPr bwMode="auto">
              <a:xfrm>
                <a:off x="2400" y="3352"/>
                <a:ext cx="0" cy="30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60460" name="Rectangle 40"/>
            <p:cNvSpPr>
              <a:spLocks noChangeArrowheads="1"/>
            </p:cNvSpPr>
            <p:nvPr/>
          </p:nvSpPr>
          <p:spPr bwMode="auto">
            <a:xfrm>
              <a:off x="4656" y="3048"/>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6</a:t>
              </a:r>
              <a:endParaRPr lang="zh-CN" altLang="en-US" baseline="-25000">
                <a:solidFill>
                  <a:schemeClr val="bg2"/>
                </a:solidFill>
                <a:latin typeface="Times New Roman" pitchFamily="18" charset="0"/>
              </a:endParaRPr>
            </a:p>
          </p:txBody>
        </p:sp>
      </p:grpSp>
      <p:graphicFrame>
        <p:nvGraphicFramePr>
          <p:cNvPr id="92246" name="Group 86"/>
          <p:cNvGraphicFramePr>
            <a:graphicFrameLocks noGrp="1"/>
          </p:cNvGraphicFramePr>
          <p:nvPr/>
        </p:nvGraphicFramePr>
        <p:xfrm>
          <a:off x="395288" y="4581525"/>
          <a:ext cx="2347912" cy="2075128"/>
        </p:xfrm>
        <a:graphic>
          <a:graphicData uri="http://schemas.openxmlformats.org/drawingml/2006/table">
            <a:tbl>
              <a:tblPr/>
              <a:tblGrid>
                <a:gridCol w="576262"/>
                <a:gridCol w="1771650"/>
              </a:tblGrid>
              <a:tr h="51871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tx1"/>
                        </a:solidFill>
                        <a:effectLst/>
                        <a:latin typeface="Arial" charset="0"/>
                        <a:ea typeface="宋体" pitchFamily="2" charset="-122"/>
                      </a:endParaRPr>
                    </a:p>
                  </a:txBody>
                  <a:tcPr marL="92075" marR="92075" marT="46031" marB="46031"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Follow</a:t>
                      </a:r>
                      <a:r>
                        <a:rPr kumimoji="1" lang="zh-CN" altLang="en-US" sz="2800" b="1" i="0" u="none" strike="noStrike" cap="none" normalizeH="0" baseline="0" smtClean="0">
                          <a:ln>
                            <a:noFill/>
                          </a:ln>
                          <a:solidFill>
                            <a:schemeClr val="tx1"/>
                          </a:solidFill>
                          <a:effectLst/>
                          <a:latin typeface="Arial" charset="0"/>
                          <a:ea typeface="宋体" pitchFamily="2" charset="-122"/>
                        </a:rPr>
                        <a:t>集</a:t>
                      </a:r>
                    </a:p>
                  </a:txBody>
                  <a:tcPr marL="92075" marR="92075" marT="46031" marB="46031"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51871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S</a:t>
                      </a:r>
                      <a:r>
                        <a:rPr kumimoji="1" lang="en-US" altLang="zh-CN" sz="2800" b="1" i="0" u="none" strike="noStrike" cap="none" normalizeH="0" baseline="0" smtClean="0">
                          <a:ln>
                            <a:noFill/>
                          </a:ln>
                          <a:solidFill>
                            <a:schemeClr val="tx1"/>
                          </a:solidFill>
                          <a:effectLst/>
                          <a:latin typeface="Times New Roman"/>
                          <a:ea typeface="宋体" pitchFamily="2" charset="-122"/>
                        </a:rPr>
                        <a:t>’</a:t>
                      </a:r>
                      <a:endParaRPr kumimoji="1" lang="en-US" altLang="zh-CN" sz="2800" b="1" i="0" u="none" strike="noStrike" cap="none" normalizeH="0" baseline="0" smtClean="0">
                        <a:ln>
                          <a:noFill/>
                        </a:ln>
                        <a:solidFill>
                          <a:schemeClr val="tx1"/>
                        </a:solidFill>
                        <a:effectLst/>
                        <a:latin typeface="Arial" charset="0"/>
                        <a:ea typeface="宋体" pitchFamily="2" charset="-122"/>
                      </a:endParaRPr>
                    </a:p>
                  </a:txBody>
                  <a:tcPr marL="92075" marR="92075" marT="46031" marB="46031"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tx1"/>
                          </a:solidFill>
                          <a:effectLst/>
                          <a:latin typeface="Arial" charset="0"/>
                          <a:ea typeface="宋体" pitchFamily="2" charset="-122"/>
                        </a:rPr>
                        <a:t>#</a:t>
                      </a:r>
                    </a:p>
                  </a:txBody>
                  <a:tcPr marL="92075" marR="92075" marT="46031" marB="46031"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51871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S</a:t>
                      </a:r>
                    </a:p>
                  </a:txBody>
                  <a:tcPr marL="92075" marR="92075" marT="46031" marB="46031"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tx1"/>
                          </a:solidFill>
                          <a:effectLst/>
                          <a:latin typeface="Arial" charset="0"/>
                          <a:ea typeface="宋体" pitchFamily="2" charset="-122"/>
                        </a:rPr>
                        <a:t>#</a:t>
                      </a:r>
                    </a:p>
                  </a:txBody>
                  <a:tcPr marL="92075" marR="92075" marT="46031" marB="46031"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51871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D</a:t>
                      </a:r>
                    </a:p>
                  </a:txBody>
                  <a:tcPr marL="92075" marR="92075" marT="46031" marB="46031"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tx1"/>
                          </a:solidFill>
                          <a:effectLst/>
                          <a:latin typeface="Arial" charset="0"/>
                          <a:ea typeface="宋体" pitchFamily="2" charset="-122"/>
                        </a:rPr>
                        <a:t>#    ,</a:t>
                      </a:r>
                    </a:p>
                  </a:txBody>
                  <a:tcPr marL="92075" marR="92075" marT="46031" marB="46031"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r>
            </a:tbl>
          </a:graphicData>
        </a:graphic>
      </p:graphicFrame>
      <p:sp>
        <p:nvSpPr>
          <p:cNvPr id="92243" name="Text Box 83"/>
          <p:cNvSpPr txBox="1">
            <a:spLocks noChangeArrowheads="1"/>
          </p:cNvSpPr>
          <p:nvPr/>
        </p:nvSpPr>
        <p:spPr bwMode="auto">
          <a:xfrm>
            <a:off x="3200400" y="4572000"/>
            <a:ext cx="4876800" cy="16287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sz="2800"/>
              <a:t>对项目集</a:t>
            </a:r>
            <a:r>
              <a:rPr lang="en-US" altLang="zh-CN" sz="2800"/>
              <a:t>I</a:t>
            </a:r>
            <a:r>
              <a:rPr lang="en-US" altLang="zh-CN" sz="2800" baseline="-25000"/>
              <a:t>3</a:t>
            </a:r>
            <a:r>
              <a:rPr lang="en-US" altLang="zh-CN" sz="2800"/>
              <a:t>，</a:t>
            </a:r>
            <a:r>
              <a:rPr lang="zh-CN" altLang="en-US" sz="2800"/>
              <a:t>若当前输入符为</a:t>
            </a:r>
            <a:r>
              <a:rPr lang="zh-CN" altLang="en-US" sz="2800">
                <a:latin typeface="Times New Roman" pitchFamily="18" charset="0"/>
              </a:rPr>
              <a:t>‘</a:t>
            </a:r>
            <a:r>
              <a:rPr lang="zh-CN" altLang="en-US" sz="2800"/>
              <a:t>#</a:t>
            </a:r>
            <a:r>
              <a:rPr lang="zh-CN" altLang="en-US" sz="2800">
                <a:latin typeface="Times New Roman" pitchFamily="18" charset="0"/>
              </a:rPr>
              <a:t>’</a:t>
            </a:r>
            <a:r>
              <a:rPr lang="zh-CN" altLang="en-US" sz="2800"/>
              <a:t>时，进行归约，若当前输入符为</a:t>
            </a:r>
            <a:r>
              <a:rPr lang="zh-CN" altLang="en-US" sz="2800">
                <a:latin typeface="Times New Roman" pitchFamily="18" charset="0"/>
              </a:rPr>
              <a:t>‘</a:t>
            </a:r>
            <a:r>
              <a:rPr lang="zh-CN" altLang="en-US" sz="2800"/>
              <a:t>,</a:t>
            </a:r>
            <a:r>
              <a:rPr lang="zh-CN" altLang="en-US" sz="2800">
                <a:latin typeface="Times New Roman" pitchFamily="18" charset="0"/>
              </a:rPr>
              <a:t>’</a:t>
            </a:r>
            <a:r>
              <a:rPr lang="zh-CN" altLang="en-US" sz="2800"/>
              <a:t>，进行移进操作，冲突得以解决</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22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3"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endParaRPr lang="zh-CN" altLang="en-US" smtClean="0"/>
          </a:p>
        </p:txBody>
      </p:sp>
      <p:sp>
        <p:nvSpPr>
          <p:cNvPr id="36867" name="Rectangle 3"/>
          <p:cNvSpPr>
            <a:spLocks noGrp="1" noChangeArrowheads="1"/>
          </p:cNvSpPr>
          <p:nvPr>
            <p:ph type="body" idx="1"/>
          </p:nvPr>
        </p:nvSpPr>
        <p:spPr/>
        <p:txBody>
          <a:bodyPr/>
          <a:lstStyle/>
          <a:p>
            <a:pPr eaLnBrk="1" hangingPunct="1">
              <a:lnSpc>
                <a:spcPct val="90000"/>
              </a:lnSpc>
              <a:buFont typeface="Wingdings" pitchFamily="2" charset="2"/>
              <a:buChar char="Ø"/>
            </a:pPr>
            <a:r>
              <a:rPr lang="en-US" altLang="zh-CN" sz="2800" smtClean="0"/>
              <a:t>SLR(1)</a:t>
            </a:r>
            <a:r>
              <a:rPr lang="zh-CN" altLang="en-US" sz="2800" smtClean="0"/>
              <a:t>的处理方法</a:t>
            </a:r>
            <a:r>
              <a:rPr lang="en-US" altLang="zh-CN" sz="2800" smtClean="0"/>
              <a:t>(</a:t>
            </a:r>
            <a:r>
              <a:rPr lang="zh-CN" altLang="en-US" sz="2800" smtClean="0"/>
              <a:t>算法</a:t>
            </a:r>
            <a:r>
              <a:rPr lang="en-US" altLang="zh-CN" sz="2800" smtClean="0"/>
              <a:t>)</a:t>
            </a:r>
            <a:r>
              <a:rPr lang="zh-CN" altLang="en-US" sz="2800" smtClean="0"/>
              <a:t>：	</a:t>
            </a:r>
          </a:p>
          <a:p>
            <a:pPr eaLnBrk="1" hangingPunct="1">
              <a:lnSpc>
                <a:spcPct val="90000"/>
              </a:lnSpc>
              <a:buFont typeface="Wingdings" pitchFamily="2" charset="2"/>
              <a:buNone/>
            </a:pPr>
            <a:r>
              <a:rPr lang="zh-CN" altLang="en-US" sz="2800" smtClean="0"/>
              <a:t>	例：一个</a:t>
            </a:r>
            <a:r>
              <a:rPr lang="en-US" altLang="zh-CN" sz="2800" smtClean="0"/>
              <a:t>LR(0)</a:t>
            </a:r>
            <a:r>
              <a:rPr lang="zh-CN" altLang="en-US" sz="2800" smtClean="0"/>
              <a:t>规范族中项目集</a:t>
            </a:r>
            <a:r>
              <a:rPr lang="en-US" altLang="zh-CN" sz="2800" smtClean="0"/>
              <a:t>I</a:t>
            </a:r>
            <a:r>
              <a:rPr lang="zh-CN" altLang="en-US" sz="2800" smtClean="0"/>
              <a:t>含有冲突项目</a:t>
            </a:r>
            <a:r>
              <a:rPr lang="en-US" altLang="zh-CN" sz="2800" smtClean="0"/>
              <a:t>I={X→α</a:t>
            </a:r>
            <a:r>
              <a:rPr lang="en-US" altLang="zh-CN" sz="2800" smtClean="0">
                <a:latin typeface="Times New Roman" pitchFamily="18" charset="0"/>
              </a:rPr>
              <a:t>•</a:t>
            </a:r>
            <a:r>
              <a:rPr lang="en-US" altLang="zh-CN" sz="2800" smtClean="0"/>
              <a:t>bβ</a:t>
            </a:r>
            <a:r>
              <a:rPr lang="en-US" altLang="zh-CN" sz="2800" smtClean="0">
                <a:latin typeface="Times New Roman" pitchFamily="18" charset="0"/>
              </a:rPr>
              <a:t>‚</a:t>
            </a:r>
            <a:r>
              <a:rPr lang="en-US" altLang="zh-CN" sz="2800" smtClean="0"/>
              <a:t>Α→r</a:t>
            </a:r>
            <a:r>
              <a:rPr lang="en-US" altLang="zh-CN" sz="2800" smtClean="0">
                <a:latin typeface="Times New Roman" pitchFamily="18" charset="0"/>
              </a:rPr>
              <a:t>•‚</a:t>
            </a:r>
            <a:r>
              <a:rPr lang="en-US" altLang="zh-CN" sz="2800" smtClean="0"/>
              <a:t>Β→δ</a:t>
            </a:r>
            <a:r>
              <a:rPr lang="en-US" altLang="zh-CN" sz="2800" smtClean="0">
                <a:latin typeface="Times New Roman" pitchFamily="18" charset="0"/>
              </a:rPr>
              <a:t>•</a:t>
            </a:r>
            <a:r>
              <a:rPr lang="en-US" altLang="zh-CN" sz="2800" smtClean="0"/>
              <a:t>},   </a:t>
            </a:r>
            <a:r>
              <a:rPr lang="zh-CN" altLang="en-US" sz="2800" smtClean="0"/>
              <a:t>其中</a:t>
            </a:r>
            <a:r>
              <a:rPr lang="en-US" altLang="zh-CN" sz="2800" smtClean="0"/>
              <a:t>b∈V</a:t>
            </a:r>
            <a:r>
              <a:rPr lang="en-US" altLang="zh-CN" sz="2800" baseline="-30000" smtClean="0"/>
              <a:t>T</a:t>
            </a:r>
            <a:r>
              <a:rPr lang="en-US" altLang="zh-CN" sz="2800" smtClean="0"/>
              <a:t>，</a:t>
            </a:r>
          </a:p>
          <a:p>
            <a:pPr eaLnBrk="1" hangingPunct="1">
              <a:lnSpc>
                <a:spcPct val="90000"/>
              </a:lnSpc>
              <a:buFont typeface="Wingdings" pitchFamily="2" charset="2"/>
              <a:buNone/>
            </a:pPr>
            <a:r>
              <a:rPr lang="zh-CN" altLang="en-US" sz="2800" smtClean="0"/>
              <a:t>	如果</a:t>
            </a:r>
            <a:r>
              <a:rPr lang="en-US" altLang="zh-CN" sz="2800" smtClean="0"/>
              <a:t>FOLLOW(A)</a:t>
            </a:r>
            <a:r>
              <a:rPr lang="zh-CN" altLang="en-US" sz="2800" smtClean="0"/>
              <a:t>和</a:t>
            </a:r>
            <a:r>
              <a:rPr lang="en-US" altLang="zh-CN" sz="2800" smtClean="0"/>
              <a:t>FOLLOW(B)</a:t>
            </a:r>
            <a:r>
              <a:rPr lang="zh-CN" altLang="en-US" sz="2800" smtClean="0"/>
              <a:t>互不相交，且不含</a:t>
            </a:r>
            <a:r>
              <a:rPr lang="en-US" altLang="zh-CN" sz="2800" smtClean="0"/>
              <a:t>b，</a:t>
            </a:r>
            <a:r>
              <a:rPr lang="zh-CN" altLang="en-US" sz="2800" smtClean="0"/>
              <a:t>则当状态</a:t>
            </a:r>
            <a:r>
              <a:rPr lang="en-US" altLang="zh-CN" sz="2800" smtClean="0"/>
              <a:t>I</a:t>
            </a:r>
            <a:r>
              <a:rPr lang="zh-CN" altLang="en-US" sz="2800" smtClean="0"/>
              <a:t>面临某输入符</a:t>
            </a:r>
            <a:r>
              <a:rPr lang="en-US" altLang="zh-CN" sz="2800" smtClean="0"/>
              <a:t>a</a:t>
            </a:r>
            <a:r>
              <a:rPr lang="zh-CN" altLang="en-US" sz="2800" smtClean="0"/>
              <a:t>时，可采用下列动作：</a:t>
            </a:r>
          </a:p>
          <a:p>
            <a:pPr lvl="1" algn="just" eaLnBrk="1" hangingPunct="1">
              <a:lnSpc>
                <a:spcPct val="90000"/>
              </a:lnSpc>
              <a:buFont typeface="Wingdings" pitchFamily="2" charset="2"/>
              <a:buChar char="v"/>
            </a:pPr>
            <a:r>
              <a:rPr lang="zh-CN" altLang="en-US" smtClean="0"/>
              <a:t>若</a:t>
            </a:r>
            <a:r>
              <a:rPr lang="en-US" altLang="zh-CN" smtClean="0"/>
              <a:t>a=b，</a:t>
            </a:r>
            <a:r>
              <a:rPr lang="zh-CN" altLang="en-US" smtClean="0"/>
              <a:t>则移进；</a:t>
            </a:r>
          </a:p>
          <a:p>
            <a:pPr lvl="1" algn="just" eaLnBrk="1" hangingPunct="1">
              <a:lnSpc>
                <a:spcPct val="90000"/>
              </a:lnSpc>
              <a:buFont typeface="Wingdings" pitchFamily="2" charset="2"/>
              <a:buChar char="v"/>
            </a:pPr>
            <a:r>
              <a:rPr lang="zh-CN" altLang="en-US" smtClean="0"/>
              <a:t>若</a:t>
            </a:r>
            <a:r>
              <a:rPr lang="en-US" altLang="zh-CN" smtClean="0"/>
              <a:t>a∈FOLLOW(A)，</a:t>
            </a:r>
            <a:r>
              <a:rPr lang="zh-CN" altLang="en-US" smtClean="0"/>
              <a:t>则用产生式</a:t>
            </a:r>
            <a:r>
              <a:rPr lang="en-US" altLang="zh-CN" smtClean="0"/>
              <a:t>A→r</a:t>
            </a:r>
            <a:r>
              <a:rPr lang="zh-CN" altLang="en-US" smtClean="0"/>
              <a:t>归约；</a:t>
            </a:r>
          </a:p>
          <a:p>
            <a:pPr lvl="1" algn="just" eaLnBrk="1" hangingPunct="1">
              <a:lnSpc>
                <a:spcPct val="90000"/>
              </a:lnSpc>
              <a:buFont typeface="Wingdings" pitchFamily="2" charset="2"/>
              <a:buChar char="v"/>
            </a:pPr>
            <a:r>
              <a:rPr lang="zh-CN" altLang="en-US" smtClean="0"/>
              <a:t>若</a:t>
            </a:r>
            <a:r>
              <a:rPr lang="en-US" altLang="zh-CN" smtClean="0"/>
              <a:t>a∈FOLLOW(B)，</a:t>
            </a:r>
            <a:r>
              <a:rPr lang="zh-CN" altLang="en-US" smtClean="0"/>
              <a:t>则用产生式</a:t>
            </a:r>
            <a:r>
              <a:rPr lang="en-US" altLang="zh-CN" smtClean="0"/>
              <a:t>B→δ</a:t>
            </a:r>
            <a:r>
              <a:rPr lang="zh-CN" altLang="en-US" smtClean="0"/>
              <a:t>归约；</a:t>
            </a:r>
          </a:p>
          <a:p>
            <a:pPr lvl="1" algn="just" eaLnBrk="1" hangingPunct="1">
              <a:lnSpc>
                <a:spcPct val="90000"/>
              </a:lnSpc>
              <a:buFont typeface="Wingdings" pitchFamily="2" charset="2"/>
              <a:buChar char="v"/>
            </a:pPr>
            <a:r>
              <a:rPr lang="zh-CN" altLang="en-US" smtClean="0"/>
              <a:t>此外，报错。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8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endParaRPr lang="zh-CN" altLang="en-US" smtClean="0"/>
          </a:p>
        </p:txBody>
      </p:sp>
      <p:sp>
        <p:nvSpPr>
          <p:cNvPr id="48131" name="Rectangle 3"/>
          <p:cNvSpPr>
            <a:spLocks noGrp="1" noChangeArrowheads="1"/>
          </p:cNvSpPr>
          <p:nvPr>
            <p:ph type="body" idx="1"/>
          </p:nvPr>
        </p:nvSpPr>
        <p:spPr>
          <a:xfrm>
            <a:off x="228600" y="1447800"/>
            <a:ext cx="8686800" cy="5181600"/>
          </a:xfrm>
        </p:spPr>
        <p:txBody>
          <a:bodyPr/>
          <a:lstStyle/>
          <a:p>
            <a:pPr marL="609600" indent="-609600" eaLnBrk="1" hangingPunct="1">
              <a:lnSpc>
                <a:spcPct val="90000"/>
              </a:lnSpc>
              <a:buClr>
                <a:srgbClr val="FFFF00"/>
              </a:buClr>
              <a:buFont typeface="Wingdings" pitchFamily="2" charset="2"/>
              <a:buAutoNum type="arabicPeriod" startAt="2"/>
            </a:pPr>
            <a:r>
              <a:rPr lang="en-US" altLang="zh-CN" sz="2800" smtClean="0">
                <a:latin typeface="宋体" pitchFamily="2" charset="-122"/>
              </a:rPr>
              <a:t>LR</a:t>
            </a:r>
            <a:r>
              <a:rPr lang="zh-CN" altLang="en-US" sz="2800" smtClean="0">
                <a:latin typeface="宋体" pitchFamily="2" charset="-122"/>
              </a:rPr>
              <a:t>分析器的组成</a:t>
            </a:r>
          </a:p>
          <a:p>
            <a:pPr marL="609600" indent="-609600" eaLnBrk="1" hangingPunct="1">
              <a:lnSpc>
                <a:spcPct val="90000"/>
              </a:lnSpc>
              <a:buFont typeface="Wingdings" pitchFamily="2" charset="2"/>
              <a:buAutoNum type="arabicParenR"/>
            </a:pPr>
            <a:r>
              <a:rPr lang="zh-CN" altLang="en-US" sz="2800" smtClean="0">
                <a:latin typeface="宋体" pitchFamily="2" charset="-122"/>
              </a:rPr>
              <a:t>总控程序：所有</a:t>
            </a:r>
            <a:r>
              <a:rPr lang="en-US" altLang="zh-CN" sz="2800" smtClean="0">
                <a:latin typeface="宋体" pitchFamily="2" charset="-122"/>
              </a:rPr>
              <a:t>LR</a:t>
            </a:r>
            <a:r>
              <a:rPr lang="zh-CN" altLang="en-US" sz="2800" smtClean="0">
                <a:latin typeface="宋体" pitchFamily="2" charset="-122"/>
              </a:rPr>
              <a:t>分析器总控程序相同。</a:t>
            </a:r>
          </a:p>
          <a:p>
            <a:pPr marL="609600" indent="-609600" algn="just" eaLnBrk="1" hangingPunct="1">
              <a:lnSpc>
                <a:spcPct val="90000"/>
              </a:lnSpc>
              <a:buFont typeface="Wingdings" pitchFamily="2" charset="2"/>
              <a:buAutoNum type="arabicParenR" startAt="2"/>
            </a:pPr>
            <a:r>
              <a:rPr lang="zh-CN" altLang="en-US" sz="2800" smtClean="0">
                <a:latin typeface="宋体" pitchFamily="2" charset="-122"/>
              </a:rPr>
              <a:t>分析表：</a:t>
            </a:r>
          </a:p>
          <a:p>
            <a:pPr marL="990600" lvl="1" indent="-533400" algn="just" eaLnBrk="1" hangingPunct="1">
              <a:lnSpc>
                <a:spcPct val="90000"/>
              </a:lnSpc>
              <a:buFont typeface="Wingdings" pitchFamily="2" charset="2"/>
              <a:buChar char="Ø"/>
            </a:pPr>
            <a:r>
              <a:rPr lang="zh-CN" altLang="en-US" smtClean="0">
                <a:latin typeface="宋体" pitchFamily="2" charset="-122"/>
              </a:rPr>
              <a:t>不同文法有不同的分析表</a:t>
            </a:r>
          </a:p>
          <a:p>
            <a:pPr marL="990600" lvl="1" indent="-533400" algn="just" eaLnBrk="1" hangingPunct="1">
              <a:lnSpc>
                <a:spcPct val="90000"/>
              </a:lnSpc>
              <a:buFont typeface="Wingdings" pitchFamily="2" charset="2"/>
              <a:buChar char="Ø"/>
            </a:pPr>
            <a:r>
              <a:rPr lang="zh-CN" altLang="en-US" smtClean="0">
                <a:latin typeface="宋体" pitchFamily="2" charset="-122"/>
              </a:rPr>
              <a:t>同一文法采用的</a:t>
            </a:r>
            <a:r>
              <a:rPr lang="en-US" altLang="zh-CN" smtClean="0">
                <a:latin typeface="宋体" pitchFamily="2" charset="-122"/>
              </a:rPr>
              <a:t>LR</a:t>
            </a:r>
            <a:r>
              <a:rPr lang="zh-CN" altLang="en-US" smtClean="0">
                <a:latin typeface="宋体" pitchFamily="2" charset="-122"/>
              </a:rPr>
              <a:t>分析器不同，分析表也不同</a:t>
            </a:r>
          </a:p>
          <a:p>
            <a:pPr marL="990600" lvl="1" indent="-533400" algn="just" eaLnBrk="1" hangingPunct="1">
              <a:lnSpc>
                <a:spcPct val="90000"/>
              </a:lnSpc>
              <a:buFont typeface="Wingdings" pitchFamily="2" charset="2"/>
              <a:buChar char="Ø"/>
            </a:pPr>
            <a:r>
              <a:rPr lang="zh-CN" altLang="en-US" smtClean="0">
                <a:latin typeface="宋体" pitchFamily="2" charset="-122"/>
              </a:rPr>
              <a:t>分析表分为</a:t>
            </a:r>
            <a:r>
              <a:rPr lang="en-US" altLang="zh-CN" smtClean="0">
                <a:solidFill>
                  <a:srgbClr val="FFFF00"/>
                </a:solidFill>
                <a:latin typeface="宋体" pitchFamily="2" charset="-122"/>
              </a:rPr>
              <a:t>ACTION</a:t>
            </a:r>
            <a:r>
              <a:rPr lang="zh-CN" altLang="en-US" smtClean="0">
                <a:solidFill>
                  <a:srgbClr val="FFFF00"/>
                </a:solidFill>
                <a:latin typeface="宋体" pitchFamily="2" charset="-122"/>
              </a:rPr>
              <a:t>表</a:t>
            </a:r>
            <a:r>
              <a:rPr lang="zh-CN" altLang="en-US" smtClean="0">
                <a:latin typeface="宋体" pitchFamily="2" charset="-122"/>
              </a:rPr>
              <a:t>（动作表）和</a:t>
            </a:r>
            <a:r>
              <a:rPr lang="en-US" altLang="zh-CN" smtClean="0">
                <a:solidFill>
                  <a:srgbClr val="FFFF00"/>
                </a:solidFill>
                <a:latin typeface="宋体" pitchFamily="2" charset="-122"/>
              </a:rPr>
              <a:t>GOTO</a:t>
            </a:r>
            <a:r>
              <a:rPr lang="zh-CN" altLang="en-US" smtClean="0">
                <a:solidFill>
                  <a:srgbClr val="FFFF00"/>
                </a:solidFill>
                <a:latin typeface="宋体" pitchFamily="2" charset="-122"/>
              </a:rPr>
              <a:t>表</a:t>
            </a:r>
            <a:r>
              <a:rPr lang="zh-CN" altLang="en-US" smtClean="0">
                <a:latin typeface="宋体" pitchFamily="2" charset="-122"/>
              </a:rPr>
              <a:t>（状态转换表）。</a:t>
            </a:r>
          </a:p>
          <a:p>
            <a:pPr marL="609600" indent="-609600" eaLnBrk="1" hangingPunct="1">
              <a:lnSpc>
                <a:spcPct val="90000"/>
              </a:lnSpc>
              <a:buFont typeface="Wingdings" pitchFamily="2" charset="2"/>
              <a:buAutoNum type="arabicParenR" startAt="3"/>
            </a:pPr>
            <a:r>
              <a:rPr lang="zh-CN" altLang="en-US" sz="2800" smtClean="0">
                <a:latin typeface="宋体" pitchFamily="2" charset="-122"/>
              </a:rPr>
              <a:t>分析栈：</a:t>
            </a:r>
          </a:p>
          <a:p>
            <a:pPr marL="609600" indent="-609600" eaLnBrk="1" hangingPunct="1">
              <a:lnSpc>
                <a:spcPct val="90000"/>
              </a:lnSpc>
              <a:buFont typeface="Wingdings" pitchFamily="2" charset="2"/>
              <a:buNone/>
            </a:pPr>
            <a:r>
              <a:rPr lang="zh-CN" altLang="en-US" sz="2800" smtClean="0">
                <a:latin typeface="宋体" pitchFamily="2" charset="-122"/>
              </a:rPr>
              <a:t>	包括</a:t>
            </a:r>
            <a:r>
              <a:rPr lang="zh-CN" altLang="en-US" sz="2800" smtClean="0">
                <a:solidFill>
                  <a:srgbClr val="FFFF00"/>
                </a:solidFill>
                <a:latin typeface="宋体" pitchFamily="2" charset="-122"/>
              </a:rPr>
              <a:t>状态栈</a:t>
            </a:r>
            <a:r>
              <a:rPr lang="en-US" altLang="zh-CN" sz="2800" smtClean="0">
                <a:solidFill>
                  <a:srgbClr val="FFFF00"/>
                </a:solidFill>
                <a:latin typeface="宋体" pitchFamily="2" charset="-122"/>
              </a:rPr>
              <a:t>S</a:t>
            </a:r>
            <a:r>
              <a:rPr lang="zh-CN" altLang="en-US" sz="2800" smtClean="0">
                <a:latin typeface="宋体" pitchFamily="2" charset="-122"/>
              </a:rPr>
              <a:t>和</a:t>
            </a:r>
            <a:r>
              <a:rPr lang="zh-CN" altLang="en-US" sz="2800" smtClean="0">
                <a:solidFill>
                  <a:srgbClr val="FFFF00"/>
                </a:solidFill>
                <a:latin typeface="宋体" pitchFamily="2" charset="-122"/>
              </a:rPr>
              <a:t>文法符号栈</a:t>
            </a:r>
            <a:r>
              <a:rPr lang="en-US" altLang="zh-CN" sz="2800" smtClean="0">
                <a:solidFill>
                  <a:srgbClr val="FFFF00"/>
                </a:solidFill>
                <a:latin typeface="宋体" pitchFamily="2" charset="-122"/>
              </a:rPr>
              <a:t>X</a:t>
            </a:r>
            <a:r>
              <a:rPr lang="en-US" altLang="zh-CN" sz="2800" smtClean="0">
                <a:latin typeface="宋体" pitchFamily="2" charset="-122"/>
              </a:rPr>
              <a:t>。</a:t>
            </a:r>
          </a:p>
          <a:p>
            <a:pPr marL="609600" indent="-609600" eaLnBrk="1" hangingPunct="1">
              <a:lnSpc>
                <a:spcPct val="90000"/>
              </a:lnSpc>
              <a:buFont typeface="Wingdings" pitchFamily="2" charset="2"/>
              <a:buNone/>
            </a:pPr>
            <a:endParaRPr lang="en-US" altLang="zh-CN" sz="2800" smtClean="0">
              <a:latin typeface="宋体" pitchFamily="2" charset="-122"/>
            </a:endParaRPr>
          </a:p>
          <a:p>
            <a:pPr marL="609600" indent="-609600" eaLnBrk="1" hangingPunct="1">
              <a:lnSpc>
                <a:spcPct val="90000"/>
              </a:lnSpc>
              <a:buFont typeface="Wingdings" pitchFamily="2" charset="2"/>
              <a:buNone/>
            </a:pPr>
            <a:r>
              <a:rPr lang="zh-CN" altLang="en-US" sz="2800" smtClean="0"/>
              <a:t>	分析表是</a:t>
            </a:r>
            <a:r>
              <a:rPr lang="en-US" altLang="zh-CN" sz="2800" smtClean="0"/>
              <a:t>LR</a:t>
            </a:r>
            <a:r>
              <a:rPr lang="zh-CN" altLang="en-US" sz="2800" smtClean="0"/>
              <a:t>分析器的核心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13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152400" y="228600"/>
            <a:ext cx="8763000" cy="5181600"/>
          </a:xfrm>
        </p:spPr>
        <p:txBody>
          <a:bodyPr/>
          <a:lstStyle/>
          <a:p>
            <a:pPr algn="just" eaLnBrk="1" hangingPunct="1">
              <a:buFont typeface="Wingdings" pitchFamily="2" charset="2"/>
              <a:buNone/>
            </a:pPr>
            <a:r>
              <a:rPr lang="zh-CN" altLang="en-US" sz="2800" smtClean="0"/>
              <a:t>	一般地，一个</a:t>
            </a:r>
            <a:r>
              <a:rPr lang="en-US" altLang="zh-CN" sz="2800" smtClean="0"/>
              <a:t>LR(0)</a:t>
            </a:r>
            <a:r>
              <a:rPr lang="zh-CN" altLang="en-US" sz="2800" smtClean="0"/>
              <a:t>规范族中的项目集</a:t>
            </a:r>
            <a:r>
              <a:rPr lang="en-US" altLang="zh-CN" sz="2800" smtClean="0"/>
              <a:t>I</a:t>
            </a:r>
          </a:p>
          <a:p>
            <a:pPr algn="just" eaLnBrk="1" hangingPunct="1">
              <a:buFont typeface="Wingdings" pitchFamily="2" charset="2"/>
              <a:buNone/>
            </a:pPr>
            <a:r>
              <a:rPr lang="zh-CN" altLang="en-US" sz="2800" smtClean="0"/>
              <a:t>	有</a:t>
            </a:r>
            <a:r>
              <a:rPr lang="en-US" altLang="zh-CN" sz="2800" smtClean="0"/>
              <a:t>m</a:t>
            </a:r>
            <a:r>
              <a:rPr lang="zh-CN" altLang="en-US" sz="2800" smtClean="0"/>
              <a:t>个移进项目：</a:t>
            </a:r>
            <a:r>
              <a:rPr lang="en-US" altLang="zh-CN" sz="2800" smtClean="0"/>
              <a:t>A</a:t>
            </a:r>
            <a:r>
              <a:rPr lang="en-US" altLang="zh-CN" sz="2800" baseline="-30000" smtClean="0"/>
              <a:t>1</a:t>
            </a:r>
            <a:r>
              <a:rPr lang="en-US" altLang="zh-CN" sz="2800" smtClean="0"/>
              <a:t>→α</a:t>
            </a:r>
            <a:r>
              <a:rPr lang="en-US" altLang="zh-CN" sz="2800" baseline="-30000" smtClean="0"/>
              <a:t>1</a:t>
            </a:r>
            <a:r>
              <a:rPr lang="en-US" altLang="zh-CN" sz="2800" smtClean="0">
                <a:latin typeface="Times New Roman" pitchFamily="18" charset="0"/>
              </a:rPr>
              <a:t>•</a:t>
            </a:r>
            <a:r>
              <a:rPr lang="en-US" altLang="zh-CN" sz="2800" smtClean="0"/>
              <a:t>a</a:t>
            </a:r>
            <a:r>
              <a:rPr lang="en-US" altLang="zh-CN" sz="2800" baseline="-30000" smtClean="0"/>
              <a:t>1</a:t>
            </a:r>
            <a:r>
              <a:rPr lang="en-US" altLang="zh-CN" sz="2800" smtClean="0"/>
              <a:t>β</a:t>
            </a:r>
            <a:r>
              <a:rPr lang="en-US" altLang="zh-CN" sz="2800" baseline="-30000" smtClean="0"/>
              <a:t>1 </a:t>
            </a:r>
            <a:r>
              <a:rPr lang="en-US" altLang="zh-CN" sz="2800" smtClean="0"/>
              <a:t>，</a:t>
            </a:r>
          </a:p>
          <a:p>
            <a:pPr algn="just" eaLnBrk="1" hangingPunct="1">
              <a:buFont typeface="Wingdings" pitchFamily="2" charset="2"/>
              <a:buNone/>
            </a:pPr>
            <a:r>
              <a:rPr lang="en-US" altLang="zh-CN" sz="2800" smtClean="0"/>
              <a:t>	A</a:t>
            </a:r>
            <a:r>
              <a:rPr lang="en-US" altLang="zh-CN" sz="2800" baseline="-30000" smtClean="0"/>
              <a:t>2</a:t>
            </a:r>
            <a:r>
              <a:rPr lang="en-US" altLang="zh-CN" sz="2800" smtClean="0"/>
              <a:t>→α</a:t>
            </a:r>
            <a:r>
              <a:rPr lang="en-US" altLang="zh-CN" sz="2800" baseline="-30000" smtClean="0"/>
              <a:t>2</a:t>
            </a:r>
            <a:r>
              <a:rPr lang="en-US" altLang="zh-CN" sz="2800" smtClean="0">
                <a:latin typeface="Times New Roman" pitchFamily="18" charset="0"/>
              </a:rPr>
              <a:t>•</a:t>
            </a:r>
            <a:r>
              <a:rPr lang="en-US" altLang="zh-CN" sz="2800" smtClean="0"/>
              <a:t>a</a:t>
            </a:r>
            <a:r>
              <a:rPr lang="en-US" altLang="zh-CN" sz="2800" baseline="-30000" smtClean="0"/>
              <a:t>2</a:t>
            </a:r>
            <a:r>
              <a:rPr lang="en-US" altLang="zh-CN" sz="2800" smtClean="0"/>
              <a:t>β</a:t>
            </a:r>
            <a:r>
              <a:rPr lang="en-US" altLang="zh-CN" sz="2800" baseline="-30000" smtClean="0"/>
              <a:t>2 </a:t>
            </a:r>
            <a:r>
              <a:rPr lang="en-US" altLang="zh-CN" sz="2800" smtClean="0"/>
              <a:t>，</a:t>
            </a:r>
            <a:r>
              <a:rPr lang="en-US" altLang="zh-CN" sz="2800" smtClean="0">
                <a:latin typeface="Times New Roman" pitchFamily="18" charset="0"/>
              </a:rPr>
              <a:t>…</a:t>
            </a:r>
            <a:r>
              <a:rPr lang="en-US" altLang="zh-CN" sz="2800" smtClean="0"/>
              <a:t> ，A</a:t>
            </a:r>
            <a:r>
              <a:rPr lang="en-US" altLang="zh-CN" sz="2800" baseline="-30000" smtClean="0"/>
              <a:t>m</a:t>
            </a:r>
            <a:r>
              <a:rPr lang="en-US" altLang="zh-CN" sz="2800" smtClean="0"/>
              <a:t>→α</a:t>
            </a:r>
            <a:r>
              <a:rPr lang="en-US" altLang="zh-CN" sz="2800" baseline="-30000" smtClean="0"/>
              <a:t>m</a:t>
            </a:r>
            <a:r>
              <a:rPr lang="en-US" altLang="zh-CN" sz="2800" smtClean="0">
                <a:latin typeface="Times New Roman" pitchFamily="18" charset="0"/>
              </a:rPr>
              <a:t>•</a:t>
            </a:r>
            <a:r>
              <a:rPr lang="en-US" altLang="zh-CN" sz="2800" smtClean="0"/>
              <a:t>a</a:t>
            </a:r>
            <a:r>
              <a:rPr lang="en-US" altLang="zh-CN" sz="2800" baseline="-30000" smtClean="0"/>
              <a:t>m</a:t>
            </a:r>
            <a:r>
              <a:rPr lang="en-US" altLang="zh-CN" sz="2800" smtClean="0"/>
              <a:t>β</a:t>
            </a:r>
            <a:r>
              <a:rPr lang="en-US" altLang="zh-CN" sz="2800" baseline="-30000" smtClean="0"/>
              <a:t>m </a:t>
            </a:r>
            <a:endParaRPr lang="en-US" altLang="zh-CN" sz="2800" smtClean="0"/>
          </a:p>
          <a:p>
            <a:pPr algn="just" eaLnBrk="1" hangingPunct="1">
              <a:buFont typeface="Wingdings" pitchFamily="2" charset="2"/>
              <a:buNone/>
            </a:pPr>
            <a:r>
              <a:rPr lang="en-US" altLang="zh-CN" sz="2800" smtClean="0"/>
              <a:t>	n</a:t>
            </a:r>
            <a:r>
              <a:rPr lang="zh-CN" altLang="en-US" sz="2800" smtClean="0"/>
              <a:t>个归约项目：</a:t>
            </a:r>
            <a:r>
              <a:rPr lang="en-US" altLang="zh-CN" sz="2800" smtClean="0"/>
              <a:t>B</a:t>
            </a:r>
            <a:r>
              <a:rPr lang="en-US" altLang="zh-CN" sz="2800" baseline="-30000" smtClean="0"/>
              <a:t>1</a:t>
            </a:r>
            <a:r>
              <a:rPr lang="en-US" altLang="zh-CN" sz="2800" smtClean="0"/>
              <a:t>→r</a:t>
            </a:r>
            <a:r>
              <a:rPr lang="en-US" altLang="zh-CN" sz="2800" baseline="-30000" smtClean="0"/>
              <a:t>1</a:t>
            </a:r>
            <a:r>
              <a:rPr lang="en-US" altLang="zh-CN" sz="2800" smtClean="0">
                <a:latin typeface="Times New Roman" pitchFamily="18" charset="0"/>
              </a:rPr>
              <a:t>•</a:t>
            </a:r>
            <a:r>
              <a:rPr lang="en-US" altLang="zh-CN" sz="2800" smtClean="0"/>
              <a:t> ，B</a:t>
            </a:r>
            <a:r>
              <a:rPr lang="en-US" altLang="zh-CN" sz="2800" baseline="-30000" smtClean="0"/>
              <a:t>2</a:t>
            </a:r>
            <a:r>
              <a:rPr lang="en-US" altLang="zh-CN" sz="2800" smtClean="0"/>
              <a:t>→r</a:t>
            </a:r>
            <a:r>
              <a:rPr lang="en-US" altLang="zh-CN" sz="2800" baseline="-30000" smtClean="0"/>
              <a:t>2</a:t>
            </a:r>
            <a:r>
              <a:rPr lang="en-US" altLang="zh-CN" sz="2800" smtClean="0">
                <a:latin typeface="Times New Roman" pitchFamily="18" charset="0"/>
              </a:rPr>
              <a:t>•</a:t>
            </a:r>
            <a:r>
              <a:rPr lang="en-US" altLang="zh-CN" sz="2800" smtClean="0"/>
              <a:t> ，</a:t>
            </a:r>
            <a:r>
              <a:rPr lang="en-US" altLang="zh-CN" sz="2800" smtClean="0">
                <a:latin typeface="Times New Roman" pitchFamily="18" charset="0"/>
              </a:rPr>
              <a:t>…</a:t>
            </a:r>
            <a:r>
              <a:rPr lang="en-US" altLang="zh-CN" sz="2800" smtClean="0"/>
              <a:t> ，B</a:t>
            </a:r>
            <a:r>
              <a:rPr lang="en-US" altLang="zh-CN" sz="2800" baseline="-30000" smtClean="0"/>
              <a:t>n</a:t>
            </a:r>
            <a:r>
              <a:rPr lang="en-US" altLang="zh-CN" sz="2800" smtClean="0"/>
              <a:t>→r</a:t>
            </a:r>
            <a:r>
              <a:rPr lang="en-US" altLang="zh-CN" sz="2800" baseline="-30000" smtClean="0"/>
              <a:t>n</a:t>
            </a:r>
            <a:r>
              <a:rPr lang="en-US" altLang="zh-CN" sz="2800" smtClean="0">
                <a:latin typeface="Times New Roman" pitchFamily="18" charset="0"/>
              </a:rPr>
              <a:t>•</a:t>
            </a:r>
            <a:r>
              <a:rPr lang="en-US" altLang="zh-CN" sz="2800" smtClean="0"/>
              <a:t> ，</a:t>
            </a:r>
          </a:p>
          <a:p>
            <a:pPr algn="just" eaLnBrk="1" hangingPunct="1">
              <a:buFont typeface="Wingdings" pitchFamily="2" charset="2"/>
              <a:buNone/>
            </a:pPr>
            <a:r>
              <a:rPr lang="zh-CN" altLang="en-US" sz="2800" smtClean="0"/>
              <a:t>	若移进符号集{</a:t>
            </a:r>
            <a:r>
              <a:rPr lang="en-US" altLang="zh-CN" sz="2800" smtClean="0"/>
              <a:t>a</a:t>
            </a:r>
            <a:r>
              <a:rPr lang="en-US" altLang="zh-CN" sz="2800" baseline="-30000" smtClean="0"/>
              <a:t>1</a:t>
            </a:r>
            <a:r>
              <a:rPr lang="en-US" altLang="zh-CN" sz="2800" smtClean="0"/>
              <a:t>，a</a:t>
            </a:r>
            <a:r>
              <a:rPr lang="en-US" altLang="zh-CN" sz="2800" baseline="-30000" smtClean="0"/>
              <a:t>2</a:t>
            </a:r>
            <a:r>
              <a:rPr lang="en-US" altLang="zh-CN" sz="2800" smtClean="0"/>
              <a:t>，</a:t>
            </a:r>
            <a:r>
              <a:rPr lang="en-US" altLang="zh-CN" sz="2800" smtClean="0">
                <a:latin typeface="Times New Roman" pitchFamily="18" charset="0"/>
              </a:rPr>
              <a:t>…</a:t>
            </a:r>
            <a:r>
              <a:rPr lang="en-US" altLang="zh-CN" sz="2800" smtClean="0"/>
              <a:t>，a</a:t>
            </a:r>
            <a:r>
              <a:rPr lang="en-US" altLang="zh-CN" sz="2800" baseline="-30000" smtClean="0"/>
              <a:t>m</a:t>
            </a:r>
            <a:r>
              <a:rPr lang="en-US" altLang="zh-CN" sz="2800" smtClean="0"/>
              <a:t>}</a:t>
            </a:r>
            <a:r>
              <a:rPr lang="zh-CN" altLang="en-US" sz="2800" smtClean="0"/>
              <a:t>和</a:t>
            </a:r>
            <a:r>
              <a:rPr lang="en-US" altLang="zh-CN" sz="2800" smtClean="0"/>
              <a:t>FOLLOW(B</a:t>
            </a:r>
            <a:r>
              <a:rPr lang="en-US" altLang="zh-CN" sz="2800" baseline="-30000" smtClean="0"/>
              <a:t>1</a:t>
            </a:r>
            <a:r>
              <a:rPr lang="en-US" altLang="zh-CN" sz="2800" smtClean="0"/>
              <a:t>)，FOLLOW(B</a:t>
            </a:r>
            <a:r>
              <a:rPr lang="en-US" altLang="zh-CN" sz="2800" baseline="-30000" smtClean="0"/>
              <a:t>2</a:t>
            </a:r>
            <a:r>
              <a:rPr lang="en-US" altLang="zh-CN" sz="2800" smtClean="0"/>
              <a:t>)，</a:t>
            </a:r>
            <a:r>
              <a:rPr lang="en-US" altLang="zh-CN" sz="2800" smtClean="0">
                <a:latin typeface="Times New Roman" pitchFamily="18" charset="0"/>
              </a:rPr>
              <a:t>…</a:t>
            </a:r>
            <a:r>
              <a:rPr lang="en-US" altLang="zh-CN" sz="2800" smtClean="0"/>
              <a:t>，FOLLOW(B</a:t>
            </a:r>
            <a:r>
              <a:rPr lang="en-US" altLang="zh-CN" sz="2800" baseline="-30000" smtClean="0"/>
              <a:t>n</a:t>
            </a:r>
            <a:r>
              <a:rPr lang="en-US" altLang="zh-CN" sz="2800" smtClean="0"/>
              <a:t>)</a:t>
            </a:r>
            <a:r>
              <a:rPr lang="zh-CN" altLang="en-US" sz="2800" smtClean="0"/>
              <a:t>两两交集为空，</a:t>
            </a:r>
          </a:p>
          <a:p>
            <a:pPr algn="just" eaLnBrk="1" hangingPunct="1">
              <a:buFont typeface="Wingdings" pitchFamily="2" charset="2"/>
              <a:buNone/>
            </a:pPr>
            <a:r>
              <a:rPr lang="zh-CN" altLang="en-US" sz="2800" smtClean="0"/>
              <a:t>	则当状态</a:t>
            </a:r>
            <a:r>
              <a:rPr lang="en-US" altLang="zh-CN" sz="2800" smtClean="0"/>
              <a:t>I</a:t>
            </a:r>
            <a:r>
              <a:rPr lang="zh-CN" altLang="en-US" sz="2800" smtClean="0"/>
              <a:t>面临某输入符</a:t>
            </a:r>
            <a:r>
              <a:rPr lang="en-US" altLang="zh-CN" sz="2800" smtClean="0"/>
              <a:t>a</a:t>
            </a:r>
            <a:r>
              <a:rPr lang="zh-CN" altLang="en-US" sz="2800" smtClean="0"/>
              <a:t>时，可采用以下动作：</a:t>
            </a:r>
          </a:p>
          <a:p>
            <a:pPr lvl="1" algn="just" eaLnBrk="1" hangingPunct="1">
              <a:buClr>
                <a:schemeClr val="hlink"/>
              </a:buClr>
              <a:buFont typeface="Wingdings" pitchFamily="2" charset="2"/>
              <a:buChar char="v"/>
            </a:pPr>
            <a:r>
              <a:rPr lang="zh-CN" altLang="en-US" smtClean="0"/>
              <a:t>若</a:t>
            </a:r>
            <a:r>
              <a:rPr lang="en-US" altLang="zh-CN" smtClean="0"/>
              <a:t>a∈{a</a:t>
            </a:r>
            <a:r>
              <a:rPr lang="en-US" altLang="zh-CN" baseline="-30000" smtClean="0"/>
              <a:t>1</a:t>
            </a:r>
            <a:r>
              <a:rPr lang="en-US" altLang="zh-CN" smtClean="0"/>
              <a:t>，a</a:t>
            </a:r>
            <a:r>
              <a:rPr lang="en-US" altLang="zh-CN" baseline="-30000" smtClean="0"/>
              <a:t>2</a:t>
            </a:r>
            <a:r>
              <a:rPr lang="en-US" altLang="zh-CN" smtClean="0"/>
              <a:t>，</a:t>
            </a:r>
            <a:r>
              <a:rPr lang="en-US" altLang="zh-CN" smtClean="0">
                <a:latin typeface="Times New Roman" pitchFamily="18" charset="0"/>
              </a:rPr>
              <a:t>…</a:t>
            </a:r>
            <a:r>
              <a:rPr lang="en-US" altLang="zh-CN" smtClean="0"/>
              <a:t>，a</a:t>
            </a:r>
            <a:r>
              <a:rPr lang="en-US" altLang="zh-CN" baseline="-30000" smtClean="0"/>
              <a:t>m</a:t>
            </a:r>
            <a:r>
              <a:rPr lang="en-US" altLang="zh-CN" smtClean="0"/>
              <a:t>}，</a:t>
            </a:r>
            <a:r>
              <a:rPr lang="zh-CN" altLang="en-US" smtClean="0"/>
              <a:t>则移进；</a:t>
            </a:r>
          </a:p>
          <a:p>
            <a:pPr lvl="1" algn="just" eaLnBrk="1" hangingPunct="1">
              <a:buClr>
                <a:schemeClr val="hlink"/>
              </a:buClr>
              <a:buFont typeface="Wingdings" pitchFamily="2" charset="2"/>
              <a:buChar char="v"/>
            </a:pPr>
            <a:r>
              <a:rPr lang="zh-CN" altLang="en-US" smtClean="0"/>
              <a:t>若</a:t>
            </a:r>
            <a:r>
              <a:rPr lang="en-US" altLang="zh-CN" smtClean="0"/>
              <a:t>a∈FOLLOW(B</a:t>
            </a:r>
            <a:r>
              <a:rPr lang="en-US" altLang="zh-CN" baseline="-30000" smtClean="0"/>
              <a:t>i</a:t>
            </a:r>
            <a:r>
              <a:rPr lang="en-US" altLang="zh-CN" smtClean="0"/>
              <a:t>)，i=1,2,</a:t>
            </a:r>
            <a:r>
              <a:rPr lang="en-US" altLang="zh-CN" smtClean="0">
                <a:latin typeface="Times New Roman" pitchFamily="18" charset="0"/>
              </a:rPr>
              <a:t>…</a:t>
            </a:r>
            <a:r>
              <a:rPr lang="en-US" altLang="zh-CN" smtClean="0"/>
              <a:t>,n，</a:t>
            </a:r>
            <a:r>
              <a:rPr lang="zh-CN" altLang="en-US" smtClean="0"/>
              <a:t>则用</a:t>
            </a:r>
            <a:r>
              <a:rPr lang="en-US" altLang="zh-CN" smtClean="0"/>
              <a:t>B</a:t>
            </a:r>
            <a:r>
              <a:rPr lang="en-US" altLang="zh-CN" baseline="-30000" smtClean="0"/>
              <a:t>i</a:t>
            </a:r>
            <a:r>
              <a:rPr lang="en-US" altLang="zh-CN" smtClean="0"/>
              <a:t>→r</a:t>
            </a:r>
            <a:r>
              <a:rPr lang="en-US" altLang="zh-CN" baseline="-30000" smtClean="0"/>
              <a:t>i</a:t>
            </a:r>
            <a:r>
              <a:rPr lang="zh-CN" altLang="en-US" smtClean="0"/>
              <a:t>归约；</a:t>
            </a:r>
          </a:p>
          <a:p>
            <a:pPr lvl="1" algn="just" eaLnBrk="1" hangingPunct="1">
              <a:buClr>
                <a:schemeClr val="hlink"/>
              </a:buClr>
              <a:buFont typeface="Wingdings" pitchFamily="2" charset="2"/>
              <a:buChar char="v"/>
            </a:pPr>
            <a:r>
              <a:rPr lang="zh-CN" altLang="en-US" smtClean="0"/>
              <a:t>此外，报错。</a:t>
            </a:r>
            <a:r>
              <a:rPr lang="zh-CN" altLang="en-US" sz="24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8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8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8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2"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endParaRPr lang="zh-CN" altLang="en-US" smtClean="0"/>
          </a:p>
        </p:txBody>
      </p:sp>
      <p:sp>
        <p:nvSpPr>
          <p:cNvPr id="63491" name="Rectangle 3"/>
          <p:cNvSpPr>
            <a:spLocks noGrp="1" noChangeArrowheads="1"/>
          </p:cNvSpPr>
          <p:nvPr>
            <p:ph type="body" idx="1"/>
          </p:nvPr>
        </p:nvSpPr>
        <p:spPr>
          <a:xfrm>
            <a:off x="228600" y="1447800"/>
            <a:ext cx="8305800" cy="4648200"/>
          </a:xfrm>
        </p:spPr>
        <p:txBody>
          <a:bodyPr/>
          <a:lstStyle/>
          <a:p>
            <a:pPr eaLnBrk="1" hangingPunct="1">
              <a:buFont typeface="Wingdings" pitchFamily="2" charset="2"/>
              <a:buNone/>
            </a:pPr>
            <a:r>
              <a:rPr lang="zh-CN" altLang="en-US" sz="2800" smtClean="0"/>
              <a:t>	上述解决项目集(状态)中冲突的方法称为</a:t>
            </a:r>
            <a:r>
              <a:rPr lang="en-US" altLang="zh-CN" sz="2800" smtClean="0">
                <a:solidFill>
                  <a:srgbClr val="FFFF00"/>
                </a:solidFill>
              </a:rPr>
              <a:t>SLR(1)</a:t>
            </a:r>
            <a:r>
              <a:rPr lang="zh-CN" altLang="en-US" sz="2800" smtClean="0"/>
              <a:t>方法（</a:t>
            </a:r>
            <a:r>
              <a:rPr lang="en-US" altLang="zh-CN" sz="2800" smtClean="0"/>
              <a:t>Simple</a:t>
            </a:r>
            <a:r>
              <a:rPr lang="zh-CN" altLang="en-US" sz="2800" smtClean="0"/>
              <a:t>因为只对有</a:t>
            </a:r>
            <a:r>
              <a:rPr lang="zh-CN" altLang="en-US" sz="2800" smtClean="0">
                <a:solidFill>
                  <a:srgbClr val="FFFF00"/>
                </a:solidFill>
              </a:rPr>
              <a:t>冲突</a:t>
            </a:r>
            <a:r>
              <a:rPr lang="zh-CN" altLang="en-US" sz="2800" smtClean="0"/>
              <a:t>的状态才向前查看一个符号，以确定动作）</a:t>
            </a:r>
          </a:p>
          <a:p>
            <a:pPr eaLnBrk="1" hangingPunct="1">
              <a:buFont typeface="Wingdings" pitchFamily="2" charset="2"/>
              <a:buNone/>
            </a:pPr>
            <a:endParaRPr lang="zh-CN" altLang="en-US" sz="2800" smtClean="0"/>
          </a:p>
          <a:p>
            <a:pPr eaLnBrk="1" hangingPunct="1">
              <a:buFont typeface="Wingdings" pitchFamily="2" charset="2"/>
              <a:buNone/>
            </a:pPr>
            <a:r>
              <a:rPr lang="zh-CN" altLang="en-US" sz="2800" smtClean="0"/>
              <a:t>	如果一个文法的</a:t>
            </a:r>
            <a:r>
              <a:rPr lang="en-US" altLang="zh-CN" sz="2800" smtClean="0">
                <a:solidFill>
                  <a:srgbClr val="FFFF00"/>
                </a:solidFill>
              </a:rPr>
              <a:t>LR(0)</a:t>
            </a:r>
            <a:r>
              <a:rPr lang="zh-CN" altLang="en-US" sz="2800" smtClean="0">
                <a:solidFill>
                  <a:srgbClr val="FFFF00"/>
                </a:solidFill>
              </a:rPr>
              <a:t>项目集规范族</a:t>
            </a:r>
            <a:r>
              <a:rPr lang="zh-CN" altLang="en-US" sz="2800" smtClean="0"/>
              <a:t>中某些</a:t>
            </a:r>
            <a:r>
              <a:rPr lang="zh-CN" altLang="en-US" sz="2800" smtClean="0">
                <a:solidFill>
                  <a:srgbClr val="FFFF00"/>
                </a:solidFill>
              </a:rPr>
              <a:t>项目集</a:t>
            </a:r>
            <a:r>
              <a:rPr lang="zh-CN" altLang="en-US" sz="2800" smtClean="0"/>
              <a:t>所含有的</a:t>
            </a:r>
            <a:r>
              <a:rPr lang="zh-CN" altLang="en-US" sz="2800" smtClean="0">
                <a:solidFill>
                  <a:srgbClr val="FFFF00"/>
                </a:solidFill>
              </a:rPr>
              <a:t>动作冲突都</a:t>
            </a:r>
            <a:r>
              <a:rPr lang="zh-CN" altLang="en-US" sz="2800" smtClean="0"/>
              <a:t>能用</a:t>
            </a:r>
            <a:r>
              <a:rPr lang="en-US" altLang="zh-CN" sz="2800" smtClean="0"/>
              <a:t>SLR(1)</a:t>
            </a:r>
            <a:r>
              <a:rPr lang="zh-CN" altLang="en-US" sz="2800" smtClean="0"/>
              <a:t>方法解决，则称这个文法为</a:t>
            </a:r>
            <a:r>
              <a:rPr lang="en-US" altLang="zh-CN" sz="2800" smtClean="0">
                <a:solidFill>
                  <a:srgbClr val="FFFF00"/>
                </a:solidFill>
              </a:rPr>
              <a:t>SLR(1)</a:t>
            </a:r>
            <a:r>
              <a:rPr lang="zh-CN" altLang="en-US" sz="2800" smtClean="0">
                <a:solidFill>
                  <a:srgbClr val="FFFF00"/>
                </a:solidFill>
              </a:rPr>
              <a:t>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endParaRPr lang="zh-CN" altLang="en-US" smtClean="0"/>
          </a:p>
        </p:txBody>
      </p:sp>
      <p:sp>
        <p:nvSpPr>
          <p:cNvPr id="64515" name="Rectangle 3"/>
          <p:cNvSpPr>
            <a:spLocks noGrp="1" noChangeArrowheads="1"/>
          </p:cNvSpPr>
          <p:nvPr>
            <p:ph type="body" idx="1"/>
          </p:nvPr>
        </p:nvSpPr>
        <p:spPr>
          <a:xfrm>
            <a:off x="609600" y="1447800"/>
            <a:ext cx="8153400" cy="4648200"/>
          </a:xfrm>
        </p:spPr>
        <p:txBody>
          <a:bodyPr/>
          <a:lstStyle/>
          <a:p>
            <a:pPr marL="609600" indent="-609600" eaLnBrk="1" hangingPunct="1">
              <a:buClr>
                <a:schemeClr val="tx1"/>
              </a:buClr>
              <a:buFont typeface="Wingdings" pitchFamily="2" charset="2"/>
              <a:buAutoNum type="arabicPeriod" startAt="3"/>
            </a:pPr>
            <a:r>
              <a:rPr lang="en-US" altLang="zh-CN" sz="2800" smtClean="0"/>
              <a:t>SLR(1)</a:t>
            </a:r>
            <a:r>
              <a:rPr lang="zh-CN" altLang="en-US" sz="2800" smtClean="0"/>
              <a:t>分析表的构造算法</a:t>
            </a:r>
          </a:p>
          <a:p>
            <a:pPr marL="609600" indent="-609600" eaLnBrk="1" hangingPunct="1">
              <a:buClr>
                <a:schemeClr val="tx1"/>
              </a:buClr>
              <a:buFont typeface="Wingdings" pitchFamily="2" charset="2"/>
              <a:buChar char="Ø"/>
            </a:pPr>
            <a:r>
              <a:rPr lang="zh-CN" altLang="en-US" sz="2800" smtClean="0"/>
              <a:t>与</a:t>
            </a:r>
            <a:r>
              <a:rPr lang="en-US" altLang="zh-CN" sz="2800" smtClean="0"/>
              <a:t>LR(0)</a:t>
            </a:r>
            <a:r>
              <a:rPr lang="zh-CN" altLang="en-US" sz="2800" smtClean="0"/>
              <a:t>分析表的构造类似，仅在</a:t>
            </a:r>
            <a:r>
              <a:rPr lang="zh-CN" altLang="en-US" sz="2800" smtClean="0">
                <a:solidFill>
                  <a:srgbClr val="FFFF00"/>
                </a:solidFill>
              </a:rPr>
              <a:t>含有冲突</a:t>
            </a:r>
            <a:r>
              <a:rPr lang="zh-CN" altLang="en-US" sz="2800" smtClean="0"/>
              <a:t>的项目集中分别进行处理。</a:t>
            </a:r>
          </a:p>
          <a:p>
            <a:pPr marL="609600" indent="-609600" eaLnBrk="1" hangingPunct="1">
              <a:buClr>
                <a:schemeClr val="tx1"/>
              </a:buClr>
              <a:buFont typeface="Wingdings" pitchFamily="2" charset="2"/>
              <a:buChar char="Ø"/>
            </a:pPr>
            <a:r>
              <a:rPr lang="zh-CN" altLang="en-US" sz="2800" smtClean="0">
                <a:solidFill>
                  <a:srgbClr val="FFFF00"/>
                </a:solidFill>
              </a:rPr>
              <a:t>改进</a:t>
            </a:r>
            <a:r>
              <a:rPr lang="zh-CN" altLang="en-US" sz="2800" smtClean="0"/>
              <a:t>的</a:t>
            </a:r>
            <a:r>
              <a:rPr lang="en-US" altLang="zh-CN" sz="2800" smtClean="0"/>
              <a:t>SLR(1)</a:t>
            </a:r>
            <a:r>
              <a:rPr lang="zh-CN" altLang="en-US" sz="2800" smtClean="0"/>
              <a:t>方法：</a:t>
            </a:r>
          </a:p>
          <a:p>
            <a:pPr marL="609600" indent="-609600" eaLnBrk="1" hangingPunct="1">
              <a:buClr>
                <a:schemeClr val="tx1"/>
              </a:buClr>
              <a:buFont typeface="Wingdings" pitchFamily="2" charset="2"/>
              <a:buNone/>
            </a:pPr>
            <a:r>
              <a:rPr lang="zh-CN" altLang="en-US" sz="2800" smtClean="0"/>
              <a:t>	对</a:t>
            </a:r>
            <a:r>
              <a:rPr lang="zh-CN" altLang="en-US" sz="2800" smtClean="0">
                <a:solidFill>
                  <a:srgbClr val="FF0066"/>
                </a:solidFill>
              </a:rPr>
              <a:t>所有</a:t>
            </a:r>
            <a:r>
              <a:rPr lang="zh-CN" altLang="en-US" sz="2800" smtClean="0"/>
              <a:t>的归约项目仅对</a:t>
            </a:r>
            <a:r>
              <a:rPr lang="zh-CN" altLang="en-US" sz="2800" smtClean="0">
                <a:solidFill>
                  <a:srgbClr val="FFFF00"/>
                </a:solidFill>
              </a:rPr>
              <a:t>当前输入符号</a:t>
            </a:r>
            <a:r>
              <a:rPr lang="zh-CN" altLang="en-US" sz="2800" smtClean="0"/>
              <a:t>包含在该</a:t>
            </a:r>
            <a:r>
              <a:rPr lang="zh-CN" altLang="en-US" sz="2800" smtClean="0">
                <a:solidFill>
                  <a:srgbClr val="FFFF00"/>
                </a:solidFill>
              </a:rPr>
              <a:t>归约项目</a:t>
            </a:r>
            <a:r>
              <a:rPr lang="zh-CN" altLang="en-US" sz="2800" smtClean="0"/>
              <a:t>左部</a:t>
            </a:r>
            <a:r>
              <a:rPr lang="zh-CN" altLang="en-US" sz="2800" smtClean="0">
                <a:solidFill>
                  <a:srgbClr val="FFFF00"/>
                </a:solidFill>
              </a:rPr>
              <a:t>非终结符</a:t>
            </a:r>
            <a:r>
              <a:rPr lang="zh-CN" altLang="en-US" sz="2800" smtClean="0"/>
              <a:t>的</a:t>
            </a:r>
            <a:r>
              <a:rPr lang="en-US" altLang="zh-CN" sz="2800" smtClean="0">
                <a:solidFill>
                  <a:srgbClr val="FFFF00"/>
                </a:solidFill>
              </a:rPr>
              <a:t>FOLLOW</a:t>
            </a:r>
            <a:r>
              <a:rPr lang="zh-CN" altLang="en-US" sz="2800" smtClean="0">
                <a:solidFill>
                  <a:srgbClr val="FFFF00"/>
                </a:solidFill>
              </a:rPr>
              <a:t>集中</a:t>
            </a:r>
            <a:r>
              <a:rPr lang="zh-CN" altLang="en-US" sz="2800" smtClean="0"/>
              <a:t>，才采取归约动作。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304800" y="228600"/>
            <a:ext cx="8610600" cy="6400800"/>
          </a:xfrm>
        </p:spPr>
        <p:txBody>
          <a:bodyPr/>
          <a:lstStyle/>
          <a:p>
            <a:pPr marL="533400" indent="-533400" algn="just" eaLnBrk="1" hangingPunct="1">
              <a:lnSpc>
                <a:spcPct val="90000"/>
              </a:lnSpc>
              <a:buClr>
                <a:schemeClr val="tx1"/>
              </a:buClr>
              <a:buFont typeface="Wingdings" pitchFamily="2" charset="2"/>
              <a:buChar char="Ø"/>
            </a:pPr>
            <a:r>
              <a:rPr lang="zh-CN" altLang="en-US" sz="2800" smtClean="0">
                <a:solidFill>
                  <a:srgbClr val="FFFF00"/>
                </a:solidFill>
              </a:rPr>
              <a:t>改进</a:t>
            </a:r>
            <a:r>
              <a:rPr lang="zh-CN" altLang="en-US" sz="2800" smtClean="0"/>
              <a:t>的</a:t>
            </a:r>
            <a:r>
              <a:rPr lang="en-US" altLang="zh-CN" sz="2800" smtClean="0"/>
              <a:t>SLR(1)</a:t>
            </a:r>
            <a:r>
              <a:rPr lang="zh-CN" altLang="en-US" sz="2800" smtClean="0"/>
              <a:t>分析表的构造方法</a:t>
            </a:r>
            <a:r>
              <a:rPr lang="zh-CN" altLang="en-US" sz="2800" smtClean="0">
                <a:solidFill>
                  <a:srgbClr val="FFFF00"/>
                </a:solidFill>
              </a:rPr>
              <a:t>：</a:t>
            </a:r>
            <a:r>
              <a:rPr lang="zh-CN" altLang="en-US" sz="2800" smtClean="0"/>
              <a:t>	</a:t>
            </a:r>
          </a:p>
          <a:p>
            <a:pPr marL="533400" indent="-533400" algn="just" eaLnBrk="1" hangingPunct="1">
              <a:lnSpc>
                <a:spcPct val="90000"/>
              </a:lnSpc>
              <a:buFont typeface="Wingdings" pitchFamily="2" charset="2"/>
              <a:buNone/>
            </a:pPr>
            <a:r>
              <a:rPr lang="zh-CN" altLang="en-US" sz="2600" smtClean="0"/>
              <a:t>	设已构造出</a:t>
            </a:r>
            <a:r>
              <a:rPr lang="en-US" altLang="zh-CN" sz="2600" smtClean="0"/>
              <a:t>LR(0)</a:t>
            </a:r>
            <a:r>
              <a:rPr lang="zh-CN" altLang="en-US" sz="2600" smtClean="0"/>
              <a:t>项目集规范族为</a:t>
            </a:r>
            <a:r>
              <a:rPr lang="en-US" altLang="zh-CN" sz="2600" smtClean="0"/>
              <a:t>C={ I</a:t>
            </a:r>
            <a:r>
              <a:rPr lang="en-US" altLang="zh-CN" sz="2600" baseline="-30000" smtClean="0"/>
              <a:t>0</a:t>
            </a:r>
            <a:r>
              <a:rPr lang="en-US" altLang="zh-CN" sz="2600" smtClean="0"/>
              <a:t>，I</a:t>
            </a:r>
            <a:r>
              <a:rPr lang="en-US" altLang="zh-CN" sz="2600" baseline="-30000" smtClean="0"/>
              <a:t>1</a:t>
            </a:r>
            <a:r>
              <a:rPr lang="en-US" altLang="zh-CN" sz="2600" smtClean="0"/>
              <a:t>，</a:t>
            </a:r>
            <a:r>
              <a:rPr lang="en-US" altLang="zh-CN" sz="2600" smtClean="0">
                <a:latin typeface="Times New Roman" pitchFamily="18" charset="0"/>
              </a:rPr>
              <a:t>…</a:t>
            </a:r>
            <a:r>
              <a:rPr lang="en-US" altLang="zh-CN" sz="2600" smtClean="0"/>
              <a:t>，I</a:t>
            </a:r>
            <a:r>
              <a:rPr lang="en-US" altLang="zh-CN" sz="2600" baseline="-30000" smtClean="0"/>
              <a:t>n </a:t>
            </a:r>
            <a:r>
              <a:rPr lang="en-US" altLang="zh-CN" sz="2600" smtClean="0"/>
              <a:t>}，</a:t>
            </a:r>
          </a:p>
          <a:p>
            <a:pPr marL="533400" indent="-533400" algn="just" eaLnBrk="1" hangingPunct="1">
              <a:lnSpc>
                <a:spcPct val="90000"/>
              </a:lnSpc>
              <a:buFont typeface="Wingdings" pitchFamily="2" charset="2"/>
              <a:buNone/>
            </a:pPr>
            <a:r>
              <a:rPr lang="zh-CN" altLang="en-US" sz="2600" smtClean="0"/>
              <a:t>	令项目集</a:t>
            </a:r>
            <a:r>
              <a:rPr lang="en-US" altLang="zh-CN" sz="2600" smtClean="0"/>
              <a:t>I</a:t>
            </a:r>
            <a:r>
              <a:rPr lang="en-US" altLang="zh-CN" sz="2600" baseline="-30000" smtClean="0"/>
              <a:t>k</a:t>
            </a:r>
            <a:r>
              <a:rPr lang="zh-CN" altLang="en-US" sz="2600" smtClean="0"/>
              <a:t>对应的状态为</a:t>
            </a:r>
            <a:r>
              <a:rPr lang="en-US" altLang="zh-CN" sz="2600" smtClean="0"/>
              <a:t>k，</a:t>
            </a:r>
            <a:r>
              <a:rPr lang="zh-CN" altLang="en-US" sz="2600" smtClean="0"/>
              <a:t>含</a:t>
            </a:r>
            <a:r>
              <a:rPr lang="en-US" altLang="zh-CN" sz="2600" smtClean="0"/>
              <a:t>S</a:t>
            </a:r>
            <a:r>
              <a:rPr lang="en-US" altLang="zh-CN" sz="2600" smtClean="0">
                <a:latin typeface="Times New Roman" pitchFamily="18" charset="0"/>
              </a:rPr>
              <a:t>’</a:t>
            </a:r>
            <a:r>
              <a:rPr lang="en-US" altLang="zh-CN" sz="2600" smtClean="0"/>
              <a:t>→</a:t>
            </a:r>
            <a:r>
              <a:rPr lang="en-US" altLang="zh-CN" sz="2600" smtClean="0">
                <a:latin typeface="Times New Roman" pitchFamily="18" charset="0"/>
              </a:rPr>
              <a:t>•</a:t>
            </a:r>
            <a:r>
              <a:rPr lang="en-US" altLang="zh-CN" sz="2600" smtClean="0"/>
              <a:t>S</a:t>
            </a:r>
            <a:r>
              <a:rPr lang="zh-CN" altLang="en-US" sz="2600" smtClean="0"/>
              <a:t>项目的项目集为初态，分析表的</a:t>
            </a:r>
            <a:r>
              <a:rPr lang="en-US" altLang="zh-CN" sz="2600" smtClean="0"/>
              <a:t>ACTION</a:t>
            </a:r>
            <a:r>
              <a:rPr lang="zh-CN" altLang="en-US" sz="2600" smtClean="0"/>
              <a:t>表和</a:t>
            </a:r>
            <a:r>
              <a:rPr lang="en-US" altLang="zh-CN" sz="2600" smtClean="0"/>
              <a:t>GOTO</a:t>
            </a:r>
            <a:r>
              <a:rPr lang="zh-CN" altLang="en-US" sz="2600" smtClean="0"/>
              <a:t>表构造步骤为：</a:t>
            </a:r>
          </a:p>
          <a:p>
            <a:pPr marL="533400" indent="-533400" algn="just" eaLnBrk="1" hangingPunct="1">
              <a:lnSpc>
                <a:spcPct val="90000"/>
              </a:lnSpc>
              <a:buFont typeface="Wingdings" pitchFamily="2" charset="2"/>
              <a:buChar char="§"/>
            </a:pPr>
            <a:r>
              <a:rPr lang="zh-CN" altLang="en-US" sz="2600" smtClean="0"/>
              <a:t>若项目</a:t>
            </a:r>
            <a:r>
              <a:rPr lang="en-US" altLang="zh-CN" sz="2600" smtClean="0"/>
              <a:t>A→α</a:t>
            </a:r>
            <a:r>
              <a:rPr lang="en-US" altLang="zh-CN" sz="2600" smtClean="0">
                <a:latin typeface="Times New Roman" pitchFamily="18" charset="0"/>
              </a:rPr>
              <a:t>•</a:t>
            </a:r>
            <a:r>
              <a:rPr lang="en-US" altLang="zh-CN" sz="2600" smtClean="0"/>
              <a:t>aβ∈I</a:t>
            </a:r>
            <a:r>
              <a:rPr lang="en-US" altLang="zh-CN" sz="2600" baseline="-30000" smtClean="0"/>
              <a:t>k</a:t>
            </a:r>
            <a:r>
              <a:rPr lang="en-US" altLang="zh-CN" sz="2600" smtClean="0"/>
              <a:t>， </a:t>
            </a:r>
            <a:r>
              <a:rPr lang="en-US" altLang="zh-CN" sz="2800" smtClean="0"/>
              <a:t>a∈V</a:t>
            </a:r>
            <a:r>
              <a:rPr lang="en-US" altLang="zh-CN" sz="2800" baseline="-30000" smtClean="0"/>
              <a:t>T</a:t>
            </a:r>
            <a:r>
              <a:rPr lang="en-US" altLang="zh-CN" sz="2800" smtClean="0"/>
              <a:t>，</a:t>
            </a:r>
            <a:r>
              <a:rPr lang="zh-CN" altLang="en-US" sz="2600" smtClean="0"/>
              <a:t>且</a:t>
            </a:r>
            <a:r>
              <a:rPr lang="en-US" altLang="zh-CN" sz="2600" smtClean="0"/>
              <a:t>GO(I</a:t>
            </a:r>
            <a:r>
              <a:rPr lang="en-US" altLang="zh-CN" sz="2600" baseline="-30000" smtClean="0"/>
              <a:t>k</a:t>
            </a:r>
            <a:r>
              <a:rPr lang="en-US" altLang="zh-CN" sz="2600" smtClean="0"/>
              <a:t>,a)=I</a:t>
            </a:r>
            <a:r>
              <a:rPr lang="en-US" altLang="zh-CN" sz="2600" baseline="-30000" smtClean="0"/>
              <a:t>j</a:t>
            </a:r>
            <a:r>
              <a:rPr lang="en-US" altLang="zh-CN" sz="2600" smtClean="0"/>
              <a:t>，</a:t>
            </a:r>
          </a:p>
          <a:p>
            <a:pPr marL="533400" indent="-533400" algn="just" eaLnBrk="1" hangingPunct="1">
              <a:lnSpc>
                <a:spcPct val="90000"/>
              </a:lnSpc>
              <a:buFont typeface="Wingdings" pitchFamily="2" charset="2"/>
              <a:buNone/>
            </a:pPr>
            <a:r>
              <a:rPr lang="zh-CN" altLang="en-US" sz="2600" smtClean="0"/>
              <a:t>	则置</a:t>
            </a:r>
            <a:r>
              <a:rPr lang="en-US" altLang="zh-CN" sz="2600" smtClean="0"/>
              <a:t>ACTION[k,a]=</a:t>
            </a:r>
            <a:r>
              <a:rPr lang="en-US" altLang="zh-CN" sz="2600" smtClean="0">
                <a:latin typeface="Times New Roman" pitchFamily="18" charset="0"/>
              </a:rPr>
              <a:t>‘</a:t>
            </a:r>
            <a:r>
              <a:rPr lang="en-US" altLang="zh-CN" sz="2600" smtClean="0"/>
              <a:t>S</a:t>
            </a:r>
            <a:r>
              <a:rPr lang="en-US" altLang="zh-CN" sz="2600" baseline="-25000" smtClean="0"/>
              <a:t>j</a:t>
            </a:r>
            <a:r>
              <a:rPr lang="en-US" altLang="zh-CN" sz="2600" smtClean="0">
                <a:latin typeface="Times New Roman" pitchFamily="18" charset="0"/>
              </a:rPr>
              <a:t>’</a:t>
            </a:r>
            <a:r>
              <a:rPr lang="en-US" altLang="zh-CN" sz="2600" smtClean="0"/>
              <a:t>；</a:t>
            </a:r>
          </a:p>
          <a:p>
            <a:pPr marL="533400" indent="-533400" algn="just" eaLnBrk="1" hangingPunct="1">
              <a:lnSpc>
                <a:spcPct val="90000"/>
              </a:lnSpc>
              <a:buFont typeface="Wingdings" pitchFamily="2" charset="2"/>
              <a:buChar char="§"/>
            </a:pPr>
            <a:r>
              <a:rPr lang="zh-CN" altLang="en-US" sz="2600" smtClean="0"/>
              <a:t>若项目</a:t>
            </a:r>
            <a:r>
              <a:rPr lang="en-US" altLang="zh-CN" sz="2600" smtClean="0"/>
              <a:t>A→α</a:t>
            </a:r>
            <a:r>
              <a:rPr lang="en-US" altLang="zh-CN" sz="2600" smtClean="0">
                <a:latin typeface="Times New Roman" pitchFamily="18" charset="0"/>
              </a:rPr>
              <a:t>•</a:t>
            </a:r>
            <a:r>
              <a:rPr lang="en-US" altLang="zh-CN" sz="2600" smtClean="0"/>
              <a:t>Bβ∈I</a:t>
            </a:r>
            <a:r>
              <a:rPr lang="en-US" altLang="zh-CN" sz="2600" baseline="-30000" smtClean="0"/>
              <a:t>k</a:t>
            </a:r>
            <a:r>
              <a:rPr lang="en-US" altLang="zh-CN" sz="2600" smtClean="0"/>
              <a:t>， </a:t>
            </a:r>
            <a:r>
              <a:rPr lang="en-US" altLang="zh-CN" sz="2800" smtClean="0"/>
              <a:t>B∈V</a:t>
            </a:r>
            <a:r>
              <a:rPr lang="en-US" altLang="zh-CN" sz="2800" baseline="-25000" smtClean="0"/>
              <a:t>N</a:t>
            </a:r>
            <a:r>
              <a:rPr lang="en-US" altLang="zh-CN" sz="2800" smtClean="0"/>
              <a:t>，</a:t>
            </a:r>
            <a:r>
              <a:rPr lang="zh-CN" altLang="en-US" sz="2600" smtClean="0"/>
              <a:t>且</a:t>
            </a:r>
            <a:r>
              <a:rPr lang="en-US" altLang="zh-CN" sz="2600" smtClean="0"/>
              <a:t>GO(I</a:t>
            </a:r>
            <a:r>
              <a:rPr lang="en-US" altLang="zh-CN" sz="2600" baseline="-30000" smtClean="0"/>
              <a:t>k</a:t>
            </a:r>
            <a:r>
              <a:rPr lang="en-US" altLang="zh-CN" sz="2600" smtClean="0"/>
              <a:t>,B)=I</a:t>
            </a:r>
            <a:r>
              <a:rPr lang="en-US" altLang="zh-CN" sz="2600" baseline="-30000" smtClean="0"/>
              <a:t>j</a:t>
            </a:r>
            <a:r>
              <a:rPr lang="en-US" altLang="zh-CN" sz="2600" smtClean="0"/>
              <a:t>，</a:t>
            </a:r>
          </a:p>
          <a:p>
            <a:pPr marL="533400" indent="-533400" algn="just" eaLnBrk="1" hangingPunct="1">
              <a:lnSpc>
                <a:spcPct val="90000"/>
              </a:lnSpc>
              <a:buFont typeface="Wingdings" pitchFamily="2" charset="2"/>
              <a:buNone/>
            </a:pPr>
            <a:r>
              <a:rPr lang="zh-CN" altLang="en-US" sz="2600" smtClean="0"/>
              <a:t>	则置</a:t>
            </a:r>
            <a:r>
              <a:rPr lang="en-US" altLang="zh-CN" sz="2600" smtClean="0"/>
              <a:t>GOTO[k,B]=</a:t>
            </a:r>
            <a:r>
              <a:rPr lang="en-US" altLang="zh-CN" sz="2600" smtClean="0">
                <a:latin typeface="Times New Roman" pitchFamily="18" charset="0"/>
              </a:rPr>
              <a:t>‘</a:t>
            </a:r>
            <a:r>
              <a:rPr lang="en-US" altLang="zh-CN" sz="2600" smtClean="0"/>
              <a:t>j</a:t>
            </a:r>
            <a:r>
              <a:rPr lang="en-US" altLang="zh-CN" sz="2600" smtClean="0">
                <a:latin typeface="Times New Roman" pitchFamily="18" charset="0"/>
              </a:rPr>
              <a:t>’</a:t>
            </a:r>
            <a:r>
              <a:rPr lang="en-US" altLang="zh-CN" sz="2600" smtClean="0"/>
              <a:t>；</a:t>
            </a:r>
          </a:p>
          <a:p>
            <a:pPr marL="533400" indent="-533400" algn="just" eaLnBrk="1" hangingPunct="1">
              <a:lnSpc>
                <a:spcPct val="90000"/>
              </a:lnSpc>
              <a:buFont typeface="Wingdings" pitchFamily="2" charset="2"/>
              <a:buChar char="§"/>
            </a:pPr>
            <a:r>
              <a:rPr lang="zh-CN" altLang="en-US" sz="2600" smtClean="0"/>
              <a:t>若项目</a:t>
            </a:r>
            <a:r>
              <a:rPr lang="en-US" altLang="zh-CN" sz="2600" smtClean="0"/>
              <a:t>A→α</a:t>
            </a:r>
            <a:r>
              <a:rPr lang="en-US" altLang="zh-CN" sz="2600" smtClean="0">
                <a:latin typeface="Times New Roman" pitchFamily="18" charset="0"/>
              </a:rPr>
              <a:t>•</a:t>
            </a:r>
            <a:r>
              <a:rPr lang="en-US" altLang="zh-CN" sz="2600" smtClean="0"/>
              <a:t>∈I</a:t>
            </a:r>
            <a:r>
              <a:rPr lang="en-US" altLang="zh-CN" sz="2600" baseline="-30000" smtClean="0"/>
              <a:t>k</a:t>
            </a:r>
            <a:r>
              <a:rPr lang="en-US" altLang="zh-CN" sz="2600" smtClean="0"/>
              <a:t>，</a:t>
            </a:r>
            <a:r>
              <a:rPr lang="zh-CN" altLang="en-US" sz="2600" smtClean="0"/>
              <a:t>且产生式</a:t>
            </a:r>
            <a:r>
              <a:rPr lang="en-US" altLang="zh-CN" sz="2600" smtClean="0"/>
              <a:t>A→α</a:t>
            </a:r>
            <a:r>
              <a:rPr lang="zh-CN" altLang="en-US" sz="2600" smtClean="0"/>
              <a:t>的编号为</a:t>
            </a:r>
            <a:r>
              <a:rPr lang="en-US" altLang="zh-CN" sz="2600" smtClean="0"/>
              <a:t>j，</a:t>
            </a:r>
          </a:p>
          <a:p>
            <a:pPr marL="533400" indent="-533400" algn="just" eaLnBrk="1" hangingPunct="1">
              <a:lnSpc>
                <a:spcPct val="90000"/>
              </a:lnSpc>
              <a:buFont typeface="Wingdings" pitchFamily="2" charset="2"/>
              <a:buNone/>
            </a:pPr>
            <a:r>
              <a:rPr lang="en-US" altLang="zh-CN" sz="2600" smtClean="0"/>
              <a:t>     </a:t>
            </a:r>
            <a:r>
              <a:rPr lang="zh-CN" altLang="en-US" sz="2600" smtClean="0"/>
              <a:t>则对任何</a:t>
            </a:r>
            <a:r>
              <a:rPr lang="en-US" altLang="zh-CN" sz="2600" smtClean="0"/>
              <a:t>a(</a:t>
            </a:r>
            <a:r>
              <a:rPr lang="zh-CN" altLang="en-US" sz="2600" smtClean="0"/>
              <a:t>终结符和</a:t>
            </a:r>
            <a:r>
              <a:rPr lang="zh-CN" altLang="en-US" sz="2600" smtClean="0">
                <a:latin typeface="Times New Roman" pitchFamily="18" charset="0"/>
              </a:rPr>
              <a:t>‘</a:t>
            </a:r>
            <a:r>
              <a:rPr lang="zh-CN" altLang="en-US" sz="2600" smtClean="0"/>
              <a:t>#</a:t>
            </a:r>
            <a:r>
              <a:rPr lang="zh-CN" altLang="en-US" sz="2600" smtClean="0">
                <a:latin typeface="Times New Roman" pitchFamily="18" charset="0"/>
              </a:rPr>
              <a:t>’</a:t>
            </a:r>
            <a:r>
              <a:rPr lang="zh-CN" altLang="en-US" sz="2600" smtClean="0"/>
              <a:t>)，</a:t>
            </a:r>
            <a:r>
              <a:rPr lang="zh-CN" altLang="en-US" sz="2600" smtClean="0">
                <a:solidFill>
                  <a:schemeClr val="hlink"/>
                </a:solidFill>
              </a:rPr>
              <a:t>且</a:t>
            </a:r>
            <a:r>
              <a:rPr lang="en-US" altLang="zh-CN" sz="2600" smtClean="0">
                <a:solidFill>
                  <a:schemeClr val="hlink"/>
                </a:solidFill>
              </a:rPr>
              <a:t>a∈FOLLOW(A)</a:t>
            </a:r>
            <a:r>
              <a:rPr lang="en-US" altLang="zh-CN" sz="2600" smtClean="0"/>
              <a:t>，</a:t>
            </a:r>
          </a:p>
          <a:p>
            <a:pPr marL="533400" indent="-533400" algn="just" eaLnBrk="1" hangingPunct="1">
              <a:lnSpc>
                <a:spcPct val="90000"/>
              </a:lnSpc>
              <a:buFont typeface="Wingdings" pitchFamily="2" charset="2"/>
              <a:buNone/>
            </a:pPr>
            <a:r>
              <a:rPr lang="zh-CN" altLang="en-US" sz="2600" smtClean="0"/>
              <a:t>	置</a:t>
            </a:r>
            <a:r>
              <a:rPr lang="en-US" altLang="zh-CN" sz="2600" smtClean="0"/>
              <a:t>ACTION[k,a]=</a:t>
            </a:r>
            <a:r>
              <a:rPr lang="en-US" altLang="zh-CN" sz="2600" smtClean="0">
                <a:latin typeface="Times New Roman" pitchFamily="18" charset="0"/>
              </a:rPr>
              <a:t>‘</a:t>
            </a:r>
            <a:r>
              <a:rPr lang="en-US" altLang="zh-CN" sz="2600" smtClean="0"/>
              <a:t>r</a:t>
            </a:r>
            <a:r>
              <a:rPr lang="en-US" altLang="zh-CN" sz="2600" baseline="-30000" smtClean="0"/>
              <a:t>j</a:t>
            </a:r>
            <a:r>
              <a:rPr lang="en-US" altLang="zh-CN" sz="2600" smtClean="0">
                <a:latin typeface="Times New Roman" pitchFamily="18" charset="0"/>
              </a:rPr>
              <a:t>’</a:t>
            </a:r>
            <a:r>
              <a:rPr lang="en-US" altLang="zh-CN" sz="2600" smtClean="0"/>
              <a:t>；</a:t>
            </a:r>
          </a:p>
          <a:p>
            <a:pPr marL="533400" indent="-533400" algn="just" eaLnBrk="1" hangingPunct="1">
              <a:lnSpc>
                <a:spcPct val="90000"/>
              </a:lnSpc>
              <a:buFont typeface="Wingdings" pitchFamily="2" charset="2"/>
              <a:buChar char="§"/>
            </a:pPr>
            <a:r>
              <a:rPr lang="zh-CN" altLang="en-US" sz="2600" smtClean="0"/>
              <a:t>若项目</a:t>
            </a:r>
            <a:r>
              <a:rPr lang="en-US" altLang="zh-CN" sz="2600" smtClean="0"/>
              <a:t>S</a:t>
            </a:r>
            <a:r>
              <a:rPr lang="en-US" altLang="zh-CN" sz="2600" smtClean="0">
                <a:latin typeface="Times New Roman" pitchFamily="18" charset="0"/>
              </a:rPr>
              <a:t>’</a:t>
            </a:r>
            <a:r>
              <a:rPr lang="en-US" altLang="zh-CN" sz="2600" smtClean="0"/>
              <a:t>→S</a:t>
            </a:r>
            <a:r>
              <a:rPr lang="en-US" altLang="zh-CN" sz="2600" smtClean="0">
                <a:latin typeface="Times New Roman" pitchFamily="18" charset="0"/>
              </a:rPr>
              <a:t>•</a:t>
            </a:r>
            <a:r>
              <a:rPr lang="en-US" altLang="zh-CN" sz="2600" smtClean="0"/>
              <a:t>∈I</a:t>
            </a:r>
            <a:r>
              <a:rPr lang="en-US" altLang="zh-CN" sz="2600" baseline="-30000" smtClean="0"/>
              <a:t>k</a:t>
            </a:r>
            <a:r>
              <a:rPr lang="en-US" altLang="zh-CN" sz="2600" smtClean="0"/>
              <a:t>，</a:t>
            </a:r>
            <a:r>
              <a:rPr lang="zh-CN" altLang="en-US" sz="2600" smtClean="0"/>
              <a:t>则置</a:t>
            </a:r>
            <a:r>
              <a:rPr lang="en-US" altLang="zh-CN" sz="2600" smtClean="0"/>
              <a:t>ACTION[k,#]=</a:t>
            </a:r>
            <a:r>
              <a:rPr lang="en-US" altLang="zh-CN" sz="2600" smtClean="0">
                <a:latin typeface="Times New Roman" pitchFamily="18" charset="0"/>
              </a:rPr>
              <a:t>‘</a:t>
            </a:r>
            <a:r>
              <a:rPr lang="en-US" altLang="zh-CN" sz="2600" smtClean="0"/>
              <a:t>acc</a:t>
            </a:r>
            <a:r>
              <a:rPr lang="en-US" altLang="zh-CN" sz="2600" smtClean="0">
                <a:latin typeface="Times New Roman" pitchFamily="18" charset="0"/>
              </a:rPr>
              <a:t>’</a:t>
            </a:r>
            <a:r>
              <a:rPr lang="en-US" altLang="zh-CN" sz="2600" smtClean="0"/>
              <a:t>；</a:t>
            </a:r>
          </a:p>
          <a:p>
            <a:pPr marL="533400" indent="-533400" eaLnBrk="1" hangingPunct="1">
              <a:lnSpc>
                <a:spcPct val="90000"/>
              </a:lnSpc>
              <a:buFont typeface="Wingdings" pitchFamily="2" charset="2"/>
              <a:buChar char="§"/>
            </a:pPr>
            <a:r>
              <a:rPr lang="zh-CN" altLang="en-US" sz="2600" smtClean="0"/>
              <a:t>不能用上述方法填入的分析表元素均应填上</a:t>
            </a:r>
            <a:r>
              <a:rPr lang="zh-CN" altLang="en-US" sz="2600" smtClean="0">
                <a:latin typeface="Times New Roman" pitchFamily="18" charset="0"/>
              </a:rPr>
              <a:t>“</a:t>
            </a:r>
            <a:r>
              <a:rPr lang="zh-CN" altLang="en-US" sz="2600" smtClean="0"/>
              <a:t>报错标志</a:t>
            </a:r>
            <a:r>
              <a:rPr lang="zh-CN" altLang="en-US" sz="2600" smtClean="0">
                <a:latin typeface="Times New Roman" pitchFamily="18" charset="0"/>
              </a:rPr>
              <a:t>”</a:t>
            </a:r>
            <a:r>
              <a:rPr lang="zh-CN" altLang="en-US" sz="26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9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9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89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891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891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891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8915">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89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3"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76200" y="152400"/>
            <a:ext cx="88392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a:latin typeface="Times New Roman" pitchFamily="18" charset="0"/>
              </a:rPr>
              <a:t>例 文法</a:t>
            </a:r>
            <a:r>
              <a:rPr lang="en-US" altLang="zh-CN">
                <a:latin typeface="Times New Roman" pitchFamily="18" charset="0"/>
              </a:rPr>
              <a:t>G’：(0)  S’→S	(1)  S→rD	 (2)  D→D, i 	(3)  D→i </a:t>
            </a:r>
          </a:p>
        </p:txBody>
      </p:sp>
      <p:sp>
        <p:nvSpPr>
          <p:cNvPr id="66563" name="Rectangle 3"/>
          <p:cNvSpPr>
            <a:spLocks noChangeArrowheads="1"/>
          </p:cNvSpPr>
          <p:nvPr/>
        </p:nvSpPr>
        <p:spPr bwMode="auto">
          <a:xfrm>
            <a:off x="88900" y="685800"/>
            <a:ext cx="85344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en-US" altLang="zh-CN">
                <a:latin typeface="Times New Roman" pitchFamily="18" charset="0"/>
              </a:rPr>
              <a:t>FOLLOW(S’)={#}	FOLLOW(S)={#}	FOLLOW(D)={#   ，}</a:t>
            </a:r>
          </a:p>
        </p:txBody>
      </p:sp>
      <p:sp>
        <p:nvSpPr>
          <p:cNvPr id="40030" name="AutoShape 94">
            <a:hlinkClick r:id="rId2" action="ppaction://hlinksldjump" highlightClick="1"/>
          </p:cNvPr>
          <p:cNvSpPr>
            <a:spLocks noChangeArrowheads="1"/>
          </p:cNvSpPr>
          <p:nvPr/>
        </p:nvSpPr>
        <p:spPr bwMode="auto">
          <a:xfrm>
            <a:off x="152400" y="6019800"/>
            <a:ext cx="533400" cy="609600"/>
          </a:xfrm>
          <a:prstGeom prst="actionButtonHom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6565" name="Group 135"/>
          <p:cNvGrpSpPr>
            <a:grpSpLocks/>
          </p:cNvGrpSpPr>
          <p:nvPr/>
        </p:nvGrpSpPr>
        <p:grpSpPr bwMode="auto">
          <a:xfrm>
            <a:off x="152400" y="1219200"/>
            <a:ext cx="5943600" cy="4813300"/>
            <a:chOff x="240" y="839"/>
            <a:chExt cx="3744" cy="3032"/>
          </a:xfrm>
        </p:grpSpPr>
        <p:sp>
          <p:nvSpPr>
            <p:cNvPr id="66643" name="Rectangle 97"/>
            <p:cNvSpPr>
              <a:spLocks noChangeArrowheads="1"/>
            </p:cNvSpPr>
            <p:nvPr/>
          </p:nvSpPr>
          <p:spPr bwMode="auto">
            <a:xfrm>
              <a:off x="240" y="960"/>
              <a:ext cx="1008" cy="528"/>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     </a:t>
              </a:r>
              <a:r>
                <a:rPr lang="en-US" altLang="zh-CN">
                  <a:solidFill>
                    <a:schemeClr val="bg2"/>
                  </a:solidFill>
                </a:rPr>
                <a:t>S</a:t>
              </a:r>
              <a:r>
                <a:rPr lang="en-US" altLang="zh-CN">
                  <a:solidFill>
                    <a:schemeClr val="bg2"/>
                  </a:solidFill>
                  <a:latin typeface="Times New Roman" pitchFamily="18" charset="0"/>
                </a:rPr>
                <a:t>’</a:t>
              </a:r>
              <a:r>
                <a:rPr lang="en-US" altLang="zh-CN">
                  <a:solidFill>
                    <a:schemeClr val="bg2"/>
                  </a:solidFill>
                </a:rPr>
                <a:t>→</a:t>
              </a:r>
              <a:r>
                <a:rPr lang="en-US" altLang="zh-CN">
                  <a:solidFill>
                    <a:schemeClr val="bg2"/>
                  </a:solidFill>
                  <a:latin typeface="Times New Roman" pitchFamily="18" charset="0"/>
                </a:rPr>
                <a:t>•</a:t>
              </a:r>
              <a:r>
                <a:rPr lang="en-US" altLang="zh-CN">
                  <a:solidFill>
                    <a:schemeClr val="bg2"/>
                  </a:solidFill>
                </a:rPr>
                <a:t>S</a:t>
              </a:r>
              <a:endParaRPr lang="zh-CN" altLang="en-US">
                <a:solidFill>
                  <a:schemeClr val="bg2"/>
                </a:solidFill>
              </a:endParaRPr>
            </a:p>
          </p:txBody>
        </p:sp>
        <p:sp>
          <p:nvSpPr>
            <p:cNvPr id="66644" name="Rectangle 98"/>
            <p:cNvSpPr>
              <a:spLocks noChangeArrowheads="1"/>
            </p:cNvSpPr>
            <p:nvPr/>
          </p:nvSpPr>
          <p:spPr bwMode="auto">
            <a:xfrm>
              <a:off x="240" y="1968"/>
              <a:ext cx="1008" cy="288"/>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a:t>
              </a:r>
              <a:r>
                <a:rPr lang="en-US" altLang="zh-CN">
                  <a:solidFill>
                    <a:schemeClr val="bg2"/>
                  </a:solidFill>
                </a:rPr>
                <a:t>S</a:t>
              </a:r>
              <a:r>
                <a:rPr lang="en-US" altLang="zh-CN">
                  <a:solidFill>
                    <a:schemeClr val="bg2"/>
                  </a:solidFill>
                  <a:latin typeface="Times New Roman" pitchFamily="18" charset="0"/>
                </a:rPr>
                <a:t>’</a:t>
              </a:r>
              <a:r>
                <a:rPr lang="en-US" altLang="zh-CN">
                  <a:solidFill>
                    <a:schemeClr val="bg2"/>
                  </a:solidFill>
                </a:rPr>
                <a:t>→S</a:t>
              </a:r>
              <a:r>
                <a:rPr lang="en-US" altLang="zh-CN">
                  <a:solidFill>
                    <a:schemeClr val="bg2"/>
                  </a:solidFill>
                  <a:latin typeface="Times New Roman" pitchFamily="18" charset="0"/>
                </a:rPr>
                <a:t>•</a:t>
              </a:r>
              <a:endParaRPr lang="zh-CN" altLang="en-US">
                <a:solidFill>
                  <a:schemeClr val="bg2"/>
                </a:solidFill>
              </a:endParaRPr>
            </a:p>
          </p:txBody>
        </p:sp>
        <p:sp>
          <p:nvSpPr>
            <p:cNvPr id="66645" name="Rectangle 99"/>
            <p:cNvSpPr>
              <a:spLocks noChangeArrowheads="1"/>
            </p:cNvSpPr>
            <p:nvPr/>
          </p:nvSpPr>
          <p:spPr bwMode="auto">
            <a:xfrm>
              <a:off x="1632" y="864"/>
              <a:ext cx="960" cy="768"/>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a:t>
              </a:r>
              <a:r>
                <a:rPr lang="en-US" altLang="zh-CN">
                  <a:solidFill>
                    <a:schemeClr val="bg2"/>
                  </a:solidFill>
                </a:rPr>
                <a:t>S→r</a:t>
              </a:r>
              <a:r>
                <a:rPr lang="en-US" altLang="zh-CN">
                  <a:solidFill>
                    <a:schemeClr val="bg2"/>
                  </a:solidFill>
                  <a:latin typeface="Times New Roman" pitchFamily="18" charset="0"/>
                </a:rPr>
                <a:t>•</a:t>
              </a:r>
              <a:r>
                <a:rPr lang="en-US" altLang="zh-CN">
                  <a:solidFill>
                    <a:schemeClr val="bg2"/>
                  </a:solidFill>
                </a:rPr>
                <a:t>D</a:t>
              </a:r>
              <a:endParaRPr lang="en-US" altLang="zh-CN">
                <a:solidFill>
                  <a:schemeClr val="bg2"/>
                </a:solidFill>
                <a:latin typeface="Times New Roman" pitchFamily="18" charset="0"/>
              </a:endParaRPr>
            </a:p>
            <a:p>
              <a:pPr eaLnBrk="0" hangingPunct="0">
                <a:lnSpc>
                  <a:spcPct val="100000"/>
                </a:lnSpc>
                <a:spcBef>
                  <a:spcPct val="0"/>
                </a:spcBef>
                <a:buClrTx/>
                <a:buFontTx/>
                <a:buNone/>
              </a:pPr>
              <a:r>
                <a:rPr lang="en-US" altLang="zh-CN">
                  <a:solidFill>
                    <a:schemeClr val="bg2"/>
                  </a:solidFill>
                  <a:latin typeface="Times New Roman" pitchFamily="18" charset="0"/>
                </a:rPr>
                <a:t>    </a:t>
              </a:r>
              <a:endParaRPr lang="zh-CN" altLang="en-US">
                <a:solidFill>
                  <a:schemeClr val="bg2"/>
                </a:solidFill>
                <a:latin typeface="Times New Roman" pitchFamily="18" charset="0"/>
              </a:endParaRPr>
            </a:p>
          </p:txBody>
        </p:sp>
        <p:grpSp>
          <p:nvGrpSpPr>
            <p:cNvPr id="66646" name="Group 100"/>
            <p:cNvGrpSpPr>
              <a:grpSpLocks/>
            </p:cNvGrpSpPr>
            <p:nvPr/>
          </p:nvGrpSpPr>
          <p:grpSpPr bwMode="auto">
            <a:xfrm>
              <a:off x="1248" y="983"/>
              <a:ext cx="337" cy="265"/>
              <a:chOff x="1344" y="2567"/>
              <a:chExt cx="337" cy="265"/>
            </a:xfrm>
          </p:grpSpPr>
          <p:sp>
            <p:nvSpPr>
              <p:cNvPr id="66672" name="Line 101"/>
              <p:cNvSpPr>
                <a:spLocks noChangeShapeType="1"/>
              </p:cNvSpPr>
              <p:nvPr/>
            </p:nvSpPr>
            <p:spPr bwMode="auto">
              <a:xfrm>
                <a:off x="1344" y="2807"/>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6673" name="Text Box 102"/>
              <p:cNvSpPr txBox="1">
                <a:spLocks noChangeArrowheads="1"/>
              </p:cNvSpPr>
              <p:nvPr/>
            </p:nvSpPr>
            <p:spPr bwMode="auto">
              <a:xfrm>
                <a:off x="1393" y="2567"/>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r</a:t>
                </a:r>
              </a:p>
            </p:txBody>
          </p:sp>
        </p:grpSp>
        <p:grpSp>
          <p:nvGrpSpPr>
            <p:cNvPr id="66647" name="Group 103"/>
            <p:cNvGrpSpPr>
              <a:grpSpLocks/>
            </p:cNvGrpSpPr>
            <p:nvPr/>
          </p:nvGrpSpPr>
          <p:grpSpPr bwMode="auto">
            <a:xfrm>
              <a:off x="480" y="1536"/>
              <a:ext cx="288" cy="384"/>
              <a:chOff x="576" y="2880"/>
              <a:chExt cx="288" cy="384"/>
            </a:xfrm>
          </p:grpSpPr>
          <p:sp>
            <p:nvSpPr>
              <p:cNvPr id="66670" name="Text Box 104"/>
              <p:cNvSpPr txBox="1">
                <a:spLocks noChangeArrowheads="1"/>
              </p:cNvSpPr>
              <p:nvPr/>
            </p:nvSpPr>
            <p:spPr bwMode="auto">
              <a:xfrm>
                <a:off x="576" y="2976"/>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S</a:t>
                </a:r>
              </a:p>
            </p:txBody>
          </p:sp>
          <p:sp>
            <p:nvSpPr>
              <p:cNvPr id="66671" name="Line 105"/>
              <p:cNvSpPr>
                <a:spLocks noChangeShapeType="1"/>
              </p:cNvSpPr>
              <p:nvPr/>
            </p:nvSpPr>
            <p:spPr bwMode="auto">
              <a:xfrm>
                <a:off x="864" y="2880"/>
                <a:ext cx="0" cy="38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66648" name="Rectangle 106"/>
            <p:cNvSpPr>
              <a:spLocks noChangeArrowheads="1"/>
            </p:cNvSpPr>
            <p:nvPr/>
          </p:nvSpPr>
          <p:spPr bwMode="auto">
            <a:xfrm>
              <a:off x="1632" y="1968"/>
              <a:ext cx="1008" cy="576"/>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a:t>
              </a:r>
              <a:r>
                <a:rPr lang="en-US" altLang="zh-CN">
                  <a:solidFill>
                    <a:schemeClr val="bg2"/>
                  </a:solidFill>
                </a:rPr>
                <a:t>S→rD•</a:t>
              </a:r>
            </a:p>
            <a:p>
              <a:pPr eaLnBrk="0" hangingPunct="0">
                <a:lnSpc>
                  <a:spcPct val="100000"/>
                </a:lnSpc>
                <a:spcBef>
                  <a:spcPct val="0"/>
                </a:spcBef>
                <a:buClrTx/>
                <a:buFontTx/>
                <a:buNone/>
              </a:pPr>
              <a:r>
                <a:rPr lang="en-US" altLang="zh-CN">
                  <a:solidFill>
                    <a:schemeClr val="bg2"/>
                  </a:solidFill>
                </a:rPr>
                <a:t>     D→D•,i</a:t>
              </a:r>
              <a:endParaRPr lang="zh-CN" altLang="en-US">
                <a:solidFill>
                  <a:schemeClr val="bg2"/>
                </a:solidFill>
                <a:latin typeface="Times New Roman" pitchFamily="18" charset="0"/>
              </a:endParaRPr>
            </a:p>
          </p:txBody>
        </p:sp>
        <p:sp>
          <p:nvSpPr>
            <p:cNvPr id="66649" name="Rectangle 110"/>
            <p:cNvSpPr>
              <a:spLocks noChangeArrowheads="1"/>
            </p:cNvSpPr>
            <p:nvPr/>
          </p:nvSpPr>
          <p:spPr bwMode="auto">
            <a:xfrm>
              <a:off x="2976" y="920"/>
              <a:ext cx="1008" cy="311"/>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D→i•</a:t>
              </a:r>
              <a:endParaRPr lang="zh-CN" altLang="en-US">
                <a:solidFill>
                  <a:schemeClr val="bg2"/>
                </a:solidFill>
                <a:latin typeface="Times New Roman" pitchFamily="18" charset="0"/>
              </a:endParaRPr>
            </a:p>
          </p:txBody>
        </p:sp>
        <p:sp>
          <p:nvSpPr>
            <p:cNvPr id="66650" name="Rectangle 111"/>
            <p:cNvSpPr>
              <a:spLocks noChangeArrowheads="1"/>
            </p:cNvSpPr>
            <p:nvPr/>
          </p:nvSpPr>
          <p:spPr bwMode="auto">
            <a:xfrm>
              <a:off x="1488" y="2880"/>
              <a:ext cx="1152" cy="336"/>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D→D,•i</a:t>
              </a:r>
              <a:endParaRPr lang="zh-CN" altLang="en-US">
                <a:solidFill>
                  <a:schemeClr val="bg2"/>
                </a:solidFill>
                <a:latin typeface="Times New Roman" pitchFamily="18" charset="0"/>
              </a:endParaRPr>
            </a:p>
          </p:txBody>
        </p:sp>
        <p:sp>
          <p:nvSpPr>
            <p:cNvPr id="66651" name="Text Box 114"/>
            <p:cNvSpPr txBox="1">
              <a:spLocks noChangeArrowheads="1"/>
            </p:cNvSpPr>
            <p:nvPr/>
          </p:nvSpPr>
          <p:spPr bwMode="auto">
            <a:xfrm>
              <a:off x="2112" y="2544"/>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a:t>
              </a:r>
            </a:p>
          </p:txBody>
        </p:sp>
        <p:sp>
          <p:nvSpPr>
            <p:cNvPr id="66652" name="Text Box 116"/>
            <p:cNvSpPr txBox="1">
              <a:spLocks noChangeArrowheads="1"/>
            </p:cNvSpPr>
            <p:nvPr/>
          </p:nvSpPr>
          <p:spPr bwMode="auto">
            <a:xfrm>
              <a:off x="2640" y="839"/>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66653" name="Rectangle 118"/>
            <p:cNvSpPr>
              <a:spLocks noChangeArrowheads="1"/>
            </p:cNvSpPr>
            <p:nvPr/>
          </p:nvSpPr>
          <p:spPr bwMode="auto">
            <a:xfrm>
              <a:off x="480" y="1200"/>
              <a:ext cx="768"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0"/>
                </a:spcBef>
                <a:buClrTx/>
                <a:buFontTx/>
                <a:buNone/>
              </a:pPr>
              <a:r>
                <a:rPr lang="en-US" altLang="zh-CN">
                  <a:solidFill>
                    <a:schemeClr val="bg2"/>
                  </a:solidFill>
                </a:rPr>
                <a:t>S→</a:t>
              </a:r>
              <a:r>
                <a:rPr lang="en-US" altLang="zh-CN">
                  <a:solidFill>
                    <a:schemeClr val="bg2"/>
                  </a:solidFill>
                  <a:latin typeface="Times New Roman" pitchFamily="18" charset="0"/>
                </a:rPr>
                <a:t>•</a:t>
              </a:r>
              <a:r>
                <a:rPr lang="en-US" altLang="zh-CN">
                  <a:solidFill>
                    <a:schemeClr val="bg2"/>
                  </a:solidFill>
                </a:rPr>
                <a:t>rD</a:t>
              </a:r>
              <a:endParaRPr lang="zh-CN" altLang="en-US">
                <a:solidFill>
                  <a:schemeClr val="bg2"/>
                </a:solidFill>
              </a:endParaRPr>
            </a:p>
          </p:txBody>
        </p:sp>
        <p:sp>
          <p:nvSpPr>
            <p:cNvPr id="66654" name="Rectangle 119"/>
            <p:cNvSpPr>
              <a:spLocks noChangeArrowheads="1"/>
            </p:cNvSpPr>
            <p:nvPr/>
          </p:nvSpPr>
          <p:spPr bwMode="auto">
            <a:xfrm>
              <a:off x="240" y="983"/>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0</a:t>
              </a:r>
              <a:endParaRPr lang="zh-CN" altLang="en-US" baseline="-25000">
                <a:solidFill>
                  <a:schemeClr val="bg2"/>
                </a:solidFill>
                <a:latin typeface="Times New Roman" pitchFamily="18" charset="0"/>
              </a:endParaRPr>
            </a:p>
          </p:txBody>
        </p:sp>
        <p:sp>
          <p:nvSpPr>
            <p:cNvPr id="66655" name="Rectangle 120"/>
            <p:cNvSpPr>
              <a:spLocks noChangeArrowheads="1"/>
            </p:cNvSpPr>
            <p:nvPr/>
          </p:nvSpPr>
          <p:spPr bwMode="auto">
            <a:xfrm>
              <a:off x="240" y="2016"/>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1</a:t>
              </a:r>
              <a:endParaRPr lang="zh-CN" altLang="en-US" baseline="-25000">
                <a:solidFill>
                  <a:schemeClr val="bg2"/>
                </a:solidFill>
                <a:latin typeface="Times New Roman" pitchFamily="18" charset="0"/>
              </a:endParaRPr>
            </a:p>
          </p:txBody>
        </p:sp>
        <p:sp>
          <p:nvSpPr>
            <p:cNvPr id="66656" name="Rectangle 121"/>
            <p:cNvSpPr>
              <a:spLocks noChangeArrowheads="1"/>
            </p:cNvSpPr>
            <p:nvPr/>
          </p:nvSpPr>
          <p:spPr bwMode="auto">
            <a:xfrm>
              <a:off x="1617" y="864"/>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2</a:t>
              </a:r>
              <a:endParaRPr lang="zh-CN" altLang="en-US" baseline="-25000">
                <a:solidFill>
                  <a:schemeClr val="bg2"/>
                </a:solidFill>
                <a:latin typeface="Times New Roman" pitchFamily="18" charset="0"/>
              </a:endParaRPr>
            </a:p>
          </p:txBody>
        </p:sp>
        <p:sp>
          <p:nvSpPr>
            <p:cNvPr id="66657" name="Rectangle 122"/>
            <p:cNvSpPr>
              <a:spLocks noChangeArrowheads="1"/>
            </p:cNvSpPr>
            <p:nvPr/>
          </p:nvSpPr>
          <p:spPr bwMode="auto">
            <a:xfrm>
              <a:off x="1632" y="1968"/>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3</a:t>
              </a:r>
              <a:endParaRPr lang="zh-CN" altLang="en-US" baseline="-25000">
                <a:solidFill>
                  <a:schemeClr val="bg2"/>
                </a:solidFill>
                <a:latin typeface="Times New Roman" pitchFamily="18" charset="0"/>
              </a:endParaRPr>
            </a:p>
          </p:txBody>
        </p:sp>
        <p:sp>
          <p:nvSpPr>
            <p:cNvPr id="66658" name="Rectangle 123"/>
            <p:cNvSpPr>
              <a:spLocks noChangeArrowheads="1"/>
            </p:cNvSpPr>
            <p:nvPr/>
          </p:nvSpPr>
          <p:spPr bwMode="auto">
            <a:xfrm>
              <a:off x="3024" y="936"/>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4</a:t>
              </a:r>
              <a:endParaRPr lang="zh-CN" altLang="en-US" baseline="-25000">
                <a:solidFill>
                  <a:schemeClr val="bg2"/>
                </a:solidFill>
                <a:latin typeface="Times New Roman" pitchFamily="18" charset="0"/>
              </a:endParaRPr>
            </a:p>
          </p:txBody>
        </p:sp>
        <p:sp>
          <p:nvSpPr>
            <p:cNvPr id="66659" name="Rectangle 124"/>
            <p:cNvSpPr>
              <a:spLocks noChangeArrowheads="1"/>
            </p:cNvSpPr>
            <p:nvPr/>
          </p:nvSpPr>
          <p:spPr bwMode="auto">
            <a:xfrm>
              <a:off x="1488" y="2880"/>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5</a:t>
              </a:r>
              <a:endParaRPr lang="zh-CN" altLang="en-US" baseline="-25000">
                <a:solidFill>
                  <a:schemeClr val="bg2"/>
                </a:solidFill>
                <a:latin typeface="Times New Roman" pitchFamily="18" charset="0"/>
              </a:endParaRPr>
            </a:p>
          </p:txBody>
        </p:sp>
        <p:sp>
          <p:nvSpPr>
            <p:cNvPr id="66660" name="Rectangle 125"/>
            <p:cNvSpPr>
              <a:spLocks noChangeArrowheads="1"/>
            </p:cNvSpPr>
            <p:nvPr/>
          </p:nvSpPr>
          <p:spPr bwMode="auto">
            <a:xfrm>
              <a:off x="1872" y="1162"/>
              <a:ext cx="768" cy="51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chemeClr val="bg2"/>
                  </a:solidFill>
                </a:rPr>
                <a:t>D→</a:t>
              </a:r>
              <a:r>
                <a:rPr lang="en-US" altLang="zh-CN">
                  <a:solidFill>
                    <a:schemeClr val="bg2"/>
                  </a:solidFill>
                  <a:latin typeface="Times New Roman" pitchFamily="18" charset="0"/>
                </a:rPr>
                <a:t>•</a:t>
              </a:r>
              <a:r>
                <a:rPr lang="en-US" altLang="zh-CN">
                  <a:solidFill>
                    <a:schemeClr val="bg2"/>
                  </a:solidFill>
                </a:rPr>
                <a:t>D,i D→</a:t>
              </a:r>
              <a:r>
                <a:rPr lang="en-US" altLang="zh-CN">
                  <a:solidFill>
                    <a:schemeClr val="bg2"/>
                  </a:solidFill>
                  <a:latin typeface="Times New Roman" pitchFamily="18" charset="0"/>
                </a:rPr>
                <a:t>•</a:t>
              </a:r>
              <a:r>
                <a:rPr lang="en-US" altLang="zh-CN">
                  <a:solidFill>
                    <a:schemeClr val="bg2"/>
                  </a:solidFill>
                </a:rPr>
                <a:t>i</a:t>
              </a:r>
              <a:endParaRPr lang="zh-CN" altLang="en-US">
                <a:solidFill>
                  <a:schemeClr val="bg2"/>
                </a:solidFill>
              </a:endParaRPr>
            </a:p>
          </p:txBody>
        </p:sp>
        <p:sp>
          <p:nvSpPr>
            <p:cNvPr id="66661" name="Rectangle 126"/>
            <p:cNvSpPr>
              <a:spLocks noChangeArrowheads="1"/>
            </p:cNvSpPr>
            <p:nvPr/>
          </p:nvSpPr>
          <p:spPr bwMode="auto">
            <a:xfrm>
              <a:off x="1488" y="3560"/>
              <a:ext cx="1152" cy="311"/>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eaLnBrk="0" hangingPunct="0">
                <a:lnSpc>
                  <a:spcPct val="100000"/>
                </a:lnSpc>
                <a:spcBef>
                  <a:spcPct val="0"/>
                </a:spcBef>
                <a:buClrTx/>
                <a:buFontTx/>
                <a:buNone/>
              </a:pPr>
              <a:r>
                <a:rPr lang="en-US" altLang="zh-CN">
                  <a:solidFill>
                    <a:schemeClr val="bg2"/>
                  </a:solidFill>
                  <a:latin typeface="Times New Roman" pitchFamily="18" charset="0"/>
                </a:rPr>
                <a:t>      D→D,i•</a:t>
              </a:r>
              <a:endParaRPr lang="zh-CN" altLang="en-US">
                <a:solidFill>
                  <a:schemeClr val="bg2"/>
                </a:solidFill>
                <a:latin typeface="Times New Roman" pitchFamily="18" charset="0"/>
              </a:endParaRPr>
            </a:p>
          </p:txBody>
        </p:sp>
        <p:grpSp>
          <p:nvGrpSpPr>
            <p:cNvPr id="66662" name="Group 127"/>
            <p:cNvGrpSpPr>
              <a:grpSpLocks/>
            </p:cNvGrpSpPr>
            <p:nvPr/>
          </p:nvGrpSpPr>
          <p:grpSpPr bwMode="auto">
            <a:xfrm>
              <a:off x="2016" y="3216"/>
              <a:ext cx="288" cy="305"/>
              <a:chOff x="2400" y="3352"/>
              <a:chExt cx="288" cy="305"/>
            </a:xfrm>
          </p:grpSpPr>
          <p:sp>
            <p:nvSpPr>
              <p:cNvPr id="66668" name="Text Box 128"/>
              <p:cNvSpPr txBox="1">
                <a:spLocks noChangeArrowheads="1"/>
              </p:cNvSpPr>
              <p:nvPr/>
            </p:nvSpPr>
            <p:spPr bwMode="auto">
              <a:xfrm>
                <a:off x="2400" y="339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66669" name="Line 129"/>
              <p:cNvSpPr>
                <a:spLocks noChangeShapeType="1"/>
              </p:cNvSpPr>
              <p:nvPr/>
            </p:nvSpPr>
            <p:spPr bwMode="auto">
              <a:xfrm>
                <a:off x="2400" y="3352"/>
                <a:ext cx="0" cy="30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66663" name="Rectangle 130"/>
            <p:cNvSpPr>
              <a:spLocks noChangeArrowheads="1"/>
            </p:cNvSpPr>
            <p:nvPr/>
          </p:nvSpPr>
          <p:spPr bwMode="auto">
            <a:xfrm>
              <a:off x="1488" y="3576"/>
              <a:ext cx="255"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6</a:t>
              </a:r>
              <a:endParaRPr lang="zh-CN" altLang="en-US" baseline="-25000">
                <a:solidFill>
                  <a:schemeClr val="bg2"/>
                </a:solidFill>
                <a:latin typeface="Times New Roman" pitchFamily="18" charset="0"/>
              </a:endParaRPr>
            </a:p>
          </p:txBody>
        </p:sp>
        <p:sp>
          <p:nvSpPr>
            <p:cNvPr id="66664" name="Line 131"/>
            <p:cNvSpPr>
              <a:spLocks noChangeShapeType="1"/>
            </p:cNvSpPr>
            <p:nvPr/>
          </p:nvSpPr>
          <p:spPr bwMode="auto">
            <a:xfrm>
              <a:off x="2112" y="1632"/>
              <a:ext cx="0" cy="288"/>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6665" name="Text Box 132"/>
            <p:cNvSpPr txBox="1">
              <a:spLocks noChangeArrowheads="1"/>
            </p:cNvSpPr>
            <p:nvPr/>
          </p:nvSpPr>
          <p:spPr bwMode="auto">
            <a:xfrm>
              <a:off x="2160" y="1680"/>
              <a:ext cx="336"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66666" name="Line 133"/>
            <p:cNvSpPr>
              <a:spLocks noChangeShapeType="1"/>
            </p:cNvSpPr>
            <p:nvPr/>
          </p:nvSpPr>
          <p:spPr bwMode="auto">
            <a:xfrm>
              <a:off x="2112" y="2544"/>
              <a:ext cx="0" cy="336"/>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6667" name="Line 134"/>
            <p:cNvSpPr>
              <a:spLocks noChangeShapeType="1"/>
            </p:cNvSpPr>
            <p:nvPr/>
          </p:nvSpPr>
          <p:spPr bwMode="auto">
            <a:xfrm>
              <a:off x="2592" y="1104"/>
              <a:ext cx="384"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aphicFrame>
        <p:nvGraphicFramePr>
          <p:cNvPr id="40266" name="Group 330"/>
          <p:cNvGraphicFramePr>
            <a:graphicFrameLocks noGrp="1"/>
          </p:cNvGraphicFramePr>
          <p:nvPr/>
        </p:nvGraphicFramePr>
        <p:xfrm>
          <a:off x="4267200" y="2300288"/>
          <a:ext cx="4724400" cy="4297626"/>
        </p:xfrm>
        <a:graphic>
          <a:graphicData uri="http://schemas.openxmlformats.org/drawingml/2006/table">
            <a:tbl>
              <a:tblPr/>
              <a:tblGrid>
                <a:gridCol w="838200"/>
                <a:gridCol w="533400"/>
                <a:gridCol w="609600"/>
                <a:gridCol w="688975"/>
                <a:gridCol w="835025"/>
                <a:gridCol w="609600"/>
                <a:gridCol w="609600"/>
              </a:tblGrid>
              <a:tr h="457166">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状态</a:t>
                      </a:r>
                    </a:p>
                  </a:txBody>
                  <a:tcPr marT="45717" marB="45717" anchor="ctr"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ACTION </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GOTO </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hMerge="1">
                  <a:txBody>
                    <a:bodyPr/>
                    <a:lstStyle/>
                    <a:p>
                      <a:endParaRPr lang="zh-CN" altLang="en-US"/>
                    </a:p>
                  </a:txBody>
                  <a:tcPr/>
                </a:tc>
              </a:tr>
              <a:tr h="45716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i</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D</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r>
              <a:tr h="45716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0</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r>
                        <a:rPr kumimoji="1" lang="en-US" altLang="zh-CN" sz="2400" b="1" i="0" u="none" strike="noStrike" cap="none" normalizeH="0" baseline="-30000" smtClean="0">
                          <a:ln>
                            <a:noFill/>
                          </a:ln>
                          <a:solidFill>
                            <a:schemeClr val="bg2"/>
                          </a:solidFill>
                          <a:effectLst/>
                          <a:latin typeface="Arial" charset="0"/>
                          <a:ea typeface="宋体" pitchFamily="2" charset="-122"/>
                        </a:rPr>
                        <a:t>2</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1</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r>
              <a:tr h="45716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r>
                        <a:rPr kumimoji="1" lang="zh-CN" altLang="en-US" sz="2400" b="1" i="0" u="none" strike="noStrike" cap="none" normalizeH="0" baseline="0" smtClean="0">
                          <a:ln>
                            <a:noFill/>
                          </a:ln>
                          <a:solidFill>
                            <a:schemeClr val="bg2"/>
                          </a:solidFill>
                          <a:effectLst/>
                          <a:latin typeface="Arial" charset="0"/>
                          <a:ea typeface="宋体" pitchFamily="2" charset="-122"/>
                        </a:rPr>
                        <a:t>1</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acc</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r>
              <a:tr h="45716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2</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r>
                        <a:rPr kumimoji="1" lang="en-US" altLang="zh-CN" sz="2400" b="1" i="0" u="none" strike="noStrike" cap="none" normalizeH="0" baseline="-30000" smtClean="0">
                          <a:ln>
                            <a:noFill/>
                          </a:ln>
                          <a:solidFill>
                            <a:schemeClr val="bg2"/>
                          </a:solidFill>
                          <a:effectLst/>
                          <a:latin typeface="Arial" charset="0"/>
                          <a:ea typeface="宋体" pitchFamily="2" charset="-122"/>
                        </a:rPr>
                        <a:t>4</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3</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r>
              <a:tr h="5181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3</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r>
                        <a:rPr kumimoji="1" lang="en-US" altLang="zh-CN" sz="2400" b="1" i="0" u="none" strike="noStrike" cap="none" normalizeH="0" baseline="-30000" smtClean="0">
                          <a:ln>
                            <a:noFill/>
                          </a:ln>
                          <a:solidFill>
                            <a:schemeClr val="bg2"/>
                          </a:solidFill>
                          <a:effectLst/>
                          <a:latin typeface="Arial" charset="0"/>
                          <a:ea typeface="宋体" pitchFamily="2" charset="-122"/>
                        </a:rPr>
                        <a:t>5</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hlink"/>
                          </a:solidFill>
                          <a:effectLst/>
                          <a:latin typeface="Arial" charset="0"/>
                          <a:ea typeface="宋体" pitchFamily="2" charset="-122"/>
                        </a:rPr>
                        <a:t>r</a:t>
                      </a:r>
                      <a:r>
                        <a:rPr kumimoji="1" lang="en-US" altLang="zh-CN" sz="2800" b="1" i="0" u="none" strike="noStrike" cap="none" normalizeH="0" baseline="-30000" smtClean="0">
                          <a:ln>
                            <a:noFill/>
                          </a:ln>
                          <a:solidFill>
                            <a:schemeClr val="hlink"/>
                          </a:solidFill>
                          <a:effectLst/>
                          <a:latin typeface="Arial" charset="0"/>
                          <a:ea typeface="宋体" pitchFamily="2" charset="-122"/>
                        </a:rPr>
                        <a:t>1</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r>
              <a:tr h="5181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4</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hlink"/>
                          </a:solidFill>
                          <a:effectLst/>
                          <a:latin typeface="Arial" charset="0"/>
                          <a:ea typeface="宋体" pitchFamily="2" charset="-122"/>
                        </a:rPr>
                        <a:t>r</a:t>
                      </a:r>
                      <a:r>
                        <a:rPr kumimoji="1" lang="en-US" altLang="zh-CN" sz="2800" b="1" i="0" u="none" strike="noStrike" cap="none" normalizeH="0" baseline="-30000" smtClean="0">
                          <a:ln>
                            <a:noFill/>
                          </a:ln>
                          <a:solidFill>
                            <a:schemeClr val="hlink"/>
                          </a:solidFill>
                          <a:effectLst/>
                          <a:latin typeface="Arial" charset="0"/>
                          <a:ea typeface="宋体" pitchFamily="2" charset="-122"/>
                        </a:rPr>
                        <a:t>3</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hlink"/>
                          </a:solidFill>
                          <a:effectLst/>
                          <a:latin typeface="Arial" charset="0"/>
                          <a:ea typeface="宋体" pitchFamily="2" charset="-122"/>
                        </a:rPr>
                        <a:t>r</a:t>
                      </a:r>
                      <a:r>
                        <a:rPr kumimoji="1" lang="en-US" altLang="zh-CN" sz="2800" b="1" i="0" u="none" strike="noStrike" cap="none" normalizeH="0" baseline="-30000" smtClean="0">
                          <a:ln>
                            <a:noFill/>
                          </a:ln>
                          <a:solidFill>
                            <a:schemeClr val="hlink"/>
                          </a:solidFill>
                          <a:effectLst/>
                          <a:latin typeface="Arial" charset="0"/>
                          <a:ea typeface="宋体" pitchFamily="2" charset="-122"/>
                        </a:rPr>
                        <a:t>3</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r>
              <a:tr h="45716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5</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r>
                        <a:rPr kumimoji="1" lang="en-US" altLang="zh-CN" sz="2400" b="1" i="0" u="none" strike="noStrike" cap="none" normalizeH="0" baseline="-30000" smtClean="0">
                          <a:ln>
                            <a:noFill/>
                          </a:ln>
                          <a:solidFill>
                            <a:schemeClr val="bg2"/>
                          </a:solidFill>
                          <a:effectLst/>
                          <a:latin typeface="Arial" charset="0"/>
                          <a:ea typeface="宋体" pitchFamily="2" charset="-122"/>
                        </a:rPr>
                        <a:t>6</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r>
              <a:tr h="5181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 6</a:t>
                      </a: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hlink"/>
                          </a:solidFill>
                          <a:effectLst/>
                          <a:latin typeface="Arial" charset="0"/>
                          <a:ea typeface="宋体" pitchFamily="2" charset="-122"/>
                        </a:rPr>
                        <a:t>r</a:t>
                      </a:r>
                      <a:r>
                        <a:rPr kumimoji="1" lang="en-US" altLang="zh-CN" sz="2800" b="1" i="0" u="none" strike="noStrike" cap="none" normalizeH="0" baseline="-30000" smtClean="0">
                          <a:ln>
                            <a:noFill/>
                          </a:ln>
                          <a:solidFill>
                            <a:schemeClr val="hlink"/>
                          </a:solidFill>
                          <a:effectLst/>
                          <a:latin typeface="Arial" charset="0"/>
                          <a:ea typeface="宋体" pitchFamily="2" charset="-122"/>
                        </a:rPr>
                        <a:t>2</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Times New Roman"/>
                          <a:ea typeface="宋体" pitchFamily="2" charset="-122"/>
                        </a:rPr>
                        <a:t> </a:t>
                      </a: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hlink"/>
                          </a:solidFill>
                          <a:effectLst/>
                          <a:latin typeface="Arial" charset="0"/>
                          <a:ea typeface="宋体" pitchFamily="2" charset="-122"/>
                        </a:rPr>
                        <a:t>r</a:t>
                      </a:r>
                      <a:r>
                        <a:rPr kumimoji="1" lang="en-US" altLang="zh-CN" sz="2800" b="1" i="0" u="none" strike="noStrike" cap="none" normalizeH="0" baseline="-30000" smtClean="0">
                          <a:ln>
                            <a:noFill/>
                          </a:ln>
                          <a:solidFill>
                            <a:schemeClr val="hlink"/>
                          </a:solidFill>
                          <a:effectLst/>
                          <a:latin typeface="Arial" charset="0"/>
                          <a:ea typeface="宋体" pitchFamily="2" charset="-122"/>
                        </a:rPr>
                        <a:t>2</a:t>
                      </a: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marT="45717" marB="45717" horzOverflow="overflow">
                    <a:lnL w="28575" cap="flat" cmpd="sng" algn="ctr">
                      <a:solidFill>
                        <a:schemeClr val="bg1"/>
                      </a:solidFill>
                      <a:prstDash val="solid"/>
                      <a:miter lim="800000"/>
                      <a:headEnd type="none" w="med" len="med"/>
                      <a:tailEnd type="none" w="med" len="med"/>
                    </a:lnL>
                    <a:lnR w="28575" cap="flat" cmpd="sng" algn="ctr">
                      <a:solidFill>
                        <a:schemeClr val="bg1"/>
                      </a:solidFill>
                      <a:prstDash val="solid"/>
                      <a:miter lim="800000"/>
                      <a:headEnd type="none" w="med" len="med"/>
                      <a:tailEnd type="none" w="med" len="med"/>
                    </a:lnR>
                    <a:lnT w="28575" cap="flat" cmpd="sng" algn="ctr">
                      <a:solidFill>
                        <a:schemeClr val="bg1"/>
                      </a:solidFill>
                      <a:prstDash val="solid"/>
                      <a:miter lim="800000"/>
                      <a:headEnd type="none" w="med" len="med"/>
                      <a:tailEnd type="none" w="med" len="med"/>
                    </a:lnT>
                    <a:lnB w="28575" cap="flat" cmpd="sng" algn="ctr">
                      <a:solidFill>
                        <a:schemeClr val="bg1"/>
                      </a:solidFill>
                      <a:prstDash val="solid"/>
                      <a:miter lim="800000"/>
                      <a:headEnd type="none" w="med" len="med"/>
                      <a:tailEnd type="none" w="med" len="med"/>
                    </a:lnB>
                    <a:lnTlToBr>
                      <a:noFill/>
                    </a:lnTlToBr>
                    <a:lnBlToTr>
                      <a:noFill/>
                    </a:lnBlToTr>
                    <a:solidFill>
                      <a:srgbClr val="99FF99"/>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2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0030"/>
                                        </p:tgtEl>
                                        <p:attrNameLst>
                                          <p:attrName>style.visibility</p:attrName>
                                        </p:attrNameLst>
                                      </p:cBhvr>
                                      <p:to>
                                        <p:strVal val="visible"/>
                                      </p:to>
                                    </p:set>
                                    <p:anim calcmode="lin" valueType="num">
                                      <p:cBhvr additive="base">
                                        <p:cTn id="11" dur="500" fill="hold"/>
                                        <p:tgtEl>
                                          <p:spTgt spid="40030"/>
                                        </p:tgtEl>
                                        <p:attrNameLst>
                                          <p:attrName>ppt_x</p:attrName>
                                        </p:attrNameLst>
                                      </p:cBhvr>
                                      <p:tavLst>
                                        <p:tav tm="0">
                                          <p:val>
                                            <p:strVal val="#ppt_x"/>
                                          </p:val>
                                        </p:tav>
                                        <p:tav tm="100000">
                                          <p:val>
                                            <p:strVal val="#ppt_x"/>
                                          </p:val>
                                        </p:tav>
                                      </p:tavLst>
                                    </p:anim>
                                    <p:anim calcmode="lin" valueType="num">
                                      <p:cBhvr additive="base">
                                        <p:cTn id="12" dur="500" fill="hold"/>
                                        <p:tgtEl>
                                          <p:spTgt spid="40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228600"/>
            <a:ext cx="7772400" cy="685800"/>
          </a:xfrm>
        </p:spPr>
        <p:txBody>
          <a:bodyPr/>
          <a:lstStyle/>
          <a:p>
            <a:pPr eaLnBrk="1" hangingPunct="1">
              <a:defRPr/>
            </a:pPr>
            <a:r>
              <a:rPr lang="en-US" altLang="zh-CN" dirty="0" smtClean="0">
                <a:solidFill>
                  <a:schemeClr val="tx1"/>
                </a:solidFill>
              </a:rPr>
              <a:t>6.</a:t>
            </a:r>
            <a:r>
              <a:rPr lang="zh-CN" altLang="en-US" dirty="0" smtClean="0">
                <a:solidFill>
                  <a:schemeClr val="tx1"/>
                </a:solidFill>
              </a:rPr>
              <a:t>4  </a:t>
            </a:r>
            <a:r>
              <a:rPr lang="en-US" altLang="zh-CN" dirty="0" smtClean="0">
                <a:solidFill>
                  <a:schemeClr val="tx1"/>
                </a:solidFill>
              </a:rPr>
              <a:t>LR(1)、LALR(1)</a:t>
            </a:r>
            <a:r>
              <a:rPr lang="zh-CN" altLang="en-US" dirty="0" smtClean="0">
                <a:solidFill>
                  <a:schemeClr val="tx1"/>
                </a:solidFill>
              </a:rPr>
              <a:t>分析思想</a:t>
            </a:r>
          </a:p>
        </p:txBody>
      </p:sp>
      <p:sp>
        <p:nvSpPr>
          <p:cNvPr id="67587" name="Rectangle 3"/>
          <p:cNvSpPr>
            <a:spLocks noGrp="1" noChangeArrowheads="1"/>
          </p:cNvSpPr>
          <p:nvPr>
            <p:ph type="body" idx="1"/>
          </p:nvPr>
        </p:nvSpPr>
        <p:spPr/>
        <p:txBody>
          <a:bodyPr/>
          <a:lstStyle/>
          <a:p>
            <a:pPr marL="609600" indent="-609600" eaLnBrk="1" hangingPunct="1">
              <a:buClr>
                <a:srgbClr val="FFFF00"/>
              </a:buClr>
              <a:buFontTx/>
              <a:buNone/>
            </a:pPr>
            <a:r>
              <a:rPr lang="zh-CN" altLang="en-US" sz="2800" smtClean="0">
                <a:latin typeface="宋体" pitchFamily="2" charset="-122"/>
              </a:rPr>
              <a:t>	仍有许多文法构造的</a:t>
            </a:r>
            <a:r>
              <a:rPr lang="en-US" altLang="zh-CN" sz="2800" smtClean="0">
                <a:latin typeface="宋体" pitchFamily="2" charset="-122"/>
              </a:rPr>
              <a:t>LR(0)</a:t>
            </a:r>
            <a:r>
              <a:rPr lang="zh-CN" altLang="zh-CN" sz="2800" smtClean="0">
                <a:latin typeface="宋体" pitchFamily="2" charset="-122"/>
              </a:rPr>
              <a:t>项目集规范族存在的动作冲突不能用</a:t>
            </a:r>
            <a:r>
              <a:rPr lang="en-US" altLang="zh-CN" sz="2800" smtClean="0">
                <a:latin typeface="宋体" pitchFamily="2" charset="-122"/>
              </a:rPr>
              <a:t>SLR(1)</a:t>
            </a:r>
            <a:r>
              <a:rPr lang="zh-CN" altLang="en-US" sz="2800" smtClean="0">
                <a:latin typeface="宋体" pitchFamily="2" charset="-122"/>
              </a:rPr>
              <a:t>方法解决</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9" name="Rectangle 5"/>
          <p:cNvSpPr>
            <a:spLocks noChangeArrowheads="1"/>
          </p:cNvSpPr>
          <p:nvPr/>
        </p:nvSpPr>
        <p:spPr bwMode="auto">
          <a:xfrm>
            <a:off x="152400" y="76200"/>
            <a:ext cx="8839200"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a:latin typeface="Times New Roman" pitchFamily="18" charset="0"/>
              </a:rPr>
              <a:t>例如：文法</a:t>
            </a:r>
            <a:r>
              <a:rPr lang="en-US" altLang="zh-CN">
                <a:latin typeface="Times New Roman" pitchFamily="18" charset="0"/>
              </a:rPr>
              <a:t>G:</a:t>
            </a:r>
          </a:p>
          <a:p>
            <a:pPr>
              <a:spcBef>
                <a:spcPct val="50000"/>
              </a:spcBef>
              <a:buClrTx/>
              <a:buFontTx/>
              <a:buNone/>
            </a:pPr>
            <a:r>
              <a:rPr lang="en-US" altLang="zh-CN">
                <a:latin typeface="Times New Roman" pitchFamily="18" charset="0"/>
              </a:rPr>
              <a:t>(0) S' →S (1) S → L=R (2) S →R (3) L →*R (4) L →i (5) R →L</a:t>
            </a:r>
          </a:p>
        </p:txBody>
      </p:sp>
      <p:sp>
        <p:nvSpPr>
          <p:cNvPr id="42037" name="Rectangle 53"/>
          <p:cNvSpPr>
            <a:spLocks noChangeArrowheads="1"/>
          </p:cNvSpPr>
          <p:nvPr/>
        </p:nvSpPr>
        <p:spPr bwMode="auto">
          <a:xfrm>
            <a:off x="152400" y="1066800"/>
            <a:ext cx="32766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a:latin typeface="Times New Roman" pitchFamily="18" charset="0"/>
              </a:rPr>
              <a:t>识别文法活前缀的</a:t>
            </a:r>
            <a:r>
              <a:rPr lang="en-US" altLang="zh-CN">
                <a:latin typeface="Times New Roman" pitchFamily="18" charset="0"/>
              </a:rPr>
              <a:t>DFA</a:t>
            </a:r>
          </a:p>
        </p:txBody>
      </p:sp>
      <p:grpSp>
        <p:nvGrpSpPr>
          <p:cNvPr id="42038" name="Group 54"/>
          <p:cNvGrpSpPr>
            <a:grpSpLocks/>
          </p:cNvGrpSpPr>
          <p:nvPr/>
        </p:nvGrpSpPr>
        <p:grpSpPr bwMode="auto">
          <a:xfrm>
            <a:off x="304800" y="990600"/>
            <a:ext cx="8077200" cy="5565775"/>
            <a:chOff x="96" y="766"/>
            <a:chExt cx="5088" cy="3506"/>
          </a:xfrm>
        </p:grpSpPr>
        <p:sp>
          <p:nvSpPr>
            <p:cNvPr id="68613" name="Rectangle 55"/>
            <p:cNvSpPr>
              <a:spLocks noChangeArrowheads="1"/>
            </p:cNvSpPr>
            <p:nvPr/>
          </p:nvSpPr>
          <p:spPr bwMode="auto">
            <a:xfrm>
              <a:off x="96" y="1643"/>
              <a:ext cx="1248" cy="1459"/>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0</a:t>
              </a:r>
              <a:r>
                <a:rPr lang="en-US" altLang="zh-CN">
                  <a:solidFill>
                    <a:schemeClr val="bg2"/>
                  </a:solidFill>
                  <a:latin typeface="Times New Roman" pitchFamily="18" charset="0"/>
                </a:rPr>
                <a:t>:   </a:t>
              </a:r>
              <a:r>
                <a:rPr lang="en-US" altLang="zh-CN">
                  <a:solidFill>
                    <a:schemeClr val="bg2"/>
                  </a:solidFill>
                </a:rPr>
                <a:t>S</a:t>
              </a:r>
              <a:r>
                <a:rPr lang="en-US" altLang="zh-CN">
                  <a:solidFill>
                    <a:schemeClr val="bg2"/>
                  </a:solidFill>
                  <a:latin typeface="Times New Roman" pitchFamily="18" charset="0"/>
                </a:rPr>
                <a:t>’</a:t>
              </a:r>
              <a:r>
                <a:rPr lang="en-US" altLang="zh-CN">
                  <a:solidFill>
                    <a:schemeClr val="bg2"/>
                  </a:solidFill>
                </a:rPr>
                <a:t> →</a:t>
              </a:r>
              <a:r>
                <a:rPr lang="en-US" altLang="zh-CN"/>
                <a:t> </a:t>
              </a:r>
              <a:r>
                <a:rPr lang="en-US" altLang="zh-CN">
                  <a:solidFill>
                    <a:schemeClr val="bg2"/>
                  </a:solidFill>
                  <a:latin typeface="Times New Roman" pitchFamily="18" charset="0"/>
                </a:rPr>
                <a:t>•</a:t>
              </a:r>
              <a:r>
                <a:rPr lang="en-US" altLang="zh-CN">
                  <a:solidFill>
                    <a:schemeClr val="bg2"/>
                  </a:solidFill>
                </a:rPr>
                <a:t>S</a:t>
              </a:r>
            </a:p>
            <a:p>
              <a:r>
                <a:rPr lang="zh-CN" altLang="en-US">
                  <a:solidFill>
                    <a:schemeClr val="bg2"/>
                  </a:solidFill>
                </a:rPr>
                <a:t>      </a:t>
              </a:r>
              <a:r>
                <a:rPr lang="en-US" altLang="zh-CN">
                  <a:solidFill>
                    <a:schemeClr val="bg2"/>
                  </a:solidFill>
                </a:rPr>
                <a:t>S →</a:t>
              </a:r>
              <a:r>
                <a:rPr lang="en-US" altLang="zh-CN"/>
                <a:t> </a:t>
              </a:r>
              <a:r>
                <a:rPr lang="en-US" altLang="zh-CN">
                  <a:solidFill>
                    <a:schemeClr val="bg2"/>
                  </a:solidFill>
                  <a:latin typeface="Times New Roman" pitchFamily="18" charset="0"/>
                </a:rPr>
                <a:t>•</a:t>
              </a:r>
              <a:r>
                <a:rPr lang="en-US" altLang="zh-CN">
                  <a:solidFill>
                    <a:schemeClr val="bg2"/>
                  </a:solidFill>
                </a:rPr>
                <a:t>L=R</a:t>
              </a:r>
            </a:p>
            <a:p>
              <a:r>
                <a:rPr lang="en-US" altLang="zh-CN">
                  <a:solidFill>
                    <a:schemeClr val="bg2"/>
                  </a:solidFill>
                </a:rPr>
                <a:t>      S →</a:t>
              </a:r>
              <a:r>
                <a:rPr lang="en-US" altLang="zh-CN"/>
                <a:t> </a:t>
              </a:r>
              <a:r>
                <a:rPr lang="en-US" altLang="zh-CN">
                  <a:solidFill>
                    <a:schemeClr val="bg2"/>
                  </a:solidFill>
                  <a:latin typeface="Times New Roman" pitchFamily="18" charset="0"/>
                </a:rPr>
                <a:t>•</a:t>
              </a:r>
              <a:r>
                <a:rPr lang="en-US" altLang="zh-CN">
                  <a:solidFill>
                    <a:schemeClr val="bg2"/>
                  </a:solidFill>
                </a:rPr>
                <a:t>R</a:t>
              </a:r>
            </a:p>
            <a:p>
              <a:r>
                <a:rPr lang="en-US" altLang="zh-CN">
                  <a:solidFill>
                    <a:schemeClr val="bg2"/>
                  </a:solidFill>
                </a:rPr>
                <a:t>      L → </a:t>
              </a:r>
              <a:r>
                <a:rPr lang="en-US" altLang="zh-CN">
                  <a:solidFill>
                    <a:schemeClr val="bg2"/>
                  </a:solidFill>
                  <a:latin typeface="Times New Roman" pitchFamily="18" charset="0"/>
                </a:rPr>
                <a:t>•</a:t>
              </a:r>
              <a:r>
                <a:rPr lang="en-US" altLang="zh-CN">
                  <a:solidFill>
                    <a:schemeClr val="bg2"/>
                  </a:solidFill>
                </a:rPr>
                <a:t>*R</a:t>
              </a:r>
            </a:p>
            <a:p>
              <a:r>
                <a:rPr lang="en-US" altLang="zh-CN">
                  <a:solidFill>
                    <a:schemeClr val="bg2"/>
                  </a:solidFill>
                </a:rPr>
                <a:t>      L →</a:t>
              </a:r>
              <a:r>
                <a:rPr lang="en-US" altLang="zh-CN"/>
                <a:t> </a:t>
              </a:r>
              <a:r>
                <a:rPr lang="en-US" altLang="zh-CN">
                  <a:solidFill>
                    <a:schemeClr val="bg2"/>
                  </a:solidFill>
                  <a:latin typeface="Times New Roman" pitchFamily="18" charset="0"/>
                </a:rPr>
                <a:t>•</a:t>
              </a:r>
              <a:r>
                <a:rPr lang="en-US" altLang="zh-CN">
                  <a:solidFill>
                    <a:schemeClr val="bg2"/>
                  </a:solidFill>
                </a:rPr>
                <a:t>i</a:t>
              </a:r>
            </a:p>
            <a:p>
              <a:r>
                <a:rPr lang="en-US" altLang="zh-CN">
                  <a:solidFill>
                    <a:schemeClr val="bg2"/>
                  </a:solidFill>
                </a:rPr>
                <a:t>      R →</a:t>
              </a:r>
              <a:r>
                <a:rPr lang="en-US" altLang="zh-CN"/>
                <a:t> </a:t>
              </a:r>
              <a:r>
                <a:rPr lang="en-US" altLang="zh-CN">
                  <a:solidFill>
                    <a:schemeClr val="bg2"/>
                  </a:solidFill>
                  <a:latin typeface="Times New Roman" pitchFamily="18" charset="0"/>
                </a:rPr>
                <a:t>•</a:t>
              </a:r>
              <a:r>
                <a:rPr lang="en-US" altLang="zh-CN">
                  <a:solidFill>
                    <a:schemeClr val="bg2"/>
                  </a:solidFill>
                </a:rPr>
                <a:t>L</a:t>
              </a:r>
            </a:p>
          </p:txBody>
        </p:sp>
        <p:sp>
          <p:nvSpPr>
            <p:cNvPr id="68614" name="Rectangle 56"/>
            <p:cNvSpPr>
              <a:spLocks noChangeArrowheads="1"/>
            </p:cNvSpPr>
            <p:nvPr/>
          </p:nvSpPr>
          <p:spPr bwMode="auto">
            <a:xfrm>
              <a:off x="96" y="3442"/>
              <a:ext cx="1248" cy="276"/>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5</a:t>
              </a:r>
              <a:r>
                <a:rPr lang="en-US" altLang="zh-CN">
                  <a:solidFill>
                    <a:schemeClr val="bg2"/>
                  </a:solidFill>
                  <a:latin typeface="Times New Roman" pitchFamily="18" charset="0"/>
                </a:rPr>
                <a:t>:        L →i •</a:t>
              </a:r>
            </a:p>
            <a:p>
              <a:endParaRPr lang="en-US" altLang="zh-CN">
                <a:solidFill>
                  <a:schemeClr val="bg2"/>
                </a:solidFill>
              </a:endParaRPr>
            </a:p>
          </p:txBody>
        </p:sp>
        <p:sp>
          <p:nvSpPr>
            <p:cNvPr id="68615" name="Rectangle 57"/>
            <p:cNvSpPr>
              <a:spLocks noChangeArrowheads="1"/>
            </p:cNvSpPr>
            <p:nvPr/>
          </p:nvSpPr>
          <p:spPr bwMode="auto">
            <a:xfrm>
              <a:off x="1680" y="1458"/>
              <a:ext cx="1248" cy="508"/>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hlink"/>
                  </a:solidFill>
                  <a:latin typeface="Times New Roman" pitchFamily="18" charset="0"/>
                </a:rPr>
                <a:t>I</a:t>
              </a:r>
              <a:r>
                <a:rPr lang="en-US" altLang="zh-CN" baseline="-25000">
                  <a:solidFill>
                    <a:schemeClr val="hlink"/>
                  </a:solidFill>
                  <a:latin typeface="Times New Roman" pitchFamily="18" charset="0"/>
                </a:rPr>
                <a:t>2</a:t>
              </a:r>
              <a:r>
                <a:rPr lang="en-US" altLang="zh-CN">
                  <a:solidFill>
                    <a:schemeClr val="bg2"/>
                  </a:solidFill>
                  <a:latin typeface="Times New Roman" pitchFamily="18" charset="0"/>
                </a:rPr>
                <a:t>:  </a:t>
              </a:r>
              <a:r>
                <a:rPr lang="en-US" altLang="zh-CN">
                  <a:solidFill>
                    <a:schemeClr val="bg2"/>
                  </a:solidFill>
                </a:rPr>
                <a:t>S→L </a:t>
              </a:r>
              <a:r>
                <a:rPr lang="en-US" altLang="zh-CN">
                  <a:solidFill>
                    <a:schemeClr val="bg2"/>
                  </a:solidFill>
                  <a:latin typeface="Times New Roman" pitchFamily="18" charset="0"/>
                </a:rPr>
                <a:t>•</a:t>
              </a:r>
              <a:r>
                <a:rPr lang="en-US" altLang="zh-CN">
                  <a:solidFill>
                    <a:schemeClr val="bg2"/>
                  </a:solidFill>
                </a:rPr>
                <a:t> =R</a:t>
              </a:r>
            </a:p>
            <a:p>
              <a:r>
                <a:rPr lang="en-US" altLang="zh-CN">
                  <a:solidFill>
                    <a:schemeClr val="bg2"/>
                  </a:solidFill>
                </a:rPr>
                <a:t>      R → L </a:t>
              </a:r>
              <a:r>
                <a:rPr lang="en-US" altLang="zh-CN">
                  <a:solidFill>
                    <a:schemeClr val="bg2"/>
                  </a:solidFill>
                  <a:latin typeface="Times New Roman" pitchFamily="18" charset="0"/>
                </a:rPr>
                <a:t>•</a:t>
              </a:r>
              <a:endParaRPr lang="en-US" altLang="zh-CN">
                <a:solidFill>
                  <a:schemeClr val="bg2"/>
                </a:solidFill>
              </a:endParaRPr>
            </a:p>
          </p:txBody>
        </p:sp>
        <p:sp>
          <p:nvSpPr>
            <p:cNvPr id="68616" name="Rectangle 58"/>
            <p:cNvSpPr>
              <a:spLocks noChangeArrowheads="1"/>
            </p:cNvSpPr>
            <p:nvPr/>
          </p:nvSpPr>
          <p:spPr bwMode="auto">
            <a:xfrm>
              <a:off x="1680" y="2104"/>
              <a:ext cx="1248" cy="277"/>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3</a:t>
              </a:r>
              <a:r>
                <a:rPr lang="en-US" altLang="zh-CN">
                  <a:solidFill>
                    <a:schemeClr val="bg2"/>
                  </a:solidFill>
                  <a:latin typeface="Times New Roman" pitchFamily="18" charset="0"/>
                </a:rPr>
                <a:t>:</a:t>
              </a:r>
              <a:r>
                <a:rPr lang="en-US" altLang="zh-CN">
                  <a:solidFill>
                    <a:schemeClr val="bg2"/>
                  </a:solidFill>
                </a:rPr>
                <a:t>    S → R </a:t>
              </a:r>
              <a:r>
                <a:rPr lang="en-US" altLang="zh-CN">
                  <a:solidFill>
                    <a:schemeClr val="bg2"/>
                  </a:solidFill>
                  <a:latin typeface="Times New Roman" pitchFamily="18" charset="0"/>
                </a:rPr>
                <a:t>•</a:t>
              </a:r>
              <a:endParaRPr lang="en-US" altLang="zh-CN">
                <a:solidFill>
                  <a:schemeClr val="bg2"/>
                </a:solidFill>
              </a:endParaRPr>
            </a:p>
          </p:txBody>
        </p:sp>
        <p:sp>
          <p:nvSpPr>
            <p:cNvPr id="68617" name="Rectangle 59"/>
            <p:cNvSpPr>
              <a:spLocks noChangeArrowheads="1"/>
            </p:cNvSpPr>
            <p:nvPr/>
          </p:nvSpPr>
          <p:spPr bwMode="auto">
            <a:xfrm>
              <a:off x="1728" y="2842"/>
              <a:ext cx="1248" cy="1015"/>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4</a:t>
              </a:r>
              <a:r>
                <a:rPr lang="en-US" altLang="zh-CN">
                  <a:solidFill>
                    <a:schemeClr val="bg2"/>
                  </a:solidFill>
                  <a:latin typeface="Times New Roman" pitchFamily="18" charset="0"/>
                </a:rPr>
                <a:t>:   L →* • R</a:t>
              </a:r>
            </a:p>
            <a:p>
              <a:r>
                <a:rPr lang="en-US" altLang="zh-CN">
                  <a:solidFill>
                    <a:schemeClr val="bg2"/>
                  </a:solidFill>
                  <a:latin typeface="Times New Roman" pitchFamily="18" charset="0"/>
                </a:rPr>
                <a:t>       R → • L</a:t>
              </a:r>
            </a:p>
            <a:p>
              <a:r>
                <a:rPr lang="en-US" altLang="zh-CN">
                  <a:solidFill>
                    <a:schemeClr val="bg2"/>
                  </a:solidFill>
                  <a:latin typeface="Times New Roman" pitchFamily="18" charset="0"/>
                </a:rPr>
                <a:t>       L → • *R</a:t>
              </a:r>
            </a:p>
            <a:p>
              <a:r>
                <a:rPr lang="en-US" altLang="zh-CN">
                  <a:solidFill>
                    <a:schemeClr val="bg2"/>
                  </a:solidFill>
                  <a:latin typeface="Times New Roman" pitchFamily="18" charset="0"/>
                </a:rPr>
                <a:t>       L → • i</a:t>
              </a:r>
            </a:p>
          </p:txBody>
        </p:sp>
        <p:sp>
          <p:nvSpPr>
            <p:cNvPr id="68618" name="Rectangle 60"/>
            <p:cNvSpPr>
              <a:spLocks noChangeArrowheads="1"/>
            </p:cNvSpPr>
            <p:nvPr/>
          </p:nvSpPr>
          <p:spPr bwMode="auto">
            <a:xfrm>
              <a:off x="96" y="1089"/>
              <a:ext cx="1248" cy="277"/>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1</a:t>
              </a:r>
              <a:r>
                <a:rPr lang="en-US" altLang="zh-CN">
                  <a:solidFill>
                    <a:schemeClr val="bg2"/>
                  </a:solidFill>
                  <a:latin typeface="Times New Roman" pitchFamily="18" charset="0"/>
                </a:rPr>
                <a:t>:   </a:t>
              </a:r>
              <a:r>
                <a:rPr lang="en-US" altLang="zh-CN">
                  <a:solidFill>
                    <a:schemeClr val="bg2"/>
                  </a:solidFill>
                </a:rPr>
                <a:t>S</a:t>
              </a:r>
              <a:r>
                <a:rPr lang="en-US" altLang="zh-CN">
                  <a:solidFill>
                    <a:schemeClr val="bg2"/>
                  </a:solidFill>
                  <a:latin typeface="Times New Roman" pitchFamily="18" charset="0"/>
                </a:rPr>
                <a:t>’</a:t>
              </a:r>
              <a:r>
                <a:rPr lang="en-US" altLang="zh-CN">
                  <a:solidFill>
                    <a:schemeClr val="bg2"/>
                  </a:solidFill>
                </a:rPr>
                <a:t> →</a:t>
              </a:r>
              <a:r>
                <a:rPr lang="en-US" altLang="zh-CN"/>
                <a:t> </a:t>
              </a:r>
              <a:r>
                <a:rPr lang="en-US" altLang="zh-CN">
                  <a:solidFill>
                    <a:schemeClr val="bg2"/>
                  </a:solidFill>
                </a:rPr>
                <a:t>S </a:t>
              </a:r>
              <a:r>
                <a:rPr lang="en-US" altLang="zh-CN">
                  <a:solidFill>
                    <a:schemeClr val="bg2"/>
                  </a:solidFill>
                  <a:latin typeface="Times New Roman" pitchFamily="18" charset="0"/>
                </a:rPr>
                <a:t>•</a:t>
              </a:r>
              <a:endParaRPr lang="en-US" altLang="zh-CN">
                <a:solidFill>
                  <a:schemeClr val="bg2"/>
                </a:solidFill>
              </a:endParaRPr>
            </a:p>
            <a:p>
              <a:endParaRPr lang="en-US" altLang="zh-CN">
                <a:solidFill>
                  <a:schemeClr val="bg2"/>
                </a:solidFill>
                <a:latin typeface="Times New Roman" pitchFamily="18" charset="0"/>
              </a:endParaRPr>
            </a:p>
          </p:txBody>
        </p:sp>
        <p:sp>
          <p:nvSpPr>
            <p:cNvPr id="68619" name="Rectangle 61"/>
            <p:cNvSpPr>
              <a:spLocks noChangeArrowheads="1"/>
            </p:cNvSpPr>
            <p:nvPr/>
          </p:nvSpPr>
          <p:spPr bwMode="auto">
            <a:xfrm>
              <a:off x="3504" y="1320"/>
              <a:ext cx="1248" cy="1245"/>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hlink"/>
                  </a:solidFill>
                  <a:latin typeface="Times New Roman" pitchFamily="18" charset="0"/>
                </a:rPr>
                <a:t>I</a:t>
              </a:r>
              <a:r>
                <a:rPr lang="en-US" altLang="zh-CN" baseline="-25000">
                  <a:solidFill>
                    <a:schemeClr val="hlink"/>
                  </a:solidFill>
                  <a:latin typeface="Times New Roman" pitchFamily="18" charset="0"/>
                </a:rPr>
                <a:t>6</a:t>
              </a:r>
              <a:r>
                <a:rPr lang="en-US" altLang="zh-CN">
                  <a:solidFill>
                    <a:schemeClr val="bg2"/>
                  </a:solidFill>
                  <a:latin typeface="Times New Roman" pitchFamily="18" charset="0"/>
                </a:rPr>
                <a:t>:  S →L= • R</a:t>
              </a:r>
            </a:p>
            <a:p>
              <a:r>
                <a:rPr lang="en-US" altLang="zh-CN">
                  <a:solidFill>
                    <a:schemeClr val="bg2"/>
                  </a:solidFill>
                  <a:latin typeface="Times New Roman" pitchFamily="18" charset="0"/>
                </a:rPr>
                <a:t>      R →L •</a:t>
              </a:r>
            </a:p>
            <a:p>
              <a:r>
                <a:rPr lang="en-US" altLang="zh-CN">
                  <a:solidFill>
                    <a:schemeClr val="bg2"/>
                  </a:solidFill>
                  <a:latin typeface="Times New Roman" pitchFamily="18" charset="0"/>
                </a:rPr>
                <a:t>      R → • L</a:t>
              </a:r>
            </a:p>
            <a:p>
              <a:r>
                <a:rPr lang="en-US" altLang="zh-CN">
                  <a:solidFill>
                    <a:schemeClr val="bg2"/>
                  </a:solidFill>
                  <a:latin typeface="Times New Roman" pitchFamily="18" charset="0"/>
                </a:rPr>
                <a:t>      L → • i</a:t>
              </a:r>
            </a:p>
            <a:p>
              <a:r>
                <a:rPr lang="en-US" altLang="zh-CN">
                  <a:solidFill>
                    <a:schemeClr val="bg2"/>
                  </a:solidFill>
                  <a:latin typeface="Times New Roman" pitchFamily="18" charset="0"/>
                </a:rPr>
                <a:t>      L → • *R</a:t>
              </a:r>
            </a:p>
          </p:txBody>
        </p:sp>
        <p:sp>
          <p:nvSpPr>
            <p:cNvPr id="68620" name="Rectangle 62"/>
            <p:cNvSpPr>
              <a:spLocks noChangeArrowheads="1"/>
            </p:cNvSpPr>
            <p:nvPr/>
          </p:nvSpPr>
          <p:spPr bwMode="auto">
            <a:xfrm>
              <a:off x="3552" y="3534"/>
              <a:ext cx="1248" cy="277"/>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7</a:t>
              </a:r>
              <a:r>
                <a:rPr lang="en-US" altLang="zh-CN">
                  <a:solidFill>
                    <a:schemeClr val="bg2"/>
                  </a:solidFill>
                  <a:latin typeface="Times New Roman" pitchFamily="18" charset="0"/>
                </a:rPr>
                <a:t>:</a:t>
              </a:r>
              <a:r>
                <a:rPr lang="en-US" altLang="zh-CN">
                  <a:solidFill>
                    <a:schemeClr val="bg2"/>
                  </a:solidFill>
                </a:rPr>
                <a:t>    </a:t>
              </a:r>
              <a:r>
                <a:rPr lang="en-US" altLang="zh-CN">
                  <a:solidFill>
                    <a:schemeClr val="bg2"/>
                  </a:solidFill>
                  <a:latin typeface="Times New Roman" pitchFamily="18" charset="0"/>
                </a:rPr>
                <a:t>L →*R •</a:t>
              </a:r>
            </a:p>
          </p:txBody>
        </p:sp>
        <p:sp>
          <p:nvSpPr>
            <p:cNvPr id="68621" name="Rectangle 63"/>
            <p:cNvSpPr>
              <a:spLocks noChangeArrowheads="1"/>
            </p:cNvSpPr>
            <p:nvPr/>
          </p:nvSpPr>
          <p:spPr bwMode="auto">
            <a:xfrm>
              <a:off x="3552" y="2934"/>
              <a:ext cx="1248" cy="277"/>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8</a:t>
              </a:r>
              <a:r>
                <a:rPr lang="en-US" altLang="zh-CN">
                  <a:solidFill>
                    <a:schemeClr val="bg2"/>
                  </a:solidFill>
                  <a:latin typeface="Times New Roman" pitchFamily="18" charset="0"/>
                </a:rPr>
                <a:t>:</a:t>
              </a:r>
              <a:r>
                <a:rPr lang="en-US" altLang="zh-CN">
                  <a:solidFill>
                    <a:schemeClr val="bg2"/>
                  </a:solidFill>
                </a:rPr>
                <a:t>    </a:t>
              </a:r>
              <a:r>
                <a:rPr lang="en-US" altLang="zh-CN">
                  <a:solidFill>
                    <a:schemeClr val="bg2"/>
                  </a:solidFill>
                  <a:latin typeface="Times New Roman" pitchFamily="18" charset="0"/>
                </a:rPr>
                <a:t>R →L •</a:t>
              </a:r>
            </a:p>
          </p:txBody>
        </p:sp>
        <p:sp>
          <p:nvSpPr>
            <p:cNvPr id="68622" name="Rectangle 64"/>
            <p:cNvSpPr>
              <a:spLocks noChangeArrowheads="1"/>
            </p:cNvSpPr>
            <p:nvPr/>
          </p:nvSpPr>
          <p:spPr bwMode="auto">
            <a:xfrm>
              <a:off x="3504" y="766"/>
              <a:ext cx="1248" cy="277"/>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a:solidFill>
                    <a:schemeClr val="bg2"/>
                  </a:solidFill>
                  <a:latin typeface="Times New Roman" pitchFamily="18" charset="0"/>
                </a:rPr>
                <a:t>I</a:t>
              </a:r>
              <a:r>
                <a:rPr lang="en-US" altLang="zh-CN" baseline="-25000">
                  <a:solidFill>
                    <a:schemeClr val="bg2"/>
                  </a:solidFill>
                  <a:latin typeface="Times New Roman" pitchFamily="18" charset="0"/>
                </a:rPr>
                <a:t>9</a:t>
              </a:r>
              <a:r>
                <a:rPr lang="en-US" altLang="zh-CN">
                  <a:solidFill>
                    <a:schemeClr val="bg2"/>
                  </a:solidFill>
                  <a:latin typeface="Times New Roman" pitchFamily="18" charset="0"/>
                </a:rPr>
                <a:t>:  S →L= R •</a:t>
              </a:r>
            </a:p>
          </p:txBody>
        </p:sp>
        <p:sp>
          <p:nvSpPr>
            <p:cNvPr id="68623" name="Line 65"/>
            <p:cNvSpPr>
              <a:spLocks noChangeShapeType="1"/>
            </p:cNvSpPr>
            <p:nvPr/>
          </p:nvSpPr>
          <p:spPr bwMode="auto">
            <a:xfrm>
              <a:off x="672" y="3119"/>
              <a:ext cx="0" cy="277"/>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24" name="Text Box 66"/>
            <p:cNvSpPr txBox="1">
              <a:spLocks noChangeArrowheads="1"/>
            </p:cNvSpPr>
            <p:nvPr/>
          </p:nvSpPr>
          <p:spPr bwMode="auto">
            <a:xfrm>
              <a:off x="720" y="1412"/>
              <a:ext cx="240"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S</a:t>
              </a:r>
            </a:p>
          </p:txBody>
        </p:sp>
        <p:sp>
          <p:nvSpPr>
            <p:cNvPr id="68625" name="Line 67"/>
            <p:cNvSpPr>
              <a:spLocks noChangeShapeType="1"/>
            </p:cNvSpPr>
            <p:nvPr/>
          </p:nvSpPr>
          <p:spPr bwMode="auto">
            <a:xfrm>
              <a:off x="1344" y="1735"/>
              <a:ext cx="33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26" name="Text Box 68"/>
            <p:cNvSpPr txBox="1">
              <a:spLocks noChangeArrowheads="1"/>
            </p:cNvSpPr>
            <p:nvPr/>
          </p:nvSpPr>
          <p:spPr bwMode="auto">
            <a:xfrm>
              <a:off x="1392" y="1480"/>
              <a:ext cx="192"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L</a:t>
              </a:r>
            </a:p>
          </p:txBody>
        </p:sp>
        <p:sp>
          <p:nvSpPr>
            <p:cNvPr id="68627" name="Line 69"/>
            <p:cNvSpPr>
              <a:spLocks noChangeShapeType="1"/>
            </p:cNvSpPr>
            <p:nvPr/>
          </p:nvSpPr>
          <p:spPr bwMode="auto">
            <a:xfrm>
              <a:off x="1392" y="2242"/>
              <a:ext cx="288"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28" name="Text Box 70"/>
            <p:cNvSpPr txBox="1">
              <a:spLocks noChangeArrowheads="1"/>
            </p:cNvSpPr>
            <p:nvPr/>
          </p:nvSpPr>
          <p:spPr bwMode="auto">
            <a:xfrm>
              <a:off x="1392" y="1966"/>
              <a:ext cx="240"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R</a:t>
              </a:r>
            </a:p>
          </p:txBody>
        </p:sp>
        <p:sp>
          <p:nvSpPr>
            <p:cNvPr id="68629" name="Line 71"/>
            <p:cNvSpPr>
              <a:spLocks noChangeShapeType="1"/>
            </p:cNvSpPr>
            <p:nvPr/>
          </p:nvSpPr>
          <p:spPr bwMode="auto">
            <a:xfrm>
              <a:off x="1344" y="2980"/>
              <a:ext cx="384"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30" name="Text Box 72"/>
            <p:cNvSpPr txBox="1">
              <a:spLocks noChangeArrowheads="1"/>
            </p:cNvSpPr>
            <p:nvPr/>
          </p:nvSpPr>
          <p:spPr bwMode="auto">
            <a:xfrm>
              <a:off x="1392" y="2704"/>
              <a:ext cx="240"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t>*</a:t>
              </a:r>
            </a:p>
          </p:txBody>
        </p:sp>
        <p:sp>
          <p:nvSpPr>
            <p:cNvPr id="68631" name="Line 73"/>
            <p:cNvSpPr>
              <a:spLocks noChangeShapeType="1"/>
            </p:cNvSpPr>
            <p:nvPr/>
          </p:nvSpPr>
          <p:spPr bwMode="auto">
            <a:xfrm flipV="1">
              <a:off x="720" y="1366"/>
              <a:ext cx="0" cy="277"/>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32" name="Text Box 74"/>
            <p:cNvSpPr txBox="1">
              <a:spLocks noChangeArrowheads="1"/>
            </p:cNvSpPr>
            <p:nvPr/>
          </p:nvSpPr>
          <p:spPr bwMode="auto">
            <a:xfrm>
              <a:off x="720" y="3119"/>
              <a:ext cx="240"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68633" name="Line 75"/>
            <p:cNvSpPr>
              <a:spLocks noChangeShapeType="1"/>
            </p:cNvSpPr>
            <p:nvPr/>
          </p:nvSpPr>
          <p:spPr bwMode="auto">
            <a:xfrm>
              <a:off x="2928" y="1735"/>
              <a:ext cx="57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34" name="Text Box 76"/>
            <p:cNvSpPr txBox="1">
              <a:spLocks noChangeArrowheads="1"/>
            </p:cNvSpPr>
            <p:nvPr/>
          </p:nvSpPr>
          <p:spPr bwMode="auto">
            <a:xfrm>
              <a:off x="3072" y="1366"/>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t>=</a:t>
              </a:r>
            </a:p>
          </p:txBody>
        </p:sp>
        <p:sp>
          <p:nvSpPr>
            <p:cNvPr id="68635" name="Line 77"/>
            <p:cNvSpPr>
              <a:spLocks noChangeShapeType="1"/>
            </p:cNvSpPr>
            <p:nvPr/>
          </p:nvSpPr>
          <p:spPr bwMode="auto">
            <a:xfrm>
              <a:off x="2976" y="3672"/>
              <a:ext cx="57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36" name="Text Box 78"/>
            <p:cNvSpPr txBox="1">
              <a:spLocks noChangeArrowheads="1"/>
            </p:cNvSpPr>
            <p:nvPr/>
          </p:nvSpPr>
          <p:spPr bwMode="auto">
            <a:xfrm>
              <a:off x="3072" y="3349"/>
              <a:ext cx="240"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R</a:t>
              </a:r>
            </a:p>
          </p:txBody>
        </p:sp>
        <p:sp>
          <p:nvSpPr>
            <p:cNvPr id="68637" name="Line 79"/>
            <p:cNvSpPr>
              <a:spLocks noChangeShapeType="1"/>
            </p:cNvSpPr>
            <p:nvPr/>
          </p:nvSpPr>
          <p:spPr bwMode="auto">
            <a:xfrm>
              <a:off x="2976" y="3073"/>
              <a:ext cx="576"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38" name="Text Box 80"/>
            <p:cNvSpPr txBox="1">
              <a:spLocks noChangeArrowheads="1"/>
            </p:cNvSpPr>
            <p:nvPr/>
          </p:nvSpPr>
          <p:spPr bwMode="auto">
            <a:xfrm>
              <a:off x="3120" y="2750"/>
              <a:ext cx="240"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L</a:t>
              </a:r>
            </a:p>
          </p:txBody>
        </p:sp>
        <p:sp>
          <p:nvSpPr>
            <p:cNvPr id="68639" name="Freeform 81"/>
            <p:cNvSpPr>
              <a:spLocks/>
            </p:cNvSpPr>
            <p:nvPr/>
          </p:nvSpPr>
          <p:spPr bwMode="auto">
            <a:xfrm>
              <a:off x="2208" y="3857"/>
              <a:ext cx="336" cy="323"/>
            </a:xfrm>
            <a:custGeom>
              <a:avLst/>
              <a:gdLst>
                <a:gd name="T0" fmla="*/ 336 w 336"/>
                <a:gd name="T1" fmla="*/ 0 h 336"/>
                <a:gd name="T2" fmla="*/ 192 w 336"/>
                <a:gd name="T3" fmla="*/ 323 h 336"/>
                <a:gd name="T4" fmla="*/ 0 w 336"/>
                <a:gd name="T5" fmla="*/ 0 h 336"/>
                <a:gd name="T6" fmla="*/ 0 60000 65536"/>
                <a:gd name="T7" fmla="*/ 0 60000 65536"/>
                <a:gd name="T8" fmla="*/ 0 60000 65536"/>
              </a:gdLst>
              <a:ahLst/>
              <a:cxnLst>
                <a:cxn ang="T6">
                  <a:pos x="T0" y="T1"/>
                </a:cxn>
                <a:cxn ang="T7">
                  <a:pos x="T2" y="T3"/>
                </a:cxn>
                <a:cxn ang="T8">
                  <a:pos x="T4" y="T5"/>
                </a:cxn>
              </a:cxnLst>
              <a:rect l="0" t="0" r="r" b="b"/>
              <a:pathLst>
                <a:path w="336" h="336">
                  <a:moveTo>
                    <a:pt x="336" y="0"/>
                  </a:moveTo>
                  <a:cubicBezTo>
                    <a:pt x="292" y="168"/>
                    <a:pt x="248" y="336"/>
                    <a:pt x="192" y="336"/>
                  </a:cubicBezTo>
                  <a:cubicBezTo>
                    <a:pt x="136" y="336"/>
                    <a:pt x="32" y="56"/>
                    <a:pt x="0" y="0"/>
                  </a:cubicBezTo>
                </a:path>
              </a:pathLst>
            </a:custGeom>
            <a:noFill/>
            <a:ln w="2540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40" name="Text Box 82"/>
            <p:cNvSpPr txBox="1">
              <a:spLocks noChangeArrowheads="1"/>
            </p:cNvSpPr>
            <p:nvPr/>
          </p:nvSpPr>
          <p:spPr bwMode="auto">
            <a:xfrm>
              <a:off x="2592" y="3949"/>
              <a:ext cx="240"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t>*</a:t>
              </a:r>
            </a:p>
          </p:txBody>
        </p:sp>
        <p:sp>
          <p:nvSpPr>
            <p:cNvPr id="68641" name="Line 83"/>
            <p:cNvSpPr>
              <a:spLocks noChangeShapeType="1"/>
            </p:cNvSpPr>
            <p:nvPr/>
          </p:nvSpPr>
          <p:spPr bwMode="auto">
            <a:xfrm flipH="1">
              <a:off x="1344" y="3580"/>
              <a:ext cx="384"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42" name="Text Box 84"/>
            <p:cNvSpPr txBox="1">
              <a:spLocks noChangeArrowheads="1"/>
            </p:cNvSpPr>
            <p:nvPr/>
          </p:nvSpPr>
          <p:spPr bwMode="auto">
            <a:xfrm>
              <a:off x="1440" y="3303"/>
              <a:ext cx="240"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68643" name="Line 85"/>
            <p:cNvSpPr>
              <a:spLocks noChangeShapeType="1"/>
            </p:cNvSpPr>
            <p:nvPr/>
          </p:nvSpPr>
          <p:spPr bwMode="auto">
            <a:xfrm flipV="1">
              <a:off x="4176" y="1043"/>
              <a:ext cx="0" cy="277"/>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44" name="Text Box 86"/>
            <p:cNvSpPr txBox="1">
              <a:spLocks noChangeArrowheads="1"/>
            </p:cNvSpPr>
            <p:nvPr/>
          </p:nvSpPr>
          <p:spPr bwMode="auto">
            <a:xfrm>
              <a:off x="4320" y="1089"/>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R</a:t>
              </a:r>
            </a:p>
          </p:txBody>
        </p:sp>
        <p:sp>
          <p:nvSpPr>
            <p:cNvPr id="68645" name="Line 87"/>
            <p:cNvSpPr>
              <a:spLocks noChangeShapeType="1"/>
            </p:cNvSpPr>
            <p:nvPr/>
          </p:nvSpPr>
          <p:spPr bwMode="auto">
            <a:xfrm>
              <a:off x="4128" y="2611"/>
              <a:ext cx="0" cy="323"/>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46" name="Text Box 88"/>
            <p:cNvSpPr txBox="1">
              <a:spLocks noChangeArrowheads="1"/>
            </p:cNvSpPr>
            <p:nvPr/>
          </p:nvSpPr>
          <p:spPr bwMode="auto">
            <a:xfrm>
              <a:off x="4224" y="2612"/>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L</a:t>
              </a:r>
            </a:p>
          </p:txBody>
        </p:sp>
        <p:sp>
          <p:nvSpPr>
            <p:cNvPr id="68647" name="Line 89"/>
            <p:cNvSpPr>
              <a:spLocks noChangeShapeType="1"/>
            </p:cNvSpPr>
            <p:nvPr/>
          </p:nvSpPr>
          <p:spPr bwMode="auto">
            <a:xfrm>
              <a:off x="4752" y="2288"/>
              <a:ext cx="432" cy="0"/>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48" name="Line 90"/>
            <p:cNvSpPr>
              <a:spLocks noChangeShapeType="1"/>
            </p:cNvSpPr>
            <p:nvPr/>
          </p:nvSpPr>
          <p:spPr bwMode="auto">
            <a:xfrm>
              <a:off x="5184" y="2288"/>
              <a:ext cx="0" cy="198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49" name="Line 91"/>
            <p:cNvSpPr>
              <a:spLocks noChangeShapeType="1"/>
            </p:cNvSpPr>
            <p:nvPr/>
          </p:nvSpPr>
          <p:spPr bwMode="auto">
            <a:xfrm flipH="1">
              <a:off x="672" y="4272"/>
              <a:ext cx="4512" cy="0"/>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50" name="Line 92"/>
            <p:cNvSpPr>
              <a:spLocks noChangeShapeType="1"/>
            </p:cNvSpPr>
            <p:nvPr/>
          </p:nvSpPr>
          <p:spPr bwMode="auto">
            <a:xfrm flipV="1">
              <a:off x="672" y="3765"/>
              <a:ext cx="0" cy="507"/>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51" name="Text Box 93"/>
            <p:cNvSpPr txBox="1">
              <a:spLocks noChangeArrowheads="1"/>
            </p:cNvSpPr>
            <p:nvPr/>
          </p:nvSpPr>
          <p:spPr bwMode="auto">
            <a:xfrm>
              <a:off x="4848" y="1966"/>
              <a:ext cx="240"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68652" name="Line 94"/>
            <p:cNvSpPr>
              <a:spLocks noChangeShapeType="1"/>
            </p:cNvSpPr>
            <p:nvPr/>
          </p:nvSpPr>
          <p:spPr bwMode="auto">
            <a:xfrm>
              <a:off x="2352" y="2565"/>
              <a:ext cx="0" cy="277"/>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53" name="Line 95"/>
            <p:cNvSpPr>
              <a:spLocks noChangeShapeType="1"/>
            </p:cNvSpPr>
            <p:nvPr/>
          </p:nvSpPr>
          <p:spPr bwMode="auto">
            <a:xfrm>
              <a:off x="2352" y="2565"/>
              <a:ext cx="1152" cy="0"/>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8654" name="Text Box 96"/>
            <p:cNvSpPr txBox="1">
              <a:spLocks noChangeArrowheads="1"/>
            </p:cNvSpPr>
            <p:nvPr/>
          </p:nvSpPr>
          <p:spPr bwMode="auto">
            <a:xfrm>
              <a:off x="3168" y="2288"/>
              <a:ext cx="288"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03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2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p" autoUpdateAnimBg="0"/>
      <p:bldP spid="4203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60" name="Rectangle 28"/>
          <p:cNvSpPr>
            <a:spLocks noChangeArrowheads="1"/>
          </p:cNvSpPr>
          <p:nvPr/>
        </p:nvSpPr>
        <p:spPr bwMode="auto">
          <a:xfrm>
            <a:off x="228600" y="2819400"/>
            <a:ext cx="2438400" cy="22860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sz="2800">
                <a:solidFill>
                  <a:schemeClr val="bg2"/>
                </a:solidFill>
                <a:latin typeface="Times New Roman" pitchFamily="18" charset="0"/>
              </a:rPr>
              <a:t>I</a:t>
            </a:r>
            <a:r>
              <a:rPr lang="en-US" altLang="zh-CN" sz="2800" baseline="-25000">
                <a:solidFill>
                  <a:schemeClr val="bg2"/>
                </a:solidFill>
                <a:latin typeface="Times New Roman" pitchFamily="18" charset="0"/>
              </a:rPr>
              <a:t>6</a:t>
            </a:r>
            <a:r>
              <a:rPr lang="en-US" altLang="zh-CN" sz="2800">
                <a:solidFill>
                  <a:schemeClr val="bg2"/>
                </a:solidFill>
                <a:latin typeface="Times New Roman" pitchFamily="18" charset="0"/>
              </a:rPr>
              <a:t>:  S →L= • R</a:t>
            </a:r>
          </a:p>
          <a:p>
            <a:r>
              <a:rPr lang="en-US" altLang="zh-CN" sz="2800">
                <a:solidFill>
                  <a:schemeClr val="bg2"/>
                </a:solidFill>
                <a:latin typeface="Times New Roman" pitchFamily="18" charset="0"/>
              </a:rPr>
              <a:t>      R →L •</a:t>
            </a:r>
          </a:p>
          <a:p>
            <a:r>
              <a:rPr lang="en-US" altLang="zh-CN" sz="2800">
                <a:solidFill>
                  <a:schemeClr val="bg2"/>
                </a:solidFill>
                <a:latin typeface="Times New Roman" pitchFamily="18" charset="0"/>
              </a:rPr>
              <a:t>      R → • L</a:t>
            </a:r>
          </a:p>
          <a:p>
            <a:r>
              <a:rPr lang="en-US" altLang="zh-CN" sz="2800">
                <a:solidFill>
                  <a:schemeClr val="bg2"/>
                </a:solidFill>
                <a:latin typeface="Times New Roman" pitchFamily="18" charset="0"/>
              </a:rPr>
              <a:t>      L → • i</a:t>
            </a:r>
          </a:p>
          <a:p>
            <a:r>
              <a:rPr lang="en-US" altLang="zh-CN" sz="2800">
                <a:solidFill>
                  <a:schemeClr val="bg2"/>
                </a:solidFill>
                <a:latin typeface="Times New Roman" pitchFamily="18" charset="0"/>
              </a:rPr>
              <a:t>      L → • *R</a:t>
            </a:r>
          </a:p>
        </p:txBody>
      </p:sp>
      <p:sp>
        <p:nvSpPr>
          <p:cNvPr id="95296" name="Text Box 64"/>
          <p:cNvSpPr txBox="1">
            <a:spLocks noChangeArrowheads="1"/>
          </p:cNvSpPr>
          <p:nvPr/>
        </p:nvSpPr>
        <p:spPr bwMode="auto">
          <a:xfrm>
            <a:off x="2743200" y="3254375"/>
            <a:ext cx="6324600" cy="8604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Follow(R)={#,=}</a:t>
            </a:r>
            <a:r>
              <a:rPr lang="zh-CN" altLang="en-US" sz="2800"/>
              <a:t>与移进符号集{ *, </a:t>
            </a:r>
            <a:r>
              <a:rPr lang="en-US" altLang="zh-CN" sz="2800"/>
              <a:t>i}</a:t>
            </a:r>
            <a:r>
              <a:rPr lang="zh-CN" altLang="en-US" sz="2800"/>
              <a:t>交集为空，可用</a:t>
            </a:r>
            <a:r>
              <a:rPr lang="en-US" altLang="zh-CN" sz="2800"/>
              <a:t>SLR(1)</a:t>
            </a:r>
            <a:r>
              <a:rPr lang="zh-CN" altLang="en-US" sz="2800"/>
              <a:t>方法解决冲突</a:t>
            </a:r>
          </a:p>
        </p:txBody>
      </p:sp>
      <p:sp>
        <p:nvSpPr>
          <p:cNvPr id="95297" name="Rectangle 65"/>
          <p:cNvSpPr>
            <a:spLocks noChangeArrowheads="1"/>
          </p:cNvSpPr>
          <p:nvPr/>
        </p:nvSpPr>
        <p:spPr bwMode="auto">
          <a:xfrm>
            <a:off x="228600" y="5410200"/>
            <a:ext cx="2514600" cy="990600"/>
          </a:xfrm>
          <a:prstGeom prst="rect">
            <a:avLst/>
          </a:prstGeom>
          <a:solidFill>
            <a:srgbClr val="00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r>
              <a:rPr lang="en-US" altLang="zh-CN" sz="2800">
                <a:solidFill>
                  <a:schemeClr val="bg2"/>
                </a:solidFill>
                <a:latin typeface="Times New Roman" pitchFamily="18" charset="0"/>
              </a:rPr>
              <a:t>I</a:t>
            </a:r>
            <a:r>
              <a:rPr lang="en-US" altLang="zh-CN" sz="2800" baseline="-25000">
                <a:solidFill>
                  <a:schemeClr val="bg2"/>
                </a:solidFill>
                <a:latin typeface="Times New Roman" pitchFamily="18" charset="0"/>
              </a:rPr>
              <a:t>2</a:t>
            </a:r>
            <a:r>
              <a:rPr lang="en-US" altLang="zh-CN" sz="2800">
                <a:solidFill>
                  <a:schemeClr val="bg2"/>
                </a:solidFill>
                <a:latin typeface="Times New Roman" pitchFamily="18" charset="0"/>
              </a:rPr>
              <a:t>:  </a:t>
            </a:r>
            <a:r>
              <a:rPr lang="en-US" altLang="zh-CN" sz="2800">
                <a:solidFill>
                  <a:schemeClr val="bg2"/>
                </a:solidFill>
              </a:rPr>
              <a:t>S</a:t>
            </a:r>
            <a:r>
              <a:rPr lang="en-US" altLang="zh-CN" sz="2800">
                <a:solidFill>
                  <a:schemeClr val="bg2"/>
                </a:solidFill>
                <a:latin typeface="Times New Roman" pitchFamily="18" charset="0"/>
              </a:rPr>
              <a:t> → </a:t>
            </a:r>
            <a:r>
              <a:rPr lang="en-US" altLang="zh-CN" sz="2800">
                <a:solidFill>
                  <a:schemeClr val="bg2"/>
                </a:solidFill>
              </a:rPr>
              <a:t>L </a:t>
            </a:r>
            <a:r>
              <a:rPr lang="en-US" altLang="zh-CN" sz="2800">
                <a:solidFill>
                  <a:schemeClr val="bg2"/>
                </a:solidFill>
                <a:latin typeface="Times New Roman" pitchFamily="18" charset="0"/>
              </a:rPr>
              <a:t>•</a:t>
            </a:r>
            <a:r>
              <a:rPr lang="en-US" altLang="zh-CN" sz="2800">
                <a:solidFill>
                  <a:schemeClr val="bg2"/>
                </a:solidFill>
              </a:rPr>
              <a:t> =R</a:t>
            </a:r>
          </a:p>
          <a:p>
            <a:r>
              <a:rPr lang="en-US" altLang="zh-CN" sz="2800">
                <a:solidFill>
                  <a:schemeClr val="bg2"/>
                </a:solidFill>
              </a:rPr>
              <a:t>      R</a:t>
            </a:r>
            <a:r>
              <a:rPr lang="en-US" altLang="zh-CN" sz="2800">
                <a:solidFill>
                  <a:schemeClr val="bg2"/>
                </a:solidFill>
                <a:latin typeface="Times New Roman" pitchFamily="18" charset="0"/>
              </a:rPr>
              <a:t> → </a:t>
            </a:r>
            <a:r>
              <a:rPr lang="en-US" altLang="zh-CN" sz="2800">
                <a:solidFill>
                  <a:schemeClr val="bg2"/>
                </a:solidFill>
              </a:rPr>
              <a:t>L </a:t>
            </a:r>
            <a:r>
              <a:rPr lang="en-US" altLang="zh-CN" sz="2800">
                <a:solidFill>
                  <a:schemeClr val="bg2"/>
                </a:solidFill>
                <a:latin typeface="Times New Roman" pitchFamily="18" charset="0"/>
              </a:rPr>
              <a:t>•</a:t>
            </a:r>
            <a:endParaRPr lang="en-US" altLang="zh-CN" sz="2800">
              <a:solidFill>
                <a:schemeClr val="bg2"/>
              </a:solidFill>
            </a:endParaRPr>
          </a:p>
        </p:txBody>
      </p:sp>
      <p:sp>
        <p:nvSpPr>
          <p:cNvPr id="95298" name="Text Box 66"/>
          <p:cNvSpPr txBox="1">
            <a:spLocks noChangeArrowheads="1"/>
          </p:cNvSpPr>
          <p:nvPr/>
        </p:nvSpPr>
        <p:spPr bwMode="auto">
          <a:xfrm>
            <a:off x="2895600" y="5308600"/>
            <a:ext cx="6172200" cy="12446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Follow(R)={#,=}</a:t>
            </a:r>
            <a:r>
              <a:rPr lang="zh-CN" altLang="en-US" sz="2800"/>
              <a:t>与移进符号集{=</a:t>
            </a:r>
            <a:r>
              <a:rPr lang="en-US" altLang="zh-CN" sz="2800"/>
              <a:t>}</a:t>
            </a:r>
            <a:r>
              <a:rPr lang="zh-CN" altLang="en-US" sz="2800"/>
              <a:t>交集不为空，</a:t>
            </a:r>
            <a:r>
              <a:rPr lang="en-US" altLang="zh-CN" sz="2800"/>
              <a:t>SLR(1)</a:t>
            </a:r>
            <a:r>
              <a:rPr lang="zh-CN" altLang="en-US" sz="2800"/>
              <a:t>方法不能解决冲突，</a:t>
            </a:r>
            <a:r>
              <a:rPr lang="zh-CN" altLang="en-US" sz="2800">
                <a:latin typeface="Times New Roman" pitchFamily="18" charset="0"/>
              </a:rPr>
              <a:t>该文法不是</a:t>
            </a:r>
            <a:r>
              <a:rPr lang="en-US" altLang="zh-CN" sz="2800">
                <a:latin typeface="Times New Roman" pitchFamily="18" charset="0"/>
              </a:rPr>
              <a:t>SLR(1)</a:t>
            </a:r>
            <a:r>
              <a:rPr lang="zh-CN" altLang="en-US" sz="2800">
                <a:latin typeface="Times New Roman" pitchFamily="18" charset="0"/>
              </a:rPr>
              <a:t>文法。</a:t>
            </a:r>
            <a:endParaRPr lang="zh-CN" altLang="en-US" sz="2800"/>
          </a:p>
        </p:txBody>
      </p:sp>
      <p:sp>
        <p:nvSpPr>
          <p:cNvPr id="69638" name="Rectangle 67"/>
          <p:cNvSpPr>
            <a:spLocks noChangeArrowheads="1"/>
          </p:cNvSpPr>
          <p:nvPr/>
        </p:nvSpPr>
        <p:spPr bwMode="auto">
          <a:xfrm>
            <a:off x="304800" y="152400"/>
            <a:ext cx="2362200" cy="227171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buClrTx/>
              <a:buFontTx/>
              <a:buNone/>
            </a:pPr>
            <a:r>
              <a:rPr lang="en-US" altLang="zh-CN" sz="2800">
                <a:latin typeface="Times New Roman" pitchFamily="18" charset="0"/>
              </a:rPr>
              <a:t>S' →S</a:t>
            </a:r>
          </a:p>
          <a:p>
            <a:pPr>
              <a:spcBef>
                <a:spcPct val="50000"/>
              </a:spcBef>
              <a:buClrTx/>
              <a:buFontTx/>
              <a:buNone/>
            </a:pPr>
            <a:r>
              <a:rPr lang="en-US" altLang="zh-CN" sz="2800">
                <a:latin typeface="Times New Roman" pitchFamily="18" charset="0"/>
              </a:rPr>
              <a:t>S →L=R |R </a:t>
            </a:r>
          </a:p>
          <a:p>
            <a:pPr>
              <a:spcBef>
                <a:spcPct val="50000"/>
              </a:spcBef>
              <a:buClrTx/>
              <a:buFontTx/>
              <a:buNone/>
            </a:pPr>
            <a:r>
              <a:rPr lang="en-US" altLang="zh-CN" sz="2800">
                <a:latin typeface="Times New Roman" pitchFamily="18" charset="0"/>
              </a:rPr>
              <a:t>L →*R | i </a:t>
            </a:r>
          </a:p>
          <a:p>
            <a:pPr>
              <a:spcBef>
                <a:spcPct val="50000"/>
              </a:spcBef>
              <a:buClrTx/>
              <a:buFontTx/>
              <a:buNone/>
            </a:pPr>
            <a:r>
              <a:rPr lang="en-US" altLang="zh-CN" sz="2800">
                <a:latin typeface="Times New Roman" pitchFamily="18" charset="0"/>
              </a:rPr>
              <a:t>R →L</a:t>
            </a:r>
          </a:p>
        </p:txBody>
      </p:sp>
      <p:graphicFrame>
        <p:nvGraphicFramePr>
          <p:cNvPr id="95348" name="Group 116"/>
          <p:cNvGraphicFramePr>
            <a:graphicFrameLocks noGrp="1"/>
          </p:cNvGraphicFramePr>
          <p:nvPr/>
        </p:nvGraphicFramePr>
        <p:xfrm>
          <a:off x="2819400" y="152400"/>
          <a:ext cx="2209800" cy="2593980"/>
        </p:xfrm>
        <a:graphic>
          <a:graphicData uri="http://schemas.openxmlformats.org/drawingml/2006/table">
            <a:tbl>
              <a:tblPr/>
              <a:tblGrid>
                <a:gridCol w="838200"/>
                <a:gridCol w="1371600"/>
              </a:tblGrid>
              <a:tr h="51879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800" b="1" i="0" u="none" strike="noStrike" cap="none" normalizeH="0" baseline="0" smtClean="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Follow</a:t>
                      </a:r>
                    </a:p>
                  </a:txBody>
                  <a:tcPr marL="92075" marR="92075" marT="46038" marB="46038"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51879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S</a:t>
                      </a:r>
                      <a:r>
                        <a:rPr kumimoji="1" lang="en-US" altLang="zh-CN" sz="2800" b="1" i="0" u="none" strike="noStrike" cap="none" normalizeH="0" baseline="0" smtClean="0">
                          <a:ln>
                            <a:noFill/>
                          </a:ln>
                          <a:solidFill>
                            <a:schemeClr val="tx1"/>
                          </a:solidFill>
                          <a:effectLst/>
                          <a:latin typeface="Times New Roman"/>
                          <a:ea typeface="宋体" pitchFamily="2" charset="-122"/>
                        </a:rPr>
                        <a:t>’</a:t>
                      </a:r>
                      <a:endParaRPr kumimoji="1" lang="en-US" altLang="zh-CN" sz="2800" b="1" i="0" u="none" strike="noStrike" cap="none" normalizeH="0" baseline="0" smtClean="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tx1"/>
                          </a:solidFill>
                          <a:effectLst/>
                          <a:latin typeface="Arial" charset="0"/>
                          <a:ea typeface="宋体" pitchFamily="2" charset="-122"/>
                        </a:rPr>
                        <a:t>#</a:t>
                      </a:r>
                    </a:p>
                  </a:txBody>
                  <a:tcPr marL="92075" marR="92075" marT="46038" marB="46038"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51879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S</a:t>
                      </a:r>
                    </a:p>
                  </a:txBody>
                  <a:tcPr marL="92075" marR="92075" marT="46038" marB="46038"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tx1"/>
                          </a:solidFill>
                          <a:effectLst/>
                          <a:latin typeface="Arial" charset="0"/>
                          <a:ea typeface="宋体" pitchFamily="2" charset="-122"/>
                        </a:rPr>
                        <a:t>#</a:t>
                      </a:r>
                    </a:p>
                  </a:txBody>
                  <a:tcPr marL="92075" marR="92075" marT="46038" marB="46038"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51879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L</a:t>
                      </a:r>
                    </a:p>
                  </a:txBody>
                  <a:tcPr marL="92075" marR="92075" marT="46038" marB="46038"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tx1"/>
                          </a:solidFill>
                          <a:effectLst/>
                          <a:latin typeface="Arial" charset="0"/>
                          <a:ea typeface="宋体" pitchFamily="2" charset="-122"/>
                        </a:rPr>
                        <a:t>=，#</a:t>
                      </a:r>
                    </a:p>
                  </a:txBody>
                  <a:tcPr marL="92075" marR="92075" marT="46038" marB="46038"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51879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R</a:t>
                      </a:r>
                    </a:p>
                  </a:txBody>
                  <a:tcPr marL="92075" marR="92075" marT="46038" marB="46038"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800" b="1" i="0" u="none" strike="noStrike" cap="none" normalizeH="0" baseline="0" smtClean="0">
                          <a:ln>
                            <a:noFill/>
                          </a:ln>
                          <a:solidFill>
                            <a:schemeClr val="tx1"/>
                          </a:solidFill>
                          <a:effectLst/>
                          <a:latin typeface="Arial" charset="0"/>
                          <a:ea typeface="宋体" pitchFamily="2" charset="-122"/>
                        </a:rPr>
                        <a:t>#，=</a:t>
                      </a:r>
                    </a:p>
                  </a:txBody>
                  <a:tcPr marL="92075" marR="92075" marT="46038" marB="46038"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5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9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0" grpId="0" animBg="1" autoUpdateAnimBg="0"/>
      <p:bldP spid="95296" grpId="0" build="p" autoUpdateAnimBg="0"/>
      <p:bldP spid="95297" grpId="0" animBg="1" autoUpdateAnimBg="0"/>
      <p:bldP spid="95298"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endParaRPr lang="zh-CN" altLang="en-US" smtClean="0"/>
          </a:p>
        </p:txBody>
      </p:sp>
      <p:sp>
        <p:nvSpPr>
          <p:cNvPr id="105475" name="Rectangle 3"/>
          <p:cNvSpPr>
            <a:spLocks noGrp="1" noChangeArrowheads="1"/>
          </p:cNvSpPr>
          <p:nvPr>
            <p:ph type="body" idx="1"/>
          </p:nvPr>
        </p:nvSpPr>
        <p:spPr/>
        <p:txBody>
          <a:bodyPr/>
          <a:lstStyle/>
          <a:p>
            <a:pPr eaLnBrk="1" hangingPunct="1">
              <a:buFont typeface="Wingdings" pitchFamily="2" charset="2"/>
              <a:buChar char="Ø"/>
            </a:pPr>
            <a:r>
              <a:rPr lang="en-US" altLang="zh-CN" sz="2800" smtClean="0"/>
              <a:t>SLR(1)</a:t>
            </a:r>
            <a:r>
              <a:rPr lang="zh-CN" altLang="en-US" sz="2800" smtClean="0"/>
              <a:t>用</a:t>
            </a:r>
            <a:r>
              <a:rPr lang="en-US" altLang="zh-CN" sz="2800" smtClean="0"/>
              <a:t>FOLLOW</a:t>
            </a:r>
            <a:r>
              <a:rPr lang="zh-CN" altLang="en-US" sz="2800" smtClean="0"/>
              <a:t>信息作为展望信息（只对属于</a:t>
            </a:r>
            <a:r>
              <a:rPr lang="en-US" altLang="zh-CN" sz="2800" smtClean="0"/>
              <a:t>FOLLOW</a:t>
            </a:r>
            <a:r>
              <a:rPr lang="zh-CN" altLang="en-US" sz="2800" smtClean="0"/>
              <a:t>集的输入符号归约），缩小了归约范围，消除了一些无效归约，解决了项目集中的一些简单的冲突。</a:t>
            </a:r>
          </a:p>
          <a:p>
            <a:pPr eaLnBrk="1" hangingPunct="1">
              <a:buFont typeface="Wingdings" pitchFamily="2" charset="2"/>
              <a:buChar char="Ø"/>
            </a:pPr>
            <a:r>
              <a:rPr lang="zh-CN" altLang="en-US" sz="2800" smtClean="0"/>
              <a:t>尽管</a:t>
            </a:r>
            <a:r>
              <a:rPr lang="en-US" altLang="zh-CN" sz="2800" smtClean="0"/>
              <a:t>FOLLOW(A)</a:t>
            </a:r>
            <a:r>
              <a:rPr lang="zh-CN" altLang="en-US" sz="2800" smtClean="0"/>
              <a:t>中包含了所有含</a:t>
            </a:r>
            <a:r>
              <a:rPr lang="en-US" altLang="zh-CN" sz="2800" smtClean="0"/>
              <a:t>A</a:t>
            </a:r>
            <a:r>
              <a:rPr lang="zh-CN" altLang="en-US" sz="2800" smtClean="0"/>
              <a:t>的句型中</a:t>
            </a:r>
            <a:r>
              <a:rPr lang="en-US" altLang="zh-CN" sz="2800" smtClean="0"/>
              <a:t>A</a:t>
            </a:r>
            <a:r>
              <a:rPr lang="zh-CN" altLang="en-US" sz="2800" smtClean="0"/>
              <a:t>后的可能终结符，但</a:t>
            </a:r>
            <a:r>
              <a:rPr lang="zh-CN" altLang="en-US" sz="2800" smtClean="0">
                <a:solidFill>
                  <a:srgbClr val="FFFF00"/>
                </a:solidFill>
              </a:rPr>
              <a:t>并不是每个含有</a:t>
            </a:r>
            <a:r>
              <a:rPr lang="en-US" altLang="zh-CN" sz="2800" smtClean="0">
                <a:solidFill>
                  <a:srgbClr val="FFFF00"/>
                </a:solidFill>
              </a:rPr>
              <a:t>A</a:t>
            </a:r>
            <a:r>
              <a:rPr lang="zh-CN" altLang="en-US" sz="2800" smtClean="0">
                <a:solidFill>
                  <a:srgbClr val="FFFF00"/>
                </a:solidFill>
              </a:rPr>
              <a:t>的句型中，</a:t>
            </a:r>
            <a:r>
              <a:rPr lang="en-US" altLang="zh-CN" sz="2800" smtClean="0">
                <a:solidFill>
                  <a:srgbClr val="FFFF00"/>
                </a:solidFill>
              </a:rPr>
              <a:t>A</a:t>
            </a:r>
            <a:r>
              <a:rPr lang="zh-CN" altLang="en-US" sz="2800" smtClean="0">
                <a:solidFill>
                  <a:srgbClr val="FFFF00"/>
                </a:solidFill>
              </a:rPr>
              <a:t>的后面都可以出现</a:t>
            </a:r>
            <a:r>
              <a:rPr lang="en-US" altLang="zh-CN" sz="2800" smtClean="0">
                <a:solidFill>
                  <a:srgbClr val="FFFF00"/>
                </a:solidFill>
              </a:rPr>
              <a:t>Follow(A)</a:t>
            </a:r>
            <a:r>
              <a:rPr lang="zh-CN" altLang="en-US" sz="2800" smtClean="0">
                <a:solidFill>
                  <a:srgbClr val="FFFF00"/>
                </a:solidFill>
              </a:rPr>
              <a:t>中的每一个符号</a:t>
            </a:r>
            <a:r>
              <a:rPr lang="zh-CN" altLang="en-US" sz="2800" smtClean="0"/>
              <a:t>，所以</a:t>
            </a:r>
            <a:r>
              <a:rPr lang="en-US" altLang="zh-CN" sz="2800" smtClean="0"/>
              <a:t>SLR(1)</a:t>
            </a:r>
            <a:r>
              <a:rPr lang="zh-CN" altLang="en-US" sz="2800" smtClean="0"/>
              <a:t>未能从根本上消除所有无效归约。</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bldLvl="2"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304800" y="152400"/>
            <a:ext cx="8382000" cy="476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buClrTx/>
              <a:buFontTx/>
              <a:buNone/>
            </a:pPr>
            <a:r>
              <a:rPr lang="en-US" altLang="zh-CN" sz="2800">
                <a:latin typeface="Times New Roman" pitchFamily="18" charset="0"/>
              </a:rPr>
              <a:t>S' →S	S →L=R |R 	L →*R | i 	R →L</a:t>
            </a:r>
          </a:p>
        </p:txBody>
      </p:sp>
      <p:grpSp>
        <p:nvGrpSpPr>
          <p:cNvPr id="104487" name="Group 39"/>
          <p:cNvGrpSpPr>
            <a:grpSpLocks/>
          </p:cNvGrpSpPr>
          <p:nvPr/>
        </p:nvGrpSpPr>
        <p:grpSpPr bwMode="auto">
          <a:xfrm>
            <a:off x="228600" y="609600"/>
            <a:ext cx="4572000" cy="4506913"/>
            <a:chOff x="144" y="384"/>
            <a:chExt cx="2880" cy="2839"/>
          </a:xfrm>
        </p:grpSpPr>
        <p:grpSp>
          <p:nvGrpSpPr>
            <p:cNvPr id="71699" name="Group 36"/>
            <p:cNvGrpSpPr>
              <a:grpSpLocks/>
            </p:cNvGrpSpPr>
            <p:nvPr/>
          </p:nvGrpSpPr>
          <p:grpSpPr bwMode="auto">
            <a:xfrm>
              <a:off x="528" y="384"/>
              <a:ext cx="1536" cy="2163"/>
              <a:chOff x="528" y="576"/>
              <a:chExt cx="1392" cy="2163"/>
            </a:xfrm>
          </p:grpSpPr>
          <p:sp>
            <p:nvSpPr>
              <p:cNvPr id="71701" name="Text Box 3"/>
              <p:cNvSpPr txBox="1">
                <a:spLocks noChangeArrowheads="1"/>
              </p:cNvSpPr>
              <p:nvPr/>
            </p:nvSpPr>
            <p:spPr bwMode="auto">
              <a:xfrm>
                <a:off x="1200" y="576"/>
                <a:ext cx="336"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S</a:t>
                </a:r>
                <a:r>
                  <a:rPr lang="en-US" altLang="zh-CN" sz="2800">
                    <a:latin typeface="Times New Roman" pitchFamily="18" charset="0"/>
                  </a:rPr>
                  <a:t>’</a:t>
                </a:r>
                <a:endParaRPr lang="en-US" altLang="zh-CN" sz="2800"/>
              </a:p>
            </p:txBody>
          </p:sp>
          <p:sp>
            <p:nvSpPr>
              <p:cNvPr id="71702" name="Text Box 5"/>
              <p:cNvSpPr txBox="1">
                <a:spLocks noChangeArrowheads="1"/>
              </p:cNvSpPr>
              <p:nvPr/>
            </p:nvSpPr>
            <p:spPr bwMode="auto">
              <a:xfrm>
                <a:off x="1200" y="1104"/>
                <a:ext cx="240"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S</a:t>
                </a:r>
              </a:p>
            </p:txBody>
          </p:sp>
          <p:sp>
            <p:nvSpPr>
              <p:cNvPr id="71703" name="Text Box 6"/>
              <p:cNvSpPr txBox="1">
                <a:spLocks noChangeArrowheads="1"/>
              </p:cNvSpPr>
              <p:nvPr/>
            </p:nvSpPr>
            <p:spPr bwMode="auto">
              <a:xfrm>
                <a:off x="768" y="1536"/>
                <a:ext cx="336"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L</a:t>
                </a:r>
              </a:p>
            </p:txBody>
          </p:sp>
          <p:sp>
            <p:nvSpPr>
              <p:cNvPr id="71704" name="Text Box 7"/>
              <p:cNvSpPr txBox="1">
                <a:spLocks noChangeArrowheads="1"/>
              </p:cNvSpPr>
              <p:nvPr/>
            </p:nvSpPr>
            <p:spPr bwMode="auto">
              <a:xfrm>
                <a:off x="1200" y="1536"/>
                <a:ext cx="288"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sz="2800"/>
                  <a:t>=</a:t>
                </a:r>
              </a:p>
            </p:txBody>
          </p:sp>
          <p:sp>
            <p:nvSpPr>
              <p:cNvPr id="71705" name="Text Box 8"/>
              <p:cNvSpPr txBox="1">
                <a:spLocks noChangeArrowheads="1"/>
              </p:cNvSpPr>
              <p:nvPr/>
            </p:nvSpPr>
            <p:spPr bwMode="auto">
              <a:xfrm>
                <a:off x="1632" y="1536"/>
                <a:ext cx="288"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R</a:t>
                </a:r>
              </a:p>
            </p:txBody>
          </p:sp>
          <p:sp>
            <p:nvSpPr>
              <p:cNvPr id="71706" name="Text Box 9"/>
              <p:cNvSpPr txBox="1">
                <a:spLocks noChangeArrowheads="1"/>
              </p:cNvSpPr>
              <p:nvPr/>
            </p:nvSpPr>
            <p:spPr bwMode="auto">
              <a:xfrm>
                <a:off x="528" y="1968"/>
                <a:ext cx="240"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sz="2800"/>
                  <a:t>*</a:t>
                </a:r>
              </a:p>
            </p:txBody>
          </p:sp>
          <p:sp>
            <p:nvSpPr>
              <p:cNvPr id="71707" name="Text Box 10"/>
              <p:cNvSpPr txBox="1">
                <a:spLocks noChangeArrowheads="1"/>
              </p:cNvSpPr>
              <p:nvPr/>
            </p:nvSpPr>
            <p:spPr bwMode="auto">
              <a:xfrm>
                <a:off x="939" y="1953"/>
                <a:ext cx="288"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R</a:t>
                </a:r>
              </a:p>
            </p:txBody>
          </p:sp>
          <p:sp>
            <p:nvSpPr>
              <p:cNvPr id="71708" name="Text Box 11"/>
              <p:cNvSpPr txBox="1">
                <a:spLocks noChangeArrowheads="1"/>
              </p:cNvSpPr>
              <p:nvPr/>
            </p:nvSpPr>
            <p:spPr bwMode="auto">
              <a:xfrm>
                <a:off x="981" y="2439"/>
                <a:ext cx="288"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L</a:t>
                </a:r>
              </a:p>
            </p:txBody>
          </p:sp>
          <p:sp>
            <p:nvSpPr>
              <p:cNvPr id="71709" name="Line 12"/>
              <p:cNvSpPr>
                <a:spLocks noChangeShapeType="1"/>
              </p:cNvSpPr>
              <p:nvPr/>
            </p:nvSpPr>
            <p:spPr bwMode="auto">
              <a:xfrm>
                <a:off x="1332" y="816"/>
                <a:ext cx="0" cy="288"/>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1710" name="Line 13"/>
              <p:cNvSpPr>
                <a:spLocks noChangeShapeType="1"/>
              </p:cNvSpPr>
              <p:nvPr/>
            </p:nvSpPr>
            <p:spPr bwMode="auto">
              <a:xfrm>
                <a:off x="1296" y="1344"/>
                <a:ext cx="0" cy="288"/>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1711" name="Line 14"/>
              <p:cNvSpPr>
                <a:spLocks noChangeShapeType="1"/>
              </p:cNvSpPr>
              <p:nvPr/>
            </p:nvSpPr>
            <p:spPr bwMode="auto">
              <a:xfrm flipH="1">
                <a:off x="912" y="1344"/>
                <a:ext cx="384" cy="192"/>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1712" name="Line 15"/>
              <p:cNvSpPr>
                <a:spLocks noChangeShapeType="1"/>
              </p:cNvSpPr>
              <p:nvPr/>
            </p:nvSpPr>
            <p:spPr bwMode="auto">
              <a:xfrm>
                <a:off x="1296" y="1344"/>
                <a:ext cx="384" cy="192"/>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1713" name="Line 16"/>
              <p:cNvSpPr>
                <a:spLocks noChangeShapeType="1"/>
              </p:cNvSpPr>
              <p:nvPr/>
            </p:nvSpPr>
            <p:spPr bwMode="auto">
              <a:xfrm flipH="1">
                <a:off x="624" y="1824"/>
                <a:ext cx="240" cy="192"/>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1714" name="Line 17"/>
              <p:cNvSpPr>
                <a:spLocks noChangeShapeType="1"/>
              </p:cNvSpPr>
              <p:nvPr/>
            </p:nvSpPr>
            <p:spPr bwMode="auto">
              <a:xfrm>
                <a:off x="864" y="1824"/>
                <a:ext cx="192"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1715" name="Line 18"/>
              <p:cNvSpPr>
                <a:spLocks noChangeShapeType="1"/>
              </p:cNvSpPr>
              <p:nvPr/>
            </p:nvSpPr>
            <p:spPr bwMode="auto">
              <a:xfrm>
                <a:off x="1056" y="2208"/>
                <a:ext cx="0" cy="288"/>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71700" name="Text Box 19"/>
            <p:cNvSpPr txBox="1">
              <a:spLocks noChangeArrowheads="1"/>
            </p:cNvSpPr>
            <p:nvPr/>
          </p:nvSpPr>
          <p:spPr bwMode="auto">
            <a:xfrm>
              <a:off x="144" y="2544"/>
              <a:ext cx="2880" cy="67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t>在句型</a:t>
              </a:r>
              <a:r>
                <a:rPr lang="en-US" altLang="zh-CN">
                  <a:solidFill>
                    <a:schemeClr val="hlink"/>
                  </a:solidFill>
                </a:rPr>
                <a:t>*L=R</a:t>
              </a:r>
              <a:r>
                <a:rPr lang="zh-CN" altLang="en-US"/>
                <a:t>中，</a:t>
              </a:r>
              <a:r>
                <a:rPr lang="en-US" altLang="zh-CN"/>
                <a:t>L</a:t>
              </a:r>
              <a:r>
                <a:rPr lang="zh-CN" altLang="en-US"/>
                <a:t>可以被归约为</a:t>
              </a:r>
              <a:r>
                <a:rPr lang="en-US" altLang="zh-CN"/>
                <a:t>R，</a:t>
              </a:r>
              <a:r>
                <a:rPr lang="zh-CN" altLang="en-US"/>
                <a:t>此时</a:t>
              </a:r>
              <a:r>
                <a:rPr lang="en-US" altLang="zh-CN"/>
                <a:t>L</a:t>
              </a:r>
              <a:r>
                <a:rPr lang="zh-CN" altLang="en-US"/>
                <a:t>后只能是</a:t>
              </a:r>
              <a:r>
                <a:rPr lang="zh-CN" altLang="en-US">
                  <a:latin typeface="Times New Roman" pitchFamily="18" charset="0"/>
                </a:rPr>
                <a:t>‘</a:t>
              </a:r>
              <a:r>
                <a:rPr lang="zh-CN" altLang="en-US"/>
                <a:t>=</a:t>
              </a:r>
              <a:r>
                <a:rPr lang="zh-CN" altLang="en-US">
                  <a:latin typeface="Times New Roman" pitchFamily="18" charset="0"/>
                </a:rPr>
                <a:t>’</a:t>
              </a:r>
              <a:r>
                <a:rPr lang="zh-CN" altLang="en-US"/>
                <a:t>，而不能是</a:t>
              </a:r>
              <a:r>
                <a:rPr lang="en-US" altLang="zh-CN"/>
                <a:t>Follow(R)={#,=}</a:t>
              </a:r>
              <a:r>
                <a:rPr lang="zh-CN" altLang="en-US"/>
                <a:t>中的</a:t>
              </a:r>
              <a:r>
                <a:rPr lang="zh-CN" altLang="en-US">
                  <a:latin typeface="Times New Roman" pitchFamily="18" charset="0"/>
                </a:rPr>
                <a:t>‘</a:t>
              </a:r>
              <a:r>
                <a:rPr lang="zh-CN" altLang="en-US"/>
                <a:t>＃</a:t>
              </a:r>
              <a:r>
                <a:rPr lang="zh-CN" altLang="en-US">
                  <a:latin typeface="Times New Roman" pitchFamily="18" charset="0"/>
                </a:rPr>
                <a:t>’</a:t>
              </a:r>
              <a:endParaRPr lang="zh-CN" altLang="en-US"/>
            </a:p>
          </p:txBody>
        </p:sp>
      </p:grpSp>
      <p:grpSp>
        <p:nvGrpSpPr>
          <p:cNvPr id="104488" name="Group 40"/>
          <p:cNvGrpSpPr>
            <a:grpSpLocks/>
          </p:cNvGrpSpPr>
          <p:nvPr/>
        </p:nvGrpSpPr>
        <p:grpSpPr bwMode="auto">
          <a:xfrm>
            <a:off x="4953000" y="671513"/>
            <a:ext cx="3962400" cy="4773612"/>
            <a:chOff x="3120" y="423"/>
            <a:chExt cx="2496" cy="3007"/>
          </a:xfrm>
        </p:grpSpPr>
        <p:grpSp>
          <p:nvGrpSpPr>
            <p:cNvPr id="71686" name="Group 37"/>
            <p:cNvGrpSpPr>
              <a:grpSpLocks/>
            </p:cNvGrpSpPr>
            <p:nvPr/>
          </p:nvGrpSpPr>
          <p:grpSpPr bwMode="auto">
            <a:xfrm>
              <a:off x="3552" y="423"/>
              <a:ext cx="1440" cy="1737"/>
              <a:chOff x="3552" y="528"/>
              <a:chExt cx="1248" cy="1737"/>
            </a:xfrm>
          </p:grpSpPr>
          <p:sp>
            <p:nvSpPr>
              <p:cNvPr id="71688" name="Text Box 20"/>
              <p:cNvSpPr txBox="1">
                <a:spLocks noChangeArrowheads="1"/>
              </p:cNvSpPr>
              <p:nvPr/>
            </p:nvSpPr>
            <p:spPr bwMode="auto">
              <a:xfrm>
                <a:off x="3984" y="528"/>
                <a:ext cx="336"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S</a:t>
                </a:r>
                <a:r>
                  <a:rPr lang="en-US" altLang="zh-CN" sz="2800">
                    <a:latin typeface="Times New Roman" pitchFamily="18" charset="0"/>
                  </a:rPr>
                  <a:t>’</a:t>
                </a:r>
                <a:endParaRPr lang="en-US" altLang="zh-CN" sz="2800"/>
              </a:p>
            </p:txBody>
          </p:sp>
          <p:sp>
            <p:nvSpPr>
              <p:cNvPr id="71689" name="Text Box 21"/>
              <p:cNvSpPr txBox="1">
                <a:spLocks noChangeArrowheads="1"/>
              </p:cNvSpPr>
              <p:nvPr/>
            </p:nvSpPr>
            <p:spPr bwMode="auto">
              <a:xfrm>
                <a:off x="3984" y="1056"/>
                <a:ext cx="240"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S</a:t>
                </a:r>
              </a:p>
            </p:txBody>
          </p:sp>
          <p:sp>
            <p:nvSpPr>
              <p:cNvPr id="71690" name="Text Box 22"/>
              <p:cNvSpPr txBox="1">
                <a:spLocks noChangeArrowheads="1"/>
              </p:cNvSpPr>
              <p:nvPr/>
            </p:nvSpPr>
            <p:spPr bwMode="auto">
              <a:xfrm>
                <a:off x="3552" y="1488"/>
                <a:ext cx="336"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L</a:t>
                </a:r>
                <a:r>
                  <a:rPr lang="en-US" altLang="zh-CN" sz="2800" baseline="-25000"/>
                  <a:t>1</a:t>
                </a:r>
              </a:p>
            </p:txBody>
          </p:sp>
          <p:sp>
            <p:nvSpPr>
              <p:cNvPr id="71691" name="Text Box 23"/>
              <p:cNvSpPr txBox="1">
                <a:spLocks noChangeArrowheads="1"/>
              </p:cNvSpPr>
              <p:nvPr/>
            </p:nvSpPr>
            <p:spPr bwMode="auto">
              <a:xfrm>
                <a:off x="3984" y="1488"/>
                <a:ext cx="288"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sz="2800"/>
                  <a:t>=</a:t>
                </a:r>
              </a:p>
            </p:txBody>
          </p:sp>
          <p:sp>
            <p:nvSpPr>
              <p:cNvPr id="71692" name="Text Box 24"/>
              <p:cNvSpPr txBox="1">
                <a:spLocks noChangeArrowheads="1"/>
              </p:cNvSpPr>
              <p:nvPr/>
            </p:nvSpPr>
            <p:spPr bwMode="auto">
              <a:xfrm>
                <a:off x="4416" y="1488"/>
                <a:ext cx="288"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R</a:t>
                </a:r>
              </a:p>
            </p:txBody>
          </p:sp>
          <p:sp>
            <p:nvSpPr>
              <p:cNvPr id="71693" name="Text Box 27"/>
              <p:cNvSpPr txBox="1">
                <a:spLocks noChangeArrowheads="1"/>
              </p:cNvSpPr>
              <p:nvPr/>
            </p:nvSpPr>
            <p:spPr bwMode="auto">
              <a:xfrm>
                <a:off x="4464" y="1965"/>
                <a:ext cx="336" cy="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sz="2800"/>
                  <a:t>L</a:t>
                </a:r>
                <a:r>
                  <a:rPr lang="en-US" altLang="zh-CN" sz="2800" baseline="-25000"/>
                  <a:t>2</a:t>
                </a:r>
              </a:p>
            </p:txBody>
          </p:sp>
          <p:sp>
            <p:nvSpPr>
              <p:cNvPr id="71694" name="Line 28"/>
              <p:cNvSpPr>
                <a:spLocks noChangeShapeType="1"/>
              </p:cNvSpPr>
              <p:nvPr/>
            </p:nvSpPr>
            <p:spPr bwMode="auto">
              <a:xfrm>
                <a:off x="4116" y="768"/>
                <a:ext cx="0" cy="288"/>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1695" name="Line 29"/>
              <p:cNvSpPr>
                <a:spLocks noChangeShapeType="1"/>
              </p:cNvSpPr>
              <p:nvPr/>
            </p:nvSpPr>
            <p:spPr bwMode="auto">
              <a:xfrm>
                <a:off x="4080" y="1296"/>
                <a:ext cx="0" cy="288"/>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1696" name="Line 30"/>
              <p:cNvSpPr>
                <a:spLocks noChangeShapeType="1"/>
              </p:cNvSpPr>
              <p:nvPr/>
            </p:nvSpPr>
            <p:spPr bwMode="auto">
              <a:xfrm flipH="1">
                <a:off x="3696" y="1296"/>
                <a:ext cx="384" cy="192"/>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1697" name="Line 31"/>
              <p:cNvSpPr>
                <a:spLocks noChangeShapeType="1"/>
              </p:cNvSpPr>
              <p:nvPr/>
            </p:nvSpPr>
            <p:spPr bwMode="auto">
              <a:xfrm>
                <a:off x="4080" y="1296"/>
                <a:ext cx="384" cy="192"/>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1698" name="Line 34"/>
              <p:cNvSpPr>
                <a:spLocks noChangeShapeType="1"/>
              </p:cNvSpPr>
              <p:nvPr/>
            </p:nvSpPr>
            <p:spPr bwMode="auto">
              <a:xfrm>
                <a:off x="4539" y="1734"/>
                <a:ext cx="0" cy="288"/>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71687" name="Text Box 35"/>
            <p:cNvSpPr txBox="1">
              <a:spLocks noChangeArrowheads="1"/>
            </p:cNvSpPr>
            <p:nvPr/>
          </p:nvSpPr>
          <p:spPr bwMode="auto">
            <a:xfrm>
              <a:off x="3120" y="2544"/>
              <a:ext cx="2496" cy="886"/>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t>在句型</a:t>
              </a:r>
              <a:r>
                <a:rPr lang="en-US" altLang="zh-CN">
                  <a:solidFill>
                    <a:schemeClr val="hlink"/>
                  </a:solidFill>
                </a:rPr>
                <a:t>L</a:t>
              </a:r>
              <a:r>
                <a:rPr lang="en-US" altLang="zh-CN" baseline="-25000">
                  <a:solidFill>
                    <a:schemeClr val="hlink"/>
                  </a:solidFill>
                </a:rPr>
                <a:t>1</a:t>
              </a:r>
              <a:r>
                <a:rPr lang="en-US" altLang="zh-CN">
                  <a:solidFill>
                    <a:schemeClr val="hlink"/>
                  </a:solidFill>
                </a:rPr>
                <a:t>=L</a:t>
              </a:r>
              <a:r>
                <a:rPr lang="en-US" altLang="zh-CN" baseline="-25000">
                  <a:solidFill>
                    <a:schemeClr val="hlink"/>
                  </a:solidFill>
                </a:rPr>
                <a:t>2</a:t>
              </a:r>
              <a:r>
                <a:rPr lang="zh-CN" altLang="en-US"/>
                <a:t>中，</a:t>
              </a:r>
              <a:r>
                <a:rPr lang="en-US" altLang="zh-CN"/>
                <a:t>L</a:t>
              </a:r>
              <a:r>
                <a:rPr lang="en-US" altLang="zh-CN" baseline="-25000"/>
                <a:t>2</a:t>
              </a:r>
              <a:r>
                <a:rPr lang="zh-CN" altLang="en-US"/>
                <a:t>可以被归约为</a:t>
              </a:r>
              <a:r>
                <a:rPr lang="en-US" altLang="zh-CN"/>
                <a:t>R，</a:t>
              </a:r>
              <a:r>
                <a:rPr lang="zh-CN" altLang="en-US"/>
                <a:t>此时</a:t>
              </a:r>
              <a:r>
                <a:rPr lang="en-US" altLang="zh-CN"/>
                <a:t>L</a:t>
              </a:r>
              <a:r>
                <a:rPr lang="en-US" altLang="zh-CN" baseline="-25000"/>
                <a:t>2</a:t>
              </a:r>
              <a:r>
                <a:rPr lang="zh-CN" altLang="en-US"/>
                <a:t>后只能是</a:t>
              </a:r>
              <a:r>
                <a:rPr lang="zh-CN" altLang="en-US">
                  <a:latin typeface="Times New Roman" pitchFamily="18" charset="0"/>
                </a:rPr>
                <a:t>‘</a:t>
              </a:r>
              <a:r>
                <a:rPr lang="zh-CN" altLang="en-US"/>
                <a:t>#</a:t>
              </a:r>
              <a:r>
                <a:rPr lang="zh-CN" altLang="en-US">
                  <a:latin typeface="Times New Roman" pitchFamily="18" charset="0"/>
                </a:rPr>
                <a:t>’</a:t>
              </a:r>
              <a:r>
                <a:rPr lang="zh-CN" altLang="en-US"/>
                <a:t>，而不能是</a:t>
              </a:r>
              <a:r>
                <a:rPr lang="en-US" altLang="zh-CN"/>
                <a:t>Follow(R)={#,=}</a:t>
              </a:r>
              <a:r>
                <a:rPr lang="zh-CN" altLang="en-US"/>
                <a:t>中的</a:t>
              </a:r>
              <a:r>
                <a:rPr lang="zh-CN" altLang="en-US">
                  <a:latin typeface="Times New Roman" pitchFamily="18" charset="0"/>
                </a:rPr>
                <a:t>‘</a:t>
              </a:r>
              <a:r>
                <a:rPr lang="zh-CN" altLang="en-US"/>
                <a:t>=</a:t>
              </a:r>
              <a:r>
                <a:rPr lang="zh-CN" altLang="en-US">
                  <a:latin typeface="Times New Roman" pitchFamily="18" charset="0"/>
                </a:rPr>
                <a:t>’</a:t>
              </a:r>
              <a:endParaRPr lang="zh-CN" altLang="en-US"/>
            </a:p>
          </p:txBody>
        </p:sp>
      </p:grpSp>
      <p:sp>
        <p:nvSpPr>
          <p:cNvPr id="104486" name="Rectangle 38"/>
          <p:cNvSpPr>
            <a:spLocks noChangeArrowheads="1"/>
          </p:cNvSpPr>
          <p:nvPr/>
        </p:nvSpPr>
        <p:spPr bwMode="auto">
          <a:xfrm>
            <a:off x="204788" y="5638800"/>
            <a:ext cx="8634412" cy="8604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r>
              <a:rPr lang="en-US" altLang="zh-CN" sz="2800"/>
              <a:t>LR(1)</a:t>
            </a:r>
            <a:r>
              <a:rPr lang="zh-CN" altLang="en-US" sz="2800"/>
              <a:t>方法正是要解决</a:t>
            </a:r>
            <a:r>
              <a:rPr lang="en-US" altLang="zh-CN" sz="2800"/>
              <a:t>SLR(1)</a:t>
            </a:r>
            <a:r>
              <a:rPr lang="zh-CN" altLang="en-US" sz="2800"/>
              <a:t>方法在某些情况下存在的无效归约问题。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44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44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8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152400" y="228600"/>
            <a:ext cx="8686800" cy="914400"/>
          </a:xfrm>
        </p:spPr>
        <p:txBody>
          <a:bodyPr/>
          <a:lstStyle/>
          <a:p>
            <a:pPr marL="609600" indent="-609600" eaLnBrk="1" hangingPunct="1">
              <a:lnSpc>
                <a:spcPct val="90000"/>
              </a:lnSpc>
              <a:buClr>
                <a:srgbClr val="FFFF00"/>
              </a:buClr>
              <a:buFont typeface="Wingdings" pitchFamily="2" charset="2"/>
              <a:buAutoNum type="arabicPeriod" startAt="3"/>
            </a:pPr>
            <a:r>
              <a:rPr lang="en-US" altLang="zh-CN" sz="2800" smtClean="0"/>
              <a:t>LR</a:t>
            </a:r>
            <a:r>
              <a:rPr lang="zh-CN" altLang="en-US" sz="2800" smtClean="0"/>
              <a:t>分析表：</a:t>
            </a:r>
          </a:p>
          <a:p>
            <a:pPr marL="609600" indent="-609600" eaLnBrk="1" hangingPunct="1">
              <a:lnSpc>
                <a:spcPct val="90000"/>
              </a:lnSpc>
              <a:buClr>
                <a:srgbClr val="FFFF00"/>
              </a:buClr>
              <a:buFont typeface="Wingdings" pitchFamily="2" charset="2"/>
              <a:buNone/>
            </a:pPr>
            <a:r>
              <a:rPr lang="zh-CN" altLang="en-US" sz="2800" smtClean="0"/>
              <a:t>列标题为状态，行标题为文法符号</a:t>
            </a:r>
          </a:p>
        </p:txBody>
      </p:sp>
      <p:sp>
        <p:nvSpPr>
          <p:cNvPr id="67728" name="Text Box 144"/>
          <p:cNvSpPr txBox="1">
            <a:spLocks noChangeArrowheads="1"/>
          </p:cNvSpPr>
          <p:nvPr/>
        </p:nvSpPr>
        <p:spPr bwMode="auto">
          <a:xfrm>
            <a:off x="152400" y="4356100"/>
            <a:ext cx="86868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 typeface="Wingdings" pitchFamily="2" charset="2"/>
              <a:buChar char="Ø"/>
            </a:pPr>
            <a:r>
              <a:rPr lang="en-US" altLang="zh-CN" sz="2800">
                <a:latin typeface="Times New Roman" pitchFamily="18" charset="0"/>
              </a:rPr>
              <a:t>GOTO</a:t>
            </a:r>
            <a:r>
              <a:rPr lang="zh-CN" altLang="en-US" sz="2800">
                <a:latin typeface="Times New Roman" pitchFamily="18" charset="0"/>
              </a:rPr>
              <a:t>表示当前状态面临文法符号时应转向的下一个状态。</a:t>
            </a:r>
          </a:p>
          <a:p>
            <a:pPr eaLnBrk="1" hangingPunct="1">
              <a:lnSpc>
                <a:spcPct val="100000"/>
              </a:lnSpc>
              <a:spcBef>
                <a:spcPct val="50000"/>
              </a:spcBef>
              <a:buClrTx/>
              <a:buFont typeface="Wingdings" pitchFamily="2" charset="2"/>
              <a:buChar char="Ø"/>
            </a:pPr>
            <a:r>
              <a:rPr lang="en-US" altLang="zh-CN" sz="2800">
                <a:latin typeface="Times New Roman" pitchFamily="18" charset="0"/>
              </a:rPr>
              <a:t>ACTION</a:t>
            </a:r>
            <a:r>
              <a:rPr lang="zh-CN" altLang="en-US" sz="2800">
                <a:latin typeface="Times New Roman" pitchFamily="18" charset="0"/>
              </a:rPr>
              <a:t>表示当前状态面临输入符号时应采取的动作</a:t>
            </a:r>
          </a:p>
        </p:txBody>
      </p:sp>
      <p:graphicFrame>
        <p:nvGraphicFramePr>
          <p:cNvPr id="67900" name="Group 316"/>
          <p:cNvGraphicFramePr>
            <a:graphicFrameLocks noGrp="1"/>
          </p:cNvGraphicFramePr>
          <p:nvPr/>
        </p:nvGraphicFramePr>
        <p:xfrm>
          <a:off x="152400" y="1381125"/>
          <a:ext cx="8763000" cy="2743200"/>
        </p:xfrm>
        <a:graphic>
          <a:graphicData uri="http://schemas.openxmlformats.org/drawingml/2006/table">
            <a:tbl>
              <a:tblPr/>
              <a:tblGrid>
                <a:gridCol w="381000"/>
                <a:gridCol w="542925"/>
                <a:gridCol w="527050"/>
                <a:gridCol w="527050"/>
                <a:gridCol w="528638"/>
                <a:gridCol w="593725"/>
                <a:gridCol w="717550"/>
                <a:gridCol w="561975"/>
                <a:gridCol w="547687"/>
                <a:gridCol w="547688"/>
                <a:gridCol w="547687"/>
                <a:gridCol w="549275"/>
                <a:gridCol w="633413"/>
                <a:gridCol w="461962"/>
                <a:gridCol w="547688"/>
                <a:gridCol w="547687"/>
              </a:tblGrid>
              <a:tr h="369888">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ACTION</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9">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GOTO</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83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c</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e</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d</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c</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e</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d</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0</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1</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acc</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3</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79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72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7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67728"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altLang="zh-CN" dirty="0" smtClean="0">
                <a:solidFill>
                  <a:schemeClr val="tx1"/>
                </a:solidFill>
              </a:rPr>
              <a:t>6.</a:t>
            </a:r>
            <a:r>
              <a:rPr lang="zh-CN" altLang="en-US" dirty="0" smtClean="0">
                <a:solidFill>
                  <a:schemeClr val="tx1"/>
                </a:solidFill>
              </a:rPr>
              <a:t>4.1  </a:t>
            </a:r>
            <a:r>
              <a:rPr lang="en-US" altLang="zh-CN" dirty="0" smtClean="0">
                <a:solidFill>
                  <a:schemeClr val="tx1"/>
                </a:solidFill>
              </a:rPr>
              <a:t>LR(1) </a:t>
            </a:r>
            <a:r>
              <a:rPr lang="zh-CN" altLang="en-US" dirty="0" smtClean="0">
                <a:solidFill>
                  <a:schemeClr val="tx1"/>
                </a:solidFill>
              </a:rPr>
              <a:t>分析思想</a:t>
            </a:r>
          </a:p>
        </p:txBody>
      </p:sp>
      <p:sp>
        <p:nvSpPr>
          <p:cNvPr id="44035" name="Rectangle 3"/>
          <p:cNvSpPr>
            <a:spLocks noGrp="1" noChangeArrowheads="1"/>
          </p:cNvSpPr>
          <p:nvPr>
            <p:ph type="body" idx="1"/>
          </p:nvPr>
        </p:nvSpPr>
        <p:spPr/>
        <p:txBody>
          <a:bodyPr/>
          <a:lstStyle/>
          <a:p>
            <a:pPr eaLnBrk="1" hangingPunct="1"/>
            <a:r>
              <a:rPr lang="en-US" altLang="zh-CN" sz="2800" smtClean="0"/>
              <a:t>LR(1)</a:t>
            </a:r>
            <a:r>
              <a:rPr lang="zh-CN" altLang="en-US" sz="2800" smtClean="0"/>
              <a:t>分析的基本思想</a:t>
            </a:r>
            <a:endParaRPr lang="en-US" altLang="zh-CN" sz="2800" smtClean="0"/>
          </a:p>
          <a:p>
            <a:pPr eaLnBrk="1" hangingPunct="1">
              <a:buFont typeface="Wingdings" pitchFamily="2" charset="2"/>
              <a:buNone/>
            </a:pPr>
            <a:r>
              <a:rPr lang="en-US" altLang="zh-CN" sz="2800" smtClean="0"/>
              <a:t>	LR(1)</a:t>
            </a:r>
            <a:r>
              <a:rPr lang="zh-CN" altLang="en-US" sz="2800" smtClean="0"/>
              <a:t>方法按每个具体的句型设置展望信息。</a:t>
            </a:r>
          </a:p>
          <a:p>
            <a:pPr eaLnBrk="1" hangingPunct="1">
              <a:buFont typeface="Wingdings" pitchFamily="2" charset="2"/>
              <a:buNone/>
            </a:pPr>
            <a:r>
              <a:rPr lang="zh-CN" altLang="en-US" sz="2800" smtClean="0"/>
              <a:t>	例：如果存在如下的一些句型</a:t>
            </a:r>
          </a:p>
          <a:p>
            <a:pPr eaLnBrk="1" hangingPunct="1">
              <a:buFont typeface="Wingdings" pitchFamily="2" charset="2"/>
              <a:buNone/>
            </a:pPr>
            <a:r>
              <a:rPr lang="zh-CN" altLang="en-US" sz="2800" smtClean="0"/>
              <a:t>	</a:t>
            </a:r>
            <a:r>
              <a:rPr lang="zh-CN" altLang="en-US" sz="2800" smtClean="0">
                <a:latin typeface="Times New Roman" pitchFamily="18" charset="0"/>
              </a:rPr>
              <a:t>…</a:t>
            </a:r>
            <a:r>
              <a:rPr lang="en-US" altLang="zh-CN" sz="2800" smtClean="0"/>
              <a:t>αAa</a:t>
            </a:r>
            <a:r>
              <a:rPr lang="en-US" altLang="zh-CN" sz="2800" smtClean="0">
                <a:latin typeface="Times New Roman" pitchFamily="18" charset="0"/>
              </a:rPr>
              <a:t>…</a:t>
            </a:r>
            <a:r>
              <a:rPr lang="en-US" altLang="zh-CN" sz="2800" smtClean="0"/>
              <a:t>，</a:t>
            </a:r>
            <a:r>
              <a:rPr lang="en-US" altLang="zh-CN" sz="2800" smtClean="0">
                <a:latin typeface="Times New Roman" pitchFamily="18" charset="0"/>
              </a:rPr>
              <a:t>…</a:t>
            </a:r>
            <a:r>
              <a:rPr lang="en-US" altLang="zh-CN" sz="2800" smtClean="0"/>
              <a:t>βAb</a:t>
            </a:r>
            <a:r>
              <a:rPr lang="en-US" altLang="zh-CN" sz="2800" smtClean="0">
                <a:latin typeface="Times New Roman" pitchFamily="18" charset="0"/>
              </a:rPr>
              <a:t>…</a:t>
            </a:r>
            <a:r>
              <a:rPr lang="en-US" altLang="zh-CN" sz="2800" smtClean="0"/>
              <a:t>，</a:t>
            </a:r>
            <a:r>
              <a:rPr lang="en-US" altLang="zh-CN" sz="2800" smtClean="0">
                <a:latin typeface="Times New Roman" pitchFamily="18" charset="0"/>
              </a:rPr>
              <a:t>…</a:t>
            </a:r>
            <a:r>
              <a:rPr lang="en-US" altLang="zh-CN" sz="2800" smtClean="0"/>
              <a:t>γAc</a:t>
            </a:r>
            <a:r>
              <a:rPr lang="en-US" altLang="zh-CN" sz="2800" smtClean="0">
                <a:latin typeface="Times New Roman" pitchFamily="18" charset="0"/>
              </a:rPr>
              <a:t>…</a:t>
            </a:r>
            <a:r>
              <a:rPr lang="en-US" altLang="zh-CN" sz="2800" smtClean="0"/>
              <a:t>，</a:t>
            </a:r>
            <a:r>
              <a:rPr lang="zh-CN" altLang="en-US" sz="2800" smtClean="0"/>
              <a:t>则</a:t>
            </a:r>
            <a:r>
              <a:rPr lang="en-US" altLang="zh-CN" sz="2800" smtClean="0"/>
              <a:t>FOLLOW(A)={a,b,c}</a:t>
            </a:r>
          </a:p>
          <a:p>
            <a:pPr eaLnBrk="1" hangingPunct="1">
              <a:buFont typeface="Wingdings" pitchFamily="2" charset="2"/>
              <a:buNone/>
            </a:pPr>
            <a:r>
              <a:rPr lang="zh-CN" altLang="en-US" sz="2800" smtClean="0"/>
              <a:t>	处理到句型</a:t>
            </a:r>
            <a:r>
              <a:rPr lang="zh-CN" altLang="en-US" sz="2800" smtClean="0">
                <a:latin typeface="Times New Roman" pitchFamily="18" charset="0"/>
              </a:rPr>
              <a:t>…</a:t>
            </a:r>
            <a:r>
              <a:rPr lang="en-US" altLang="zh-CN" sz="2800" smtClean="0"/>
              <a:t>αA，</a:t>
            </a:r>
            <a:r>
              <a:rPr lang="zh-CN" altLang="en-US" sz="2800" smtClean="0"/>
              <a:t>只当输入符号为</a:t>
            </a:r>
            <a:r>
              <a:rPr lang="en-US" altLang="zh-CN" sz="2800" smtClean="0"/>
              <a:t>a</a:t>
            </a:r>
            <a:r>
              <a:rPr lang="zh-CN" altLang="en-US" sz="2800" smtClean="0"/>
              <a:t>时归约；</a:t>
            </a:r>
          </a:p>
          <a:p>
            <a:pPr eaLnBrk="1" hangingPunct="1">
              <a:buFont typeface="Wingdings" pitchFamily="2" charset="2"/>
              <a:buNone/>
            </a:pPr>
            <a:r>
              <a:rPr lang="zh-CN" altLang="en-US" sz="2800" smtClean="0"/>
              <a:t>	处理到句型</a:t>
            </a:r>
            <a:r>
              <a:rPr lang="zh-CN" altLang="en-US" sz="2800" smtClean="0">
                <a:latin typeface="Times New Roman" pitchFamily="18" charset="0"/>
              </a:rPr>
              <a:t>…</a:t>
            </a:r>
            <a:r>
              <a:rPr lang="en-US" altLang="zh-CN" sz="2800" smtClean="0"/>
              <a:t>βA，</a:t>
            </a:r>
            <a:r>
              <a:rPr lang="zh-CN" altLang="en-US" sz="2800" smtClean="0"/>
              <a:t>只当输入符号为</a:t>
            </a:r>
            <a:r>
              <a:rPr lang="en-US" altLang="zh-CN" sz="2800" smtClean="0"/>
              <a:t>b</a:t>
            </a:r>
            <a:r>
              <a:rPr lang="zh-CN" altLang="en-US" sz="2800" smtClean="0"/>
              <a:t>时归约；</a:t>
            </a:r>
          </a:p>
          <a:p>
            <a:pPr eaLnBrk="1" hangingPunct="1">
              <a:buFont typeface="Wingdings" pitchFamily="2" charset="2"/>
              <a:buNone/>
            </a:pPr>
            <a:r>
              <a:rPr lang="zh-CN" altLang="en-US" sz="2800" smtClean="0"/>
              <a:t>	处理到句型</a:t>
            </a:r>
            <a:r>
              <a:rPr lang="zh-CN" altLang="en-US" sz="2800" smtClean="0">
                <a:latin typeface="Times New Roman" pitchFamily="18" charset="0"/>
              </a:rPr>
              <a:t>…</a:t>
            </a:r>
            <a:r>
              <a:rPr lang="en-US" altLang="zh-CN" sz="2800" smtClean="0"/>
              <a:t>γA，</a:t>
            </a:r>
            <a:r>
              <a:rPr lang="zh-CN" altLang="en-US" sz="2800" smtClean="0"/>
              <a:t>只当输入符号为</a:t>
            </a:r>
            <a:r>
              <a:rPr lang="en-US" altLang="zh-CN" sz="2800" smtClean="0"/>
              <a:t>c</a:t>
            </a:r>
            <a:r>
              <a:rPr lang="zh-CN" altLang="en-US" sz="2800" smtClean="0"/>
              <a:t>时归约；</a:t>
            </a:r>
          </a:p>
          <a:p>
            <a:pPr eaLnBrk="1" hangingPunct="1"/>
            <a:endParaRPr lang="zh-CN" altLang="en-US" sz="2800" smtClean="0"/>
          </a:p>
          <a:p>
            <a:pPr eaLnBrk="1" hangingPunct="1">
              <a:buFont typeface="Wingdings" pitchFamily="2" charset="2"/>
              <a:buNone/>
            </a:pP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0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0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0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bldLvl="2"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endParaRPr lang="zh-CN" altLang="en-US" smtClean="0"/>
          </a:p>
        </p:txBody>
      </p:sp>
      <p:sp>
        <p:nvSpPr>
          <p:cNvPr id="98307" name="Rectangle 3"/>
          <p:cNvSpPr>
            <a:spLocks noGrp="1" noChangeArrowheads="1"/>
          </p:cNvSpPr>
          <p:nvPr>
            <p:ph type="body" idx="1"/>
          </p:nvPr>
        </p:nvSpPr>
        <p:spPr/>
        <p:txBody>
          <a:bodyPr/>
          <a:lstStyle/>
          <a:p>
            <a:pPr eaLnBrk="1" hangingPunct="1"/>
            <a:r>
              <a:rPr lang="en-US" altLang="zh-CN" sz="2800" smtClean="0"/>
              <a:t>LR(1)</a:t>
            </a:r>
            <a:r>
              <a:rPr lang="zh-CN" altLang="en-US" sz="2800" smtClean="0"/>
              <a:t>分析</a:t>
            </a:r>
          </a:p>
          <a:p>
            <a:pPr eaLnBrk="1" hangingPunct="1">
              <a:buFont typeface="Wingdings" pitchFamily="2" charset="2"/>
              <a:buNone/>
            </a:pPr>
            <a:r>
              <a:rPr lang="zh-CN" altLang="en-US" smtClean="0"/>
              <a:t>	若[</a:t>
            </a:r>
            <a:r>
              <a:rPr lang="en-US" altLang="zh-CN" b="0" smtClean="0">
                <a:sym typeface="Symbol" pitchFamily="18" charset="2"/>
              </a:rPr>
              <a:t>A</a:t>
            </a:r>
            <a:r>
              <a:rPr lang="en-US" altLang="zh-CN" b="0" smtClean="0"/>
              <a:t>→</a:t>
            </a:r>
            <a:r>
              <a:rPr lang="en-US" altLang="zh-CN" b="0" smtClean="0">
                <a:sym typeface="Symbol" pitchFamily="18" charset="2"/>
              </a:rPr>
              <a:t></a:t>
            </a:r>
            <a:r>
              <a:rPr lang="en-US" altLang="zh-CN" smtClean="0">
                <a:solidFill>
                  <a:srgbClr val="FFFF00"/>
                </a:solidFill>
              </a:rPr>
              <a:t>•</a:t>
            </a:r>
            <a:r>
              <a:rPr lang="en-US" altLang="zh-CN" b="0" smtClean="0">
                <a:sym typeface="Symbol" pitchFamily="18" charset="2"/>
              </a:rPr>
              <a:t>B</a:t>
            </a:r>
            <a:r>
              <a:rPr lang="en-US" altLang="zh-CN" smtClean="0"/>
              <a:t>]</a:t>
            </a:r>
            <a:r>
              <a:rPr lang="zh-CN" altLang="en-US" smtClean="0"/>
              <a:t>属于项目集</a:t>
            </a:r>
            <a:r>
              <a:rPr lang="en-US" altLang="zh-CN" smtClean="0"/>
              <a:t>I</a:t>
            </a:r>
            <a:r>
              <a:rPr lang="zh-CN" altLang="en-US" smtClean="0"/>
              <a:t>时，则[</a:t>
            </a:r>
            <a:r>
              <a:rPr lang="en-US" altLang="zh-CN" b="0" smtClean="0">
                <a:sym typeface="Symbol" pitchFamily="18" charset="2"/>
              </a:rPr>
              <a:t>B</a:t>
            </a:r>
            <a:r>
              <a:rPr lang="en-US" altLang="zh-CN" b="0" smtClean="0"/>
              <a:t>→</a:t>
            </a:r>
            <a:r>
              <a:rPr lang="en-US" altLang="zh-CN" smtClean="0">
                <a:solidFill>
                  <a:srgbClr val="FFFF00"/>
                </a:solidFill>
              </a:rPr>
              <a:t>•</a:t>
            </a:r>
            <a:r>
              <a:rPr lang="en-US" altLang="zh-CN" b="0" smtClean="0">
                <a:sym typeface="Symbol" pitchFamily="18" charset="2"/>
              </a:rPr>
              <a:t></a:t>
            </a:r>
            <a:r>
              <a:rPr lang="en-US" altLang="zh-CN" smtClean="0"/>
              <a:t>]</a:t>
            </a:r>
            <a:r>
              <a:rPr lang="zh-CN" altLang="en-US" smtClean="0"/>
              <a:t>也属于</a:t>
            </a:r>
            <a:r>
              <a:rPr lang="en-US" altLang="zh-CN" smtClean="0"/>
              <a:t>I，</a:t>
            </a:r>
            <a:r>
              <a:rPr lang="zh-CN" altLang="en-US" smtClean="0"/>
              <a:t>把</a:t>
            </a:r>
            <a:r>
              <a:rPr lang="en-US" altLang="zh-CN" smtClean="0">
                <a:solidFill>
                  <a:srgbClr val="FFFF00"/>
                </a:solidFill>
              </a:rPr>
              <a:t>FIRST(</a:t>
            </a:r>
            <a:r>
              <a:rPr lang="en-US" altLang="zh-CN" b="0" smtClean="0">
                <a:solidFill>
                  <a:srgbClr val="FFFF00"/>
                </a:solidFill>
                <a:sym typeface="Symbol" pitchFamily="18" charset="2"/>
              </a:rPr>
              <a:t></a:t>
            </a:r>
            <a:r>
              <a:rPr lang="en-US" altLang="zh-CN" smtClean="0">
                <a:solidFill>
                  <a:srgbClr val="FFFF00"/>
                </a:solidFill>
              </a:rPr>
              <a:t>)</a:t>
            </a:r>
            <a:r>
              <a:rPr lang="zh-CN" altLang="zh-CN" smtClean="0"/>
              <a:t>作为用产生式</a:t>
            </a:r>
            <a:r>
              <a:rPr lang="en-US" altLang="zh-CN" b="0" smtClean="0">
                <a:sym typeface="Symbol" pitchFamily="18" charset="2"/>
              </a:rPr>
              <a:t>B</a:t>
            </a:r>
            <a:r>
              <a:rPr lang="en-US" altLang="zh-CN" b="0" smtClean="0"/>
              <a:t>→</a:t>
            </a:r>
            <a:r>
              <a:rPr lang="en-US" altLang="zh-CN" b="0" smtClean="0">
                <a:sym typeface="Symbol" pitchFamily="18" charset="2"/>
              </a:rPr>
              <a:t></a:t>
            </a:r>
            <a:r>
              <a:rPr lang="zh-CN" altLang="zh-CN" smtClean="0"/>
              <a:t>归约的搜索符（用以代替</a:t>
            </a:r>
            <a:r>
              <a:rPr lang="en-US" altLang="zh-CN" smtClean="0"/>
              <a:t>SLR(1)</a:t>
            </a:r>
            <a:r>
              <a:rPr lang="zh-CN" altLang="en-US" smtClean="0"/>
              <a:t>分析中的</a:t>
            </a:r>
            <a:r>
              <a:rPr lang="en-US" altLang="zh-CN" smtClean="0">
                <a:solidFill>
                  <a:srgbClr val="FFFF00"/>
                </a:solidFill>
              </a:rPr>
              <a:t>FOLLOW(B)</a:t>
            </a:r>
            <a:r>
              <a:rPr lang="zh-CN" altLang="en-US" smtClean="0"/>
              <a:t>），并把此搜索符号的集合也放在相应项目的后面，这种处理方法即为</a:t>
            </a:r>
            <a:r>
              <a:rPr lang="en-US" altLang="zh-CN" smtClean="0">
                <a:solidFill>
                  <a:srgbClr val="FFFF00"/>
                </a:solidFill>
              </a:rPr>
              <a:t>LR(1)</a:t>
            </a:r>
            <a:r>
              <a:rPr lang="zh-CN" altLang="zh-CN" smtClean="0">
                <a:solidFill>
                  <a:srgbClr val="FFFF00"/>
                </a:solidFill>
              </a:rPr>
              <a:t>方法</a:t>
            </a:r>
            <a:endParaRPr lang="zh-CN" altLang="en-US"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bldLvl="2"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4754" name="Group 124"/>
          <p:cNvGrpSpPr>
            <a:grpSpLocks/>
          </p:cNvGrpSpPr>
          <p:nvPr/>
        </p:nvGrpSpPr>
        <p:grpSpPr bwMode="auto">
          <a:xfrm>
            <a:off x="0" y="0"/>
            <a:ext cx="8991600" cy="6842125"/>
            <a:chOff x="0" y="0"/>
            <a:chExt cx="5664" cy="4310"/>
          </a:xfrm>
        </p:grpSpPr>
        <p:sp>
          <p:nvSpPr>
            <p:cNvPr id="74765" name="Text Box 81"/>
            <p:cNvSpPr txBox="1">
              <a:spLocks noChangeArrowheads="1"/>
            </p:cNvSpPr>
            <p:nvPr/>
          </p:nvSpPr>
          <p:spPr bwMode="auto">
            <a:xfrm>
              <a:off x="478" y="0"/>
              <a:ext cx="1365" cy="141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sz="2000">
                  <a:latin typeface="宋体" pitchFamily="2" charset="-122"/>
                </a:rPr>
                <a:t>I</a:t>
              </a:r>
              <a:r>
                <a:rPr lang="en-US" altLang="zh-CN" sz="2000" baseline="-25000">
                  <a:latin typeface="宋体" pitchFamily="2" charset="-122"/>
                </a:rPr>
                <a:t>0</a:t>
              </a:r>
              <a:r>
                <a:rPr lang="en-US" altLang="zh-CN" sz="2000">
                  <a:latin typeface="宋体" pitchFamily="2" charset="-122"/>
                </a:rPr>
                <a:t>:</a:t>
              </a:r>
            </a:p>
            <a:p>
              <a:pPr>
                <a:lnSpc>
                  <a:spcPct val="100000"/>
                </a:lnSpc>
                <a:spcBef>
                  <a:spcPct val="50000"/>
                </a:spcBef>
                <a:buClrTx/>
                <a:buFontTx/>
                <a:buNone/>
              </a:pPr>
              <a:r>
                <a:rPr lang="en-US" altLang="zh-CN" sz="2000">
                  <a:latin typeface="宋体" pitchFamily="2" charset="-122"/>
                </a:rPr>
                <a:t>S</a:t>
              </a:r>
              <a:r>
                <a:rPr lang="en-US" altLang="zh-CN" sz="2000">
                  <a:latin typeface="Comic Sans MS" pitchFamily="66" charset="0"/>
                </a:rPr>
                <a:t>’</a:t>
              </a:r>
              <a:r>
                <a:rPr lang="en-US" altLang="zh-CN" sz="2000">
                  <a:latin typeface="宋体" pitchFamily="2" charset="-122"/>
                </a:rPr>
                <a:t> </a:t>
              </a:r>
              <a:r>
                <a:rPr lang="en-US" altLang="zh-CN" sz="2000">
                  <a:latin typeface="Symbol" pitchFamily="18" charset="2"/>
                </a:rPr>
                <a:t>®</a:t>
              </a:r>
              <a:r>
                <a:rPr lang="en-US" altLang="zh-CN" sz="2000">
                  <a:latin typeface="宋体" pitchFamily="2" charset="-122"/>
                </a:rPr>
                <a:t> </a:t>
              </a:r>
              <a:r>
                <a:rPr lang="en-US" altLang="zh-CN" sz="2000">
                  <a:latin typeface="Times New Roman" pitchFamily="18" charset="0"/>
                </a:rPr>
                <a:t>•</a:t>
              </a:r>
              <a:r>
                <a:rPr lang="en-US" altLang="zh-CN" sz="2000">
                  <a:latin typeface="宋体" pitchFamily="2" charset="-122"/>
                </a:rPr>
                <a:t> S, #</a:t>
              </a:r>
            </a:p>
            <a:p>
              <a:pPr>
                <a:lnSpc>
                  <a:spcPct val="100000"/>
                </a:lnSpc>
                <a:spcBef>
                  <a:spcPct val="50000"/>
                </a:spcBef>
                <a:buClrTx/>
                <a:buFontTx/>
                <a:buNone/>
              </a:pPr>
              <a:r>
                <a:rPr lang="en-US" altLang="zh-CN" sz="2000">
                  <a:latin typeface="宋体" pitchFamily="2" charset="-122"/>
                </a:rPr>
                <a:t>S </a:t>
              </a:r>
              <a:r>
                <a:rPr lang="en-US" altLang="zh-CN" sz="2000">
                  <a:latin typeface="宋体" pitchFamily="2" charset="-122"/>
                  <a:sym typeface="Symbol" pitchFamily="18" charset="2"/>
                </a:rPr>
                <a:t> </a:t>
              </a:r>
              <a:r>
                <a:rPr lang="en-US" altLang="zh-CN" sz="2000">
                  <a:latin typeface="Times New Roman" pitchFamily="18" charset="0"/>
                </a:rPr>
                <a:t>•</a:t>
              </a:r>
              <a:r>
                <a:rPr lang="en-US" altLang="zh-CN" sz="2000">
                  <a:latin typeface="宋体" pitchFamily="2" charset="-122"/>
                  <a:sym typeface="Symbol" pitchFamily="18" charset="2"/>
                </a:rPr>
                <a:t> BB, #</a:t>
              </a:r>
              <a:endParaRPr lang="en-US" altLang="zh-CN" sz="2000">
                <a:latin typeface="宋体" pitchFamily="2" charset="-122"/>
              </a:endParaRPr>
            </a:p>
            <a:p>
              <a:pPr>
                <a:lnSpc>
                  <a:spcPct val="100000"/>
                </a:lnSpc>
                <a:spcBef>
                  <a:spcPct val="50000"/>
                </a:spcBef>
                <a:buClrTx/>
                <a:buFontTx/>
                <a:buNone/>
              </a:pPr>
              <a:r>
                <a:rPr lang="en-US" altLang="zh-CN" sz="2000">
                  <a:latin typeface="宋体" pitchFamily="2" charset="-122"/>
                  <a:sym typeface="Symbol" pitchFamily="18" charset="2"/>
                </a:rPr>
                <a:t>B  </a:t>
              </a:r>
              <a:r>
                <a:rPr lang="en-US" altLang="zh-CN" sz="2000">
                  <a:latin typeface="Times New Roman" pitchFamily="18" charset="0"/>
                </a:rPr>
                <a:t>•</a:t>
              </a:r>
              <a:r>
                <a:rPr lang="en-US" altLang="zh-CN" sz="2000">
                  <a:latin typeface="宋体" pitchFamily="2" charset="-122"/>
                  <a:sym typeface="Symbol" pitchFamily="18" charset="2"/>
                </a:rPr>
                <a:t> aB, a/b</a:t>
              </a:r>
              <a:endParaRPr lang="en-US" altLang="zh-CN" sz="2000">
                <a:latin typeface="宋体" pitchFamily="2" charset="-122"/>
              </a:endParaRPr>
            </a:p>
            <a:p>
              <a:pPr>
                <a:lnSpc>
                  <a:spcPct val="100000"/>
                </a:lnSpc>
                <a:spcBef>
                  <a:spcPct val="50000"/>
                </a:spcBef>
                <a:buClrTx/>
                <a:buFontTx/>
                <a:buNone/>
              </a:pPr>
              <a:r>
                <a:rPr lang="en-US" altLang="zh-CN" sz="2000">
                  <a:latin typeface="宋体" pitchFamily="2" charset="-122"/>
                  <a:sym typeface="Symbol" pitchFamily="18" charset="2"/>
                </a:rPr>
                <a:t>B  </a:t>
              </a:r>
              <a:r>
                <a:rPr lang="en-US" altLang="zh-CN" sz="2000">
                  <a:latin typeface="Times New Roman" pitchFamily="18" charset="0"/>
                </a:rPr>
                <a:t>•</a:t>
              </a:r>
              <a:r>
                <a:rPr lang="en-US" altLang="zh-CN" sz="2000">
                  <a:latin typeface="宋体" pitchFamily="2" charset="-122"/>
                  <a:sym typeface="Symbol" pitchFamily="18" charset="2"/>
                </a:rPr>
                <a:t> b, a/b</a:t>
              </a:r>
              <a:endParaRPr lang="en-US" altLang="zh-CN" sz="2000">
                <a:latin typeface="宋体" pitchFamily="2" charset="-122"/>
              </a:endParaRPr>
            </a:p>
          </p:txBody>
        </p:sp>
        <p:sp>
          <p:nvSpPr>
            <p:cNvPr id="74766" name="Text Box 82"/>
            <p:cNvSpPr txBox="1">
              <a:spLocks noChangeArrowheads="1"/>
            </p:cNvSpPr>
            <p:nvPr/>
          </p:nvSpPr>
          <p:spPr bwMode="auto">
            <a:xfrm>
              <a:off x="2388" y="0"/>
              <a:ext cx="1365" cy="5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sz="2000">
                  <a:latin typeface="宋体" pitchFamily="2" charset="-122"/>
                </a:rPr>
                <a:t>I</a:t>
              </a:r>
              <a:r>
                <a:rPr lang="en-US" altLang="zh-CN" sz="2000" baseline="-25000">
                  <a:latin typeface="宋体" pitchFamily="2" charset="-122"/>
                </a:rPr>
                <a:t>1</a:t>
              </a:r>
              <a:r>
                <a:rPr lang="en-US" altLang="zh-CN" sz="2000">
                  <a:latin typeface="宋体" pitchFamily="2" charset="-122"/>
                </a:rPr>
                <a:t>:</a:t>
              </a:r>
            </a:p>
            <a:p>
              <a:pPr>
                <a:lnSpc>
                  <a:spcPct val="100000"/>
                </a:lnSpc>
                <a:spcBef>
                  <a:spcPct val="50000"/>
                </a:spcBef>
                <a:buClrTx/>
                <a:buFontTx/>
                <a:buNone/>
              </a:pPr>
              <a:r>
                <a:rPr lang="en-US" altLang="zh-CN" sz="2000">
                  <a:latin typeface="宋体" pitchFamily="2" charset="-122"/>
                </a:rPr>
                <a:t>S</a:t>
              </a:r>
              <a:r>
                <a:rPr lang="en-US" altLang="zh-CN" sz="2000">
                  <a:latin typeface="Comic Sans MS" pitchFamily="66" charset="0"/>
                </a:rPr>
                <a:t>’</a:t>
              </a:r>
              <a:r>
                <a:rPr lang="en-US" altLang="zh-CN" sz="2000">
                  <a:latin typeface="宋体" pitchFamily="2" charset="-122"/>
                </a:rPr>
                <a:t> </a:t>
              </a:r>
              <a:r>
                <a:rPr lang="en-US" altLang="zh-CN" sz="2000">
                  <a:latin typeface="Symbol" pitchFamily="18" charset="2"/>
                </a:rPr>
                <a:t>®</a:t>
              </a:r>
              <a:r>
                <a:rPr lang="en-US" altLang="zh-CN" sz="2000">
                  <a:latin typeface="宋体" pitchFamily="2" charset="-122"/>
                </a:rPr>
                <a:t> S </a:t>
              </a:r>
              <a:r>
                <a:rPr lang="en-US" altLang="zh-CN" sz="2000">
                  <a:latin typeface="Times New Roman" pitchFamily="18" charset="0"/>
                </a:rPr>
                <a:t>•</a:t>
              </a:r>
              <a:r>
                <a:rPr lang="en-US" altLang="zh-CN" sz="2000">
                  <a:latin typeface="宋体" pitchFamily="2" charset="-122"/>
                </a:rPr>
                <a:t>, #</a:t>
              </a:r>
            </a:p>
          </p:txBody>
        </p:sp>
        <p:sp>
          <p:nvSpPr>
            <p:cNvPr id="74767" name="Text Box 83"/>
            <p:cNvSpPr txBox="1">
              <a:spLocks noChangeArrowheads="1"/>
            </p:cNvSpPr>
            <p:nvPr/>
          </p:nvSpPr>
          <p:spPr bwMode="auto">
            <a:xfrm>
              <a:off x="2388" y="843"/>
              <a:ext cx="1365" cy="113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sz="2000">
                  <a:latin typeface="宋体" pitchFamily="2" charset="-122"/>
                </a:rPr>
                <a:t>I</a:t>
              </a:r>
              <a:r>
                <a:rPr lang="en-US" altLang="zh-CN" sz="2000" baseline="-25000">
                  <a:latin typeface="宋体" pitchFamily="2" charset="-122"/>
                </a:rPr>
                <a:t>2</a:t>
              </a:r>
              <a:r>
                <a:rPr lang="en-US" altLang="zh-CN" sz="2000">
                  <a:latin typeface="宋体" pitchFamily="2" charset="-122"/>
                </a:rPr>
                <a:t>:</a:t>
              </a:r>
            </a:p>
            <a:p>
              <a:pPr>
                <a:lnSpc>
                  <a:spcPct val="100000"/>
                </a:lnSpc>
                <a:spcBef>
                  <a:spcPct val="50000"/>
                </a:spcBef>
                <a:buClrTx/>
                <a:buFontTx/>
                <a:buNone/>
              </a:pPr>
              <a:r>
                <a:rPr lang="en-US" altLang="zh-CN" sz="2000">
                  <a:latin typeface="宋体" pitchFamily="2" charset="-122"/>
                </a:rPr>
                <a:t>S </a:t>
              </a:r>
              <a:r>
                <a:rPr lang="en-US" altLang="zh-CN" sz="2000">
                  <a:latin typeface="宋体" pitchFamily="2" charset="-122"/>
                  <a:sym typeface="Symbol" pitchFamily="18" charset="2"/>
                </a:rPr>
                <a:t> B </a:t>
              </a:r>
              <a:r>
                <a:rPr lang="en-US" altLang="zh-CN" sz="2000">
                  <a:latin typeface="Times New Roman" pitchFamily="18" charset="0"/>
                </a:rPr>
                <a:t>•</a:t>
              </a:r>
              <a:r>
                <a:rPr lang="en-US" altLang="zh-CN" sz="2000">
                  <a:latin typeface="宋体" pitchFamily="2" charset="-122"/>
                  <a:sym typeface="Symbol" pitchFamily="18" charset="2"/>
                </a:rPr>
                <a:t> B, #</a:t>
              </a:r>
              <a:endParaRPr lang="en-US" altLang="zh-CN" sz="2000">
                <a:latin typeface="宋体" pitchFamily="2" charset="-122"/>
              </a:endParaRPr>
            </a:p>
            <a:p>
              <a:pPr>
                <a:lnSpc>
                  <a:spcPct val="100000"/>
                </a:lnSpc>
                <a:spcBef>
                  <a:spcPct val="50000"/>
                </a:spcBef>
                <a:buClrTx/>
                <a:buFontTx/>
                <a:buNone/>
              </a:pPr>
              <a:r>
                <a:rPr lang="en-US" altLang="zh-CN" sz="2000">
                  <a:latin typeface="宋体" pitchFamily="2" charset="-122"/>
                  <a:sym typeface="Symbol" pitchFamily="18" charset="2"/>
                </a:rPr>
                <a:t>B  </a:t>
              </a:r>
              <a:r>
                <a:rPr lang="en-US" altLang="zh-CN" sz="2000">
                  <a:latin typeface="Times New Roman" pitchFamily="18" charset="0"/>
                </a:rPr>
                <a:t>•</a:t>
              </a:r>
              <a:r>
                <a:rPr lang="en-US" altLang="zh-CN" sz="2000">
                  <a:latin typeface="宋体" pitchFamily="2" charset="-122"/>
                  <a:sym typeface="Symbol" pitchFamily="18" charset="2"/>
                </a:rPr>
                <a:t> a B, #</a:t>
              </a:r>
              <a:endParaRPr lang="en-US" altLang="zh-CN" sz="2000">
                <a:latin typeface="宋体" pitchFamily="2" charset="-122"/>
              </a:endParaRPr>
            </a:p>
            <a:p>
              <a:pPr>
                <a:lnSpc>
                  <a:spcPct val="100000"/>
                </a:lnSpc>
                <a:spcBef>
                  <a:spcPct val="50000"/>
                </a:spcBef>
                <a:buClrTx/>
                <a:buFontTx/>
                <a:buNone/>
              </a:pPr>
              <a:r>
                <a:rPr lang="en-US" altLang="zh-CN" sz="2000">
                  <a:latin typeface="宋体" pitchFamily="2" charset="-122"/>
                  <a:sym typeface="Symbol" pitchFamily="18" charset="2"/>
                </a:rPr>
                <a:t>B  </a:t>
              </a:r>
              <a:r>
                <a:rPr lang="en-US" altLang="zh-CN" sz="2000">
                  <a:latin typeface="Times New Roman" pitchFamily="18" charset="0"/>
                </a:rPr>
                <a:t>•</a:t>
              </a:r>
              <a:r>
                <a:rPr lang="en-US" altLang="zh-CN" sz="2000">
                  <a:latin typeface="宋体" pitchFamily="2" charset="-122"/>
                  <a:sym typeface="Symbol" pitchFamily="18" charset="2"/>
                </a:rPr>
                <a:t> b, #</a:t>
              </a:r>
            </a:p>
          </p:txBody>
        </p:sp>
        <p:sp>
          <p:nvSpPr>
            <p:cNvPr id="74768" name="Text Box 84"/>
            <p:cNvSpPr txBox="1">
              <a:spLocks noChangeArrowheads="1"/>
            </p:cNvSpPr>
            <p:nvPr/>
          </p:nvSpPr>
          <p:spPr bwMode="auto">
            <a:xfrm>
              <a:off x="4299" y="449"/>
              <a:ext cx="1365" cy="5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sz="2000">
                  <a:latin typeface="宋体" pitchFamily="2" charset="-122"/>
                </a:rPr>
                <a:t>I</a:t>
              </a:r>
              <a:r>
                <a:rPr lang="en-US" altLang="zh-CN" sz="2000" baseline="-25000">
                  <a:latin typeface="宋体" pitchFamily="2" charset="-122"/>
                </a:rPr>
                <a:t>5</a:t>
              </a:r>
              <a:r>
                <a:rPr lang="en-US" altLang="zh-CN" sz="2000">
                  <a:latin typeface="宋体" pitchFamily="2" charset="-122"/>
                </a:rPr>
                <a:t>:</a:t>
              </a:r>
            </a:p>
            <a:p>
              <a:pPr>
                <a:lnSpc>
                  <a:spcPct val="100000"/>
                </a:lnSpc>
                <a:spcBef>
                  <a:spcPct val="50000"/>
                </a:spcBef>
                <a:buClrTx/>
                <a:buFontTx/>
                <a:buNone/>
              </a:pPr>
              <a:r>
                <a:rPr lang="en-US" altLang="zh-CN" sz="2000">
                  <a:latin typeface="宋体" pitchFamily="2" charset="-122"/>
                </a:rPr>
                <a:t>S </a:t>
              </a:r>
              <a:r>
                <a:rPr lang="en-US" altLang="zh-CN" sz="2000">
                  <a:latin typeface="宋体" pitchFamily="2" charset="-122"/>
                  <a:sym typeface="Symbol" pitchFamily="18" charset="2"/>
                </a:rPr>
                <a:t> B B </a:t>
              </a:r>
              <a:r>
                <a:rPr lang="en-US" altLang="zh-CN" sz="2000">
                  <a:latin typeface="Times New Roman" pitchFamily="18" charset="0"/>
                </a:rPr>
                <a:t>•</a:t>
              </a:r>
              <a:r>
                <a:rPr lang="en-US" altLang="zh-CN" sz="2000">
                  <a:latin typeface="宋体" pitchFamily="2" charset="-122"/>
                  <a:sym typeface="Symbol" pitchFamily="18" charset="2"/>
                </a:rPr>
                <a:t>, #</a:t>
              </a:r>
              <a:endParaRPr lang="en-US" altLang="zh-CN" sz="2000">
                <a:latin typeface="宋体" pitchFamily="2" charset="-122"/>
              </a:endParaRPr>
            </a:p>
          </p:txBody>
        </p:sp>
        <p:sp>
          <p:nvSpPr>
            <p:cNvPr id="74769" name="Text Box 85"/>
            <p:cNvSpPr txBox="1">
              <a:spLocks noChangeArrowheads="1"/>
            </p:cNvSpPr>
            <p:nvPr/>
          </p:nvSpPr>
          <p:spPr bwMode="auto">
            <a:xfrm>
              <a:off x="4299" y="1179"/>
              <a:ext cx="1365" cy="113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sz="2000">
                  <a:latin typeface="宋体" pitchFamily="2" charset="-122"/>
                </a:rPr>
                <a:t>I</a:t>
              </a:r>
              <a:r>
                <a:rPr lang="en-US" altLang="zh-CN" sz="2000" baseline="-25000">
                  <a:latin typeface="宋体" pitchFamily="2" charset="-122"/>
                </a:rPr>
                <a:t>6</a:t>
              </a:r>
              <a:r>
                <a:rPr lang="en-US" altLang="zh-CN" sz="2000">
                  <a:latin typeface="宋体" pitchFamily="2" charset="-122"/>
                </a:rPr>
                <a:t>:</a:t>
              </a:r>
            </a:p>
            <a:p>
              <a:pPr>
                <a:lnSpc>
                  <a:spcPct val="100000"/>
                </a:lnSpc>
                <a:spcBef>
                  <a:spcPct val="50000"/>
                </a:spcBef>
                <a:buClrTx/>
                <a:buFontTx/>
                <a:buNone/>
              </a:pPr>
              <a:r>
                <a:rPr lang="en-US" altLang="zh-CN" sz="2000">
                  <a:latin typeface="宋体" pitchFamily="2" charset="-122"/>
                </a:rPr>
                <a:t>B</a:t>
              </a:r>
              <a:r>
                <a:rPr lang="en-US" altLang="zh-CN" sz="2000">
                  <a:latin typeface="宋体" pitchFamily="2" charset="-122"/>
                  <a:sym typeface="Symbol" pitchFamily="18" charset="2"/>
                </a:rPr>
                <a:t> a </a:t>
              </a:r>
              <a:r>
                <a:rPr lang="en-US" altLang="zh-CN" sz="2000">
                  <a:latin typeface="Times New Roman" pitchFamily="18" charset="0"/>
                </a:rPr>
                <a:t>•</a:t>
              </a:r>
              <a:r>
                <a:rPr lang="en-US" altLang="zh-CN" sz="2000">
                  <a:latin typeface="宋体" pitchFamily="2" charset="-122"/>
                  <a:sym typeface="Symbol" pitchFamily="18" charset="2"/>
                </a:rPr>
                <a:t> B, #</a:t>
              </a:r>
              <a:endParaRPr lang="en-US" altLang="zh-CN" sz="2000">
                <a:latin typeface="宋体" pitchFamily="2" charset="-122"/>
              </a:endParaRPr>
            </a:p>
            <a:p>
              <a:pPr>
                <a:lnSpc>
                  <a:spcPct val="100000"/>
                </a:lnSpc>
                <a:spcBef>
                  <a:spcPct val="50000"/>
                </a:spcBef>
                <a:buClrTx/>
                <a:buFontTx/>
                <a:buNone/>
              </a:pPr>
              <a:r>
                <a:rPr lang="en-US" altLang="zh-CN" sz="2000">
                  <a:latin typeface="宋体" pitchFamily="2" charset="-122"/>
                  <a:sym typeface="Symbol" pitchFamily="18" charset="2"/>
                </a:rPr>
                <a:t>B   </a:t>
              </a:r>
              <a:r>
                <a:rPr lang="en-US" altLang="zh-CN" sz="2000">
                  <a:latin typeface="Times New Roman" pitchFamily="18" charset="0"/>
                </a:rPr>
                <a:t>•</a:t>
              </a:r>
              <a:r>
                <a:rPr lang="en-US" altLang="zh-CN" sz="2000">
                  <a:latin typeface="宋体" pitchFamily="2" charset="-122"/>
                  <a:sym typeface="Symbol" pitchFamily="18" charset="2"/>
                </a:rPr>
                <a:t> aB, #</a:t>
              </a:r>
              <a:endParaRPr lang="en-US" altLang="zh-CN" sz="2000">
                <a:latin typeface="宋体" pitchFamily="2" charset="-122"/>
              </a:endParaRPr>
            </a:p>
            <a:p>
              <a:pPr>
                <a:lnSpc>
                  <a:spcPct val="100000"/>
                </a:lnSpc>
                <a:spcBef>
                  <a:spcPct val="50000"/>
                </a:spcBef>
                <a:buClrTx/>
                <a:buFontTx/>
                <a:buNone/>
              </a:pPr>
              <a:r>
                <a:rPr lang="en-US" altLang="zh-CN" sz="2000">
                  <a:latin typeface="宋体" pitchFamily="2" charset="-122"/>
                  <a:sym typeface="Symbol" pitchFamily="18" charset="2"/>
                </a:rPr>
                <a:t>B  </a:t>
              </a:r>
              <a:r>
                <a:rPr lang="en-US" altLang="zh-CN" sz="2000">
                  <a:latin typeface="Times New Roman" pitchFamily="18" charset="0"/>
                </a:rPr>
                <a:t>•</a:t>
              </a:r>
              <a:r>
                <a:rPr lang="en-US" altLang="zh-CN" sz="2000">
                  <a:latin typeface="宋体" pitchFamily="2" charset="-122"/>
                  <a:sym typeface="Symbol" pitchFamily="18" charset="2"/>
                </a:rPr>
                <a:t> b, #</a:t>
              </a:r>
            </a:p>
          </p:txBody>
        </p:sp>
        <p:sp>
          <p:nvSpPr>
            <p:cNvPr id="74770" name="Text Box 86"/>
            <p:cNvSpPr txBox="1">
              <a:spLocks noChangeArrowheads="1"/>
            </p:cNvSpPr>
            <p:nvPr/>
          </p:nvSpPr>
          <p:spPr bwMode="auto">
            <a:xfrm>
              <a:off x="4299" y="2710"/>
              <a:ext cx="1365" cy="5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sz="2000">
                  <a:latin typeface="宋体" pitchFamily="2" charset="-122"/>
                </a:rPr>
                <a:t>I</a:t>
              </a:r>
              <a:r>
                <a:rPr lang="en-US" altLang="zh-CN" sz="2000" baseline="-25000">
                  <a:latin typeface="宋体" pitchFamily="2" charset="-122"/>
                </a:rPr>
                <a:t>9</a:t>
              </a:r>
              <a:r>
                <a:rPr lang="en-US" altLang="zh-CN" sz="2000">
                  <a:latin typeface="宋体" pitchFamily="2" charset="-122"/>
                </a:rPr>
                <a:t>:</a:t>
              </a:r>
            </a:p>
            <a:p>
              <a:pPr>
                <a:lnSpc>
                  <a:spcPct val="100000"/>
                </a:lnSpc>
                <a:spcBef>
                  <a:spcPct val="50000"/>
                </a:spcBef>
                <a:buClrTx/>
                <a:buFontTx/>
                <a:buNone/>
              </a:pPr>
              <a:r>
                <a:rPr lang="en-US" altLang="zh-CN" sz="2000">
                  <a:latin typeface="宋体" pitchFamily="2" charset="-122"/>
                </a:rPr>
                <a:t>B </a:t>
              </a:r>
              <a:r>
                <a:rPr lang="en-US" altLang="zh-CN" sz="2000">
                  <a:latin typeface="宋体" pitchFamily="2" charset="-122"/>
                  <a:sym typeface="Symbol" pitchFamily="18" charset="2"/>
                </a:rPr>
                <a:t> a B </a:t>
              </a:r>
              <a:r>
                <a:rPr lang="en-US" altLang="zh-CN" sz="2000">
                  <a:latin typeface="Times New Roman" pitchFamily="18" charset="0"/>
                </a:rPr>
                <a:t>•</a:t>
              </a:r>
              <a:r>
                <a:rPr lang="en-US" altLang="zh-CN" sz="2000">
                  <a:latin typeface="宋体" pitchFamily="2" charset="-122"/>
                  <a:sym typeface="Symbol" pitchFamily="18" charset="2"/>
                </a:rPr>
                <a:t>, #</a:t>
              </a:r>
            </a:p>
          </p:txBody>
        </p:sp>
        <p:sp>
          <p:nvSpPr>
            <p:cNvPr id="74771" name="Text Box 87"/>
            <p:cNvSpPr txBox="1">
              <a:spLocks noChangeArrowheads="1"/>
            </p:cNvSpPr>
            <p:nvPr/>
          </p:nvSpPr>
          <p:spPr bwMode="auto">
            <a:xfrm>
              <a:off x="478" y="1695"/>
              <a:ext cx="1365" cy="5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sz="2000">
                  <a:latin typeface="宋体" pitchFamily="2" charset="-122"/>
                </a:rPr>
                <a:t>I</a:t>
              </a:r>
              <a:r>
                <a:rPr lang="en-US" altLang="zh-CN" sz="2000" baseline="-25000">
                  <a:latin typeface="宋体" pitchFamily="2" charset="-122"/>
                </a:rPr>
                <a:t>4</a:t>
              </a:r>
              <a:r>
                <a:rPr lang="en-US" altLang="zh-CN" sz="2000">
                  <a:latin typeface="宋体" pitchFamily="2" charset="-122"/>
                </a:rPr>
                <a:t>:</a:t>
              </a:r>
            </a:p>
            <a:p>
              <a:pPr>
                <a:lnSpc>
                  <a:spcPct val="100000"/>
                </a:lnSpc>
                <a:spcBef>
                  <a:spcPct val="50000"/>
                </a:spcBef>
                <a:buClrTx/>
                <a:buFontTx/>
                <a:buNone/>
              </a:pPr>
              <a:r>
                <a:rPr lang="en-US" altLang="zh-CN" sz="2000">
                  <a:latin typeface="宋体" pitchFamily="2" charset="-122"/>
                  <a:sym typeface="Symbol" pitchFamily="18" charset="2"/>
                </a:rPr>
                <a:t>B  b </a:t>
              </a:r>
              <a:r>
                <a:rPr lang="en-US" altLang="zh-CN" sz="2000">
                  <a:latin typeface="Times New Roman" pitchFamily="18" charset="0"/>
                </a:rPr>
                <a:t>•</a:t>
              </a:r>
              <a:r>
                <a:rPr lang="en-US" altLang="zh-CN" sz="2000">
                  <a:latin typeface="宋体" pitchFamily="2" charset="-122"/>
                  <a:sym typeface="Symbol" pitchFamily="18" charset="2"/>
                </a:rPr>
                <a:t>, a/b</a:t>
              </a:r>
            </a:p>
          </p:txBody>
        </p:sp>
        <p:sp>
          <p:nvSpPr>
            <p:cNvPr id="74772" name="Text Box 88"/>
            <p:cNvSpPr txBox="1">
              <a:spLocks noChangeArrowheads="1"/>
            </p:cNvSpPr>
            <p:nvPr/>
          </p:nvSpPr>
          <p:spPr bwMode="auto">
            <a:xfrm>
              <a:off x="478" y="2560"/>
              <a:ext cx="1365" cy="103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sz="2000">
                  <a:latin typeface="宋体" pitchFamily="2" charset="-122"/>
                </a:rPr>
                <a:t>I</a:t>
              </a:r>
              <a:r>
                <a:rPr lang="en-US" altLang="zh-CN" sz="2000" baseline="-25000">
                  <a:latin typeface="宋体" pitchFamily="2" charset="-122"/>
                </a:rPr>
                <a:t>3</a:t>
              </a:r>
              <a:r>
                <a:rPr lang="en-US" altLang="zh-CN" sz="2000">
                  <a:latin typeface="宋体" pitchFamily="2" charset="-122"/>
                </a:rPr>
                <a:t>:</a:t>
              </a:r>
            </a:p>
            <a:p>
              <a:pPr eaLnBrk="1" hangingPunct="1">
                <a:lnSpc>
                  <a:spcPct val="100000"/>
                </a:lnSpc>
                <a:spcBef>
                  <a:spcPct val="0"/>
                </a:spcBef>
                <a:buClrTx/>
                <a:buFontTx/>
                <a:buNone/>
              </a:pPr>
              <a:r>
                <a:rPr lang="en-US" altLang="zh-CN" sz="2000">
                  <a:latin typeface="宋体" pitchFamily="2" charset="-122"/>
                  <a:sym typeface="Symbol" pitchFamily="18" charset="2"/>
                </a:rPr>
                <a:t>B  a </a:t>
              </a:r>
              <a:r>
                <a:rPr lang="en-US" altLang="zh-CN" sz="2000">
                  <a:latin typeface="Times New Roman" pitchFamily="18" charset="0"/>
                </a:rPr>
                <a:t>•</a:t>
              </a:r>
              <a:r>
                <a:rPr lang="en-US" altLang="zh-CN" sz="2000">
                  <a:latin typeface="宋体" pitchFamily="2" charset="-122"/>
                  <a:sym typeface="Symbol" pitchFamily="18" charset="2"/>
                </a:rPr>
                <a:t> B, a/b</a:t>
              </a:r>
              <a:endParaRPr lang="en-US" altLang="zh-CN" sz="2000">
                <a:latin typeface="宋体" pitchFamily="2" charset="-122"/>
              </a:endParaRPr>
            </a:p>
            <a:p>
              <a:pPr>
                <a:lnSpc>
                  <a:spcPct val="100000"/>
                </a:lnSpc>
                <a:spcBef>
                  <a:spcPct val="50000"/>
                </a:spcBef>
                <a:buClrTx/>
                <a:buFontTx/>
                <a:buNone/>
              </a:pPr>
              <a:r>
                <a:rPr lang="en-US" altLang="zh-CN" sz="2000">
                  <a:latin typeface="宋体" pitchFamily="2" charset="-122"/>
                  <a:sym typeface="Symbol" pitchFamily="18" charset="2"/>
                </a:rPr>
                <a:t>B  </a:t>
              </a:r>
              <a:r>
                <a:rPr lang="en-US" altLang="zh-CN" sz="2000">
                  <a:latin typeface="Times New Roman" pitchFamily="18" charset="0"/>
                </a:rPr>
                <a:t>•</a:t>
              </a:r>
              <a:r>
                <a:rPr lang="en-US" altLang="zh-CN" sz="2000">
                  <a:latin typeface="宋体" pitchFamily="2" charset="-122"/>
                  <a:sym typeface="Symbol" pitchFamily="18" charset="2"/>
                </a:rPr>
                <a:t> aB, a/b</a:t>
              </a:r>
              <a:endParaRPr lang="en-US" altLang="zh-CN" sz="2000">
                <a:latin typeface="宋体" pitchFamily="2" charset="-122"/>
              </a:endParaRPr>
            </a:p>
            <a:p>
              <a:pPr>
                <a:lnSpc>
                  <a:spcPct val="100000"/>
                </a:lnSpc>
                <a:spcBef>
                  <a:spcPct val="50000"/>
                </a:spcBef>
                <a:buClrTx/>
                <a:buFontTx/>
                <a:buNone/>
              </a:pPr>
              <a:r>
                <a:rPr lang="en-US" altLang="zh-CN" sz="2000">
                  <a:latin typeface="宋体" pitchFamily="2" charset="-122"/>
                  <a:sym typeface="Symbol" pitchFamily="18" charset="2"/>
                </a:rPr>
                <a:t>B  </a:t>
              </a:r>
              <a:r>
                <a:rPr lang="en-US" altLang="zh-CN" sz="2000">
                  <a:latin typeface="Times New Roman" pitchFamily="18" charset="0"/>
                </a:rPr>
                <a:t>•</a:t>
              </a:r>
              <a:r>
                <a:rPr lang="en-US" altLang="zh-CN" sz="2000">
                  <a:latin typeface="宋体" pitchFamily="2" charset="-122"/>
                  <a:sym typeface="Symbol" pitchFamily="18" charset="2"/>
                </a:rPr>
                <a:t> b, a/b</a:t>
              </a:r>
            </a:p>
          </p:txBody>
        </p:sp>
        <p:sp>
          <p:nvSpPr>
            <p:cNvPr id="74773" name="Text Box 89"/>
            <p:cNvSpPr txBox="1">
              <a:spLocks noChangeArrowheads="1"/>
            </p:cNvSpPr>
            <p:nvPr/>
          </p:nvSpPr>
          <p:spPr bwMode="auto">
            <a:xfrm>
              <a:off x="478" y="3852"/>
              <a:ext cx="1365" cy="45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sz="2000">
                  <a:latin typeface="宋体" pitchFamily="2" charset="-122"/>
                </a:rPr>
                <a:t>I</a:t>
              </a:r>
              <a:r>
                <a:rPr lang="en-US" altLang="zh-CN" sz="2000" baseline="-25000">
                  <a:latin typeface="宋体" pitchFamily="2" charset="-122"/>
                </a:rPr>
                <a:t>8</a:t>
              </a:r>
              <a:r>
                <a:rPr lang="en-US" altLang="zh-CN" sz="2000">
                  <a:latin typeface="宋体" pitchFamily="2" charset="-122"/>
                </a:rPr>
                <a:t>:</a:t>
              </a:r>
            </a:p>
            <a:p>
              <a:pPr eaLnBrk="1" hangingPunct="1">
                <a:lnSpc>
                  <a:spcPct val="100000"/>
                </a:lnSpc>
                <a:spcBef>
                  <a:spcPct val="0"/>
                </a:spcBef>
                <a:buClrTx/>
                <a:buFontTx/>
                <a:buNone/>
              </a:pPr>
              <a:r>
                <a:rPr lang="en-US" altLang="zh-CN" sz="2000">
                  <a:latin typeface="宋体" pitchFamily="2" charset="-122"/>
                  <a:sym typeface="Symbol" pitchFamily="18" charset="2"/>
                </a:rPr>
                <a:t>B  a B </a:t>
              </a:r>
              <a:r>
                <a:rPr lang="en-US" altLang="zh-CN" sz="2000">
                  <a:latin typeface="Times New Roman" pitchFamily="18" charset="0"/>
                </a:rPr>
                <a:t>•</a:t>
              </a:r>
              <a:r>
                <a:rPr lang="en-US" altLang="zh-CN" sz="2000">
                  <a:latin typeface="宋体" pitchFamily="2" charset="-122"/>
                  <a:sym typeface="Symbol" pitchFamily="18" charset="2"/>
                </a:rPr>
                <a:t>, a/b</a:t>
              </a:r>
            </a:p>
          </p:txBody>
        </p:sp>
        <p:sp>
          <p:nvSpPr>
            <p:cNvPr id="74774" name="Text Box 90"/>
            <p:cNvSpPr txBox="1">
              <a:spLocks noChangeArrowheads="1"/>
            </p:cNvSpPr>
            <p:nvPr/>
          </p:nvSpPr>
          <p:spPr bwMode="auto">
            <a:xfrm>
              <a:off x="2388" y="2301"/>
              <a:ext cx="1365" cy="5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sz="2000">
                  <a:latin typeface="宋体" pitchFamily="2" charset="-122"/>
                </a:rPr>
                <a:t>I</a:t>
              </a:r>
              <a:r>
                <a:rPr lang="en-US" altLang="zh-CN" sz="2000" baseline="-25000">
                  <a:latin typeface="宋体" pitchFamily="2" charset="-122"/>
                </a:rPr>
                <a:t>7</a:t>
              </a:r>
              <a:r>
                <a:rPr lang="en-US" altLang="zh-CN" sz="2000">
                  <a:latin typeface="宋体" pitchFamily="2" charset="-122"/>
                </a:rPr>
                <a:t>:</a:t>
              </a:r>
            </a:p>
            <a:p>
              <a:pPr>
                <a:lnSpc>
                  <a:spcPct val="100000"/>
                </a:lnSpc>
                <a:spcBef>
                  <a:spcPct val="50000"/>
                </a:spcBef>
                <a:buClrTx/>
                <a:buFontTx/>
                <a:buNone/>
              </a:pPr>
              <a:r>
                <a:rPr lang="en-US" altLang="zh-CN" sz="2000">
                  <a:latin typeface="宋体" pitchFamily="2" charset="-122"/>
                  <a:sym typeface="Symbol" pitchFamily="18" charset="2"/>
                </a:rPr>
                <a:t>B  b </a:t>
              </a:r>
              <a:r>
                <a:rPr lang="en-US" altLang="zh-CN" sz="2000">
                  <a:latin typeface="Times New Roman" pitchFamily="18" charset="0"/>
                </a:rPr>
                <a:t>•</a:t>
              </a:r>
              <a:r>
                <a:rPr lang="en-US" altLang="zh-CN" sz="2000">
                  <a:latin typeface="宋体" pitchFamily="2" charset="-122"/>
                  <a:sym typeface="Symbol" pitchFamily="18" charset="2"/>
                </a:rPr>
                <a:t>, #</a:t>
              </a:r>
            </a:p>
          </p:txBody>
        </p:sp>
        <p:sp>
          <p:nvSpPr>
            <p:cNvPr id="74775" name="Line 91"/>
            <p:cNvSpPr>
              <a:spLocks noChangeShapeType="1"/>
            </p:cNvSpPr>
            <p:nvPr/>
          </p:nvSpPr>
          <p:spPr bwMode="auto">
            <a:xfrm>
              <a:off x="1843" y="281"/>
              <a:ext cx="54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6" name="Line 92"/>
            <p:cNvSpPr>
              <a:spLocks noChangeShapeType="1"/>
            </p:cNvSpPr>
            <p:nvPr/>
          </p:nvSpPr>
          <p:spPr bwMode="auto">
            <a:xfrm>
              <a:off x="1843" y="1122"/>
              <a:ext cx="54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7" name="Line 93"/>
            <p:cNvSpPr>
              <a:spLocks noChangeShapeType="1"/>
            </p:cNvSpPr>
            <p:nvPr/>
          </p:nvSpPr>
          <p:spPr bwMode="auto">
            <a:xfrm>
              <a:off x="1160" y="1347"/>
              <a:ext cx="0" cy="33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8" name="Line 94"/>
            <p:cNvSpPr>
              <a:spLocks noChangeShapeType="1"/>
            </p:cNvSpPr>
            <p:nvPr/>
          </p:nvSpPr>
          <p:spPr bwMode="auto">
            <a:xfrm flipV="1">
              <a:off x="1024" y="2188"/>
              <a:ext cx="0" cy="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9" name="Line 95"/>
            <p:cNvSpPr>
              <a:spLocks noChangeShapeType="1"/>
            </p:cNvSpPr>
            <p:nvPr/>
          </p:nvSpPr>
          <p:spPr bwMode="auto">
            <a:xfrm>
              <a:off x="1160" y="3535"/>
              <a:ext cx="0" cy="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0" name="Line 96"/>
            <p:cNvSpPr>
              <a:spLocks noChangeShapeType="1"/>
            </p:cNvSpPr>
            <p:nvPr/>
          </p:nvSpPr>
          <p:spPr bwMode="auto">
            <a:xfrm>
              <a:off x="3753" y="898"/>
              <a:ext cx="54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1" name="Line 97"/>
            <p:cNvSpPr>
              <a:spLocks noChangeShapeType="1"/>
            </p:cNvSpPr>
            <p:nvPr/>
          </p:nvSpPr>
          <p:spPr bwMode="auto">
            <a:xfrm>
              <a:off x="3753" y="1515"/>
              <a:ext cx="54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2" name="Line 98"/>
            <p:cNvSpPr>
              <a:spLocks noChangeShapeType="1"/>
            </p:cNvSpPr>
            <p:nvPr/>
          </p:nvSpPr>
          <p:spPr bwMode="auto">
            <a:xfrm>
              <a:off x="3071" y="1908"/>
              <a:ext cx="0" cy="39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3" name="Line 99"/>
            <p:cNvSpPr>
              <a:spLocks noChangeShapeType="1"/>
            </p:cNvSpPr>
            <p:nvPr/>
          </p:nvSpPr>
          <p:spPr bwMode="auto">
            <a:xfrm flipH="1">
              <a:off x="4982" y="2352"/>
              <a:ext cx="10" cy="35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4" name="Line 100"/>
            <p:cNvSpPr>
              <a:spLocks noChangeShapeType="1"/>
            </p:cNvSpPr>
            <p:nvPr/>
          </p:nvSpPr>
          <p:spPr bwMode="auto">
            <a:xfrm flipH="1">
              <a:off x="3480" y="2076"/>
              <a:ext cx="81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5" name="Line 101"/>
            <p:cNvSpPr>
              <a:spLocks noChangeShapeType="1"/>
            </p:cNvSpPr>
            <p:nvPr/>
          </p:nvSpPr>
          <p:spPr bwMode="auto">
            <a:xfrm>
              <a:off x="3480" y="2076"/>
              <a:ext cx="0" cy="2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6" name="Rectangle 104"/>
            <p:cNvSpPr>
              <a:spLocks noChangeArrowheads="1"/>
            </p:cNvSpPr>
            <p:nvPr/>
          </p:nvSpPr>
          <p:spPr bwMode="auto">
            <a:xfrm>
              <a:off x="1961" y="7"/>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S</a:t>
              </a:r>
            </a:p>
          </p:txBody>
        </p:sp>
        <p:sp>
          <p:nvSpPr>
            <p:cNvPr id="74787" name="Rectangle 105"/>
            <p:cNvSpPr>
              <a:spLocks noChangeArrowheads="1"/>
            </p:cNvSpPr>
            <p:nvPr/>
          </p:nvSpPr>
          <p:spPr bwMode="auto">
            <a:xfrm>
              <a:off x="1961" y="881"/>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B</a:t>
              </a:r>
            </a:p>
          </p:txBody>
        </p:sp>
        <p:sp>
          <p:nvSpPr>
            <p:cNvPr id="74788" name="Rectangle 106"/>
            <p:cNvSpPr>
              <a:spLocks noChangeArrowheads="1"/>
            </p:cNvSpPr>
            <p:nvPr/>
          </p:nvSpPr>
          <p:spPr bwMode="auto">
            <a:xfrm>
              <a:off x="1142" y="1331"/>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b</a:t>
              </a:r>
            </a:p>
          </p:txBody>
        </p:sp>
        <p:sp>
          <p:nvSpPr>
            <p:cNvPr id="74789" name="Rectangle 107"/>
            <p:cNvSpPr>
              <a:spLocks noChangeArrowheads="1"/>
            </p:cNvSpPr>
            <p:nvPr/>
          </p:nvSpPr>
          <p:spPr bwMode="auto">
            <a:xfrm>
              <a:off x="682" y="2228"/>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b</a:t>
              </a:r>
            </a:p>
          </p:txBody>
        </p:sp>
        <p:sp>
          <p:nvSpPr>
            <p:cNvPr id="74790" name="Line 108"/>
            <p:cNvSpPr>
              <a:spLocks noChangeShapeType="1"/>
            </p:cNvSpPr>
            <p:nvPr/>
          </p:nvSpPr>
          <p:spPr bwMode="auto">
            <a:xfrm flipH="1">
              <a:off x="273" y="1066"/>
              <a:ext cx="20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1" name="Line 109"/>
            <p:cNvSpPr>
              <a:spLocks noChangeShapeType="1"/>
            </p:cNvSpPr>
            <p:nvPr/>
          </p:nvSpPr>
          <p:spPr bwMode="auto">
            <a:xfrm flipH="1">
              <a:off x="273" y="1066"/>
              <a:ext cx="0" cy="19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2" name="Line 110"/>
            <p:cNvSpPr>
              <a:spLocks noChangeShapeType="1"/>
            </p:cNvSpPr>
            <p:nvPr/>
          </p:nvSpPr>
          <p:spPr bwMode="auto">
            <a:xfrm>
              <a:off x="273" y="3030"/>
              <a:ext cx="20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3" name="Rectangle 111"/>
            <p:cNvSpPr>
              <a:spLocks noChangeArrowheads="1"/>
            </p:cNvSpPr>
            <p:nvPr/>
          </p:nvSpPr>
          <p:spPr bwMode="auto">
            <a:xfrm>
              <a:off x="1153" y="3576"/>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B</a:t>
              </a:r>
            </a:p>
          </p:txBody>
        </p:sp>
        <p:sp>
          <p:nvSpPr>
            <p:cNvPr id="74794" name="Rectangle 112"/>
            <p:cNvSpPr>
              <a:spLocks noChangeArrowheads="1"/>
            </p:cNvSpPr>
            <p:nvPr/>
          </p:nvSpPr>
          <p:spPr bwMode="auto">
            <a:xfrm>
              <a:off x="2798" y="1948"/>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b</a:t>
              </a:r>
            </a:p>
          </p:txBody>
        </p:sp>
        <p:sp>
          <p:nvSpPr>
            <p:cNvPr id="74795" name="Rectangle 113"/>
            <p:cNvSpPr>
              <a:spLocks noChangeArrowheads="1"/>
            </p:cNvSpPr>
            <p:nvPr/>
          </p:nvSpPr>
          <p:spPr bwMode="auto">
            <a:xfrm>
              <a:off x="3821" y="1803"/>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b</a:t>
              </a:r>
            </a:p>
          </p:txBody>
        </p:sp>
        <p:sp>
          <p:nvSpPr>
            <p:cNvPr id="74796" name="Rectangle 114"/>
            <p:cNvSpPr>
              <a:spLocks noChangeArrowheads="1"/>
            </p:cNvSpPr>
            <p:nvPr/>
          </p:nvSpPr>
          <p:spPr bwMode="auto">
            <a:xfrm>
              <a:off x="0" y="1891"/>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a</a:t>
              </a:r>
            </a:p>
          </p:txBody>
        </p:sp>
        <p:sp>
          <p:nvSpPr>
            <p:cNvPr id="74797" name="Rectangle 115"/>
            <p:cNvSpPr>
              <a:spLocks noChangeArrowheads="1"/>
            </p:cNvSpPr>
            <p:nvPr/>
          </p:nvSpPr>
          <p:spPr bwMode="auto">
            <a:xfrm>
              <a:off x="2016" y="2784"/>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a</a:t>
              </a:r>
            </a:p>
          </p:txBody>
        </p:sp>
        <p:sp>
          <p:nvSpPr>
            <p:cNvPr id="74798" name="Rectangle 116"/>
            <p:cNvSpPr>
              <a:spLocks noChangeArrowheads="1"/>
            </p:cNvSpPr>
            <p:nvPr/>
          </p:nvSpPr>
          <p:spPr bwMode="auto">
            <a:xfrm>
              <a:off x="3904" y="1243"/>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a</a:t>
              </a:r>
            </a:p>
          </p:txBody>
        </p:sp>
        <p:sp>
          <p:nvSpPr>
            <p:cNvPr id="74799" name="Rectangle 117"/>
            <p:cNvSpPr>
              <a:spLocks noChangeArrowheads="1"/>
            </p:cNvSpPr>
            <p:nvPr/>
          </p:nvSpPr>
          <p:spPr bwMode="auto">
            <a:xfrm>
              <a:off x="3883" y="625"/>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B</a:t>
              </a:r>
            </a:p>
          </p:txBody>
        </p:sp>
        <p:sp>
          <p:nvSpPr>
            <p:cNvPr id="74800" name="Rectangle 118"/>
            <p:cNvSpPr>
              <a:spLocks noChangeArrowheads="1"/>
            </p:cNvSpPr>
            <p:nvPr/>
          </p:nvSpPr>
          <p:spPr bwMode="auto">
            <a:xfrm>
              <a:off x="4987" y="2390"/>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B</a:t>
              </a:r>
            </a:p>
          </p:txBody>
        </p:sp>
        <p:sp>
          <p:nvSpPr>
            <p:cNvPr id="74801" name="Freeform 121"/>
            <p:cNvSpPr>
              <a:spLocks/>
            </p:cNvSpPr>
            <p:nvPr/>
          </p:nvSpPr>
          <p:spPr bwMode="auto">
            <a:xfrm>
              <a:off x="1816" y="2888"/>
              <a:ext cx="392" cy="520"/>
            </a:xfrm>
            <a:custGeom>
              <a:avLst/>
              <a:gdLst>
                <a:gd name="T0" fmla="*/ 56 w 392"/>
                <a:gd name="T1" fmla="*/ 520 h 520"/>
                <a:gd name="T2" fmla="*/ 392 w 392"/>
                <a:gd name="T3" fmla="*/ 328 h 520"/>
                <a:gd name="T4" fmla="*/ 56 w 392"/>
                <a:gd name="T5" fmla="*/ 40 h 520"/>
                <a:gd name="T6" fmla="*/ 56 w 392"/>
                <a:gd name="T7" fmla="*/ 88 h 5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2" h="520">
                  <a:moveTo>
                    <a:pt x="56" y="520"/>
                  </a:moveTo>
                  <a:cubicBezTo>
                    <a:pt x="224" y="464"/>
                    <a:pt x="392" y="408"/>
                    <a:pt x="392" y="328"/>
                  </a:cubicBezTo>
                  <a:cubicBezTo>
                    <a:pt x="392" y="248"/>
                    <a:pt x="112" y="80"/>
                    <a:pt x="56" y="40"/>
                  </a:cubicBezTo>
                  <a:cubicBezTo>
                    <a:pt x="0" y="0"/>
                    <a:pt x="28" y="44"/>
                    <a:pt x="56" y="88"/>
                  </a:cubicBezTo>
                </a:path>
              </a:pathLst>
            </a:custGeom>
            <a:noFill/>
            <a:ln w="2540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4802" name="Freeform 122"/>
            <p:cNvSpPr>
              <a:spLocks/>
            </p:cNvSpPr>
            <p:nvPr/>
          </p:nvSpPr>
          <p:spPr bwMode="auto">
            <a:xfrm>
              <a:off x="4368" y="2304"/>
              <a:ext cx="288" cy="296"/>
            </a:xfrm>
            <a:custGeom>
              <a:avLst/>
              <a:gdLst>
                <a:gd name="T0" fmla="*/ 0 w 288"/>
                <a:gd name="T1" fmla="*/ 0 h 296"/>
                <a:gd name="T2" fmla="*/ 144 w 288"/>
                <a:gd name="T3" fmla="*/ 288 h 296"/>
                <a:gd name="T4" fmla="*/ 288 w 288"/>
                <a:gd name="T5" fmla="*/ 48 h 296"/>
                <a:gd name="T6" fmla="*/ 0 60000 65536"/>
                <a:gd name="T7" fmla="*/ 0 60000 65536"/>
                <a:gd name="T8" fmla="*/ 0 60000 65536"/>
              </a:gdLst>
              <a:ahLst/>
              <a:cxnLst>
                <a:cxn ang="T6">
                  <a:pos x="T0" y="T1"/>
                </a:cxn>
                <a:cxn ang="T7">
                  <a:pos x="T2" y="T3"/>
                </a:cxn>
                <a:cxn ang="T8">
                  <a:pos x="T4" y="T5"/>
                </a:cxn>
              </a:cxnLst>
              <a:rect l="0" t="0" r="r" b="b"/>
              <a:pathLst>
                <a:path w="288" h="296">
                  <a:moveTo>
                    <a:pt x="0" y="0"/>
                  </a:moveTo>
                  <a:cubicBezTo>
                    <a:pt x="48" y="140"/>
                    <a:pt x="96" y="280"/>
                    <a:pt x="144" y="288"/>
                  </a:cubicBezTo>
                  <a:cubicBezTo>
                    <a:pt x="192" y="296"/>
                    <a:pt x="264" y="88"/>
                    <a:pt x="288" y="48"/>
                  </a:cubicBezTo>
                </a:path>
              </a:pathLst>
            </a:custGeom>
            <a:noFill/>
            <a:ln w="2540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4803" name="Rectangle 123"/>
            <p:cNvSpPr>
              <a:spLocks noChangeArrowheads="1"/>
            </p:cNvSpPr>
            <p:nvPr/>
          </p:nvSpPr>
          <p:spPr bwMode="auto">
            <a:xfrm>
              <a:off x="4176" y="2400"/>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altLang="zh-CN" sz="2000">
                  <a:latin typeface="宋体" pitchFamily="2" charset="-122"/>
                </a:rPr>
                <a:t>a</a:t>
              </a:r>
            </a:p>
          </p:txBody>
        </p:sp>
      </p:grpSp>
      <p:sp>
        <p:nvSpPr>
          <p:cNvPr id="74755" name="Text Box 125"/>
          <p:cNvSpPr txBox="1">
            <a:spLocks noChangeArrowheads="1"/>
          </p:cNvSpPr>
          <p:nvPr/>
        </p:nvSpPr>
        <p:spPr bwMode="auto">
          <a:xfrm>
            <a:off x="3733800" y="5181600"/>
            <a:ext cx="4724400" cy="1552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solidFill>
                  <a:srgbClr val="FFFF00"/>
                </a:solidFill>
              </a:rPr>
              <a:t>文法</a:t>
            </a:r>
            <a:r>
              <a:rPr lang="en-US" altLang="zh-CN">
                <a:solidFill>
                  <a:srgbClr val="FFFF00"/>
                </a:solidFill>
              </a:rPr>
              <a:t>G’：(0)S’ </a:t>
            </a:r>
            <a:r>
              <a:rPr lang="en-US" altLang="zh-CN">
                <a:solidFill>
                  <a:srgbClr val="FFFF00"/>
                </a:solidFill>
                <a:sym typeface="Symbol" pitchFamily="18" charset="2"/>
              </a:rPr>
              <a:t></a:t>
            </a:r>
            <a:r>
              <a:rPr lang="en-US" altLang="zh-CN">
                <a:solidFill>
                  <a:srgbClr val="FFFF00"/>
                </a:solidFill>
              </a:rPr>
              <a:t> S  (1)B </a:t>
            </a:r>
            <a:r>
              <a:rPr lang="en-US" altLang="zh-CN">
                <a:solidFill>
                  <a:srgbClr val="FFFF00"/>
                </a:solidFill>
                <a:sym typeface="Symbol" pitchFamily="18" charset="2"/>
              </a:rPr>
              <a:t> aB  </a:t>
            </a:r>
          </a:p>
          <a:p>
            <a:pPr eaLnBrk="1" hangingPunct="1">
              <a:lnSpc>
                <a:spcPct val="100000"/>
              </a:lnSpc>
              <a:spcBef>
                <a:spcPct val="50000"/>
              </a:spcBef>
              <a:buClrTx/>
              <a:buFontTx/>
              <a:buNone/>
            </a:pPr>
            <a:r>
              <a:rPr lang="en-US" altLang="zh-CN">
                <a:solidFill>
                  <a:srgbClr val="FFFF00"/>
                </a:solidFill>
                <a:sym typeface="Symbol" pitchFamily="18" charset="2"/>
              </a:rPr>
              <a:t>	    (2)S  BB  (3)B  b</a:t>
            </a:r>
          </a:p>
          <a:p>
            <a:pPr eaLnBrk="1" hangingPunct="1">
              <a:lnSpc>
                <a:spcPct val="100000"/>
              </a:lnSpc>
              <a:spcBef>
                <a:spcPct val="50000"/>
              </a:spcBef>
              <a:buClrTx/>
              <a:buFontTx/>
              <a:buNone/>
            </a:pPr>
            <a:r>
              <a:rPr lang="en-US" altLang="zh-CN">
                <a:solidFill>
                  <a:srgbClr val="FFFF00"/>
                </a:solidFill>
              </a:rPr>
              <a:t>LR(1)</a:t>
            </a:r>
            <a:r>
              <a:rPr lang="zh-CN" altLang="zh-CN">
                <a:solidFill>
                  <a:srgbClr val="FFFF00"/>
                </a:solidFill>
              </a:rPr>
              <a:t>项目集和转换函数</a:t>
            </a:r>
            <a:endParaRPr lang="en-US" altLang="zh-CN">
              <a:solidFill>
                <a:srgbClr val="FFFF00"/>
              </a:solidFill>
              <a:sym typeface="Symbol" pitchFamily="18" charset="2"/>
            </a:endParaRPr>
          </a:p>
        </p:txBody>
      </p:sp>
      <p:grpSp>
        <p:nvGrpSpPr>
          <p:cNvPr id="99459" name="Group 131"/>
          <p:cNvGrpSpPr>
            <a:grpSpLocks/>
          </p:cNvGrpSpPr>
          <p:nvPr/>
        </p:nvGrpSpPr>
        <p:grpSpPr bwMode="auto">
          <a:xfrm>
            <a:off x="76200" y="685800"/>
            <a:ext cx="762000" cy="725488"/>
            <a:chOff x="48" y="432"/>
            <a:chExt cx="480" cy="457"/>
          </a:xfrm>
        </p:grpSpPr>
        <p:sp>
          <p:nvSpPr>
            <p:cNvPr id="74763" name="Line 126"/>
            <p:cNvSpPr>
              <a:spLocks noChangeShapeType="1"/>
            </p:cNvSpPr>
            <p:nvPr/>
          </p:nvSpPr>
          <p:spPr bwMode="auto">
            <a:xfrm flipH="1">
              <a:off x="288" y="432"/>
              <a:ext cx="240" cy="192"/>
            </a:xfrm>
            <a:prstGeom prst="line">
              <a:avLst/>
            </a:prstGeom>
            <a:noFill/>
            <a:ln w="25400">
              <a:solidFill>
                <a:schemeClr va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4764" name="Text Box 127"/>
            <p:cNvSpPr txBox="1">
              <a:spLocks noChangeArrowheads="1"/>
            </p:cNvSpPr>
            <p:nvPr/>
          </p:nvSpPr>
          <p:spPr bwMode="auto">
            <a:xfrm>
              <a:off x="48" y="624"/>
              <a:ext cx="384"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solidFill>
                    <a:srgbClr val="FFFF00"/>
                  </a:solidFill>
                </a:rPr>
                <a:t>心</a:t>
              </a:r>
            </a:p>
          </p:txBody>
        </p:sp>
      </p:grpSp>
      <p:grpSp>
        <p:nvGrpSpPr>
          <p:cNvPr id="99460" name="Group 132"/>
          <p:cNvGrpSpPr>
            <a:grpSpLocks/>
          </p:cNvGrpSpPr>
          <p:nvPr/>
        </p:nvGrpSpPr>
        <p:grpSpPr bwMode="auto">
          <a:xfrm>
            <a:off x="2627313" y="765175"/>
            <a:ext cx="3200400" cy="609600"/>
            <a:chOff x="1488" y="432"/>
            <a:chExt cx="2016" cy="384"/>
          </a:xfrm>
        </p:grpSpPr>
        <p:sp>
          <p:nvSpPr>
            <p:cNvPr id="74761" name="Line 128"/>
            <p:cNvSpPr>
              <a:spLocks noChangeShapeType="1"/>
            </p:cNvSpPr>
            <p:nvPr/>
          </p:nvSpPr>
          <p:spPr bwMode="auto">
            <a:xfrm>
              <a:off x="1488" y="432"/>
              <a:ext cx="528" cy="144"/>
            </a:xfrm>
            <a:prstGeom prst="line">
              <a:avLst/>
            </a:prstGeom>
            <a:noFill/>
            <a:ln w="25400">
              <a:solidFill>
                <a:srgbClr val="FFFF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4762" name="Text Box 129"/>
            <p:cNvSpPr txBox="1">
              <a:spLocks noChangeArrowheads="1"/>
            </p:cNvSpPr>
            <p:nvPr/>
          </p:nvSpPr>
          <p:spPr bwMode="auto">
            <a:xfrm>
              <a:off x="1920" y="551"/>
              <a:ext cx="1584" cy="26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solidFill>
                    <a:srgbClr val="FFFF00"/>
                  </a:solidFill>
                </a:rPr>
                <a:t>向前搜索符集合</a:t>
              </a:r>
            </a:p>
          </p:txBody>
        </p:sp>
      </p:grpSp>
      <p:sp>
        <p:nvSpPr>
          <p:cNvPr id="74758" name="AutoShape 133">
            <a:hlinkClick r:id="rId2" action="ppaction://hlinksldjump"/>
          </p:cNvPr>
          <p:cNvSpPr>
            <a:spLocks noChangeArrowheads="1"/>
          </p:cNvSpPr>
          <p:nvPr/>
        </p:nvSpPr>
        <p:spPr bwMode="auto">
          <a:xfrm>
            <a:off x="8534400" y="6324600"/>
            <a:ext cx="457200" cy="304800"/>
          </a:xfrm>
          <a:prstGeom prst="rightArrow">
            <a:avLst>
              <a:gd name="adj1" fmla="val 50000"/>
              <a:gd name="adj2" fmla="val 37500"/>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4759" name="Rectangle 134"/>
          <p:cNvSpPr>
            <a:spLocks noChangeArrowheads="1"/>
          </p:cNvSpPr>
          <p:nvPr/>
        </p:nvSpPr>
        <p:spPr bwMode="auto">
          <a:xfrm>
            <a:off x="827088" y="549275"/>
            <a:ext cx="1223962" cy="1584325"/>
          </a:xfrm>
          <a:prstGeom prst="rect">
            <a:avLst/>
          </a:prstGeom>
          <a:noFill/>
          <a:ln w="25400">
            <a:solidFill>
              <a:schemeClr val="hlink"/>
            </a:solidFill>
            <a:miter lim="800000"/>
            <a:headEnd/>
            <a:tailEnd type="none"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4760" name="Rectangle 135"/>
          <p:cNvSpPr>
            <a:spLocks noChangeArrowheads="1"/>
          </p:cNvSpPr>
          <p:nvPr/>
        </p:nvSpPr>
        <p:spPr bwMode="auto">
          <a:xfrm>
            <a:off x="2124075" y="549275"/>
            <a:ext cx="503238" cy="1655763"/>
          </a:xfrm>
          <a:prstGeom prst="rect">
            <a:avLst/>
          </a:prstGeom>
          <a:noFill/>
          <a:ln w="25400">
            <a:solidFill>
              <a:srgbClr val="FFFF00"/>
            </a:solidFill>
            <a:miter lim="800000"/>
            <a:headEnd/>
            <a:tailEnd type="none" w="lg" len="me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9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endParaRPr lang="zh-CN" altLang="en-US" smtClean="0"/>
          </a:p>
        </p:txBody>
      </p:sp>
      <p:sp>
        <p:nvSpPr>
          <p:cNvPr id="97283" name="Rectangle 3"/>
          <p:cNvSpPr>
            <a:spLocks noGrp="1" noChangeArrowheads="1"/>
          </p:cNvSpPr>
          <p:nvPr>
            <p:ph type="body" idx="1"/>
          </p:nvPr>
        </p:nvSpPr>
        <p:spPr/>
        <p:txBody>
          <a:bodyPr/>
          <a:lstStyle/>
          <a:p>
            <a:pPr eaLnBrk="1" hangingPunct="1"/>
            <a:r>
              <a:rPr lang="en-US" altLang="zh-CN" sz="2800" smtClean="0"/>
              <a:t>LR(1)</a:t>
            </a:r>
            <a:r>
              <a:rPr lang="zh-CN" altLang="en-US" sz="2800" smtClean="0"/>
              <a:t>的优缺点：</a:t>
            </a:r>
          </a:p>
          <a:p>
            <a:pPr eaLnBrk="1" hangingPunct="1">
              <a:buFont typeface="Wingdings" pitchFamily="2" charset="2"/>
              <a:buChar char="v"/>
            </a:pPr>
            <a:r>
              <a:rPr lang="zh-CN" altLang="en-US" sz="2800" smtClean="0"/>
              <a:t>优点：</a:t>
            </a:r>
            <a:r>
              <a:rPr lang="en-US" altLang="zh-CN" sz="2800" smtClean="0"/>
              <a:t>LR(1)</a:t>
            </a:r>
            <a:r>
              <a:rPr lang="zh-CN" altLang="en-US" sz="2800" smtClean="0"/>
              <a:t>分析对搜索符的计算方法比较确切，没有无效归约，适应的文法更广</a:t>
            </a:r>
          </a:p>
          <a:p>
            <a:pPr eaLnBrk="1" hangingPunct="1">
              <a:buFont typeface="Wingdings" pitchFamily="2" charset="2"/>
              <a:buChar char="v"/>
            </a:pPr>
            <a:r>
              <a:rPr lang="zh-CN" altLang="en-US" sz="2800" smtClean="0"/>
              <a:t>缺点：</a:t>
            </a:r>
            <a:r>
              <a:rPr lang="en-US" altLang="zh-CN" sz="2800" smtClean="0"/>
              <a:t>LR(1)</a:t>
            </a:r>
            <a:r>
              <a:rPr lang="zh-CN" altLang="en-US" sz="2800" smtClean="0"/>
              <a:t>分析表的状态数目庞大。</a:t>
            </a:r>
          </a:p>
        </p:txBody>
      </p:sp>
      <p:sp>
        <p:nvSpPr>
          <p:cNvPr id="75780" name="AutoShape 4">
            <a:hlinkClick r:id="rId2" action="ppaction://hlinksldjump"/>
          </p:cNvPr>
          <p:cNvSpPr>
            <a:spLocks noChangeArrowheads="1"/>
          </p:cNvSpPr>
          <p:nvPr/>
        </p:nvSpPr>
        <p:spPr bwMode="auto">
          <a:xfrm>
            <a:off x="304800" y="6248400"/>
            <a:ext cx="381000" cy="304800"/>
          </a:xfrm>
          <a:prstGeom prst="leftArrow">
            <a:avLst>
              <a:gd name="adj1" fmla="val 50000"/>
              <a:gd name="adj2" fmla="val 31250"/>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bldLvl="2"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ltLang="zh-CN" dirty="0" smtClean="0">
                <a:solidFill>
                  <a:schemeClr val="tx1"/>
                </a:solidFill>
              </a:rPr>
              <a:t>6.</a:t>
            </a:r>
            <a:r>
              <a:rPr lang="zh-CN" altLang="en-US" dirty="0" smtClean="0">
                <a:solidFill>
                  <a:schemeClr val="tx1"/>
                </a:solidFill>
              </a:rPr>
              <a:t>4.2 </a:t>
            </a:r>
            <a:r>
              <a:rPr lang="en-US" altLang="zh-CN" dirty="0" smtClean="0">
                <a:solidFill>
                  <a:schemeClr val="tx1"/>
                </a:solidFill>
              </a:rPr>
              <a:t>LALR(1)</a:t>
            </a:r>
            <a:r>
              <a:rPr lang="zh-CN" altLang="en-US" dirty="0" smtClean="0">
                <a:solidFill>
                  <a:schemeClr val="tx1"/>
                </a:solidFill>
              </a:rPr>
              <a:t>分析思想</a:t>
            </a:r>
          </a:p>
        </p:txBody>
      </p:sp>
      <p:sp>
        <p:nvSpPr>
          <p:cNvPr id="45059" name="Rectangle 3"/>
          <p:cNvSpPr>
            <a:spLocks noGrp="1" noChangeArrowheads="1"/>
          </p:cNvSpPr>
          <p:nvPr>
            <p:ph type="body" idx="1"/>
          </p:nvPr>
        </p:nvSpPr>
        <p:spPr>
          <a:xfrm>
            <a:off x="457200" y="1524000"/>
            <a:ext cx="8229600" cy="4648200"/>
          </a:xfrm>
        </p:spPr>
        <p:txBody>
          <a:bodyPr/>
          <a:lstStyle/>
          <a:p>
            <a:pPr eaLnBrk="1" hangingPunct="1">
              <a:buClr>
                <a:srgbClr val="FF6600"/>
              </a:buClr>
            </a:pPr>
            <a:r>
              <a:rPr lang="en-US" altLang="zh-CN" sz="2800" smtClean="0"/>
              <a:t>LALR(1)</a:t>
            </a:r>
            <a:r>
              <a:rPr lang="zh-CN" altLang="en-US" sz="2800" smtClean="0"/>
              <a:t>方法是介于</a:t>
            </a:r>
            <a:r>
              <a:rPr lang="en-US" altLang="zh-CN" sz="2800" smtClean="0"/>
              <a:t>SLR(1)</a:t>
            </a:r>
            <a:r>
              <a:rPr lang="zh-CN" altLang="en-US" sz="2800" smtClean="0"/>
              <a:t>和</a:t>
            </a:r>
            <a:r>
              <a:rPr lang="en-US" altLang="zh-CN" sz="2800" smtClean="0"/>
              <a:t>LR(1)</a:t>
            </a:r>
            <a:r>
              <a:rPr lang="zh-CN" altLang="en-US" sz="2800" smtClean="0"/>
              <a:t>之间的一种方法，即其功能比</a:t>
            </a:r>
            <a:r>
              <a:rPr lang="en-US" altLang="zh-CN" sz="2800" smtClean="0"/>
              <a:t>SLR(1)</a:t>
            </a:r>
            <a:r>
              <a:rPr lang="zh-CN" altLang="en-US" sz="2800" smtClean="0"/>
              <a:t>强，比</a:t>
            </a:r>
            <a:r>
              <a:rPr lang="en-US" altLang="zh-CN" sz="2800" smtClean="0"/>
              <a:t>LR(1)</a:t>
            </a:r>
            <a:r>
              <a:rPr lang="zh-CN" altLang="en-US" sz="2800" smtClean="0"/>
              <a:t>弱。</a:t>
            </a:r>
          </a:p>
          <a:p>
            <a:pPr eaLnBrk="1" hangingPunct="1">
              <a:buClr>
                <a:srgbClr val="FF6600"/>
              </a:buClr>
            </a:pPr>
            <a:r>
              <a:rPr lang="zh-CN" altLang="en-US" sz="2800" smtClean="0"/>
              <a:t>它具有</a:t>
            </a:r>
            <a:r>
              <a:rPr lang="en-US" altLang="zh-CN" sz="2800" smtClean="0"/>
              <a:t>SLR(1)</a:t>
            </a:r>
            <a:r>
              <a:rPr lang="zh-CN" altLang="en-US" sz="2800" smtClean="0"/>
              <a:t>的状态数少的优点和</a:t>
            </a:r>
            <a:r>
              <a:rPr lang="en-US" altLang="zh-CN" sz="2800" smtClean="0"/>
              <a:t>LR(1)</a:t>
            </a:r>
            <a:r>
              <a:rPr lang="zh-CN" altLang="en-US" sz="2800" smtClean="0"/>
              <a:t>的适用范围广的优点。</a:t>
            </a:r>
            <a:endParaRPr lang="en-US" altLang="zh-CN" sz="2800" smtClean="0"/>
          </a:p>
          <a:p>
            <a:pPr eaLnBrk="1" hangingPunct="1"/>
            <a:r>
              <a:rPr lang="en-US" altLang="zh-CN" sz="2800" smtClean="0"/>
              <a:t>LALR(1)</a:t>
            </a:r>
            <a:r>
              <a:rPr lang="zh-CN" altLang="en-US" sz="2800" smtClean="0"/>
              <a:t>分析</a:t>
            </a:r>
          </a:p>
          <a:p>
            <a:pPr eaLnBrk="1" hangingPunct="1">
              <a:buFont typeface="Wingdings" pitchFamily="2" charset="2"/>
              <a:buNone/>
            </a:pPr>
            <a:r>
              <a:rPr lang="zh-CN" altLang="en-US" sz="2800" smtClean="0"/>
              <a:t>	对</a:t>
            </a:r>
            <a:r>
              <a:rPr lang="en-US" altLang="zh-CN" sz="2800" smtClean="0">
                <a:solidFill>
                  <a:srgbClr val="FFFF00"/>
                </a:solidFill>
              </a:rPr>
              <a:t>LR(1)</a:t>
            </a:r>
            <a:r>
              <a:rPr lang="zh-CN" altLang="en-US" sz="2800" smtClean="0">
                <a:solidFill>
                  <a:srgbClr val="FFFF00"/>
                </a:solidFill>
              </a:rPr>
              <a:t>项目集规范族</a:t>
            </a:r>
            <a:r>
              <a:rPr lang="zh-CN" altLang="en-US" sz="2800" smtClean="0"/>
              <a:t>合并</a:t>
            </a:r>
            <a:r>
              <a:rPr lang="zh-CN" altLang="en-US" sz="2800" smtClean="0">
                <a:solidFill>
                  <a:srgbClr val="FFFF00"/>
                </a:solidFill>
              </a:rPr>
              <a:t>同心集</a:t>
            </a:r>
            <a:r>
              <a:rPr lang="zh-CN" altLang="en-US" sz="2800" smtClean="0"/>
              <a:t>，若合并同心集后不产生新的冲突，则为</a:t>
            </a:r>
            <a:r>
              <a:rPr lang="en-US" altLang="zh-CN" sz="2800" smtClean="0">
                <a:solidFill>
                  <a:srgbClr val="FFFF00"/>
                </a:solidFill>
              </a:rPr>
              <a:t>LALR(1)</a:t>
            </a:r>
            <a:r>
              <a:rPr lang="zh-CN" altLang="zh-CN" sz="2800" smtClean="0">
                <a:solidFill>
                  <a:srgbClr val="FFFF00"/>
                </a:solidFill>
              </a:rPr>
              <a:t>项目集</a:t>
            </a:r>
            <a:endParaRPr lang="zh-CN" altLang="en-US" sz="2800" smtClean="0">
              <a:solidFill>
                <a:srgbClr val="FFFF00"/>
              </a:solidFill>
            </a:endParaRPr>
          </a:p>
          <a:p>
            <a:pPr eaLnBrk="1" hangingPunct="1">
              <a:buFont typeface="Wingdings" pitchFamily="2" charset="2"/>
              <a:buNone/>
            </a:pPr>
            <a:r>
              <a:rPr lang="en-US" altLang="zh-CN" sz="2800" smtClean="0"/>
              <a:t>	LALR(1)</a:t>
            </a:r>
            <a:r>
              <a:rPr lang="zh-CN" altLang="en-US" sz="2800" smtClean="0"/>
              <a:t>分析大大减少项目集（状态）的数目。</a:t>
            </a:r>
          </a:p>
          <a:p>
            <a:pPr eaLnBrk="1" hangingPunct="1">
              <a:buFont typeface="Wingdings" pitchFamily="2" charset="2"/>
              <a:buNone/>
            </a:pP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2"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524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sz="2800">
                <a:latin typeface="宋体" pitchFamily="2" charset="-122"/>
              </a:rPr>
              <a:t>分析可发现</a:t>
            </a:r>
            <a:r>
              <a:rPr lang="en-US" altLang="zh-CN" sz="2800">
                <a:latin typeface="宋体" pitchFamily="2" charset="-122"/>
              </a:rPr>
              <a:t>I</a:t>
            </a:r>
            <a:r>
              <a:rPr lang="en-US" altLang="zh-CN" sz="2800" baseline="-25000">
                <a:latin typeface="宋体" pitchFamily="2" charset="-122"/>
              </a:rPr>
              <a:t>3</a:t>
            </a:r>
            <a:r>
              <a:rPr lang="zh-CN" altLang="en-US" sz="2800">
                <a:latin typeface="宋体" pitchFamily="2" charset="-122"/>
              </a:rPr>
              <a:t>和</a:t>
            </a:r>
            <a:r>
              <a:rPr lang="en-US" altLang="zh-CN" sz="2800">
                <a:latin typeface="宋体" pitchFamily="2" charset="-122"/>
              </a:rPr>
              <a:t>I</a:t>
            </a:r>
            <a:r>
              <a:rPr lang="en-US" altLang="zh-CN" sz="2800" baseline="-25000">
                <a:latin typeface="宋体" pitchFamily="2" charset="-122"/>
              </a:rPr>
              <a:t>6</a:t>
            </a:r>
            <a:r>
              <a:rPr lang="en-US" altLang="zh-CN" sz="2800">
                <a:latin typeface="宋体" pitchFamily="2" charset="-122"/>
              </a:rPr>
              <a:t> ， I</a:t>
            </a:r>
            <a:r>
              <a:rPr lang="en-US" altLang="zh-CN" sz="2800" baseline="-25000">
                <a:latin typeface="宋体" pitchFamily="2" charset="-122"/>
              </a:rPr>
              <a:t>4</a:t>
            </a:r>
            <a:r>
              <a:rPr lang="zh-CN" altLang="en-US" sz="2800">
                <a:latin typeface="宋体" pitchFamily="2" charset="-122"/>
              </a:rPr>
              <a:t>和</a:t>
            </a:r>
            <a:r>
              <a:rPr lang="en-US" altLang="zh-CN" sz="2800">
                <a:latin typeface="宋体" pitchFamily="2" charset="-122"/>
              </a:rPr>
              <a:t>I</a:t>
            </a:r>
            <a:r>
              <a:rPr lang="en-US" altLang="zh-CN" sz="2800" baseline="-25000">
                <a:latin typeface="宋体" pitchFamily="2" charset="-122"/>
              </a:rPr>
              <a:t>7</a:t>
            </a:r>
            <a:r>
              <a:rPr lang="en-US" altLang="zh-CN" sz="2800">
                <a:latin typeface="宋体" pitchFamily="2" charset="-122"/>
              </a:rPr>
              <a:t> ， I</a:t>
            </a:r>
            <a:r>
              <a:rPr lang="en-US" altLang="zh-CN" sz="2800" baseline="-25000">
                <a:latin typeface="宋体" pitchFamily="2" charset="-122"/>
              </a:rPr>
              <a:t>8</a:t>
            </a:r>
            <a:r>
              <a:rPr lang="zh-CN" altLang="en-US" sz="2800">
                <a:latin typeface="宋体" pitchFamily="2" charset="-122"/>
              </a:rPr>
              <a:t>和</a:t>
            </a:r>
            <a:r>
              <a:rPr lang="en-US" altLang="zh-CN" sz="2800">
                <a:latin typeface="宋体" pitchFamily="2" charset="-122"/>
              </a:rPr>
              <a:t>I</a:t>
            </a:r>
            <a:r>
              <a:rPr lang="en-US" altLang="zh-CN" sz="2800" baseline="-25000">
                <a:latin typeface="宋体" pitchFamily="2" charset="-122"/>
              </a:rPr>
              <a:t>9</a:t>
            </a:r>
            <a:r>
              <a:rPr lang="zh-CN" altLang="en-US" sz="2800">
                <a:latin typeface="宋体" pitchFamily="2" charset="-122"/>
              </a:rPr>
              <a:t>分别为同心集</a:t>
            </a:r>
          </a:p>
        </p:txBody>
      </p:sp>
      <p:grpSp>
        <p:nvGrpSpPr>
          <p:cNvPr id="101394" name="Group 18"/>
          <p:cNvGrpSpPr>
            <a:grpSpLocks/>
          </p:cNvGrpSpPr>
          <p:nvPr/>
        </p:nvGrpSpPr>
        <p:grpSpPr bwMode="auto">
          <a:xfrm>
            <a:off x="228600" y="914400"/>
            <a:ext cx="5105400" cy="2125663"/>
            <a:chOff x="144" y="576"/>
            <a:chExt cx="3216" cy="1339"/>
          </a:xfrm>
        </p:grpSpPr>
        <p:sp>
          <p:nvSpPr>
            <p:cNvPr id="77847" name="Text Box 3"/>
            <p:cNvSpPr txBox="1">
              <a:spLocks noChangeArrowheads="1"/>
            </p:cNvSpPr>
            <p:nvPr/>
          </p:nvSpPr>
          <p:spPr bwMode="auto">
            <a:xfrm>
              <a:off x="144" y="576"/>
              <a:ext cx="1632" cy="1224"/>
            </a:xfrm>
            <a:prstGeom prst="rect">
              <a:avLst/>
            </a:prstGeom>
            <a:noFill/>
            <a:ln w="25400">
              <a:solidFill>
                <a:srgbClr val="99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a:t>I</a:t>
              </a:r>
              <a:r>
                <a:rPr lang="en-US" altLang="zh-CN" baseline="-25000"/>
                <a:t>3</a:t>
              </a:r>
              <a:r>
                <a:rPr lang="en-US" altLang="zh-CN"/>
                <a:t>:</a:t>
              </a:r>
            </a:p>
            <a:p>
              <a:pPr eaLnBrk="1" hangingPunct="1">
                <a:lnSpc>
                  <a:spcPct val="100000"/>
                </a:lnSpc>
                <a:spcBef>
                  <a:spcPct val="0"/>
                </a:spcBef>
                <a:buClrTx/>
                <a:buFontTx/>
                <a:buNone/>
              </a:pPr>
              <a:r>
                <a:rPr lang="en-US" altLang="zh-CN">
                  <a:sym typeface="Symbol" pitchFamily="18" charset="2"/>
                </a:rPr>
                <a:t>B  a </a:t>
              </a:r>
              <a:r>
                <a:rPr lang="en-US" altLang="zh-CN"/>
                <a:t>•</a:t>
              </a:r>
              <a:r>
                <a:rPr lang="en-US" altLang="zh-CN">
                  <a:sym typeface="Symbol" pitchFamily="18" charset="2"/>
                </a:rPr>
                <a:t> B, a/b</a:t>
              </a:r>
              <a:endParaRPr lang="en-US" altLang="zh-CN"/>
            </a:p>
            <a:p>
              <a:pPr>
                <a:lnSpc>
                  <a:spcPct val="100000"/>
                </a:lnSpc>
                <a:spcBef>
                  <a:spcPct val="50000"/>
                </a:spcBef>
                <a:buClrTx/>
                <a:buFontTx/>
                <a:buNone/>
              </a:pPr>
              <a:r>
                <a:rPr lang="en-US" altLang="zh-CN">
                  <a:sym typeface="Symbol" pitchFamily="18" charset="2"/>
                </a:rPr>
                <a:t>B  </a:t>
              </a:r>
              <a:r>
                <a:rPr lang="en-US" altLang="zh-CN"/>
                <a:t>•</a:t>
              </a:r>
              <a:r>
                <a:rPr lang="en-US" altLang="zh-CN">
                  <a:sym typeface="Symbol" pitchFamily="18" charset="2"/>
                </a:rPr>
                <a:t> aB, a/b</a:t>
              </a:r>
              <a:endParaRPr lang="en-US" altLang="zh-CN"/>
            </a:p>
            <a:p>
              <a:pPr>
                <a:lnSpc>
                  <a:spcPct val="100000"/>
                </a:lnSpc>
                <a:spcBef>
                  <a:spcPct val="50000"/>
                </a:spcBef>
                <a:buClrTx/>
                <a:buFontTx/>
                <a:buNone/>
              </a:pPr>
              <a:r>
                <a:rPr lang="en-US" altLang="zh-CN">
                  <a:sym typeface="Symbol" pitchFamily="18" charset="2"/>
                </a:rPr>
                <a:t>B  </a:t>
              </a:r>
              <a:r>
                <a:rPr lang="en-US" altLang="zh-CN"/>
                <a:t>•</a:t>
              </a:r>
              <a:r>
                <a:rPr lang="en-US" altLang="zh-CN">
                  <a:sym typeface="Symbol" pitchFamily="18" charset="2"/>
                </a:rPr>
                <a:t> b, a/b</a:t>
              </a:r>
            </a:p>
          </p:txBody>
        </p:sp>
        <p:sp>
          <p:nvSpPr>
            <p:cNvPr id="77848" name="Text Box 4"/>
            <p:cNvSpPr txBox="1">
              <a:spLocks noChangeArrowheads="1"/>
            </p:cNvSpPr>
            <p:nvPr/>
          </p:nvSpPr>
          <p:spPr bwMode="auto">
            <a:xfrm>
              <a:off x="1968" y="576"/>
              <a:ext cx="1392" cy="1339"/>
            </a:xfrm>
            <a:prstGeom prst="rect">
              <a:avLst/>
            </a:prstGeom>
            <a:noFill/>
            <a:ln w="25400">
              <a:solidFill>
                <a:srgbClr val="99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a:t>I</a:t>
              </a:r>
              <a:r>
                <a:rPr lang="en-US" altLang="zh-CN" baseline="-25000"/>
                <a:t>6</a:t>
              </a:r>
              <a:r>
                <a:rPr lang="en-US" altLang="zh-CN"/>
                <a:t>:</a:t>
              </a:r>
            </a:p>
            <a:p>
              <a:pPr>
                <a:lnSpc>
                  <a:spcPct val="100000"/>
                </a:lnSpc>
                <a:spcBef>
                  <a:spcPct val="50000"/>
                </a:spcBef>
                <a:buClrTx/>
                <a:buFontTx/>
                <a:buNone/>
              </a:pPr>
              <a:r>
                <a:rPr lang="en-US" altLang="zh-CN"/>
                <a:t>B </a:t>
              </a:r>
              <a:r>
                <a:rPr lang="en-US" altLang="zh-CN">
                  <a:sym typeface="Symbol" pitchFamily="18" charset="2"/>
                </a:rPr>
                <a:t> a </a:t>
              </a:r>
              <a:r>
                <a:rPr lang="en-US" altLang="zh-CN"/>
                <a:t>•</a:t>
              </a:r>
              <a:r>
                <a:rPr lang="en-US" altLang="zh-CN">
                  <a:sym typeface="Symbol" pitchFamily="18" charset="2"/>
                </a:rPr>
                <a:t> B, #</a:t>
              </a:r>
              <a:endParaRPr lang="en-US" altLang="zh-CN"/>
            </a:p>
            <a:p>
              <a:pPr>
                <a:lnSpc>
                  <a:spcPct val="100000"/>
                </a:lnSpc>
                <a:spcBef>
                  <a:spcPct val="50000"/>
                </a:spcBef>
                <a:buClrTx/>
                <a:buFontTx/>
                <a:buNone/>
              </a:pPr>
              <a:r>
                <a:rPr lang="en-US" altLang="zh-CN">
                  <a:sym typeface="Symbol" pitchFamily="18" charset="2"/>
                </a:rPr>
                <a:t>B   </a:t>
              </a:r>
              <a:r>
                <a:rPr lang="en-US" altLang="zh-CN"/>
                <a:t>•</a:t>
              </a:r>
              <a:r>
                <a:rPr lang="en-US" altLang="zh-CN">
                  <a:sym typeface="Symbol" pitchFamily="18" charset="2"/>
                </a:rPr>
                <a:t> aB, #</a:t>
              </a:r>
              <a:endParaRPr lang="en-US" altLang="zh-CN"/>
            </a:p>
            <a:p>
              <a:pPr>
                <a:lnSpc>
                  <a:spcPct val="100000"/>
                </a:lnSpc>
                <a:spcBef>
                  <a:spcPct val="50000"/>
                </a:spcBef>
                <a:buClrTx/>
                <a:buFontTx/>
                <a:buNone/>
              </a:pPr>
              <a:r>
                <a:rPr lang="en-US" altLang="zh-CN">
                  <a:sym typeface="Symbol" pitchFamily="18" charset="2"/>
                </a:rPr>
                <a:t>B  </a:t>
              </a:r>
              <a:r>
                <a:rPr lang="en-US" altLang="zh-CN"/>
                <a:t>•</a:t>
              </a:r>
              <a:r>
                <a:rPr lang="en-US" altLang="zh-CN">
                  <a:sym typeface="Symbol" pitchFamily="18" charset="2"/>
                </a:rPr>
                <a:t> b, #</a:t>
              </a:r>
            </a:p>
          </p:txBody>
        </p:sp>
      </p:grpSp>
      <p:grpSp>
        <p:nvGrpSpPr>
          <p:cNvPr id="101396" name="Group 20"/>
          <p:cNvGrpSpPr>
            <a:grpSpLocks/>
          </p:cNvGrpSpPr>
          <p:nvPr/>
        </p:nvGrpSpPr>
        <p:grpSpPr bwMode="auto">
          <a:xfrm>
            <a:off x="228600" y="3478213"/>
            <a:ext cx="4876800" cy="1030287"/>
            <a:chOff x="144" y="2191"/>
            <a:chExt cx="3072" cy="649"/>
          </a:xfrm>
        </p:grpSpPr>
        <p:sp>
          <p:nvSpPr>
            <p:cNvPr id="77845" name="Text Box 5"/>
            <p:cNvSpPr txBox="1">
              <a:spLocks noChangeArrowheads="1"/>
            </p:cNvSpPr>
            <p:nvPr/>
          </p:nvSpPr>
          <p:spPr bwMode="auto">
            <a:xfrm>
              <a:off x="144" y="2191"/>
              <a:ext cx="1392" cy="649"/>
            </a:xfrm>
            <a:prstGeom prst="rect">
              <a:avLst/>
            </a:prstGeom>
            <a:noFill/>
            <a:ln w="25400">
              <a:solidFill>
                <a:srgbClr val="99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a:t>I</a:t>
              </a:r>
              <a:r>
                <a:rPr lang="en-US" altLang="zh-CN" baseline="-25000"/>
                <a:t>4</a:t>
              </a:r>
              <a:r>
                <a:rPr lang="en-US" altLang="zh-CN"/>
                <a:t>:</a:t>
              </a:r>
            </a:p>
            <a:p>
              <a:pPr>
                <a:lnSpc>
                  <a:spcPct val="100000"/>
                </a:lnSpc>
                <a:spcBef>
                  <a:spcPct val="50000"/>
                </a:spcBef>
                <a:buClrTx/>
                <a:buFontTx/>
                <a:buNone/>
              </a:pPr>
              <a:r>
                <a:rPr lang="en-US" altLang="zh-CN">
                  <a:sym typeface="Symbol" pitchFamily="18" charset="2"/>
                </a:rPr>
                <a:t>B  b </a:t>
              </a:r>
              <a:r>
                <a:rPr lang="en-US" altLang="zh-CN"/>
                <a:t>•</a:t>
              </a:r>
              <a:r>
                <a:rPr lang="en-US" altLang="zh-CN">
                  <a:sym typeface="Symbol" pitchFamily="18" charset="2"/>
                </a:rPr>
                <a:t>, a/b</a:t>
              </a:r>
            </a:p>
          </p:txBody>
        </p:sp>
        <p:sp>
          <p:nvSpPr>
            <p:cNvPr id="77846" name="Text Box 6"/>
            <p:cNvSpPr txBox="1">
              <a:spLocks noChangeArrowheads="1"/>
            </p:cNvSpPr>
            <p:nvPr/>
          </p:nvSpPr>
          <p:spPr bwMode="auto">
            <a:xfrm>
              <a:off x="2016" y="2191"/>
              <a:ext cx="1200" cy="649"/>
            </a:xfrm>
            <a:prstGeom prst="rect">
              <a:avLst/>
            </a:prstGeom>
            <a:noFill/>
            <a:ln w="25400">
              <a:solidFill>
                <a:srgbClr val="99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a:t>I</a:t>
              </a:r>
              <a:r>
                <a:rPr lang="en-US" altLang="zh-CN" baseline="-25000"/>
                <a:t>7</a:t>
              </a:r>
              <a:r>
                <a:rPr lang="en-US" altLang="zh-CN"/>
                <a:t>:</a:t>
              </a:r>
            </a:p>
            <a:p>
              <a:pPr>
                <a:lnSpc>
                  <a:spcPct val="100000"/>
                </a:lnSpc>
                <a:spcBef>
                  <a:spcPct val="50000"/>
                </a:spcBef>
                <a:buClrTx/>
                <a:buFontTx/>
                <a:buNone/>
              </a:pPr>
              <a:r>
                <a:rPr lang="en-US" altLang="zh-CN">
                  <a:sym typeface="Symbol" pitchFamily="18" charset="2"/>
                </a:rPr>
                <a:t>B  b </a:t>
              </a:r>
              <a:r>
                <a:rPr lang="en-US" altLang="zh-CN"/>
                <a:t>•</a:t>
              </a:r>
              <a:r>
                <a:rPr lang="en-US" altLang="zh-CN">
                  <a:sym typeface="Symbol" pitchFamily="18" charset="2"/>
                </a:rPr>
                <a:t>, #</a:t>
              </a:r>
            </a:p>
          </p:txBody>
        </p:sp>
      </p:grpSp>
      <p:grpSp>
        <p:nvGrpSpPr>
          <p:cNvPr id="101398" name="Group 22"/>
          <p:cNvGrpSpPr>
            <a:grpSpLocks/>
          </p:cNvGrpSpPr>
          <p:nvPr/>
        </p:nvGrpSpPr>
        <p:grpSpPr bwMode="auto">
          <a:xfrm>
            <a:off x="228600" y="5105400"/>
            <a:ext cx="5105400" cy="1030288"/>
            <a:chOff x="144" y="3216"/>
            <a:chExt cx="3216" cy="649"/>
          </a:xfrm>
        </p:grpSpPr>
        <p:sp>
          <p:nvSpPr>
            <p:cNvPr id="77843" name="Text Box 7"/>
            <p:cNvSpPr txBox="1">
              <a:spLocks noChangeArrowheads="1"/>
            </p:cNvSpPr>
            <p:nvPr/>
          </p:nvSpPr>
          <p:spPr bwMode="auto">
            <a:xfrm>
              <a:off x="144" y="3220"/>
              <a:ext cx="1632" cy="534"/>
            </a:xfrm>
            <a:prstGeom prst="rect">
              <a:avLst/>
            </a:prstGeom>
            <a:noFill/>
            <a:ln w="25400">
              <a:solidFill>
                <a:srgbClr val="99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a:t>I</a:t>
              </a:r>
              <a:r>
                <a:rPr lang="en-US" altLang="zh-CN" baseline="-25000"/>
                <a:t>8</a:t>
              </a:r>
              <a:r>
                <a:rPr lang="en-US" altLang="zh-CN"/>
                <a:t>:</a:t>
              </a:r>
            </a:p>
            <a:p>
              <a:pPr eaLnBrk="1" hangingPunct="1">
                <a:lnSpc>
                  <a:spcPct val="100000"/>
                </a:lnSpc>
                <a:spcBef>
                  <a:spcPct val="0"/>
                </a:spcBef>
                <a:buClrTx/>
                <a:buFontTx/>
                <a:buNone/>
              </a:pPr>
              <a:r>
                <a:rPr lang="en-US" altLang="zh-CN">
                  <a:sym typeface="Symbol" pitchFamily="18" charset="2"/>
                </a:rPr>
                <a:t>B  a B </a:t>
              </a:r>
              <a:r>
                <a:rPr lang="en-US" altLang="zh-CN"/>
                <a:t>•</a:t>
              </a:r>
              <a:r>
                <a:rPr lang="en-US" altLang="zh-CN">
                  <a:sym typeface="Symbol" pitchFamily="18" charset="2"/>
                </a:rPr>
                <a:t>, a/b</a:t>
              </a:r>
            </a:p>
          </p:txBody>
        </p:sp>
        <p:sp>
          <p:nvSpPr>
            <p:cNvPr id="77844" name="Text Box 8"/>
            <p:cNvSpPr txBox="1">
              <a:spLocks noChangeArrowheads="1"/>
            </p:cNvSpPr>
            <p:nvPr/>
          </p:nvSpPr>
          <p:spPr bwMode="auto">
            <a:xfrm>
              <a:off x="1920" y="3216"/>
              <a:ext cx="1440" cy="649"/>
            </a:xfrm>
            <a:prstGeom prst="rect">
              <a:avLst/>
            </a:prstGeom>
            <a:noFill/>
            <a:ln w="25400">
              <a:solidFill>
                <a:srgbClr val="99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a:t>I</a:t>
              </a:r>
              <a:r>
                <a:rPr lang="en-US" altLang="zh-CN" baseline="-25000"/>
                <a:t>9</a:t>
              </a:r>
              <a:r>
                <a:rPr lang="en-US" altLang="zh-CN"/>
                <a:t>:</a:t>
              </a:r>
            </a:p>
            <a:p>
              <a:pPr>
                <a:lnSpc>
                  <a:spcPct val="100000"/>
                </a:lnSpc>
                <a:spcBef>
                  <a:spcPct val="50000"/>
                </a:spcBef>
                <a:buClrTx/>
                <a:buFontTx/>
                <a:buNone/>
              </a:pPr>
              <a:r>
                <a:rPr lang="en-US" altLang="zh-CN"/>
                <a:t>B </a:t>
              </a:r>
              <a:r>
                <a:rPr lang="en-US" altLang="zh-CN">
                  <a:sym typeface="Symbol" pitchFamily="18" charset="2"/>
                </a:rPr>
                <a:t> a B </a:t>
              </a:r>
              <a:r>
                <a:rPr lang="en-US" altLang="zh-CN"/>
                <a:t>•</a:t>
              </a:r>
              <a:r>
                <a:rPr lang="en-US" altLang="zh-CN">
                  <a:sym typeface="Symbol" pitchFamily="18" charset="2"/>
                </a:rPr>
                <a:t>, #</a:t>
              </a:r>
            </a:p>
          </p:txBody>
        </p:sp>
      </p:grpSp>
      <p:grpSp>
        <p:nvGrpSpPr>
          <p:cNvPr id="101395" name="Group 19"/>
          <p:cNvGrpSpPr>
            <a:grpSpLocks/>
          </p:cNvGrpSpPr>
          <p:nvPr/>
        </p:nvGrpSpPr>
        <p:grpSpPr bwMode="auto">
          <a:xfrm>
            <a:off x="5257800" y="914400"/>
            <a:ext cx="3810000" cy="2125663"/>
            <a:chOff x="3312" y="576"/>
            <a:chExt cx="2400" cy="1339"/>
          </a:xfrm>
        </p:grpSpPr>
        <p:sp>
          <p:nvSpPr>
            <p:cNvPr id="77840" name="Text Box 9"/>
            <p:cNvSpPr txBox="1">
              <a:spLocks noChangeArrowheads="1"/>
            </p:cNvSpPr>
            <p:nvPr/>
          </p:nvSpPr>
          <p:spPr bwMode="auto">
            <a:xfrm>
              <a:off x="3936" y="576"/>
              <a:ext cx="1776" cy="1339"/>
            </a:xfrm>
            <a:prstGeom prst="rect">
              <a:avLst/>
            </a:prstGeom>
            <a:noFill/>
            <a:ln w="25400">
              <a:solidFill>
                <a:srgbClr val="99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a:t>I</a:t>
              </a:r>
              <a:r>
                <a:rPr lang="en-US" altLang="zh-CN" baseline="-25000"/>
                <a:t>3,6</a:t>
              </a:r>
              <a:r>
                <a:rPr lang="en-US" altLang="zh-CN"/>
                <a:t>:</a:t>
              </a:r>
            </a:p>
            <a:p>
              <a:pPr>
                <a:lnSpc>
                  <a:spcPct val="100000"/>
                </a:lnSpc>
                <a:spcBef>
                  <a:spcPct val="50000"/>
                </a:spcBef>
                <a:buClrTx/>
                <a:buFontTx/>
                <a:buNone/>
              </a:pPr>
              <a:r>
                <a:rPr lang="en-US" altLang="zh-CN"/>
                <a:t>B </a:t>
              </a:r>
              <a:r>
                <a:rPr lang="en-US" altLang="zh-CN">
                  <a:sym typeface="Symbol" pitchFamily="18" charset="2"/>
                </a:rPr>
                <a:t> a </a:t>
              </a:r>
              <a:r>
                <a:rPr lang="en-US" altLang="zh-CN"/>
                <a:t>•</a:t>
              </a:r>
              <a:r>
                <a:rPr lang="en-US" altLang="zh-CN">
                  <a:sym typeface="Symbol" pitchFamily="18" charset="2"/>
                </a:rPr>
                <a:t> B, a/b/#</a:t>
              </a:r>
              <a:endParaRPr lang="en-US" altLang="zh-CN"/>
            </a:p>
            <a:p>
              <a:pPr>
                <a:lnSpc>
                  <a:spcPct val="100000"/>
                </a:lnSpc>
                <a:spcBef>
                  <a:spcPct val="50000"/>
                </a:spcBef>
                <a:buClrTx/>
                <a:buFontTx/>
                <a:buNone/>
              </a:pPr>
              <a:r>
                <a:rPr lang="en-US" altLang="zh-CN">
                  <a:sym typeface="Symbol" pitchFamily="18" charset="2"/>
                </a:rPr>
                <a:t>B   </a:t>
              </a:r>
              <a:r>
                <a:rPr lang="en-US" altLang="zh-CN"/>
                <a:t>•</a:t>
              </a:r>
              <a:r>
                <a:rPr lang="en-US" altLang="zh-CN">
                  <a:sym typeface="Symbol" pitchFamily="18" charset="2"/>
                </a:rPr>
                <a:t> aB, a/b/#</a:t>
              </a:r>
              <a:endParaRPr lang="en-US" altLang="zh-CN"/>
            </a:p>
            <a:p>
              <a:pPr>
                <a:lnSpc>
                  <a:spcPct val="100000"/>
                </a:lnSpc>
                <a:spcBef>
                  <a:spcPct val="50000"/>
                </a:spcBef>
                <a:buClrTx/>
                <a:buFontTx/>
                <a:buNone/>
              </a:pPr>
              <a:r>
                <a:rPr lang="en-US" altLang="zh-CN">
                  <a:sym typeface="Symbol" pitchFamily="18" charset="2"/>
                </a:rPr>
                <a:t>B  </a:t>
              </a:r>
              <a:r>
                <a:rPr lang="en-US" altLang="zh-CN"/>
                <a:t>•</a:t>
              </a:r>
              <a:r>
                <a:rPr lang="en-US" altLang="zh-CN">
                  <a:sym typeface="Symbol" pitchFamily="18" charset="2"/>
                </a:rPr>
                <a:t> b, a/b/#</a:t>
              </a:r>
            </a:p>
          </p:txBody>
        </p:sp>
        <p:sp>
          <p:nvSpPr>
            <p:cNvPr id="77841" name="Line 12"/>
            <p:cNvSpPr>
              <a:spLocks noChangeShapeType="1"/>
            </p:cNvSpPr>
            <p:nvPr/>
          </p:nvSpPr>
          <p:spPr bwMode="auto">
            <a:xfrm>
              <a:off x="3360" y="124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2" name="Text Box 13"/>
            <p:cNvSpPr txBox="1">
              <a:spLocks noChangeArrowheads="1"/>
            </p:cNvSpPr>
            <p:nvPr/>
          </p:nvSpPr>
          <p:spPr bwMode="auto">
            <a:xfrm>
              <a:off x="3312" y="91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宋体" pitchFamily="2" charset="-122"/>
                </a:rPr>
                <a:t>合并为</a:t>
              </a:r>
            </a:p>
          </p:txBody>
        </p:sp>
      </p:grpSp>
      <p:grpSp>
        <p:nvGrpSpPr>
          <p:cNvPr id="101397" name="Group 21"/>
          <p:cNvGrpSpPr>
            <a:grpSpLocks/>
          </p:cNvGrpSpPr>
          <p:nvPr/>
        </p:nvGrpSpPr>
        <p:grpSpPr bwMode="auto">
          <a:xfrm>
            <a:off x="5029200" y="3505200"/>
            <a:ext cx="4038600" cy="1030288"/>
            <a:chOff x="3168" y="2208"/>
            <a:chExt cx="2544" cy="649"/>
          </a:xfrm>
        </p:grpSpPr>
        <p:sp>
          <p:nvSpPr>
            <p:cNvPr id="77837" name="Text Box 10"/>
            <p:cNvSpPr txBox="1">
              <a:spLocks noChangeArrowheads="1"/>
            </p:cNvSpPr>
            <p:nvPr/>
          </p:nvSpPr>
          <p:spPr bwMode="auto">
            <a:xfrm>
              <a:off x="4080" y="2208"/>
              <a:ext cx="1632" cy="649"/>
            </a:xfrm>
            <a:prstGeom prst="rect">
              <a:avLst/>
            </a:prstGeom>
            <a:noFill/>
            <a:ln w="25400">
              <a:solidFill>
                <a:srgbClr val="99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a:t>I</a:t>
              </a:r>
              <a:r>
                <a:rPr lang="en-US" altLang="zh-CN" baseline="-25000"/>
                <a:t>4,7</a:t>
              </a:r>
              <a:r>
                <a:rPr lang="en-US" altLang="zh-CN"/>
                <a:t>:</a:t>
              </a:r>
            </a:p>
            <a:p>
              <a:pPr>
                <a:lnSpc>
                  <a:spcPct val="100000"/>
                </a:lnSpc>
                <a:spcBef>
                  <a:spcPct val="50000"/>
                </a:spcBef>
                <a:buClrTx/>
                <a:buFontTx/>
                <a:buNone/>
              </a:pPr>
              <a:r>
                <a:rPr lang="en-US" altLang="zh-CN">
                  <a:sym typeface="Symbol" pitchFamily="18" charset="2"/>
                </a:rPr>
                <a:t>B  b </a:t>
              </a:r>
              <a:r>
                <a:rPr lang="en-US" altLang="zh-CN"/>
                <a:t>•</a:t>
              </a:r>
              <a:r>
                <a:rPr lang="en-US" altLang="zh-CN">
                  <a:sym typeface="Symbol" pitchFamily="18" charset="2"/>
                </a:rPr>
                <a:t>, a/b/#</a:t>
              </a:r>
            </a:p>
          </p:txBody>
        </p:sp>
        <p:sp>
          <p:nvSpPr>
            <p:cNvPr id="77838" name="Line 14"/>
            <p:cNvSpPr>
              <a:spLocks noChangeShapeType="1"/>
            </p:cNvSpPr>
            <p:nvPr/>
          </p:nvSpPr>
          <p:spPr bwMode="auto">
            <a:xfrm>
              <a:off x="3216" y="2496"/>
              <a:ext cx="8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9" name="Text Box 15"/>
            <p:cNvSpPr txBox="1">
              <a:spLocks noChangeArrowheads="1"/>
            </p:cNvSpPr>
            <p:nvPr/>
          </p:nvSpPr>
          <p:spPr bwMode="auto">
            <a:xfrm>
              <a:off x="3168" y="220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宋体" pitchFamily="2" charset="-122"/>
                </a:rPr>
                <a:t>合并为</a:t>
              </a:r>
            </a:p>
          </p:txBody>
        </p:sp>
      </p:grpSp>
      <p:grpSp>
        <p:nvGrpSpPr>
          <p:cNvPr id="101399" name="Group 23"/>
          <p:cNvGrpSpPr>
            <a:grpSpLocks/>
          </p:cNvGrpSpPr>
          <p:nvPr/>
        </p:nvGrpSpPr>
        <p:grpSpPr bwMode="auto">
          <a:xfrm>
            <a:off x="5257800" y="4876800"/>
            <a:ext cx="3810000" cy="1235075"/>
            <a:chOff x="3312" y="3072"/>
            <a:chExt cx="2400" cy="778"/>
          </a:xfrm>
        </p:grpSpPr>
        <p:sp>
          <p:nvSpPr>
            <p:cNvPr id="77834" name="Text Box 11"/>
            <p:cNvSpPr txBox="1">
              <a:spLocks noChangeArrowheads="1"/>
            </p:cNvSpPr>
            <p:nvPr/>
          </p:nvSpPr>
          <p:spPr bwMode="auto">
            <a:xfrm>
              <a:off x="3936" y="3201"/>
              <a:ext cx="1776" cy="649"/>
            </a:xfrm>
            <a:prstGeom prst="rect">
              <a:avLst/>
            </a:prstGeom>
            <a:noFill/>
            <a:ln w="25400">
              <a:solidFill>
                <a:srgbClr val="99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a:lnSpc>
                  <a:spcPct val="100000"/>
                </a:lnSpc>
                <a:spcBef>
                  <a:spcPct val="50000"/>
                </a:spcBef>
                <a:buClrTx/>
                <a:buFontTx/>
                <a:buNone/>
              </a:pPr>
              <a:r>
                <a:rPr lang="en-US" altLang="zh-CN"/>
                <a:t>I</a:t>
              </a:r>
              <a:r>
                <a:rPr lang="en-US" altLang="zh-CN" baseline="-25000"/>
                <a:t>8,9</a:t>
              </a:r>
              <a:r>
                <a:rPr lang="en-US" altLang="zh-CN"/>
                <a:t>:</a:t>
              </a:r>
            </a:p>
            <a:p>
              <a:pPr>
                <a:lnSpc>
                  <a:spcPct val="100000"/>
                </a:lnSpc>
                <a:spcBef>
                  <a:spcPct val="50000"/>
                </a:spcBef>
                <a:buClrTx/>
                <a:buFontTx/>
                <a:buNone/>
              </a:pPr>
              <a:r>
                <a:rPr lang="en-US" altLang="zh-CN"/>
                <a:t>B </a:t>
              </a:r>
              <a:r>
                <a:rPr lang="en-US" altLang="zh-CN">
                  <a:sym typeface="Symbol" pitchFamily="18" charset="2"/>
                </a:rPr>
                <a:t> a B </a:t>
              </a:r>
              <a:r>
                <a:rPr lang="en-US" altLang="zh-CN"/>
                <a:t>•</a:t>
              </a:r>
              <a:r>
                <a:rPr lang="en-US" altLang="zh-CN">
                  <a:sym typeface="Symbol" pitchFamily="18" charset="2"/>
                </a:rPr>
                <a:t>, a/b/#</a:t>
              </a:r>
            </a:p>
          </p:txBody>
        </p:sp>
        <p:sp>
          <p:nvSpPr>
            <p:cNvPr id="77835" name="Line 16"/>
            <p:cNvSpPr>
              <a:spLocks noChangeShapeType="1"/>
            </p:cNvSpPr>
            <p:nvPr/>
          </p:nvSpPr>
          <p:spPr bwMode="auto">
            <a:xfrm>
              <a:off x="3360" y="3504"/>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6" name="Text Box 17"/>
            <p:cNvSpPr txBox="1">
              <a:spLocks noChangeArrowheads="1"/>
            </p:cNvSpPr>
            <p:nvPr/>
          </p:nvSpPr>
          <p:spPr bwMode="auto">
            <a:xfrm>
              <a:off x="3312" y="3072"/>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lnSpc>
                  <a:spcPct val="100000"/>
                </a:lnSpc>
                <a:spcBef>
                  <a:spcPct val="50000"/>
                </a:spcBef>
                <a:buClrTx/>
                <a:buFontTx/>
                <a:buNone/>
              </a:pPr>
              <a:r>
                <a:rPr lang="zh-CN" altLang="en-US">
                  <a:latin typeface="宋体" pitchFamily="2" charset="-122"/>
                </a:rPr>
                <a:t>合并为</a:t>
              </a:r>
            </a:p>
          </p:txBody>
        </p:sp>
      </p:grpSp>
      <p:sp>
        <p:nvSpPr>
          <p:cNvPr id="77833" name="Text Box 24"/>
          <p:cNvSpPr txBox="1">
            <a:spLocks noChangeArrowheads="1"/>
          </p:cNvSpPr>
          <p:nvPr/>
        </p:nvSpPr>
        <p:spPr bwMode="auto">
          <a:xfrm>
            <a:off x="152400" y="6248400"/>
            <a:ext cx="7772400"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t>同心集合并后不包含冲突，是</a:t>
            </a:r>
            <a:r>
              <a:rPr lang="en-US" altLang="zh-CN"/>
              <a:t>LALR(1)</a:t>
            </a:r>
            <a:r>
              <a:rPr lang="zh-CN" altLang="en-US"/>
              <a:t>项目集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13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13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13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13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139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01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304800" y="228600"/>
            <a:ext cx="8458200" cy="5486400"/>
          </a:xfrm>
        </p:spPr>
        <p:txBody>
          <a:bodyPr/>
          <a:lstStyle/>
          <a:p>
            <a:pPr eaLnBrk="1" hangingPunct="1">
              <a:buFont typeface="Wingdings" pitchFamily="2" charset="2"/>
              <a:buNone/>
            </a:pPr>
            <a:r>
              <a:rPr lang="zh-CN" altLang="en-US" sz="2400" smtClean="0"/>
              <a:t>本章小结</a:t>
            </a:r>
          </a:p>
          <a:p>
            <a:pPr eaLnBrk="1" hangingPunct="1">
              <a:buFont typeface="Wingdings" pitchFamily="2" charset="2"/>
              <a:buNone/>
            </a:pPr>
            <a:r>
              <a:rPr lang="en-US" altLang="zh-CN" sz="2400" smtClean="0"/>
              <a:t>LR(0)、SLR(1)、LR(1)、LALR(1)</a:t>
            </a:r>
            <a:r>
              <a:rPr lang="zh-CN" altLang="en-US" sz="2400" smtClean="0"/>
              <a:t>方法比较</a:t>
            </a:r>
          </a:p>
          <a:p>
            <a:pPr eaLnBrk="1" hangingPunct="1">
              <a:buFont typeface="Wingdings" pitchFamily="2" charset="2"/>
              <a:buNone/>
            </a:pPr>
            <a:r>
              <a:rPr lang="zh-CN" altLang="en-US" sz="2400" smtClean="0">
                <a:latin typeface="Times New Roman" pitchFamily="18" charset="0"/>
              </a:rPr>
              <a:t>实际上不同</a:t>
            </a:r>
            <a:r>
              <a:rPr lang="en-US" altLang="zh-CN" sz="2400" smtClean="0">
                <a:latin typeface="Times New Roman" pitchFamily="18" charset="0"/>
                <a:cs typeface="Times New Roman" pitchFamily="18" charset="0"/>
              </a:rPr>
              <a:t>LR</a:t>
            </a:r>
            <a:r>
              <a:rPr lang="zh-CN" altLang="en-US" sz="2400" smtClean="0">
                <a:latin typeface="Times New Roman" pitchFamily="18" charset="0"/>
              </a:rPr>
              <a:t>方法之间的主要区别就在于</a:t>
            </a:r>
            <a:r>
              <a:rPr lang="zh-CN" altLang="en-US" sz="2400" smtClean="0">
                <a:solidFill>
                  <a:srgbClr val="FFFF00"/>
                </a:solidFill>
                <a:latin typeface="Times New Roman" pitchFamily="18" charset="0"/>
              </a:rPr>
              <a:t>归约的判定方法</a:t>
            </a:r>
            <a:r>
              <a:rPr lang="zh-CN" altLang="en-US" sz="2400" smtClean="0">
                <a:latin typeface="Times New Roman" pitchFamily="18" charset="0"/>
              </a:rPr>
              <a:t>上：</a:t>
            </a:r>
          </a:p>
          <a:p>
            <a:pPr eaLnBrk="1" hangingPunct="1">
              <a:buFont typeface="Wingdings" pitchFamily="2" charset="2"/>
              <a:buChar char="Ø"/>
            </a:pPr>
            <a:r>
              <a:rPr lang="en-US" altLang="zh-CN" sz="2400" smtClean="0">
                <a:latin typeface="Times New Roman" pitchFamily="18" charset="0"/>
                <a:cs typeface="Times New Roman" pitchFamily="18" charset="0"/>
              </a:rPr>
              <a:t>LR(0)</a:t>
            </a:r>
            <a:r>
              <a:rPr lang="zh-CN" altLang="en-US" sz="2400" smtClean="0">
                <a:latin typeface="Times New Roman" pitchFamily="18" charset="0"/>
              </a:rPr>
              <a:t>是不看展望符判定归约；</a:t>
            </a:r>
          </a:p>
          <a:p>
            <a:pPr eaLnBrk="1" hangingPunct="1">
              <a:buFont typeface="Wingdings" pitchFamily="2" charset="2"/>
              <a:buChar char="Ø"/>
            </a:pPr>
            <a:r>
              <a:rPr lang="en-US" altLang="zh-CN" sz="2400" smtClean="0">
                <a:latin typeface="Times New Roman" pitchFamily="18" charset="0"/>
                <a:cs typeface="Times New Roman" pitchFamily="18" charset="0"/>
              </a:rPr>
              <a:t>SLR(1)</a:t>
            </a:r>
            <a:r>
              <a:rPr lang="zh-CN" altLang="en-US" sz="2400" smtClean="0">
                <a:latin typeface="Times New Roman" pitchFamily="18" charset="0"/>
              </a:rPr>
              <a:t>是看展望符，但把所有</a:t>
            </a:r>
            <a:r>
              <a:rPr lang="en-US" altLang="zh-CN" sz="2400" smtClean="0">
                <a:latin typeface="Times New Roman" pitchFamily="18" charset="0"/>
                <a:cs typeface="Times New Roman" pitchFamily="18" charset="0"/>
              </a:rPr>
              <a:t>B</a:t>
            </a:r>
            <a:r>
              <a:rPr lang="en-US" altLang="zh-CN" sz="2400" smtClean="0">
                <a:latin typeface="Times New Roman" pitchFamily="18" charset="0"/>
              </a:rPr>
              <a:t>→</a:t>
            </a:r>
            <a:r>
              <a:rPr lang="en-US" altLang="zh-CN" sz="2400" smtClean="0">
                <a:latin typeface="Times New Roman" pitchFamily="18" charset="0"/>
                <a:sym typeface="Symbol" pitchFamily="18" charset="2"/>
              </a:rPr>
              <a:t></a:t>
            </a:r>
            <a:r>
              <a:rPr lang="en-US" altLang="zh-CN" sz="2400" baseline="-30000" smtClean="0">
                <a:latin typeface="Times New Roman" pitchFamily="18" charset="0"/>
                <a:cs typeface="Times New Roman" pitchFamily="18" charset="0"/>
              </a:rPr>
              <a:t> </a:t>
            </a:r>
            <a:r>
              <a:rPr lang="en-US" altLang="zh-CN" sz="2400" smtClean="0">
                <a:latin typeface="Times New Roman" pitchFamily="18" charset="0"/>
                <a:sym typeface="Symbol" pitchFamily="18" charset="2"/>
              </a:rPr>
              <a:t></a:t>
            </a:r>
            <a:r>
              <a:rPr lang="en-US" altLang="zh-CN" sz="2400" smtClean="0">
                <a:latin typeface="Times New Roman" pitchFamily="18" charset="0"/>
                <a:cs typeface="Times New Roman" pitchFamily="18" charset="0"/>
              </a:rPr>
              <a:t> </a:t>
            </a:r>
            <a:r>
              <a:rPr lang="zh-CN" altLang="en-US" sz="2400" smtClean="0">
                <a:latin typeface="Times New Roman" pitchFamily="18" charset="0"/>
              </a:rPr>
              <a:t>的展望符集均定义为</a:t>
            </a:r>
            <a:r>
              <a:rPr lang="en-US" altLang="zh-CN" sz="2400" smtClean="0">
                <a:latin typeface="Times New Roman" pitchFamily="18" charset="0"/>
                <a:cs typeface="Times New Roman" pitchFamily="18" charset="0"/>
              </a:rPr>
              <a:t>Follow(B)</a:t>
            </a:r>
            <a:r>
              <a:rPr lang="en-US" altLang="zh-CN" sz="2400" smtClean="0">
                <a:latin typeface="Times New Roman" pitchFamily="18" charset="0"/>
              </a:rPr>
              <a:t>。</a:t>
            </a:r>
            <a:r>
              <a:rPr lang="zh-CN" altLang="en-US" sz="2400" smtClean="0">
                <a:latin typeface="Times New Roman" pitchFamily="18" charset="0"/>
              </a:rPr>
              <a:t>即把符号栈顶上的句柄</a:t>
            </a:r>
            <a:r>
              <a:rPr lang="zh-CN" altLang="en-US" sz="2400" smtClean="0">
                <a:latin typeface="Times New Roman" pitchFamily="18" charset="0"/>
                <a:sym typeface="Symbol" pitchFamily="18" charset="2"/>
              </a:rPr>
              <a:t></a:t>
            </a:r>
            <a:r>
              <a:rPr lang="zh-CN" altLang="en-US" sz="2400" smtClean="0">
                <a:latin typeface="Times New Roman" pitchFamily="18" charset="0"/>
              </a:rPr>
              <a:t>归约为</a:t>
            </a:r>
            <a:r>
              <a:rPr lang="en-US" altLang="zh-CN" sz="2400" smtClean="0">
                <a:latin typeface="Times New Roman" pitchFamily="18" charset="0"/>
                <a:cs typeface="Times New Roman" pitchFamily="18" charset="0"/>
              </a:rPr>
              <a:t>B</a:t>
            </a:r>
            <a:r>
              <a:rPr lang="zh-CN" altLang="en-US" sz="2400" smtClean="0">
                <a:latin typeface="Times New Roman" pitchFamily="18" charset="0"/>
              </a:rPr>
              <a:t>的条件是：展望符为</a:t>
            </a:r>
            <a:r>
              <a:rPr lang="en-US" altLang="zh-CN" sz="2400" smtClean="0">
                <a:latin typeface="Times New Roman" pitchFamily="18" charset="0"/>
                <a:cs typeface="Times New Roman" pitchFamily="18" charset="0"/>
              </a:rPr>
              <a:t>Follow(B)</a:t>
            </a:r>
            <a:r>
              <a:rPr lang="zh-CN" altLang="en-US" sz="2400" smtClean="0">
                <a:latin typeface="Times New Roman" pitchFamily="18" charset="0"/>
              </a:rPr>
              <a:t>中的元素。换句话说，归约任何位置上的</a:t>
            </a:r>
            <a:r>
              <a:rPr lang="en-US" altLang="zh-CN" sz="2400" smtClean="0">
                <a:latin typeface="Times New Roman" pitchFamily="18" charset="0"/>
                <a:cs typeface="Times New Roman" pitchFamily="18" charset="0"/>
              </a:rPr>
              <a:t>B</a:t>
            </a:r>
            <a:r>
              <a:rPr lang="en-US" altLang="zh-CN" sz="2400" smtClean="0">
                <a:latin typeface="Times New Roman" pitchFamily="18" charset="0"/>
              </a:rPr>
              <a:t>，</a:t>
            </a:r>
            <a:r>
              <a:rPr lang="zh-CN" altLang="en-US" sz="2400" smtClean="0">
                <a:latin typeface="Times New Roman" pitchFamily="18" charset="0"/>
              </a:rPr>
              <a:t>都用统一的展望符集；</a:t>
            </a:r>
          </a:p>
          <a:p>
            <a:pPr eaLnBrk="1" hangingPunct="1">
              <a:buFont typeface="Wingdings" pitchFamily="2" charset="2"/>
              <a:buChar char="Ø"/>
            </a:pPr>
            <a:r>
              <a:rPr lang="en-US" altLang="zh-CN" sz="2400" smtClean="0"/>
              <a:t>LR(1)</a:t>
            </a:r>
            <a:r>
              <a:rPr lang="zh-CN" altLang="en-US" sz="2400" smtClean="0">
                <a:latin typeface="宋体" pitchFamily="2" charset="-122"/>
              </a:rPr>
              <a:t>也是看展望符，但归约不同位置上的</a:t>
            </a:r>
            <a:r>
              <a:rPr lang="en-US" altLang="zh-CN" sz="2400" smtClean="0"/>
              <a:t>B</a:t>
            </a:r>
            <a:r>
              <a:rPr lang="zh-CN" altLang="en-US" sz="2400" smtClean="0">
                <a:latin typeface="宋体" pitchFamily="2" charset="-122"/>
              </a:rPr>
              <a:t>时，采用不同的展望符集。每个项由心与向前搜索符组成，搜索符长度为1。由于</a:t>
            </a:r>
            <a:r>
              <a:rPr lang="en-US" altLang="zh-CN" sz="2400" smtClean="0"/>
              <a:t>LR(1)</a:t>
            </a:r>
            <a:r>
              <a:rPr lang="zh-CN" altLang="en-US" sz="2400" smtClean="0">
                <a:latin typeface="宋体" pitchFamily="2" charset="-122"/>
              </a:rPr>
              <a:t>方法对于归约条件的判定比</a:t>
            </a:r>
            <a:r>
              <a:rPr lang="en-US" altLang="zh-CN" sz="2400" smtClean="0"/>
              <a:t>SLR(1)</a:t>
            </a:r>
            <a:r>
              <a:rPr lang="zh-CN" altLang="en-US" sz="2400" smtClean="0">
                <a:latin typeface="宋体" pitchFamily="2" charset="-122"/>
              </a:rPr>
              <a:t>更精确，可大大减少移入</a:t>
            </a:r>
            <a:r>
              <a:rPr lang="zh-CN" altLang="en-US" sz="2400" smtClean="0"/>
              <a:t>/</a:t>
            </a:r>
            <a:r>
              <a:rPr lang="zh-CN" altLang="en-US" sz="2400" smtClean="0">
                <a:latin typeface="宋体" pitchFamily="2" charset="-122"/>
              </a:rPr>
              <a:t>归约冲突；</a:t>
            </a:r>
            <a:endParaRPr lang="zh-CN" altLang="en-US" sz="2400" smtClean="0"/>
          </a:p>
          <a:p>
            <a:pPr eaLnBrk="1" hangingPunct="1">
              <a:buFont typeface="Wingdings" pitchFamily="2" charset="2"/>
              <a:buChar char="Ø"/>
            </a:pPr>
            <a:r>
              <a:rPr lang="en-US" altLang="zh-CN" sz="2400" smtClean="0">
                <a:latin typeface="宋体" pitchFamily="2" charset="-122"/>
              </a:rPr>
              <a:t>LALR(1): </a:t>
            </a:r>
            <a:r>
              <a:rPr lang="zh-CN" altLang="en-US" sz="2400" smtClean="0">
                <a:latin typeface="宋体" pitchFamily="2" charset="-122"/>
              </a:rPr>
              <a:t>对</a:t>
            </a:r>
            <a:r>
              <a:rPr lang="en-US" altLang="zh-CN" sz="2400" smtClean="0">
                <a:latin typeface="宋体" pitchFamily="2" charset="-122"/>
              </a:rPr>
              <a:t>LR(1)</a:t>
            </a:r>
            <a:r>
              <a:rPr lang="zh-CN" altLang="en-US" sz="2400" smtClean="0">
                <a:latin typeface="宋体" pitchFamily="2" charset="-122"/>
              </a:rPr>
              <a:t>项目集规范族合并同心集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2"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endParaRPr lang="zh-CN" altLang="en-US" smtClean="0"/>
          </a:p>
        </p:txBody>
      </p:sp>
      <p:sp>
        <p:nvSpPr>
          <p:cNvPr id="103427" name="Rectangle 3"/>
          <p:cNvSpPr>
            <a:spLocks noGrp="1" noChangeArrowheads="1"/>
          </p:cNvSpPr>
          <p:nvPr>
            <p:ph type="body" idx="1"/>
          </p:nvPr>
        </p:nvSpPr>
        <p:spPr>
          <a:xfrm>
            <a:off x="304800" y="1447800"/>
            <a:ext cx="8534400" cy="4648200"/>
          </a:xfrm>
        </p:spPr>
        <p:txBody>
          <a:bodyPr/>
          <a:lstStyle/>
          <a:p>
            <a:pPr eaLnBrk="1" hangingPunct="1">
              <a:buFont typeface="Wingdings" pitchFamily="2" charset="2"/>
              <a:buNone/>
            </a:pPr>
            <a:r>
              <a:rPr lang="en-US" altLang="zh-CN" sz="2800" smtClean="0"/>
              <a:t>LR(0)、SLR(1)、LR(1)、LALR(1)</a:t>
            </a:r>
            <a:r>
              <a:rPr lang="zh-CN" altLang="en-US" sz="2800" smtClean="0"/>
              <a:t>分析表比较</a:t>
            </a:r>
          </a:p>
          <a:p>
            <a:pPr eaLnBrk="1" hangingPunct="1">
              <a:buFont typeface="Wingdings" pitchFamily="2" charset="2"/>
              <a:buChar char="Ø"/>
            </a:pPr>
            <a:r>
              <a:rPr lang="en-US" altLang="zh-CN" sz="2800" smtClean="0"/>
              <a:t>LR(0)</a:t>
            </a:r>
            <a:r>
              <a:rPr lang="zh-CN" altLang="en-US" sz="2800" smtClean="0"/>
              <a:t>分析表局限性大，但其构造方法是其他构造方法的基础；</a:t>
            </a:r>
          </a:p>
          <a:p>
            <a:pPr eaLnBrk="1" hangingPunct="1">
              <a:buFont typeface="Wingdings" pitchFamily="2" charset="2"/>
              <a:buChar char="Ø"/>
            </a:pPr>
            <a:r>
              <a:rPr lang="en-US" altLang="zh-CN" sz="2800" smtClean="0"/>
              <a:t>SLR</a:t>
            </a:r>
            <a:r>
              <a:rPr lang="zh-CN" altLang="en-US" sz="2800" smtClean="0"/>
              <a:t>分析表虽然不是对所有文法都存在，但这种分析表较易实现又极有使用价值；</a:t>
            </a:r>
          </a:p>
          <a:p>
            <a:pPr eaLnBrk="1" hangingPunct="1">
              <a:buFont typeface="Wingdings" pitchFamily="2" charset="2"/>
              <a:buChar char="Ø"/>
            </a:pPr>
            <a:r>
              <a:rPr lang="en-US" altLang="zh-CN" sz="2800" smtClean="0"/>
              <a:t>LR</a:t>
            </a:r>
            <a:r>
              <a:rPr lang="zh-CN" altLang="en-US" sz="2800" smtClean="0"/>
              <a:t>分析表的分析能力最强，能适用于一大类文法，但是，实现代价过高（表过大）；</a:t>
            </a:r>
          </a:p>
          <a:p>
            <a:pPr eaLnBrk="1" hangingPunct="1">
              <a:buFont typeface="Wingdings" pitchFamily="2" charset="2"/>
              <a:buChar char="Ø"/>
            </a:pPr>
            <a:r>
              <a:rPr lang="en-US" altLang="zh-CN" sz="2800" smtClean="0"/>
              <a:t>LALR</a:t>
            </a:r>
            <a:r>
              <a:rPr lang="zh-CN" altLang="en-US" sz="2800" smtClean="0"/>
              <a:t>分析表的能力介于</a:t>
            </a:r>
            <a:r>
              <a:rPr lang="en-US" altLang="zh-CN" sz="2800" smtClean="0"/>
              <a:t>SLR</a:t>
            </a:r>
            <a:r>
              <a:rPr lang="zh-CN" altLang="en-US" sz="2800" smtClean="0"/>
              <a:t>和</a:t>
            </a:r>
            <a:r>
              <a:rPr lang="en-US" altLang="zh-CN" sz="2800" smtClean="0"/>
              <a:t>LR</a:t>
            </a:r>
            <a:r>
              <a:rPr lang="zh-CN" altLang="en-US" sz="2800" smtClean="0"/>
              <a:t>之间，实现效率较高。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34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3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bldLvl="2"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solidFill>
                  <a:schemeClr val="tx1"/>
                </a:solidFill>
                <a:effectLst/>
              </a:rPr>
              <a:t>语法分析</a:t>
            </a:r>
          </a:p>
        </p:txBody>
      </p:sp>
      <p:sp>
        <p:nvSpPr>
          <p:cNvPr id="108547" name="Rectangle 3"/>
          <p:cNvSpPr>
            <a:spLocks noGrp="1" noChangeArrowheads="1"/>
          </p:cNvSpPr>
          <p:nvPr>
            <p:ph type="body" idx="1"/>
          </p:nvPr>
        </p:nvSpPr>
        <p:spPr>
          <a:xfrm>
            <a:off x="457200" y="1447800"/>
            <a:ext cx="8229600" cy="4648200"/>
          </a:xfrm>
        </p:spPr>
        <p:txBody>
          <a:bodyPr/>
          <a:lstStyle/>
          <a:p>
            <a:pPr eaLnBrk="1" hangingPunct="1">
              <a:lnSpc>
                <a:spcPct val="90000"/>
              </a:lnSpc>
            </a:pPr>
            <a:r>
              <a:rPr lang="zh-CN" altLang="en-US" sz="2800" smtClean="0"/>
              <a:t>语法分析器的功能</a:t>
            </a:r>
          </a:p>
          <a:p>
            <a:pPr eaLnBrk="1" hangingPunct="1">
              <a:lnSpc>
                <a:spcPct val="90000"/>
              </a:lnSpc>
              <a:buFont typeface="Wingdings" pitchFamily="2" charset="2"/>
              <a:buNone/>
            </a:pPr>
            <a:r>
              <a:rPr lang="zh-CN" altLang="en-US" sz="2800" smtClean="0"/>
              <a:t>	识别输入字符串的合法性和语法结构，检查程序是否有语法上的错误</a:t>
            </a:r>
          </a:p>
          <a:p>
            <a:pPr eaLnBrk="1" hangingPunct="1">
              <a:lnSpc>
                <a:spcPct val="90000"/>
              </a:lnSpc>
            </a:pPr>
            <a:r>
              <a:rPr lang="zh-CN" altLang="en-US" sz="2800" smtClean="0"/>
              <a:t>语法分析器的输入</a:t>
            </a:r>
          </a:p>
          <a:p>
            <a:pPr eaLnBrk="1" hangingPunct="1">
              <a:lnSpc>
                <a:spcPct val="90000"/>
              </a:lnSpc>
              <a:buFont typeface="Wingdings" pitchFamily="2" charset="2"/>
              <a:buChar char="Ø"/>
            </a:pPr>
            <a:r>
              <a:rPr lang="zh-CN" altLang="en-US" sz="2800" smtClean="0"/>
              <a:t>如果词法分析作为独立的一遍，那么语法分析器的输入是词法分析后的结果</a:t>
            </a:r>
            <a:r>
              <a:rPr lang="zh-CN" altLang="en-US" sz="2800" smtClean="0">
                <a:latin typeface="Times New Roman" pitchFamily="18" charset="0"/>
              </a:rPr>
              <a:t>——</a:t>
            </a:r>
            <a:r>
              <a:rPr lang="en-US" altLang="zh-CN" sz="2800" smtClean="0"/>
              <a:t>Token</a:t>
            </a:r>
            <a:r>
              <a:rPr lang="zh-CN" altLang="en-US" sz="2800" smtClean="0"/>
              <a:t>序列</a:t>
            </a:r>
          </a:p>
          <a:p>
            <a:pPr eaLnBrk="1" hangingPunct="1">
              <a:lnSpc>
                <a:spcPct val="90000"/>
              </a:lnSpc>
              <a:buFont typeface="Wingdings" pitchFamily="2" charset="2"/>
              <a:buChar char="Ø"/>
            </a:pPr>
            <a:r>
              <a:rPr lang="zh-CN" altLang="en-US" sz="2800" smtClean="0"/>
              <a:t>如果词法分析不是独立的一遍，那么词法分析是语法分析器的一个子程序，每调用一次词法分析就读出一个单词，并将其</a:t>
            </a:r>
            <a:r>
              <a:rPr lang="en-US" altLang="zh-CN" sz="2800" smtClean="0"/>
              <a:t>Token</a:t>
            </a:r>
            <a:r>
              <a:rPr lang="zh-CN" altLang="en-US" sz="2800" smtClean="0"/>
              <a:t>码送给语法分析器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85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5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85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85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bldLvl="2"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endParaRPr lang="zh-CN" altLang="en-US" smtClean="0"/>
          </a:p>
        </p:txBody>
      </p:sp>
      <p:sp>
        <p:nvSpPr>
          <p:cNvPr id="109571" name="Rectangle 3"/>
          <p:cNvSpPr>
            <a:spLocks noGrp="1" noChangeArrowheads="1"/>
          </p:cNvSpPr>
          <p:nvPr>
            <p:ph type="body" idx="1"/>
          </p:nvPr>
        </p:nvSpPr>
        <p:spPr>
          <a:xfrm>
            <a:off x="228600" y="1447800"/>
            <a:ext cx="8763000" cy="4648200"/>
          </a:xfrm>
        </p:spPr>
        <p:txBody>
          <a:bodyPr/>
          <a:lstStyle/>
          <a:p>
            <a:pPr eaLnBrk="1" hangingPunct="1">
              <a:buFont typeface="Wingdings" pitchFamily="2" charset="2"/>
              <a:buNone/>
            </a:pPr>
            <a:r>
              <a:rPr lang="zh-CN" altLang="en-US" sz="2800" smtClean="0"/>
              <a:t>总之，语法分析器的处理对象是单词的</a:t>
            </a:r>
            <a:r>
              <a:rPr lang="en-US" altLang="zh-CN" sz="2800" smtClean="0"/>
              <a:t>Token</a:t>
            </a:r>
            <a:r>
              <a:rPr lang="zh-CN" altLang="en-US" sz="2800" smtClean="0"/>
              <a:t>码</a:t>
            </a:r>
          </a:p>
          <a:p>
            <a:pPr eaLnBrk="1" hangingPunct="1">
              <a:buFont typeface="Wingdings" pitchFamily="2" charset="2"/>
              <a:buNone/>
            </a:pPr>
            <a:r>
              <a:rPr lang="zh-CN" altLang="en-US" sz="2800" smtClean="0"/>
              <a:t>例：有源程序</a:t>
            </a:r>
          </a:p>
          <a:p>
            <a:pPr eaLnBrk="1" hangingPunct="1">
              <a:buFont typeface="Wingdings" pitchFamily="2" charset="2"/>
              <a:buNone/>
            </a:pPr>
            <a:r>
              <a:rPr lang="en-US" altLang="zh-CN" sz="2800" smtClean="0"/>
              <a:t>begin x:=y+1;if x=10 then y:=10 end</a:t>
            </a:r>
          </a:p>
          <a:p>
            <a:pPr eaLnBrk="1" hangingPunct="1">
              <a:buFont typeface="Wingdings" pitchFamily="2" charset="2"/>
              <a:buNone/>
            </a:pPr>
            <a:r>
              <a:rPr lang="zh-CN" altLang="en-US" sz="2800" smtClean="0"/>
              <a:t>语法分析器的扫描对象是下面的</a:t>
            </a:r>
            <a:r>
              <a:rPr lang="en-US" altLang="zh-CN" sz="2800" smtClean="0"/>
              <a:t>Token</a:t>
            </a:r>
            <a:r>
              <a:rPr lang="zh-CN" altLang="en-US" sz="2800" smtClean="0"/>
              <a:t>序列：</a:t>
            </a:r>
          </a:p>
          <a:p>
            <a:pPr eaLnBrk="1" hangingPunct="1">
              <a:buFont typeface="Wingdings" pitchFamily="2" charset="2"/>
              <a:buNone/>
            </a:pPr>
            <a:r>
              <a:rPr lang="en-US" altLang="zh-CN" sz="2800" smtClean="0"/>
              <a:t>begin id:=id+num;if id=num then id:=num end</a:t>
            </a:r>
          </a:p>
          <a:p>
            <a:pPr eaLnBrk="1" hangingPunct="1">
              <a:buFont typeface="Wingdings" pitchFamily="2" charset="2"/>
              <a:buChar char="Ø"/>
            </a:pPr>
            <a:r>
              <a:rPr lang="zh-CN" altLang="en-US" sz="2800" smtClean="0"/>
              <a:t>保留字、界符、算符的</a:t>
            </a:r>
            <a:r>
              <a:rPr lang="en-US" altLang="zh-CN" sz="2800" smtClean="0"/>
              <a:t>Token，</a:t>
            </a:r>
            <a:r>
              <a:rPr lang="zh-CN" altLang="en-US" sz="2800" smtClean="0"/>
              <a:t>我们用其本身代替</a:t>
            </a:r>
          </a:p>
          <a:p>
            <a:pPr eaLnBrk="1" hangingPunct="1">
              <a:buFont typeface="Wingdings" pitchFamily="2" charset="2"/>
              <a:buChar char="Ø"/>
            </a:pPr>
            <a:r>
              <a:rPr lang="zh-CN" altLang="en-US" sz="2800" smtClean="0"/>
              <a:t>标识符和常量的</a:t>
            </a:r>
            <a:r>
              <a:rPr lang="en-US" altLang="zh-CN" sz="2800" smtClean="0"/>
              <a:t>Token</a:t>
            </a:r>
            <a:r>
              <a:rPr lang="zh-CN" altLang="en-US" sz="2800" smtClean="0"/>
              <a:t>中实际还包含标识符的名字和常量值的信息，这些信息语法分析时不用（语义分析的时候使用）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95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95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95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95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95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28600" y="88900"/>
            <a:ext cx="8686800" cy="7493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r>
              <a:rPr lang="zh-CN" altLang="en-US">
                <a:latin typeface="Times New Roman" pitchFamily="18" charset="0"/>
              </a:rPr>
              <a:t>为了节省空间，将</a:t>
            </a:r>
            <a:r>
              <a:rPr lang="en-US" altLang="zh-CN">
                <a:latin typeface="Times New Roman" pitchFamily="18" charset="0"/>
              </a:rPr>
              <a:t>ACTION</a:t>
            </a:r>
            <a:r>
              <a:rPr lang="zh-CN" altLang="en-US">
                <a:latin typeface="Times New Roman" pitchFamily="18" charset="0"/>
              </a:rPr>
              <a:t>和</a:t>
            </a:r>
            <a:r>
              <a:rPr lang="en-US" altLang="zh-CN">
                <a:latin typeface="Times New Roman" pitchFamily="18" charset="0"/>
              </a:rPr>
              <a:t>GOTO</a:t>
            </a:r>
            <a:r>
              <a:rPr lang="zh-CN" altLang="en-US">
                <a:latin typeface="Times New Roman" pitchFamily="18" charset="0"/>
              </a:rPr>
              <a:t>中关于终结符号的各列合并起来</a:t>
            </a:r>
          </a:p>
        </p:txBody>
      </p:sp>
      <p:graphicFrame>
        <p:nvGraphicFramePr>
          <p:cNvPr id="69635" name="Group 3"/>
          <p:cNvGraphicFramePr>
            <a:graphicFrameLocks noGrp="1"/>
          </p:cNvGraphicFramePr>
          <p:nvPr/>
        </p:nvGraphicFramePr>
        <p:xfrm>
          <a:off x="228600" y="914400"/>
          <a:ext cx="8763000" cy="2743200"/>
        </p:xfrm>
        <a:graphic>
          <a:graphicData uri="http://schemas.openxmlformats.org/drawingml/2006/table">
            <a:tbl>
              <a:tblPr/>
              <a:tblGrid>
                <a:gridCol w="396875"/>
                <a:gridCol w="527050"/>
                <a:gridCol w="527050"/>
                <a:gridCol w="527050"/>
                <a:gridCol w="528638"/>
                <a:gridCol w="593725"/>
                <a:gridCol w="717550"/>
                <a:gridCol w="561975"/>
                <a:gridCol w="547687"/>
                <a:gridCol w="547688"/>
                <a:gridCol w="547687"/>
                <a:gridCol w="549275"/>
                <a:gridCol w="633413"/>
                <a:gridCol w="461962"/>
                <a:gridCol w="547688"/>
                <a:gridCol w="547687"/>
              </a:tblGrid>
              <a:tr h="369888">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ACTION</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9">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GOTO</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83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c</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e</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d</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c</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e</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d</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0</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1</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acc</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3</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en-US" altLang="zh-CN"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bl>
          </a:graphicData>
        </a:graphic>
      </p:graphicFrame>
      <p:graphicFrame>
        <p:nvGraphicFramePr>
          <p:cNvPr id="69813" name="Group 181"/>
          <p:cNvGraphicFramePr>
            <a:graphicFrameLocks noGrp="1"/>
          </p:cNvGraphicFramePr>
          <p:nvPr/>
        </p:nvGraphicFramePr>
        <p:xfrm>
          <a:off x="1676400" y="3962400"/>
          <a:ext cx="6019800" cy="2743200"/>
        </p:xfrm>
        <a:graphic>
          <a:graphicData uri="http://schemas.openxmlformats.org/drawingml/2006/table">
            <a:tbl>
              <a:tblPr/>
              <a:tblGrid>
                <a:gridCol w="430213"/>
                <a:gridCol w="571500"/>
                <a:gridCol w="569912"/>
                <a:gridCol w="573088"/>
                <a:gridCol w="573087"/>
                <a:gridCol w="644525"/>
                <a:gridCol w="793750"/>
                <a:gridCol w="595313"/>
                <a:gridCol w="588962"/>
                <a:gridCol w="679450"/>
              </a:tblGrid>
              <a:tr h="3556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ACTION</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GOTO</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r>
              <a:tr h="3556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c</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e</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d</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B</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55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0</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55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acc</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55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S1</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S3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r h="355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zh-CN" altLang="en-US" sz="2400" b="1" i="0" u="none" strike="noStrike" cap="none" normalizeH="0" baseline="0" smtClean="0">
                          <a:ln>
                            <a:noFill/>
                          </a:ln>
                          <a:solidFill>
                            <a:schemeClr val="bg2"/>
                          </a:solidFill>
                          <a:effectLst/>
                          <a:latin typeface="Arial" charset="0"/>
                          <a:ea typeface="宋体" pitchFamily="2" charset="-122"/>
                        </a:rPr>
                        <a:t>3</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2400" b="1" i="0" u="none" strike="noStrike" cap="none" normalizeH="0" baseline="0" smtClean="0">
                          <a:ln>
                            <a:noFill/>
                          </a:ln>
                          <a:solidFill>
                            <a:schemeClr val="bg2"/>
                          </a:solidFill>
                          <a:effectLst/>
                          <a:latin typeface="Arial" charset="0"/>
                          <a:ea typeface="宋体" pitchFamily="2" charset="-122"/>
                        </a:rPr>
                        <a:t>r2</a:t>
                      </a: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CN" altLang="en-US" sz="2400" b="1" i="0" u="none" strike="noStrike" cap="none" normalizeH="0" baseline="0" smtClean="0">
                        <a:ln>
                          <a:noFill/>
                        </a:ln>
                        <a:solidFill>
                          <a:schemeClr val="bg2"/>
                        </a:solidFill>
                        <a:effectLst/>
                        <a:latin typeface="Arial" charset="0"/>
                        <a:ea typeface="宋体" pitchFamily="2" charset="-122"/>
                      </a:endParaRPr>
                    </a:p>
                  </a:txBody>
                  <a:tcP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99FF99"/>
                    </a:solidFill>
                  </a:tcPr>
                </a:tc>
              </a:tr>
            </a:tbl>
          </a:graphicData>
        </a:graphic>
      </p:graphicFrame>
      <p:sp>
        <p:nvSpPr>
          <p:cNvPr id="10421" name="AutoShape 182">
            <a:hlinkClick r:id="rId2" action="ppaction://hlinksldjump"/>
          </p:cNvPr>
          <p:cNvSpPr>
            <a:spLocks noChangeArrowheads="1"/>
          </p:cNvSpPr>
          <p:nvPr/>
        </p:nvSpPr>
        <p:spPr bwMode="auto">
          <a:xfrm>
            <a:off x="8458200" y="6477000"/>
            <a:ext cx="533400" cy="228600"/>
          </a:xfrm>
          <a:prstGeom prst="rightArrow">
            <a:avLst>
              <a:gd name="adj1" fmla="val 50000"/>
              <a:gd name="adj2" fmla="val 58333"/>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9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304800" y="228600"/>
            <a:ext cx="8610600" cy="5334000"/>
          </a:xfrm>
        </p:spPr>
        <p:txBody>
          <a:bodyPr/>
          <a:lstStyle/>
          <a:p>
            <a:pPr eaLnBrk="1" hangingPunct="1"/>
            <a:r>
              <a:rPr lang="zh-CN" altLang="en-US" sz="2800" smtClean="0"/>
              <a:t>语法错误类别</a:t>
            </a:r>
          </a:p>
          <a:p>
            <a:pPr eaLnBrk="1" hangingPunct="1">
              <a:buFont typeface="Wingdings" pitchFamily="2" charset="2"/>
              <a:buNone/>
            </a:pPr>
            <a:r>
              <a:rPr lang="zh-CN" altLang="en-US" sz="2800" smtClean="0"/>
              <a:t>	语法错误及其处理由语法分析器来完成。常见的语法错误有下面一些：</a:t>
            </a:r>
          </a:p>
          <a:p>
            <a:pPr eaLnBrk="1" hangingPunct="1">
              <a:buClr>
                <a:srgbClr val="FF3300"/>
              </a:buClr>
              <a:buFont typeface="Wingdings" pitchFamily="2" charset="2"/>
              <a:buChar char="Ø"/>
            </a:pPr>
            <a:r>
              <a:rPr lang="zh-CN" altLang="en-US" sz="2800" smtClean="0">
                <a:latin typeface="宋体" pitchFamily="2" charset="-122"/>
              </a:rPr>
              <a:t>程序的开始单词错，表达式的开始单词错，语句的开始单词错，表达式的后继单词错，语句的后继单词错等等；</a:t>
            </a:r>
          </a:p>
          <a:p>
            <a:pPr eaLnBrk="1" hangingPunct="1">
              <a:buClr>
                <a:srgbClr val="FF3300"/>
              </a:buClr>
              <a:buFont typeface="Wingdings" pitchFamily="2" charset="2"/>
              <a:buChar char="Ø"/>
            </a:pPr>
            <a:r>
              <a:rPr lang="zh-CN" altLang="en-US" sz="2800" smtClean="0">
                <a:latin typeface="宋体" pitchFamily="2" charset="-122"/>
              </a:rPr>
              <a:t>标识符和常量单词错。如在</a:t>
            </a:r>
            <a:r>
              <a:rPr lang="en-US" altLang="zh-CN" sz="2800" smtClean="0">
                <a:latin typeface="宋体" pitchFamily="2" charset="-122"/>
              </a:rPr>
              <a:t>const,var,procedure</a:t>
            </a:r>
            <a:r>
              <a:rPr lang="zh-CN" altLang="en-US" sz="2800" smtClean="0">
                <a:latin typeface="宋体" pitchFamily="2" charset="-122"/>
              </a:rPr>
              <a:t>等保留字后面不是标识符，常量说明中</a:t>
            </a:r>
            <a:r>
              <a:rPr lang="zh-CN" altLang="en-US" sz="2800" smtClean="0">
                <a:latin typeface="Times New Roman" pitchFamily="18" charset="0"/>
              </a:rPr>
              <a:t>‘</a:t>
            </a:r>
            <a:r>
              <a:rPr lang="zh-CN" altLang="en-US" sz="2800" smtClean="0">
                <a:latin typeface="宋体" pitchFamily="2" charset="-122"/>
              </a:rPr>
              <a:t>=</a:t>
            </a:r>
            <a:r>
              <a:rPr lang="zh-CN" altLang="en-US" sz="2800" smtClean="0">
                <a:latin typeface="Times New Roman" pitchFamily="18" charset="0"/>
              </a:rPr>
              <a:t>’</a:t>
            </a:r>
            <a:r>
              <a:rPr lang="zh-CN" altLang="en-US" sz="2800" smtClean="0">
                <a:latin typeface="宋体" pitchFamily="2" charset="-122"/>
              </a:rPr>
              <a:t>后不是数字</a:t>
            </a:r>
          </a:p>
          <a:p>
            <a:pPr eaLnBrk="1" hangingPunct="1">
              <a:buClr>
                <a:srgbClr val="FF3300"/>
              </a:buClr>
              <a:buFont typeface="Wingdings" pitchFamily="2" charset="2"/>
              <a:buChar char="Ø"/>
            </a:pPr>
            <a:r>
              <a:rPr lang="zh-CN" altLang="en-US" sz="2800" smtClean="0">
                <a:latin typeface="宋体" pitchFamily="2" charset="-122"/>
              </a:rPr>
              <a:t>括号类错误：如</a:t>
            </a:r>
            <a:r>
              <a:rPr lang="en-US" altLang="zh-CN" sz="2800" smtClean="0">
                <a:latin typeface="宋体" pitchFamily="2" charset="-122"/>
              </a:rPr>
              <a:t>begin－end</a:t>
            </a:r>
            <a:r>
              <a:rPr lang="zh-CN" altLang="en-US" sz="2800" smtClean="0">
                <a:latin typeface="宋体" pitchFamily="2" charset="-122"/>
              </a:rPr>
              <a:t>不配对，</a:t>
            </a:r>
            <a:r>
              <a:rPr lang="en-US" altLang="zh-CN" sz="2800" smtClean="0">
                <a:latin typeface="宋体" pitchFamily="2" charset="-122"/>
              </a:rPr>
              <a:t>if－else</a:t>
            </a:r>
            <a:r>
              <a:rPr lang="zh-CN" altLang="en-US" sz="2800" smtClean="0">
                <a:latin typeface="宋体" pitchFamily="2" charset="-122"/>
              </a:rPr>
              <a:t>不配对</a:t>
            </a:r>
          </a:p>
          <a:p>
            <a:pPr eaLnBrk="1" hangingPunct="1">
              <a:buClr>
                <a:srgbClr val="FF3300"/>
              </a:buClr>
              <a:buFont typeface="Wingdings" pitchFamily="2" charset="2"/>
              <a:buChar char="Ø"/>
            </a:pPr>
            <a:r>
              <a:rPr lang="zh-CN" altLang="en-US" sz="2800" smtClean="0">
                <a:latin typeface="宋体" pitchFamily="2" charset="-122"/>
              </a:rPr>
              <a:t>分隔符错：如赋值语句左部变量后不是赋值号等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2"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endParaRPr lang="zh-CN" altLang="en-US" smtClean="0">
              <a:solidFill>
                <a:schemeClr val="tx1"/>
              </a:solidFill>
              <a:effectLst/>
            </a:endParaRPr>
          </a:p>
        </p:txBody>
      </p:sp>
      <p:sp>
        <p:nvSpPr>
          <p:cNvPr id="106499" name="Rectangle 3"/>
          <p:cNvSpPr>
            <a:spLocks noGrp="1" noChangeArrowheads="1"/>
          </p:cNvSpPr>
          <p:nvPr>
            <p:ph type="body" idx="1"/>
          </p:nvPr>
        </p:nvSpPr>
        <p:spPr>
          <a:xfrm>
            <a:off x="228600" y="1447800"/>
            <a:ext cx="8686800" cy="4648200"/>
          </a:xfrm>
        </p:spPr>
        <p:txBody>
          <a:bodyPr/>
          <a:lstStyle/>
          <a:p>
            <a:pPr eaLnBrk="1" hangingPunct="1">
              <a:lnSpc>
                <a:spcPct val="90000"/>
              </a:lnSpc>
              <a:buClr>
                <a:srgbClr val="FF6600"/>
              </a:buClr>
            </a:pPr>
            <a:r>
              <a:rPr lang="zh-CN" altLang="en-US" sz="2800" smtClean="0">
                <a:latin typeface="宋体" pitchFamily="2" charset="-122"/>
              </a:rPr>
              <a:t>语法分析方法	</a:t>
            </a:r>
          </a:p>
          <a:p>
            <a:pPr eaLnBrk="1" hangingPunct="1">
              <a:lnSpc>
                <a:spcPct val="90000"/>
              </a:lnSpc>
              <a:buClr>
                <a:srgbClr val="FF6600"/>
              </a:buClr>
              <a:buFont typeface="Wingdings" pitchFamily="2" charset="2"/>
              <a:buNone/>
            </a:pPr>
            <a:r>
              <a:rPr lang="zh-CN" altLang="en-US" sz="2800" smtClean="0">
                <a:latin typeface="宋体" pitchFamily="2" charset="-122"/>
              </a:rPr>
              <a:t>	在实际编译器中用得最多的是</a:t>
            </a:r>
            <a:r>
              <a:rPr lang="en-US" altLang="zh-CN" sz="2800" smtClean="0"/>
              <a:t>LL(1)</a:t>
            </a:r>
            <a:r>
              <a:rPr lang="zh-CN" altLang="en-US" sz="2800" smtClean="0">
                <a:latin typeface="宋体" pitchFamily="2" charset="-122"/>
              </a:rPr>
              <a:t>和</a:t>
            </a:r>
            <a:r>
              <a:rPr lang="en-US" altLang="zh-CN" sz="2800" smtClean="0"/>
              <a:t>LALR(1)</a:t>
            </a:r>
            <a:r>
              <a:rPr lang="zh-CN" altLang="en-US" sz="2800" smtClean="0">
                <a:latin typeface="宋体" pitchFamily="2" charset="-122"/>
              </a:rPr>
              <a:t>分析技术（或它们的变种</a:t>
            </a:r>
            <a:r>
              <a:rPr lang="zh-CN" altLang="en-US" sz="2800" smtClean="0">
                <a:latin typeface="Times New Roman" pitchFamily="18" charset="0"/>
              </a:rPr>
              <a:t>——</a:t>
            </a:r>
            <a:r>
              <a:rPr lang="zh-CN" altLang="en-US" sz="2800" smtClean="0">
                <a:latin typeface="宋体" pitchFamily="2" charset="-122"/>
              </a:rPr>
              <a:t>递归下降和</a:t>
            </a:r>
            <a:r>
              <a:rPr lang="en-US" altLang="zh-CN" sz="2800" smtClean="0"/>
              <a:t>SLR(1)）</a:t>
            </a:r>
          </a:p>
          <a:p>
            <a:pPr eaLnBrk="1" hangingPunct="1">
              <a:lnSpc>
                <a:spcPct val="90000"/>
              </a:lnSpc>
              <a:buClr>
                <a:srgbClr val="FF6600"/>
              </a:buClr>
              <a:buFont typeface="Wingdings" pitchFamily="2" charset="2"/>
              <a:buNone/>
            </a:pPr>
            <a:r>
              <a:rPr lang="en-US" altLang="zh-CN" sz="2800" smtClean="0"/>
              <a:t>	LL(1)</a:t>
            </a:r>
            <a:r>
              <a:rPr lang="zh-CN" altLang="en-US" sz="2800" smtClean="0">
                <a:ea typeface="黑体" pitchFamily="2" charset="-122"/>
              </a:rPr>
              <a:t>与</a:t>
            </a:r>
            <a:r>
              <a:rPr lang="en-US" altLang="zh-CN" sz="2800" smtClean="0"/>
              <a:t>LALR(1)</a:t>
            </a:r>
            <a:r>
              <a:rPr lang="zh-CN" altLang="en-US" sz="2800" smtClean="0"/>
              <a:t>的比较</a:t>
            </a:r>
          </a:p>
          <a:p>
            <a:pPr eaLnBrk="1" hangingPunct="1">
              <a:lnSpc>
                <a:spcPct val="90000"/>
              </a:lnSpc>
              <a:buClr>
                <a:srgbClr val="FF6600"/>
              </a:buClr>
              <a:buFont typeface="Wingdings" pitchFamily="2" charset="2"/>
              <a:buChar char="Ø"/>
            </a:pPr>
            <a:r>
              <a:rPr lang="zh-CN" altLang="en-US" sz="2800" smtClean="0"/>
              <a:t>简单性：</a:t>
            </a:r>
          </a:p>
          <a:p>
            <a:pPr eaLnBrk="1" hangingPunct="1">
              <a:lnSpc>
                <a:spcPct val="90000"/>
              </a:lnSpc>
              <a:buClr>
                <a:srgbClr val="FF6600"/>
              </a:buClr>
              <a:buFont typeface="Wingdings" pitchFamily="2" charset="2"/>
              <a:buNone/>
            </a:pPr>
            <a:r>
              <a:rPr lang="en-US" altLang="zh-CN" sz="2800" smtClean="0"/>
              <a:t>	LL(1)</a:t>
            </a:r>
            <a:r>
              <a:rPr lang="zh-CN" altLang="en-US" sz="2800" smtClean="0">
                <a:latin typeface="宋体" pitchFamily="2" charset="-122"/>
              </a:rPr>
              <a:t>和</a:t>
            </a:r>
            <a:r>
              <a:rPr lang="en-US" altLang="zh-CN" sz="2800" smtClean="0"/>
              <a:t>LALR(1)</a:t>
            </a:r>
            <a:r>
              <a:rPr lang="zh-CN" altLang="en-US" sz="2800" smtClean="0">
                <a:latin typeface="宋体" pitchFamily="2" charset="-122"/>
              </a:rPr>
              <a:t>的驱动器都简单，但</a:t>
            </a:r>
            <a:r>
              <a:rPr lang="en-US" altLang="zh-CN" sz="2800" smtClean="0"/>
              <a:t>LL(1)</a:t>
            </a:r>
            <a:r>
              <a:rPr lang="zh-CN" altLang="en-US" sz="2800" smtClean="0">
                <a:latin typeface="宋体" pitchFamily="2" charset="-122"/>
              </a:rPr>
              <a:t>的概念比</a:t>
            </a:r>
            <a:r>
              <a:rPr lang="en-US" altLang="zh-CN" sz="2800" smtClean="0"/>
              <a:t>LALR(1)</a:t>
            </a:r>
            <a:r>
              <a:rPr lang="zh-CN" altLang="en-US" sz="2800" smtClean="0">
                <a:latin typeface="宋体" pitchFamily="2" charset="-122"/>
              </a:rPr>
              <a:t>简单得多</a:t>
            </a:r>
            <a:r>
              <a:rPr lang="zh-CN" altLang="en-US" sz="2800" smtClean="0"/>
              <a:t> ，</a:t>
            </a:r>
            <a:r>
              <a:rPr lang="en-US" altLang="zh-CN" sz="2800" smtClean="0"/>
              <a:t>LL(1)</a:t>
            </a:r>
            <a:r>
              <a:rPr lang="zh-CN" altLang="en-US" sz="2800" smtClean="0">
                <a:latin typeface="宋体" pitchFamily="2" charset="-122"/>
              </a:rPr>
              <a:t>比</a:t>
            </a:r>
            <a:r>
              <a:rPr lang="en-US" altLang="zh-CN" sz="2800" smtClean="0"/>
              <a:t>LALR(1)</a:t>
            </a:r>
            <a:r>
              <a:rPr lang="zh-CN" altLang="en-US" sz="2800" smtClean="0">
                <a:latin typeface="宋体" pitchFamily="2" charset="-122"/>
              </a:rPr>
              <a:t>更简单些</a:t>
            </a:r>
            <a:r>
              <a:rPr lang="zh-CN" altLang="en-US" sz="2800" smtClean="0"/>
              <a:t> </a:t>
            </a:r>
          </a:p>
          <a:p>
            <a:pPr eaLnBrk="1" hangingPunct="1">
              <a:lnSpc>
                <a:spcPct val="90000"/>
              </a:lnSpc>
              <a:buClr>
                <a:srgbClr val="FF6600"/>
              </a:buClr>
              <a:buFont typeface="Wingdings" pitchFamily="2" charset="2"/>
              <a:buChar char="Ø"/>
            </a:pPr>
            <a:r>
              <a:rPr lang="zh-CN" altLang="en-US" sz="2800" smtClean="0"/>
              <a:t>一般性</a:t>
            </a:r>
          </a:p>
          <a:p>
            <a:pPr eaLnBrk="1" hangingPunct="1">
              <a:lnSpc>
                <a:spcPct val="90000"/>
              </a:lnSpc>
              <a:buClr>
                <a:srgbClr val="FF6600"/>
              </a:buClr>
              <a:buFont typeface="Wingdings" pitchFamily="2" charset="2"/>
              <a:buNone/>
            </a:pPr>
            <a:r>
              <a:rPr lang="zh-CN" altLang="en-US" sz="2800" smtClean="0"/>
              <a:t>	</a:t>
            </a:r>
            <a:r>
              <a:rPr lang="zh-CN" altLang="en-US" sz="2800" smtClean="0">
                <a:latin typeface="Times New Roman" pitchFamily="18" charset="0"/>
              </a:rPr>
              <a:t>两者都不能处理二义性文法。但所有</a:t>
            </a:r>
            <a:r>
              <a:rPr lang="en-US" altLang="zh-CN" sz="2800" smtClean="0">
                <a:latin typeface="Times New Roman" pitchFamily="18" charset="0"/>
                <a:cs typeface="Times New Roman" pitchFamily="18" charset="0"/>
              </a:rPr>
              <a:t>LL(1)</a:t>
            </a:r>
            <a:r>
              <a:rPr lang="zh-CN" altLang="en-US" sz="2800" smtClean="0">
                <a:latin typeface="Times New Roman" pitchFamily="18" charset="0"/>
              </a:rPr>
              <a:t>文法都是</a:t>
            </a:r>
            <a:r>
              <a:rPr lang="en-US" altLang="zh-CN" sz="2800" smtClean="0">
                <a:latin typeface="Times New Roman" pitchFamily="18" charset="0"/>
                <a:cs typeface="Times New Roman" pitchFamily="18" charset="0"/>
              </a:rPr>
              <a:t>LALR(1)</a:t>
            </a:r>
            <a:r>
              <a:rPr lang="zh-CN" altLang="en-US" sz="2800" smtClean="0">
                <a:latin typeface="Times New Roman" pitchFamily="18" charset="0"/>
              </a:rPr>
              <a:t>文法。</a:t>
            </a:r>
            <a:r>
              <a:rPr lang="en-US" altLang="zh-CN" sz="2800" smtClean="0">
                <a:latin typeface="Times New Roman" pitchFamily="18" charset="0"/>
                <a:cs typeface="Times New Roman" pitchFamily="18" charset="0"/>
              </a:rPr>
              <a:t>LL(1) </a:t>
            </a:r>
            <a:r>
              <a:rPr lang="zh-CN" altLang="en-US" sz="2800" smtClean="0">
                <a:latin typeface="Times New Roman" pitchFamily="18" charset="0"/>
              </a:rPr>
              <a:t>分析不能处理含左递归和左公共因子的文法。</a:t>
            </a:r>
            <a:r>
              <a:rPr lang="en-US" altLang="zh-CN" sz="2800" smtClean="0">
                <a:latin typeface="Times New Roman" pitchFamily="18" charset="0"/>
                <a:cs typeface="Times New Roman" pitchFamily="18" charset="0"/>
              </a:rPr>
              <a:t>LALR(1)</a:t>
            </a:r>
            <a:r>
              <a:rPr lang="zh-CN" altLang="en-US" sz="2800" smtClean="0">
                <a:latin typeface="Times New Roman" pitchFamily="18" charset="0"/>
              </a:rPr>
              <a:t>在一般性方面具有优势。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4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64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64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64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64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bldLvl="2"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304800" y="152400"/>
            <a:ext cx="8534400" cy="6553200"/>
          </a:xfrm>
        </p:spPr>
        <p:txBody>
          <a:bodyPr/>
          <a:lstStyle/>
          <a:p>
            <a:pPr eaLnBrk="1" hangingPunct="1">
              <a:lnSpc>
                <a:spcPct val="90000"/>
              </a:lnSpc>
              <a:buClr>
                <a:srgbClr val="FF6600"/>
              </a:buClr>
              <a:buFont typeface="Wingdings" pitchFamily="2" charset="2"/>
              <a:buChar char="Ø"/>
            </a:pPr>
            <a:r>
              <a:rPr lang="zh-CN" altLang="en-US" sz="2800" smtClean="0"/>
              <a:t>语义动作的插入</a:t>
            </a:r>
          </a:p>
          <a:p>
            <a:pPr eaLnBrk="1" hangingPunct="1">
              <a:lnSpc>
                <a:spcPct val="90000"/>
              </a:lnSpc>
              <a:buClr>
                <a:srgbClr val="FF6600"/>
              </a:buClr>
              <a:buFont typeface="Wingdings" pitchFamily="2" charset="2"/>
              <a:buNone/>
            </a:pPr>
            <a:r>
              <a:rPr lang="zh-CN" altLang="en-US" sz="2800" smtClean="0"/>
              <a:t>	</a:t>
            </a:r>
            <a:r>
              <a:rPr lang="en-US" altLang="zh-CN" sz="2800" smtClean="0"/>
              <a:t>LL(1)</a:t>
            </a:r>
            <a:r>
              <a:rPr lang="zh-CN" altLang="en-US" sz="2800" smtClean="0">
                <a:latin typeface="宋体" pitchFamily="2" charset="-122"/>
              </a:rPr>
              <a:t>允许</a:t>
            </a:r>
            <a:r>
              <a:rPr lang="zh-CN" altLang="en-US" sz="2800" smtClean="0"/>
              <a:t>语义动作</a:t>
            </a:r>
            <a:r>
              <a:rPr lang="zh-CN" altLang="en-US" sz="2800" smtClean="0">
                <a:latin typeface="宋体" pitchFamily="2" charset="-122"/>
              </a:rPr>
              <a:t>出现在产生式右部的任何地方；</a:t>
            </a:r>
            <a:r>
              <a:rPr lang="en-US" altLang="zh-CN" sz="2800" smtClean="0"/>
              <a:t>LALR(1)</a:t>
            </a:r>
            <a:r>
              <a:rPr lang="zh-CN" altLang="en-US" sz="2800" smtClean="0"/>
              <a:t>只</a:t>
            </a:r>
            <a:r>
              <a:rPr lang="zh-CN" altLang="en-US" sz="2800" smtClean="0">
                <a:latin typeface="宋体" pitchFamily="2" charset="-122"/>
              </a:rPr>
              <a:t>允许</a:t>
            </a:r>
            <a:r>
              <a:rPr lang="zh-CN" altLang="en-US" sz="2800" smtClean="0"/>
              <a:t>语义动作</a:t>
            </a:r>
            <a:r>
              <a:rPr lang="zh-CN" altLang="en-US" sz="2800" smtClean="0">
                <a:latin typeface="宋体" pitchFamily="2" charset="-122"/>
              </a:rPr>
              <a:t>出现在产生式右部的末尾，</a:t>
            </a:r>
            <a:r>
              <a:rPr lang="en-US" altLang="zh-CN" sz="2800" smtClean="0">
                <a:latin typeface="宋体" pitchFamily="2" charset="-122"/>
              </a:rPr>
              <a:t>LL(1)</a:t>
            </a:r>
            <a:r>
              <a:rPr lang="zh-CN" altLang="en-US" sz="2800" smtClean="0">
                <a:latin typeface="宋体" pitchFamily="2" charset="-122"/>
              </a:rPr>
              <a:t> 语义动作的插入更灵活 </a:t>
            </a:r>
          </a:p>
          <a:p>
            <a:pPr eaLnBrk="1" hangingPunct="1">
              <a:lnSpc>
                <a:spcPct val="90000"/>
              </a:lnSpc>
              <a:buClr>
                <a:srgbClr val="FF6600"/>
              </a:buClr>
              <a:buFont typeface="Wingdings" pitchFamily="2" charset="2"/>
              <a:buChar char="Ø"/>
            </a:pPr>
            <a:r>
              <a:rPr lang="zh-CN" altLang="en-US" sz="2800" smtClean="0"/>
              <a:t>错误校正</a:t>
            </a:r>
          </a:p>
          <a:p>
            <a:pPr eaLnBrk="1" hangingPunct="1">
              <a:lnSpc>
                <a:spcPct val="90000"/>
              </a:lnSpc>
              <a:buClr>
                <a:srgbClr val="FF6600"/>
              </a:buClr>
              <a:buFont typeface="Wingdings" pitchFamily="2" charset="2"/>
              <a:buNone/>
            </a:pPr>
            <a:r>
              <a:rPr lang="zh-CN" altLang="en-US" sz="2800" smtClean="0"/>
              <a:t>	</a:t>
            </a:r>
            <a:r>
              <a:rPr lang="en-US" altLang="zh-CN" sz="2800" smtClean="0"/>
              <a:t>LL(1)</a:t>
            </a:r>
            <a:r>
              <a:rPr lang="zh-CN" altLang="en-US" sz="2800" smtClean="0">
                <a:latin typeface="宋体" pitchFamily="2" charset="-122"/>
              </a:rPr>
              <a:t>分析栈中保存着待匹配的语法符号，这些信息对于确定可能的错误校正是有用的；而</a:t>
            </a:r>
            <a:r>
              <a:rPr lang="en-US" altLang="zh-CN" sz="2800" smtClean="0"/>
              <a:t>LALR(1)</a:t>
            </a:r>
            <a:r>
              <a:rPr lang="zh-CN" altLang="en-US" sz="2800" smtClean="0">
                <a:latin typeface="宋体" pitchFamily="2" charset="-122"/>
              </a:rPr>
              <a:t>分析栈则保存着已被扫描过的信息，因此确定错误校正不那么简单。总之，</a:t>
            </a:r>
            <a:r>
              <a:rPr lang="en-US" altLang="zh-CN" sz="2800" smtClean="0"/>
              <a:t>LL(1)</a:t>
            </a:r>
            <a:r>
              <a:rPr lang="zh-CN" altLang="en-US" sz="2800" smtClean="0">
                <a:latin typeface="宋体" pitchFamily="2" charset="-122"/>
              </a:rPr>
              <a:t>的错误校正相对好做一些。</a:t>
            </a:r>
            <a:r>
              <a:rPr lang="zh-CN" altLang="en-US" sz="2800" smtClean="0"/>
              <a:t> </a:t>
            </a:r>
          </a:p>
          <a:p>
            <a:pPr eaLnBrk="1" hangingPunct="1">
              <a:lnSpc>
                <a:spcPct val="90000"/>
              </a:lnSpc>
              <a:buClr>
                <a:srgbClr val="FF6600"/>
              </a:buClr>
              <a:buFont typeface="Wingdings" pitchFamily="2" charset="2"/>
              <a:buChar char="Ø"/>
            </a:pPr>
            <a:r>
              <a:rPr lang="zh-CN" altLang="en-US" sz="2800" smtClean="0"/>
              <a:t>分析表大小</a:t>
            </a:r>
          </a:p>
          <a:p>
            <a:pPr eaLnBrk="1" hangingPunct="1">
              <a:lnSpc>
                <a:spcPct val="90000"/>
              </a:lnSpc>
              <a:buClr>
                <a:srgbClr val="FF6600"/>
              </a:buClr>
              <a:buFont typeface="Wingdings" pitchFamily="2" charset="2"/>
              <a:buNone/>
            </a:pPr>
            <a:r>
              <a:rPr lang="zh-CN" altLang="en-US" sz="2800" smtClean="0"/>
              <a:t>	</a:t>
            </a:r>
            <a:r>
              <a:rPr lang="zh-CN" altLang="en-US" sz="2800" smtClean="0">
                <a:latin typeface="宋体" pitchFamily="2" charset="-122"/>
              </a:rPr>
              <a:t>在空间需求上</a:t>
            </a:r>
            <a:r>
              <a:rPr lang="en-US" altLang="zh-CN" sz="2800" smtClean="0"/>
              <a:t>LL(1)</a:t>
            </a:r>
            <a:r>
              <a:rPr lang="zh-CN" altLang="en-US" sz="2800" smtClean="0">
                <a:latin typeface="宋体" pitchFamily="2" charset="-122"/>
              </a:rPr>
              <a:t>具有明显的优势</a:t>
            </a:r>
          </a:p>
          <a:p>
            <a:pPr eaLnBrk="1" hangingPunct="1">
              <a:lnSpc>
                <a:spcPct val="90000"/>
              </a:lnSpc>
              <a:buClr>
                <a:srgbClr val="FF6600"/>
              </a:buClr>
              <a:buFont typeface="Wingdings" pitchFamily="2" charset="2"/>
              <a:buNone/>
            </a:pPr>
            <a:endParaRPr lang="zh-CN" altLang="en-US" sz="2800" smtClean="0">
              <a:latin typeface="Times New Roman" pitchFamily="18" charset="0"/>
              <a:ea typeface="黑体" pitchFamily="2" charset="-122"/>
            </a:endParaRPr>
          </a:p>
          <a:p>
            <a:pPr eaLnBrk="1" hangingPunct="1">
              <a:lnSpc>
                <a:spcPct val="90000"/>
              </a:lnSpc>
              <a:buClr>
                <a:srgbClr val="FF6600"/>
              </a:buClr>
              <a:buFont typeface="Wingdings" pitchFamily="2" charset="2"/>
              <a:buNone/>
            </a:pPr>
            <a:r>
              <a:rPr lang="zh-CN" altLang="en-US" sz="2800" smtClean="0">
                <a:latin typeface="Times New Roman" pitchFamily="18" charset="0"/>
                <a:ea typeface="黑体" pitchFamily="2" charset="-122"/>
              </a:rPr>
              <a:t>	</a:t>
            </a:r>
            <a:r>
              <a:rPr lang="zh-CN" altLang="en-US" sz="2800" smtClean="0">
                <a:latin typeface="Times New Roman" pitchFamily="18" charset="0"/>
              </a:rPr>
              <a:t>结论</a:t>
            </a:r>
            <a:r>
              <a:rPr lang="zh-CN" altLang="en-US" sz="2800" smtClean="0">
                <a:latin typeface="宋体" pitchFamily="2" charset="-122"/>
              </a:rPr>
              <a:t>：</a:t>
            </a:r>
            <a:r>
              <a:rPr lang="en-US" altLang="zh-CN" sz="2800" smtClean="0">
                <a:latin typeface="宋体" pitchFamily="2" charset="-122"/>
              </a:rPr>
              <a:t>LL(1)</a:t>
            </a:r>
            <a:r>
              <a:rPr lang="zh-CN" altLang="en-US" sz="2800" smtClean="0">
                <a:latin typeface="宋体" pitchFamily="2" charset="-122"/>
              </a:rPr>
              <a:t>除了在一般性方面比</a:t>
            </a:r>
            <a:r>
              <a:rPr lang="en-US" altLang="zh-CN" sz="2800" smtClean="0">
                <a:latin typeface="宋体" pitchFamily="2" charset="-122"/>
              </a:rPr>
              <a:t>LALR(1)</a:t>
            </a:r>
            <a:r>
              <a:rPr lang="zh-CN" altLang="en-US" sz="2800" smtClean="0">
                <a:latin typeface="宋体" pitchFamily="2" charset="-122"/>
              </a:rPr>
              <a:t>差以外，其它方面都占有优势。 </a:t>
            </a: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75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75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75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75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7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bldLvl="2"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228600" y="152400"/>
            <a:ext cx="8686800" cy="5943600"/>
          </a:xfrm>
        </p:spPr>
        <p:txBody>
          <a:bodyPr/>
          <a:lstStyle/>
          <a:p>
            <a:pPr eaLnBrk="1" hangingPunct="1"/>
            <a:r>
              <a:rPr lang="zh-CN" altLang="en-US" sz="2800" smtClean="0"/>
              <a:t>语法错误的处理</a:t>
            </a:r>
            <a:endParaRPr lang="zh-CN" altLang="en-US" sz="2800" smtClean="0">
              <a:latin typeface="宋体" pitchFamily="2" charset="-122"/>
            </a:endParaRPr>
          </a:p>
          <a:p>
            <a:pPr eaLnBrk="1" hangingPunct="1">
              <a:buFont typeface="Wingdings" pitchFamily="2" charset="2"/>
              <a:buChar char="Ø"/>
            </a:pPr>
            <a:r>
              <a:rPr lang="zh-CN" altLang="en-US" sz="2800" smtClean="0">
                <a:latin typeface="宋体" pitchFamily="2" charset="-122"/>
              </a:rPr>
              <a:t>处理原则：希望能准确地指出</a:t>
            </a:r>
            <a:r>
              <a:rPr lang="zh-CN" altLang="en-US" sz="2800" smtClean="0">
                <a:solidFill>
                  <a:srgbClr val="FFFF00"/>
                </a:solidFill>
                <a:latin typeface="宋体" pitchFamily="2" charset="-122"/>
              </a:rPr>
              <a:t>出错位置</a:t>
            </a:r>
            <a:r>
              <a:rPr lang="zh-CN" altLang="en-US" sz="2800" smtClean="0">
                <a:latin typeface="宋体" pitchFamily="2" charset="-122"/>
              </a:rPr>
              <a:t>和</a:t>
            </a:r>
            <a:r>
              <a:rPr lang="zh-CN" altLang="en-US" sz="2800" smtClean="0">
                <a:solidFill>
                  <a:srgbClr val="FFFF00"/>
                </a:solidFill>
                <a:latin typeface="宋体" pitchFamily="2" charset="-122"/>
              </a:rPr>
              <a:t>错误性质</a:t>
            </a:r>
            <a:r>
              <a:rPr lang="zh-CN" altLang="en-US" sz="2800" smtClean="0">
                <a:latin typeface="宋体" pitchFamily="2" charset="-122"/>
              </a:rPr>
              <a:t>并尽量</a:t>
            </a:r>
            <a:r>
              <a:rPr lang="zh-CN" altLang="en-US" sz="2800" smtClean="0">
                <a:solidFill>
                  <a:srgbClr val="FFFF00"/>
                </a:solidFill>
                <a:latin typeface="宋体" pitchFamily="2" charset="-122"/>
              </a:rPr>
              <a:t>校正</a:t>
            </a:r>
            <a:r>
              <a:rPr lang="zh-CN" altLang="en-US" sz="2800" smtClean="0">
                <a:latin typeface="宋体" pitchFamily="2" charset="-122"/>
              </a:rPr>
              <a:t>,以便使编译程序能继续工作。</a:t>
            </a:r>
          </a:p>
          <a:p>
            <a:pPr eaLnBrk="1" hangingPunct="1">
              <a:buFont typeface="Wingdings" pitchFamily="2" charset="2"/>
              <a:buChar char="Ø"/>
            </a:pPr>
            <a:r>
              <a:rPr lang="zh-CN" altLang="en-US" sz="2800" smtClean="0">
                <a:latin typeface="宋体" pitchFamily="2" charset="-122"/>
              </a:rPr>
              <a:t>错误处理的分类：</a:t>
            </a:r>
          </a:p>
          <a:p>
            <a:pPr lvl="1" eaLnBrk="1" hangingPunct="1">
              <a:buFont typeface="Wingdings" pitchFamily="2" charset="2"/>
              <a:buChar char="v"/>
            </a:pPr>
            <a:r>
              <a:rPr lang="zh-CN" altLang="en-US" smtClean="0">
                <a:latin typeface="宋体" pitchFamily="2" charset="-122"/>
              </a:rPr>
              <a:t>错误恢复(</a:t>
            </a:r>
            <a:r>
              <a:rPr lang="en-US" altLang="zh-CN" smtClean="0">
                <a:latin typeface="宋体" pitchFamily="2" charset="-122"/>
              </a:rPr>
              <a:t>Recovery):</a:t>
            </a:r>
            <a:r>
              <a:rPr lang="zh-CN" altLang="en-US" smtClean="0">
                <a:latin typeface="宋体" pitchFamily="2" charset="-122"/>
              </a:rPr>
              <a:t>当发现错误时，跳过一段程序，从输入流找到一个新起点</a:t>
            </a:r>
          </a:p>
          <a:p>
            <a:pPr lvl="1" eaLnBrk="1" hangingPunct="1">
              <a:buFont typeface="Wingdings" pitchFamily="2" charset="2"/>
              <a:buChar char="v"/>
            </a:pPr>
            <a:r>
              <a:rPr lang="zh-CN" altLang="en-US" smtClean="0">
                <a:latin typeface="宋体" pitchFamily="2" charset="-122"/>
              </a:rPr>
              <a:t>错误修复(</a:t>
            </a:r>
            <a:r>
              <a:rPr lang="en-US" altLang="zh-CN" smtClean="0">
                <a:latin typeface="宋体" pitchFamily="2" charset="-122"/>
              </a:rPr>
              <a:t>Repair):</a:t>
            </a:r>
            <a:r>
              <a:rPr lang="zh-CN" altLang="en-US" smtClean="0">
                <a:latin typeface="宋体" pitchFamily="2" charset="-122"/>
              </a:rPr>
              <a:t>试图把用户的错误输入修复为合法的。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6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bldLvl="2"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z="3200" smtClean="0">
                <a:solidFill>
                  <a:schemeClr val="tx1"/>
                </a:solidFill>
                <a:effectLst/>
              </a:rPr>
              <a:t>1 递归下降法的错误恢复</a:t>
            </a:r>
          </a:p>
        </p:txBody>
      </p:sp>
      <p:sp>
        <p:nvSpPr>
          <p:cNvPr id="114691" name="Rectangle 3"/>
          <p:cNvSpPr>
            <a:spLocks noGrp="1" noChangeArrowheads="1"/>
          </p:cNvSpPr>
          <p:nvPr>
            <p:ph type="body" idx="1"/>
          </p:nvPr>
        </p:nvSpPr>
        <p:spPr>
          <a:xfrm>
            <a:off x="838200" y="1447800"/>
            <a:ext cx="7772400" cy="4648200"/>
          </a:xfrm>
        </p:spPr>
        <p:txBody>
          <a:bodyPr/>
          <a:lstStyle/>
          <a:p>
            <a:pPr eaLnBrk="1" hangingPunct="1"/>
            <a:r>
              <a:rPr lang="zh-CN" altLang="en-US" sz="2800" smtClean="0"/>
              <a:t>递归下降法对每个非终结符</a:t>
            </a:r>
            <a:r>
              <a:rPr lang="en-US" altLang="zh-CN" sz="2800" smtClean="0"/>
              <a:t>A</a:t>
            </a:r>
            <a:r>
              <a:rPr lang="zh-CN" altLang="en-US" sz="2800" smtClean="0"/>
              <a:t>设计相应的分析子程序，该子程序匹配由</a:t>
            </a:r>
            <a:r>
              <a:rPr lang="en-US" altLang="zh-CN" sz="2800" smtClean="0"/>
              <a:t>A</a:t>
            </a:r>
            <a:r>
              <a:rPr lang="zh-CN" altLang="en-US" sz="2800" smtClean="0"/>
              <a:t>产生的终结符串</a:t>
            </a:r>
          </a:p>
          <a:p>
            <a:pPr eaLnBrk="1" hangingPunct="1"/>
            <a:r>
              <a:rPr lang="zh-CN" altLang="en-US" sz="2800" smtClean="0"/>
              <a:t>为进行错误恢复，对每个子程序设置一个参数，它是终结符的集合，而这些符号是子程序返回时可被匹配的符号，称为后继同步符号，记为</a:t>
            </a:r>
            <a:r>
              <a:rPr lang="en-US" altLang="zh-CN" sz="2800" smtClean="0"/>
              <a:t>FollowSet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bldLvl="2"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76200" y="76200"/>
            <a:ext cx="3581400" cy="29765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t>例：</a:t>
            </a:r>
          </a:p>
          <a:p>
            <a:pPr eaLnBrk="1" hangingPunct="1">
              <a:spcBef>
                <a:spcPct val="50000"/>
              </a:spcBef>
            </a:pPr>
            <a:r>
              <a:rPr lang="en-US" altLang="zh-CN"/>
              <a:t>S-&gt;id:=E</a:t>
            </a:r>
            <a:r>
              <a:rPr lang="en-US" altLang="zh-CN" baseline="-25000"/>
              <a:t>1</a:t>
            </a:r>
          </a:p>
          <a:p>
            <a:pPr eaLnBrk="1" hangingPunct="1">
              <a:spcBef>
                <a:spcPct val="50000"/>
              </a:spcBef>
            </a:pPr>
            <a:r>
              <a:rPr lang="en-US" altLang="zh-CN"/>
              <a:t>S-&gt;if E</a:t>
            </a:r>
            <a:r>
              <a:rPr lang="en-US" altLang="zh-CN" baseline="-25000"/>
              <a:t>2</a:t>
            </a:r>
            <a:r>
              <a:rPr lang="en-US" altLang="zh-CN"/>
              <a:t> then S</a:t>
            </a:r>
            <a:r>
              <a:rPr lang="en-US" altLang="zh-CN" baseline="-25000"/>
              <a:t>1</a:t>
            </a:r>
            <a:r>
              <a:rPr lang="en-US" altLang="zh-CN"/>
              <a:t> else S</a:t>
            </a:r>
            <a:r>
              <a:rPr lang="en-US" altLang="zh-CN" baseline="-25000"/>
              <a:t>2</a:t>
            </a:r>
          </a:p>
          <a:p>
            <a:pPr eaLnBrk="1" hangingPunct="1">
              <a:spcBef>
                <a:spcPct val="50000"/>
              </a:spcBef>
            </a:pPr>
            <a:r>
              <a:rPr lang="en-US" altLang="zh-CN"/>
              <a:t>S-&gt;while E</a:t>
            </a:r>
            <a:r>
              <a:rPr lang="en-US" altLang="zh-CN" baseline="-25000"/>
              <a:t>3</a:t>
            </a:r>
            <a:r>
              <a:rPr lang="en-US" altLang="zh-CN"/>
              <a:t> do S</a:t>
            </a:r>
            <a:r>
              <a:rPr lang="en-US" altLang="zh-CN" baseline="-25000"/>
              <a:t>3</a:t>
            </a:r>
          </a:p>
          <a:p>
            <a:pPr eaLnBrk="1" hangingPunct="1">
              <a:spcBef>
                <a:spcPct val="50000"/>
              </a:spcBef>
            </a:pPr>
            <a:r>
              <a:rPr lang="en-US" altLang="zh-CN"/>
              <a:t>S-&gt;repeat S</a:t>
            </a:r>
            <a:r>
              <a:rPr lang="en-US" altLang="zh-CN" baseline="-25000"/>
              <a:t>4</a:t>
            </a:r>
            <a:r>
              <a:rPr lang="en-US" altLang="zh-CN"/>
              <a:t> until E</a:t>
            </a:r>
            <a:r>
              <a:rPr lang="en-US" altLang="zh-CN" baseline="-25000"/>
              <a:t>4</a:t>
            </a:r>
          </a:p>
          <a:p>
            <a:pPr eaLnBrk="1" hangingPunct="1">
              <a:spcBef>
                <a:spcPct val="50000"/>
              </a:spcBef>
            </a:pPr>
            <a:r>
              <a:rPr lang="en-US" altLang="zh-CN"/>
              <a:t>S-&gt;begin SL end </a:t>
            </a:r>
          </a:p>
        </p:txBody>
      </p:sp>
      <p:sp>
        <p:nvSpPr>
          <p:cNvPr id="115715" name="Text Box 3"/>
          <p:cNvSpPr txBox="1">
            <a:spLocks noChangeArrowheads="1"/>
          </p:cNvSpPr>
          <p:nvPr/>
        </p:nvSpPr>
        <p:spPr bwMode="auto">
          <a:xfrm>
            <a:off x="3276600" y="152400"/>
            <a:ext cx="5867400" cy="4206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t>设</a:t>
            </a:r>
            <a:r>
              <a:rPr lang="en-US" altLang="zh-CN"/>
              <a:t>S</a:t>
            </a:r>
            <a:r>
              <a:rPr lang="zh-CN" altLang="en-US"/>
              <a:t>的后继同步符号集为</a:t>
            </a:r>
            <a:r>
              <a:rPr lang="en-US" altLang="zh-CN"/>
              <a:t>FollowSetS，</a:t>
            </a:r>
            <a:r>
              <a:rPr lang="zh-CN" altLang="en-US"/>
              <a:t>则</a:t>
            </a:r>
          </a:p>
        </p:txBody>
      </p:sp>
      <p:sp>
        <p:nvSpPr>
          <p:cNvPr id="115716" name="Text Box 4"/>
          <p:cNvSpPr txBox="1">
            <a:spLocks noChangeArrowheads="1"/>
          </p:cNvSpPr>
          <p:nvPr/>
        </p:nvSpPr>
        <p:spPr bwMode="auto">
          <a:xfrm>
            <a:off x="3886200" y="762000"/>
            <a:ext cx="4953000" cy="45100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FollowSetE</a:t>
            </a:r>
            <a:r>
              <a:rPr lang="en-US" altLang="zh-CN" baseline="-25000"/>
              <a:t>1</a:t>
            </a:r>
            <a:r>
              <a:rPr lang="en-US" altLang="zh-CN"/>
              <a:t>=FollowSetS</a:t>
            </a:r>
          </a:p>
          <a:p>
            <a:pPr eaLnBrk="1" hangingPunct="1">
              <a:spcBef>
                <a:spcPct val="50000"/>
              </a:spcBef>
            </a:pPr>
            <a:r>
              <a:rPr lang="en-US" altLang="zh-CN"/>
              <a:t>FollowSetE</a:t>
            </a:r>
            <a:r>
              <a:rPr lang="en-US" altLang="zh-CN" baseline="-25000"/>
              <a:t>2</a:t>
            </a:r>
            <a:r>
              <a:rPr lang="en-US" altLang="zh-CN"/>
              <a:t>={then}</a:t>
            </a:r>
          </a:p>
          <a:p>
            <a:pPr eaLnBrk="1" hangingPunct="1">
              <a:spcBef>
                <a:spcPct val="50000"/>
              </a:spcBef>
            </a:pPr>
            <a:r>
              <a:rPr lang="en-US" altLang="zh-CN"/>
              <a:t>FollowSetS</a:t>
            </a:r>
            <a:r>
              <a:rPr lang="en-US" altLang="zh-CN" baseline="-25000"/>
              <a:t>1</a:t>
            </a:r>
            <a:r>
              <a:rPr lang="en-US" altLang="zh-CN"/>
              <a:t>={else}</a:t>
            </a:r>
          </a:p>
          <a:p>
            <a:pPr eaLnBrk="1" hangingPunct="1">
              <a:spcBef>
                <a:spcPct val="50000"/>
              </a:spcBef>
            </a:pPr>
            <a:r>
              <a:rPr lang="en-US" altLang="zh-CN"/>
              <a:t>FollowSetS</a:t>
            </a:r>
            <a:r>
              <a:rPr lang="en-US" altLang="zh-CN" baseline="-25000"/>
              <a:t>2</a:t>
            </a:r>
            <a:r>
              <a:rPr lang="en-US" altLang="zh-CN"/>
              <a:t>=FollowSetS</a:t>
            </a:r>
          </a:p>
          <a:p>
            <a:pPr eaLnBrk="1" hangingPunct="1">
              <a:spcBef>
                <a:spcPct val="50000"/>
              </a:spcBef>
            </a:pPr>
            <a:r>
              <a:rPr lang="en-US" altLang="zh-CN"/>
              <a:t>FollowSetE</a:t>
            </a:r>
            <a:r>
              <a:rPr lang="en-US" altLang="zh-CN" baseline="-25000"/>
              <a:t>3</a:t>
            </a:r>
            <a:r>
              <a:rPr lang="en-US" altLang="zh-CN"/>
              <a:t>={do}</a:t>
            </a:r>
          </a:p>
          <a:p>
            <a:pPr eaLnBrk="1" hangingPunct="1">
              <a:spcBef>
                <a:spcPct val="50000"/>
              </a:spcBef>
            </a:pPr>
            <a:r>
              <a:rPr lang="en-US" altLang="zh-CN"/>
              <a:t>FollowSetS</a:t>
            </a:r>
            <a:r>
              <a:rPr lang="en-US" altLang="zh-CN" baseline="-25000"/>
              <a:t>3</a:t>
            </a:r>
            <a:r>
              <a:rPr lang="en-US" altLang="zh-CN"/>
              <a:t>=FollowSetS</a:t>
            </a:r>
          </a:p>
          <a:p>
            <a:pPr eaLnBrk="1" hangingPunct="1">
              <a:spcBef>
                <a:spcPct val="50000"/>
              </a:spcBef>
            </a:pPr>
            <a:r>
              <a:rPr lang="en-US" altLang="zh-CN"/>
              <a:t>FollowSetS</a:t>
            </a:r>
            <a:r>
              <a:rPr lang="en-US" altLang="zh-CN" baseline="-25000"/>
              <a:t>4</a:t>
            </a:r>
            <a:r>
              <a:rPr lang="en-US" altLang="zh-CN"/>
              <a:t>={until}</a:t>
            </a:r>
          </a:p>
          <a:p>
            <a:pPr eaLnBrk="1" hangingPunct="1">
              <a:spcBef>
                <a:spcPct val="50000"/>
              </a:spcBef>
            </a:pPr>
            <a:r>
              <a:rPr lang="en-US" altLang="zh-CN"/>
              <a:t>FollowSetE</a:t>
            </a:r>
            <a:r>
              <a:rPr lang="en-US" altLang="zh-CN" baseline="-25000"/>
              <a:t>4</a:t>
            </a:r>
            <a:r>
              <a:rPr lang="en-US" altLang="zh-CN"/>
              <a:t>=FolowSetS</a:t>
            </a:r>
          </a:p>
          <a:p>
            <a:pPr eaLnBrk="1" hangingPunct="1">
              <a:spcBef>
                <a:spcPct val="50000"/>
              </a:spcBef>
            </a:pPr>
            <a:r>
              <a:rPr lang="en-US" altLang="zh-CN"/>
              <a:t>FollowSetSL={end}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15" grpId="0" autoUpdateAnimBg="0"/>
      <p:bldP spid="115716"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228600" y="152400"/>
            <a:ext cx="8610600" cy="2971800"/>
          </a:xfrm>
        </p:spPr>
        <p:txBody>
          <a:bodyPr/>
          <a:lstStyle/>
          <a:p>
            <a:pPr eaLnBrk="1" hangingPunct="1">
              <a:lnSpc>
                <a:spcPct val="90000"/>
              </a:lnSpc>
            </a:pPr>
            <a:r>
              <a:rPr lang="zh-CN" altLang="en-US" sz="2400" smtClean="0"/>
              <a:t>涉及三种符号集：</a:t>
            </a:r>
          </a:p>
          <a:p>
            <a:pPr lvl="1" eaLnBrk="1" hangingPunct="1">
              <a:lnSpc>
                <a:spcPct val="90000"/>
              </a:lnSpc>
            </a:pPr>
            <a:r>
              <a:rPr lang="en-US" altLang="zh-CN" sz="2400" smtClean="0"/>
              <a:t>validSet：</a:t>
            </a:r>
            <a:r>
              <a:rPr lang="zh-CN" altLang="en-US" sz="2400" smtClean="0"/>
              <a:t>若当前子程序是</a:t>
            </a:r>
            <a:r>
              <a:rPr lang="en-US" altLang="zh-CN" sz="2400" smtClean="0"/>
              <a:t>A，</a:t>
            </a:r>
            <a:r>
              <a:rPr lang="zh-CN" altLang="en-US" sz="2400" smtClean="0"/>
              <a:t>则</a:t>
            </a:r>
            <a:r>
              <a:rPr lang="en-US" altLang="zh-CN" sz="2400" smtClean="0"/>
              <a:t>ValidSet</a:t>
            </a:r>
            <a:r>
              <a:rPr lang="zh-CN" altLang="en-US" sz="2400" smtClean="0"/>
              <a:t>包含</a:t>
            </a:r>
            <a:r>
              <a:rPr lang="en-US" altLang="zh-CN" sz="2400" smtClean="0"/>
              <a:t>First(A)，</a:t>
            </a:r>
            <a:r>
              <a:rPr lang="zh-CN" altLang="en-US" sz="2400" smtClean="0"/>
              <a:t>如果</a:t>
            </a:r>
            <a:r>
              <a:rPr lang="en-US" altLang="zh-CN" sz="2400" smtClean="0"/>
              <a:t>A</a:t>
            </a:r>
            <a:r>
              <a:rPr lang="zh-CN" altLang="en-US" sz="2400" smtClean="0"/>
              <a:t>是可空的，则</a:t>
            </a:r>
            <a:r>
              <a:rPr lang="en-US" altLang="zh-CN" sz="2400" smtClean="0"/>
              <a:t>ValidSet</a:t>
            </a:r>
            <a:r>
              <a:rPr lang="zh-CN" altLang="en-US" sz="2400" smtClean="0"/>
              <a:t>还包含</a:t>
            </a:r>
            <a:r>
              <a:rPr lang="en-US" altLang="zh-CN" sz="2400" smtClean="0"/>
              <a:t>FollowSet</a:t>
            </a:r>
          </a:p>
          <a:p>
            <a:pPr lvl="1" eaLnBrk="1" hangingPunct="1">
              <a:lnSpc>
                <a:spcPct val="90000"/>
              </a:lnSpc>
            </a:pPr>
            <a:r>
              <a:rPr lang="en-US" altLang="zh-CN" sz="2400" smtClean="0"/>
              <a:t>HeaderSet：</a:t>
            </a:r>
            <a:r>
              <a:rPr lang="zh-CN" altLang="en-US" sz="2400" smtClean="0"/>
              <a:t>为</a:t>
            </a:r>
            <a:r>
              <a:rPr lang="zh-CN" altLang="en-US" sz="2400" smtClean="0">
                <a:solidFill>
                  <a:srgbClr val="FFFF00"/>
                </a:solidFill>
              </a:rPr>
              <a:t>引导符号集</a:t>
            </a:r>
            <a:r>
              <a:rPr lang="zh-CN" altLang="en-US" sz="2400" smtClean="0"/>
              <a:t>，它们是引导出重要部分的符号，如条件语句中的</a:t>
            </a:r>
            <a:r>
              <a:rPr lang="en-US" altLang="zh-CN" sz="2400" smtClean="0"/>
              <a:t>then</a:t>
            </a:r>
            <a:r>
              <a:rPr lang="zh-CN" altLang="en-US" sz="2400" smtClean="0"/>
              <a:t>和</a:t>
            </a:r>
            <a:r>
              <a:rPr lang="en-US" altLang="zh-CN" sz="2400" smtClean="0"/>
              <a:t>else，</a:t>
            </a:r>
            <a:r>
              <a:rPr lang="zh-CN" altLang="en-US" sz="2400" smtClean="0"/>
              <a:t>循环语句中的</a:t>
            </a:r>
            <a:r>
              <a:rPr lang="en-US" altLang="zh-CN" sz="2400" smtClean="0"/>
              <a:t>do。</a:t>
            </a:r>
            <a:r>
              <a:rPr lang="zh-CN" altLang="en-US" sz="2400" smtClean="0"/>
              <a:t>引进引导符号的目的是避免因为输入符的错误而跳过大段程序。</a:t>
            </a:r>
          </a:p>
          <a:p>
            <a:pPr lvl="1" eaLnBrk="1" hangingPunct="1">
              <a:lnSpc>
                <a:spcPct val="90000"/>
              </a:lnSpc>
            </a:pPr>
            <a:r>
              <a:rPr lang="en-US" altLang="zh-CN" sz="2400" smtClean="0"/>
              <a:t>FollowSet：</a:t>
            </a:r>
            <a:r>
              <a:rPr lang="zh-CN" altLang="en-US" sz="2400" smtClean="0"/>
              <a:t>同前</a:t>
            </a:r>
          </a:p>
        </p:txBody>
      </p:sp>
      <p:sp>
        <p:nvSpPr>
          <p:cNvPr id="116740" name="Text Box 4"/>
          <p:cNvSpPr txBox="1">
            <a:spLocks noChangeArrowheads="1"/>
          </p:cNvSpPr>
          <p:nvPr/>
        </p:nvSpPr>
        <p:spPr bwMode="auto">
          <a:xfrm>
            <a:off x="76200" y="3271838"/>
            <a:ext cx="3581400" cy="297656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zh-CN" altLang="en-US"/>
              <a:t>例：</a:t>
            </a:r>
          </a:p>
          <a:p>
            <a:pPr eaLnBrk="1" hangingPunct="1">
              <a:spcBef>
                <a:spcPct val="50000"/>
              </a:spcBef>
            </a:pPr>
            <a:r>
              <a:rPr lang="en-US" altLang="zh-CN"/>
              <a:t>S-&gt;id:=E</a:t>
            </a:r>
            <a:r>
              <a:rPr lang="en-US" altLang="zh-CN" baseline="-25000"/>
              <a:t>1</a:t>
            </a:r>
          </a:p>
          <a:p>
            <a:pPr eaLnBrk="1" hangingPunct="1">
              <a:spcBef>
                <a:spcPct val="50000"/>
              </a:spcBef>
            </a:pPr>
            <a:r>
              <a:rPr lang="en-US" altLang="zh-CN"/>
              <a:t>S-&gt;if E</a:t>
            </a:r>
            <a:r>
              <a:rPr lang="en-US" altLang="zh-CN" baseline="-25000"/>
              <a:t>2</a:t>
            </a:r>
            <a:r>
              <a:rPr lang="en-US" altLang="zh-CN"/>
              <a:t> then S</a:t>
            </a:r>
            <a:r>
              <a:rPr lang="en-US" altLang="zh-CN" baseline="-25000"/>
              <a:t>1</a:t>
            </a:r>
            <a:r>
              <a:rPr lang="en-US" altLang="zh-CN"/>
              <a:t> else S</a:t>
            </a:r>
            <a:r>
              <a:rPr lang="en-US" altLang="zh-CN" baseline="-25000"/>
              <a:t>2</a:t>
            </a:r>
          </a:p>
          <a:p>
            <a:pPr eaLnBrk="1" hangingPunct="1">
              <a:spcBef>
                <a:spcPct val="50000"/>
              </a:spcBef>
            </a:pPr>
            <a:r>
              <a:rPr lang="en-US" altLang="zh-CN"/>
              <a:t>S-&gt;while E</a:t>
            </a:r>
            <a:r>
              <a:rPr lang="en-US" altLang="zh-CN" baseline="-25000"/>
              <a:t>3</a:t>
            </a:r>
            <a:r>
              <a:rPr lang="en-US" altLang="zh-CN"/>
              <a:t> do S</a:t>
            </a:r>
            <a:r>
              <a:rPr lang="en-US" altLang="zh-CN" baseline="-25000"/>
              <a:t>3</a:t>
            </a:r>
          </a:p>
          <a:p>
            <a:pPr eaLnBrk="1" hangingPunct="1">
              <a:spcBef>
                <a:spcPct val="50000"/>
              </a:spcBef>
            </a:pPr>
            <a:r>
              <a:rPr lang="en-US" altLang="zh-CN"/>
              <a:t>S-&gt;repeat S</a:t>
            </a:r>
            <a:r>
              <a:rPr lang="en-US" altLang="zh-CN" baseline="-25000"/>
              <a:t>4</a:t>
            </a:r>
            <a:r>
              <a:rPr lang="en-US" altLang="zh-CN"/>
              <a:t> until E</a:t>
            </a:r>
            <a:r>
              <a:rPr lang="en-US" altLang="zh-CN" baseline="-25000"/>
              <a:t>4</a:t>
            </a:r>
          </a:p>
          <a:p>
            <a:pPr eaLnBrk="1" hangingPunct="1">
              <a:spcBef>
                <a:spcPct val="50000"/>
              </a:spcBef>
            </a:pPr>
            <a:r>
              <a:rPr lang="en-US" altLang="zh-CN"/>
              <a:t>S-&gt;begin SL end </a:t>
            </a:r>
          </a:p>
        </p:txBody>
      </p:sp>
      <p:sp>
        <p:nvSpPr>
          <p:cNvPr id="116741" name="Text Box 5"/>
          <p:cNvSpPr txBox="1">
            <a:spLocks noChangeArrowheads="1"/>
          </p:cNvSpPr>
          <p:nvPr/>
        </p:nvSpPr>
        <p:spPr bwMode="auto">
          <a:xfrm>
            <a:off x="3733800" y="3348038"/>
            <a:ext cx="5257800" cy="93186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b="1">
                <a:solidFill>
                  <a:schemeClr val="tx1"/>
                </a:solidFill>
                <a:latin typeface="Arial" charset="0"/>
                <a:ea typeface="宋体" pitchFamily="2" charset="-122"/>
              </a:defRPr>
            </a:lvl1pPr>
            <a:lvl2pPr marL="742950" indent="-285750" eaLnBrk="0" hangingPunct="0">
              <a:defRPr kumimoji="1" sz="2400" b="1">
                <a:solidFill>
                  <a:schemeClr val="tx1"/>
                </a:solidFill>
                <a:latin typeface="Arial" charset="0"/>
                <a:ea typeface="宋体" pitchFamily="2" charset="-122"/>
              </a:defRPr>
            </a:lvl2pPr>
            <a:lvl3pPr marL="1143000" indent="-228600" eaLnBrk="0" hangingPunct="0">
              <a:defRPr kumimoji="1" sz="2400" b="1">
                <a:solidFill>
                  <a:schemeClr val="tx1"/>
                </a:solidFill>
                <a:latin typeface="Arial" charset="0"/>
                <a:ea typeface="宋体" pitchFamily="2" charset="-122"/>
              </a:defRPr>
            </a:lvl3pPr>
            <a:lvl4pPr marL="1600200" indent="-228600" eaLnBrk="0" hangingPunct="0">
              <a:defRPr kumimoji="1" sz="2400" b="1">
                <a:solidFill>
                  <a:schemeClr val="tx1"/>
                </a:solidFill>
                <a:latin typeface="Arial" charset="0"/>
                <a:ea typeface="宋体" pitchFamily="2" charset="-122"/>
              </a:defRPr>
            </a:lvl4pPr>
            <a:lvl5pPr marL="2057400" indent="-228600" eaLnBrk="0" hangingPunct="0">
              <a:defRPr kumimoji="1" sz="24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buClr>
                <a:schemeClr val="hlink"/>
              </a:buClr>
              <a:buFont typeface="Wingdings" pitchFamily="2" charset="2"/>
              <a:defRPr kumimoji="1" sz="2400" b="1">
                <a:solidFill>
                  <a:schemeClr val="tx1"/>
                </a:solidFill>
                <a:latin typeface="Arial" charset="0"/>
                <a:ea typeface="宋体" pitchFamily="2" charset="-122"/>
              </a:defRPr>
            </a:lvl9pPr>
          </a:lstStyle>
          <a:p>
            <a:pPr eaLnBrk="1" hangingPunct="1">
              <a:spcBef>
                <a:spcPct val="50000"/>
              </a:spcBef>
            </a:pPr>
            <a:r>
              <a:rPr lang="en-US" altLang="zh-CN"/>
              <a:t>VallidSetS={id,if,while,repeat,begin}</a:t>
            </a:r>
          </a:p>
          <a:p>
            <a:pPr eaLnBrk="1" hangingPunct="1">
              <a:spcBef>
                <a:spcPct val="50000"/>
              </a:spcBef>
            </a:pPr>
            <a:r>
              <a:rPr lang="en-US" altLang="zh-CN"/>
              <a:t>HeaderSetS={then,else,do,until,:=}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autoUpdateAnimBg="0"/>
      <p:bldP spid="116740" grpId="0" autoUpdateAnimBg="0"/>
      <p:bldP spid="116741"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228600" y="609600"/>
            <a:ext cx="8763000" cy="5181600"/>
          </a:xfrm>
        </p:spPr>
        <p:txBody>
          <a:bodyPr/>
          <a:lstStyle/>
          <a:p>
            <a:pPr marL="609600" indent="-609600" eaLnBrk="1" hangingPunct="1">
              <a:lnSpc>
                <a:spcPct val="90000"/>
              </a:lnSpc>
            </a:pPr>
            <a:r>
              <a:rPr lang="zh-CN" altLang="en-US" sz="2800" smtClean="0"/>
              <a:t>错误恢复的主要思想：</a:t>
            </a:r>
          </a:p>
          <a:p>
            <a:pPr marL="609600" indent="-609600" eaLnBrk="1" hangingPunct="1">
              <a:lnSpc>
                <a:spcPct val="90000"/>
              </a:lnSpc>
              <a:buFont typeface="Wingdings" pitchFamily="2" charset="2"/>
              <a:buAutoNum type="arabicParenR"/>
            </a:pPr>
            <a:r>
              <a:rPr lang="zh-CN" altLang="en-US" sz="2800" smtClean="0"/>
              <a:t>每个分析子程序的开头，检查当前输入符是否属于</a:t>
            </a:r>
            <a:r>
              <a:rPr lang="en-US" altLang="zh-CN" sz="2800" smtClean="0"/>
              <a:t>ValidSet</a:t>
            </a:r>
          </a:p>
          <a:p>
            <a:pPr marL="609600" indent="-609600" eaLnBrk="1" hangingPunct="1">
              <a:lnSpc>
                <a:spcPct val="90000"/>
              </a:lnSpc>
              <a:buFont typeface="Wingdings" pitchFamily="2" charset="2"/>
              <a:buAutoNum type="arabicParenR"/>
            </a:pPr>
            <a:r>
              <a:rPr lang="zh-CN" altLang="en-US" sz="2800" smtClean="0"/>
              <a:t>如果不属于，则寻找第一个属于</a:t>
            </a:r>
            <a:r>
              <a:rPr lang="en-US" altLang="zh-CN" sz="2800" smtClean="0"/>
              <a:t>ValidSet </a:t>
            </a:r>
            <a:r>
              <a:rPr lang="en-US" altLang="zh-CN" sz="2800" smtClean="0">
                <a:latin typeface="Times New Roman" pitchFamily="18" charset="0"/>
                <a:sym typeface="Symbol" pitchFamily="18" charset="2"/>
              </a:rPr>
              <a:t>HeaderSet FollowSet</a:t>
            </a:r>
            <a:r>
              <a:rPr lang="zh-CN" altLang="en-US" sz="2800" smtClean="0">
                <a:latin typeface="Times New Roman" pitchFamily="18" charset="0"/>
                <a:sym typeface="Symbol" pitchFamily="18" charset="2"/>
              </a:rPr>
              <a:t>的符号，并从该符号开始继续分析</a:t>
            </a:r>
          </a:p>
          <a:p>
            <a:pPr marL="609600" indent="-609600" eaLnBrk="1" hangingPunct="1">
              <a:lnSpc>
                <a:spcPct val="90000"/>
              </a:lnSpc>
              <a:buFont typeface="Wingdings" pitchFamily="2" charset="2"/>
              <a:buAutoNum type="arabicParenR"/>
            </a:pPr>
            <a:r>
              <a:rPr lang="zh-CN" altLang="en-US" sz="2800" smtClean="0">
                <a:latin typeface="Times New Roman" pitchFamily="18" charset="0"/>
                <a:sym typeface="Symbol" pitchFamily="18" charset="2"/>
              </a:rPr>
              <a:t>当子程序返回时保证输入流的头符为</a:t>
            </a:r>
            <a:r>
              <a:rPr lang="en-US" altLang="zh-CN" sz="2800" smtClean="0">
                <a:latin typeface="Times New Roman" pitchFamily="18" charset="0"/>
                <a:sym typeface="Symbol" pitchFamily="18" charset="2"/>
              </a:rPr>
              <a:t>FollowSet</a:t>
            </a:r>
            <a:r>
              <a:rPr lang="zh-CN" altLang="en-US" sz="2800" smtClean="0">
                <a:latin typeface="Times New Roman" pitchFamily="18" charset="0"/>
                <a:sym typeface="Symbol" pitchFamily="18" charset="2"/>
              </a:rPr>
              <a:t>中的符号</a:t>
            </a:r>
          </a:p>
          <a:p>
            <a:pPr marL="609600" indent="-609600" eaLnBrk="1" hangingPunct="1">
              <a:lnSpc>
                <a:spcPct val="90000"/>
              </a:lnSpc>
              <a:buFont typeface="Wingdings" pitchFamily="2" charset="2"/>
              <a:buNone/>
            </a:pPr>
            <a:r>
              <a:rPr lang="zh-CN" altLang="en-US" sz="2800" smtClean="0">
                <a:latin typeface="Times New Roman" pitchFamily="18" charset="0"/>
                <a:sym typeface="Symbol" pitchFamily="18" charset="2"/>
              </a:rPr>
              <a:t>	</a:t>
            </a:r>
          </a:p>
          <a:p>
            <a:pPr marL="609600" indent="-609600" eaLnBrk="1" hangingPunct="1">
              <a:lnSpc>
                <a:spcPct val="90000"/>
              </a:lnSpc>
              <a:buFont typeface="Wingdings" pitchFamily="2" charset="2"/>
              <a:buNone/>
            </a:pPr>
            <a:r>
              <a:rPr lang="zh-CN" altLang="en-US" sz="2800" smtClean="0">
                <a:latin typeface="Times New Roman" pitchFamily="18" charset="0"/>
                <a:sym typeface="Symbol" pitchFamily="18" charset="2"/>
              </a:rPr>
              <a:t>	每个分析子程序用到</a:t>
            </a:r>
            <a:r>
              <a:rPr lang="en-US" altLang="zh-CN" sz="2800" smtClean="0">
                <a:latin typeface="Times New Roman" pitchFamily="18" charset="0"/>
                <a:sym typeface="Symbol" pitchFamily="18" charset="2"/>
              </a:rPr>
              <a:t>ValidSet、HeadSet</a:t>
            </a:r>
            <a:r>
              <a:rPr lang="zh-CN" altLang="en-US" sz="2800" smtClean="0">
                <a:latin typeface="Times New Roman" pitchFamily="18" charset="0"/>
                <a:sym typeface="Symbol" pitchFamily="18" charset="2"/>
              </a:rPr>
              <a:t>和</a:t>
            </a:r>
            <a:r>
              <a:rPr lang="en-US" altLang="zh-CN" sz="2800" smtClean="0">
                <a:latin typeface="Times New Roman" pitchFamily="18" charset="0"/>
                <a:sym typeface="Symbol" pitchFamily="18" charset="2"/>
              </a:rPr>
              <a:t>FollowSet</a:t>
            </a:r>
            <a:r>
              <a:rPr lang="zh-CN" altLang="en-US" sz="2800" smtClean="0">
                <a:latin typeface="Times New Roman" pitchFamily="18" charset="0"/>
                <a:sym typeface="Symbol" pitchFamily="18" charset="2"/>
              </a:rPr>
              <a:t>集合，其中前两者对子程序来说时固定的，因此在调用时只需给出</a:t>
            </a:r>
            <a:r>
              <a:rPr lang="en-US" altLang="zh-CN" sz="2800" smtClean="0">
                <a:latin typeface="Times New Roman" pitchFamily="18" charset="0"/>
                <a:sym typeface="Symbol" pitchFamily="18" charset="2"/>
              </a:rPr>
              <a:t>FollowSet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2"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52400" y="228600"/>
            <a:ext cx="8839200" cy="48387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100000"/>
              </a:lnSpc>
              <a:spcBef>
                <a:spcPct val="0"/>
              </a:spcBef>
              <a:buClrTx/>
              <a:buFontTx/>
              <a:buNone/>
              <a:tabLst>
                <a:tab pos="304800" algn="l"/>
                <a:tab pos="1143000" algn="l"/>
                <a:tab pos="1524000" algn="l"/>
              </a:tabLst>
            </a:pPr>
            <a:r>
              <a:rPr lang="zh-CN" altLang="en-US">
                <a:latin typeface="宋体" pitchFamily="2" charset="-122"/>
              </a:rPr>
              <a:t>从当前输入流寻找第一个同步符号</a:t>
            </a:r>
            <a:r>
              <a:rPr lang="zh-CN" altLang="en-US">
                <a:latin typeface="Times New Roman" pitchFamily="18" charset="0"/>
              </a:rPr>
              <a:t>(</a:t>
            </a:r>
            <a:r>
              <a:rPr lang="en-US" altLang="zh-CN">
                <a:latin typeface="Times New Roman" pitchFamily="18" charset="0"/>
              </a:rPr>
              <a:t>Token) </a:t>
            </a:r>
            <a:endParaRPr lang="en-US" altLang="zh-CN">
              <a:latin typeface="Times New Roman" pitchFamily="18" charset="0"/>
              <a:cs typeface="Times New Roman" pitchFamily="18" charset="0"/>
            </a:endParaRPr>
          </a:p>
          <a:p>
            <a:pPr algn="just">
              <a:lnSpc>
                <a:spcPct val="100000"/>
              </a:lnSpc>
              <a:spcBef>
                <a:spcPct val="0"/>
              </a:spcBef>
              <a:buClrTx/>
              <a:buFontTx/>
              <a:buNone/>
              <a:tabLst>
                <a:tab pos="304800" algn="l"/>
                <a:tab pos="1143000" algn="l"/>
                <a:tab pos="1524000" algn="l"/>
              </a:tabLst>
            </a:pPr>
            <a:r>
              <a:rPr lang="en-US" altLang="zh-CN">
                <a:latin typeface="Times New Roman" pitchFamily="18" charset="0"/>
                <a:cs typeface="Times New Roman" pitchFamily="18" charset="0"/>
              </a:rPr>
              <a:t>Procedure </a:t>
            </a:r>
            <a:r>
              <a:rPr lang="en-US" altLang="zh-CN">
                <a:solidFill>
                  <a:srgbClr val="FFFF00"/>
                </a:solidFill>
                <a:latin typeface="Times New Roman" pitchFamily="18" charset="0"/>
                <a:cs typeface="Times New Roman" pitchFamily="18" charset="0"/>
              </a:rPr>
              <a:t>CheckInput</a:t>
            </a:r>
            <a:r>
              <a:rPr lang="en-US" altLang="zh-CN">
                <a:latin typeface="Times New Roman" pitchFamily="18" charset="0"/>
                <a:cs typeface="Times New Roman" pitchFamily="18" charset="0"/>
              </a:rPr>
              <a:t>( ValidSet, HeaderSet, FollowSet :</a:t>
            </a:r>
            <a:r>
              <a:rPr lang="en-US" altLang="zh-CN">
                <a:latin typeface="Times New Roman" pitchFamily="18" charset="0"/>
              </a:rPr>
              <a:t>VtSet</a:t>
            </a:r>
            <a:r>
              <a:rPr lang="en-US" altLang="zh-CN">
                <a:latin typeface="Times New Roman" pitchFamily="18" charset="0"/>
                <a:cs typeface="Times New Roman" pitchFamily="18" charset="0"/>
              </a:rPr>
              <a:t>);</a:t>
            </a:r>
            <a:endParaRPr lang="en-US" altLang="zh-CN">
              <a:latin typeface="宋体" pitchFamily="2" charset="-122"/>
            </a:endParaRPr>
          </a:p>
          <a:p>
            <a:pPr algn="just" eaLnBrk="0" hangingPunct="0">
              <a:lnSpc>
                <a:spcPct val="100000"/>
              </a:lnSpc>
              <a:spcBef>
                <a:spcPct val="0"/>
              </a:spcBef>
              <a:buClrTx/>
              <a:buFontTx/>
              <a:buNone/>
              <a:tabLst>
                <a:tab pos="304800" algn="l"/>
                <a:tab pos="1143000" algn="l"/>
                <a:tab pos="1524000" algn="l"/>
              </a:tabLst>
            </a:pPr>
            <a:r>
              <a:rPr lang="en-US" altLang="zh-CN">
                <a:latin typeface="Times New Roman" pitchFamily="18" charset="0"/>
                <a:cs typeface="Times New Roman" pitchFamily="18" charset="0"/>
              </a:rPr>
              <a:t>begin</a:t>
            </a:r>
            <a:endParaRPr lang="en-US" altLang="zh-CN">
              <a:latin typeface="宋体" pitchFamily="2" charset="-122"/>
            </a:endParaRPr>
          </a:p>
          <a:p>
            <a:pPr algn="just" eaLnBrk="0" hangingPunct="0">
              <a:lnSpc>
                <a:spcPct val="100000"/>
              </a:lnSpc>
              <a:spcBef>
                <a:spcPct val="0"/>
              </a:spcBef>
              <a:buClrTx/>
              <a:buFontTx/>
              <a:buNone/>
              <a:tabLst>
                <a:tab pos="304800" algn="l"/>
                <a:tab pos="1143000" algn="l"/>
                <a:tab pos="1524000" algn="l"/>
              </a:tabLst>
            </a:pPr>
            <a:r>
              <a:rPr lang="en-US" altLang="zh-CN">
                <a:latin typeface="Times New Roman" pitchFamily="18" charset="0"/>
                <a:cs typeface="Times New Roman" pitchFamily="18" charset="0"/>
              </a:rPr>
              <a:t>	if   Symb </a:t>
            </a:r>
            <a:r>
              <a:rPr lang="en-US" altLang="zh-CN">
                <a:latin typeface="Times New Roman" pitchFamily="18" charset="0"/>
                <a:sym typeface="Symbol" pitchFamily="18" charset="2"/>
              </a:rPr>
              <a:t></a:t>
            </a:r>
            <a:r>
              <a:rPr lang="en-US" altLang="zh-CN">
                <a:latin typeface="Times New Roman" pitchFamily="18" charset="0"/>
                <a:cs typeface="Times New Roman" pitchFamily="18" charset="0"/>
              </a:rPr>
              <a:t> ValidSet</a:t>
            </a:r>
            <a:r>
              <a:rPr lang="en-US" altLang="zh-CN">
                <a:latin typeface="Times New Roman" pitchFamily="18" charset="0"/>
                <a:cs typeface="Times New Roman" pitchFamily="18" charset="0"/>
                <a:sym typeface="Symbol" pitchFamily="18" charset="2"/>
              </a:rPr>
              <a:t>  then</a:t>
            </a:r>
            <a:endParaRPr lang="en-US" altLang="zh-CN">
              <a:latin typeface="宋体" pitchFamily="2" charset="-122"/>
              <a:sym typeface="Symbol" pitchFamily="18" charset="2"/>
            </a:endParaRPr>
          </a:p>
          <a:p>
            <a:pPr algn="just" eaLnBrk="0" hangingPunct="0">
              <a:lnSpc>
                <a:spcPct val="100000"/>
              </a:lnSpc>
              <a:spcBef>
                <a:spcPct val="0"/>
              </a:spcBef>
              <a:buClrTx/>
              <a:buFontTx/>
              <a:buNone/>
              <a:tabLst>
                <a:tab pos="304800" algn="l"/>
                <a:tab pos="1143000" algn="l"/>
                <a:tab pos="1524000" algn="l"/>
              </a:tabLst>
            </a:pPr>
            <a:r>
              <a:rPr lang="en-US" altLang="zh-CN">
                <a:latin typeface="Times New Roman" pitchFamily="18" charset="0"/>
                <a:cs typeface="Times New Roman" pitchFamily="18" charset="0"/>
                <a:sym typeface="Symbol" pitchFamily="18" charset="2"/>
              </a:rPr>
              <a:t>	begin	</a:t>
            </a:r>
            <a:endParaRPr lang="en-US" altLang="zh-CN">
              <a:latin typeface="宋体" pitchFamily="2" charset="-122"/>
              <a:sym typeface="Symbol" pitchFamily="18" charset="2"/>
            </a:endParaRPr>
          </a:p>
          <a:p>
            <a:pPr algn="just" eaLnBrk="0" hangingPunct="0">
              <a:lnSpc>
                <a:spcPct val="100000"/>
              </a:lnSpc>
              <a:spcBef>
                <a:spcPct val="0"/>
              </a:spcBef>
              <a:buClrTx/>
              <a:buFontTx/>
              <a:buNone/>
              <a:tabLst>
                <a:tab pos="304800" algn="l"/>
                <a:tab pos="1143000" algn="l"/>
                <a:tab pos="1524000" algn="l"/>
              </a:tabLst>
            </a:pPr>
            <a:r>
              <a:rPr lang="en-US" altLang="zh-CN">
                <a:latin typeface="Times New Roman" pitchFamily="18" charset="0"/>
                <a:cs typeface="Times New Roman" pitchFamily="18" charset="0"/>
                <a:sym typeface="Symbol" pitchFamily="18" charset="2"/>
              </a:rPr>
              <a:t>	  SyntaxError( N);  Scan ;</a:t>
            </a:r>
            <a:endParaRPr lang="en-US" altLang="zh-CN">
              <a:latin typeface="宋体" pitchFamily="2" charset="-122"/>
              <a:sym typeface="Symbol" pitchFamily="18" charset="2"/>
            </a:endParaRPr>
          </a:p>
          <a:p>
            <a:pPr algn="just" eaLnBrk="0" hangingPunct="0">
              <a:lnSpc>
                <a:spcPct val="100000"/>
              </a:lnSpc>
              <a:spcBef>
                <a:spcPct val="0"/>
              </a:spcBef>
              <a:buClrTx/>
              <a:buFontTx/>
              <a:buNone/>
              <a:tabLst>
                <a:tab pos="304800" algn="l"/>
                <a:tab pos="1143000" algn="l"/>
                <a:tab pos="1524000" algn="l"/>
              </a:tabLst>
            </a:pPr>
            <a:r>
              <a:rPr lang="en-US" altLang="zh-CN">
                <a:latin typeface="Times New Roman" pitchFamily="18" charset="0"/>
                <a:cs typeface="Times New Roman" pitchFamily="18" charset="0"/>
                <a:sym typeface="Symbol" pitchFamily="18" charset="2"/>
              </a:rPr>
              <a:t>	  while  Symb </a:t>
            </a:r>
            <a:r>
              <a:rPr lang="en-US" altLang="zh-CN">
                <a:latin typeface="Times New Roman" pitchFamily="18" charset="0"/>
                <a:sym typeface="Symbol" pitchFamily="18" charset="2"/>
              </a:rPr>
              <a:t></a:t>
            </a:r>
            <a:r>
              <a:rPr lang="en-US" altLang="zh-CN">
                <a:latin typeface="Times New Roman" pitchFamily="18" charset="0"/>
                <a:cs typeface="Times New Roman" pitchFamily="18" charset="0"/>
              </a:rPr>
              <a:t> (ValidSet </a:t>
            </a:r>
            <a:r>
              <a:rPr lang="en-US" altLang="zh-CN">
                <a:latin typeface="Times New Roman" pitchFamily="18" charset="0"/>
                <a:sym typeface="Symbol" pitchFamily="18" charset="2"/>
              </a:rPr>
              <a:t></a:t>
            </a:r>
            <a:r>
              <a:rPr lang="en-US" altLang="zh-CN">
                <a:latin typeface="Times New Roman" pitchFamily="18" charset="0"/>
                <a:cs typeface="Times New Roman" pitchFamily="18" charset="0"/>
              </a:rPr>
              <a:t> FollowSet </a:t>
            </a:r>
            <a:r>
              <a:rPr lang="en-US" altLang="zh-CN">
                <a:latin typeface="Times New Roman" pitchFamily="18" charset="0"/>
                <a:sym typeface="Symbol" pitchFamily="18" charset="2"/>
              </a:rPr>
              <a:t></a:t>
            </a:r>
            <a:r>
              <a:rPr lang="en-US" altLang="zh-CN">
                <a:latin typeface="Times New Roman" pitchFamily="18" charset="0"/>
                <a:cs typeface="Times New Roman" pitchFamily="18" charset="0"/>
              </a:rPr>
              <a:t> HeaderSet )</a:t>
            </a:r>
            <a:r>
              <a:rPr lang="en-US" altLang="zh-CN">
                <a:latin typeface="Times New Roman" pitchFamily="18" charset="0"/>
                <a:cs typeface="Times New Roman" pitchFamily="18" charset="0"/>
                <a:sym typeface="Symbol" pitchFamily="18" charset="2"/>
              </a:rPr>
              <a:t>  do  Scan</a:t>
            </a:r>
            <a:endParaRPr lang="en-US" altLang="zh-CN">
              <a:latin typeface="宋体" pitchFamily="2" charset="-122"/>
              <a:sym typeface="Symbol" pitchFamily="18" charset="2"/>
            </a:endParaRPr>
          </a:p>
          <a:p>
            <a:pPr algn="just" eaLnBrk="0" hangingPunct="0">
              <a:lnSpc>
                <a:spcPct val="100000"/>
              </a:lnSpc>
              <a:spcBef>
                <a:spcPct val="0"/>
              </a:spcBef>
              <a:buClrTx/>
              <a:buFontTx/>
              <a:buNone/>
              <a:tabLst>
                <a:tab pos="304800" algn="l"/>
                <a:tab pos="1143000" algn="l"/>
                <a:tab pos="1524000" algn="l"/>
              </a:tabLst>
            </a:pPr>
            <a:r>
              <a:rPr lang="en-US" altLang="zh-CN">
                <a:latin typeface="Times New Roman" pitchFamily="18" charset="0"/>
                <a:cs typeface="Times New Roman" pitchFamily="18" charset="0"/>
                <a:sym typeface="Symbol" pitchFamily="18" charset="2"/>
              </a:rPr>
              <a:t>	 end</a:t>
            </a:r>
            <a:endParaRPr lang="en-US" altLang="zh-CN">
              <a:latin typeface="宋体" pitchFamily="2" charset="-122"/>
              <a:sym typeface="Symbol" pitchFamily="18" charset="2"/>
            </a:endParaRPr>
          </a:p>
          <a:p>
            <a:pPr algn="just" eaLnBrk="0" hangingPunct="0">
              <a:lnSpc>
                <a:spcPct val="100000"/>
              </a:lnSpc>
              <a:spcBef>
                <a:spcPct val="0"/>
              </a:spcBef>
              <a:buClrTx/>
              <a:buFontTx/>
              <a:buNone/>
              <a:tabLst>
                <a:tab pos="304800" algn="l"/>
                <a:tab pos="1143000" algn="l"/>
                <a:tab pos="1524000" algn="l"/>
              </a:tabLst>
            </a:pPr>
            <a:r>
              <a:rPr lang="en-US" altLang="zh-CN">
                <a:latin typeface="Times New Roman" pitchFamily="18" charset="0"/>
                <a:cs typeface="Times New Roman" pitchFamily="18" charset="0"/>
                <a:sym typeface="Symbol" pitchFamily="18" charset="2"/>
              </a:rPr>
              <a:t>End</a:t>
            </a:r>
          </a:p>
          <a:p>
            <a:pPr algn="just" eaLnBrk="0" hangingPunct="0">
              <a:lnSpc>
                <a:spcPct val="100000"/>
              </a:lnSpc>
              <a:spcBef>
                <a:spcPct val="0"/>
              </a:spcBef>
              <a:buClrTx/>
              <a:buFontTx/>
              <a:buNone/>
              <a:tabLst>
                <a:tab pos="304800" algn="l"/>
                <a:tab pos="1143000" algn="l"/>
                <a:tab pos="1524000" algn="l"/>
              </a:tabLst>
            </a:pPr>
            <a:endParaRPr lang="en-US" altLang="zh-CN">
              <a:latin typeface="Times New Roman" pitchFamily="18" charset="0"/>
              <a:cs typeface="Times New Roman" pitchFamily="18" charset="0"/>
              <a:sym typeface="Symbol" pitchFamily="18" charset="2"/>
            </a:endParaRPr>
          </a:p>
          <a:p>
            <a:pPr algn="just" eaLnBrk="0" hangingPunct="0">
              <a:lnSpc>
                <a:spcPct val="100000"/>
              </a:lnSpc>
              <a:spcBef>
                <a:spcPct val="0"/>
              </a:spcBef>
              <a:buClrTx/>
              <a:buFontTx/>
              <a:buNone/>
              <a:tabLst>
                <a:tab pos="304800" algn="l"/>
                <a:tab pos="1143000" algn="l"/>
                <a:tab pos="1524000" algn="l"/>
              </a:tabLst>
            </a:pPr>
            <a:r>
              <a:rPr lang="en-US" altLang="zh-CN">
                <a:latin typeface="Times New Roman" pitchFamily="18" charset="0"/>
                <a:sym typeface="Symbol" pitchFamily="18" charset="2"/>
              </a:rPr>
              <a:t>Symb</a:t>
            </a:r>
            <a:r>
              <a:rPr lang="zh-CN" altLang="en-US">
                <a:latin typeface="宋体" pitchFamily="2" charset="-122"/>
                <a:sym typeface="Symbol" pitchFamily="18" charset="2"/>
              </a:rPr>
              <a:t>表示输入流的头符</a:t>
            </a:r>
          </a:p>
          <a:p>
            <a:pPr algn="just" eaLnBrk="0" hangingPunct="0">
              <a:lnSpc>
                <a:spcPct val="100000"/>
              </a:lnSpc>
              <a:spcBef>
                <a:spcPct val="0"/>
              </a:spcBef>
              <a:buClrTx/>
              <a:buFontTx/>
              <a:buNone/>
              <a:tabLst>
                <a:tab pos="304800" algn="l"/>
                <a:tab pos="1143000" algn="l"/>
                <a:tab pos="1524000" algn="l"/>
              </a:tabLst>
            </a:pPr>
            <a:r>
              <a:rPr lang="en-US" altLang="zh-CN">
                <a:latin typeface="Times New Roman" pitchFamily="18" charset="0"/>
                <a:sym typeface="Symbol" pitchFamily="18" charset="2"/>
              </a:rPr>
              <a:t>Scan</a:t>
            </a:r>
            <a:r>
              <a:rPr lang="zh-CN" altLang="en-US">
                <a:latin typeface="宋体" pitchFamily="2" charset="-122"/>
                <a:sym typeface="Symbol" pitchFamily="18" charset="2"/>
              </a:rPr>
              <a:t>表示输入指针前进一位</a:t>
            </a:r>
            <a:r>
              <a:rPr lang="zh-CN" altLang="en-US">
                <a:latin typeface="Times New Roman" pitchFamily="18" charset="0"/>
                <a:sym typeface="Symbol" pitchFamily="18" charset="2"/>
              </a:rPr>
              <a:t>(</a:t>
            </a:r>
            <a:r>
              <a:rPr lang="zh-CN" altLang="en-US">
                <a:latin typeface="宋体" pitchFamily="2" charset="-122"/>
                <a:sym typeface="Symbol" pitchFamily="18" charset="2"/>
              </a:rPr>
              <a:t>以单词为单位</a:t>
            </a:r>
            <a:r>
              <a:rPr lang="zh-CN" altLang="en-US">
                <a:latin typeface="Times New Roman" pitchFamily="18" charset="0"/>
                <a:sym typeface="Symbol" pitchFamily="18" charset="2"/>
              </a:rPr>
              <a:t>)</a:t>
            </a:r>
            <a:endParaRPr lang="zh-CN" altLang="en-US">
              <a:latin typeface="宋体" pitchFamily="2" charset="-122"/>
              <a:sym typeface="Symbol" pitchFamily="18" charset="2"/>
            </a:endParaRPr>
          </a:p>
          <a:p>
            <a:pPr algn="just" eaLnBrk="0" hangingPunct="0">
              <a:lnSpc>
                <a:spcPct val="100000"/>
              </a:lnSpc>
              <a:spcBef>
                <a:spcPct val="0"/>
              </a:spcBef>
              <a:buClrTx/>
              <a:buFontTx/>
              <a:buNone/>
              <a:tabLst>
                <a:tab pos="304800" algn="l"/>
                <a:tab pos="1143000" algn="l"/>
                <a:tab pos="1524000" algn="l"/>
              </a:tabLst>
            </a:pPr>
            <a:r>
              <a:rPr lang="en-US" altLang="zh-CN">
                <a:latin typeface="宋体" pitchFamily="2" charset="-122"/>
                <a:sym typeface="Symbol" pitchFamily="18" charset="2"/>
              </a:rPr>
              <a:t>SyntaxError( N )</a:t>
            </a:r>
            <a:r>
              <a:rPr lang="zh-CN" altLang="en-US">
                <a:latin typeface="宋体" pitchFamily="2" charset="-122"/>
                <a:sym typeface="Symbol" pitchFamily="18" charset="2"/>
              </a:rPr>
              <a:t>指出当前是</a:t>
            </a:r>
            <a:r>
              <a:rPr lang="en-US" altLang="zh-CN">
                <a:latin typeface="宋体" pitchFamily="2" charset="-122"/>
                <a:sym typeface="Symbol" pitchFamily="18" charset="2"/>
              </a:rPr>
              <a:t>N</a:t>
            </a:r>
            <a:r>
              <a:rPr lang="zh-CN" altLang="en-US">
                <a:latin typeface="宋体" pitchFamily="2" charset="-122"/>
                <a:sym typeface="Symbol" pitchFamily="18" charset="2"/>
              </a:rPr>
              <a:t>号错误 </a:t>
            </a:r>
            <a:r>
              <a:rPr lang="zh-CN" altLang="en-US">
                <a:latin typeface="Times New Roman" pitchFamily="18" charset="0"/>
                <a:cs typeface="Times New Roman" pitchFamily="18" charset="0"/>
                <a:sym typeface="Symbol" pitchFamily="18" charset="2"/>
              </a:rPr>
              <a:t> </a:t>
            </a:r>
            <a:endParaRPr lang="en-US" altLang="zh-CN">
              <a:latin typeface="Times New Roman" pitchFamily="18" charset="0"/>
              <a:cs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215900"/>
            <a:ext cx="8839200" cy="41084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100000"/>
              </a:lnSpc>
              <a:spcBef>
                <a:spcPct val="0"/>
              </a:spcBef>
              <a:buClrTx/>
              <a:buFontTx/>
              <a:buNone/>
              <a:tabLst>
                <a:tab pos="228600" algn="l"/>
                <a:tab pos="609600" algn="l"/>
                <a:tab pos="914400" algn="l"/>
                <a:tab pos="1295400" algn="l"/>
                <a:tab pos="2514600" algn="l"/>
              </a:tabLst>
            </a:pPr>
            <a:r>
              <a:rPr lang="en-US" altLang="zh-CN">
                <a:latin typeface="Times New Roman" pitchFamily="18" charset="0"/>
                <a:cs typeface="Times New Roman" pitchFamily="18" charset="0"/>
              </a:rPr>
              <a:t>procedure  </a:t>
            </a:r>
            <a:r>
              <a:rPr lang="en-US" altLang="zh-CN">
                <a:solidFill>
                  <a:srgbClr val="FFFF00"/>
                </a:solidFill>
                <a:latin typeface="Times New Roman" pitchFamily="18" charset="0"/>
                <a:cs typeface="Times New Roman" pitchFamily="18" charset="0"/>
              </a:rPr>
              <a:t>Stmt</a:t>
            </a:r>
            <a:r>
              <a:rPr lang="en-US" altLang="zh-CN">
                <a:latin typeface="Times New Roman" pitchFamily="18" charset="0"/>
                <a:cs typeface="Times New Roman" pitchFamily="18" charset="0"/>
              </a:rPr>
              <a:t> ( FollowSet: VtSet</a:t>
            </a:r>
            <a:r>
              <a:rPr lang="en-US" altLang="zh-CN">
                <a:latin typeface="Times New Roman" pitchFamily="18" charset="0"/>
              </a:rPr>
              <a:t>；</a:t>
            </a:r>
            <a:r>
              <a:rPr lang="en-US" altLang="zh-CN">
                <a:latin typeface="Times New Roman" pitchFamily="18" charset="0"/>
                <a:cs typeface="Times New Roman" pitchFamily="18" charset="0"/>
              </a:rPr>
              <a:t>N: ErrorNum );</a:t>
            </a:r>
            <a:endParaRPr lang="en-US" altLang="zh-CN">
              <a:latin typeface="宋体" pitchFamily="2" charset="-122"/>
            </a:endParaRPr>
          </a:p>
          <a:p>
            <a:pPr algn="just" eaLnBrk="0" hangingPunct="0">
              <a:lnSpc>
                <a:spcPct val="100000"/>
              </a:lnSpc>
              <a:spcBef>
                <a:spcPct val="0"/>
              </a:spcBef>
              <a:buClrTx/>
              <a:buFontTx/>
              <a:buNone/>
              <a:tabLst>
                <a:tab pos="228600" algn="l"/>
                <a:tab pos="609600" algn="l"/>
                <a:tab pos="914400" algn="l"/>
                <a:tab pos="1295400" algn="l"/>
                <a:tab pos="2514600" algn="l"/>
              </a:tabLst>
            </a:pPr>
            <a:r>
              <a:rPr lang="en-US" altLang="zh-CN">
                <a:latin typeface="Times New Roman" pitchFamily="18" charset="0"/>
                <a:cs typeface="Times New Roman" pitchFamily="18" charset="0"/>
              </a:rPr>
              <a:t>begin  </a:t>
            </a:r>
          </a:p>
          <a:p>
            <a:pPr algn="just" eaLnBrk="0" hangingPunct="0">
              <a:lnSpc>
                <a:spcPct val="100000"/>
              </a:lnSpc>
              <a:spcBef>
                <a:spcPct val="0"/>
              </a:spcBef>
              <a:buClrTx/>
              <a:buFontTx/>
              <a:buNone/>
              <a:tabLst>
                <a:tab pos="228600" algn="l"/>
                <a:tab pos="609600" algn="l"/>
                <a:tab pos="914400" algn="l"/>
                <a:tab pos="1295400" algn="l"/>
                <a:tab pos="2514600" algn="l"/>
              </a:tabLst>
            </a:pPr>
            <a:r>
              <a:rPr lang="en-US" altLang="zh-CN">
                <a:solidFill>
                  <a:srgbClr val="FFFF00"/>
                </a:solidFill>
                <a:latin typeface="Times New Roman" pitchFamily="18" charset="0"/>
                <a:cs typeface="Times New Roman" pitchFamily="18" charset="0"/>
              </a:rPr>
              <a:t>CheckInput </a:t>
            </a:r>
            <a:r>
              <a:rPr lang="en-US" altLang="zh-CN">
                <a:latin typeface="Times New Roman" pitchFamily="18" charset="0"/>
                <a:cs typeface="Times New Roman" pitchFamily="18" charset="0"/>
              </a:rPr>
              <a:t>( StmtValidSet, StmtHeaderSet, FollowSet ); </a:t>
            </a:r>
            <a:endParaRPr lang="en-US" altLang="zh-CN">
              <a:latin typeface="宋体" pitchFamily="2" charset="-122"/>
            </a:endParaRPr>
          </a:p>
          <a:p>
            <a:pPr algn="just" eaLnBrk="0" hangingPunct="0">
              <a:lnSpc>
                <a:spcPct val="100000"/>
              </a:lnSpc>
              <a:spcBef>
                <a:spcPct val="0"/>
              </a:spcBef>
              <a:buClrTx/>
              <a:buFontTx/>
              <a:buNone/>
              <a:tabLst>
                <a:tab pos="228600" algn="l"/>
                <a:tab pos="609600" algn="l"/>
                <a:tab pos="914400" algn="l"/>
                <a:tab pos="1295400" algn="l"/>
                <a:tab pos="2514600" algn="l"/>
              </a:tabLst>
            </a:pPr>
            <a:r>
              <a:rPr lang="en-US" altLang="zh-CN">
                <a:latin typeface="Times New Roman" pitchFamily="18" charset="0"/>
                <a:cs typeface="Times New Roman" pitchFamily="18" charset="0"/>
              </a:rPr>
              <a:t>case  Symb  of</a:t>
            </a:r>
            <a:endParaRPr lang="en-US" altLang="zh-CN">
              <a:latin typeface="宋体" pitchFamily="2" charset="-122"/>
            </a:endParaRPr>
          </a:p>
          <a:p>
            <a:pPr algn="just" eaLnBrk="0" hangingPunct="0">
              <a:lnSpc>
                <a:spcPct val="100000"/>
              </a:lnSpc>
              <a:spcBef>
                <a:spcPct val="0"/>
              </a:spcBef>
              <a:buClrTx/>
              <a:buFontTx/>
              <a:buNone/>
              <a:tabLst>
                <a:tab pos="228600" algn="l"/>
                <a:tab pos="609600" algn="l"/>
                <a:tab pos="914400" algn="l"/>
                <a:tab pos="1295400" algn="l"/>
                <a:tab pos="2514600" algn="l"/>
              </a:tabLst>
            </a:pPr>
            <a:r>
              <a:rPr lang="en-US" altLang="zh-CN">
                <a:solidFill>
                  <a:srgbClr val="FFFF00"/>
                </a:solidFill>
                <a:latin typeface="Times New Roman" pitchFamily="18" charset="0"/>
                <a:cs typeface="Times New Roman" pitchFamily="18" charset="0"/>
              </a:rPr>
              <a:t>id</a:t>
            </a:r>
            <a:r>
              <a:rPr lang="en-US" altLang="zh-CN">
                <a:solidFill>
                  <a:srgbClr val="FFFF00"/>
                </a:solidFill>
                <a:latin typeface="Times New Roman" pitchFamily="18" charset="0"/>
                <a:sym typeface="Symbol" pitchFamily="18" charset="2"/>
              </a:rPr>
              <a:t></a:t>
            </a:r>
            <a:r>
              <a:rPr lang="en-US" altLang="zh-CN">
                <a:solidFill>
                  <a:srgbClr val="FFFF00"/>
                </a:solidFill>
                <a:latin typeface="Times New Roman" pitchFamily="18" charset="0"/>
                <a:cs typeface="Times New Roman" pitchFamily="18" charset="0"/>
              </a:rPr>
              <a:t>, ass</a:t>
            </a:r>
            <a:r>
              <a:rPr lang="en-US" altLang="zh-CN">
                <a:solidFill>
                  <a:srgbClr val="FFFF00"/>
                </a:solidFill>
                <a:latin typeface="Times New Roman" pitchFamily="18" charset="0"/>
                <a:sym typeface="Symbol" pitchFamily="18" charset="2"/>
              </a:rPr>
              <a:t></a:t>
            </a:r>
            <a:r>
              <a:rPr lang="en-US" altLang="zh-CN">
                <a:latin typeface="Times New Roman" pitchFamily="18" charset="0"/>
                <a:cs typeface="Times New Roman" pitchFamily="18" charset="0"/>
              </a:rPr>
              <a:t>   </a:t>
            </a:r>
            <a:r>
              <a:rPr lang="en-US" altLang="zh-CN">
                <a:latin typeface="Times New Roman" pitchFamily="18" charset="0"/>
                <a:cs typeface="Times New Roman" pitchFamily="18" charset="0"/>
                <a:sym typeface="Symbol" pitchFamily="18" charset="2"/>
              </a:rPr>
              <a:t>:	</a:t>
            </a:r>
          </a:p>
          <a:p>
            <a:pPr algn="just" eaLnBrk="0" hangingPunct="0">
              <a:lnSpc>
                <a:spcPct val="100000"/>
              </a:lnSpc>
              <a:spcBef>
                <a:spcPct val="0"/>
              </a:spcBef>
              <a:buClrTx/>
              <a:buFontTx/>
              <a:buNone/>
              <a:tabLst>
                <a:tab pos="228600" algn="l"/>
                <a:tab pos="609600" algn="l"/>
                <a:tab pos="914400" algn="l"/>
                <a:tab pos="1295400" algn="l"/>
                <a:tab pos="2514600" algn="l"/>
              </a:tabLst>
            </a:pPr>
            <a:r>
              <a:rPr lang="en-US" altLang="zh-CN">
                <a:latin typeface="Times New Roman" pitchFamily="18" charset="0"/>
                <a:cs typeface="Times New Roman" pitchFamily="18" charset="0"/>
                <a:sym typeface="Symbol" pitchFamily="18" charset="2"/>
              </a:rPr>
              <a:t>	begin	</a:t>
            </a:r>
            <a:endParaRPr lang="en-US" altLang="zh-CN">
              <a:latin typeface="宋体" pitchFamily="2" charset="-122"/>
              <a:sym typeface="Symbol" pitchFamily="18" charset="2"/>
            </a:endParaRPr>
          </a:p>
          <a:p>
            <a:pPr algn="just" eaLnBrk="0" hangingPunct="0">
              <a:lnSpc>
                <a:spcPct val="100000"/>
              </a:lnSpc>
              <a:spcBef>
                <a:spcPct val="0"/>
              </a:spcBef>
              <a:buClrTx/>
              <a:buFontTx/>
              <a:buNone/>
              <a:tabLst>
                <a:tab pos="228600" algn="l"/>
                <a:tab pos="609600" algn="l"/>
                <a:tab pos="914400" algn="l"/>
                <a:tab pos="1295400" algn="l"/>
                <a:tab pos="2514600" algn="l"/>
              </a:tabLst>
            </a:pPr>
            <a:r>
              <a:rPr lang="en-US" altLang="zh-CN">
                <a:latin typeface="Times New Roman" pitchFamily="18" charset="0"/>
                <a:cs typeface="Times New Roman" pitchFamily="18" charset="0"/>
                <a:sym typeface="Symbol" pitchFamily="18" charset="2"/>
              </a:rPr>
              <a:t>		if  Symb= ass</a:t>
            </a:r>
            <a:r>
              <a:rPr lang="en-US" altLang="zh-CN">
                <a:latin typeface="Times New Roman" pitchFamily="18" charset="0"/>
                <a:sym typeface="Symbol" pitchFamily="18" charset="2"/>
              </a:rPr>
              <a:t></a:t>
            </a:r>
            <a:r>
              <a:rPr lang="en-US" altLang="zh-CN">
                <a:latin typeface="Times New Roman" pitchFamily="18" charset="0"/>
                <a:cs typeface="Times New Roman" pitchFamily="18" charset="0"/>
              </a:rPr>
              <a:t> </a:t>
            </a:r>
            <a:r>
              <a:rPr lang="en-US" altLang="zh-CN">
                <a:latin typeface="Times New Roman" pitchFamily="18" charset="0"/>
                <a:cs typeface="Times New Roman" pitchFamily="18" charset="0"/>
                <a:sym typeface="Symbol" pitchFamily="18" charset="2"/>
              </a:rPr>
              <a:t>then  goto Lass ;   </a:t>
            </a:r>
            <a:endParaRPr lang="en-US" altLang="zh-CN">
              <a:latin typeface="宋体" pitchFamily="2" charset="-122"/>
              <a:sym typeface="Symbol" pitchFamily="18" charset="2"/>
            </a:endParaRPr>
          </a:p>
          <a:p>
            <a:pPr algn="just" eaLnBrk="0" hangingPunct="0">
              <a:lnSpc>
                <a:spcPct val="100000"/>
              </a:lnSpc>
              <a:spcBef>
                <a:spcPct val="0"/>
              </a:spcBef>
              <a:buClrTx/>
              <a:buFontTx/>
              <a:buNone/>
              <a:tabLst>
                <a:tab pos="228600" algn="l"/>
                <a:tab pos="609600" algn="l"/>
                <a:tab pos="914400" algn="l"/>
                <a:tab pos="1295400" algn="l"/>
                <a:tab pos="2514600" algn="l"/>
              </a:tabLst>
            </a:pPr>
            <a:r>
              <a:rPr lang="en-US" altLang="zh-CN">
                <a:latin typeface="Times New Roman" pitchFamily="18" charset="0"/>
                <a:cs typeface="Times New Roman" pitchFamily="18" charset="0"/>
                <a:sym typeface="Symbol" pitchFamily="18" charset="2"/>
              </a:rPr>
              <a:t>		Scan; </a:t>
            </a:r>
            <a:endParaRPr lang="en-US" altLang="zh-CN">
              <a:latin typeface="宋体" pitchFamily="2" charset="-122"/>
              <a:sym typeface="Symbol" pitchFamily="18" charset="2"/>
            </a:endParaRPr>
          </a:p>
          <a:p>
            <a:pPr algn="just" eaLnBrk="0" hangingPunct="0">
              <a:lnSpc>
                <a:spcPct val="100000"/>
              </a:lnSpc>
              <a:spcBef>
                <a:spcPct val="0"/>
              </a:spcBef>
              <a:buClrTx/>
              <a:buFontTx/>
              <a:buNone/>
              <a:tabLst>
                <a:tab pos="228600" algn="l"/>
                <a:tab pos="609600" algn="l"/>
                <a:tab pos="914400" algn="l"/>
                <a:tab pos="1295400" algn="l"/>
                <a:tab pos="2514600" algn="l"/>
              </a:tabLst>
            </a:pPr>
            <a:r>
              <a:rPr lang="en-US" altLang="zh-CN">
                <a:latin typeface="Times New Roman" pitchFamily="18" charset="0"/>
                <a:cs typeface="Times New Roman" pitchFamily="18" charset="0"/>
                <a:sym typeface="Symbol" pitchFamily="18" charset="2"/>
              </a:rPr>
              <a:t>		Lass :Match( := );  </a:t>
            </a:r>
            <a:endParaRPr lang="en-US" altLang="zh-CN">
              <a:latin typeface="宋体" pitchFamily="2" charset="-122"/>
              <a:sym typeface="Symbol" pitchFamily="18" charset="2"/>
            </a:endParaRPr>
          </a:p>
          <a:p>
            <a:pPr algn="just" eaLnBrk="0" hangingPunct="0">
              <a:lnSpc>
                <a:spcPct val="100000"/>
              </a:lnSpc>
              <a:spcBef>
                <a:spcPct val="0"/>
              </a:spcBef>
              <a:buClrTx/>
              <a:buFontTx/>
              <a:buNone/>
              <a:tabLst>
                <a:tab pos="228600" algn="l"/>
                <a:tab pos="609600" algn="l"/>
                <a:tab pos="914400" algn="l"/>
                <a:tab pos="1295400" algn="l"/>
                <a:tab pos="2514600" algn="l"/>
              </a:tabLst>
            </a:pPr>
            <a:r>
              <a:rPr lang="en-US" altLang="zh-CN">
                <a:latin typeface="Times New Roman" pitchFamily="18" charset="0"/>
                <a:cs typeface="Times New Roman" pitchFamily="18" charset="0"/>
                <a:sym typeface="Symbol" pitchFamily="18" charset="2"/>
              </a:rPr>
              <a:t>			     Expr(FollowSet )  </a:t>
            </a:r>
            <a:endParaRPr lang="en-US" altLang="zh-CN">
              <a:latin typeface="宋体" pitchFamily="2" charset="-122"/>
              <a:sym typeface="Symbol" pitchFamily="18" charset="2"/>
            </a:endParaRPr>
          </a:p>
          <a:p>
            <a:pPr algn="just" eaLnBrk="0" hangingPunct="0">
              <a:lnSpc>
                <a:spcPct val="100000"/>
              </a:lnSpc>
              <a:spcBef>
                <a:spcPct val="0"/>
              </a:spcBef>
              <a:buClrTx/>
              <a:buFontTx/>
              <a:buNone/>
              <a:tabLst>
                <a:tab pos="228600" algn="l"/>
                <a:tab pos="609600" algn="l"/>
                <a:tab pos="914400" algn="l"/>
                <a:tab pos="1295400" algn="l"/>
                <a:tab pos="2514600" algn="l"/>
              </a:tabLst>
            </a:pPr>
            <a:r>
              <a:rPr lang="en-US" altLang="zh-CN">
                <a:latin typeface="Times New Roman" pitchFamily="18" charset="0"/>
                <a:cs typeface="Times New Roman" pitchFamily="18" charset="0"/>
                <a:sym typeface="Symbol" pitchFamily="18" charset="2"/>
              </a:rPr>
              <a:t>	end;</a:t>
            </a:r>
            <a:endParaRPr lang="en-US" altLang="zh-CN">
              <a:latin typeface="宋体" pitchFamily="2" charset="-122"/>
              <a:sym typeface="Symbol" pitchFamily="18" charset="2"/>
            </a:endParaRPr>
          </a:p>
        </p:txBody>
      </p:sp>
      <p:sp>
        <p:nvSpPr>
          <p:cNvPr id="92163" name="Rectangle 3"/>
          <p:cNvSpPr>
            <a:spLocks noChangeArrowheads="1"/>
          </p:cNvSpPr>
          <p:nvPr/>
        </p:nvSpPr>
        <p:spPr bwMode="auto">
          <a:xfrm>
            <a:off x="3810000" y="1371600"/>
            <a:ext cx="5257800" cy="53863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100000"/>
              </a:lnSpc>
              <a:spcBef>
                <a:spcPct val="50000"/>
              </a:spcBef>
              <a:buClrTx/>
              <a:buFontTx/>
              <a:buNone/>
            </a:pPr>
            <a:r>
              <a:rPr lang="en-US" altLang="zh-CN">
                <a:solidFill>
                  <a:srgbClr val="FFFF00"/>
                </a:solidFill>
                <a:latin typeface="Times New Roman" pitchFamily="18" charset="0"/>
                <a:cs typeface="Times New Roman" pitchFamily="18" charset="0"/>
                <a:sym typeface="Symbol" pitchFamily="18" charset="2"/>
              </a:rPr>
              <a:t>if</a:t>
            </a:r>
            <a:r>
              <a:rPr lang="en-US" altLang="zh-CN">
                <a:solidFill>
                  <a:srgbClr val="FFFF00"/>
                </a:solidFill>
                <a:latin typeface="Times New Roman" pitchFamily="18" charset="0"/>
                <a:sym typeface="Symbol" pitchFamily="18" charset="2"/>
              </a:rPr>
              <a:t></a:t>
            </a:r>
            <a:r>
              <a:rPr lang="en-US" altLang="zh-CN">
                <a:solidFill>
                  <a:srgbClr val="FFFF00"/>
                </a:solidFill>
                <a:latin typeface="Times New Roman" pitchFamily="18" charset="0"/>
                <a:cs typeface="Times New Roman" pitchFamily="18" charset="0"/>
              </a:rPr>
              <a:t>,then</a:t>
            </a:r>
            <a:r>
              <a:rPr lang="en-US" altLang="zh-CN">
                <a:solidFill>
                  <a:srgbClr val="FFFF00"/>
                </a:solidFill>
                <a:latin typeface="Times New Roman" pitchFamily="18" charset="0"/>
                <a:sym typeface="Symbol" pitchFamily="18" charset="2"/>
              </a:rPr>
              <a:t></a:t>
            </a:r>
            <a:r>
              <a:rPr lang="en-US" altLang="zh-CN">
                <a:solidFill>
                  <a:srgbClr val="FFFF00"/>
                </a:solidFill>
                <a:latin typeface="Times New Roman" pitchFamily="18" charset="0"/>
                <a:cs typeface="Times New Roman" pitchFamily="18" charset="0"/>
              </a:rPr>
              <a:t>,else</a:t>
            </a:r>
            <a:r>
              <a:rPr lang="en-US" altLang="zh-CN">
                <a:solidFill>
                  <a:srgbClr val="FFFF00"/>
                </a:solidFill>
                <a:latin typeface="Times New Roman" pitchFamily="18" charset="0"/>
                <a:sym typeface="Symbol" pitchFamily="18" charset="2"/>
              </a:rPr>
              <a:t></a:t>
            </a:r>
            <a:r>
              <a:rPr lang="en-US" altLang="zh-CN">
                <a:latin typeface="Times New Roman" pitchFamily="18" charset="0"/>
                <a:cs typeface="Times New Roman" pitchFamily="18" charset="0"/>
              </a:rPr>
              <a:t>:</a:t>
            </a:r>
          </a:p>
          <a:p>
            <a:pPr eaLnBrk="0" hangingPunct="0">
              <a:lnSpc>
                <a:spcPct val="100000"/>
              </a:lnSpc>
              <a:spcBef>
                <a:spcPct val="50000"/>
              </a:spcBef>
              <a:buClrTx/>
              <a:buFontTx/>
              <a:buNone/>
            </a:pPr>
            <a:r>
              <a:rPr lang="en-US" altLang="zh-CN">
                <a:latin typeface="Times New Roman" pitchFamily="18" charset="0"/>
                <a:cs typeface="Times New Roman" pitchFamily="18" charset="0"/>
              </a:rPr>
              <a:t>	</a:t>
            </a:r>
            <a:r>
              <a:rPr lang="en-US" altLang="zh-CN">
                <a:latin typeface="Times New Roman" pitchFamily="18" charset="0"/>
                <a:cs typeface="Times New Roman" pitchFamily="18" charset="0"/>
                <a:sym typeface="Symbol" pitchFamily="18" charset="2"/>
              </a:rPr>
              <a:t>begin</a:t>
            </a:r>
            <a:endParaRPr lang="en-US" altLang="zh-CN">
              <a:latin typeface="宋体" pitchFamily="2" charset="-122"/>
              <a:sym typeface="Symbol" pitchFamily="18" charset="2"/>
            </a:endParaRPr>
          </a:p>
          <a:p>
            <a:pPr eaLnBrk="0" hangingPunct="0">
              <a:lnSpc>
                <a:spcPct val="100000"/>
              </a:lnSpc>
              <a:spcBef>
                <a:spcPct val="50000"/>
              </a:spcBef>
              <a:buClrTx/>
              <a:buFontTx/>
              <a:buNone/>
            </a:pPr>
            <a:r>
              <a:rPr lang="en-US" altLang="zh-CN">
                <a:latin typeface="Times New Roman" pitchFamily="18" charset="0"/>
                <a:cs typeface="Times New Roman" pitchFamily="18" charset="0"/>
                <a:sym typeface="Symbol" pitchFamily="18" charset="2"/>
              </a:rPr>
              <a:t>	if Symb=then  then  goto Lthen;</a:t>
            </a:r>
            <a:endParaRPr lang="en-US" altLang="zh-CN">
              <a:latin typeface="宋体" pitchFamily="2" charset="-122"/>
              <a:sym typeface="Symbol" pitchFamily="18" charset="2"/>
            </a:endParaRPr>
          </a:p>
          <a:p>
            <a:pPr eaLnBrk="0" hangingPunct="0">
              <a:lnSpc>
                <a:spcPct val="100000"/>
              </a:lnSpc>
              <a:spcBef>
                <a:spcPct val="50000"/>
              </a:spcBef>
              <a:buClrTx/>
              <a:buFontTx/>
              <a:buNone/>
            </a:pPr>
            <a:r>
              <a:rPr lang="en-US" altLang="zh-CN">
                <a:latin typeface="Times New Roman" pitchFamily="18" charset="0"/>
                <a:cs typeface="Times New Roman" pitchFamily="18" charset="0"/>
                <a:sym typeface="Symbol" pitchFamily="18" charset="2"/>
              </a:rPr>
              <a:t>	if Symb=else  then   goto Lelse;</a:t>
            </a:r>
            <a:endParaRPr lang="en-US" altLang="zh-CN">
              <a:latin typeface="宋体" pitchFamily="2" charset="-122"/>
              <a:sym typeface="Symbol" pitchFamily="18" charset="2"/>
            </a:endParaRPr>
          </a:p>
          <a:p>
            <a:pPr eaLnBrk="0" hangingPunct="0">
              <a:lnSpc>
                <a:spcPct val="100000"/>
              </a:lnSpc>
              <a:spcBef>
                <a:spcPct val="50000"/>
              </a:spcBef>
              <a:buClrTx/>
              <a:buFontTx/>
              <a:buNone/>
            </a:pPr>
            <a:r>
              <a:rPr lang="en-US" altLang="zh-CN">
                <a:latin typeface="Times New Roman" pitchFamily="18" charset="0"/>
                <a:cs typeface="Times New Roman" pitchFamily="18" charset="0"/>
                <a:sym typeface="Symbol" pitchFamily="18" charset="2"/>
              </a:rPr>
              <a:t>	 Scan;  Expr( {then</a:t>
            </a:r>
            <a:r>
              <a:rPr lang="en-US" altLang="zh-CN">
                <a:latin typeface="Times New Roman" pitchFamily="18" charset="0"/>
                <a:sym typeface="Symbol" pitchFamily="18" charset="2"/>
              </a:rPr>
              <a:t></a:t>
            </a:r>
            <a:r>
              <a:rPr lang="en-US" altLang="zh-CN">
                <a:latin typeface="Times New Roman" pitchFamily="18" charset="0"/>
                <a:cs typeface="Times New Roman" pitchFamily="18" charset="0"/>
              </a:rPr>
              <a:t> } ) ; </a:t>
            </a:r>
            <a:endParaRPr lang="en-US" altLang="zh-CN">
              <a:latin typeface="宋体" pitchFamily="2" charset="-122"/>
              <a:sym typeface="Symbol" pitchFamily="18" charset="2"/>
            </a:endParaRPr>
          </a:p>
          <a:p>
            <a:pPr eaLnBrk="0" hangingPunct="0">
              <a:lnSpc>
                <a:spcPct val="100000"/>
              </a:lnSpc>
              <a:spcBef>
                <a:spcPct val="50000"/>
              </a:spcBef>
              <a:buClrTx/>
              <a:buFontTx/>
              <a:buNone/>
            </a:pPr>
            <a:r>
              <a:rPr lang="en-US" altLang="zh-CN">
                <a:latin typeface="Times New Roman" pitchFamily="18" charset="0"/>
                <a:cs typeface="Times New Roman" pitchFamily="18" charset="0"/>
                <a:sym typeface="Symbol" pitchFamily="18" charset="2"/>
              </a:rPr>
              <a:t>	Lthen : Match(then ) ; </a:t>
            </a:r>
            <a:endParaRPr lang="en-US" altLang="zh-CN">
              <a:latin typeface="宋体" pitchFamily="2" charset="-122"/>
              <a:sym typeface="Symbol" pitchFamily="18" charset="2"/>
            </a:endParaRPr>
          </a:p>
          <a:p>
            <a:pPr eaLnBrk="0" hangingPunct="0">
              <a:lnSpc>
                <a:spcPct val="100000"/>
              </a:lnSpc>
              <a:spcBef>
                <a:spcPct val="50000"/>
              </a:spcBef>
              <a:buClrTx/>
              <a:buFontTx/>
              <a:buNone/>
            </a:pPr>
            <a:r>
              <a:rPr lang="en-US" altLang="zh-CN">
                <a:latin typeface="Times New Roman" pitchFamily="18" charset="0"/>
                <a:cs typeface="Times New Roman" pitchFamily="18" charset="0"/>
                <a:sym typeface="Symbol" pitchFamily="18" charset="2"/>
              </a:rPr>
              <a:t>		Stmt ( {else</a:t>
            </a:r>
            <a:r>
              <a:rPr lang="en-US" altLang="zh-CN">
                <a:latin typeface="Times New Roman" pitchFamily="18" charset="0"/>
                <a:sym typeface="Symbol" pitchFamily="18" charset="2"/>
              </a:rPr>
              <a:t></a:t>
            </a:r>
            <a:r>
              <a:rPr lang="en-US" altLang="zh-CN">
                <a:latin typeface="Times New Roman" pitchFamily="18" charset="0"/>
                <a:cs typeface="Times New Roman" pitchFamily="18" charset="0"/>
              </a:rPr>
              <a:t>});</a:t>
            </a:r>
            <a:endParaRPr lang="en-US" altLang="zh-CN">
              <a:latin typeface="宋体" pitchFamily="2" charset="-122"/>
              <a:sym typeface="Symbol" pitchFamily="18" charset="2"/>
            </a:endParaRPr>
          </a:p>
          <a:p>
            <a:pPr eaLnBrk="0" hangingPunct="0">
              <a:lnSpc>
                <a:spcPct val="100000"/>
              </a:lnSpc>
              <a:spcBef>
                <a:spcPct val="50000"/>
              </a:spcBef>
              <a:buClrTx/>
              <a:buFontTx/>
              <a:buNone/>
            </a:pPr>
            <a:r>
              <a:rPr lang="en-US" altLang="zh-CN">
                <a:latin typeface="Times New Roman" pitchFamily="18" charset="0"/>
                <a:cs typeface="Times New Roman" pitchFamily="18" charset="0"/>
                <a:sym typeface="Symbol" pitchFamily="18" charset="2"/>
              </a:rPr>
              <a:t>	Lelse :	Match(else</a:t>
            </a:r>
            <a:r>
              <a:rPr lang="en-US" altLang="zh-CN">
                <a:latin typeface="Times New Roman" pitchFamily="18" charset="0"/>
                <a:sym typeface="Symbol" pitchFamily="18" charset="2"/>
              </a:rPr>
              <a:t></a:t>
            </a:r>
            <a:r>
              <a:rPr lang="en-US" altLang="zh-CN">
                <a:latin typeface="Times New Roman" pitchFamily="18" charset="0"/>
                <a:cs typeface="Times New Roman" pitchFamily="18" charset="0"/>
              </a:rPr>
              <a:t> ) ; </a:t>
            </a:r>
            <a:endParaRPr lang="en-US" altLang="zh-CN">
              <a:latin typeface="宋体" pitchFamily="2" charset="-122"/>
              <a:sym typeface="Symbol" pitchFamily="18" charset="2"/>
            </a:endParaRPr>
          </a:p>
          <a:p>
            <a:pPr eaLnBrk="0" hangingPunct="0">
              <a:lnSpc>
                <a:spcPct val="100000"/>
              </a:lnSpc>
              <a:spcBef>
                <a:spcPct val="50000"/>
              </a:spcBef>
              <a:buClrTx/>
              <a:buFontTx/>
              <a:buNone/>
            </a:pPr>
            <a:r>
              <a:rPr lang="en-US" altLang="zh-CN">
                <a:latin typeface="Times New Roman" pitchFamily="18" charset="0"/>
                <a:cs typeface="Times New Roman" pitchFamily="18" charset="0"/>
                <a:sym typeface="Symbol" pitchFamily="18" charset="2"/>
              </a:rPr>
              <a:t>		Stmt( FollowSet ) </a:t>
            </a:r>
            <a:endParaRPr lang="en-US" altLang="zh-CN">
              <a:latin typeface="宋体" pitchFamily="2" charset="-122"/>
              <a:sym typeface="Symbol" pitchFamily="18" charset="2"/>
            </a:endParaRPr>
          </a:p>
          <a:p>
            <a:pPr eaLnBrk="0" hangingPunct="0">
              <a:lnSpc>
                <a:spcPct val="100000"/>
              </a:lnSpc>
              <a:spcBef>
                <a:spcPct val="50000"/>
              </a:spcBef>
              <a:buClrTx/>
              <a:buFontTx/>
              <a:buNone/>
            </a:pPr>
            <a:r>
              <a:rPr lang="en-US" altLang="zh-CN">
                <a:latin typeface="Times New Roman" pitchFamily="18" charset="0"/>
                <a:cs typeface="Times New Roman" pitchFamily="18" charset="0"/>
                <a:sym typeface="Symbol" pitchFamily="18" charset="2"/>
              </a:rPr>
              <a:t>	end;</a:t>
            </a:r>
            <a:endParaRPr lang="en-US" altLang="zh-CN">
              <a:latin typeface="Times New Roman" pitchFamily="18" charset="0"/>
              <a:sym typeface="Symbol" pitchFamily="18" charset="2"/>
            </a:endParaRPr>
          </a:p>
        </p:txBody>
      </p:sp>
      <p:sp>
        <p:nvSpPr>
          <p:cNvPr id="92164" name="Rectangle 4"/>
          <p:cNvSpPr>
            <a:spLocks noChangeArrowheads="1"/>
          </p:cNvSpPr>
          <p:nvPr/>
        </p:nvSpPr>
        <p:spPr bwMode="auto">
          <a:xfrm>
            <a:off x="152400" y="4572000"/>
            <a:ext cx="4343400" cy="17716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zh-CN" altLang="en-US">
                <a:solidFill>
                  <a:srgbClr val="FFFF00"/>
                </a:solidFill>
              </a:rPr>
              <a:t>部分语句</a:t>
            </a:r>
            <a:r>
              <a:rPr lang="zh-CN" altLang="en-US">
                <a:solidFill>
                  <a:srgbClr val="FFFF00"/>
                </a:solidFill>
                <a:latin typeface="宋体" pitchFamily="2" charset="-122"/>
              </a:rPr>
              <a:t>带错误恢复的分析子程序</a:t>
            </a:r>
            <a:r>
              <a:rPr lang="zh-CN" altLang="en-US">
                <a:solidFill>
                  <a:srgbClr val="FFFF00"/>
                </a:solidFill>
              </a:rPr>
              <a:t> </a:t>
            </a:r>
            <a:endParaRPr lang="en-US" altLang="zh-CN">
              <a:solidFill>
                <a:srgbClr val="FFFF00"/>
              </a:solidFill>
            </a:endParaRPr>
          </a:p>
          <a:p>
            <a:pPr>
              <a:spcBef>
                <a:spcPct val="50000"/>
              </a:spcBef>
            </a:pPr>
            <a:r>
              <a:rPr lang="en-US" altLang="zh-CN">
                <a:solidFill>
                  <a:srgbClr val="FFFF00"/>
                </a:solidFill>
              </a:rPr>
              <a:t>S-&gt;id:=E</a:t>
            </a:r>
            <a:r>
              <a:rPr lang="en-US" altLang="zh-CN" baseline="-25000">
                <a:solidFill>
                  <a:srgbClr val="FFFF00"/>
                </a:solidFill>
              </a:rPr>
              <a:t>1</a:t>
            </a:r>
          </a:p>
          <a:p>
            <a:pPr>
              <a:spcBef>
                <a:spcPct val="50000"/>
              </a:spcBef>
            </a:pPr>
            <a:r>
              <a:rPr lang="en-US" altLang="zh-CN">
                <a:solidFill>
                  <a:srgbClr val="FFFF00"/>
                </a:solidFill>
              </a:rPr>
              <a:t>S-&gt;if E</a:t>
            </a:r>
            <a:r>
              <a:rPr lang="en-US" altLang="zh-CN" baseline="-25000">
                <a:solidFill>
                  <a:srgbClr val="FFFF00"/>
                </a:solidFill>
              </a:rPr>
              <a:t>2</a:t>
            </a:r>
            <a:r>
              <a:rPr lang="en-US" altLang="zh-CN">
                <a:solidFill>
                  <a:srgbClr val="FFFF00"/>
                </a:solidFill>
              </a:rPr>
              <a:t> then S</a:t>
            </a:r>
            <a:r>
              <a:rPr lang="en-US" altLang="zh-CN" baseline="-25000">
                <a:solidFill>
                  <a:srgbClr val="FFFF00"/>
                </a:solidFill>
              </a:rPr>
              <a:t>1</a:t>
            </a:r>
            <a:r>
              <a:rPr lang="en-US" altLang="zh-CN">
                <a:solidFill>
                  <a:srgbClr val="FFFF00"/>
                </a:solidFill>
              </a:rPr>
              <a:t> else S</a:t>
            </a:r>
            <a:r>
              <a:rPr lang="en-US" altLang="zh-CN" baseline="-25000">
                <a:solidFill>
                  <a:srgbClr val="FFFF00"/>
                </a:solidFill>
              </a:rPr>
              <a:t>2</a:t>
            </a:r>
            <a:endParaRPr lang="zh-CN" altLang="en-US" baseline="-2500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228600" y="152400"/>
            <a:ext cx="8610600" cy="6477000"/>
          </a:xfrm>
        </p:spPr>
        <p:txBody>
          <a:bodyPr/>
          <a:lstStyle/>
          <a:p>
            <a:pPr marL="609600" indent="-609600" eaLnBrk="1" hangingPunct="1"/>
            <a:r>
              <a:rPr lang="en-US" altLang="zh-CN" sz="2400" smtClean="0"/>
              <a:t>ACTION</a:t>
            </a:r>
            <a:r>
              <a:rPr lang="zh-CN" altLang="en-US" sz="2400" smtClean="0"/>
              <a:t>表中的动作有4种：</a:t>
            </a:r>
          </a:p>
          <a:p>
            <a:pPr marL="609600" indent="-609600" eaLnBrk="1" hangingPunct="1">
              <a:buFont typeface="Wingdings" pitchFamily="2" charset="2"/>
              <a:buAutoNum type="arabicParenR"/>
            </a:pPr>
            <a:r>
              <a:rPr lang="zh-CN" altLang="en-US" sz="2400" smtClean="0">
                <a:latin typeface="宋体" pitchFamily="2" charset="-122"/>
              </a:rPr>
              <a:t>移进(</a:t>
            </a:r>
            <a:r>
              <a:rPr lang="en-US" altLang="zh-CN" sz="2400" smtClean="0">
                <a:latin typeface="宋体" pitchFamily="2" charset="-122"/>
              </a:rPr>
              <a:t>S</a:t>
            </a:r>
            <a:r>
              <a:rPr lang="en-US" altLang="zh-CN" sz="2400" baseline="-25000" smtClean="0">
                <a:latin typeface="宋体" pitchFamily="2" charset="-122"/>
              </a:rPr>
              <a:t>k</a:t>
            </a:r>
            <a:r>
              <a:rPr lang="en-US" altLang="zh-CN" sz="2400" smtClean="0">
                <a:latin typeface="宋体" pitchFamily="2" charset="-122"/>
              </a:rPr>
              <a:t>)：</a:t>
            </a:r>
          </a:p>
          <a:p>
            <a:pPr marL="609600" indent="-609600" eaLnBrk="1" hangingPunct="1">
              <a:buFont typeface="Wingdings" pitchFamily="2" charset="2"/>
              <a:buNone/>
            </a:pPr>
            <a:r>
              <a:rPr lang="zh-CN" altLang="en-US" sz="2400" smtClean="0">
                <a:latin typeface="宋体" pitchFamily="2" charset="-122"/>
              </a:rPr>
              <a:t>	把状态</a:t>
            </a:r>
            <a:r>
              <a:rPr lang="en-US" altLang="zh-CN" sz="2400" smtClean="0">
                <a:latin typeface="宋体" pitchFamily="2" charset="-122"/>
              </a:rPr>
              <a:t>k</a:t>
            </a:r>
            <a:r>
              <a:rPr lang="zh-CN" altLang="en-US" sz="2400" smtClean="0">
                <a:latin typeface="宋体" pitchFamily="2" charset="-122"/>
              </a:rPr>
              <a:t>移入状态栈，若当前状态是</a:t>
            </a:r>
            <a:r>
              <a:rPr lang="en-US" altLang="zh-CN" sz="2400" smtClean="0">
                <a:latin typeface="宋体" pitchFamily="2" charset="-122"/>
              </a:rPr>
              <a:t>i，</a:t>
            </a:r>
            <a:r>
              <a:rPr lang="zh-CN" altLang="en-US" sz="2400" smtClean="0">
                <a:latin typeface="宋体" pitchFamily="2" charset="-122"/>
              </a:rPr>
              <a:t>且</a:t>
            </a:r>
            <a:r>
              <a:rPr lang="en-US" altLang="zh-CN" sz="2400" smtClean="0">
                <a:latin typeface="宋体" pitchFamily="2" charset="-122"/>
              </a:rPr>
              <a:t>k=GOTO[i,a]，</a:t>
            </a:r>
            <a:r>
              <a:rPr lang="zh-CN" altLang="en-US" sz="2400" smtClean="0">
                <a:latin typeface="宋体" pitchFamily="2" charset="-122"/>
              </a:rPr>
              <a:t>把</a:t>
            </a:r>
            <a:r>
              <a:rPr lang="en-US" altLang="zh-CN" sz="2400" smtClean="0">
                <a:latin typeface="宋体" pitchFamily="2" charset="-122"/>
              </a:rPr>
              <a:t>a</a:t>
            </a:r>
            <a:r>
              <a:rPr lang="zh-CN" altLang="en-US" sz="2400" smtClean="0">
                <a:latin typeface="宋体" pitchFamily="2" charset="-122"/>
              </a:rPr>
              <a:t>移入符号栈</a:t>
            </a:r>
          </a:p>
          <a:p>
            <a:pPr marL="609600" indent="-609600" eaLnBrk="1" hangingPunct="1">
              <a:buFont typeface="Wingdings" pitchFamily="2" charset="2"/>
              <a:buAutoNum type="arabicParenR" startAt="2"/>
            </a:pPr>
            <a:r>
              <a:rPr lang="zh-CN" altLang="en-US" sz="2400" smtClean="0">
                <a:latin typeface="宋体" pitchFamily="2" charset="-122"/>
              </a:rPr>
              <a:t>归约(</a:t>
            </a:r>
            <a:r>
              <a:rPr lang="en-US" altLang="zh-CN" sz="2400" smtClean="0">
                <a:latin typeface="宋体" pitchFamily="2" charset="-122"/>
              </a:rPr>
              <a:t>r</a:t>
            </a:r>
            <a:r>
              <a:rPr lang="en-US" altLang="zh-CN" sz="2400" baseline="-25000" smtClean="0">
                <a:latin typeface="宋体" pitchFamily="2" charset="-122"/>
              </a:rPr>
              <a:t>k</a:t>
            </a:r>
            <a:r>
              <a:rPr lang="en-US" altLang="zh-CN" sz="2400" smtClean="0">
                <a:latin typeface="宋体" pitchFamily="2" charset="-122"/>
              </a:rPr>
              <a:t>)：</a:t>
            </a:r>
          </a:p>
          <a:p>
            <a:pPr marL="609600" indent="-609600" eaLnBrk="1" hangingPunct="1">
              <a:buFont typeface="Wingdings" pitchFamily="2" charset="2"/>
              <a:buNone/>
            </a:pPr>
            <a:r>
              <a:rPr lang="zh-CN" altLang="en-US" sz="2400" smtClean="0">
                <a:latin typeface="宋体" pitchFamily="2" charset="-122"/>
              </a:rPr>
              <a:t>	用第</a:t>
            </a:r>
            <a:r>
              <a:rPr lang="en-US" altLang="zh-CN" sz="2400" smtClean="0">
                <a:latin typeface="宋体" pitchFamily="2" charset="-122"/>
              </a:rPr>
              <a:t>k</a:t>
            </a:r>
            <a:r>
              <a:rPr lang="zh-CN" altLang="en-US" sz="2400" smtClean="0">
                <a:latin typeface="宋体" pitchFamily="2" charset="-122"/>
              </a:rPr>
              <a:t>条产生式进行归约，此时栈顶形成了句柄</a:t>
            </a:r>
            <a:r>
              <a:rPr lang="en-US" altLang="zh-CN" sz="2400" smtClean="0">
                <a:latin typeface="宋体" pitchFamily="2" charset="-122"/>
              </a:rPr>
              <a:t>β，</a:t>
            </a:r>
            <a:r>
              <a:rPr lang="zh-CN" altLang="en-US" sz="2400" smtClean="0">
                <a:latin typeface="宋体" pitchFamily="2" charset="-122"/>
              </a:rPr>
              <a:t>文法中第</a:t>
            </a:r>
            <a:r>
              <a:rPr lang="en-US" altLang="zh-CN" sz="2400" smtClean="0">
                <a:latin typeface="宋体" pitchFamily="2" charset="-122"/>
              </a:rPr>
              <a:t>k</a:t>
            </a:r>
            <a:r>
              <a:rPr lang="zh-CN" altLang="en-US" sz="2400" smtClean="0">
                <a:latin typeface="宋体" pitchFamily="2" charset="-122"/>
              </a:rPr>
              <a:t>条产生式为</a:t>
            </a:r>
            <a:r>
              <a:rPr lang="en-US" altLang="zh-CN" sz="2400" smtClean="0">
                <a:latin typeface="宋体" pitchFamily="2" charset="-122"/>
              </a:rPr>
              <a:t>A-&gt;β，</a:t>
            </a:r>
            <a:r>
              <a:rPr lang="zh-CN" altLang="en-US" sz="2400" smtClean="0">
                <a:latin typeface="宋体" pitchFamily="2" charset="-122"/>
              </a:rPr>
              <a:t>且|</a:t>
            </a:r>
            <a:r>
              <a:rPr lang="en-US" altLang="zh-CN" sz="2400" smtClean="0">
                <a:latin typeface="宋体" pitchFamily="2" charset="-122"/>
              </a:rPr>
              <a:t>β|=r，</a:t>
            </a:r>
            <a:r>
              <a:rPr lang="zh-CN" altLang="en-US" sz="2400" smtClean="0">
                <a:latin typeface="宋体" pitchFamily="2" charset="-122"/>
              </a:rPr>
              <a:t>归约时从</a:t>
            </a:r>
            <a:r>
              <a:rPr lang="zh-CN" altLang="en-US" sz="2400" smtClean="0">
                <a:solidFill>
                  <a:srgbClr val="FFFF00"/>
                </a:solidFill>
                <a:latin typeface="宋体" pitchFamily="2" charset="-122"/>
              </a:rPr>
              <a:t>状态栈</a:t>
            </a:r>
            <a:r>
              <a:rPr lang="zh-CN" altLang="en-US" sz="2400" smtClean="0">
                <a:latin typeface="宋体" pitchFamily="2" charset="-122"/>
              </a:rPr>
              <a:t>和</a:t>
            </a:r>
            <a:r>
              <a:rPr lang="zh-CN" altLang="en-US" sz="2400" smtClean="0">
                <a:solidFill>
                  <a:srgbClr val="FFFF00"/>
                </a:solidFill>
                <a:latin typeface="宋体" pitchFamily="2" charset="-122"/>
              </a:rPr>
              <a:t>符号栈</a:t>
            </a:r>
            <a:r>
              <a:rPr lang="zh-CN" altLang="en-US" sz="2400" smtClean="0">
                <a:latin typeface="宋体" pitchFamily="2" charset="-122"/>
              </a:rPr>
              <a:t>中弹出</a:t>
            </a:r>
            <a:r>
              <a:rPr lang="en-US" altLang="zh-CN" sz="2400" smtClean="0">
                <a:latin typeface="宋体" pitchFamily="2" charset="-122"/>
              </a:rPr>
              <a:t>r</a:t>
            </a:r>
            <a:r>
              <a:rPr lang="zh-CN" altLang="en-US" sz="2400" smtClean="0">
                <a:latin typeface="宋体" pitchFamily="2" charset="-122"/>
              </a:rPr>
              <a:t>个符号，把</a:t>
            </a:r>
            <a:r>
              <a:rPr lang="en-US" altLang="zh-CN" sz="2400" smtClean="0">
                <a:latin typeface="宋体" pitchFamily="2" charset="-122"/>
              </a:rPr>
              <a:t>A</a:t>
            </a:r>
            <a:r>
              <a:rPr lang="zh-CN" altLang="en-US" sz="2400" smtClean="0">
                <a:latin typeface="宋体" pitchFamily="2" charset="-122"/>
              </a:rPr>
              <a:t>移入符号栈，</a:t>
            </a:r>
            <a:r>
              <a:rPr lang="en-US" altLang="zh-CN" sz="2400" smtClean="0">
                <a:latin typeface="宋体" pitchFamily="2" charset="-122"/>
              </a:rPr>
              <a:t>j=GOTO[i,A]</a:t>
            </a:r>
            <a:r>
              <a:rPr lang="zh-CN" altLang="en-US" sz="2400" smtClean="0">
                <a:latin typeface="宋体" pitchFamily="2" charset="-122"/>
              </a:rPr>
              <a:t>移入状态栈，其中状态</a:t>
            </a:r>
            <a:r>
              <a:rPr lang="en-US" altLang="zh-CN" sz="2400" smtClean="0">
                <a:latin typeface="宋体" pitchFamily="2" charset="-122"/>
              </a:rPr>
              <a:t>i</a:t>
            </a:r>
            <a:r>
              <a:rPr lang="zh-CN" altLang="en-US" sz="2400" smtClean="0">
                <a:latin typeface="宋体" pitchFamily="2" charset="-122"/>
              </a:rPr>
              <a:t>为修改指针后的栈顶状态</a:t>
            </a:r>
          </a:p>
          <a:p>
            <a:pPr marL="609600" indent="-609600" eaLnBrk="1" hangingPunct="1">
              <a:buFont typeface="Wingdings" pitchFamily="2" charset="2"/>
              <a:buAutoNum type="arabicParenR" startAt="3"/>
            </a:pPr>
            <a:r>
              <a:rPr lang="zh-CN" altLang="en-US" sz="2400" smtClean="0"/>
              <a:t>接受(</a:t>
            </a:r>
            <a:r>
              <a:rPr lang="en-US" altLang="zh-CN" sz="2400" smtClean="0"/>
              <a:t>acc)：</a:t>
            </a:r>
          </a:p>
          <a:p>
            <a:pPr marL="609600" indent="-609600" eaLnBrk="1" hangingPunct="1">
              <a:buFont typeface="Wingdings" pitchFamily="2" charset="2"/>
              <a:buNone/>
            </a:pPr>
            <a:r>
              <a:rPr lang="zh-CN" altLang="en-US" sz="2400" smtClean="0"/>
              <a:t>	当符号栈只剩文法开始符</a:t>
            </a:r>
            <a:r>
              <a:rPr lang="en-US" altLang="zh-CN" sz="2400" smtClean="0"/>
              <a:t>S，</a:t>
            </a:r>
            <a:r>
              <a:rPr lang="zh-CN" altLang="en-US" sz="2400" smtClean="0"/>
              <a:t>并且当前输入符为</a:t>
            </a:r>
            <a:r>
              <a:rPr lang="zh-CN" altLang="en-US" sz="2400" smtClean="0">
                <a:latin typeface="Times New Roman" pitchFamily="18" charset="0"/>
              </a:rPr>
              <a:t>‘</a:t>
            </a:r>
            <a:r>
              <a:rPr lang="zh-CN" altLang="en-US" sz="2400" smtClean="0"/>
              <a:t>＃</a:t>
            </a:r>
            <a:r>
              <a:rPr lang="zh-CN" altLang="en-US" sz="2400" smtClean="0">
                <a:latin typeface="Times New Roman" pitchFamily="18" charset="0"/>
              </a:rPr>
              <a:t>’</a:t>
            </a:r>
            <a:r>
              <a:rPr lang="zh-CN" altLang="en-US" sz="2400" smtClean="0"/>
              <a:t>，则分析成功</a:t>
            </a:r>
          </a:p>
          <a:p>
            <a:pPr marL="609600" indent="-609600" eaLnBrk="1" hangingPunct="1">
              <a:buFont typeface="Wingdings" pitchFamily="2" charset="2"/>
              <a:buAutoNum type="arabicParenR" startAt="4"/>
            </a:pPr>
            <a:r>
              <a:rPr lang="zh-CN" altLang="en-US" sz="2400" smtClean="0"/>
              <a:t>报错：</a:t>
            </a:r>
          </a:p>
          <a:p>
            <a:pPr marL="609600" indent="-609600" eaLnBrk="1" hangingPunct="1">
              <a:buFont typeface="Wingdings" pitchFamily="2" charset="2"/>
              <a:buNone/>
            </a:pPr>
            <a:r>
              <a:rPr lang="zh-CN" altLang="en-US" sz="2400" smtClean="0"/>
              <a:t>	当状态栈顶的状态遇到了不应该出现的文法符号，则报错，说明输入串不是该文法的句子</a:t>
            </a:r>
          </a:p>
        </p:txBody>
      </p:sp>
      <p:sp>
        <p:nvSpPr>
          <p:cNvPr id="11267" name="AutoShape 3">
            <a:hlinkClick r:id="rId2" action="ppaction://hlinksldjump"/>
          </p:cNvPr>
          <p:cNvSpPr>
            <a:spLocks noChangeArrowheads="1"/>
          </p:cNvSpPr>
          <p:nvPr/>
        </p:nvSpPr>
        <p:spPr bwMode="auto">
          <a:xfrm>
            <a:off x="152400" y="6477000"/>
            <a:ext cx="457200" cy="228600"/>
          </a:xfrm>
          <a:prstGeom prst="leftArrow">
            <a:avLst>
              <a:gd name="adj1" fmla="val 50000"/>
              <a:gd name="adj2" fmla="val 50000"/>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1268" name="AutoShape 4">
            <a:hlinkClick r:id="rId3" action="ppaction://hlinksldjump"/>
          </p:cNvPr>
          <p:cNvSpPr>
            <a:spLocks noChangeArrowheads="1"/>
          </p:cNvSpPr>
          <p:nvPr/>
        </p:nvSpPr>
        <p:spPr bwMode="auto">
          <a:xfrm>
            <a:off x="8382000" y="6400800"/>
            <a:ext cx="533400" cy="304800"/>
          </a:xfrm>
          <a:prstGeom prst="rightArrow">
            <a:avLst>
              <a:gd name="adj1" fmla="val 50000"/>
              <a:gd name="adj2" fmla="val 43750"/>
            </a:avLst>
          </a:prstGeom>
          <a:solidFill>
            <a:srgbClr val="00FF00"/>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61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861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61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861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861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86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bldLvl="2"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zh-CN" altLang="en-US" sz="3200" smtClean="0">
                <a:solidFill>
                  <a:schemeClr val="tx1"/>
                </a:solidFill>
                <a:latin typeface="宋体" pitchFamily="2" charset="-122"/>
              </a:rPr>
              <a:t>2	</a:t>
            </a:r>
            <a:r>
              <a:rPr lang="en-US" altLang="zh-CN" sz="3200" smtClean="0">
                <a:solidFill>
                  <a:schemeClr val="tx1"/>
                </a:solidFill>
                <a:latin typeface="宋体" pitchFamily="2" charset="-122"/>
              </a:rPr>
              <a:t>LL</a:t>
            </a:r>
            <a:r>
              <a:rPr lang="zh-CN" altLang="en-US" sz="3200" smtClean="0">
                <a:solidFill>
                  <a:schemeClr val="tx1"/>
                </a:solidFill>
                <a:latin typeface="宋体" pitchFamily="2" charset="-122"/>
              </a:rPr>
              <a:t>分析的错误恢复</a:t>
            </a:r>
            <a:r>
              <a:rPr lang="zh-CN" altLang="en-US" smtClean="0">
                <a:solidFill>
                  <a:schemeClr val="tx1"/>
                </a:solidFill>
              </a:rPr>
              <a:t> </a:t>
            </a:r>
          </a:p>
        </p:txBody>
      </p:sp>
      <p:sp>
        <p:nvSpPr>
          <p:cNvPr id="120835" name="Rectangle 3"/>
          <p:cNvSpPr>
            <a:spLocks noGrp="1" noChangeArrowheads="1"/>
          </p:cNvSpPr>
          <p:nvPr>
            <p:ph type="body" idx="1"/>
          </p:nvPr>
        </p:nvSpPr>
        <p:spPr/>
        <p:txBody>
          <a:bodyPr/>
          <a:lstStyle/>
          <a:p>
            <a:pPr algn="just" eaLnBrk="1" hangingPunct="1">
              <a:buFont typeface="Wingdings" pitchFamily="2" charset="2"/>
              <a:buChar char="Ø"/>
            </a:pPr>
            <a:r>
              <a:rPr lang="zh-CN" altLang="en-US" sz="2800" smtClean="0">
                <a:latin typeface="Times New Roman" pitchFamily="18" charset="0"/>
                <a:cs typeface="Times New Roman" pitchFamily="18" charset="0"/>
              </a:rPr>
              <a:t>递归下降法中的错误恢复方法</a:t>
            </a:r>
            <a:r>
              <a:rPr lang="zh-CN" altLang="en-US" sz="2800" smtClean="0">
                <a:latin typeface="Times New Roman" pitchFamily="18" charset="0"/>
              </a:rPr>
              <a:t>可</a:t>
            </a:r>
            <a:r>
              <a:rPr lang="zh-CN" altLang="en-US" sz="2800" smtClean="0">
                <a:latin typeface="Times New Roman" pitchFamily="18" charset="0"/>
                <a:cs typeface="Times New Roman" pitchFamily="18" charset="0"/>
              </a:rPr>
              <a:t>容易为</a:t>
            </a:r>
            <a:r>
              <a:rPr lang="en-US" altLang="zh-CN" sz="2800" smtClean="0">
                <a:latin typeface="Times New Roman" pitchFamily="18" charset="0"/>
                <a:cs typeface="Times New Roman" pitchFamily="18" charset="0"/>
              </a:rPr>
              <a:t>LL</a:t>
            </a:r>
            <a:r>
              <a:rPr lang="zh-CN" altLang="en-US" sz="2800" smtClean="0">
                <a:latin typeface="Times New Roman" pitchFamily="18" charset="0"/>
                <a:cs typeface="Times New Roman" pitchFamily="18" charset="0"/>
              </a:rPr>
              <a:t>分析器所接受。</a:t>
            </a:r>
          </a:p>
          <a:p>
            <a:pPr algn="just" eaLnBrk="1" hangingPunct="1">
              <a:buFont typeface="Wingdings" pitchFamily="2" charset="2"/>
              <a:buChar char="Ø"/>
            </a:pPr>
            <a:r>
              <a:rPr lang="zh-CN" altLang="en-US" sz="2800" smtClean="0">
                <a:latin typeface="Times New Roman" pitchFamily="18" charset="0"/>
                <a:cs typeface="Times New Roman" pitchFamily="18" charset="0"/>
              </a:rPr>
              <a:t>但因递归下降分析和</a:t>
            </a:r>
            <a:r>
              <a:rPr lang="en-US" altLang="zh-CN" sz="2800" smtClean="0">
                <a:latin typeface="Times New Roman" pitchFamily="18" charset="0"/>
                <a:cs typeface="Times New Roman" pitchFamily="18" charset="0"/>
              </a:rPr>
              <a:t>LL</a:t>
            </a:r>
            <a:r>
              <a:rPr lang="zh-CN" altLang="en-US" sz="2800" smtClean="0">
                <a:latin typeface="Times New Roman" pitchFamily="18" charset="0"/>
                <a:cs typeface="Times New Roman" pitchFamily="18" charset="0"/>
              </a:rPr>
              <a:t>分析的机制有差别，因此不能把递归下降分析时的处理方法直接应用于</a:t>
            </a:r>
            <a:r>
              <a:rPr lang="en-US" altLang="zh-CN" sz="2800" smtClean="0">
                <a:latin typeface="Times New Roman" pitchFamily="18" charset="0"/>
                <a:cs typeface="Times New Roman" pitchFamily="18" charset="0"/>
              </a:rPr>
              <a:t>LL</a:t>
            </a:r>
            <a:r>
              <a:rPr lang="zh-CN" altLang="en-US" sz="2800" smtClean="0">
                <a:latin typeface="Times New Roman" pitchFamily="18" charset="0"/>
                <a:cs typeface="Times New Roman" pitchFamily="18" charset="0"/>
              </a:rPr>
              <a:t>分析中。</a:t>
            </a:r>
          </a:p>
          <a:p>
            <a:pPr algn="just" eaLnBrk="1" hangingPunct="1">
              <a:buFont typeface="Wingdings" pitchFamily="2" charset="2"/>
              <a:buChar char="Ø"/>
            </a:pPr>
            <a:r>
              <a:rPr lang="zh-CN" altLang="en-US" sz="2800" smtClean="0">
                <a:latin typeface="Times New Roman" pitchFamily="18" charset="0"/>
                <a:cs typeface="Times New Roman" pitchFamily="18" charset="0"/>
              </a:rPr>
              <a:t>其中最重要的是，递归下降法用的是子程序，而</a:t>
            </a:r>
            <a:r>
              <a:rPr lang="en-US" altLang="zh-CN" sz="2800" smtClean="0">
                <a:latin typeface="Times New Roman" pitchFamily="18" charset="0"/>
                <a:cs typeface="Times New Roman" pitchFamily="18" charset="0"/>
              </a:rPr>
              <a:t>LL</a:t>
            </a:r>
            <a:r>
              <a:rPr lang="zh-CN" altLang="en-US" sz="2800" smtClean="0">
                <a:latin typeface="Times New Roman" pitchFamily="18" charset="0"/>
                <a:cs typeface="Times New Roman" pitchFamily="18" charset="0"/>
              </a:rPr>
              <a:t>分析用的是</a:t>
            </a:r>
            <a:r>
              <a:rPr lang="en-US" altLang="zh-CN" sz="2800" smtClean="0">
                <a:latin typeface="Times New Roman" pitchFamily="18" charset="0"/>
                <a:cs typeface="Times New Roman" pitchFamily="18" charset="0"/>
              </a:rPr>
              <a:t>LL</a:t>
            </a:r>
            <a:r>
              <a:rPr lang="zh-CN" altLang="en-US" sz="2800" smtClean="0">
                <a:latin typeface="Times New Roman" pitchFamily="18" charset="0"/>
                <a:cs typeface="Times New Roman" pitchFamily="18" charset="0"/>
              </a:rPr>
              <a:t>分析表和符号栈。</a:t>
            </a:r>
          </a:p>
          <a:p>
            <a:pPr algn="just" eaLnBrk="1" hangingPunct="1">
              <a:buFont typeface="Wingdings" pitchFamily="2" charset="2"/>
              <a:buChar char="Ø"/>
            </a:pPr>
            <a:r>
              <a:rPr lang="zh-CN" altLang="en-US" sz="2800" smtClean="0">
                <a:latin typeface="宋体" pitchFamily="2" charset="-122"/>
              </a:rPr>
              <a:t>重点问题是</a:t>
            </a:r>
            <a:r>
              <a:rPr lang="en-US" altLang="zh-CN" sz="2800" smtClean="0">
                <a:latin typeface="宋体" pitchFamily="2" charset="-122"/>
              </a:rPr>
              <a:t>FollowSet</a:t>
            </a:r>
            <a:r>
              <a:rPr lang="zh-CN" altLang="en-US" sz="2800" smtClean="0">
                <a:latin typeface="宋体" pitchFamily="2" charset="-122"/>
              </a:rPr>
              <a:t>集合的处理问题。在用递归下降法时，只需把它作为参数传递即可，但在</a:t>
            </a:r>
            <a:r>
              <a:rPr lang="en-US" altLang="zh-CN" sz="2800" smtClean="0">
                <a:latin typeface="宋体" pitchFamily="2" charset="-122"/>
              </a:rPr>
              <a:t>LL</a:t>
            </a:r>
            <a:r>
              <a:rPr lang="zh-CN" altLang="en-US" sz="2800" smtClean="0">
                <a:latin typeface="宋体" pitchFamily="2" charset="-122"/>
              </a:rPr>
              <a:t>分析中这种方法行不通。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endParaRPr lang="zh-CN" altLang="en-US" smtClean="0"/>
          </a:p>
        </p:txBody>
      </p:sp>
      <p:sp>
        <p:nvSpPr>
          <p:cNvPr id="129027" name="Rectangle 3"/>
          <p:cNvSpPr>
            <a:spLocks noGrp="1" noChangeArrowheads="1"/>
          </p:cNvSpPr>
          <p:nvPr>
            <p:ph type="body" idx="1"/>
          </p:nvPr>
        </p:nvSpPr>
        <p:spPr/>
        <p:txBody>
          <a:bodyPr/>
          <a:lstStyle/>
          <a:p>
            <a:pPr eaLnBrk="1" hangingPunct="1"/>
            <a:r>
              <a:rPr lang="en-US" altLang="zh-CN" sz="2800" smtClean="0">
                <a:latin typeface="宋体" pitchFamily="2" charset="-122"/>
              </a:rPr>
              <a:t>LL</a:t>
            </a:r>
            <a:r>
              <a:rPr lang="zh-CN" altLang="en-US" sz="2800" smtClean="0">
                <a:latin typeface="宋体" pitchFamily="2" charset="-122"/>
              </a:rPr>
              <a:t>分析器的简单错误恢复子程序</a:t>
            </a:r>
            <a:r>
              <a:rPr lang="en-US" altLang="zh-CN" sz="2800" smtClean="0">
                <a:latin typeface="宋体" pitchFamily="2" charset="-122"/>
              </a:rPr>
              <a:t>LLRecovery</a:t>
            </a:r>
          </a:p>
          <a:p>
            <a:pPr eaLnBrk="1" hangingPunct="1">
              <a:buFont typeface="Wingdings" pitchFamily="2" charset="2"/>
              <a:buChar char="Ø"/>
            </a:pPr>
            <a:r>
              <a:rPr lang="zh-CN" altLang="en-US" sz="2800" smtClean="0">
                <a:latin typeface="宋体" pitchFamily="2" charset="-122"/>
              </a:rPr>
              <a:t>当</a:t>
            </a:r>
            <a:r>
              <a:rPr lang="en-US" altLang="zh-CN" sz="2800" smtClean="0">
                <a:latin typeface="宋体" pitchFamily="2" charset="-122"/>
              </a:rPr>
              <a:t>LL(1)</a:t>
            </a:r>
            <a:r>
              <a:rPr lang="zh-CN" altLang="en-US" sz="2800" smtClean="0">
                <a:latin typeface="宋体" pitchFamily="2" charset="-122"/>
              </a:rPr>
              <a:t>分析器发现错误时将调用该子程序</a:t>
            </a:r>
          </a:p>
          <a:p>
            <a:pPr eaLnBrk="1" hangingPunct="1">
              <a:buFont typeface="Wingdings" pitchFamily="2" charset="2"/>
              <a:buChar char="Ø"/>
            </a:pPr>
            <a:r>
              <a:rPr lang="en-US" altLang="zh-CN" sz="2800" smtClean="0"/>
              <a:t>LLRecovery</a:t>
            </a:r>
            <a:r>
              <a:rPr lang="zh-CN" altLang="en-US" sz="2800" smtClean="0"/>
              <a:t>的基本思想：</a:t>
            </a:r>
          </a:p>
          <a:p>
            <a:pPr eaLnBrk="1" hangingPunct="1">
              <a:buFont typeface="Wingdings" pitchFamily="2" charset="2"/>
              <a:buNone/>
            </a:pPr>
            <a:r>
              <a:rPr lang="zh-CN" altLang="en-US" sz="2800" smtClean="0">
                <a:latin typeface="宋体" pitchFamily="2" charset="-122"/>
              </a:rPr>
              <a:t>	假设当前格局为( </a:t>
            </a:r>
            <a:r>
              <a:rPr lang="en-US" altLang="zh-CN" sz="2800" smtClean="0">
                <a:latin typeface="宋体" pitchFamily="2" charset="-122"/>
              </a:rPr>
              <a:t>X</a:t>
            </a:r>
            <a:r>
              <a:rPr lang="en-US" altLang="zh-CN" sz="2800" baseline="-30000" smtClean="0">
                <a:latin typeface="宋体" pitchFamily="2" charset="-122"/>
              </a:rPr>
              <a:t>1</a:t>
            </a:r>
            <a:r>
              <a:rPr lang="en-US" altLang="zh-CN" sz="2800" smtClean="0">
                <a:latin typeface="宋体" pitchFamily="2" charset="-122"/>
              </a:rPr>
              <a:t>X</a:t>
            </a:r>
            <a:r>
              <a:rPr lang="en-US" altLang="zh-CN" sz="2800" baseline="-30000" smtClean="0">
                <a:latin typeface="宋体" pitchFamily="2" charset="-122"/>
              </a:rPr>
              <a:t>2</a:t>
            </a:r>
            <a:r>
              <a:rPr lang="en-US" altLang="zh-CN" sz="2800" smtClean="0">
                <a:latin typeface="宋体" pitchFamily="2" charset="-122"/>
              </a:rPr>
              <a:t>..... ，a.......)，</a:t>
            </a:r>
            <a:r>
              <a:rPr lang="zh-CN" altLang="en-US" sz="2800" smtClean="0">
                <a:latin typeface="宋体" pitchFamily="2" charset="-122"/>
              </a:rPr>
              <a:t>并且有</a:t>
            </a:r>
            <a:r>
              <a:rPr lang="en-US" altLang="zh-CN" sz="2800" smtClean="0">
                <a:latin typeface="宋体" pitchFamily="2" charset="-122"/>
              </a:rPr>
              <a:t>TT(X</a:t>
            </a:r>
            <a:r>
              <a:rPr lang="en-US" altLang="zh-CN" sz="2800" baseline="-30000" smtClean="0">
                <a:latin typeface="宋体" pitchFamily="2" charset="-122"/>
              </a:rPr>
              <a:t>1</a:t>
            </a:r>
            <a:r>
              <a:rPr lang="en-US" altLang="zh-CN" sz="2800" smtClean="0">
                <a:latin typeface="宋体" pitchFamily="2" charset="-122"/>
              </a:rPr>
              <a:t>, a)=error，</a:t>
            </a:r>
            <a:r>
              <a:rPr lang="zh-CN" altLang="en-US" sz="2800" smtClean="0">
                <a:latin typeface="宋体" pitchFamily="2" charset="-122"/>
              </a:rPr>
              <a:t>则调用</a:t>
            </a:r>
            <a:r>
              <a:rPr lang="en-US" altLang="zh-CN" sz="2800" smtClean="0">
                <a:latin typeface="宋体" pitchFamily="2" charset="-122"/>
              </a:rPr>
              <a:t>LLRecovery</a:t>
            </a:r>
            <a:r>
              <a:rPr lang="zh-CN" altLang="en-US" sz="2800" smtClean="0">
                <a:latin typeface="宋体" pitchFamily="2" charset="-122"/>
              </a:rPr>
              <a:t>子程序，跳过若干个输入符同时弹出一些栈符号，直到分析过程可以重新开始为止。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9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9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90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2"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381000" y="152400"/>
            <a:ext cx="8458200" cy="6324600"/>
          </a:xfrm>
        </p:spPr>
        <p:txBody>
          <a:bodyPr/>
          <a:lstStyle/>
          <a:p>
            <a:pPr marL="533400" indent="-533400" algn="just" eaLnBrk="1" hangingPunct="1">
              <a:lnSpc>
                <a:spcPct val="90000"/>
              </a:lnSpc>
              <a:spcBef>
                <a:spcPct val="0"/>
              </a:spcBef>
            </a:pPr>
            <a:r>
              <a:rPr lang="en-US" altLang="zh-CN" sz="2800" smtClean="0">
                <a:latin typeface="Times New Roman" pitchFamily="18" charset="0"/>
                <a:cs typeface="Times New Roman" pitchFamily="18" charset="0"/>
              </a:rPr>
              <a:t>LLRecovery</a:t>
            </a:r>
            <a:r>
              <a:rPr lang="zh-CN" altLang="en-US" sz="2800" smtClean="0">
                <a:latin typeface="Times New Roman" pitchFamily="18" charset="0"/>
              </a:rPr>
              <a:t>的算法</a:t>
            </a:r>
            <a:r>
              <a:rPr lang="en-US" altLang="zh-CN" sz="2800" smtClean="0">
                <a:latin typeface="Times New Roman" pitchFamily="18" charset="0"/>
              </a:rPr>
              <a:t>：</a:t>
            </a:r>
          </a:p>
          <a:p>
            <a:pPr marL="533400" indent="-533400" algn="just" eaLnBrk="1" hangingPunct="1">
              <a:lnSpc>
                <a:spcPct val="90000"/>
              </a:lnSpc>
              <a:spcBef>
                <a:spcPct val="0"/>
              </a:spcBef>
              <a:buFont typeface="Wingdings" pitchFamily="2" charset="2"/>
              <a:buNone/>
            </a:pPr>
            <a:endParaRPr lang="en-US" altLang="zh-CN" sz="2800" smtClean="0">
              <a:latin typeface="Times New Roman" pitchFamily="18" charset="0"/>
            </a:endParaRPr>
          </a:p>
          <a:p>
            <a:pPr marL="533400" indent="-533400" algn="just" eaLnBrk="1" hangingPunct="1">
              <a:lnSpc>
                <a:spcPct val="90000"/>
              </a:lnSpc>
              <a:spcBef>
                <a:spcPct val="0"/>
              </a:spcBef>
              <a:buClrTx/>
              <a:buFontTx/>
              <a:buNone/>
            </a:pPr>
            <a:r>
              <a:rPr lang="zh-CN" altLang="en-US" sz="2800" smtClean="0">
                <a:latin typeface="Times New Roman" pitchFamily="18" charset="0"/>
              </a:rPr>
              <a:t>	在进行错误恢复时，不断改变符号栈和输入流；</a:t>
            </a:r>
          </a:p>
          <a:p>
            <a:pPr marL="533400" indent="-533400" algn="just" eaLnBrk="1" hangingPunct="1">
              <a:lnSpc>
                <a:spcPct val="90000"/>
              </a:lnSpc>
              <a:spcBef>
                <a:spcPct val="0"/>
              </a:spcBef>
              <a:buClrTx/>
              <a:buFontTx/>
              <a:buNone/>
            </a:pPr>
            <a:r>
              <a:rPr lang="zh-CN" altLang="en-US" sz="2800" smtClean="0">
                <a:latin typeface="Times New Roman" pitchFamily="18" charset="0"/>
              </a:rPr>
              <a:t>	用</a:t>
            </a:r>
            <a:r>
              <a:rPr lang="en-US" altLang="zh-CN" sz="2800" smtClean="0">
                <a:latin typeface="Times New Roman" pitchFamily="18" charset="0"/>
                <a:cs typeface="Times New Roman" pitchFamily="18" charset="0"/>
              </a:rPr>
              <a:t>Top1Sym</a:t>
            </a:r>
            <a:r>
              <a:rPr lang="zh-CN" altLang="en-US" sz="2800" smtClean="0">
                <a:latin typeface="Times New Roman" pitchFamily="18" charset="0"/>
              </a:rPr>
              <a:t>和</a:t>
            </a:r>
            <a:r>
              <a:rPr lang="en-US" altLang="zh-CN" sz="2800" smtClean="0">
                <a:latin typeface="Times New Roman" pitchFamily="18" charset="0"/>
                <a:cs typeface="Times New Roman" pitchFamily="18" charset="0"/>
              </a:rPr>
              <a:t>Top2Sym</a:t>
            </a:r>
            <a:r>
              <a:rPr lang="zh-CN" altLang="en-US" sz="2800" smtClean="0">
                <a:latin typeface="Times New Roman" pitchFamily="18" charset="0"/>
              </a:rPr>
              <a:t>分别表示符号栈的顶符和次顶符，用</a:t>
            </a:r>
            <a:r>
              <a:rPr lang="en-US" altLang="zh-CN" sz="2800" smtClean="0">
                <a:latin typeface="Times New Roman" pitchFamily="18" charset="0"/>
                <a:cs typeface="Times New Roman" pitchFamily="18" charset="0"/>
              </a:rPr>
              <a:t>a</a:t>
            </a:r>
            <a:r>
              <a:rPr lang="zh-CN" altLang="en-US" sz="2800" smtClean="0">
                <a:latin typeface="Times New Roman" pitchFamily="18" charset="0"/>
              </a:rPr>
              <a:t>表示当前输入符</a:t>
            </a:r>
          </a:p>
          <a:p>
            <a:pPr marL="533400" indent="-533400" algn="just" eaLnBrk="1" hangingPunct="1">
              <a:lnSpc>
                <a:spcPct val="90000"/>
              </a:lnSpc>
              <a:spcBef>
                <a:spcPct val="0"/>
              </a:spcBef>
              <a:buClrTx/>
              <a:buFontTx/>
              <a:buNone/>
            </a:pPr>
            <a:endParaRPr lang="zh-CN" altLang="en-US" sz="2800" smtClean="0">
              <a:latin typeface="宋体" pitchFamily="2" charset="-122"/>
            </a:endParaRPr>
          </a:p>
          <a:p>
            <a:pPr marL="533400" indent="-533400" algn="just">
              <a:lnSpc>
                <a:spcPct val="90000"/>
              </a:lnSpc>
              <a:spcBef>
                <a:spcPct val="0"/>
              </a:spcBef>
              <a:buFont typeface="Wingdings" pitchFamily="2" charset="2"/>
              <a:buChar char="Ø"/>
            </a:pPr>
            <a:r>
              <a:rPr lang="zh-CN" altLang="en-US" sz="2800" smtClean="0">
                <a:latin typeface="Times New Roman" pitchFamily="18" charset="0"/>
              </a:rPr>
              <a:t>重复下述过程直到</a:t>
            </a:r>
            <a:r>
              <a:rPr lang="en-US" altLang="zh-CN" sz="2800" smtClean="0">
                <a:latin typeface="Times New Roman" pitchFamily="18" charset="0"/>
                <a:cs typeface="Times New Roman" pitchFamily="18" charset="0"/>
              </a:rPr>
              <a:t>Top1Sym</a:t>
            </a:r>
            <a:r>
              <a:rPr lang="zh-CN" altLang="en-US" sz="2800" smtClean="0">
                <a:latin typeface="Times New Roman" pitchFamily="18" charset="0"/>
              </a:rPr>
              <a:t>与</a:t>
            </a:r>
            <a:r>
              <a:rPr lang="en-US" altLang="zh-CN" sz="2800" smtClean="0">
                <a:latin typeface="Times New Roman" pitchFamily="18" charset="0"/>
                <a:cs typeface="Times New Roman" pitchFamily="18" charset="0"/>
              </a:rPr>
              <a:t>a</a:t>
            </a:r>
            <a:r>
              <a:rPr lang="zh-CN" altLang="en-US" sz="2800" smtClean="0">
                <a:latin typeface="Times New Roman" pitchFamily="18" charset="0"/>
              </a:rPr>
              <a:t>成为匹配为止。</a:t>
            </a:r>
            <a:endParaRPr lang="zh-CN" altLang="en-US" sz="2800" smtClean="0">
              <a:latin typeface="宋体" pitchFamily="2" charset="-122"/>
            </a:endParaRPr>
          </a:p>
          <a:p>
            <a:pPr marL="533400" indent="-533400" algn="just">
              <a:lnSpc>
                <a:spcPct val="90000"/>
              </a:lnSpc>
              <a:spcBef>
                <a:spcPct val="0"/>
              </a:spcBef>
              <a:buFont typeface="Wingdings" pitchFamily="2" charset="2"/>
              <a:buChar char="Ø"/>
            </a:pPr>
            <a:r>
              <a:rPr lang="zh-CN" altLang="en-US" sz="2800" smtClean="0">
                <a:latin typeface="Times New Roman" pitchFamily="18" charset="0"/>
              </a:rPr>
              <a:t>若</a:t>
            </a:r>
            <a:r>
              <a:rPr lang="en-US" altLang="zh-CN" sz="2800" smtClean="0">
                <a:latin typeface="Times New Roman" pitchFamily="18" charset="0"/>
                <a:cs typeface="Times New Roman" pitchFamily="18" charset="0"/>
              </a:rPr>
              <a:t>Top1Sym</a:t>
            </a:r>
            <a:r>
              <a:rPr lang="zh-CN" altLang="en-US" sz="2800" smtClean="0">
                <a:latin typeface="Times New Roman" pitchFamily="18" charset="0"/>
              </a:rPr>
              <a:t>是终极符且与</a:t>
            </a:r>
            <a:r>
              <a:rPr lang="en-US" altLang="zh-CN" sz="2800" smtClean="0">
                <a:latin typeface="Times New Roman" pitchFamily="18" charset="0"/>
                <a:cs typeface="Times New Roman" pitchFamily="18" charset="0"/>
              </a:rPr>
              <a:t>a</a:t>
            </a:r>
            <a:r>
              <a:rPr lang="zh-CN" altLang="en-US" sz="2800" smtClean="0">
                <a:latin typeface="Times New Roman" pitchFamily="18" charset="0"/>
              </a:rPr>
              <a:t>不匹配，则弹出</a:t>
            </a:r>
            <a:r>
              <a:rPr lang="en-US" altLang="zh-CN" sz="2800" smtClean="0">
                <a:latin typeface="Times New Roman" pitchFamily="18" charset="0"/>
                <a:cs typeface="Times New Roman" pitchFamily="18" charset="0"/>
              </a:rPr>
              <a:t>Top1Sym</a:t>
            </a:r>
            <a:r>
              <a:rPr lang="en-US" altLang="zh-CN" sz="2800" smtClean="0">
                <a:latin typeface="Times New Roman" pitchFamily="18" charset="0"/>
              </a:rPr>
              <a:t>，</a:t>
            </a:r>
            <a:r>
              <a:rPr lang="zh-CN" altLang="en-US" sz="2800" smtClean="0">
                <a:latin typeface="Times New Roman" pitchFamily="18" charset="0"/>
              </a:rPr>
              <a:t>并重复上述过程；</a:t>
            </a:r>
            <a:endParaRPr lang="zh-CN" altLang="en-US" sz="2800" smtClean="0">
              <a:latin typeface="宋体" pitchFamily="2" charset="-122"/>
            </a:endParaRPr>
          </a:p>
          <a:p>
            <a:pPr marL="533400" indent="-533400" algn="just">
              <a:lnSpc>
                <a:spcPct val="90000"/>
              </a:lnSpc>
              <a:spcBef>
                <a:spcPct val="0"/>
              </a:spcBef>
              <a:buFont typeface="Wingdings" pitchFamily="2" charset="2"/>
              <a:buChar char="Ø"/>
            </a:pPr>
            <a:r>
              <a:rPr lang="zh-CN" altLang="en-US" sz="2800" smtClean="0">
                <a:latin typeface="Times New Roman" pitchFamily="18" charset="0"/>
              </a:rPr>
              <a:t>若</a:t>
            </a:r>
            <a:r>
              <a:rPr lang="en-US" altLang="zh-CN" sz="2800" smtClean="0">
                <a:latin typeface="Times New Roman" pitchFamily="18" charset="0"/>
                <a:cs typeface="Times New Roman" pitchFamily="18" charset="0"/>
              </a:rPr>
              <a:t>Top1Sym</a:t>
            </a:r>
            <a:r>
              <a:rPr lang="zh-CN" altLang="en-US" sz="2800" smtClean="0">
                <a:latin typeface="Times New Roman" pitchFamily="18" charset="0"/>
              </a:rPr>
              <a:t>是非终极符：</a:t>
            </a:r>
            <a:endParaRPr lang="zh-CN" altLang="en-US" sz="2800" smtClean="0">
              <a:latin typeface="宋体" pitchFamily="2" charset="-122"/>
            </a:endParaRPr>
          </a:p>
          <a:p>
            <a:pPr marL="914400" lvl="1" indent="-457200" algn="just">
              <a:lnSpc>
                <a:spcPct val="90000"/>
              </a:lnSpc>
              <a:spcBef>
                <a:spcPct val="0"/>
              </a:spcBef>
              <a:buClr>
                <a:srgbClr val="FF0066"/>
              </a:buClr>
              <a:buFontTx/>
              <a:buAutoNum type="arabicParenR"/>
            </a:pPr>
            <a:r>
              <a:rPr lang="zh-CN" altLang="en-US" smtClean="0">
                <a:latin typeface="Times New Roman" pitchFamily="18" charset="0"/>
              </a:rPr>
              <a:t>若</a:t>
            </a:r>
            <a:r>
              <a:rPr lang="en-US" altLang="zh-CN" smtClean="0">
                <a:latin typeface="Times New Roman" pitchFamily="18" charset="0"/>
                <a:cs typeface="Times New Roman" pitchFamily="18" charset="0"/>
              </a:rPr>
              <a:t>Top2Sym</a:t>
            </a:r>
            <a:r>
              <a:rPr lang="zh-CN" altLang="en-US" smtClean="0">
                <a:latin typeface="Times New Roman" pitchFamily="18" charset="0"/>
              </a:rPr>
              <a:t>与</a:t>
            </a:r>
            <a:r>
              <a:rPr lang="en-US" altLang="zh-CN" smtClean="0">
                <a:latin typeface="Times New Roman" pitchFamily="18" charset="0"/>
                <a:cs typeface="Times New Roman" pitchFamily="18" charset="0"/>
              </a:rPr>
              <a:t>a</a:t>
            </a:r>
            <a:r>
              <a:rPr lang="zh-CN" altLang="en-US" smtClean="0">
                <a:latin typeface="Times New Roman" pitchFamily="18" charset="0"/>
              </a:rPr>
              <a:t>匹配，则弹出</a:t>
            </a:r>
            <a:r>
              <a:rPr lang="en-US" altLang="zh-CN" smtClean="0">
                <a:latin typeface="Times New Roman" pitchFamily="18" charset="0"/>
                <a:cs typeface="Times New Roman" pitchFamily="18" charset="0"/>
              </a:rPr>
              <a:t>Top1Sym</a:t>
            </a:r>
            <a:r>
              <a:rPr lang="en-US" altLang="zh-CN" smtClean="0">
                <a:latin typeface="Times New Roman" pitchFamily="18" charset="0"/>
              </a:rPr>
              <a:t>，</a:t>
            </a:r>
            <a:r>
              <a:rPr lang="zh-CN" altLang="en-US" smtClean="0">
                <a:latin typeface="Times New Roman" pitchFamily="18" charset="0"/>
              </a:rPr>
              <a:t>并重复上述过程；</a:t>
            </a:r>
          </a:p>
          <a:p>
            <a:pPr marL="914400" lvl="1" indent="-457200" algn="just">
              <a:lnSpc>
                <a:spcPct val="90000"/>
              </a:lnSpc>
              <a:spcBef>
                <a:spcPct val="0"/>
              </a:spcBef>
              <a:buClr>
                <a:srgbClr val="FF0066"/>
              </a:buClr>
              <a:buFontTx/>
              <a:buAutoNum type="arabicParenR"/>
            </a:pPr>
            <a:r>
              <a:rPr lang="zh-CN" altLang="en-US" smtClean="0">
                <a:latin typeface="Times New Roman" pitchFamily="18" charset="0"/>
              </a:rPr>
              <a:t>或</a:t>
            </a:r>
            <a:r>
              <a:rPr lang="en-US" altLang="zh-CN" smtClean="0">
                <a:latin typeface="Times New Roman" pitchFamily="18" charset="0"/>
                <a:cs typeface="Times New Roman" pitchFamily="18" charset="0"/>
              </a:rPr>
              <a:t>a</a:t>
            </a:r>
            <a:r>
              <a:rPr lang="zh-CN" altLang="en-US" smtClean="0">
                <a:latin typeface="Times New Roman" pitchFamily="18" charset="0"/>
              </a:rPr>
              <a:t>是</a:t>
            </a:r>
            <a:r>
              <a:rPr lang="en-US" altLang="zh-CN" smtClean="0">
                <a:latin typeface="Times New Roman" pitchFamily="18" charset="0"/>
                <a:cs typeface="Times New Roman" pitchFamily="18" charset="0"/>
              </a:rPr>
              <a:t>HeaderSet</a:t>
            </a:r>
            <a:r>
              <a:rPr lang="zh-CN" altLang="en-US" smtClean="0">
                <a:latin typeface="Times New Roman" pitchFamily="18" charset="0"/>
              </a:rPr>
              <a:t>符号，则弹出</a:t>
            </a:r>
            <a:r>
              <a:rPr lang="en-US" altLang="zh-CN" smtClean="0">
                <a:latin typeface="Times New Roman" pitchFamily="18" charset="0"/>
                <a:cs typeface="Times New Roman" pitchFamily="18" charset="0"/>
              </a:rPr>
              <a:t>Top1Sym</a:t>
            </a:r>
            <a:r>
              <a:rPr lang="en-US" altLang="zh-CN" smtClean="0">
                <a:latin typeface="Times New Roman" pitchFamily="18" charset="0"/>
              </a:rPr>
              <a:t>，</a:t>
            </a:r>
            <a:r>
              <a:rPr lang="zh-CN" altLang="en-US" smtClean="0">
                <a:latin typeface="Times New Roman" pitchFamily="18" charset="0"/>
              </a:rPr>
              <a:t>并重复上述过程；</a:t>
            </a:r>
          </a:p>
          <a:p>
            <a:pPr marL="914400" lvl="1" indent="-457200" algn="just">
              <a:lnSpc>
                <a:spcPct val="90000"/>
              </a:lnSpc>
              <a:spcBef>
                <a:spcPct val="0"/>
              </a:spcBef>
              <a:buClr>
                <a:srgbClr val="FF0066"/>
              </a:buClr>
              <a:buFontTx/>
              <a:buAutoNum type="arabicParenR"/>
            </a:pPr>
            <a:r>
              <a:rPr lang="zh-CN" altLang="en-US" smtClean="0">
                <a:latin typeface="Times New Roman" pitchFamily="18" charset="0"/>
              </a:rPr>
              <a:t>否则，即</a:t>
            </a:r>
            <a:r>
              <a:rPr lang="en-US" altLang="zh-CN" smtClean="0">
                <a:latin typeface="Times New Roman" pitchFamily="18" charset="0"/>
                <a:cs typeface="Times New Roman" pitchFamily="18" charset="0"/>
              </a:rPr>
              <a:t>Top2Sym</a:t>
            </a:r>
            <a:r>
              <a:rPr lang="zh-CN" altLang="en-US" smtClean="0">
                <a:latin typeface="Times New Roman" pitchFamily="18" charset="0"/>
              </a:rPr>
              <a:t>与</a:t>
            </a:r>
            <a:r>
              <a:rPr lang="en-US" altLang="zh-CN" smtClean="0">
                <a:latin typeface="Times New Roman" pitchFamily="18" charset="0"/>
                <a:cs typeface="Times New Roman" pitchFamily="18" charset="0"/>
              </a:rPr>
              <a:t>a</a:t>
            </a:r>
            <a:r>
              <a:rPr lang="zh-CN" altLang="en-US" smtClean="0">
                <a:latin typeface="Times New Roman" pitchFamily="18" charset="0"/>
              </a:rPr>
              <a:t>不匹配，而且</a:t>
            </a:r>
            <a:r>
              <a:rPr lang="en-US" altLang="zh-CN" smtClean="0">
                <a:latin typeface="Times New Roman" pitchFamily="18" charset="0"/>
                <a:cs typeface="Times New Roman" pitchFamily="18" charset="0"/>
              </a:rPr>
              <a:t>a</a:t>
            </a:r>
            <a:r>
              <a:rPr lang="zh-CN" altLang="en-US" smtClean="0">
                <a:latin typeface="Times New Roman" pitchFamily="18" charset="0"/>
              </a:rPr>
              <a:t>不是</a:t>
            </a:r>
            <a:r>
              <a:rPr lang="en-US" altLang="zh-CN" smtClean="0">
                <a:latin typeface="Times New Roman" pitchFamily="18" charset="0"/>
                <a:cs typeface="Times New Roman" pitchFamily="18" charset="0"/>
              </a:rPr>
              <a:t>HeaderSet</a:t>
            </a:r>
            <a:r>
              <a:rPr lang="zh-CN" altLang="en-US" smtClean="0">
                <a:latin typeface="Times New Roman" pitchFamily="18" charset="0"/>
              </a:rPr>
              <a:t>符号，则读下一个输入符号；</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97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97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697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697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6979">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69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bldLvl="2"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defRPr/>
            </a:pPr>
            <a:r>
              <a:rPr lang="en-US" altLang="zh-CN" sz="3200" smtClean="0">
                <a:solidFill>
                  <a:schemeClr val="tx1"/>
                </a:solidFill>
                <a:latin typeface="宋体" pitchFamily="2" charset="-122"/>
              </a:rPr>
              <a:t>3	LR</a:t>
            </a:r>
            <a:r>
              <a:rPr lang="zh-CN" altLang="en-US" sz="3200" smtClean="0">
                <a:solidFill>
                  <a:schemeClr val="tx1"/>
                </a:solidFill>
                <a:latin typeface="宋体" pitchFamily="2" charset="-122"/>
              </a:rPr>
              <a:t>分析的错误恢复</a:t>
            </a:r>
            <a:r>
              <a:rPr lang="zh-CN" altLang="en-US" smtClean="0"/>
              <a:t> </a:t>
            </a:r>
          </a:p>
        </p:txBody>
      </p:sp>
      <p:sp>
        <p:nvSpPr>
          <p:cNvPr id="122883" name="Rectangle 3"/>
          <p:cNvSpPr>
            <a:spLocks noGrp="1" noChangeArrowheads="1"/>
          </p:cNvSpPr>
          <p:nvPr>
            <p:ph type="body" idx="1"/>
          </p:nvPr>
        </p:nvSpPr>
        <p:spPr>
          <a:xfrm>
            <a:off x="990600" y="1524000"/>
            <a:ext cx="7543800" cy="4876800"/>
          </a:xfrm>
        </p:spPr>
        <p:txBody>
          <a:bodyPr/>
          <a:lstStyle/>
          <a:p>
            <a:pPr eaLnBrk="1" hangingPunct="1"/>
            <a:r>
              <a:rPr lang="zh-CN" altLang="en-US" sz="2800" smtClean="0">
                <a:latin typeface="宋体" pitchFamily="2" charset="-122"/>
              </a:rPr>
              <a:t>应急式</a:t>
            </a:r>
            <a:r>
              <a:rPr lang="zh-CN" altLang="en-US" sz="2800" smtClean="0"/>
              <a:t>(</a:t>
            </a:r>
            <a:r>
              <a:rPr lang="en-US" altLang="zh-CN" sz="2800" smtClean="0"/>
              <a:t>panic-mode)</a:t>
            </a:r>
            <a:r>
              <a:rPr lang="zh-CN" altLang="en-US" sz="2800" smtClean="0">
                <a:latin typeface="宋体" pitchFamily="2" charset="-122"/>
              </a:rPr>
              <a:t>错误恢复</a:t>
            </a:r>
          </a:p>
          <a:p>
            <a:pPr eaLnBrk="1" hangingPunct="1">
              <a:buFont typeface="Wingdings" pitchFamily="2" charset="2"/>
              <a:buChar char="Ø"/>
            </a:pPr>
            <a:r>
              <a:rPr lang="zh-CN" altLang="en-US" sz="2800" smtClean="0">
                <a:latin typeface="宋体" pitchFamily="2" charset="-122"/>
              </a:rPr>
              <a:t>对于</a:t>
            </a:r>
            <a:r>
              <a:rPr lang="en-US" altLang="zh-CN" sz="2800" smtClean="0"/>
              <a:t>LR </a:t>
            </a:r>
            <a:r>
              <a:rPr lang="zh-CN" altLang="en-US" sz="2800" smtClean="0">
                <a:latin typeface="宋体" pitchFamily="2" charset="-122"/>
              </a:rPr>
              <a:t>分析法来说，错误恢复是很难的一件事情</a:t>
            </a:r>
          </a:p>
          <a:p>
            <a:pPr eaLnBrk="1" hangingPunct="1">
              <a:buFont typeface="Wingdings" pitchFamily="2" charset="2"/>
              <a:buChar char="Ø"/>
            </a:pPr>
            <a:r>
              <a:rPr lang="zh-CN" altLang="en-US" sz="2800" smtClean="0">
                <a:latin typeface="宋体" pitchFamily="2" charset="-122"/>
              </a:rPr>
              <a:t>因为</a:t>
            </a:r>
            <a:r>
              <a:rPr lang="en-US" altLang="zh-CN" sz="2800" smtClean="0"/>
              <a:t>LR</a:t>
            </a:r>
            <a:r>
              <a:rPr lang="zh-CN" altLang="en-US" sz="2800" smtClean="0">
                <a:latin typeface="宋体" pitchFamily="2" charset="-122"/>
              </a:rPr>
              <a:t>分析保留的是已被处理部分的信息，它没有有关未来的信息，而错误恢复是用到未来的信息。</a:t>
            </a:r>
          </a:p>
          <a:p>
            <a:pPr eaLnBrk="1" hangingPunct="1">
              <a:buFont typeface="Wingdings" pitchFamily="2" charset="2"/>
              <a:buChar char="Ø"/>
            </a:pPr>
            <a:r>
              <a:rPr lang="en-US" altLang="zh-CN" sz="2800" smtClean="0"/>
              <a:t>LR</a:t>
            </a:r>
            <a:r>
              <a:rPr lang="zh-CN" altLang="en-US" sz="2800" smtClean="0">
                <a:latin typeface="宋体" pitchFamily="2" charset="-122"/>
              </a:rPr>
              <a:t>分析中的错误恢复技术通常是应急式。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8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bldLvl="2"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endParaRPr lang="zh-CN" altLang="en-US" smtClean="0"/>
          </a:p>
        </p:txBody>
      </p:sp>
      <p:sp>
        <p:nvSpPr>
          <p:cNvPr id="128003" name="Rectangle 3"/>
          <p:cNvSpPr>
            <a:spLocks noGrp="1" noChangeArrowheads="1"/>
          </p:cNvSpPr>
          <p:nvPr>
            <p:ph type="body" idx="1"/>
          </p:nvPr>
        </p:nvSpPr>
        <p:spPr/>
        <p:txBody>
          <a:bodyPr/>
          <a:lstStyle/>
          <a:p>
            <a:pPr eaLnBrk="1" hangingPunct="1"/>
            <a:r>
              <a:rPr lang="zh-CN" altLang="en-US" sz="2800" smtClean="0">
                <a:latin typeface="宋体" pitchFamily="2" charset="-122"/>
              </a:rPr>
              <a:t>应急式基本思想：</a:t>
            </a:r>
          </a:p>
          <a:p>
            <a:pPr eaLnBrk="1" hangingPunct="1">
              <a:buFont typeface="Wingdings" pitchFamily="2" charset="2"/>
              <a:buChar char="Ø"/>
            </a:pPr>
            <a:r>
              <a:rPr lang="zh-CN" altLang="en-US" sz="2800" smtClean="0">
                <a:latin typeface="宋体" pitchFamily="2" charset="-122"/>
              </a:rPr>
              <a:t>在应急方式中，先定义一个安全符号集(如 ；, </a:t>
            </a:r>
            <a:r>
              <a:rPr lang="en-US" altLang="zh-CN" sz="2800" smtClean="0">
                <a:latin typeface="宋体" pitchFamily="2" charset="-122"/>
              </a:rPr>
              <a:t>end, $ </a:t>
            </a:r>
            <a:r>
              <a:rPr lang="zh-CN" altLang="en-US" sz="2800" smtClean="0">
                <a:latin typeface="宋体" pitchFamily="2" charset="-122"/>
              </a:rPr>
              <a:t>等）</a:t>
            </a:r>
          </a:p>
          <a:p>
            <a:pPr eaLnBrk="1" hangingPunct="1">
              <a:buFont typeface="Wingdings" pitchFamily="2" charset="2"/>
              <a:buChar char="Ø"/>
            </a:pPr>
            <a:r>
              <a:rPr lang="zh-CN" altLang="en-US" sz="2800" smtClean="0">
                <a:latin typeface="宋体" pitchFamily="2" charset="-122"/>
              </a:rPr>
              <a:t>当发现错误时，跳到第一个安全符号处</a:t>
            </a:r>
          </a:p>
          <a:p>
            <a:pPr eaLnBrk="1" hangingPunct="1">
              <a:buFont typeface="Wingdings" pitchFamily="2" charset="2"/>
              <a:buChar char="Ø"/>
            </a:pPr>
            <a:r>
              <a:rPr lang="zh-CN" altLang="en-US" sz="2800" smtClean="0">
                <a:latin typeface="宋体" pitchFamily="2" charset="-122"/>
              </a:rPr>
              <a:t>再弹出状态栈，直至找到这样一个状态，这个状态能读安全符号，然后重新分析。</a:t>
            </a:r>
          </a:p>
          <a:p>
            <a:pPr eaLnBrk="1" hangingPunct="1">
              <a:buFont typeface="Wingdings" pitchFamily="2" charset="2"/>
              <a:buChar char="Ø"/>
            </a:pPr>
            <a:r>
              <a:rPr lang="zh-CN" altLang="en-US" sz="2800" smtClean="0">
                <a:latin typeface="宋体" pitchFamily="2" charset="-122"/>
              </a:rPr>
              <a:t>即：总是企图分离出一个错误语法单位的程序段，然后在下一个（假定是正确的）语法单位的开始处恢复分析过程。  </a:t>
            </a: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0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80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80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80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bldLvl="2"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304800" y="228600"/>
            <a:ext cx="8534400" cy="6096000"/>
          </a:xfrm>
        </p:spPr>
        <p:txBody>
          <a:bodyPr/>
          <a:lstStyle/>
          <a:p>
            <a:pPr marL="533400" indent="-533400" algn="just" eaLnBrk="1" hangingPunct="1">
              <a:lnSpc>
                <a:spcPct val="90000"/>
              </a:lnSpc>
              <a:spcBef>
                <a:spcPct val="0"/>
              </a:spcBef>
            </a:pPr>
            <a:r>
              <a:rPr lang="zh-CN" altLang="en-US" sz="2400" smtClean="0">
                <a:latin typeface="宋体" pitchFamily="2" charset="-122"/>
              </a:rPr>
              <a:t>一个好一些的</a:t>
            </a:r>
            <a:r>
              <a:rPr lang="zh-CN" altLang="en-US" sz="2400" smtClean="0">
                <a:solidFill>
                  <a:srgbClr val="FFFF00"/>
                </a:solidFill>
                <a:latin typeface="宋体" pitchFamily="2" charset="-122"/>
              </a:rPr>
              <a:t>应急方法</a:t>
            </a:r>
            <a:r>
              <a:rPr lang="zh-CN" altLang="en-US" sz="2400" smtClean="0">
                <a:latin typeface="宋体" pitchFamily="2" charset="-122"/>
              </a:rPr>
              <a:t>由</a:t>
            </a:r>
            <a:r>
              <a:rPr lang="en-US" altLang="zh-CN" sz="2400" smtClean="0">
                <a:latin typeface="Times New Roman" pitchFamily="18" charset="0"/>
              </a:rPr>
              <a:t>Janes(1972)</a:t>
            </a:r>
            <a:r>
              <a:rPr lang="zh-CN" altLang="en-US" sz="2400" smtClean="0">
                <a:latin typeface="宋体" pitchFamily="2" charset="-122"/>
              </a:rPr>
              <a:t>提出，这个方法自动搜索要到达的</a:t>
            </a:r>
            <a:r>
              <a:rPr lang="zh-CN" altLang="en-US" sz="2400" smtClean="0">
                <a:solidFill>
                  <a:srgbClr val="FFFF00"/>
                </a:solidFill>
                <a:latin typeface="宋体" pitchFamily="2" charset="-122"/>
              </a:rPr>
              <a:t>安全符号</a:t>
            </a:r>
            <a:r>
              <a:rPr lang="zh-CN" altLang="en-US" sz="2400" smtClean="0">
                <a:latin typeface="宋体" pitchFamily="2" charset="-122"/>
              </a:rPr>
              <a:t>。当错误被发现时，算法做如下动作：</a:t>
            </a:r>
            <a:r>
              <a:rPr lang="zh-CN" altLang="en-US" sz="2400" smtClean="0">
                <a:latin typeface="Times New Roman" pitchFamily="18" charset="0"/>
              </a:rPr>
              <a:t> </a:t>
            </a:r>
            <a:endParaRPr lang="zh-CN" altLang="en-US" sz="2400" smtClean="0">
              <a:latin typeface="宋体" pitchFamily="2" charset="-122"/>
            </a:endParaRPr>
          </a:p>
          <a:p>
            <a:pPr marL="533400" indent="-533400" algn="just" eaLnBrk="1" hangingPunct="1">
              <a:lnSpc>
                <a:spcPct val="90000"/>
              </a:lnSpc>
              <a:spcBef>
                <a:spcPct val="0"/>
              </a:spcBef>
              <a:buFont typeface="Wingdings" pitchFamily="2" charset="2"/>
              <a:buAutoNum type="arabicPeriod"/>
            </a:pPr>
            <a:r>
              <a:rPr lang="zh-CN" altLang="en-US" sz="2400" smtClean="0">
                <a:latin typeface="Times New Roman" pitchFamily="18" charset="0"/>
              </a:rPr>
              <a:t>弹出</a:t>
            </a:r>
            <a:r>
              <a:rPr lang="zh-CN" altLang="en-US" sz="2400" smtClean="0">
                <a:latin typeface="Times New Roman" pitchFamily="18" charset="0"/>
                <a:cs typeface="Times New Roman" pitchFamily="18" charset="0"/>
              </a:rPr>
              <a:t>0</a:t>
            </a:r>
            <a:r>
              <a:rPr lang="zh-CN" altLang="en-US" sz="2400" smtClean="0">
                <a:latin typeface="Times New Roman" pitchFamily="18" charset="0"/>
              </a:rPr>
              <a:t>或多个状态，直至到达一个状态</a:t>
            </a:r>
            <a:r>
              <a:rPr lang="en-US" altLang="zh-CN" sz="2400" smtClean="0">
                <a:latin typeface="Times New Roman" pitchFamily="18" charset="0"/>
                <a:cs typeface="Times New Roman" pitchFamily="18" charset="0"/>
              </a:rPr>
              <a:t>S</a:t>
            </a:r>
            <a:r>
              <a:rPr lang="en-US" altLang="zh-CN" sz="2400" smtClean="0">
                <a:latin typeface="Times New Roman" pitchFamily="18" charset="0"/>
              </a:rPr>
              <a:t>，</a:t>
            </a:r>
            <a:r>
              <a:rPr lang="zh-CN" altLang="en-US" sz="2400" smtClean="0">
                <a:latin typeface="Times New Roman" pitchFamily="18" charset="0"/>
              </a:rPr>
              <a:t>在这个状态中至少可以读出一个</a:t>
            </a:r>
            <a:r>
              <a:rPr lang="zh-CN" altLang="en-US" sz="2400" smtClean="0">
                <a:solidFill>
                  <a:srgbClr val="FFFF00"/>
                </a:solidFill>
                <a:latin typeface="Times New Roman" pitchFamily="18" charset="0"/>
              </a:rPr>
              <a:t>非终极符</a:t>
            </a:r>
            <a:r>
              <a:rPr lang="zh-CN" altLang="en-US" sz="2400" smtClean="0">
                <a:latin typeface="Times New Roman" pitchFamily="18" charset="0"/>
                <a:cs typeface="Times New Roman" pitchFamily="18" charset="0"/>
              </a:rPr>
              <a:t>(</a:t>
            </a:r>
            <a:r>
              <a:rPr lang="zh-CN" altLang="en-US" sz="2400" smtClean="0">
                <a:latin typeface="Times New Roman" pitchFamily="18" charset="0"/>
              </a:rPr>
              <a:t>即至少有一个</a:t>
            </a:r>
            <a:r>
              <a:rPr lang="zh-CN" altLang="en-US" sz="2400" smtClean="0">
                <a:solidFill>
                  <a:srgbClr val="FFFF00"/>
                </a:solidFill>
                <a:latin typeface="Times New Roman" pitchFamily="18" charset="0"/>
              </a:rPr>
              <a:t>非终极符</a:t>
            </a:r>
            <a:r>
              <a:rPr lang="zh-CN" altLang="en-US" sz="2400" smtClean="0">
                <a:latin typeface="Times New Roman" pitchFamily="18" charset="0"/>
              </a:rPr>
              <a:t>的输出边）。</a:t>
            </a:r>
          </a:p>
          <a:p>
            <a:pPr marL="533400" indent="-533400" algn="just" eaLnBrk="1" hangingPunct="1">
              <a:lnSpc>
                <a:spcPct val="90000"/>
              </a:lnSpc>
              <a:spcBef>
                <a:spcPct val="0"/>
              </a:spcBef>
              <a:buFont typeface="Wingdings" pitchFamily="2" charset="2"/>
              <a:buAutoNum type="arabicPeriod"/>
            </a:pPr>
            <a:r>
              <a:rPr lang="zh-CN" altLang="en-US" sz="2400" smtClean="0">
                <a:latin typeface="Times New Roman" pitchFamily="18" charset="0"/>
              </a:rPr>
              <a:t>求</a:t>
            </a:r>
            <a:r>
              <a:rPr lang="en-US" altLang="zh-CN" sz="2400" smtClean="0">
                <a:latin typeface="Times New Roman" pitchFamily="18" charset="0"/>
                <a:cs typeface="Times New Roman" pitchFamily="18" charset="0"/>
              </a:rPr>
              <a:t>S</a:t>
            </a:r>
            <a:r>
              <a:rPr lang="zh-CN" altLang="en-US" sz="2400" smtClean="0">
                <a:latin typeface="Times New Roman" pitchFamily="18" charset="0"/>
              </a:rPr>
              <a:t>的所有</a:t>
            </a:r>
            <a:r>
              <a:rPr lang="zh-CN" altLang="en-US" sz="2400" smtClean="0">
                <a:solidFill>
                  <a:srgbClr val="FFFF00"/>
                </a:solidFill>
                <a:latin typeface="Times New Roman" pitchFamily="18" charset="0"/>
              </a:rPr>
              <a:t>非终极符</a:t>
            </a:r>
            <a:r>
              <a:rPr lang="zh-CN" altLang="en-US" sz="2400" smtClean="0">
                <a:latin typeface="Times New Roman" pitchFamily="18" charset="0"/>
              </a:rPr>
              <a:t>边所指向的状态。假设</a:t>
            </a:r>
            <a:r>
              <a:rPr lang="en-US" altLang="zh-CN" sz="2400" smtClean="0">
                <a:latin typeface="Times New Roman" pitchFamily="18" charset="0"/>
                <a:cs typeface="Times New Roman" pitchFamily="18" charset="0"/>
              </a:rPr>
              <a:t>S</a:t>
            </a:r>
            <a:r>
              <a:rPr lang="zh-CN" altLang="en-US" sz="2400" smtClean="0">
                <a:latin typeface="Times New Roman" pitchFamily="18" charset="0"/>
              </a:rPr>
              <a:t>有</a:t>
            </a:r>
            <a:r>
              <a:rPr lang="en-US" altLang="zh-CN" sz="2400" smtClean="0">
                <a:latin typeface="Times New Roman" pitchFamily="18" charset="0"/>
                <a:cs typeface="Times New Roman" pitchFamily="18" charset="0"/>
              </a:rPr>
              <a:t>A</a:t>
            </a:r>
            <a:r>
              <a:rPr lang="en-US" altLang="zh-CN" sz="2400" baseline="-30000" smtClean="0">
                <a:latin typeface="Times New Roman" pitchFamily="18" charset="0"/>
                <a:cs typeface="Times New Roman" pitchFamily="18" charset="0"/>
              </a:rPr>
              <a:t>1</a:t>
            </a:r>
            <a:r>
              <a:rPr lang="en-US" altLang="zh-CN" sz="2400" smtClean="0">
                <a:latin typeface="Times New Roman" pitchFamily="18" charset="0"/>
                <a:cs typeface="Times New Roman" pitchFamily="18" charset="0"/>
              </a:rPr>
              <a:t>,A</a:t>
            </a:r>
            <a:r>
              <a:rPr lang="en-US" altLang="zh-CN" sz="2400" baseline="-30000" smtClean="0">
                <a:latin typeface="Times New Roman" pitchFamily="18" charset="0"/>
                <a:cs typeface="Times New Roman" pitchFamily="18" charset="0"/>
              </a:rPr>
              <a:t>2</a:t>
            </a:r>
            <a:r>
              <a:rPr lang="en-US" altLang="zh-CN" sz="2400" smtClean="0">
                <a:latin typeface="Times New Roman" pitchFamily="18" charset="0"/>
                <a:cs typeface="Times New Roman" pitchFamily="18" charset="0"/>
              </a:rPr>
              <a:t>,....,A</a:t>
            </a:r>
            <a:r>
              <a:rPr lang="en-US" altLang="zh-CN" sz="2400" baseline="-30000" smtClean="0">
                <a:latin typeface="Times New Roman" pitchFamily="18" charset="0"/>
                <a:cs typeface="Times New Roman" pitchFamily="18" charset="0"/>
              </a:rPr>
              <a:t>n</a:t>
            </a:r>
            <a:r>
              <a:rPr lang="zh-CN" altLang="en-US" sz="2400" smtClean="0">
                <a:latin typeface="Times New Roman" pitchFamily="18" charset="0"/>
              </a:rPr>
              <a:t>的输出边，则所求状态集为</a:t>
            </a:r>
            <a:r>
              <a:rPr lang="zh-CN" altLang="en-US" sz="2400" smtClean="0">
                <a:latin typeface="Times New Roman" pitchFamily="18" charset="0"/>
                <a:cs typeface="Times New Roman" pitchFamily="18" charset="0"/>
              </a:rPr>
              <a:t>{ </a:t>
            </a:r>
            <a:r>
              <a:rPr lang="en-US" altLang="zh-CN" sz="2400" smtClean="0">
                <a:latin typeface="Times New Roman" pitchFamily="18" charset="0"/>
                <a:cs typeface="Times New Roman" pitchFamily="18" charset="0"/>
              </a:rPr>
              <a:t>S</a:t>
            </a:r>
            <a:r>
              <a:rPr lang="en-US" altLang="zh-CN" sz="2400" baseline="-30000" smtClean="0">
                <a:latin typeface="Times New Roman" pitchFamily="18" charset="0"/>
                <a:cs typeface="Times New Roman" pitchFamily="18" charset="0"/>
              </a:rPr>
              <a:t>i</a:t>
            </a:r>
            <a:r>
              <a:rPr lang="en-US" altLang="zh-CN" sz="2400" smtClean="0">
                <a:latin typeface="Times New Roman" pitchFamily="18" charset="0"/>
                <a:cs typeface="Times New Roman" pitchFamily="18" charset="0"/>
              </a:rPr>
              <a:t>  | S</a:t>
            </a:r>
            <a:r>
              <a:rPr lang="en-US" altLang="zh-CN" sz="2400" baseline="-30000" smtClean="0">
                <a:latin typeface="Times New Roman" pitchFamily="18" charset="0"/>
                <a:cs typeface="Times New Roman" pitchFamily="18" charset="0"/>
              </a:rPr>
              <a:t>i</a:t>
            </a:r>
            <a:r>
              <a:rPr lang="en-US" altLang="zh-CN" sz="2400" smtClean="0">
                <a:latin typeface="Times New Roman" pitchFamily="18" charset="0"/>
                <a:cs typeface="Times New Roman" pitchFamily="18" charset="0"/>
              </a:rPr>
              <a:t> =GoTo(S, A</a:t>
            </a:r>
            <a:r>
              <a:rPr lang="en-US" altLang="zh-CN" sz="2400" baseline="-30000" smtClean="0">
                <a:latin typeface="Times New Roman" pitchFamily="18" charset="0"/>
                <a:cs typeface="Times New Roman" pitchFamily="18" charset="0"/>
              </a:rPr>
              <a:t>i</a:t>
            </a:r>
            <a:r>
              <a:rPr lang="en-US" altLang="zh-CN" sz="2400" smtClean="0">
                <a:latin typeface="Times New Roman" pitchFamily="18" charset="0"/>
                <a:cs typeface="Times New Roman" pitchFamily="18" charset="0"/>
              </a:rPr>
              <a:t> )  }</a:t>
            </a:r>
            <a:r>
              <a:rPr lang="en-US" altLang="zh-CN" sz="2400" smtClean="0">
                <a:latin typeface="Times New Roman" pitchFamily="18" charset="0"/>
              </a:rPr>
              <a:t>，</a:t>
            </a:r>
            <a:r>
              <a:rPr lang="zh-CN" altLang="en-US" sz="2400" smtClean="0">
                <a:latin typeface="Times New Roman" pitchFamily="18" charset="0"/>
              </a:rPr>
              <a:t>其中</a:t>
            </a:r>
            <a:r>
              <a:rPr lang="en-US" altLang="zh-CN" sz="2400" smtClean="0">
                <a:latin typeface="Times New Roman" pitchFamily="18" charset="0"/>
                <a:cs typeface="Times New Roman" pitchFamily="18" charset="0"/>
              </a:rPr>
              <a:t>A</a:t>
            </a:r>
            <a:r>
              <a:rPr lang="en-US" altLang="zh-CN" sz="2400" baseline="-30000" smtClean="0">
                <a:latin typeface="Times New Roman" pitchFamily="18" charset="0"/>
                <a:cs typeface="Times New Roman" pitchFamily="18" charset="0"/>
              </a:rPr>
              <a:t>i</a:t>
            </a:r>
            <a:r>
              <a:rPr lang="zh-CN" altLang="en-US" sz="2400" smtClean="0">
                <a:latin typeface="Times New Roman" pitchFamily="18" charset="0"/>
              </a:rPr>
              <a:t>是非终极符</a:t>
            </a:r>
            <a:r>
              <a:rPr lang="zh-CN" altLang="en-US" sz="2400" smtClean="0">
                <a:latin typeface="Times New Roman" pitchFamily="18" charset="0"/>
                <a:cs typeface="Times New Roman" pitchFamily="18" charset="0"/>
              </a:rPr>
              <a:t> </a:t>
            </a:r>
            <a:r>
              <a:rPr lang="zh-CN" altLang="en-US" sz="2400" smtClean="0">
                <a:latin typeface="Times New Roman" pitchFamily="18" charset="0"/>
              </a:rPr>
              <a:t>。假设这个状态集是</a:t>
            </a:r>
            <a:r>
              <a:rPr lang="zh-CN" altLang="en-US" sz="2400" smtClean="0">
                <a:latin typeface="Times New Roman" pitchFamily="18" charset="0"/>
                <a:cs typeface="Times New Roman" pitchFamily="18" charset="0"/>
              </a:rPr>
              <a:t>{</a:t>
            </a:r>
            <a:r>
              <a:rPr lang="en-US" altLang="zh-CN" sz="2400" smtClean="0">
                <a:latin typeface="Times New Roman" pitchFamily="18" charset="0"/>
                <a:cs typeface="Times New Roman" pitchFamily="18" charset="0"/>
              </a:rPr>
              <a:t>S</a:t>
            </a:r>
            <a:r>
              <a:rPr lang="en-US" altLang="zh-CN" sz="2400" baseline="-30000" smtClean="0">
                <a:latin typeface="Times New Roman" pitchFamily="18" charset="0"/>
                <a:cs typeface="Times New Roman" pitchFamily="18" charset="0"/>
              </a:rPr>
              <a:t>1</a:t>
            </a:r>
            <a:r>
              <a:rPr lang="en-US" altLang="zh-CN" sz="2400" smtClean="0">
                <a:latin typeface="Times New Roman" pitchFamily="18" charset="0"/>
                <a:cs typeface="Times New Roman" pitchFamily="18" charset="0"/>
              </a:rPr>
              <a:t>,...,S</a:t>
            </a:r>
            <a:r>
              <a:rPr lang="en-US" altLang="zh-CN" sz="2400" baseline="-30000" smtClean="0">
                <a:latin typeface="Times New Roman" pitchFamily="18" charset="0"/>
                <a:cs typeface="Times New Roman" pitchFamily="18" charset="0"/>
              </a:rPr>
              <a:t>n</a:t>
            </a:r>
            <a:r>
              <a:rPr lang="en-US" altLang="zh-CN" sz="2400" smtClean="0">
                <a:latin typeface="Times New Roman" pitchFamily="18" charset="0"/>
                <a:cs typeface="Times New Roman" pitchFamily="18" charset="0"/>
              </a:rPr>
              <a:t>}</a:t>
            </a:r>
            <a:r>
              <a:rPr lang="en-US" altLang="zh-CN" sz="2400" smtClean="0">
                <a:latin typeface="Times New Roman" pitchFamily="18" charset="0"/>
              </a:rPr>
              <a:t>。</a:t>
            </a:r>
          </a:p>
          <a:p>
            <a:pPr marL="533400" indent="-533400" algn="just" eaLnBrk="1" hangingPunct="1">
              <a:lnSpc>
                <a:spcPct val="90000"/>
              </a:lnSpc>
              <a:spcBef>
                <a:spcPct val="0"/>
              </a:spcBef>
              <a:buFont typeface="Wingdings" pitchFamily="2" charset="2"/>
              <a:buAutoNum type="arabicPeriod"/>
            </a:pPr>
            <a:r>
              <a:rPr lang="zh-CN" altLang="en-US" sz="2400" smtClean="0">
                <a:latin typeface="Times New Roman" pitchFamily="18" charset="0"/>
              </a:rPr>
              <a:t>跳过输入流的</a:t>
            </a:r>
            <a:r>
              <a:rPr lang="zh-CN" altLang="en-US" sz="2400" smtClean="0">
                <a:latin typeface="Times New Roman" pitchFamily="18" charset="0"/>
                <a:cs typeface="Times New Roman" pitchFamily="18" charset="0"/>
              </a:rPr>
              <a:t>0</a:t>
            </a:r>
            <a:r>
              <a:rPr lang="zh-CN" altLang="en-US" sz="2400" smtClean="0">
                <a:latin typeface="Times New Roman" pitchFamily="18" charset="0"/>
              </a:rPr>
              <a:t>或多个符号，直至到达一个符号</a:t>
            </a:r>
            <a:r>
              <a:rPr lang="en-US" altLang="zh-CN" sz="2400" smtClean="0">
                <a:latin typeface="Times New Roman" pitchFamily="18" charset="0"/>
                <a:cs typeface="Times New Roman" pitchFamily="18" charset="0"/>
              </a:rPr>
              <a:t>T</a:t>
            </a:r>
            <a:r>
              <a:rPr lang="en-US" altLang="zh-CN" sz="2400" smtClean="0">
                <a:latin typeface="Times New Roman" pitchFamily="18" charset="0"/>
              </a:rPr>
              <a:t>，</a:t>
            </a:r>
            <a:r>
              <a:rPr lang="zh-CN" altLang="en-US" sz="2400" smtClean="0">
                <a:latin typeface="Times New Roman" pitchFamily="18" charset="0"/>
              </a:rPr>
              <a:t>它可被</a:t>
            </a:r>
            <a:r>
              <a:rPr lang="zh-CN" altLang="en-US" sz="2400" smtClean="0">
                <a:latin typeface="Times New Roman" pitchFamily="18" charset="0"/>
                <a:cs typeface="Times New Roman" pitchFamily="18" charset="0"/>
              </a:rPr>
              <a:t>{</a:t>
            </a:r>
            <a:r>
              <a:rPr lang="en-US" altLang="zh-CN" sz="2400" smtClean="0">
                <a:latin typeface="Times New Roman" pitchFamily="18" charset="0"/>
                <a:cs typeface="Times New Roman" pitchFamily="18" charset="0"/>
              </a:rPr>
              <a:t>S</a:t>
            </a:r>
            <a:r>
              <a:rPr lang="en-US" altLang="zh-CN" sz="2400" baseline="-30000" smtClean="0">
                <a:latin typeface="Times New Roman" pitchFamily="18" charset="0"/>
                <a:cs typeface="Times New Roman" pitchFamily="18" charset="0"/>
              </a:rPr>
              <a:t>1</a:t>
            </a:r>
            <a:r>
              <a:rPr lang="en-US" altLang="zh-CN" sz="2400" smtClean="0">
                <a:latin typeface="Times New Roman" pitchFamily="18" charset="0"/>
                <a:cs typeface="Times New Roman" pitchFamily="18" charset="0"/>
              </a:rPr>
              <a:t>,...,S</a:t>
            </a:r>
            <a:r>
              <a:rPr lang="en-US" altLang="zh-CN" sz="2400" baseline="-30000" smtClean="0">
                <a:latin typeface="Times New Roman" pitchFamily="18" charset="0"/>
                <a:cs typeface="Times New Roman" pitchFamily="18" charset="0"/>
              </a:rPr>
              <a:t>n</a:t>
            </a:r>
            <a:r>
              <a:rPr lang="en-US" altLang="zh-CN" sz="2400" smtClean="0">
                <a:latin typeface="Times New Roman" pitchFamily="18" charset="0"/>
                <a:cs typeface="Times New Roman" pitchFamily="18" charset="0"/>
              </a:rPr>
              <a:t>}</a:t>
            </a:r>
            <a:r>
              <a:rPr lang="zh-CN" altLang="en-US" sz="2400" smtClean="0">
                <a:latin typeface="Times New Roman" pitchFamily="18" charset="0"/>
              </a:rPr>
              <a:t>中的某状态</a:t>
            </a:r>
            <a:r>
              <a:rPr lang="en-US" altLang="zh-CN" sz="2400" smtClean="0">
                <a:latin typeface="Times New Roman" pitchFamily="18" charset="0"/>
                <a:cs typeface="Times New Roman" pitchFamily="18" charset="0"/>
              </a:rPr>
              <a:t>S</a:t>
            </a:r>
            <a:r>
              <a:rPr lang="en-US" altLang="zh-CN" sz="2400" baseline="-30000" smtClean="0">
                <a:latin typeface="Times New Roman" pitchFamily="18" charset="0"/>
                <a:cs typeface="Times New Roman" pitchFamily="18" charset="0"/>
              </a:rPr>
              <a:t>i</a:t>
            </a:r>
            <a:r>
              <a:rPr lang="zh-CN" altLang="en-US" sz="2400" smtClean="0">
                <a:latin typeface="Times New Roman" pitchFamily="18" charset="0"/>
              </a:rPr>
              <a:t>读出，即使得</a:t>
            </a:r>
            <a:r>
              <a:rPr lang="en-US" altLang="zh-CN" sz="2400" smtClean="0">
                <a:latin typeface="Times New Roman" pitchFamily="18" charset="0"/>
                <a:cs typeface="Times New Roman" pitchFamily="18" charset="0"/>
              </a:rPr>
              <a:t>Action(S</a:t>
            </a:r>
            <a:r>
              <a:rPr lang="en-US" altLang="zh-CN" sz="2400" baseline="-30000" smtClean="0">
                <a:latin typeface="Times New Roman" pitchFamily="18" charset="0"/>
                <a:cs typeface="Times New Roman" pitchFamily="18" charset="0"/>
              </a:rPr>
              <a:t>i</a:t>
            </a:r>
            <a:r>
              <a:rPr lang="en-US" altLang="zh-CN" sz="2400" smtClean="0">
                <a:latin typeface="Times New Roman" pitchFamily="18" charset="0"/>
                <a:cs typeface="Times New Roman" pitchFamily="18" charset="0"/>
              </a:rPr>
              <a:t>,T)</a:t>
            </a:r>
            <a:r>
              <a:rPr lang="en-US" altLang="zh-CN" sz="2400" smtClean="0">
                <a:latin typeface="Times New Roman" pitchFamily="18" charset="0"/>
                <a:sym typeface="Symbol" pitchFamily="18" charset="2"/>
              </a:rPr>
              <a:t></a:t>
            </a:r>
            <a:r>
              <a:rPr lang="en-US" altLang="zh-CN" sz="2400" smtClean="0">
                <a:latin typeface="Times New Roman" pitchFamily="18" charset="0"/>
                <a:cs typeface="Times New Roman" pitchFamily="18" charset="0"/>
              </a:rPr>
              <a:t>error</a:t>
            </a:r>
            <a:r>
              <a:rPr lang="en-US" altLang="zh-CN" sz="2400" smtClean="0">
                <a:latin typeface="Times New Roman" pitchFamily="18" charset="0"/>
                <a:sym typeface="Symbol" pitchFamily="18" charset="2"/>
              </a:rPr>
              <a:t>。</a:t>
            </a:r>
            <a:r>
              <a:rPr lang="zh-CN" altLang="en-US" sz="2400" smtClean="0">
                <a:latin typeface="Times New Roman" pitchFamily="18" charset="0"/>
                <a:sym typeface="Symbol" pitchFamily="18" charset="2"/>
              </a:rPr>
              <a:t>把可读</a:t>
            </a:r>
            <a:r>
              <a:rPr lang="en-US" altLang="zh-CN" sz="2400" smtClean="0">
                <a:latin typeface="Times New Roman" pitchFamily="18" charset="0"/>
                <a:cs typeface="Times New Roman" pitchFamily="18" charset="0"/>
                <a:sym typeface="Symbol" pitchFamily="18" charset="2"/>
              </a:rPr>
              <a:t>T</a:t>
            </a:r>
            <a:r>
              <a:rPr lang="zh-CN" altLang="en-US" sz="2400" smtClean="0">
                <a:latin typeface="Times New Roman" pitchFamily="18" charset="0"/>
                <a:sym typeface="Symbol" pitchFamily="18" charset="2"/>
              </a:rPr>
              <a:t>的任一状态</a:t>
            </a:r>
            <a:r>
              <a:rPr lang="en-US" altLang="zh-CN" sz="2400" smtClean="0">
                <a:latin typeface="Times New Roman" pitchFamily="18" charset="0"/>
                <a:cs typeface="Times New Roman" pitchFamily="18" charset="0"/>
                <a:sym typeface="Symbol" pitchFamily="18" charset="2"/>
              </a:rPr>
              <a:t>S</a:t>
            </a:r>
            <a:r>
              <a:rPr lang="en-US" altLang="zh-CN" sz="2400" baseline="-30000" smtClean="0">
                <a:latin typeface="Times New Roman" pitchFamily="18" charset="0"/>
                <a:cs typeface="Times New Roman" pitchFamily="18" charset="0"/>
                <a:sym typeface="Symbol" pitchFamily="18" charset="2"/>
              </a:rPr>
              <a:t>i</a:t>
            </a:r>
            <a:r>
              <a:rPr lang="en-US" altLang="zh-CN" sz="2400" smtClean="0">
                <a:latin typeface="Times New Roman" pitchFamily="18" charset="0"/>
                <a:cs typeface="Times New Roman" pitchFamily="18" charset="0"/>
                <a:sym typeface="Symbol" pitchFamily="18" charset="2"/>
              </a:rPr>
              <a:t> </a:t>
            </a:r>
            <a:r>
              <a:rPr lang="zh-CN" altLang="en-US" sz="2400" smtClean="0">
                <a:latin typeface="Times New Roman" pitchFamily="18" charset="0"/>
                <a:sym typeface="Symbol" pitchFamily="18" charset="2"/>
              </a:rPr>
              <a:t>压入栈中，并重新开始分析。</a:t>
            </a:r>
          </a:p>
          <a:p>
            <a:pPr marL="533400" indent="-533400" algn="just" eaLnBrk="1" hangingPunct="1">
              <a:lnSpc>
                <a:spcPct val="90000"/>
              </a:lnSpc>
              <a:spcBef>
                <a:spcPct val="0"/>
              </a:spcBef>
              <a:buFont typeface="Wingdings" pitchFamily="2" charset="2"/>
              <a:buAutoNum type="arabicPeriod"/>
            </a:pPr>
            <a:r>
              <a:rPr lang="zh-CN" altLang="en-US" sz="2400" smtClean="0">
                <a:latin typeface="Times New Roman" pitchFamily="18" charset="0"/>
                <a:sym typeface="Symbol" pitchFamily="18" charset="2"/>
              </a:rPr>
              <a:t>如果没有找到上述符号</a:t>
            </a:r>
            <a:r>
              <a:rPr lang="en-US" altLang="zh-CN" sz="2400" smtClean="0">
                <a:latin typeface="Times New Roman" pitchFamily="18" charset="0"/>
                <a:cs typeface="Times New Roman" pitchFamily="18" charset="0"/>
                <a:sym typeface="Symbol" pitchFamily="18" charset="2"/>
              </a:rPr>
              <a:t>T</a:t>
            </a:r>
            <a:r>
              <a:rPr lang="en-US" altLang="zh-CN" sz="2400" smtClean="0">
                <a:latin typeface="Times New Roman" pitchFamily="18" charset="0"/>
                <a:sym typeface="Symbol" pitchFamily="18" charset="2"/>
              </a:rPr>
              <a:t>，</a:t>
            </a:r>
            <a:r>
              <a:rPr lang="zh-CN" altLang="en-US" sz="2400" smtClean="0">
                <a:latin typeface="Times New Roman" pitchFamily="18" charset="0"/>
                <a:sym typeface="Symbol" pitchFamily="18" charset="2"/>
              </a:rPr>
              <a:t>则弹掉一个状态，并重试</a:t>
            </a:r>
            <a:r>
              <a:rPr lang="zh-CN" altLang="en-US" sz="2400" smtClean="0">
                <a:latin typeface="Times New Roman" pitchFamily="18" charset="0"/>
                <a:cs typeface="Times New Roman" pitchFamily="18" charset="0"/>
                <a:sym typeface="Symbol" pitchFamily="18" charset="2"/>
              </a:rPr>
              <a:t>(1)  </a:t>
            </a:r>
            <a:r>
              <a:rPr lang="zh-CN" altLang="en-US" sz="2400" smtClean="0">
                <a:latin typeface="Times New Roman" pitchFamily="18" charset="0"/>
                <a:sym typeface="Symbol" pitchFamily="18" charset="2"/>
              </a:rPr>
              <a:t>。</a:t>
            </a:r>
          </a:p>
          <a:p>
            <a:pPr marL="533400" indent="-533400">
              <a:lnSpc>
                <a:spcPct val="90000"/>
              </a:lnSpc>
              <a:spcBef>
                <a:spcPct val="0"/>
              </a:spcBef>
              <a:buFont typeface="Wingdings" pitchFamily="2" charset="2"/>
              <a:buNone/>
            </a:pPr>
            <a:r>
              <a:rPr lang="zh-CN" altLang="en-US" sz="2400" smtClean="0">
                <a:latin typeface="宋体" pitchFamily="2" charset="-122"/>
                <a:sym typeface="Symbol" pitchFamily="18" charset="2"/>
              </a:rPr>
              <a:t>	</a:t>
            </a:r>
          </a:p>
          <a:p>
            <a:pPr marL="533400" indent="-533400">
              <a:lnSpc>
                <a:spcPct val="90000"/>
              </a:lnSpc>
              <a:spcBef>
                <a:spcPct val="0"/>
              </a:spcBef>
              <a:buFont typeface="Wingdings" pitchFamily="2" charset="2"/>
              <a:buNone/>
            </a:pPr>
            <a:r>
              <a:rPr lang="zh-CN" altLang="en-US" sz="2400" smtClean="0">
                <a:latin typeface="宋体" pitchFamily="2" charset="-122"/>
                <a:sym typeface="Symbol" pitchFamily="18" charset="2"/>
              </a:rPr>
              <a:t>	这个算法的基本思想是：通过把后继状态压入栈来完成某</a:t>
            </a:r>
            <a:r>
              <a:rPr lang="zh-CN" altLang="en-US" sz="2400" smtClean="0">
                <a:solidFill>
                  <a:srgbClr val="FFFF00"/>
                </a:solidFill>
                <a:latin typeface="宋体" pitchFamily="2" charset="-122"/>
                <a:sym typeface="Symbol" pitchFamily="18" charset="2"/>
              </a:rPr>
              <a:t>非终极符</a:t>
            </a:r>
            <a:r>
              <a:rPr lang="zh-CN" altLang="en-US" sz="2400" smtClean="0">
                <a:latin typeface="宋体" pitchFamily="2" charset="-122"/>
                <a:sym typeface="Symbol" pitchFamily="18" charset="2"/>
              </a:rPr>
              <a:t>的识别。分析过程将开始于跟随该</a:t>
            </a:r>
            <a:r>
              <a:rPr lang="zh-CN" altLang="en-US" sz="2400" smtClean="0">
                <a:solidFill>
                  <a:srgbClr val="FFFF00"/>
                </a:solidFill>
                <a:latin typeface="宋体" pitchFamily="2" charset="-122"/>
                <a:sym typeface="Symbol" pitchFamily="18" charset="2"/>
              </a:rPr>
              <a:t>非终极符</a:t>
            </a:r>
            <a:r>
              <a:rPr lang="zh-CN" altLang="en-US" sz="2400" smtClean="0">
                <a:latin typeface="宋体" pitchFamily="2" charset="-122"/>
                <a:sym typeface="Symbol" pitchFamily="18" charset="2"/>
              </a:rPr>
              <a:t>的</a:t>
            </a:r>
            <a:r>
              <a:rPr lang="zh-CN" altLang="en-US" sz="2400" smtClean="0">
                <a:solidFill>
                  <a:srgbClr val="FFFF00"/>
                </a:solidFill>
                <a:latin typeface="宋体" pitchFamily="2" charset="-122"/>
                <a:sym typeface="Symbol" pitchFamily="18" charset="2"/>
              </a:rPr>
              <a:t>终极符</a:t>
            </a:r>
            <a:r>
              <a:rPr lang="zh-CN" altLang="en-US" sz="2400" smtClean="0">
                <a:latin typeface="宋体" pitchFamily="2" charset="-122"/>
                <a:sym typeface="Symbol" pitchFamily="18" charset="2"/>
              </a:rPr>
              <a:t>。事实上是分离出一个</a:t>
            </a:r>
            <a:r>
              <a:rPr lang="zh-CN" altLang="en-US" sz="2400" smtClean="0">
                <a:solidFill>
                  <a:srgbClr val="FFFF00"/>
                </a:solidFill>
                <a:latin typeface="宋体" pitchFamily="2" charset="-122"/>
                <a:sym typeface="Symbol" pitchFamily="18" charset="2"/>
              </a:rPr>
              <a:t>短语</a:t>
            </a:r>
            <a:r>
              <a:rPr lang="zh-CN" altLang="en-US" sz="2400" smtClean="0">
                <a:latin typeface="宋体" pitchFamily="2" charset="-122"/>
                <a:sym typeface="Symbol" pitchFamily="18" charset="2"/>
              </a:rPr>
              <a:t>，并在该短语后立即重新开始分析。这个策略比应急方式更通用。</a:t>
            </a:r>
            <a:endParaRPr lang="zh-CN" altLang="en-US" sz="2400" smtClean="0">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5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5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59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59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59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bldLvl="2" autoUpdateAnimBg="0"/>
    </p:bldLst>
  </p:timing>
</p:sld>
</file>

<file path=ppt/theme/theme1.xml><?xml version="1.0" encoding="utf-8"?>
<a:theme xmlns:a="http://schemas.openxmlformats.org/drawingml/2006/main" name="项目总览">
  <a:themeElements>
    <a:clrScheme name="项目总览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fontScheme name="项目总览">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FF00"/>
        </a:solidFill>
        <a:ln w="25400" cap="flat" cmpd="sng" algn="ctr">
          <a:solidFill>
            <a:schemeClr val="tx1"/>
          </a:solidFill>
          <a:prstDash val="solid"/>
          <a:round/>
          <a:headEnd type="none" w="med" len="me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defRPr kumimoji="1" lang="en-US"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00FF00"/>
        </a:solidFill>
        <a:ln w="25400" cap="flat" cmpd="sng" algn="ctr">
          <a:solidFill>
            <a:schemeClr val="tx1"/>
          </a:solidFill>
          <a:prstDash val="solid"/>
          <a:round/>
          <a:headEnd type="none" w="med" len="me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defRPr kumimoji="1" 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项目总览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项目总览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项目总览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 Files\Microsoft Office\Templates\2052\项目总览.pot</Template>
  <TotalTime>4742</TotalTime>
  <Words>6326</Words>
  <Application>Microsoft Office PowerPoint</Application>
  <PresentationFormat>全屏显示(4:3)</PresentationFormat>
  <Paragraphs>1750</Paragraphs>
  <Slides>95</Slides>
  <Notes>0</Notes>
  <HiddenSlides>16</HiddenSlides>
  <MMClips>0</MMClips>
  <ScaleCrop>false</ScaleCrop>
  <HeadingPairs>
    <vt:vector size="4" baseType="variant">
      <vt:variant>
        <vt:lpstr>主题</vt:lpstr>
      </vt:variant>
      <vt:variant>
        <vt:i4>1</vt:i4>
      </vt:variant>
      <vt:variant>
        <vt:lpstr>幻灯片标题</vt:lpstr>
      </vt:variant>
      <vt:variant>
        <vt:i4>95</vt:i4>
      </vt:variant>
    </vt:vector>
  </HeadingPairs>
  <TitlesOfParts>
    <vt:vector size="96" baseType="lpstr">
      <vt:lpstr>项目总览</vt:lpstr>
      <vt:lpstr>第6章  LR分析法</vt:lpstr>
      <vt:lpstr>PowerPoint 演示文稿</vt:lpstr>
      <vt:lpstr>PowerPoint 演示文稿</vt:lpstr>
      <vt:lpstr>6.1  LR分析概述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LR(0) 分析</vt:lpstr>
      <vt:lpstr>PowerPoint 演示文稿</vt:lpstr>
      <vt:lpstr>PowerPoint 演示文稿</vt:lpstr>
      <vt:lpstr>6.2.1  规范句型的可归约前缀和活前缀</vt:lpstr>
      <vt:lpstr>PowerPoint 演示文稿</vt:lpstr>
      <vt:lpstr>PowerPoint 演示文稿</vt:lpstr>
      <vt:lpstr>PowerPoint 演示文稿</vt:lpstr>
      <vt:lpstr>PowerPoint 演示文稿</vt:lpstr>
      <vt:lpstr>PowerPoint 演示文稿</vt:lpstr>
      <vt:lpstr>PowerPoint 演示文稿</vt:lpstr>
      <vt:lpstr>6.2.2  识别活前缀的有穷自动机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LR(0)项目</vt:lpstr>
      <vt:lpstr>PowerPoint 演示文稿</vt:lpstr>
      <vt:lpstr>PowerPoint 演示文稿</vt:lpstr>
      <vt:lpstr>PowerPoint 演示文稿</vt:lpstr>
      <vt:lpstr>2.  构造识别活前缀的有穷自动机</vt:lpstr>
      <vt:lpstr>PowerPoint 演示文稿</vt:lpstr>
      <vt:lpstr>PowerPoint 演示文稿</vt:lpstr>
      <vt:lpstr>PowerPoint 演示文稿</vt:lpstr>
      <vt:lpstr>PowerPoint 演示文稿</vt:lpstr>
      <vt:lpstr>6.2.3  构造以LR(0)项目集为状态的识别活前缀的DFA</vt:lpstr>
      <vt:lpstr>PowerPoint 演示文稿</vt:lpstr>
      <vt:lpstr>PowerPoint 演示文稿</vt:lpstr>
      <vt:lpstr>PowerPoint 演示文稿</vt:lpstr>
      <vt:lpstr>PowerPoint 演示文稿</vt:lpstr>
      <vt:lpstr>6.2.4  LR(0)分析表的构造</vt:lpstr>
      <vt:lpstr>PowerPoint 演示文稿</vt:lpstr>
      <vt:lpstr>PowerPoint 演示文稿</vt:lpstr>
      <vt:lpstr>PowerPoint 演示文稿</vt:lpstr>
      <vt:lpstr>6.2.5  LR(0)分析器的工作过程</vt:lpstr>
      <vt:lpstr>PowerPoint 演示文稿</vt:lpstr>
      <vt:lpstr>PowerPoint 演示文稿</vt:lpstr>
      <vt:lpstr>6.3  SLR(1)分析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LR(1)、LALR(1)分析思想</vt:lpstr>
      <vt:lpstr>PowerPoint 演示文稿</vt:lpstr>
      <vt:lpstr>PowerPoint 演示文稿</vt:lpstr>
      <vt:lpstr>PowerPoint 演示文稿</vt:lpstr>
      <vt:lpstr>PowerPoint 演示文稿</vt:lpstr>
      <vt:lpstr>6.4.1  LR(1) 分析思想</vt:lpstr>
      <vt:lpstr>PowerPoint 演示文稿</vt:lpstr>
      <vt:lpstr>PowerPoint 演示文稿</vt:lpstr>
      <vt:lpstr>PowerPoint 演示文稿</vt:lpstr>
      <vt:lpstr>6.4.2 LALR(1)分析思想</vt:lpstr>
      <vt:lpstr>PowerPoint 演示文稿</vt:lpstr>
      <vt:lpstr>PowerPoint 演示文稿</vt:lpstr>
      <vt:lpstr>PowerPoint 演示文稿</vt:lpstr>
      <vt:lpstr>语法分析</vt:lpstr>
      <vt:lpstr>PowerPoint 演示文稿</vt:lpstr>
      <vt:lpstr>PowerPoint 演示文稿</vt:lpstr>
      <vt:lpstr>PowerPoint 演示文稿</vt:lpstr>
      <vt:lpstr>PowerPoint 演示文稿</vt:lpstr>
      <vt:lpstr>PowerPoint 演示文稿</vt:lpstr>
      <vt:lpstr>1 递归下降法的错误恢复</vt:lpstr>
      <vt:lpstr>PowerPoint 演示文稿</vt:lpstr>
      <vt:lpstr>PowerPoint 演示文稿</vt:lpstr>
      <vt:lpstr>PowerPoint 演示文稿</vt:lpstr>
      <vt:lpstr>PowerPoint 演示文稿</vt:lpstr>
      <vt:lpstr>PowerPoint 演示文稿</vt:lpstr>
      <vt:lpstr>2 LL分析的错误恢复 </vt:lpstr>
      <vt:lpstr>PowerPoint 演示文稿</vt:lpstr>
      <vt:lpstr>PowerPoint 演示文稿</vt:lpstr>
      <vt:lpstr>3 LR分析的错误恢复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dc:creator>
  <cp:lastModifiedBy>Frank</cp:lastModifiedBy>
  <cp:revision>969</cp:revision>
  <dcterms:created xsi:type="dcterms:W3CDTF">1601-01-01T00:00:00Z</dcterms:created>
  <dcterms:modified xsi:type="dcterms:W3CDTF">2016-11-03T00:14:47Z</dcterms:modified>
</cp:coreProperties>
</file>