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4" r:id="rId15"/>
    <p:sldId id="269" r:id="rId16"/>
    <p:sldId id="321" r:id="rId17"/>
    <p:sldId id="270" r:id="rId18"/>
    <p:sldId id="315" r:id="rId19"/>
    <p:sldId id="271" r:id="rId20"/>
    <p:sldId id="272" r:id="rId21"/>
    <p:sldId id="273" r:id="rId22"/>
    <p:sldId id="274" r:id="rId23"/>
    <p:sldId id="316" r:id="rId24"/>
    <p:sldId id="329" r:id="rId25"/>
    <p:sldId id="275" r:id="rId26"/>
    <p:sldId id="276" r:id="rId27"/>
    <p:sldId id="277" r:id="rId28"/>
    <p:sldId id="278" r:id="rId29"/>
    <p:sldId id="279" r:id="rId30"/>
    <p:sldId id="280" r:id="rId31"/>
    <p:sldId id="281" r:id="rId32"/>
    <p:sldId id="282" r:id="rId33"/>
    <p:sldId id="283" r:id="rId34"/>
    <p:sldId id="284" r:id="rId35"/>
    <p:sldId id="324" r:id="rId36"/>
    <p:sldId id="325" r:id="rId37"/>
    <p:sldId id="322" r:id="rId38"/>
    <p:sldId id="285" r:id="rId39"/>
    <p:sldId id="286" r:id="rId40"/>
    <p:sldId id="287" r:id="rId41"/>
    <p:sldId id="290" r:id="rId42"/>
    <p:sldId id="291" r:id="rId43"/>
    <p:sldId id="292" r:id="rId44"/>
    <p:sldId id="293" r:id="rId45"/>
    <p:sldId id="294" r:id="rId46"/>
    <p:sldId id="295" r:id="rId47"/>
    <p:sldId id="296" r:id="rId48"/>
    <p:sldId id="297" r:id="rId49"/>
    <p:sldId id="298" r:id="rId50"/>
    <p:sldId id="299" r:id="rId51"/>
    <p:sldId id="301" r:id="rId52"/>
    <p:sldId id="327" r:id="rId53"/>
    <p:sldId id="319" r:id="rId54"/>
    <p:sldId id="320" r:id="rId55"/>
    <p:sldId id="303" r:id="rId56"/>
    <p:sldId id="304" r:id="rId57"/>
    <p:sldId id="305" r:id="rId58"/>
    <p:sldId id="306" r:id="rId59"/>
    <p:sldId id="330" r:id="rId60"/>
    <p:sldId id="307" r:id="rId61"/>
    <p:sldId id="309" r:id="rId62"/>
    <p:sldId id="310" r:id="rId63"/>
    <p:sldId id="311" r:id="rId64"/>
    <p:sldId id="331" r:id="rId65"/>
    <p:sldId id="312" r:id="rId66"/>
    <p:sldId id="313" r:id="rId67"/>
    <p:sldId id="326" r:id="rId68"/>
  </p:sldIdLst>
  <p:sldSz cx="9144000" cy="6858000" type="screen4x3"/>
  <p:notesSz cx="6858000" cy="9144000"/>
  <p:defaultTextStyle>
    <a:defPPr>
      <a:defRPr lang="en-US"/>
    </a:defPPr>
    <a:lvl1pPr algn="just" rtl="0" fontAlgn="base">
      <a:lnSpc>
        <a:spcPct val="90000"/>
      </a:lnSpc>
      <a:spcBef>
        <a:spcPct val="20000"/>
      </a:spcBef>
      <a:spcAft>
        <a:spcPct val="0"/>
      </a:spcAft>
      <a:buClr>
        <a:schemeClr val="tx1"/>
      </a:buClr>
      <a:buSzPct val="75000"/>
      <a:buFont typeface="Wingdings" pitchFamily="2" charset="2"/>
      <a:defRPr kumimoji="1" sz="2400" b="1" kern="1200">
        <a:solidFill>
          <a:schemeClr val="tx1"/>
        </a:solidFill>
        <a:latin typeface="Arial" charset="0"/>
        <a:ea typeface="宋体" pitchFamily="2" charset="-122"/>
        <a:cs typeface="+mn-cs"/>
      </a:defRPr>
    </a:lvl1pPr>
    <a:lvl2pPr marL="457200" algn="just" rtl="0" fontAlgn="base">
      <a:lnSpc>
        <a:spcPct val="90000"/>
      </a:lnSpc>
      <a:spcBef>
        <a:spcPct val="20000"/>
      </a:spcBef>
      <a:spcAft>
        <a:spcPct val="0"/>
      </a:spcAft>
      <a:buClr>
        <a:schemeClr val="tx1"/>
      </a:buClr>
      <a:buSzPct val="75000"/>
      <a:buFont typeface="Wingdings" pitchFamily="2" charset="2"/>
      <a:defRPr kumimoji="1" sz="2400" b="1" kern="1200">
        <a:solidFill>
          <a:schemeClr val="tx1"/>
        </a:solidFill>
        <a:latin typeface="Arial" charset="0"/>
        <a:ea typeface="宋体" pitchFamily="2" charset="-122"/>
        <a:cs typeface="+mn-cs"/>
      </a:defRPr>
    </a:lvl2pPr>
    <a:lvl3pPr marL="914400" algn="just" rtl="0" fontAlgn="base">
      <a:lnSpc>
        <a:spcPct val="90000"/>
      </a:lnSpc>
      <a:spcBef>
        <a:spcPct val="20000"/>
      </a:spcBef>
      <a:spcAft>
        <a:spcPct val="0"/>
      </a:spcAft>
      <a:buClr>
        <a:schemeClr val="tx1"/>
      </a:buClr>
      <a:buSzPct val="75000"/>
      <a:buFont typeface="Wingdings" pitchFamily="2" charset="2"/>
      <a:defRPr kumimoji="1" sz="2400" b="1" kern="1200">
        <a:solidFill>
          <a:schemeClr val="tx1"/>
        </a:solidFill>
        <a:latin typeface="Arial" charset="0"/>
        <a:ea typeface="宋体" pitchFamily="2" charset="-122"/>
        <a:cs typeface="+mn-cs"/>
      </a:defRPr>
    </a:lvl3pPr>
    <a:lvl4pPr marL="1371600" algn="just" rtl="0" fontAlgn="base">
      <a:lnSpc>
        <a:spcPct val="90000"/>
      </a:lnSpc>
      <a:spcBef>
        <a:spcPct val="20000"/>
      </a:spcBef>
      <a:spcAft>
        <a:spcPct val="0"/>
      </a:spcAft>
      <a:buClr>
        <a:schemeClr val="tx1"/>
      </a:buClr>
      <a:buSzPct val="75000"/>
      <a:buFont typeface="Wingdings" pitchFamily="2" charset="2"/>
      <a:defRPr kumimoji="1" sz="2400" b="1" kern="1200">
        <a:solidFill>
          <a:schemeClr val="tx1"/>
        </a:solidFill>
        <a:latin typeface="Arial" charset="0"/>
        <a:ea typeface="宋体" pitchFamily="2" charset="-122"/>
        <a:cs typeface="+mn-cs"/>
      </a:defRPr>
    </a:lvl4pPr>
    <a:lvl5pPr marL="1828800" algn="just" rtl="0" fontAlgn="base">
      <a:lnSpc>
        <a:spcPct val="90000"/>
      </a:lnSpc>
      <a:spcBef>
        <a:spcPct val="20000"/>
      </a:spcBef>
      <a:spcAft>
        <a:spcPct val="0"/>
      </a:spcAft>
      <a:buClr>
        <a:schemeClr val="tx1"/>
      </a:buClr>
      <a:buSzPct val="75000"/>
      <a:buFont typeface="Wingdings" pitchFamily="2" charset="2"/>
      <a:defRPr kumimoji="1" sz="2400" b="1" kern="1200">
        <a:solidFill>
          <a:schemeClr val="tx1"/>
        </a:solidFill>
        <a:latin typeface="Arial" charset="0"/>
        <a:ea typeface="宋体" pitchFamily="2" charset="-122"/>
        <a:cs typeface="+mn-cs"/>
      </a:defRPr>
    </a:lvl5pPr>
    <a:lvl6pPr marL="2286000" algn="l" defTabSz="914400" rtl="0" eaLnBrk="1" latinLnBrk="0" hangingPunct="1">
      <a:defRPr kumimoji="1" sz="2400" b="1" kern="1200">
        <a:solidFill>
          <a:schemeClr val="tx1"/>
        </a:solidFill>
        <a:latin typeface="Arial" charset="0"/>
        <a:ea typeface="宋体" pitchFamily="2" charset="-122"/>
        <a:cs typeface="+mn-cs"/>
      </a:defRPr>
    </a:lvl6pPr>
    <a:lvl7pPr marL="2743200" algn="l" defTabSz="914400" rtl="0" eaLnBrk="1" latinLnBrk="0" hangingPunct="1">
      <a:defRPr kumimoji="1" sz="2400" b="1" kern="1200">
        <a:solidFill>
          <a:schemeClr val="tx1"/>
        </a:solidFill>
        <a:latin typeface="Arial" charset="0"/>
        <a:ea typeface="宋体" pitchFamily="2" charset="-122"/>
        <a:cs typeface="+mn-cs"/>
      </a:defRPr>
    </a:lvl7pPr>
    <a:lvl8pPr marL="3200400" algn="l" defTabSz="914400" rtl="0" eaLnBrk="1" latinLnBrk="0" hangingPunct="1">
      <a:defRPr kumimoji="1" sz="2400" b="1" kern="1200">
        <a:solidFill>
          <a:schemeClr val="tx1"/>
        </a:solidFill>
        <a:latin typeface="Arial" charset="0"/>
        <a:ea typeface="宋体" pitchFamily="2" charset="-122"/>
        <a:cs typeface="+mn-cs"/>
      </a:defRPr>
    </a:lvl8pPr>
    <a:lvl9pPr marL="3657600" algn="l" defTabSz="914400" rtl="0" eaLnBrk="1" latinLnBrk="0" hangingPunct="1">
      <a:defRPr kumimoji="1" sz="2400"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CC"/>
    <a:srgbClr val="FF3399"/>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108" d="100"/>
          <a:sy n="108" d="100"/>
        </p:scale>
        <p:origin x="-1692"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13" Type="http://schemas.openxmlformats.org/officeDocument/2006/relationships/slide" Target="slides/slide51.xml"/><Relationship Id="rId18" Type="http://schemas.openxmlformats.org/officeDocument/2006/relationships/slide" Target="slides/slide62.xml"/><Relationship Id="rId3" Type="http://schemas.openxmlformats.org/officeDocument/2006/relationships/slide" Target="slides/slide14.xml"/><Relationship Id="rId7" Type="http://schemas.openxmlformats.org/officeDocument/2006/relationships/slide" Target="slides/slide27.xml"/><Relationship Id="rId12" Type="http://schemas.openxmlformats.org/officeDocument/2006/relationships/slide" Target="slides/slide50.xml"/><Relationship Id="rId17" Type="http://schemas.openxmlformats.org/officeDocument/2006/relationships/slide" Target="slides/slide61.xml"/><Relationship Id="rId2" Type="http://schemas.openxmlformats.org/officeDocument/2006/relationships/slide" Target="slides/slide13.xml"/><Relationship Id="rId16" Type="http://schemas.openxmlformats.org/officeDocument/2006/relationships/slide" Target="slides/slide57.xml"/><Relationship Id="rId1" Type="http://schemas.openxmlformats.org/officeDocument/2006/relationships/slide" Target="slides/slide11.xml"/><Relationship Id="rId6" Type="http://schemas.openxmlformats.org/officeDocument/2006/relationships/slide" Target="slides/slide22.xml"/><Relationship Id="rId11" Type="http://schemas.openxmlformats.org/officeDocument/2006/relationships/slide" Target="slides/slide45.xml"/><Relationship Id="rId5" Type="http://schemas.openxmlformats.org/officeDocument/2006/relationships/slide" Target="slides/slide20.xml"/><Relationship Id="rId15" Type="http://schemas.openxmlformats.org/officeDocument/2006/relationships/slide" Target="slides/slide56.xml"/><Relationship Id="rId10" Type="http://schemas.openxmlformats.org/officeDocument/2006/relationships/slide" Target="slides/slide43.xml"/><Relationship Id="rId19" Type="http://schemas.openxmlformats.org/officeDocument/2006/relationships/slide" Target="slides/slide65.xml"/><Relationship Id="rId4" Type="http://schemas.openxmlformats.org/officeDocument/2006/relationships/slide" Target="slides/slide16.xml"/><Relationship Id="rId9" Type="http://schemas.openxmlformats.org/officeDocument/2006/relationships/slide" Target="slides/slide41.xml"/><Relationship Id="rId14"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9142413" cy="6858000"/>
            <a:chOff x="0" y="0"/>
            <a:chExt cx="5759" cy="4320"/>
          </a:xfrm>
        </p:grpSpPr>
        <p:sp>
          <p:nvSpPr>
            <p:cNvPr id="8195" name="Rectangle 3"/>
            <p:cNvSpPr>
              <a:spLocks noChangeArrowheads="1"/>
            </p:cNvSpPr>
            <p:nvPr/>
          </p:nvSpPr>
          <p:spPr bwMode="auto">
            <a:xfrm>
              <a:off x="0" y="0"/>
              <a:ext cx="910" cy="4320"/>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SzTx/>
                <a:buFontTx/>
                <a:buNone/>
              </a:pPr>
              <a:endParaRPr lang="zh-CN" altLang="en-US" b="0">
                <a:latin typeface="Times New Roman" pitchFamily="18" charset="0"/>
              </a:endParaRPr>
            </a:p>
          </p:txBody>
        </p:sp>
        <p:grpSp>
          <p:nvGrpSpPr>
            <p:cNvPr id="8196" name="Group 4"/>
            <p:cNvGrpSpPr>
              <a:grpSpLocks/>
            </p:cNvGrpSpPr>
            <p:nvPr/>
          </p:nvGrpSpPr>
          <p:grpSpPr bwMode="auto">
            <a:xfrm>
              <a:off x="381" y="2280"/>
              <a:ext cx="5369" cy="48"/>
              <a:chOff x="381" y="2280"/>
              <a:chExt cx="5369" cy="48"/>
            </a:xfrm>
          </p:grpSpPr>
          <p:sp>
            <p:nvSpPr>
              <p:cNvPr id="8197" name="Line 5"/>
              <p:cNvSpPr>
                <a:spLocks noChangeShapeType="1"/>
              </p:cNvSpPr>
              <p:nvPr/>
            </p:nvSpPr>
            <p:spPr bwMode="auto">
              <a:xfrm>
                <a:off x="381" y="2328"/>
                <a:ext cx="5369" cy="0"/>
              </a:xfrm>
              <a:prstGeom prst="line">
                <a:avLst/>
              </a:prstGeom>
              <a:noFill/>
              <a:ln w="254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98" name="Line 6"/>
              <p:cNvSpPr>
                <a:spLocks noChangeShapeType="1"/>
              </p:cNvSpPr>
              <p:nvPr/>
            </p:nvSpPr>
            <p:spPr bwMode="auto">
              <a:xfrm>
                <a:off x="381" y="2280"/>
                <a:ext cx="5369" cy="0"/>
              </a:xfrm>
              <a:prstGeom prst="line">
                <a:avLst/>
              </a:prstGeom>
              <a:noFill/>
              <a:ln w="762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199" name="Rectangle 7"/>
            <p:cNvSpPr>
              <a:spLocks noChangeArrowheads="1"/>
            </p:cNvSpPr>
            <p:nvPr/>
          </p:nvSpPr>
          <p:spPr bwMode="auto">
            <a:xfrm>
              <a:off x="384" y="960"/>
              <a:ext cx="5375" cy="384"/>
            </a:xfrm>
            <a:prstGeom prst="rect">
              <a:avLst/>
            </a:prstGeom>
            <a:gradFill rotWithShape="0">
              <a:gsLst>
                <a:gs pos="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SzTx/>
                <a:buFontTx/>
                <a:buNone/>
              </a:pPr>
              <a:endParaRPr lang="zh-CN" altLang="en-US" b="0">
                <a:latin typeface="Times New Roman" pitchFamily="18" charset="0"/>
              </a:endParaRPr>
            </a:p>
          </p:txBody>
        </p:sp>
      </p:grpSp>
      <p:sp>
        <p:nvSpPr>
          <p:cNvPr id="8200" name="Rectangle 8"/>
          <p:cNvSpPr>
            <a:spLocks noGrp="1" noChangeArrowheads="1"/>
          </p:cNvSpPr>
          <p:nvPr>
            <p:ph type="ctrTitle" sz="quarter"/>
          </p:nvPr>
        </p:nvSpPr>
        <p:spPr>
          <a:xfrm>
            <a:off x="685800" y="2286000"/>
            <a:ext cx="7772400" cy="1143000"/>
          </a:xfrm>
        </p:spPr>
        <p:txBody>
          <a:bodyPr/>
          <a:lstStyle>
            <a:lvl1pPr algn="ctr">
              <a:defRPr/>
            </a:lvl1pPr>
          </a:lstStyle>
          <a:p>
            <a:pPr lvl="0"/>
            <a:r>
              <a:rPr lang="zh-CN" altLang="en-US" noProof="0" smtClean="0"/>
              <a:t>单击此处编辑母版标题样式</a:t>
            </a:r>
          </a:p>
        </p:txBody>
      </p:sp>
      <p:sp>
        <p:nvSpPr>
          <p:cNvPr id="8201" name="Rectangle 9"/>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pPr lvl="0"/>
            <a:r>
              <a:rPr lang="zh-CN" altLang="en-US" noProof="0" smtClean="0"/>
              <a:t>单击此处编辑母版副标题样式</a:t>
            </a:r>
          </a:p>
        </p:txBody>
      </p:sp>
      <p:sp>
        <p:nvSpPr>
          <p:cNvPr id="8202" name="Rectangle 10"/>
          <p:cNvSpPr>
            <a:spLocks noGrp="1" noChangeArrowheads="1"/>
          </p:cNvSpPr>
          <p:nvPr>
            <p:ph type="ftr" sz="quarter" idx="3"/>
          </p:nvPr>
        </p:nvSpPr>
        <p:spPr>
          <a:xfrm>
            <a:off x="3124200" y="6400800"/>
            <a:ext cx="2895600" cy="457200"/>
          </a:xfrm>
        </p:spPr>
        <p:txBody>
          <a:bodyPr/>
          <a:lstStyle>
            <a:lvl1pPr>
              <a:defRPr/>
            </a:lvl1pPr>
          </a:lstStyle>
          <a:p>
            <a:endParaRPr lang="en-US" altLang="zh-CN"/>
          </a:p>
        </p:txBody>
      </p:sp>
      <p:sp>
        <p:nvSpPr>
          <p:cNvPr id="8203" name="Rectangle 11"/>
          <p:cNvSpPr>
            <a:spLocks noGrp="1" noChangeArrowheads="1"/>
          </p:cNvSpPr>
          <p:nvPr>
            <p:ph type="sldNum" sz="quarter" idx="4"/>
          </p:nvPr>
        </p:nvSpPr>
        <p:spPr>
          <a:xfrm>
            <a:off x="6553200" y="6400800"/>
            <a:ext cx="1905000" cy="457200"/>
          </a:xfrm>
        </p:spPr>
        <p:txBody>
          <a:bodyPr/>
          <a:lstStyle>
            <a:lvl1pPr>
              <a:defRPr/>
            </a:lvl1pPr>
          </a:lstStyle>
          <a:p>
            <a:fld id="{1AEC92EA-3DD9-4044-A340-38917D984FB3}" type="slidenum">
              <a:rPr lang="zh-CN" altLang="en-US"/>
              <a:pPr/>
              <a:t>‹#›</a:t>
            </a:fld>
            <a:endParaRPr lang="en-US" altLang="zh-CN"/>
          </a:p>
        </p:txBody>
      </p:sp>
      <p:sp>
        <p:nvSpPr>
          <p:cNvPr id="8204" name="Rectangle 12"/>
          <p:cNvSpPr>
            <a:spLocks noGrp="1" noChangeArrowheads="1"/>
          </p:cNvSpPr>
          <p:nvPr>
            <p:ph type="dt" sz="quarter" idx="2"/>
          </p:nvPr>
        </p:nvSpPr>
        <p:spPr/>
        <p:txBody>
          <a:bodyPr/>
          <a:lstStyle>
            <a:lvl1pPr>
              <a:defRPr/>
            </a:lvl1pPr>
          </a:lstStyle>
          <a:p>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6E3757A-47EC-4571-928C-AC693281B83E}"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37016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4188" y="266700"/>
            <a:ext cx="2081212" cy="5676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550" y="266700"/>
            <a:ext cx="6091238" cy="5676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FEF2E48-7AE6-432C-AA05-3B67212A5742}"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86506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548A0E5-3CBB-43F8-BDA9-C954B8B9CA42}"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4110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4F14C9E-7B9A-456C-865B-641D203FFB0B}"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61006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43000" y="17907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5400" y="17907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05E80B0-8CAD-4F49-9FCD-5374126B6587}"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201197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CF740351-57AA-4175-9207-0668A4B6F743}" type="slidenum">
              <a:rPr lang="zh-CN" altLang="en-US"/>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6347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D2BD29E3-3D21-42AD-AA56-5E9A8E1AC6B0}"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3823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E9872E53-F6B0-46FF-A4EA-02819419971E}"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2212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F4CCD2F1-E10E-46FD-B9B2-C93AE451358A}"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2976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5D4711E-F4A6-4449-91A0-DD31D035F4F9}"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13459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28125" cy="6858000"/>
            <a:chOff x="0" y="0"/>
            <a:chExt cx="5750" cy="4320"/>
          </a:xfrm>
        </p:grpSpPr>
        <p:sp>
          <p:nvSpPr>
            <p:cNvPr id="7171" name="Rectangle 3"/>
            <p:cNvSpPr>
              <a:spLocks noChangeArrowheads="1"/>
            </p:cNvSpPr>
            <p:nvPr/>
          </p:nvSpPr>
          <p:spPr bwMode="auto">
            <a:xfrm>
              <a:off x="0" y="0"/>
              <a:ext cx="910" cy="4320"/>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lnSpc>
                  <a:spcPct val="100000"/>
                </a:lnSpc>
                <a:spcBef>
                  <a:spcPct val="0"/>
                </a:spcBef>
                <a:buClrTx/>
                <a:buSzTx/>
                <a:buFontTx/>
                <a:buNone/>
              </a:pPr>
              <a:endParaRPr lang="zh-CN" altLang="en-US" b="0">
                <a:latin typeface="Times New Roman" pitchFamily="18" charset="0"/>
              </a:endParaRPr>
            </a:p>
          </p:txBody>
        </p:sp>
        <p:grpSp>
          <p:nvGrpSpPr>
            <p:cNvPr id="7172" name="Group 4"/>
            <p:cNvGrpSpPr>
              <a:grpSpLocks/>
            </p:cNvGrpSpPr>
            <p:nvPr/>
          </p:nvGrpSpPr>
          <p:grpSpPr bwMode="auto">
            <a:xfrm>
              <a:off x="381" y="888"/>
              <a:ext cx="5369" cy="48"/>
              <a:chOff x="381" y="888"/>
              <a:chExt cx="5369" cy="48"/>
            </a:xfrm>
          </p:grpSpPr>
          <p:sp>
            <p:nvSpPr>
              <p:cNvPr id="7173" name="Line 5"/>
              <p:cNvSpPr>
                <a:spLocks noChangeShapeType="1"/>
              </p:cNvSpPr>
              <p:nvPr/>
            </p:nvSpPr>
            <p:spPr bwMode="auto">
              <a:xfrm>
                <a:off x="381" y="936"/>
                <a:ext cx="5369" cy="0"/>
              </a:xfrm>
              <a:prstGeom prst="line">
                <a:avLst/>
              </a:prstGeom>
              <a:noFill/>
              <a:ln w="254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74" name="Line 6"/>
              <p:cNvSpPr>
                <a:spLocks noChangeShapeType="1"/>
              </p:cNvSpPr>
              <p:nvPr/>
            </p:nvSpPr>
            <p:spPr bwMode="auto">
              <a:xfrm>
                <a:off x="381" y="888"/>
                <a:ext cx="5369" cy="0"/>
              </a:xfrm>
              <a:prstGeom prst="line">
                <a:avLst/>
              </a:prstGeom>
              <a:noFill/>
              <a:ln w="762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175" name="Rectangle 7"/>
          <p:cNvSpPr>
            <a:spLocks noGrp="1" noChangeArrowheads="1"/>
          </p:cNvSpPr>
          <p:nvPr>
            <p:ph type="title"/>
          </p:nvPr>
        </p:nvSpPr>
        <p:spPr bwMode="auto">
          <a:xfrm>
            <a:off x="590550" y="266700"/>
            <a:ext cx="7791450" cy="11049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7176" name="Rectangle 8"/>
          <p:cNvSpPr>
            <a:spLocks noGrp="1" noChangeArrowheads="1"/>
          </p:cNvSpPr>
          <p:nvPr>
            <p:ph type="body" idx="1"/>
          </p:nvPr>
        </p:nvSpPr>
        <p:spPr bwMode="auto">
          <a:xfrm>
            <a:off x="1143000" y="1790700"/>
            <a:ext cx="77724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第二层</a:t>
            </a:r>
          </a:p>
          <a:p>
            <a:pPr lvl="2"/>
            <a:r>
              <a:rPr lang="zh-CN" altLang="en-US" smtClean="0"/>
              <a:t>第三层</a:t>
            </a:r>
          </a:p>
          <a:p>
            <a:pPr lvl="3"/>
            <a:r>
              <a:rPr lang="zh-CN" altLang="en-US" smtClean="0"/>
              <a:t>第四层</a:t>
            </a:r>
          </a:p>
          <a:p>
            <a:pPr lvl="4"/>
            <a:r>
              <a:rPr lang="zh-CN" altLang="en-US" smtClean="0"/>
              <a:t>第五层</a:t>
            </a:r>
          </a:p>
        </p:txBody>
      </p:sp>
      <p:sp>
        <p:nvSpPr>
          <p:cNvPr id="7177" name="Rectangle 9"/>
          <p:cNvSpPr>
            <a:spLocks noGrp="1" noChangeArrowheads="1"/>
          </p:cNvSpPr>
          <p:nvPr>
            <p:ph type="ftr" sz="quarter" idx="3"/>
          </p:nvPr>
        </p:nvSpPr>
        <p:spPr bwMode="auto">
          <a:xfrm>
            <a:off x="32766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lnSpc>
                <a:spcPct val="100000"/>
              </a:lnSpc>
              <a:spcBef>
                <a:spcPct val="0"/>
              </a:spcBef>
              <a:buClrTx/>
              <a:buSzTx/>
              <a:buFontTx/>
              <a:buNone/>
              <a:defRPr sz="1400" b="0"/>
            </a:lvl1pPr>
          </a:lstStyle>
          <a:p>
            <a:endParaRPr lang="en-US" altLang="zh-CN"/>
          </a:p>
        </p:txBody>
      </p:sp>
      <p:sp>
        <p:nvSpPr>
          <p:cNvPr id="7178" name="Rectangle 10"/>
          <p:cNvSpPr>
            <a:spLocks noGrp="1" noChangeArrowheads="1"/>
          </p:cNvSpPr>
          <p:nvPr>
            <p:ph type="sldNum" sz="quarter" idx="4"/>
          </p:nvPr>
        </p:nvSpPr>
        <p:spPr bwMode="auto">
          <a:xfrm>
            <a:off x="7010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lnSpc>
                <a:spcPct val="100000"/>
              </a:lnSpc>
              <a:spcBef>
                <a:spcPct val="0"/>
              </a:spcBef>
              <a:buClrTx/>
              <a:buSzTx/>
              <a:buFontTx/>
              <a:buNone/>
              <a:defRPr sz="1400" b="0"/>
            </a:lvl1pPr>
          </a:lstStyle>
          <a:p>
            <a:fld id="{3EA8DB79-1742-4EB9-B9B0-9A25AB0BD8CB}" type="slidenum">
              <a:rPr lang="zh-CN" altLang="en-US"/>
              <a:pPr/>
              <a:t>‹#›</a:t>
            </a:fld>
            <a:endParaRPr lang="en-US" altLang="zh-CN"/>
          </a:p>
        </p:txBody>
      </p:sp>
      <p:sp>
        <p:nvSpPr>
          <p:cNvPr id="7179" name="Rectangle 11"/>
          <p:cNvSpPr>
            <a:spLocks noGrp="1" noChangeArrowheads="1"/>
          </p:cNvSpPr>
          <p:nvPr>
            <p:ph type="dt" sz="half" idx="2"/>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l">
              <a:lnSpc>
                <a:spcPct val="100000"/>
              </a:lnSpc>
              <a:spcBef>
                <a:spcPct val="0"/>
              </a:spcBef>
              <a:buClrTx/>
              <a:buSzTx/>
              <a:buFontTx/>
              <a:buNone/>
              <a:defRPr sz="1400" b="0"/>
            </a:lvl1pPr>
          </a:lstStyle>
          <a:p>
            <a:endParaRPr lang="en-US" altLang="zh-CN"/>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Book Antiqua" pitchFamily="18" charset="0"/>
          <a:ea typeface="宋体" pitchFamily="2" charset="-122"/>
        </a:defRPr>
      </a:lvl2pPr>
      <a:lvl3pPr algn="l" rtl="0" fontAlgn="base">
        <a:spcBef>
          <a:spcPct val="0"/>
        </a:spcBef>
        <a:spcAft>
          <a:spcPct val="0"/>
        </a:spcAft>
        <a:defRPr kumimoji="1" sz="4400">
          <a:solidFill>
            <a:schemeClr val="tx2"/>
          </a:solidFill>
          <a:latin typeface="Book Antiqua" pitchFamily="18" charset="0"/>
          <a:ea typeface="宋体" pitchFamily="2" charset="-122"/>
        </a:defRPr>
      </a:lvl3pPr>
      <a:lvl4pPr algn="l" rtl="0" fontAlgn="base">
        <a:spcBef>
          <a:spcPct val="0"/>
        </a:spcBef>
        <a:spcAft>
          <a:spcPct val="0"/>
        </a:spcAft>
        <a:defRPr kumimoji="1" sz="4400">
          <a:solidFill>
            <a:schemeClr val="tx2"/>
          </a:solidFill>
          <a:latin typeface="Book Antiqua" pitchFamily="18" charset="0"/>
          <a:ea typeface="宋体" pitchFamily="2" charset="-122"/>
        </a:defRPr>
      </a:lvl4pPr>
      <a:lvl5pPr algn="l" rtl="0" fontAlgn="base">
        <a:spcBef>
          <a:spcPct val="0"/>
        </a:spcBef>
        <a:spcAft>
          <a:spcPct val="0"/>
        </a:spcAft>
        <a:defRPr kumimoji="1" sz="4400">
          <a:solidFill>
            <a:schemeClr val="tx2"/>
          </a:solidFill>
          <a:latin typeface="Book Antiqua" pitchFamily="18" charset="0"/>
          <a:ea typeface="宋体" pitchFamily="2" charset="-122"/>
        </a:defRPr>
      </a:lvl5pPr>
      <a:lvl6pPr marL="457200" algn="l" rtl="0" fontAlgn="base">
        <a:spcBef>
          <a:spcPct val="0"/>
        </a:spcBef>
        <a:spcAft>
          <a:spcPct val="0"/>
        </a:spcAft>
        <a:defRPr kumimoji="1" sz="4400">
          <a:solidFill>
            <a:schemeClr val="tx2"/>
          </a:solidFill>
          <a:latin typeface="Book Antiqua" pitchFamily="18" charset="0"/>
          <a:ea typeface="宋体" pitchFamily="2" charset="-122"/>
        </a:defRPr>
      </a:lvl6pPr>
      <a:lvl7pPr marL="914400" algn="l" rtl="0" fontAlgn="base">
        <a:spcBef>
          <a:spcPct val="0"/>
        </a:spcBef>
        <a:spcAft>
          <a:spcPct val="0"/>
        </a:spcAft>
        <a:defRPr kumimoji="1" sz="4400">
          <a:solidFill>
            <a:schemeClr val="tx2"/>
          </a:solidFill>
          <a:latin typeface="Book Antiqua" pitchFamily="18" charset="0"/>
          <a:ea typeface="宋体" pitchFamily="2" charset="-122"/>
        </a:defRPr>
      </a:lvl7pPr>
      <a:lvl8pPr marL="1371600" algn="l" rtl="0" fontAlgn="base">
        <a:spcBef>
          <a:spcPct val="0"/>
        </a:spcBef>
        <a:spcAft>
          <a:spcPct val="0"/>
        </a:spcAft>
        <a:defRPr kumimoji="1" sz="4400">
          <a:solidFill>
            <a:schemeClr val="tx2"/>
          </a:solidFill>
          <a:latin typeface="Book Antiqua" pitchFamily="18" charset="0"/>
          <a:ea typeface="宋体" pitchFamily="2" charset="-122"/>
        </a:defRPr>
      </a:lvl8pPr>
      <a:lvl9pPr marL="1828800" algn="l" rtl="0" fontAlgn="base">
        <a:spcBef>
          <a:spcPct val="0"/>
        </a:spcBef>
        <a:spcAft>
          <a:spcPct val="0"/>
        </a:spcAft>
        <a:defRPr kumimoji="1" sz="4400">
          <a:solidFill>
            <a:schemeClr val="tx2"/>
          </a:solidFill>
          <a:latin typeface="Book Antiqua" pitchFamily="18" charset="0"/>
          <a:ea typeface="宋体" pitchFamily="2" charset="-122"/>
        </a:defRPr>
      </a:lvl9pPr>
    </p:titleStyle>
    <p:bodyStyle>
      <a:lvl1pPr marL="342900" indent="-342900" algn="l" rtl="0" fontAlgn="base">
        <a:spcBef>
          <a:spcPct val="20000"/>
        </a:spcBef>
        <a:spcAft>
          <a:spcPct val="0"/>
        </a:spcAft>
        <a:buClr>
          <a:schemeClr val="tx2"/>
        </a:buClr>
        <a:buFont typeface="Monotype Sort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kumimoji="1" sz="3200">
          <a:solidFill>
            <a:schemeClr val="tx1"/>
          </a:solidFill>
          <a:latin typeface="+mn-lt"/>
          <a:ea typeface="+mn-ea"/>
        </a:defRPr>
      </a:lvl2pPr>
      <a:lvl3pPr marL="1143000" indent="-228600" algn="l" rtl="0" fontAlgn="base">
        <a:spcBef>
          <a:spcPct val="20000"/>
        </a:spcBef>
        <a:spcAft>
          <a:spcPct val="0"/>
        </a:spcAft>
        <a:buClr>
          <a:schemeClr val="tx2"/>
        </a:buClr>
        <a:buFont typeface="Monotype Sorts" pitchFamily="2" charset="2"/>
        <a:buChar char="&lt;"/>
        <a:defRPr kumimoji="1" sz="3200">
          <a:solidFill>
            <a:schemeClr val="tx1"/>
          </a:solidFill>
          <a:latin typeface="+mn-lt"/>
          <a:ea typeface="+mn-ea"/>
        </a:defRPr>
      </a:lvl3pPr>
      <a:lvl4pPr marL="1600200" indent="-228600" algn="l" rtl="0" fontAlgn="base">
        <a:spcBef>
          <a:spcPct val="20000"/>
        </a:spcBef>
        <a:spcAft>
          <a:spcPct val="0"/>
        </a:spcAft>
        <a:buClr>
          <a:schemeClr val="tx2"/>
        </a:buClr>
        <a:buChar char="–"/>
        <a:defRPr kumimoji="1" sz="3200">
          <a:solidFill>
            <a:schemeClr val="tx1"/>
          </a:solidFill>
          <a:latin typeface="+mn-lt"/>
          <a:ea typeface="+mn-ea"/>
        </a:defRPr>
      </a:lvl4pPr>
      <a:lvl5pPr marL="2057400" indent="-228600" algn="l" rtl="0" fontAlgn="base">
        <a:spcBef>
          <a:spcPct val="20000"/>
        </a:spcBef>
        <a:spcAft>
          <a:spcPct val="0"/>
        </a:spcAft>
        <a:buClr>
          <a:schemeClr val="tx2"/>
        </a:buClr>
        <a:buChar char="–"/>
        <a:defRPr kumimoji="1" sz="3200">
          <a:solidFill>
            <a:schemeClr val="tx1"/>
          </a:solidFill>
          <a:latin typeface="+mn-lt"/>
          <a:ea typeface="+mn-ea"/>
        </a:defRPr>
      </a:lvl5pPr>
      <a:lvl6pPr marL="2514600" indent="-228600" algn="l" rtl="0" fontAlgn="base">
        <a:spcBef>
          <a:spcPct val="20000"/>
        </a:spcBef>
        <a:spcAft>
          <a:spcPct val="0"/>
        </a:spcAft>
        <a:buClr>
          <a:schemeClr val="tx2"/>
        </a:buClr>
        <a:buChar char="–"/>
        <a:defRPr kumimoji="1" sz="3200">
          <a:solidFill>
            <a:schemeClr val="tx1"/>
          </a:solidFill>
          <a:latin typeface="+mn-lt"/>
          <a:ea typeface="+mn-ea"/>
        </a:defRPr>
      </a:lvl6pPr>
      <a:lvl7pPr marL="2971800" indent="-228600" algn="l" rtl="0" fontAlgn="base">
        <a:spcBef>
          <a:spcPct val="20000"/>
        </a:spcBef>
        <a:spcAft>
          <a:spcPct val="0"/>
        </a:spcAft>
        <a:buClr>
          <a:schemeClr val="tx2"/>
        </a:buClr>
        <a:buChar char="–"/>
        <a:defRPr kumimoji="1" sz="3200">
          <a:solidFill>
            <a:schemeClr val="tx1"/>
          </a:solidFill>
          <a:latin typeface="+mn-lt"/>
          <a:ea typeface="+mn-ea"/>
        </a:defRPr>
      </a:lvl7pPr>
      <a:lvl8pPr marL="3429000" indent="-228600" algn="l" rtl="0" fontAlgn="base">
        <a:spcBef>
          <a:spcPct val="20000"/>
        </a:spcBef>
        <a:spcAft>
          <a:spcPct val="0"/>
        </a:spcAft>
        <a:buClr>
          <a:schemeClr val="tx2"/>
        </a:buClr>
        <a:buChar char="–"/>
        <a:defRPr kumimoji="1" sz="3200">
          <a:solidFill>
            <a:schemeClr val="tx1"/>
          </a:solidFill>
          <a:latin typeface="+mn-lt"/>
          <a:ea typeface="+mn-ea"/>
        </a:defRPr>
      </a:lvl8pPr>
      <a:lvl9pPr marL="3886200" indent="-228600" algn="l" rtl="0" fontAlgn="base">
        <a:spcBef>
          <a:spcPct val="20000"/>
        </a:spcBef>
        <a:spcAft>
          <a:spcPct val="0"/>
        </a:spcAft>
        <a:buClr>
          <a:schemeClr val="tx2"/>
        </a:buClr>
        <a:buChar char="–"/>
        <a:defRPr kumimoji="1"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b="1" dirty="0" smtClean="0">
                <a:latin typeface="Times New Roman" pitchFamily="18" charset="0"/>
              </a:rPr>
              <a:t>第四章</a:t>
            </a:r>
            <a:r>
              <a:rPr lang="zh-CN" altLang="en-US" b="1" dirty="0" smtClean="0"/>
              <a:t>  </a:t>
            </a:r>
            <a:r>
              <a:rPr lang="zh-CN" altLang="en-US" b="1" dirty="0">
                <a:latin typeface="Times New Roman" pitchFamily="18" charset="0"/>
              </a:rPr>
              <a:t>自顶向下语法分析方法</a:t>
            </a:r>
          </a:p>
        </p:txBody>
      </p:sp>
      <p:sp>
        <p:nvSpPr>
          <p:cNvPr id="4099" name="Rectangle 3"/>
          <p:cNvSpPr>
            <a:spLocks noGrp="1" noChangeArrowheads="1"/>
          </p:cNvSpPr>
          <p:nvPr>
            <p:ph type="body" idx="1"/>
          </p:nvPr>
        </p:nvSpPr>
        <p:spPr/>
        <p:txBody>
          <a:bodyPr/>
          <a:lstStyle/>
          <a:p>
            <a:pPr algn="just">
              <a:buFont typeface="Monotype Sorts" pitchFamily="2" charset="2"/>
              <a:buNone/>
            </a:pPr>
            <a:r>
              <a:rPr lang="zh-CN" altLang="en-US" sz="3600" b="1" dirty="0">
                <a:latin typeface="宋体" pitchFamily="2" charset="-122"/>
              </a:rPr>
              <a:t>学习目标:</a:t>
            </a:r>
          </a:p>
          <a:p>
            <a:pPr algn="just">
              <a:buFont typeface="Wingdings" pitchFamily="2" charset="2"/>
              <a:buChar char="Ø"/>
            </a:pPr>
            <a:r>
              <a:rPr lang="zh-CN" altLang="en-US" sz="3600" b="1" dirty="0">
                <a:latin typeface="宋体" pitchFamily="2" charset="-122"/>
              </a:rPr>
              <a:t>掌握：</a:t>
            </a:r>
            <a:r>
              <a:rPr lang="en-US" altLang="zh-CN" sz="3600" b="1" dirty="0">
                <a:latin typeface="宋体" pitchFamily="2" charset="-122"/>
              </a:rPr>
              <a:t>LL(1)</a:t>
            </a:r>
            <a:r>
              <a:rPr lang="zh-CN" altLang="en-US" sz="3600" b="1" dirty="0">
                <a:latin typeface="宋体" pitchFamily="2" charset="-122"/>
              </a:rPr>
              <a:t>文法的判别，预测分析</a:t>
            </a:r>
            <a:r>
              <a:rPr lang="zh-CN" altLang="en-US" sz="3600" b="1" dirty="0" smtClean="0">
                <a:latin typeface="宋体" pitchFamily="2" charset="-122"/>
              </a:rPr>
              <a:t>法。</a:t>
            </a:r>
            <a:endParaRPr lang="en-US" altLang="zh-CN" sz="3600" b="1" dirty="0">
              <a:latin typeface="宋体" pitchFamily="2" charset="-122"/>
            </a:endParaRPr>
          </a:p>
          <a:p>
            <a:pPr algn="just">
              <a:buFont typeface="Wingdings" pitchFamily="2" charset="2"/>
              <a:buChar char="Ø"/>
            </a:pPr>
            <a:r>
              <a:rPr lang="zh-CN" altLang="en-US" sz="3600" b="1" dirty="0">
                <a:latin typeface="宋体" pitchFamily="2" charset="-122"/>
              </a:rPr>
              <a:t>理解：</a:t>
            </a:r>
            <a:r>
              <a:rPr lang="en-US" altLang="zh-CN" sz="3600" b="1" dirty="0">
                <a:latin typeface="宋体" pitchFamily="2" charset="-122"/>
              </a:rPr>
              <a:t>LL（1）</a:t>
            </a:r>
            <a:r>
              <a:rPr lang="zh-CN" altLang="en-US" sz="3600" b="1" dirty="0">
                <a:latin typeface="宋体" pitchFamily="2" charset="-122"/>
              </a:rPr>
              <a:t>文法</a:t>
            </a:r>
          </a:p>
          <a:p>
            <a:pPr algn="just">
              <a:buFont typeface="Wingdings" pitchFamily="2" charset="2"/>
              <a:buChar char="Ø"/>
            </a:pPr>
            <a:r>
              <a:rPr lang="zh-CN" altLang="en-US" sz="3600" b="1" dirty="0">
                <a:latin typeface="宋体" pitchFamily="2" charset="-122"/>
              </a:rPr>
              <a:t>了解：不确定的自顶向下</a:t>
            </a:r>
            <a:r>
              <a:rPr lang="zh-CN" altLang="en-US" sz="3600" b="1" dirty="0" smtClean="0">
                <a:latin typeface="宋体" pitchFamily="2" charset="-122"/>
              </a:rPr>
              <a:t>分析，递归子程序的构造方法</a:t>
            </a:r>
            <a:endParaRPr lang="en-US" altLang="zh-CN" sz="3600" b="1"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2"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z="3600" b="1">
                <a:solidFill>
                  <a:schemeClr val="tx1"/>
                </a:solidFill>
              </a:rPr>
              <a:t>2  开始符号集</a:t>
            </a:r>
            <a:r>
              <a:rPr lang="en-US" altLang="zh-CN" sz="3600" b="1">
                <a:solidFill>
                  <a:schemeClr val="tx1"/>
                </a:solidFill>
              </a:rPr>
              <a:t>FIRST(α)</a:t>
            </a:r>
            <a:r>
              <a:rPr lang="zh-CN" altLang="en-US" sz="3600" b="1">
                <a:solidFill>
                  <a:schemeClr val="tx1"/>
                </a:solidFill>
              </a:rPr>
              <a:t>的定义</a:t>
            </a:r>
          </a:p>
        </p:txBody>
      </p:sp>
      <p:sp>
        <p:nvSpPr>
          <p:cNvPr id="17411" name="Rectangle 3"/>
          <p:cNvSpPr>
            <a:spLocks noGrp="1" noChangeArrowheads="1"/>
          </p:cNvSpPr>
          <p:nvPr>
            <p:ph type="body" idx="1"/>
          </p:nvPr>
        </p:nvSpPr>
        <p:spPr>
          <a:xfrm>
            <a:off x="609600" y="1790700"/>
            <a:ext cx="8305800" cy="4152900"/>
          </a:xfrm>
        </p:spPr>
        <p:txBody>
          <a:bodyPr/>
          <a:lstStyle/>
          <a:p>
            <a:pPr>
              <a:buFont typeface="Monotype Sorts" pitchFamily="2" charset="2"/>
              <a:buBlip>
                <a:blip r:embed="rId2"/>
              </a:buBlip>
            </a:pPr>
            <a:r>
              <a:rPr lang="zh-CN" altLang="en-US" b="1" dirty="0"/>
              <a:t>定义:设</a:t>
            </a:r>
            <a:r>
              <a:rPr lang="en-US" altLang="zh-CN" b="1" dirty="0"/>
              <a:t>G=(V</a:t>
            </a:r>
            <a:r>
              <a:rPr lang="en-US" altLang="zh-CN" b="1" baseline="-30000" dirty="0"/>
              <a:t>N</a:t>
            </a:r>
            <a:r>
              <a:rPr lang="en-US" altLang="zh-CN" b="1" dirty="0"/>
              <a:t>, V</a:t>
            </a:r>
            <a:r>
              <a:rPr lang="en-US" altLang="zh-CN" b="1" baseline="-30000" dirty="0"/>
              <a:t>T</a:t>
            </a:r>
            <a:r>
              <a:rPr lang="en-US" altLang="zh-CN" b="1" dirty="0"/>
              <a:t>, P, S)</a:t>
            </a:r>
            <a:r>
              <a:rPr lang="zh-CN" altLang="en-US" b="1" dirty="0"/>
              <a:t>是上下文无关文法，</a:t>
            </a:r>
          </a:p>
          <a:p>
            <a:pPr>
              <a:buFont typeface="Monotype Sorts" pitchFamily="2" charset="2"/>
              <a:buNone/>
            </a:pPr>
            <a:r>
              <a:rPr lang="en-US" altLang="zh-CN" b="1" dirty="0"/>
              <a:t>	</a:t>
            </a:r>
            <a:r>
              <a:rPr lang="en-US" altLang="zh-CN" b="1" dirty="0">
                <a:solidFill>
                  <a:srgbClr val="FF9933"/>
                </a:solidFill>
                <a:latin typeface="Times New Roman" pitchFamily="18" charset="0"/>
                <a:sym typeface="Symbol" pitchFamily="18" charset="2"/>
              </a:rPr>
              <a:t></a:t>
            </a:r>
            <a:r>
              <a:rPr lang="en-US" altLang="zh-CN" b="1" dirty="0">
                <a:solidFill>
                  <a:srgbClr val="FF9933"/>
                </a:solidFill>
                <a:latin typeface="Times New Roman" pitchFamily="18" charset="0"/>
                <a:cs typeface="Times New Roman" pitchFamily="18" charset="0"/>
              </a:rPr>
              <a:t>(V</a:t>
            </a:r>
            <a:r>
              <a:rPr lang="en-US" altLang="zh-CN" b="1" baseline="-30000" dirty="0">
                <a:solidFill>
                  <a:srgbClr val="FF9933"/>
                </a:solidFill>
                <a:latin typeface="Times New Roman" pitchFamily="18" charset="0"/>
                <a:cs typeface="Times New Roman" pitchFamily="18" charset="0"/>
              </a:rPr>
              <a:t>N</a:t>
            </a:r>
            <a:r>
              <a:rPr lang="en-US" altLang="zh-CN" b="1" dirty="0">
                <a:solidFill>
                  <a:srgbClr val="FF9933"/>
                </a:solidFill>
                <a:latin typeface="Times New Roman" pitchFamily="18" charset="0"/>
                <a:sym typeface="Symbol" pitchFamily="18" charset="2"/>
              </a:rPr>
              <a:t></a:t>
            </a:r>
            <a:r>
              <a:rPr lang="en-US" altLang="zh-CN" b="1" dirty="0">
                <a:solidFill>
                  <a:srgbClr val="FF9933"/>
                </a:solidFill>
                <a:latin typeface="Times New Roman" pitchFamily="18" charset="0"/>
                <a:cs typeface="Times New Roman" pitchFamily="18" charset="0"/>
              </a:rPr>
              <a:t>V</a:t>
            </a:r>
            <a:r>
              <a:rPr lang="en-US" altLang="zh-CN" b="1" baseline="-30000" dirty="0">
                <a:solidFill>
                  <a:srgbClr val="FF9933"/>
                </a:solidFill>
                <a:latin typeface="Times New Roman" pitchFamily="18" charset="0"/>
                <a:cs typeface="Times New Roman" pitchFamily="18" charset="0"/>
              </a:rPr>
              <a:t>T</a:t>
            </a:r>
            <a:r>
              <a:rPr lang="en-US" altLang="zh-CN" b="1" dirty="0">
                <a:solidFill>
                  <a:srgbClr val="FF9933"/>
                </a:solidFill>
                <a:latin typeface="Times New Roman" pitchFamily="18" charset="0"/>
                <a:cs typeface="Times New Roman" pitchFamily="18" charset="0"/>
              </a:rPr>
              <a:t>)*</a:t>
            </a:r>
            <a:r>
              <a:rPr lang="en-US" altLang="zh-CN" b="1" dirty="0">
                <a:solidFill>
                  <a:srgbClr val="FF9933"/>
                </a:solidFill>
              </a:rPr>
              <a:t> </a:t>
            </a:r>
          </a:p>
          <a:p>
            <a:pPr algn="just">
              <a:buFont typeface="Monotype Sorts" pitchFamily="2" charset="2"/>
              <a:buNone/>
            </a:pPr>
            <a:r>
              <a:rPr lang="en-US" altLang="zh-CN" b="1" dirty="0">
                <a:latin typeface="Times New Roman" pitchFamily="18" charset="0"/>
                <a:cs typeface="Times New Roman" pitchFamily="18" charset="0"/>
              </a:rPr>
              <a:t>	FIRST(</a:t>
            </a:r>
            <a:r>
              <a:rPr lang="en-US" altLang="zh-CN" b="1" dirty="0">
                <a:latin typeface="Times New Roman" pitchFamily="18" charset="0"/>
                <a:sym typeface="Symbol" pitchFamily="18" charset="2"/>
              </a:rPr>
              <a:t></a:t>
            </a:r>
            <a:r>
              <a:rPr lang="en-US" altLang="zh-CN" b="1" dirty="0">
                <a:latin typeface="Times New Roman" pitchFamily="18" charset="0"/>
                <a:cs typeface="Times New Roman" pitchFamily="18" charset="0"/>
              </a:rPr>
              <a:t>) = { a </a:t>
            </a:r>
            <a:r>
              <a:rPr lang="en-US" altLang="zh-CN" b="1" dirty="0">
                <a:latin typeface="Times New Roman" pitchFamily="18" charset="0"/>
                <a:sym typeface="Symbol" pitchFamily="18" charset="2"/>
              </a:rPr>
              <a:t></a:t>
            </a:r>
            <a:r>
              <a:rPr lang="en-US" altLang="zh-CN" b="1" dirty="0">
                <a:latin typeface="Times New Roman" pitchFamily="18" charset="0"/>
                <a:cs typeface="Times New Roman" pitchFamily="18" charset="0"/>
              </a:rPr>
              <a:t>V</a:t>
            </a:r>
            <a:r>
              <a:rPr lang="en-US" altLang="zh-CN" b="1" baseline="-30000" dirty="0">
                <a:latin typeface="Times New Roman" pitchFamily="18" charset="0"/>
                <a:cs typeface="Times New Roman" pitchFamily="18" charset="0"/>
              </a:rPr>
              <a:t>T</a:t>
            </a:r>
            <a:r>
              <a:rPr lang="en-US" altLang="zh-CN" b="1" dirty="0">
                <a:latin typeface="Times New Roman" pitchFamily="18" charset="0"/>
                <a:cs typeface="Times New Roman" pitchFamily="18" charset="0"/>
              </a:rPr>
              <a:t> | </a:t>
            </a:r>
            <a:r>
              <a:rPr lang="en-US" altLang="zh-CN" b="1" dirty="0">
                <a:latin typeface="Times New Roman" pitchFamily="18" charset="0"/>
                <a:sym typeface="Symbol" pitchFamily="18" charset="2"/>
              </a:rPr>
              <a:t></a:t>
            </a:r>
            <a:r>
              <a:rPr lang="en-US" altLang="zh-CN" b="1" dirty="0">
                <a:latin typeface="Times New Roman" pitchFamily="18" charset="0"/>
                <a:cs typeface="Times New Roman" pitchFamily="18" charset="0"/>
              </a:rPr>
              <a:t> a......} </a:t>
            </a:r>
          </a:p>
          <a:p>
            <a:pPr algn="just">
              <a:buFont typeface="Monotype Sorts" pitchFamily="2" charset="2"/>
              <a:buNone/>
            </a:pPr>
            <a:r>
              <a:rPr lang="zh-CN" altLang="en-US" b="1" dirty="0">
                <a:latin typeface="Times New Roman" pitchFamily="18" charset="0"/>
              </a:rPr>
              <a:t>	若</a:t>
            </a:r>
            <a:r>
              <a:rPr lang="zh-CN" altLang="en-US" b="1" dirty="0">
                <a:latin typeface="Times New Roman" pitchFamily="18" charset="0"/>
                <a:sym typeface="Symbol" pitchFamily="18" charset="2"/>
              </a:rPr>
              <a:t></a:t>
            </a:r>
            <a:r>
              <a:rPr lang="en-US" altLang="zh-CN" b="1" dirty="0"/>
              <a:t>ε</a:t>
            </a:r>
            <a:r>
              <a:rPr lang="en-US" altLang="zh-CN" b="1" dirty="0">
                <a:latin typeface="Times New Roman" pitchFamily="18" charset="0"/>
                <a:cs typeface="Times New Roman" pitchFamily="18" charset="0"/>
              </a:rPr>
              <a:t> </a:t>
            </a:r>
            <a:r>
              <a:rPr lang="zh-CN" altLang="en-US" b="1" dirty="0">
                <a:latin typeface="Times New Roman" pitchFamily="18" charset="0"/>
              </a:rPr>
              <a:t>则规定</a:t>
            </a:r>
            <a:r>
              <a:rPr lang="en-US" altLang="zh-CN" b="1" dirty="0"/>
              <a:t>ε ∈FIRST(</a:t>
            </a:r>
            <a:r>
              <a:rPr lang="en-US" altLang="zh-CN" b="1" dirty="0">
                <a:latin typeface="Times New Roman" pitchFamily="18" charset="0"/>
                <a:sym typeface="Symbol" pitchFamily="18" charset="2"/>
              </a:rPr>
              <a:t></a:t>
            </a:r>
            <a:r>
              <a:rPr lang="en-US" altLang="zh-CN" b="1" dirty="0"/>
              <a:t>)</a:t>
            </a:r>
          </a:p>
          <a:p>
            <a:pPr>
              <a:buFont typeface="Monotype Sorts" pitchFamily="2" charset="2"/>
              <a:buNone/>
            </a:pPr>
            <a:r>
              <a:rPr lang="zh-CN" altLang="en-US" sz="2800" b="1" dirty="0"/>
              <a:t>	</a:t>
            </a:r>
          </a:p>
          <a:p>
            <a:pPr>
              <a:buFont typeface="Monotype Sorts" pitchFamily="2" charset="2"/>
              <a:buNone/>
            </a:pPr>
            <a:r>
              <a:rPr lang="zh-CN" altLang="en-US" b="1" dirty="0"/>
              <a:t>	直观上说文法</a:t>
            </a:r>
            <a:r>
              <a:rPr lang="zh-CN" altLang="en-US" b="1" dirty="0">
                <a:solidFill>
                  <a:srgbClr val="FF9933"/>
                </a:solidFill>
              </a:rPr>
              <a:t>符号串</a:t>
            </a:r>
            <a:r>
              <a:rPr lang="en-US" altLang="zh-CN" b="1" dirty="0">
                <a:solidFill>
                  <a:srgbClr val="FF9933"/>
                </a:solidFill>
                <a:latin typeface="Times New Roman" pitchFamily="18" charset="0"/>
                <a:sym typeface="Symbol" pitchFamily="18" charset="2"/>
              </a:rPr>
              <a:t></a:t>
            </a:r>
            <a:r>
              <a:rPr lang="en-US" altLang="zh-CN" b="1" dirty="0">
                <a:solidFill>
                  <a:srgbClr val="FF9933"/>
                </a:solidFill>
              </a:rPr>
              <a:t> </a:t>
            </a:r>
            <a:r>
              <a:rPr lang="zh-CN" altLang="en-US" b="1" dirty="0"/>
              <a:t>的开始符号集是由</a:t>
            </a:r>
            <a:r>
              <a:rPr lang="en-US" altLang="zh-CN" b="1" dirty="0">
                <a:latin typeface="Times New Roman" pitchFamily="18" charset="0"/>
                <a:sym typeface="Symbol" pitchFamily="18" charset="2"/>
              </a:rPr>
              <a:t></a:t>
            </a:r>
            <a:r>
              <a:rPr lang="zh-CN" altLang="en-US" b="1" dirty="0"/>
              <a:t>推导出的开头的终结符（包括</a:t>
            </a:r>
            <a:r>
              <a:rPr lang="en-US" altLang="zh-CN" b="1" dirty="0"/>
              <a:t>ε）</a:t>
            </a:r>
            <a:r>
              <a:rPr lang="zh-CN" altLang="en-US" b="1" dirty="0"/>
              <a:t>组成。 </a:t>
            </a:r>
          </a:p>
        </p:txBody>
      </p:sp>
      <p:sp>
        <p:nvSpPr>
          <p:cNvPr id="17413" name="Rectangle 5"/>
          <p:cNvSpPr>
            <a:spLocks noChangeArrowheads="1"/>
          </p:cNvSpPr>
          <p:nvPr/>
        </p:nvSpPr>
        <p:spPr bwMode="auto">
          <a:xfrm>
            <a:off x="4976813" y="2852936"/>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3200" dirty="0">
                <a:latin typeface="Times New Roman" pitchFamily="18" charset="0"/>
                <a:cs typeface="Times New Roman" pitchFamily="18" charset="0"/>
              </a:rPr>
              <a:t>*</a:t>
            </a:r>
            <a:endParaRPr lang="zh-CN" altLang="en-US" sz="3200" dirty="0">
              <a:latin typeface="Times New Roman" pitchFamily="18" charset="0"/>
              <a:cs typeface="Times New Roman" pitchFamily="18" charset="0"/>
            </a:endParaRPr>
          </a:p>
        </p:txBody>
      </p:sp>
      <p:sp>
        <p:nvSpPr>
          <p:cNvPr id="17415" name="Rectangle 7"/>
          <p:cNvSpPr>
            <a:spLocks noChangeArrowheads="1"/>
          </p:cNvSpPr>
          <p:nvPr/>
        </p:nvSpPr>
        <p:spPr bwMode="auto">
          <a:xfrm>
            <a:off x="1664370" y="3429000"/>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zh-CN" altLang="en-US" sz="3200"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4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bldLvl="3" autoUpdateAnimBg="0"/>
      <p:bldP spid="17413" grpId="0"/>
      <p:bldP spid="1741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52400" y="228600"/>
            <a:ext cx="8686800" cy="647700"/>
          </a:xfrm>
        </p:spPr>
        <p:txBody>
          <a:bodyPr/>
          <a:lstStyle/>
          <a:p>
            <a:pPr algn="just">
              <a:buFont typeface="Monotype Sorts" pitchFamily="2" charset="2"/>
              <a:buBlip>
                <a:blip r:embed="rId2"/>
              </a:buBlip>
            </a:pPr>
            <a:r>
              <a:rPr lang="zh-CN" altLang="en-US" sz="2800" b="1"/>
              <a:t>例文法</a:t>
            </a:r>
            <a:r>
              <a:rPr lang="en-US" altLang="zh-CN" sz="2800" b="1"/>
              <a:t>G</a:t>
            </a:r>
            <a:r>
              <a:rPr lang="en-US" altLang="zh-CN" sz="2800" b="1" baseline="-30000"/>
              <a:t>2</a:t>
            </a:r>
            <a:r>
              <a:rPr lang="en-US" altLang="zh-CN" sz="2800" b="1"/>
              <a:t>[S]:  </a:t>
            </a:r>
            <a:endParaRPr lang="zh-CN" altLang="en-US" b="1"/>
          </a:p>
        </p:txBody>
      </p:sp>
      <p:sp>
        <p:nvSpPr>
          <p:cNvPr id="18436" name="Rectangle 4"/>
          <p:cNvSpPr>
            <a:spLocks noChangeArrowheads="1"/>
          </p:cNvSpPr>
          <p:nvPr/>
        </p:nvSpPr>
        <p:spPr bwMode="auto">
          <a:xfrm>
            <a:off x="609600" y="914400"/>
            <a:ext cx="1752600"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Font typeface="Monotype Sorts" pitchFamily="2" charset="2"/>
              <a:buNone/>
            </a:pPr>
            <a:r>
              <a:rPr lang="en-US" altLang="zh-CN" sz="2800"/>
              <a:t>S→Ap</a:t>
            </a:r>
          </a:p>
          <a:p>
            <a:pPr algn="l">
              <a:spcBef>
                <a:spcPct val="50000"/>
              </a:spcBef>
              <a:buClr>
                <a:schemeClr val="tx2"/>
              </a:buClr>
              <a:buFont typeface="Monotype Sorts" pitchFamily="2" charset="2"/>
              <a:buNone/>
            </a:pPr>
            <a:r>
              <a:rPr lang="en-US" altLang="zh-CN" sz="2800"/>
              <a:t>S→Bq</a:t>
            </a:r>
          </a:p>
          <a:p>
            <a:pPr algn="l">
              <a:spcBef>
                <a:spcPct val="50000"/>
              </a:spcBef>
              <a:buClr>
                <a:schemeClr val="tx2"/>
              </a:buClr>
              <a:buFont typeface="Monotype Sorts" pitchFamily="2" charset="2"/>
              <a:buNone/>
            </a:pPr>
            <a:r>
              <a:rPr lang="en-US" altLang="zh-CN" sz="2800"/>
              <a:t>A→a</a:t>
            </a:r>
          </a:p>
          <a:p>
            <a:pPr algn="l">
              <a:spcBef>
                <a:spcPct val="50000"/>
              </a:spcBef>
              <a:buClr>
                <a:schemeClr val="tx2"/>
              </a:buClr>
              <a:buFont typeface="Monotype Sorts" pitchFamily="2" charset="2"/>
              <a:buNone/>
            </a:pPr>
            <a:r>
              <a:rPr lang="en-US" altLang="zh-CN" sz="2800"/>
              <a:t>A→cA</a:t>
            </a:r>
          </a:p>
          <a:p>
            <a:pPr algn="l">
              <a:spcBef>
                <a:spcPct val="50000"/>
              </a:spcBef>
              <a:buClr>
                <a:schemeClr val="tx2"/>
              </a:buClr>
              <a:buFont typeface="Monotype Sorts" pitchFamily="2" charset="2"/>
              <a:buNone/>
            </a:pPr>
            <a:r>
              <a:rPr lang="en-US" altLang="zh-CN" sz="2800"/>
              <a:t>B→b</a:t>
            </a:r>
          </a:p>
          <a:p>
            <a:pPr algn="l">
              <a:spcBef>
                <a:spcPct val="50000"/>
              </a:spcBef>
              <a:buClr>
                <a:schemeClr val="tx2"/>
              </a:buClr>
              <a:buFont typeface="Monotype Sorts" pitchFamily="2" charset="2"/>
              <a:buNone/>
            </a:pPr>
            <a:r>
              <a:rPr lang="en-US" altLang="zh-CN" sz="2800"/>
              <a:t>B→dB</a:t>
            </a:r>
          </a:p>
        </p:txBody>
      </p:sp>
      <p:sp>
        <p:nvSpPr>
          <p:cNvPr id="18437" name="Rectangle 5"/>
          <p:cNvSpPr>
            <a:spLocks noChangeArrowheads="1"/>
          </p:cNvSpPr>
          <p:nvPr/>
        </p:nvSpPr>
        <p:spPr bwMode="auto">
          <a:xfrm>
            <a:off x="2438400" y="914400"/>
            <a:ext cx="3505200" cy="346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Font typeface="Monotype Sorts" pitchFamily="2" charset="2"/>
              <a:buNone/>
            </a:pPr>
            <a:r>
              <a:rPr lang="en-US" altLang="zh-CN" sz="2800"/>
              <a:t>FIRST(Ap)={a,c}</a:t>
            </a:r>
          </a:p>
          <a:p>
            <a:pPr algn="l">
              <a:spcBef>
                <a:spcPct val="50000"/>
              </a:spcBef>
              <a:buClr>
                <a:schemeClr val="tx2"/>
              </a:buClr>
              <a:buFont typeface="Monotype Sorts" pitchFamily="2" charset="2"/>
              <a:buNone/>
            </a:pPr>
            <a:r>
              <a:rPr lang="en-US" altLang="zh-CN" sz="2800"/>
              <a:t>FIRST(Bq)={b,d}</a:t>
            </a:r>
          </a:p>
          <a:p>
            <a:pPr algn="l">
              <a:spcBef>
                <a:spcPct val="50000"/>
              </a:spcBef>
              <a:buClr>
                <a:schemeClr val="tx2"/>
              </a:buClr>
              <a:buFont typeface="Monotype Sorts" pitchFamily="2" charset="2"/>
              <a:buNone/>
            </a:pPr>
            <a:r>
              <a:rPr lang="en-US" altLang="zh-CN" sz="2800"/>
              <a:t>FIRST(a)={a }</a:t>
            </a:r>
          </a:p>
          <a:p>
            <a:pPr algn="l">
              <a:spcBef>
                <a:spcPct val="50000"/>
              </a:spcBef>
              <a:buClr>
                <a:schemeClr val="tx2"/>
              </a:buClr>
              <a:buFont typeface="Monotype Sorts" pitchFamily="2" charset="2"/>
              <a:buNone/>
            </a:pPr>
            <a:r>
              <a:rPr lang="en-US" altLang="zh-CN" sz="2800"/>
              <a:t>FIRST(cA)={c}</a:t>
            </a:r>
          </a:p>
          <a:p>
            <a:pPr algn="l">
              <a:spcBef>
                <a:spcPct val="50000"/>
              </a:spcBef>
              <a:buClr>
                <a:schemeClr val="tx2"/>
              </a:buClr>
              <a:buFont typeface="Monotype Sorts" pitchFamily="2" charset="2"/>
              <a:buNone/>
            </a:pPr>
            <a:r>
              <a:rPr lang="en-US" altLang="zh-CN" sz="2800"/>
              <a:t>FIRST(b)={b}</a:t>
            </a:r>
          </a:p>
          <a:p>
            <a:pPr algn="l">
              <a:spcBef>
                <a:spcPct val="50000"/>
              </a:spcBef>
              <a:buClr>
                <a:schemeClr val="tx2"/>
              </a:buClr>
              <a:buFont typeface="Monotype Sorts" pitchFamily="2" charset="2"/>
              <a:buNone/>
            </a:pPr>
            <a:r>
              <a:rPr lang="en-US" altLang="zh-CN" sz="2800"/>
              <a:t>FIRST(dB)={d}</a:t>
            </a:r>
          </a:p>
        </p:txBody>
      </p:sp>
      <p:sp>
        <p:nvSpPr>
          <p:cNvPr id="18440" name="Rectangle 8"/>
          <p:cNvSpPr>
            <a:spLocks noChangeArrowheads="1"/>
          </p:cNvSpPr>
          <p:nvPr/>
        </p:nvSpPr>
        <p:spPr bwMode="auto">
          <a:xfrm>
            <a:off x="304800" y="4724400"/>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SzTx/>
              <a:buFontTx/>
              <a:buNone/>
            </a:pPr>
            <a:r>
              <a:rPr lang="zh-CN" altLang="en-US" sz="2800" dirty="0">
                <a:latin typeface="Times New Roman" pitchFamily="18" charset="0"/>
              </a:rPr>
              <a:t>由于</a:t>
            </a:r>
            <a:r>
              <a:rPr lang="zh-CN" altLang="en-US" sz="2800" dirty="0">
                <a:solidFill>
                  <a:schemeClr val="tx2"/>
                </a:solidFill>
                <a:latin typeface="Times New Roman" pitchFamily="18" charset="0"/>
              </a:rPr>
              <a:t>同一非终结符</a:t>
            </a:r>
            <a:r>
              <a:rPr lang="zh-CN" altLang="en-US" sz="2800" dirty="0">
                <a:latin typeface="Times New Roman" pitchFamily="18" charset="0"/>
              </a:rPr>
              <a:t>的两个</a:t>
            </a:r>
            <a:r>
              <a:rPr lang="zh-CN" altLang="en-US" sz="2800" dirty="0">
                <a:solidFill>
                  <a:schemeClr val="tx2"/>
                </a:solidFill>
                <a:latin typeface="Times New Roman" pitchFamily="18" charset="0"/>
              </a:rPr>
              <a:t>产生式的右部</a:t>
            </a:r>
            <a:r>
              <a:rPr lang="zh-CN" altLang="en-US" sz="2800" dirty="0">
                <a:latin typeface="Times New Roman" pitchFamily="18" charset="0"/>
              </a:rPr>
              <a:t>推导出来的</a:t>
            </a:r>
            <a:r>
              <a:rPr lang="zh-CN" altLang="en-US" sz="2800" dirty="0">
                <a:solidFill>
                  <a:schemeClr val="tx2"/>
                </a:solidFill>
                <a:latin typeface="Times New Roman" pitchFamily="18" charset="0"/>
              </a:rPr>
              <a:t>开始符号集</a:t>
            </a:r>
            <a:r>
              <a:rPr lang="zh-CN" altLang="en-US" sz="2800" dirty="0">
                <a:latin typeface="Times New Roman" pitchFamily="18" charset="0"/>
              </a:rPr>
              <a:t>不相交，因此可根据当前输入符属于哪个产生式右部的开始符号集而决定选哪个产生式进行推导，可以进行</a:t>
            </a:r>
            <a:r>
              <a:rPr lang="zh-CN" altLang="en-US" sz="2800" dirty="0">
                <a:solidFill>
                  <a:srgbClr val="FF9933"/>
                </a:solidFill>
                <a:latin typeface="Times New Roman" pitchFamily="18" charset="0"/>
              </a:rPr>
              <a:t>确定的自顶向下分析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4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4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autoUpdateAnimBg="0"/>
      <p:bldP spid="1844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z="3600" b="1">
                <a:solidFill>
                  <a:schemeClr val="tx1"/>
                </a:solidFill>
              </a:rPr>
              <a:t>3  后跟符号集</a:t>
            </a:r>
            <a:r>
              <a:rPr lang="en-US" altLang="zh-CN" sz="3600" b="1">
                <a:solidFill>
                  <a:schemeClr val="tx1"/>
                </a:solidFill>
              </a:rPr>
              <a:t>FOLLOW(A)</a:t>
            </a:r>
            <a:r>
              <a:rPr lang="zh-CN" altLang="en-US" sz="3600" b="1">
                <a:solidFill>
                  <a:schemeClr val="tx1"/>
                </a:solidFill>
              </a:rPr>
              <a:t>的定义</a:t>
            </a:r>
          </a:p>
        </p:txBody>
      </p:sp>
      <p:sp>
        <p:nvSpPr>
          <p:cNvPr id="19459" name="Rectangle 3"/>
          <p:cNvSpPr>
            <a:spLocks noGrp="1" noChangeArrowheads="1"/>
          </p:cNvSpPr>
          <p:nvPr>
            <p:ph type="body" idx="1"/>
          </p:nvPr>
        </p:nvSpPr>
        <p:spPr>
          <a:xfrm>
            <a:off x="228600" y="1600200"/>
            <a:ext cx="8915400" cy="4495800"/>
          </a:xfrm>
        </p:spPr>
        <p:txBody>
          <a:bodyPr/>
          <a:lstStyle/>
          <a:p>
            <a:pPr>
              <a:lnSpc>
                <a:spcPct val="90000"/>
              </a:lnSpc>
              <a:buFont typeface="Monotype Sorts" pitchFamily="2" charset="2"/>
              <a:buBlip>
                <a:blip r:embed="rId2"/>
              </a:buBlip>
            </a:pPr>
            <a:r>
              <a:rPr lang="zh-CN" altLang="en-US" sz="2800" b="1" dirty="0"/>
              <a:t>定义 </a:t>
            </a:r>
          </a:p>
          <a:p>
            <a:pPr>
              <a:lnSpc>
                <a:spcPct val="90000"/>
              </a:lnSpc>
              <a:buFont typeface="Monotype Sorts" pitchFamily="2" charset="2"/>
              <a:buNone/>
            </a:pPr>
            <a:r>
              <a:rPr lang="zh-CN" altLang="en-US" sz="2800" b="1" dirty="0"/>
              <a:t>	设</a:t>
            </a:r>
            <a:r>
              <a:rPr lang="en-US" altLang="zh-CN" sz="2800" b="1" dirty="0"/>
              <a:t>G=(V</a:t>
            </a:r>
            <a:r>
              <a:rPr lang="en-US" altLang="zh-CN" sz="2800" b="1" baseline="-30000" dirty="0"/>
              <a:t>T</a:t>
            </a:r>
            <a:r>
              <a:rPr lang="en-US" altLang="zh-CN" sz="2800" b="1" dirty="0"/>
              <a:t>, V</a:t>
            </a:r>
            <a:r>
              <a:rPr lang="en-US" altLang="zh-CN" sz="2800" b="1" baseline="-30000" dirty="0"/>
              <a:t>N</a:t>
            </a:r>
            <a:r>
              <a:rPr lang="en-US" altLang="zh-CN" sz="2800" b="1" dirty="0"/>
              <a:t>, P, S)</a:t>
            </a:r>
            <a:r>
              <a:rPr lang="zh-CN" altLang="en-US" sz="2800" b="1" dirty="0"/>
              <a:t>是上下文无关文法，</a:t>
            </a:r>
            <a:r>
              <a:rPr lang="en-US" altLang="zh-CN" sz="2800" b="1" dirty="0">
                <a:solidFill>
                  <a:schemeClr val="tx2"/>
                </a:solidFill>
              </a:rPr>
              <a:t>A∈V</a:t>
            </a:r>
            <a:r>
              <a:rPr lang="en-US" altLang="zh-CN" sz="2800" b="1" baseline="-30000" dirty="0">
                <a:solidFill>
                  <a:schemeClr val="tx2"/>
                </a:solidFill>
              </a:rPr>
              <a:t>N</a:t>
            </a:r>
            <a:r>
              <a:rPr lang="en-US" altLang="zh-CN" sz="2800" b="1" dirty="0"/>
              <a:t> ，</a:t>
            </a:r>
          </a:p>
          <a:p>
            <a:pPr>
              <a:lnSpc>
                <a:spcPct val="90000"/>
              </a:lnSpc>
              <a:spcBef>
                <a:spcPct val="50000"/>
              </a:spcBef>
              <a:buFont typeface="Monotype Sorts" pitchFamily="2" charset="2"/>
              <a:buNone/>
            </a:pPr>
            <a:r>
              <a:rPr lang="en-US" altLang="zh-CN" sz="2800" b="1" dirty="0"/>
              <a:t>	FOLLOW(A)={</a:t>
            </a:r>
            <a:r>
              <a:rPr lang="en-US" altLang="zh-CN" sz="2800" b="1" dirty="0" err="1"/>
              <a:t>a</a:t>
            </a:r>
            <a:r>
              <a:rPr lang="en-US" altLang="zh-CN" sz="2800" b="1" dirty="0" err="1">
                <a:latin typeface="宋体" pitchFamily="2" charset="-122"/>
                <a:sym typeface="Times New Roman" pitchFamily="18" charset="0"/>
              </a:rPr>
              <a:t>|</a:t>
            </a:r>
            <a:r>
              <a:rPr lang="en-US" altLang="zh-CN" sz="2800" b="1" dirty="0" err="1"/>
              <a:t>S</a:t>
            </a:r>
            <a:r>
              <a:rPr lang="zh-CN" altLang="en-US" sz="2800" b="1" dirty="0">
                <a:latin typeface="Times New Roman" pitchFamily="18" charset="0"/>
                <a:sym typeface="Symbol" pitchFamily="18" charset="2"/>
              </a:rPr>
              <a:t></a:t>
            </a:r>
            <a:r>
              <a:rPr lang="en-US" altLang="zh-CN" sz="2800" b="1" dirty="0">
                <a:latin typeface="Times New Roman"/>
              </a:rPr>
              <a:t>…</a:t>
            </a:r>
            <a:r>
              <a:rPr lang="en-US" altLang="zh-CN" sz="2800" b="1" dirty="0" err="1"/>
              <a:t>Aa</a:t>
            </a:r>
            <a:r>
              <a:rPr lang="en-US" altLang="zh-CN" sz="2800" b="1" dirty="0">
                <a:latin typeface="Times New Roman"/>
              </a:rPr>
              <a:t>…</a:t>
            </a:r>
            <a:r>
              <a:rPr lang="en-US" altLang="zh-CN" sz="2800" b="1" dirty="0"/>
              <a:t>，a ∈V</a:t>
            </a:r>
            <a:r>
              <a:rPr lang="en-US" altLang="zh-CN" sz="2800" b="1" baseline="-30000" dirty="0"/>
              <a:t>T</a:t>
            </a:r>
            <a:r>
              <a:rPr lang="en-US" altLang="zh-CN" sz="2800" b="1" dirty="0"/>
              <a:t>}，</a:t>
            </a:r>
          </a:p>
          <a:p>
            <a:pPr>
              <a:lnSpc>
                <a:spcPct val="90000"/>
              </a:lnSpc>
              <a:spcBef>
                <a:spcPct val="50000"/>
              </a:spcBef>
              <a:buFont typeface="Monotype Sorts" pitchFamily="2" charset="2"/>
              <a:buNone/>
            </a:pPr>
            <a:r>
              <a:rPr lang="zh-CN" altLang="en-US" sz="2800" b="1" dirty="0"/>
              <a:t>	若有</a:t>
            </a:r>
            <a:r>
              <a:rPr lang="en-US" altLang="zh-CN" sz="2800" b="1" dirty="0"/>
              <a:t>S</a:t>
            </a:r>
            <a:r>
              <a:rPr lang="zh-CN" altLang="en-US" sz="2800" b="1" dirty="0">
                <a:latin typeface="Times New Roman" pitchFamily="18" charset="0"/>
                <a:sym typeface="Symbol" pitchFamily="18" charset="2"/>
              </a:rPr>
              <a:t></a:t>
            </a:r>
            <a:r>
              <a:rPr lang="en-US" altLang="zh-CN" sz="2800" b="1" dirty="0"/>
              <a:t> </a:t>
            </a:r>
            <a:r>
              <a:rPr lang="en-US" altLang="zh-CN" sz="2800" b="1" dirty="0">
                <a:latin typeface="Times New Roman"/>
              </a:rPr>
              <a:t>…</a:t>
            </a:r>
            <a:r>
              <a:rPr lang="en-US" altLang="zh-CN" sz="2800" b="1" dirty="0"/>
              <a:t>A，</a:t>
            </a:r>
            <a:r>
              <a:rPr lang="zh-CN" altLang="en-US" sz="2800" b="1" dirty="0"/>
              <a:t>则规定 # ∈</a:t>
            </a:r>
            <a:r>
              <a:rPr lang="en-US" altLang="zh-CN" sz="2800" b="1" dirty="0"/>
              <a:t>FOLLOW(A)</a:t>
            </a:r>
          </a:p>
          <a:p>
            <a:pPr>
              <a:lnSpc>
                <a:spcPct val="90000"/>
              </a:lnSpc>
              <a:spcBef>
                <a:spcPct val="50000"/>
              </a:spcBef>
              <a:buFont typeface="Monotype Sorts" pitchFamily="2" charset="2"/>
              <a:buNone/>
            </a:pPr>
            <a:r>
              <a:rPr lang="zh-CN" altLang="en-US" sz="2800" b="1" dirty="0"/>
              <a:t>	（注： </a:t>
            </a:r>
            <a:r>
              <a:rPr lang="zh-CN" altLang="en-US" sz="2800" b="1" dirty="0">
                <a:solidFill>
                  <a:srgbClr val="FF9933"/>
                </a:solidFill>
              </a:rPr>
              <a:t>输入串#</a:t>
            </a:r>
            <a:r>
              <a:rPr lang="zh-CN" altLang="en-US" sz="2800" b="1" dirty="0"/>
              <a:t>，</a:t>
            </a:r>
            <a:r>
              <a:rPr lang="zh-CN" altLang="en-US" sz="2800" b="1" dirty="0">
                <a:latin typeface="Times New Roman"/>
              </a:rPr>
              <a:t>‘</a:t>
            </a:r>
            <a:r>
              <a:rPr lang="zh-CN" altLang="en-US" sz="2800" b="1" dirty="0"/>
              <a:t>#</a:t>
            </a:r>
            <a:r>
              <a:rPr lang="zh-CN" altLang="en-US" sz="2800" b="1" dirty="0">
                <a:latin typeface="Times New Roman"/>
              </a:rPr>
              <a:t>’</a:t>
            </a:r>
            <a:r>
              <a:rPr lang="zh-CN" altLang="en-US" sz="2800" b="1" dirty="0"/>
              <a:t>做为输入串的结束符）</a:t>
            </a:r>
          </a:p>
          <a:p>
            <a:pPr>
              <a:lnSpc>
                <a:spcPct val="90000"/>
              </a:lnSpc>
              <a:spcBef>
                <a:spcPct val="50000"/>
              </a:spcBef>
              <a:buFont typeface="Monotype Sorts" pitchFamily="2" charset="2"/>
              <a:buNone/>
            </a:pPr>
            <a:r>
              <a:rPr lang="zh-CN" altLang="en-US" sz="2800" b="1" dirty="0"/>
              <a:t>	</a:t>
            </a:r>
          </a:p>
          <a:p>
            <a:pPr>
              <a:lnSpc>
                <a:spcPct val="90000"/>
              </a:lnSpc>
              <a:spcBef>
                <a:spcPct val="50000"/>
              </a:spcBef>
              <a:buFont typeface="Monotype Sorts" pitchFamily="2" charset="2"/>
              <a:buNone/>
            </a:pPr>
            <a:r>
              <a:rPr lang="zh-CN" altLang="en-US" sz="2800" b="1" dirty="0"/>
              <a:t>	直观上说,非终结符</a:t>
            </a:r>
            <a:r>
              <a:rPr lang="en-US" altLang="zh-CN" sz="2800" b="1" dirty="0"/>
              <a:t>A</a:t>
            </a:r>
            <a:r>
              <a:rPr lang="zh-CN" altLang="en-US" sz="2800" b="1" dirty="0"/>
              <a:t>的后跟符号集是由</a:t>
            </a:r>
            <a:r>
              <a:rPr lang="zh-CN" altLang="en-US" sz="2800" b="1" dirty="0">
                <a:solidFill>
                  <a:srgbClr val="FF9933"/>
                </a:solidFill>
              </a:rPr>
              <a:t>句型</a:t>
            </a:r>
            <a:r>
              <a:rPr lang="zh-CN" altLang="en-US" sz="2800" b="1" dirty="0"/>
              <a:t>中紧跟</a:t>
            </a:r>
            <a:r>
              <a:rPr lang="en-US" altLang="zh-CN" sz="2800" b="1" dirty="0"/>
              <a:t>A</a:t>
            </a:r>
            <a:r>
              <a:rPr lang="zh-CN" altLang="en-US" sz="2800" b="1" dirty="0"/>
              <a:t>后的那些终结符（包括#）组成。</a:t>
            </a:r>
          </a:p>
        </p:txBody>
      </p:sp>
      <p:sp>
        <p:nvSpPr>
          <p:cNvPr id="19463" name="Rectangle 7"/>
          <p:cNvSpPr>
            <a:spLocks noChangeArrowheads="1"/>
          </p:cNvSpPr>
          <p:nvPr/>
        </p:nvSpPr>
        <p:spPr bwMode="auto">
          <a:xfrm>
            <a:off x="3635375" y="2565400"/>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
        <p:nvSpPr>
          <p:cNvPr id="19465" name="Rectangle 9"/>
          <p:cNvSpPr>
            <a:spLocks noChangeArrowheads="1"/>
          </p:cNvSpPr>
          <p:nvPr/>
        </p:nvSpPr>
        <p:spPr bwMode="auto">
          <a:xfrm>
            <a:off x="1619250" y="3213100"/>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45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5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bldLvl="2" autoUpdateAnimBg="0"/>
      <p:bldP spid="19463" grpId="0"/>
      <p:bldP spid="1946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76200" y="152400"/>
            <a:ext cx="2590800" cy="1752600"/>
          </a:xfrm>
        </p:spPr>
        <p:txBody>
          <a:bodyPr/>
          <a:lstStyle/>
          <a:p>
            <a:pPr algn="just">
              <a:lnSpc>
                <a:spcPct val="90000"/>
              </a:lnSpc>
              <a:buFont typeface="Monotype Sorts" pitchFamily="2" charset="2"/>
              <a:buBlip>
                <a:blip r:embed="rId2"/>
              </a:buBlip>
            </a:pPr>
            <a:r>
              <a:rPr lang="zh-CN" altLang="en-US" sz="2800" b="1"/>
              <a:t>例 文法</a:t>
            </a:r>
            <a:r>
              <a:rPr lang="en-US" altLang="zh-CN" sz="2800" b="1"/>
              <a:t>G</a:t>
            </a:r>
            <a:r>
              <a:rPr lang="en-US" altLang="zh-CN" sz="2800" b="1" baseline="-30000"/>
              <a:t>3</a:t>
            </a:r>
            <a:r>
              <a:rPr lang="en-US" altLang="zh-CN" sz="2800" b="1"/>
              <a:t>[S]:</a:t>
            </a:r>
          </a:p>
          <a:p>
            <a:pPr>
              <a:lnSpc>
                <a:spcPct val="90000"/>
              </a:lnSpc>
              <a:spcBef>
                <a:spcPct val="50000"/>
              </a:spcBef>
              <a:buSzPct val="75000"/>
              <a:buFont typeface="Monotype Sorts" pitchFamily="2" charset="2"/>
              <a:buNone/>
            </a:pPr>
            <a:r>
              <a:rPr lang="en-US" altLang="zh-CN" sz="2800" b="1"/>
              <a:t>	S→aA|d </a:t>
            </a:r>
          </a:p>
          <a:p>
            <a:pPr>
              <a:lnSpc>
                <a:spcPct val="90000"/>
              </a:lnSpc>
              <a:spcBef>
                <a:spcPct val="50000"/>
              </a:spcBef>
              <a:buSzPct val="75000"/>
              <a:buFont typeface="Monotype Sorts" pitchFamily="2" charset="2"/>
              <a:buNone/>
            </a:pPr>
            <a:r>
              <a:rPr lang="en-US" altLang="zh-CN" sz="2800" b="1"/>
              <a:t>	A→bAS|ε</a:t>
            </a:r>
          </a:p>
        </p:txBody>
      </p:sp>
      <p:sp>
        <p:nvSpPr>
          <p:cNvPr id="20485" name="Rectangle 5"/>
          <p:cNvSpPr>
            <a:spLocks noChangeArrowheads="1"/>
          </p:cNvSpPr>
          <p:nvPr/>
        </p:nvSpPr>
        <p:spPr bwMode="auto">
          <a:xfrm>
            <a:off x="304800" y="4343400"/>
            <a:ext cx="8686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rgbClr val="FF0000"/>
              </a:buClr>
              <a:buSzTx/>
              <a:buFont typeface="Wingdings" pitchFamily="2" charset="2"/>
              <a:buChar char="Ø"/>
            </a:pPr>
            <a:r>
              <a:rPr lang="zh-CN" altLang="en-US" sz="2800"/>
              <a:t>由 </a:t>
            </a:r>
            <a:r>
              <a:rPr lang="en-US" altLang="zh-CN" sz="2800"/>
              <a:t>S </a:t>
            </a:r>
            <a:r>
              <a:rPr lang="zh-CN" altLang="en-US" sz="2800">
                <a:latin typeface="Times New Roman" pitchFamily="18" charset="0"/>
                <a:sym typeface="Symbol" pitchFamily="18" charset="2"/>
              </a:rPr>
              <a:t></a:t>
            </a:r>
            <a:r>
              <a:rPr lang="en-US" altLang="zh-CN" sz="2800"/>
              <a:t> </a:t>
            </a:r>
            <a:r>
              <a:rPr lang="en-US" altLang="zh-CN" sz="2800">
                <a:solidFill>
                  <a:srgbClr val="FF3399"/>
                </a:solidFill>
              </a:rPr>
              <a:t>S</a:t>
            </a:r>
            <a:r>
              <a:rPr lang="en-US" altLang="zh-CN" sz="2800"/>
              <a:t> </a:t>
            </a:r>
            <a:r>
              <a:rPr lang="zh-CN" altLang="en-US" sz="2800"/>
              <a:t>得 # ∈</a:t>
            </a:r>
            <a:r>
              <a:rPr lang="en-US" altLang="zh-CN" sz="2800"/>
              <a:t>FOLLOW(S)</a:t>
            </a:r>
          </a:p>
          <a:p>
            <a:pPr algn="l">
              <a:lnSpc>
                <a:spcPct val="100000"/>
              </a:lnSpc>
              <a:spcBef>
                <a:spcPct val="50000"/>
              </a:spcBef>
              <a:buClr>
                <a:srgbClr val="FF0000"/>
              </a:buClr>
              <a:buSzTx/>
            </a:pPr>
            <a:r>
              <a:rPr lang="zh-CN" altLang="en-US" sz="2800"/>
              <a:t>   由</a:t>
            </a:r>
            <a:r>
              <a:rPr lang="en-US" altLang="zh-CN" sz="2800" u="sng"/>
              <a:t>S </a:t>
            </a:r>
            <a:r>
              <a:rPr lang="zh-CN" altLang="en-US" sz="2800">
                <a:latin typeface="Times New Roman" pitchFamily="18" charset="0"/>
                <a:sym typeface="Symbol" pitchFamily="18" charset="2"/>
              </a:rPr>
              <a:t></a:t>
            </a:r>
            <a:r>
              <a:rPr lang="en-US" altLang="zh-CN" sz="2800"/>
              <a:t> </a:t>
            </a:r>
            <a:r>
              <a:rPr lang="en-US" altLang="zh-CN" sz="2800">
                <a:solidFill>
                  <a:srgbClr val="FFFF66"/>
                </a:solidFill>
              </a:rPr>
              <a:t>a</a:t>
            </a:r>
            <a:r>
              <a:rPr lang="en-US" altLang="zh-CN" sz="2800" u="sng">
                <a:solidFill>
                  <a:srgbClr val="FFFF66"/>
                </a:solidFill>
              </a:rPr>
              <a:t>A </a:t>
            </a:r>
            <a:r>
              <a:rPr lang="zh-CN" altLang="en-US" sz="2800">
                <a:latin typeface="Times New Roman" pitchFamily="18" charset="0"/>
                <a:sym typeface="Symbol" pitchFamily="18" charset="2"/>
              </a:rPr>
              <a:t></a:t>
            </a:r>
            <a:r>
              <a:rPr lang="en-US" altLang="zh-CN" sz="2800"/>
              <a:t> a</a:t>
            </a:r>
            <a:r>
              <a:rPr lang="en-US" altLang="zh-CN" sz="2800">
                <a:solidFill>
                  <a:srgbClr val="FFFF66"/>
                </a:solidFill>
              </a:rPr>
              <a:t>b</a:t>
            </a:r>
            <a:r>
              <a:rPr lang="en-US" altLang="zh-CN" sz="2800" u="sng">
                <a:solidFill>
                  <a:srgbClr val="FFFF66"/>
                </a:solidFill>
              </a:rPr>
              <a:t>A</a:t>
            </a:r>
            <a:r>
              <a:rPr lang="en-US" altLang="zh-CN" sz="2800">
                <a:solidFill>
                  <a:srgbClr val="FFFF66"/>
                </a:solidFill>
              </a:rPr>
              <a:t>S </a:t>
            </a:r>
            <a:r>
              <a:rPr lang="zh-CN" altLang="en-US" sz="2800">
                <a:latin typeface="Times New Roman" pitchFamily="18" charset="0"/>
                <a:sym typeface="Symbol" pitchFamily="18" charset="2"/>
              </a:rPr>
              <a:t></a:t>
            </a:r>
            <a:r>
              <a:rPr lang="en-US" altLang="zh-CN" sz="2800"/>
              <a:t> ab</a:t>
            </a:r>
            <a:r>
              <a:rPr lang="en-US" altLang="zh-CN" sz="2800">
                <a:solidFill>
                  <a:schemeClr val="tx2"/>
                </a:solidFill>
              </a:rPr>
              <a:t>bAS</a:t>
            </a:r>
            <a:r>
              <a:rPr lang="en-US" altLang="zh-CN" sz="2800" u="sng"/>
              <a:t>S </a:t>
            </a:r>
            <a:r>
              <a:rPr lang="zh-CN" altLang="en-US" sz="2800">
                <a:latin typeface="Times New Roman" pitchFamily="18" charset="0"/>
                <a:sym typeface="Symbol" pitchFamily="18" charset="2"/>
              </a:rPr>
              <a:t></a:t>
            </a:r>
            <a:r>
              <a:rPr lang="en-US" altLang="zh-CN" sz="2800"/>
              <a:t> abbA</a:t>
            </a:r>
            <a:r>
              <a:rPr lang="en-US" altLang="zh-CN" sz="2800">
                <a:solidFill>
                  <a:srgbClr val="FF3399"/>
                </a:solidFill>
              </a:rPr>
              <a:t>S</a:t>
            </a:r>
            <a:r>
              <a:rPr lang="en-US" altLang="zh-CN" sz="2800">
                <a:solidFill>
                  <a:schemeClr val="tx2"/>
                </a:solidFill>
              </a:rPr>
              <a:t>aA</a:t>
            </a:r>
          </a:p>
          <a:p>
            <a:pPr algn="l">
              <a:lnSpc>
                <a:spcPct val="100000"/>
              </a:lnSpc>
              <a:spcBef>
                <a:spcPct val="50000"/>
              </a:spcBef>
              <a:buClr>
                <a:srgbClr val="FF0000"/>
              </a:buClr>
              <a:buSzTx/>
            </a:pPr>
            <a:r>
              <a:rPr lang="en-US" altLang="zh-CN" sz="2800"/>
              <a:t>                                               </a:t>
            </a:r>
            <a:r>
              <a:rPr lang="en-US" altLang="zh-CN" sz="2800">
                <a:latin typeface="Times New Roman"/>
              </a:rPr>
              <a:t>…</a:t>
            </a:r>
            <a:r>
              <a:rPr lang="en-US" altLang="zh-CN" sz="2800"/>
              <a:t> </a:t>
            </a:r>
            <a:r>
              <a:rPr lang="zh-CN" altLang="en-US" sz="2800">
                <a:latin typeface="Times New Roman" pitchFamily="18" charset="0"/>
                <a:sym typeface="Symbol" pitchFamily="18" charset="2"/>
              </a:rPr>
              <a:t></a:t>
            </a:r>
            <a:r>
              <a:rPr lang="en-US" altLang="zh-CN" sz="2800"/>
              <a:t> abbA</a:t>
            </a:r>
            <a:r>
              <a:rPr lang="en-US" altLang="zh-CN" sz="2800">
                <a:solidFill>
                  <a:srgbClr val="FF3399"/>
                </a:solidFill>
              </a:rPr>
              <a:t>S</a:t>
            </a:r>
            <a:r>
              <a:rPr lang="en-US" altLang="zh-CN" sz="2800">
                <a:solidFill>
                  <a:srgbClr val="FFFF66"/>
                </a:solidFill>
              </a:rPr>
              <a:t>d</a:t>
            </a:r>
            <a:endParaRPr lang="zh-CN" altLang="en-US" sz="2800">
              <a:solidFill>
                <a:srgbClr val="FFFF66"/>
              </a:solidFill>
            </a:endParaRPr>
          </a:p>
          <a:p>
            <a:pPr algn="l">
              <a:lnSpc>
                <a:spcPct val="100000"/>
              </a:lnSpc>
              <a:spcBef>
                <a:spcPct val="50000"/>
              </a:spcBef>
              <a:buClr>
                <a:schemeClr val="tx2"/>
              </a:buClr>
              <a:buFont typeface="Monotype Sorts" pitchFamily="2" charset="2"/>
              <a:buNone/>
            </a:pPr>
            <a:r>
              <a:rPr lang="zh-CN" altLang="en-US" sz="2800"/>
              <a:t>    </a:t>
            </a:r>
            <a:r>
              <a:rPr lang="en-US" altLang="zh-CN" sz="2800">
                <a:solidFill>
                  <a:srgbClr val="FFFF66"/>
                </a:solidFill>
              </a:rPr>
              <a:t>FOLLOW(S)={#,a,d}</a:t>
            </a:r>
          </a:p>
        </p:txBody>
      </p:sp>
      <p:sp>
        <p:nvSpPr>
          <p:cNvPr id="20488" name="Rectangle 8"/>
          <p:cNvSpPr>
            <a:spLocks noChangeArrowheads="1"/>
          </p:cNvSpPr>
          <p:nvPr/>
        </p:nvSpPr>
        <p:spPr bwMode="auto">
          <a:xfrm>
            <a:off x="304800" y="1828800"/>
            <a:ext cx="8305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rgbClr val="FF0000"/>
              </a:buClr>
              <a:buSzTx/>
              <a:buFont typeface="Wingdings" pitchFamily="2" charset="2"/>
              <a:buChar char="Ø"/>
            </a:pPr>
            <a:r>
              <a:rPr lang="zh-CN" altLang="en-US" sz="2800" dirty="0"/>
              <a:t>由</a:t>
            </a:r>
            <a:r>
              <a:rPr lang="en-US" altLang="zh-CN" sz="2800" dirty="0"/>
              <a:t>S </a:t>
            </a:r>
            <a:r>
              <a:rPr lang="zh-CN" altLang="en-US" sz="2800" dirty="0">
                <a:latin typeface="Times New Roman" pitchFamily="18" charset="0"/>
                <a:sym typeface="Symbol" pitchFamily="18" charset="2"/>
              </a:rPr>
              <a:t></a:t>
            </a:r>
            <a:r>
              <a:rPr lang="en-US" altLang="zh-CN" sz="2800" dirty="0"/>
              <a:t>  </a:t>
            </a:r>
            <a:r>
              <a:rPr lang="en-US" altLang="zh-CN" sz="2800" dirty="0" err="1"/>
              <a:t>a</a:t>
            </a:r>
            <a:r>
              <a:rPr lang="en-US" altLang="zh-CN" sz="2800" dirty="0" err="1">
                <a:solidFill>
                  <a:srgbClr val="FF3399"/>
                </a:solidFill>
              </a:rPr>
              <a:t>A</a:t>
            </a:r>
            <a:r>
              <a:rPr lang="en-US" altLang="zh-CN" sz="2800" dirty="0">
                <a:solidFill>
                  <a:srgbClr val="FF3399"/>
                </a:solidFill>
              </a:rPr>
              <a:t> </a:t>
            </a:r>
            <a:r>
              <a:rPr lang="zh-CN" altLang="en-US" sz="2800" dirty="0"/>
              <a:t>得 # ∈</a:t>
            </a:r>
            <a:r>
              <a:rPr lang="en-US" altLang="zh-CN" sz="2800" dirty="0"/>
              <a:t>FOLLOW(A)</a:t>
            </a:r>
            <a:endParaRPr lang="zh-CN" altLang="en-US" sz="2800" dirty="0"/>
          </a:p>
          <a:p>
            <a:pPr algn="l">
              <a:lnSpc>
                <a:spcPct val="100000"/>
              </a:lnSpc>
              <a:spcBef>
                <a:spcPct val="50000"/>
              </a:spcBef>
              <a:buClr>
                <a:schemeClr val="tx2"/>
              </a:buClr>
              <a:buFont typeface="Monotype Sorts" pitchFamily="2" charset="2"/>
              <a:buNone/>
            </a:pPr>
            <a:r>
              <a:rPr lang="en-US" altLang="zh-CN" sz="2800" dirty="0"/>
              <a:t>   </a:t>
            </a:r>
            <a:r>
              <a:rPr lang="zh-CN" altLang="en-US" sz="2800" dirty="0"/>
              <a:t>由</a:t>
            </a:r>
            <a:r>
              <a:rPr lang="en-US" altLang="zh-CN" sz="2800" dirty="0"/>
              <a:t>S </a:t>
            </a:r>
            <a:r>
              <a:rPr lang="zh-CN" altLang="en-US" sz="2800" dirty="0">
                <a:latin typeface="Times New Roman" pitchFamily="18" charset="0"/>
                <a:sym typeface="Symbol" pitchFamily="18" charset="2"/>
              </a:rPr>
              <a:t></a:t>
            </a:r>
            <a:r>
              <a:rPr lang="en-US" altLang="zh-CN" sz="2800" dirty="0"/>
              <a:t>  </a:t>
            </a:r>
            <a:r>
              <a:rPr lang="en-US" altLang="zh-CN" sz="2800" dirty="0" err="1"/>
              <a:t>abAS</a:t>
            </a:r>
            <a:r>
              <a:rPr lang="en-US" altLang="zh-CN" sz="2800" dirty="0"/>
              <a:t> </a:t>
            </a:r>
            <a:r>
              <a:rPr lang="zh-CN" altLang="en-US" sz="2800" dirty="0">
                <a:latin typeface="Times New Roman" pitchFamily="18" charset="0"/>
                <a:sym typeface="Symbol" pitchFamily="18" charset="2"/>
              </a:rPr>
              <a:t></a:t>
            </a:r>
            <a:r>
              <a:rPr lang="en-US" altLang="zh-CN" sz="2800" dirty="0"/>
              <a:t>  </a:t>
            </a:r>
            <a:r>
              <a:rPr lang="en-US" altLang="zh-CN" sz="2800" dirty="0" err="1"/>
              <a:t>ab</a:t>
            </a:r>
            <a:r>
              <a:rPr lang="en-US" altLang="zh-CN" sz="2800" dirty="0" err="1">
                <a:solidFill>
                  <a:srgbClr val="FF3399"/>
                </a:solidFill>
              </a:rPr>
              <a:t>A</a:t>
            </a:r>
            <a:r>
              <a:rPr lang="en-US" altLang="zh-CN" sz="2800" dirty="0" err="1">
                <a:solidFill>
                  <a:srgbClr val="FFFF66"/>
                </a:solidFill>
              </a:rPr>
              <a:t>a</a:t>
            </a:r>
            <a:r>
              <a:rPr lang="en-US" altLang="zh-CN" sz="2800" dirty="0" err="1"/>
              <a:t>A</a:t>
            </a:r>
            <a:r>
              <a:rPr lang="en-US" altLang="zh-CN" sz="2800" dirty="0"/>
              <a:t> </a:t>
            </a:r>
            <a:r>
              <a:rPr lang="zh-CN" altLang="en-US" sz="2800" dirty="0"/>
              <a:t>得 </a:t>
            </a:r>
            <a:r>
              <a:rPr lang="en-US" altLang="zh-CN" sz="2800" dirty="0"/>
              <a:t>a </a:t>
            </a:r>
            <a:r>
              <a:rPr lang="zh-CN" altLang="en-US" sz="2800" dirty="0"/>
              <a:t>∈</a:t>
            </a:r>
            <a:r>
              <a:rPr lang="en-US" altLang="zh-CN" sz="2800" dirty="0"/>
              <a:t>FOLLOW(A)</a:t>
            </a:r>
          </a:p>
          <a:p>
            <a:pPr algn="l">
              <a:lnSpc>
                <a:spcPct val="100000"/>
              </a:lnSpc>
              <a:spcBef>
                <a:spcPct val="50000"/>
              </a:spcBef>
              <a:buClr>
                <a:schemeClr val="tx2"/>
              </a:buClr>
              <a:buFont typeface="Monotype Sorts" pitchFamily="2" charset="2"/>
              <a:buNone/>
            </a:pPr>
            <a:r>
              <a:rPr lang="en-US" altLang="zh-CN" sz="2800" dirty="0"/>
              <a:t>		   </a:t>
            </a:r>
            <a:r>
              <a:rPr lang="en-US" altLang="zh-CN" sz="2800" dirty="0">
                <a:latin typeface="Times New Roman"/>
              </a:rPr>
              <a:t>…</a:t>
            </a:r>
            <a:r>
              <a:rPr lang="en-US" altLang="zh-CN" sz="2800" dirty="0"/>
              <a:t> </a:t>
            </a:r>
            <a:r>
              <a:rPr lang="zh-CN" altLang="en-US" sz="2800" dirty="0">
                <a:latin typeface="Times New Roman" pitchFamily="18" charset="0"/>
                <a:sym typeface="Symbol" pitchFamily="18" charset="2"/>
              </a:rPr>
              <a:t></a:t>
            </a:r>
            <a:r>
              <a:rPr lang="en-US" altLang="zh-CN" sz="2800" dirty="0"/>
              <a:t>  </a:t>
            </a:r>
            <a:r>
              <a:rPr lang="en-US" altLang="zh-CN" sz="2800" dirty="0" err="1"/>
              <a:t>ab</a:t>
            </a:r>
            <a:r>
              <a:rPr lang="en-US" altLang="zh-CN" sz="2800" dirty="0" err="1">
                <a:solidFill>
                  <a:srgbClr val="FF3399"/>
                </a:solidFill>
              </a:rPr>
              <a:t>A</a:t>
            </a:r>
            <a:r>
              <a:rPr lang="en-US" altLang="zh-CN" sz="2800" dirty="0" err="1">
                <a:solidFill>
                  <a:srgbClr val="FFFF66"/>
                </a:solidFill>
              </a:rPr>
              <a:t>d</a:t>
            </a:r>
            <a:r>
              <a:rPr lang="en-US" altLang="zh-CN" sz="2800" dirty="0"/>
              <a:t>   </a:t>
            </a:r>
            <a:r>
              <a:rPr lang="zh-CN" altLang="en-US" sz="2800" dirty="0"/>
              <a:t>得 </a:t>
            </a:r>
            <a:r>
              <a:rPr lang="en-US" altLang="zh-CN" sz="2800" dirty="0"/>
              <a:t>d </a:t>
            </a:r>
            <a:r>
              <a:rPr lang="zh-CN" altLang="en-US" sz="2800" dirty="0"/>
              <a:t>∈</a:t>
            </a:r>
            <a:r>
              <a:rPr lang="en-US" altLang="zh-CN" sz="2800" dirty="0"/>
              <a:t>FOLLOW(A)</a:t>
            </a:r>
          </a:p>
          <a:p>
            <a:pPr algn="l">
              <a:lnSpc>
                <a:spcPct val="100000"/>
              </a:lnSpc>
              <a:spcBef>
                <a:spcPct val="50000"/>
              </a:spcBef>
              <a:buClr>
                <a:schemeClr val="tx2"/>
              </a:buClr>
              <a:buFont typeface="Monotype Sorts" pitchFamily="2" charset="2"/>
              <a:buNone/>
            </a:pPr>
            <a:r>
              <a:rPr lang="zh-CN" altLang="en-US" sz="2800" dirty="0"/>
              <a:t>    </a:t>
            </a:r>
            <a:r>
              <a:rPr lang="en-US" altLang="zh-CN" sz="2800" dirty="0">
                <a:solidFill>
                  <a:srgbClr val="FFFF66"/>
                </a:solidFill>
              </a:rPr>
              <a:t>FOLLOW(A)={#,</a:t>
            </a:r>
            <a:r>
              <a:rPr lang="en-US" altLang="zh-CN" sz="2800" dirty="0" err="1">
                <a:solidFill>
                  <a:srgbClr val="FFFF66"/>
                </a:solidFill>
              </a:rPr>
              <a:t>a,d</a:t>
            </a:r>
            <a:r>
              <a:rPr lang="en-US" altLang="zh-CN" sz="2800" dirty="0">
                <a:solidFill>
                  <a:srgbClr val="FFFF66"/>
                </a:solidFill>
              </a:rPr>
              <a:t>}</a:t>
            </a:r>
          </a:p>
        </p:txBody>
      </p:sp>
      <p:sp>
        <p:nvSpPr>
          <p:cNvPr id="20492" name="Rectangle 12"/>
          <p:cNvSpPr>
            <a:spLocks noChangeArrowheads="1"/>
          </p:cNvSpPr>
          <p:nvPr/>
        </p:nvSpPr>
        <p:spPr bwMode="auto">
          <a:xfrm>
            <a:off x="1370013" y="177323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
        <p:nvSpPr>
          <p:cNvPr id="20493" name="Rectangle 13"/>
          <p:cNvSpPr>
            <a:spLocks noChangeArrowheads="1"/>
          </p:cNvSpPr>
          <p:nvPr/>
        </p:nvSpPr>
        <p:spPr bwMode="auto">
          <a:xfrm>
            <a:off x="1370013" y="242093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
        <p:nvSpPr>
          <p:cNvPr id="20496" name="Rectangle 16"/>
          <p:cNvSpPr>
            <a:spLocks noChangeArrowheads="1"/>
          </p:cNvSpPr>
          <p:nvPr/>
        </p:nvSpPr>
        <p:spPr bwMode="auto">
          <a:xfrm>
            <a:off x="2916238" y="242093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
        <p:nvSpPr>
          <p:cNvPr id="20499" name="Rectangle 19"/>
          <p:cNvSpPr>
            <a:spLocks noChangeArrowheads="1"/>
          </p:cNvSpPr>
          <p:nvPr/>
        </p:nvSpPr>
        <p:spPr bwMode="auto">
          <a:xfrm>
            <a:off x="2954338" y="306863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
        <p:nvSpPr>
          <p:cNvPr id="20500" name="Rectangle 20"/>
          <p:cNvSpPr>
            <a:spLocks noChangeArrowheads="1"/>
          </p:cNvSpPr>
          <p:nvPr/>
        </p:nvSpPr>
        <p:spPr bwMode="auto">
          <a:xfrm>
            <a:off x="1476375" y="4292600"/>
            <a:ext cx="32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048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0488">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8">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50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0485">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0485">
                                            <p:txEl>
                                              <p:pRg st="2" end="2"/>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uiExpand="1" build="p" autoUpdateAnimBg="0"/>
      <p:bldP spid="20488" grpId="0" uiExpand="1" build="p" autoUpdateAnimBg="0"/>
      <p:bldP spid="20492" grpId="0"/>
      <p:bldP spid="20493" grpId="0"/>
      <p:bldP spid="20496" grpId="0"/>
      <p:bldP spid="20499" grpId="0"/>
      <p:bldP spid="2050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Rectangle 4"/>
          <p:cNvSpPr>
            <a:spLocks noGrp="1" noChangeArrowheads="1"/>
          </p:cNvSpPr>
          <p:nvPr>
            <p:ph type="body" idx="1"/>
          </p:nvPr>
        </p:nvSpPr>
        <p:spPr>
          <a:xfrm>
            <a:off x="304800" y="228600"/>
            <a:ext cx="8610600" cy="5715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SzPct val="75000"/>
              <a:buFont typeface="Monotype Sorts" pitchFamily="2" charset="2"/>
              <a:buNone/>
            </a:pPr>
            <a:r>
              <a:rPr lang="zh-CN" altLang="en-US" sz="2800" b="1">
                <a:latin typeface="Times New Roman" pitchFamily="18" charset="0"/>
              </a:rPr>
              <a:t>说明：</a:t>
            </a:r>
          </a:p>
          <a:p>
            <a:pPr>
              <a:spcBef>
                <a:spcPct val="50000"/>
              </a:spcBef>
              <a:buSzPct val="75000"/>
              <a:buFont typeface="Monotype Sorts" pitchFamily="2" charset="2"/>
              <a:buNone/>
            </a:pPr>
            <a:r>
              <a:rPr lang="zh-CN" altLang="en-US" sz="2800" b="1">
                <a:latin typeface="Times New Roman" pitchFamily="18" charset="0"/>
              </a:rPr>
              <a:t>对于非终结符</a:t>
            </a:r>
            <a:r>
              <a:rPr lang="en-US" altLang="zh-CN" sz="2800" b="1"/>
              <a:t>A</a:t>
            </a:r>
            <a:r>
              <a:rPr lang="zh-CN" altLang="en-US" sz="2800" b="1">
                <a:latin typeface="Times New Roman" pitchFamily="18" charset="0"/>
              </a:rPr>
              <a:t>的两个产生式 </a:t>
            </a:r>
            <a:r>
              <a:rPr lang="en-US" altLang="zh-CN" sz="2800" b="1"/>
              <a:t>A→bAS </a:t>
            </a:r>
            <a:r>
              <a:rPr lang="zh-CN" altLang="en-US" sz="2800" b="1"/>
              <a:t>和 </a:t>
            </a:r>
            <a:r>
              <a:rPr lang="en-US" altLang="zh-CN" sz="2800" b="1"/>
              <a:t>A→ε，</a:t>
            </a:r>
          </a:p>
          <a:p>
            <a:pPr>
              <a:spcBef>
                <a:spcPct val="50000"/>
              </a:spcBef>
              <a:buSzPct val="75000"/>
              <a:buFont typeface="Monotype Sorts" pitchFamily="2" charset="2"/>
              <a:buNone/>
            </a:pPr>
            <a:r>
              <a:rPr lang="zh-CN" altLang="en-US" sz="2800" b="1"/>
              <a:t>当输入符号∈</a:t>
            </a:r>
            <a:r>
              <a:rPr lang="en-US" altLang="zh-CN" sz="2800" b="1"/>
              <a:t>FIRST(bAS)={b}</a:t>
            </a:r>
            <a:r>
              <a:rPr lang="zh-CN" altLang="en-US" sz="2800" b="1"/>
              <a:t>时，选</a:t>
            </a:r>
            <a:r>
              <a:rPr lang="en-US" altLang="zh-CN" sz="2800" b="1"/>
              <a:t>A→bAS</a:t>
            </a:r>
            <a:r>
              <a:rPr lang="zh-CN" altLang="en-US" sz="2800" b="1">
                <a:latin typeface="Times New Roman" pitchFamily="18" charset="0"/>
              </a:rPr>
              <a:t>推导，</a:t>
            </a:r>
            <a:endParaRPr lang="zh-CN" altLang="en-US" sz="2800" b="1"/>
          </a:p>
          <a:p>
            <a:pPr>
              <a:spcBef>
                <a:spcPct val="50000"/>
              </a:spcBef>
              <a:buSzPct val="75000"/>
              <a:buFont typeface="Monotype Sorts" pitchFamily="2" charset="2"/>
              <a:buNone/>
            </a:pPr>
            <a:r>
              <a:rPr lang="zh-CN" altLang="en-US" sz="2800" b="1"/>
              <a:t>当输入符号∈</a:t>
            </a:r>
            <a:r>
              <a:rPr lang="en-US" altLang="zh-CN" sz="2800" b="1"/>
              <a:t>FOLLOW(A)={#,a,d }</a:t>
            </a:r>
            <a:r>
              <a:rPr lang="zh-CN" altLang="en-US" sz="2800" b="1"/>
              <a:t>时，选</a:t>
            </a:r>
            <a:r>
              <a:rPr lang="en-US" altLang="zh-CN" sz="2800" b="1"/>
              <a:t>A→ε</a:t>
            </a:r>
            <a:r>
              <a:rPr lang="zh-CN" altLang="en-US" sz="2800" b="1">
                <a:latin typeface="Times New Roman" pitchFamily="18" charset="0"/>
              </a:rPr>
              <a:t>推导。</a:t>
            </a:r>
            <a:endParaRPr lang="zh-CN" altLang="en-US" sz="2800" b="1"/>
          </a:p>
          <a:p>
            <a:pPr>
              <a:spcBef>
                <a:spcPct val="50000"/>
              </a:spcBef>
              <a:buSzPct val="75000"/>
              <a:buFont typeface="Monotype Sorts" pitchFamily="2" charset="2"/>
              <a:buNone/>
            </a:pPr>
            <a:r>
              <a:rPr lang="zh-CN" altLang="en-US" sz="2800" b="1">
                <a:latin typeface="Times New Roman" pitchFamily="18" charset="0"/>
              </a:rPr>
              <a:t>由于</a:t>
            </a:r>
            <a:r>
              <a:rPr lang="en-US" altLang="zh-CN" sz="2800" b="1"/>
              <a:t>FIRST(bAS)∩FOLLOW(A)=</a:t>
            </a:r>
            <a:r>
              <a:rPr lang="en-US" altLang="zh-CN" sz="2800" b="1">
                <a:solidFill>
                  <a:srgbClr val="FF3399"/>
                </a:solidFill>
                <a:latin typeface="Bickham Script Pro Regular" pitchFamily="66" charset="0"/>
                <a:ea typeface="Adobe Myungjo Std M" pitchFamily="18" charset="-128"/>
              </a:rPr>
              <a:t>φ</a:t>
            </a:r>
            <a:r>
              <a:rPr lang="en-US" altLang="zh-CN" sz="2800" b="1"/>
              <a:t>，</a:t>
            </a:r>
            <a:r>
              <a:rPr lang="zh-CN" altLang="en-US" sz="2800" b="1"/>
              <a:t>所以可进行确定的自顶向下分析。</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90550" y="266700"/>
            <a:ext cx="8172450" cy="1104900"/>
          </a:xfrm>
        </p:spPr>
        <p:txBody>
          <a:bodyPr/>
          <a:lstStyle/>
          <a:p>
            <a:r>
              <a:rPr lang="zh-CN" altLang="en-US" sz="4000" b="1">
                <a:solidFill>
                  <a:schemeClr val="tx1"/>
                </a:solidFill>
              </a:rPr>
              <a:t>4  选择集合</a:t>
            </a:r>
            <a:r>
              <a:rPr lang="en-US" altLang="zh-CN" sz="4000" b="1">
                <a:solidFill>
                  <a:schemeClr val="tx1"/>
                </a:solidFill>
              </a:rPr>
              <a:t>SELECT(A→α)</a:t>
            </a:r>
            <a:r>
              <a:rPr lang="zh-CN" altLang="en-US" sz="4000" b="1">
                <a:solidFill>
                  <a:schemeClr val="tx1"/>
                </a:solidFill>
              </a:rPr>
              <a:t>的定义</a:t>
            </a:r>
          </a:p>
        </p:txBody>
      </p:sp>
      <p:sp>
        <p:nvSpPr>
          <p:cNvPr id="21507" name="Rectangle 3"/>
          <p:cNvSpPr>
            <a:spLocks noGrp="1" noChangeArrowheads="1"/>
          </p:cNvSpPr>
          <p:nvPr>
            <p:ph type="body" idx="1"/>
          </p:nvPr>
        </p:nvSpPr>
        <p:spPr>
          <a:xfrm>
            <a:off x="1143000" y="1790700"/>
            <a:ext cx="7772400" cy="4457700"/>
          </a:xfrm>
        </p:spPr>
        <p:txBody>
          <a:bodyPr/>
          <a:lstStyle/>
          <a:p>
            <a:pPr>
              <a:buFont typeface="Monotype Sorts" pitchFamily="2" charset="2"/>
              <a:buBlip>
                <a:blip r:embed="rId2"/>
              </a:buBlip>
            </a:pPr>
            <a:r>
              <a:rPr lang="zh-CN" altLang="en-US" sz="2800" b="1" dirty="0"/>
              <a:t>定义</a:t>
            </a:r>
          </a:p>
          <a:p>
            <a:pPr>
              <a:buFont typeface="Monotype Sorts" pitchFamily="2" charset="2"/>
              <a:buNone/>
            </a:pPr>
            <a:r>
              <a:rPr lang="zh-CN" altLang="en-US" sz="2800" b="1" dirty="0"/>
              <a:t>	对给定的上下文无关文法的产生式</a:t>
            </a:r>
            <a:r>
              <a:rPr lang="en-US" altLang="zh-CN" sz="2800" b="1" dirty="0"/>
              <a:t>A→α，A∈V</a:t>
            </a:r>
            <a:r>
              <a:rPr lang="en-US" altLang="zh-CN" sz="2800" b="1" baseline="-30000" dirty="0"/>
              <a:t>N</a:t>
            </a:r>
            <a:r>
              <a:rPr lang="en-US" altLang="zh-CN" sz="2800" b="1" dirty="0"/>
              <a:t>，α∈V*，</a:t>
            </a:r>
          </a:p>
          <a:p>
            <a:pPr algn="just">
              <a:buFont typeface="Wingdings" pitchFamily="2" charset="2"/>
              <a:buChar char="Ø"/>
            </a:pPr>
            <a:r>
              <a:rPr lang="zh-CN" altLang="en-US" sz="2800" b="1" dirty="0"/>
              <a:t>若</a:t>
            </a:r>
            <a:r>
              <a:rPr lang="en-US" altLang="zh-CN" sz="2800" b="1" dirty="0"/>
              <a:t>α≠</a:t>
            </a:r>
            <a:r>
              <a:rPr lang="en-US" altLang="zh-CN" sz="2800" dirty="0"/>
              <a:t>&gt;</a:t>
            </a:r>
            <a:r>
              <a:rPr lang="en-US" altLang="zh-CN" sz="2800" b="1" dirty="0"/>
              <a:t>ε,</a:t>
            </a:r>
            <a:r>
              <a:rPr lang="zh-CN" altLang="en-US" sz="2800" b="1" dirty="0"/>
              <a:t>则</a:t>
            </a:r>
            <a:r>
              <a:rPr lang="en-US" altLang="zh-CN" sz="2800" b="1" dirty="0"/>
              <a:t>SELECT(A→α)=FIRST(α)</a:t>
            </a:r>
          </a:p>
          <a:p>
            <a:pPr algn="just">
              <a:buFont typeface="Wingdings" pitchFamily="2" charset="2"/>
              <a:buChar char="Ø"/>
            </a:pPr>
            <a:r>
              <a:rPr lang="zh-CN" altLang="en-US" sz="2800" b="1" dirty="0"/>
              <a:t>若</a:t>
            </a:r>
            <a:r>
              <a:rPr lang="en-US" altLang="zh-CN" sz="2800" b="1" dirty="0"/>
              <a:t>α </a:t>
            </a:r>
            <a:r>
              <a:rPr lang="zh-CN" altLang="en-US" sz="2800" b="1" dirty="0">
                <a:latin typeface="Times New Roman" pitchFamily="18" charset="0"/>
                <a:sym typeface="Symbol" pitchFamily="18" charset="2"/>
              </a:rPr>
              <a:t></a:t>
            </a:r>
            <a:r>
              <a:rPr lang="en-US" altLang="zh-CN" sz="2800" b="1" dirty="0"/>
              <a:t> ε,</a:t>
            </a:r>
            <a:r>
              <a:rPr lang="zh-CN" altLang="en-US" sz="2800" b="1" dirty="0"/>
              <a:t>则</a:t>
            </a:r>
            <a:r>
              <a:rPr lang="en-US" altLang="zh-CN" sz="2800" b="1" dirty="0"/>
              <a:t>SELECT(A→α)</a:t>
            </a:r>
          </a:p>
          <a:p>
            <a:pPr algn="just">
              <a:buFont typeface="Monotype Sorts" pitchFamily="2" charset="2"/>
              <a:buNone/>
            </a:pPr>
            <a:r>
              <a:rPr lang="en-US" altLang="zh-CN" sz="2800" b="1" dirty="0"/>
              <a:t>			=(FIRST(α)-{ε})∪FOLLOW(A)</a:t>
            </a:r>
          </a:p>
          <a:p>
            <a:pPr algn="just"/>
            <a:endParaRPr lang="en-US" altLang="zh-CN" sz="2800" b="1" dirty="0"/>
          </a:p>
          <a:p>
            <a:pPr>
              <a:buFont typeface="Monotype Sorts" pitchFamily="2" charset="2"/>
              <a:buNone/>
            </a:pPr>
            <a:r>
              <a:rPr lang="zh-CN" altLang="en-US" sz="2800" b="1" dirty="0"/>
              <a:t>	</a:t>
            </a:r>
            <a:endParaRPr lang="en-US" altLang="zh-CN" sz="2800" b="1" dirty="0"/>
          </a:p>
        </p:txBody>
      </p:sp>
      <p:sp>
        <p:nvSpPr>
          <p:cNvPr id="21511" name="Rectangle 7"/>
          <p:cNvSpPr>
            <a:spLocks noChangeArrowheads="1"/>
          </p:cNvSpPr>
          <p:nvPr/>
        </p:nvSpPr>
        <p:spPr bwMode="auto">
          <a:xfrm>
            <a:off x="2233513" y="3716338"/>
            <a:ext cx="322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dirty="0"/>
              <a:t>*</a:t>
            </a:r>
            <a:endParaRPr lang="zh-CN" altLang="en-US" sz="2800" dirty="0"/>
          </a:p>
        </p:txBody>
      </p:sp>
      <p:sp>
        <p:nvSpPr>
          <p:cNvPr id="21514" name="Rectangle 10"/>
          <p:cNvSpPr>
            <a:spLocks noChangeArrowheads="1"/>
          </p:cNvSpPr>
          <p:nvPr/>
        </p:nvSpPr>
        <p:spPr bwMode="auto">
          <a:xfrm>
            <a:off x="2089497" y="3141663"/>
            <a:ext cx="322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50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uiExpand="1" build="p" bldLvl="2" autoUpdateAnimBg="0"/>
      <p:bldP spid="21511" grpId="0"/>
      <p:bldP spid="2151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381000" y="1790700"/>
            <a:ext cx="8534400" cy="4152900"/>
          </a:xfrm>
        </p:spPr>
        <p:txBody>
          <a:bodyPr/>
          <a:lstStyle/>
          <a:p>
            <a:pPr>
              <a:buFont typeface="Monotype Sorts" pitchFamily="2" charset="2"/>
              <a:buBlip>
                <a:blip r:embed="rId2"/>
              </a:buBlip>
            </a:pPr>
            <a:r>
              <a:rPr lang="zh-CN" altLang="en-US" sz="2800" b="1">
                <a:latin typeface="Times New Roman" pitchFamily="18" charset="0"/>
              </a:rPr>
              <a:t>解释</a:t>
            </a:r>
          </a:p>
          <a:p>
            <a:pPr>
              <a:buFont typeface="Monotype Sorts" pitchFamily="2" charset="2"/>
              <a:buNone/>
            </a:pPr>
            <a:r>
              <a:rPr lang="zh-CN" altLang="en-US" sz="2800" b="1">
                <a:latin typeface="Times New Roman" pitchFamily="18" charset="0"/>
              </a:rPr>
              <a:t>	当</a:t>
            </a:r>
            <a:r>
              <a:rPr lang="en-US" altLang="zh-CN" sz="2800" b="1"/>
              <a:t>A</a:t>
            </a:r>
            <a:r>
              <a:rPr lang="zh-CN" altLang="en-US" sz="2800" b="1"/>
              <a:t>面</a:t>
            </a:r>
            <a:r>
              <a:rPr lang="zh-CN" altLang="en-US" sz="2800" b="1">
                <a:latin typeface="Times New Roman" pitchFamily="18" charset="0"/>
              </a:rPr>
              <a:t>对应输入符</a:t>
            </a:r>
            <a:r>
              <a:rPr lang="en-US" altLang="zh-CN" sz="2800" b="1"/>
              <a:t>a</a:t>
            </a:r>
            <a:r>
              <a:rPr lang="en-US" altLang="zh-CN" sz="2800" b="1">
                <a:latin typeface="Times New Roman" pitchFamily="18" charset="0"/>
              </a:rPr>
              <a:t>，</a:t>
            </a:r>
            <a:r>
              <a:rPr lang="zh-CN" altLang="en-US" sz="2800" b="1">
                <a:latin typeface="Times New Roman" pitchFamily="18" charset="0"/>
              </a:rPr>
              <a:t>在自顶向下的分析中应选择这样的产生式</a:t>
            </a:r>
            <a:r>
              <a:rPr lang="en-US" altLang="zh-CN" sz="2800" b="1"/>
              <a:t>A</a:t>
            </a:r>
            <a:r>
              <a:rPr lang="en-US" altLang="zh-CN" sz="2800" b="1">
                <a:latin typeface="Times New Roman" pitchFamily="18" charset="0"/>
              </a:rPr>
              <a:t>→</a:t>
            </a:r>
            <a:r>
              <a:rPr lang="en-US" altLang="zh-CN" sz="2800" b="1">
                <a:latin typeface="Times New Roman" pitchFamily="18" charset="0"/>
                <a:sym typeface="Symbol" pitchFamily="18" charset="2"/>
              </a:rPr>
              <a:t></a:t>
            </a:r>
            <a:r>
              <a:rPr lang="zh-CN" altLang="en-US" sz="2800" b="1">
                <a:latin typeface="Times New Roman" pitchFamily="18" charset="0"/>
              </a:rPr>
              <a:t>进行推导：</a:t>
            </a:r>
            <a:r>
              <a:rPr lang="en-US" altLang="zh-CN" sz="2800" b="1"/>
              <a:t>First(</a:t>
            </a:r>
            <a:r>
              <a:rPr lang="en-US" altLang="zh-CN" sz="2800" b="1">
                <a:latin typeface="Times New Roman" pitchFamily="18" charset="0"/>
                <a:sym typeface="Symbol" pitchFamily="18" charset="2"/>
              </a:rPr>
              <a:t></a:t>
            </a:r>
            <a:r>
              <a:rPr lang="en-US" altLang="zh-CN" sz="2800" b="1"/>
              <a:t>)</a:t>
            </a:r>
            <a:r>
              <a:rPr lang="zh-CN" altLang="en-US" sz="2800" b="1">
                <a:latin typeface="Times New Roman" pitchFamily="18" charset="0"/>
              </a:rPr>
              <a:t>中包含</a:t>
            </a:r>
            <a:r>
              <a:rPr lang="en-US" altLang="zh-CN" sz="2800" b="1"/>
              <a:t>a</a:t>
            </a:r>
            <a:r>
              <a:rPr lang="en-US" altLang="zh-CN" sz="2800" b="1">
                <a:latin typeface="Times New Roman" pitchFamily="18" charset="0"/>
              </a:rPr>
              <a:t>；</a:t>
            </a:r>
          </a:p>
          <a:p>
            <a:pPr>
              <a:buFont typeface="Monotype Sorts" pitchFamily="2" charset="2"/>
              <a:buNone/>
            </a:pPr>
            <a:r>
              <a:rPr lang="zh-CN" altLang="en-US" sz="2800" b="1">
                <a:latin typeface="Times New Roman" pitchFamily="18" charset="0"/>
                <a:sym typeface="Symbol" pitchFamily="18" charset="2"/>
              </a:rPr>
              <a:t>	此外若</a:t>
            </a:r>
            <a:r>
              <a:rPr lang="zh-CN" altLang="en-US" sz="2800" b="1">
                <a:latin typeface="Times New Roman" pitchFamily="18" charset="0"/>
              </a:rPr>
              <a:t>可能导出空串，</a:t>
            </a:r>
            <a:r>
              <a:rPr lang="en-US" altLang="zh-CN" sz="2800" b="1">
                <a:latin typeface="Times New Roman" pitchFamily="18" charset="0"/>
              </a:rPr>
              <a:t>A</a:t>
            </a:r>
            <a:r>
              <a:rPr lang="zh-CN" altLang="en-US" sz="2800" b="1">
                <a:latin typeface="Times New Roman" pitchFamily="18" charset="0"/>
              </a:rPr>
              <a:t>自动获得匹配，输入符</a:t>
            </a:r>
            <a:r>
              <a:rPr lang="en-US" altLang="zh-CN" sz="2800" b="1"/>
              <a:t>a</a:t>
            </a:r>
            <a:r>
              <a:rPr lang="zh-CN" altLang="en-US" sz="2800" b="1"/>
              <a:t>有可能与</a:t>
            </a:r>
            <a:r>
              <a:rPr lang="en-US" altLang="zh-CN" sz="2800" b="1"/>
              <a:t>A</a:t>
            </a:r>
            <a:r>
              <a:rPr lang="zh-CN" altLang="en-US" sz="2800" b="1"/>
              <a:t>后</a:t>
            </a:r>
            <a:r>
              <a:rPr lang="zh-CN" altLang="en-US" sz="2800" b="1">
                <a:latin typeface="Times New Roman" pitchFamily="18" charset="0"/>
              </a:rPr>
              <a:t>的一个符号匹配，所以当</a:t>
            </a:r>
            <a:r>
              <a:rPr lang="en-US" altLang="zh-CN" sz="2800" b="1"/>
              <a:t>a</a:t>
            </a:r>
            <a:r>
              <a:rPr lang="zh-CN" altLang="en-US" sz="2800" b="1">
                <a:latin typeface="Times New Roman" pitchFamily="18" charset="0"/>
              </a:rPr>
              <a:t>应属于</a:t>
            </a:r>
            <a:r>
              <a:rPr lang="en-US" altLang="zh-CN" sz="2800" b="1"/>
              <a:t>Follow(A)</a:t>
            </a:r>
            <a:r>
              <a:rPr lang="zh-CN" altLang="en-US" sz="2800" b="1"/>
              <a:t>时，选择产生式</a:t>
            </a:r>
            <a:r>
              <a:rPr lang="en-US" altLang="zh-CN" sz="2800" b="1"/>
              <a:t>A</a:t>
            </a:r>
            <a:r>
              <a:rPr lang="en-US" altLang="zh-CN" sz="2800" b="1">
                <a:latin typeface="Times New Roman" pitchFamily="18" charset="0"/>
              </a:rPr>
              <a:t>→</a:t>
            </a:r>
            <a:r>
              <a:rPr lang="en-US" altLang="zh-CN" sz="2800" b="1">
                <a:latin typeface="Times New Roman" pitchFamily="18" charset="0"/>
                <a:sym typeface="Symbol" pitchFamily="18" charset="2"/>
              </a:rPr>
              <a:t></a:t>
            </a:r>
            <a:r>
              <a:rPr lang="zh-CN" altLang="en-US" sz="2800" b="1">
                <a:latin typeface="Times New Roman" pitchFamily="18" charset="0"/>
                <a:sym typeface="Symbol" pitchFamily="18" charset="2"/>
              </a:rPr>
              <a:t>也是可以的</a:t>
            </a:r>
            <a:r>
              <a:rPr lang="zh-CN" altLang="en-US" sz="2800" b="1">
                <a:latin typeface="Times New Roman" pitchFamily="18" charset="0"/>
              </a:rPr>
              <a:t>。</a:t>
            </a:r>
            <a:r>
              <a:rPr lang="zh-CN" altLang="en-US" sz="2800" b="1"/>
              <a:t> </a:t>
            </a:r>
          </a:p>
          <a:p>
            <a:pPr>
              <a:buFont typeface="Monotype Sorts" pitchFamily="2" charset="2"/>
              <a:buBlip>
                <a:blip r:embed="rId2"/>
              </a:buBlip>
            </a:pPr>
            <a:r>
              <a:rPr lang="zh-CN" altLang="en-US" sz="2800" b="1"/>
              <a:t>直观上说某产生式</a:t>
            </a:r>
            <a:r>
              <a:rPr lang="en-US" altLang="zh-CN" sz="2800" b="1"/>
              <a:t>A→α</a:t>
            </a:r>
            <a:r>
              <a:rPr lang="zh-CN" altLang="en-US" sz="2800" b="1"/>
              <a:t>的选择集合是指遇到哪些输入符号（包括#）时选用该产生式向下推导。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 y="201613"/>
            <a:ext cx="2438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Blip>
                <a:blip r:embed="rId2"/>
              </a:buBlip>
            </a:pPr>
            <a:r>
              <a:rPr lang="zh-CN" altLang="en-US" sz="2800"/>
              <a:t>例 </a:t>
            </a:r>
            <a:r>
              <a:rPr lang="en-US" altLang="zh-CN" sz="2800"/>
              <a:t>G</a:t>
            </a:r>
            <a:r>
              <a:rPr lang="en-US" altLang="zh-CN" sz="2800" baseline="-30000"/>
              <a:t>3</a:t>
            </a:r>
            <a:r>
              <a:rPr lang="en-US" altLang="zh-CN" sz="2800"/>
              <a:t>[S]:</a:t>
            </a:r>
          </a:p>
          <a:p>
            <a:pPr algn="l">
              <a:spcBef>
                <a:spcPct val="50000"/>
              </a:spcBef>
            </a:pPr>
            <a:r>
              <a:rPr lang="en-US" altLang="zh-CN" sz="2800"/>
              <a:t>       S→aA </a:t>
            </a:r>
          </a:p>
          <a:p>
            <a:pPr algn="l">
              <a:spcBef>
                <a:spcPct val="50000"/>
              </a:spcBef>
            </a:pPr>
            <a:r>
              <a:rPr lang="en-US" altLang="zh-CN" sz="2800"/>
              <a:t>       S→d </a:t>
            </a:r>
          </a:p>
          <a:p>
            <a:pPr algn="l">
              <a:spcBef>
                <a:spcPct val="50000"/>
              </a:spcBef>
            </a:pPr>
            <a:r>
              <a:rPr lang="en-US" altLang="zh-CN" sz="2800"/>
              <a:t>       A→bAS </a:t>
            </a:r>
          </a:p>
          <a:p>
            <a:pPr algn="l">
              <a:spcBef>
                <a:spcPct val="50000"/>
              </a:spcBef>
            </a:pPr>
            <a:r>
              <a:rPr lang="en-US" altLang="zh-CN" sz="2800"/>
              <a:t>       A→ε</a:t>
            </a:r>
          </a:p>
        </p:txBody>
      </p:sp>
      <p:sp>
        <p:nvSpPr>
          <p:cNvPr id="22532" name="Rectangle 4"/>
          <p:cNvSpPr>
            <a:spLocks noChangeArrowheads="1"/>
          </p:cNvSpPr>
          <p:nvPr/>
        </p:nvSpPr>
        <p:spPr bwMode="auto">
          <a:xfrm>
            <a:off x="685800" y="3595688"/>
            <a:ext cx="7239000"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800"/>
              <a:t>SELECT(S→aA)=FIRST(aA)={</a:t>
            </a:r>
            <a:r>
              <a:rPr lang="en-US" altLang="zh-CN" sz="2800">
                <a:solidFill>
                  <a:srgbClr val="FFFF66"/>
                </a:solidFill>
              </a:rPr>
              <a:t>a</a:t>
            </a:r>
            <a:r>
              <a:rPr lang="en-US" altLang="zh-CN" sz="2800"/>
              <a:t>}</a:t>
            </a:r>
          </a:p>
          <a:p>
            <a:pPr algn="l">
              <a:spcBef>
                <a:spcPct val="50000"/>
              </a:spcBef>
            </a:pPr>
            <a:r>
              <a:rPr lang="en-US" altLang="zh-CN" sz="2800"/>
              <a:t>SELECT(S→d)=FIRST(d)={</a:t>
            </a:r>
            <a:r>
              <a:rPr lang="en-US" altLang="zh-CN" sz="2800">
                <a:solidFill>
                  <a:srgbClr val="FFFF66"/>
                </a:solidFill>
              </a:rPr>
              <a:t>d</a:t>
            </a:r>
            <a:r>
              <a:rPr lang="en-US" altLang="zh-CN" sz="2800"/>
              <a:t>}</a:t>
            </a:r>
          </a:p>
          <a:p>
            <a:pPr algn="l">
              <a:spcBef>
                <a:spcPct val="50000"/>
              </a:spcBef>
            </a:pPr>
            <a:r>
              <a:rPr lang="en-US" altLang="zh-CN" sz="2800"/>
              <a:t>SELECT(A→bAS)=FIRST(bAS)={</a:t>
            </a:r>
            <a:r>
              <a:rPr lang="en-US" altLang="zh-CN" sz="2800">
                <a:solidFill>
                  <a:srgbClr val="FFFF66"/>
                </a:solidFill>
              </a:rPr>
              <a:t>b</a:t>
            </a:r>
            <a:r>
              <a:rPr lang="en-US" altLang="zh-CN" sz="2800"/>
              <a:t>}</a:t>
            </a:r>
          </a:p>
          <a:p>
            <a:pPr algn="l">
              <a:spcBef>
                <a:spcPct val="50000"/>
              </a:spcBef>
            </a:pPr>
            <a:r>
              <a:rPr lang="en-US" altLang="zh-CN" sz="2800"/>
              <a:t>SELECT(A→ε)=FOLLOW(A)={</a:t>
            </a:r>
            <a:r>
              <a:rPr lang="en-US" altLang="zh-CN" sz="2800">
                <a:solidFill>
                  <a:srgbClr val="FFFF66"/>
                </a:solidFill>
              </a:rPr>
              <a:t>#,a,d</a:t>
            </a:r>
            <a:r>
              <a:rPr lang="en-US" altLang="zh-CN" sz="2800"/>
              <a:t>}</a:t>
            </a:r>
          </a:p>
        </p:txBody>
      </p:sp>
      <p:sp>
        <p:nvSpPr>
          <p:cNvPr id="22534" name="Rectangle 6"/>
          <p:cNvSpPr>
            <a:spLocks noChangeArrowheads="1"/>
          </p:cNvSpPr>
          <p:nvPr/>
        </p:nvSpPr>
        <p:spPr bwMode="auto">
          <a:xfrm>
            <a:off x="2209800" y="228600"/>
            <a:ext cx="6858000"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Font typeface="Monotype Sorts" pitchFamily="2" charset="2"/>
              <a:buNone/>
            </a:pPr>
            <a:r>
              <a:rPr lang="zh-CN" altLang="en-US" sz="2800"/>
              <a:t>若</a:t>
            </a:r>
            <a:r>
              <a:rPr lang="en-US" altLang="zh-CN" sz="2800"/>
              <a:t>α≠</a:t>
            </a:r>
            <a:r>
              <a:rPr lang="en-US" altLang="zh-CN" sz="2800" b="0"/>
              <a:t>&gt;</a:t>
            </a:r>
            <a:r>
              <a:rPr lang="en-US" altLang="zh-CN" sz="2800"/>
              <a:t>ε,</a:t>
            </a:r>
            <a:r>
              <a:rPr lang="zh-CN" altLang="en-US" sz="2800"/>
              <a:t>则</a:t>
            </a:r>
            <a:r>
              <a:rPr lang="en-US" altLang="zh-CN" sz="2800"/>
              <a:t>SELECT(A→α)=FIRST(α)</a:t>
            </a:r>
          </a:p>
          <a:p>
            <a:pPr algn="l">
              <a:spcBef>
                <a:spcPct val="50000"/>
              </a:spcBef>
              <a:buClr>
                <a:schemeClr val="tx2"/>
              </a:buClr>
              <a:buFont typeface="Monotype Sorts" pitchFamily="2" charset="2"/>
              <a:buNone/>
            </a:pPr>
            <a:r>
              <a:rPr lang="zh-CN" altLang="en-US" sz="2800"/>
              <a:t>若</a:t>
            </a:r>
            <a:r>
              <a:rPr lang="en-US" altLang="zh-CN" sz="2800"/>
              <a:t>α </a:t>
            </a:r>
            <a:r>
              <a:rPr lang="zh-CN" altLang="en-US" sz="2800">
                <a:latin typeface="Times New Roman" pitchFamily="18" charset="0"/>
                <a:sym typeface="Symbol" pitchFamily="18" charset="2"/>
              </a:rPr>
              <a:t></a:t>
            </a:r>
            <a:r>
              <a:rPr lang="en-US" altLang="zh-CN" sz="2800">
                <a:latin typeface="Times New Roman" pitchFamily="18" charset="0"/>
              </a:rPr>
              <a:t> </a:t>
            </a:r>
            <a:r>
              <a:rPr lang="en-US" altLang="zh-CN" sz="2800"/>
              <a:t>ε, </a:t>
            </a:r>
            <a:r>
              <a:rPr lang="zh-CN" altLang="en-US" sz="2800"/>
              <a:t>则</a:t>
            </a:r>
            <a:r>
              <a:rPr lang="en-US" altLang="zh-CN" sz="2800"/>
              <a:t>SELECT(A→α)</a:t>
            </a:r>
          </a:p>
          <a:p>
            <a:pPr algn="l">
              <a:spcBef>
                <a:spcPct val="50000"/>
              </a:spcBef>
              <a:buClr>
                <a:schemeClr val="tx2"/>
              </a:buClr>
              <a:buFont typeface="Monotype Sorts" pitchFamily="2" charset="2"/>
              <a:buNone/>
            </a:pPr>
            <a:r>
              <a:rPr lang="en-US" altLang="zh-CN" sz="2800"/>
              <a:t>	=(FIRST(α)-{ε})∪FOLLOW(A)</a:t>
            </a:r>
            <a:endParaRPr lang="zh-CN" altLang="en-US" sz="2800"/>
          </a:p>
        </p:txBody>
      </p:sp>
      <p:sp>
        <p:nvSpPr>
          <p:cNvPr id="22537" name="Rectangle 9"/>
          <p:cNvSpPr>
            <a:spLocks noChangeArrowheads="1"/>
          </p:cNvSpPr>
          <p:nvPr/>
        </p:nvSpPr>
        <p:spPr bwMode="auto">
          <a:xfrm>
            <a:off x="2913906" y="692150"/>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342900" indent="-342900">
              <a:lnSpc>
                <a:spcPct val="100000"/>
              </a:lnSpc>
              <a:buClr>
                <a:schemeClr val="tx2"/>
              </a:buClr>
              <a:buSzTx/>
            </a:pPr>
            <a:r>
              <a:rPr lang="en-US" altLang="zh-CN" sz="2800" dirty="0">
                <a:latin typeface="Times New Roman" pitchFamily="18" charset="0"/>
              </a:rPr>
              <a:t>*</a:t>
            </a:r>
            <a:endParaRPr lang="zh-CN" altLang="en-US" sz="2800" dirty="0">
              <a:latin typeface="Times New Roman" pitchFamily="18" charset="0"/>
            </a:endParaRPr>
          </a:p>
        </p:txBody>
      </p:sp>
      <p:sp>
        <p:nvSpPr>
          <p:cNvPr id="22538" name="Rectangle 10"/>
          <p:cNvSpPr>
            <a:spLocks noChangeArrowheads="1"/>
          </p:cNvSpPr>
          <p:nvPr/>
        </p:nvSpPr>
        <p:spPr bwMode="auto">
          <a:xfrm>
            <a:off x="2843808" y="301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342900" indent="-342900">
              <a:lnSpc>
                <a:spcPct val="100000"/>
              </a:lnSpc>
              <a:buClr>
                <a:schemeClr val="tx2"/>
              </a:buClr>
              <a:buSzTx/>
            </a:pPr>
            <a:r>
              <a:rPr lang="en-US" altLang="zh-CN" sz="2800" dirty="0">
                <a:latin typeface="Times New Roman" pitchFamily="18" charset="0"/>
              </a:rPr>
              <a:t>*</a:t>
            </a:r>
            <a:endParaRPr lang="zh-CN" altLang="en-US" sz="28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32">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532">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5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2" grpId="0" uiExpand="1" build="p" autoUpdateAnimBg="0"/>
      <p:bldP spid="22534" grpId="0" autoUpdateAnimBg="0"/>
      <p:bldP spid="22537" grpId="0"/>
      <p:bldP spid="225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endParaRPr lang="zh-CN" altLang="en-US"/>
          </a:p>
        </p:txBody>
      </p:sp>
      <p:sp>
        <p:nvSpPr>
          <p:cNvPr id="68611" name="Rectangle 3"/>
          <p:cNvSpPr>
            <a:spLocks noGrp="1" noChangeArrowheads="1"/>
          </p:cNvSpPr>
          <p:nvPr>
            <p:ph type="body" idx="1"/>
          </p:nvPr>
        </p:nvSpPr>
        <p:spPr/>
        <p:txBody>
          <a:bodyPr/>
          <a:lstStyle/>
          <a:p>
            <a:pPr>
              <a:lnSpc>
                <a:spcPct val="90000"/>
              </a:lnSpc>
              <a:spcBef>
                <a:spcPct val="50000"/>
              </a:spcBef>
              <a:buClr>
                <a:schemeClr val="tx1"/>
              </a:buClr>
              <a:buSzPct val="75000"/>
              <a:buFont typeface="Wingdings" pitchFamily="2" charset="2"/>
              <a:buNone/>
            </a:pPr>
            <a:r>
              <a:rPr lang="zh-CN" altLang="en-US" sz="2800" b="1" dirty="0">
                <a:latin typeface="Times New Roman" pitchFamily="18" charset="0"/>
              </a:rPr>
              <a:t>说明：</a:t>
            </a:r>
          </a:p>
          <a:p>
            <a:pPr>
              <a:lnSpc>
                <a:spcPct val="90000"/>
              </a:lnSpc>
              <a:spcBef>
                <a:spcPct val="50000"/>
              </a:spcBef>
              <a:buClr>
                <a:schemeClr val="tx1"/>
              </a:buClr>
              <a:buSzPct val="75000"/>
              <a:buFont typeface="Wingdings" pitchFamily="2" charset="2"/>
              <a:buNone/>
            </a:pPr>
            <a:r>
              <a:rPr lang="zh-CN" altLang="en-US" sz="2800" b="1" dirty="0">
                <a:latin typeface="Times New Roman" pitchFamily="18" charset="0"/>
              </a:rPr>
              <a:t>	同一非终结符的不同产生式</a:t>
            </a:r>
            <a:r>
              <a:rPr lang="en-US" altLang="zh-CN" sz="2800" b="1" dirty="0"/>
              <a:t>A→α</a:t>
            </a:r>
            <a:r>
              <a:rPr lang="zh-CN" altLang="en-US" sz="2800" b="1" dirty="0"/>
              <a:t>与</a:t>
            </a:r>
            <a:r>
              <a:rPr lang="en-US" altLang="zh-CN" sz="2800" b="1" dirty="0"/>
              <a:t>A→β，</a:t>
            </a:r>
            <a:r>
              <a:rPr lang="zh-CN" altLang="en-US" sz="2800" b="1" dirty="0"/>
              <a:t>若</a:t>
            </a:r>
            <a:r>
              <a:rPr lang="en-US" altLang="zh-CN" sz="2800" b="1" dirty="0"/>
              <a:t>SELECT(A→α)∩SELECT(A→β)=Φ，</a:t>
            </a:r>
            <a:r>
              <a:rPr lang="zh-CN" altLang="en-US" sz="2800" b="1" dirty="0"/>
              <a:t>则一定可以进行确定的自顶向下分析</a:t>
            </a:r>
          </a:p>
          <a:p>
            <a:pPr>
              <a:lnSpc>
                <a:spcPct val="90000"/>
              </a:lnSpc>
              <a:spcBef>
                <a:spcPct val="50000"/>
              </a:spcBef>
              <a:buClr>
                <a:schemeClr val="tx1"/>
              </a:buClr>
              <a:buSzPct val="75000"/>
              <a:buFont typeface="Wingdings" pitchFamily="2" charset="2"/>
              <a:buNone/>
            </a:pPr>
            <a:endParaRPr lang="zh-CN" altLang="en-US" sz="2800" b="1" dirty="0"/>
          </a:p>
          <a:p>
            <a:pPr>
              <a:lnSpc>
                <a:spcPct val="90000"/>
              </a:lnSpc>
              <a:spcBef>
                <a:spcPct val="50000"/>
              </a:spcBef>
              <a:buClr>
                <a:schemeClr val="tx1"/>
              </a:buClr>
              <a:buSzPct val="75000"/>
              <a:buFont typeface="Wingdings" pitchFamily="2" charset="2"/>
              <a:buNone/>
            </a:pPr>
            <a:r>
              <a:rPr lang="en-US" altLang="zh-CN" sz="2800" b="1" dirty="0"/>
              <a:t>α </a:t>
            </a:r>
            <a:r>
              <a:rPr lang="zh-CN" altLang="en-US" sz="2800" b="1" dirty="0"/>
              <a:t>、</a:t>
            </a:r>
            <a:r>
              <a:rPr lang="en-US" altLang="zh-CN" sz="2800" b="1" dirty="0"/>
              <a:t>β</a:t>
            </a:r>
            <a:r>
              <a:rPr lang="zh-CN" altLang="en-US" sz="2800" b="1" dirty="0"/>
              <a:t>不能同时</a:t>
            </a:r>
            <a:r>
              <a:rPr lang="zh-CN" altLang="en-US" sz="2800" b="1" dirty="0">
                <a:latin typeface="Times New Roman" pitchFamily="18" charset="0"/>
                <a:sym typeface="Symbol" pitchFamily="18" charset="2"/>
              </a:rPr>
              <a:t></a:t>
            </a:r>
            <a:r>
              <a:rPr lang="en-US" altLang="zh-CN" sz="2800" b="1" dirty="0">
                <a:latin typeface="Times New Roman" pitchFamily="18" charset="0"/>
              </a:rPr>
              <a:t> </a:t>
            </a:r>
            <a:r>
              <a:rPr lang="en-US" altLang="zh-CN" sz="2800" b="1" dirty="0"/>
              <a:t>ε</a:t>
            </a:r>
            <a:endParaRPr lang="zh-CN" altLang="en-US" sz="2800" b="1" dirty="0"/>
          </a:p>
        </p:txBody>
      </p:sp>
      <p:sp>
        <p:nvSpPr>
          <p:cNvPr id="68613" name="Rectangle 5"/>
          <p:cNvSpPr>
            <a:spLocks noChangeArrowheads="1"/>
          </p:cNvSpPr>
          <p:nvPr/>
        </p:nvSpPr>
        <p:spPr bwMode="auto">
          <a:xfrm>
            <a:off x="3563888" y="4205288"/>
            <a:ext cx="32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342900" indent="-342900">
              <a:lnSpc>
                <a:spcPct val="100000"/>
              </a:lnSpc>
              <a:buClr>
                <a:schemeClr val="tx2"/>
              </a:buClr>
              <a:buSzTx/>
            </a:pPr>
            <a:r>
              <a:rPr lang="en-US" altLang="zh-CN" sz="2800" dirty="0"/>
              <a:t>*</a:t>
            </a:r>
            <a:endParaRPr lang="zh-CN" alt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b="1">
                <a:solidFill>
                  <a:schemeClr val="tx1"/>
                </a:solidFill>
              </a:rPr>
              <a:t>5  </a:t>
            </a:r>
            <a:r>
              <a:rPr lang="en-US" altLang="zh-CN" b="1">
                <a:solidFill>
                  <a:schemeClr val="tx1"/>
                </a:solidFill>
              </a:rPr>
              <a:t>LL(1)</a:t>
            </a:r>
            <a:r>
              <a:rPr lang="zh-CN" altLang="en-US" b="1">
                <a:solidFill>
                  <a:schemeClr val="tx1"/>
                </a:solidFill>
              </a:rPr>
              <a:t>文法的定义</a:t>
            </a:r>
          </a:p>
        </p:txBody>
      </p:sp>
      <p:sp>
        <p:nvSpPr>
          <p:cNvPr id="23555" name="Rectangle 3"/>
          <p:cNvSpPr>
            <a:spLocks noGrp="1" noChangeArrowheads="1"/>
          </p:cNvSpPr>
          <p:nvPr>
            <p:ph type="body" idx="1"/>
          </p:nvPr>
        </p:nvSpPr>
        <p:spPr>
          <a:xfrm>
            <a:off x="304800" y="1676400"/>
            <a:ext cx="8610600" cy="5067300"/>
          </a:xfrm>
        </p:spPr>
        <p:txBody>
          <a:bodyPr/>
          <a:lstStyle/>
          <a:p>
            <a:pPr algn="just">
              <a:lnSpc>
                <a:spcPct val="90000"/>
              </a:lnSpc>
              <a:buFont typeface="Monotype Sorts" pitchFamily="2" charset="2"/>
              <a:buBlip>
                <a:blip r:embed="rId2"/>
              </a:buBlip>
            </a:pPr>
            <a:r>
              <a:rPr lang="zh-CN" altLang="en-US" sz="2800" b="1"/>
              <a:t>定义 : </a:t>
            </a:r>
          </a:p>
          <a:p>
            <a:pPr algn="just">
              <a:lnSpc>
                <a:spcPct val="90000"/>
              </a:lnSpc>
              <a:buFont typeface="Monotype Sorts" pitchFamily="2" charset="2"/>
              <a:buNone/>
            </a:pPr>
            <a:r>
              <a:rPr lang="zh-CN" altLang="en-US" sz="2800" b="1"/>
              <a:t>	一个上下文无关文法是</a:t>
            </a:r>
            <a:r>
              <a:rPr lang="en-US" altLang="zh-CN" sz="2800" b="1"/>
              <a:t>LL(1)</a:t>
            </a:r>
            <a:r>
              <a:rPr lang="zh-CN" altLang="en-US" sz="2800" b="1"/>
              <a:t>文法的充分必要条件是，对每个非终结符</a:t>
            </a:r>
            <a:r>
              <a:rPr lang="en-US" altLang="zh-CN" sz="2800" b="1"/>
              <a:t>A</a:t>
            </a:r>
            <a:r>
              <a:rPr lang="zh-CN" altLang="en-US" sz="2800" b="1"/>
              <a:t>的两个不同产生式</a:t>
            </a:r>
            <a:r>
              <a:rPr lang="en-US" altLang="zh-CN" sz="2800" b="1"/>
              <a:t>A→α</a:t>
            </a:r>
            <a:r>
              <a:rPr lang="zh-CN" altLang="en-US" sz="2800" b="1"/>
              <a:t>与</a:t>
            </a:r>
            <a:r>
              <a:rPr lang="en-US" altLang="zh-CN" sz="2800" b="1"/>
              <a:t>A→β，</a:t>
            </a:r>
            <a:r>
              <a:rPr lang="zh-CN" altLang="en-US" sz="2800" b="1"/>
              <a:t>满足：</a:t>
            </a:r>
          </a:p>
          <a:p>
            <a:pPr algn="just">
              <a:lnSpc>
                <a:spcPct val="90000"/>
              </a:lnSpc>
              <a:buFont typeface="Monotype Sorts" pitchFamily="2" charset="2"/>
              <a:buNone/>
            </a:pPr>
            <a:r>
              <a:rPr lang="en-US" altLang="zh-CN" sz="2800" b="1"/>
              <a:t>SELECT(A→α)∩SELECT(A→β)=Φ。</a:t>
            </a:r>
          </a:p>
          <a:p>
            <a:pPr algn="just">
              <a:lnSpc>
                <a:spcPct val="90000"/>
              </a:lnSpc>
              <a:buFont typeface="Monotype Sorts" pitchFamily="2" charset="2"/>
              <a:buNone/>
            </a:pPr>
            <a:r>
              <a:rPr lang="en-US" altLang="zh-CN" sz="2800" b="1"/>
              <a:t>LL</a:t>
            </a:r>
            <a:r>
              <a:rPr lang="en-US" altLang="zh-CN" sz="2800" b="1">
                <a:latin typeface="Times New Roman" pitchFamily="18" charset="0"/>
              </a:rPr>
              <a:t>(</a:t>
            </a:r>
            <a:r>
              <a:rPr lang="en-US" altLang="zh-CN" sz="2800" b="1"/>
              <a:t>1</a:t>
            </a:r>
            <a:r>
              <a:rPr lang="en-US" altLang="zh-CN" sz="2800" b="1">
                <a:latin typeface="Times New Roman" pitchFamily="18" charset="0"/>
              </a:rPr>
              <a:t>)</a:t>
            </a:r>
            <a:r>
              <a:rPr lang="zh-CN" altLang="en-US" sz="2800" b="1">
                <a:latin typeface="Times New Roman" pitchFamily="18" charset="0"/>
              </a:rPr>
              <a:t>文法的含义是：</a:t>
            </a:r>
          </a:p>
          <a:p>
            <a:pPr>
              <a:lnSpc>
                <a:spcPct val="90000"/>
              </a:lnSpc>
              <a:buFont typeface="Wingdings" pitchFamily="2" charset="2"/>
              <a:buChar char="Ø"/>
            </a:pPr>
            <a:r>
              <a:rPr lang="zh-CN" altLang="en-US" sz="2800" b="1">
                <a:latin typeface="Times New Roman" pitchFamily="18" charset="0"/>
              </a:rPr>
              <a:t>第一个</a:t>
            </a:r>
            <a:r>
              <a:rPr lang="en-US" altLang="zh-CN" sz="2800" b="1"/>
              <a:t>L</a:t>
            </a:r>
            <a:r>
              <a:rPr lang="zh-CN" altLang="en-US" sz="2800" b="1">
                <a:latin typeface="Times New Roman" pitchFamily="18" charset="0"/>
              </a:rPr>
              <a:t>表示从左到右扫描输入串</a:t>
            </a:r>
          </a:p>
          <a:p>
            <a:pPr>
              <a:lnSpc>
                <a:spcPct val="90000"/>
              </a:lnSpc>
              <a:buFont typeface="Wingdings" pitchFamily="2" charset="2"/>
              <a:buChar char="Ø"/>
            </a:pPr>
            <a:r>
              <a:rPr lang="zh-CN" altLang="en-US" sz="2800" b="1">
                <a:latin typeface="Times New Roman" pitchFamily="18" charset="0"/>
              </a:rPr>
              <a:t>第二个</a:t>
            </a:r>
            <a:r>
              <a:rPr lang="en-US" altLang="zh-CN" sz="2800" b="1"/>
              <a:t>L</a:t>
            </a:r>
            <a:r>
              <a:rPr lang="zh-CN" altLang="en-US" sz="2800" b="1">
                <a:latin typeface="Times New Roman" pitchFamily="18" charset="0"/>
              </a:rPr>
              <a:t>表示分析过程用最左推导</a:t>
            </a:r>
          </a:p>
          <a:p>
            <a:pPr>
              <a:lnSpc>
                <a:spcPct val="90000"/>
              </a:lnSpc>
              <a:buFont typeface="Wingdings" pitchFamily="2" charset="2"/>
              <a:buChar char="Ø"/>
            </a:pPr>
            <a:r>
              <a:rPr lang="zh-CN" altLang="en-US" sz="2800" b="1"/>
              <a:t>1</a:t>
            </a:r>
            <a:r>
              <a:rPr lang="zh-CN" altLang="en-US" sz="2800" b="1">
                <a:latin typeface="Times New Roman" pitchFamily="18" charset="0"/>
              </a:rPr>
              <a:t>表明只需向前看一个符号便可以决定选哪个产生式进行推导，类似地</a:t>
            </a:r>
            <a:r>
              <a:rPr lang="en-US" altLang="zh-CN" sz="2800" b="1"/>
              <a:t>LL</a:t>
            </a:r>
            <a:r>
              <a:rPr lang="en-US" altLang="zh-CN" sz="2800" b="1">
                <a:latin typeface="Times New Roman" pitchFamily="18" charset="0"/>
              </a:rPr>
              <a:t>(</a:t>
            </a:r>
            <a:r>
              <a:rPr lang="en-US" altLang="zh-CN" sz="2800" b="1"/>
              <a:t>k</a:t>
            </a:r>
            <a:r>
              <a:rPr lang="en-US" altLang="zh-CN" sz="2800" b="1">
                <a:latin typeface="Times New Roman" pitchFamily="18" charset="0"/>
              </a:rPr>
              <a:t>)</a:t>
            </a:r>
            <a:r>
              <a:rPr lang="zh-CN" altLang="en-US" sz="2800" b="1">
                <a:latin typeface="Times New Roman" pitchFamily="18" charset="0"/>
              </a:rPr>
              <a:t>文法需要向前看</a:t>
            </a:r>
            <a:r>
              <a:rPr lang="en-US" altLang="zh-CN" sz="2800" b="1"/>
              <a:t>K</a:t>
            </a:r>
            <a:r>
              <a:rPr lang="zh-CN" altLang="en-US" sz="2800" b="1">
                <a:latin typeface="Times New Roman" pitchFamily="18" charset="0"/>
              </a:rPr>
              <a:t>个符号才可以确定选用哪个产生式。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a:xfrm>
            <a:off x="381000" y="304800"/>
            <a:ext cx="8153400" cy="1447800"/>
          </a:xfrm>
        </p:spPr>
        <p:txBody>
          <a:bodyPr/>
          <a:lstStyle/>
          <a:p>
            <a:pPr algn="just">
              <a:lnSpc>
                <a:spcPct val="90000"/>
              </a:lnSpc>
              <a:buFont typeface="Wingdings" pitchFamily="2" charset="2"/>
              <a:buBlip>
                <a:blip r:embed="rId2"/>
              </a:buBlip>
            </a:pPr>
            <a:r>
              <a:rPr lang="zh-CN" altLang="en-US" sz="2800" b="1">
                <a:latin typeface="Times New Roman" pitchFamily="18" charset="0"/>
              </a:rPr>
              <a:t>语法分析的作用是识别由词法分析给出的单词序列是否是给定文法的正确句子</a:t>
            </a:r>
          </a:p>
          <a:p>
            <a:pPr algn="just">
              <a:lnSpc>
                <a:spcPct val="90000"/>
              </a:lnSpc>
              <a:buFont typeface="Wingdings" pitchFamily="2" charset="2"/>
              <a:buBlip>
                <a:blip r:embed="rId2"/>
              </a:buBlip>
            </a:pPr>
            <a:r>
              <a:rPr lang="zh-CN" altLang="en-US" sz="2800" b="1">
                <a:latin typeface="Times New Roman" pitchFamily="18" charset="0"/>
              </a:rPr>
              <a:t>分类:</a:t>
            </a:r>
          </a:p>
        </p:txBody>
      </p:sp>
      <p:grpSp>
        <p:nvGrpSpPr>
          <p:cNvPr id="1039" name="Group 15"/>
          <p:cNvGrpSpPr>
            <a:grpSpLocks/>
          </p:cNvGrpSpPr>
          <p:nvPr/>
        </p:nvGrpSpPr>
        <p:grpSpPr bwMode="auto">
          <a:xfrm>
            <a:off x="685800" y="1828800"/>
            <a:ext cx="7383463" cy="2955925"/>
            <a:chOff x="910" y="2170"/>
            <a:chExt cx="4651" cy="1862"/>
          </a:xfrm>
        </p:grpSpPr>
        <p:sp>
          <p:nvSpPr>
            <p:cNvPr id="1029" name="AutoShape 5"/>
            <p:cNvSpPr>
              <a:spLocks/>
            </p:cNvSpPr>
            <p:nvPr/>
          </p:nvSpPr>
          <p:spPr bwMode="auto">
            <a:xfrm>
              <a:off x="1799" y="2563"/>
              <a:ext cx="117" cy="874"/>
            </a:xfrm>
            <a:prstGeom prst="leftBrace">
              <a:avLst>
                <a:gd name="adj1" fmla="val 62251"/>
                <a:gd name="adj2" fmla="val 50000"/>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0" name="Text Box 6"/>
            <p:cNvSpPr txBox="1">
              <a:spLocks noChangeArrowheads="1"/>
            </p:cNvSpPr>
            <p:nvPr/>
          </p:nvSpPr>
          <p:spPr bwMode="auto">
            <a:xfrm>
              <a:off x="910" y="2832"/>
              <a:ext cx="101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zh-CN" altLang="en-US">
                  <a:latin typeface="Times New Roman" pitchFamily="18" charset="0"/>
                </a:rPr>
                <a:t>语法分析</a:t>
              </a:r>
            </a:p>
          </p:txBody>
        </p:sp>
        <p:sp>
          <p:nvSpPr>
            <p:cNvPr id="1031" name="Text Box 7"/>
            <p:cNvSpPr txBox="1">
              <a:spLocks noChangeArrowheads="1"/>
            </p:cNvSpPr>
            <p:nvPr/>
          </p:nvSpPr>
          <p:spPr bwMode="auto">
            <a:xfrm>
              <a:off x="1886" y="2438"/>
              <a:ext cx="1378"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zh-CN" altLang="en-US">
                  <a:latin typeface="Times New Roman" pitchFamily="18" charset="0"/>
                </a:rPr>
                <a:t>自顶向下分析</a:t>
              </a:r>
            </a:p>
          </p:txBody>
        </p:sp>
        <p:sp>
          <p:nvSpPr>
            <p:cNvPr id="1032" name="Text Box 8"/>
            <p:cNvSpPr txBox="1">
              <a:spLocks noChangeArrowheads="1"/>
            </p:cNvSpPr>
            <p:nvPr/>
          </p:nvSpPr>
          <p:spPr bwMode="auto">
            <a:xfrm>
              <a:off x="1865" y="3312"/>
              <a:ext cx="1591"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zh-CN" altLang="en-US">
                  <a:latin typeface="Times New Roman" pitchFamily="18" charset="0"/>
                </a:rPr>
                <a:t>自底向上分析</a:t>
              </a:r>
            </a:p>
          </p:txBody>
        </p:sp>
        <p:sp>
          <p:nvSpPr>
            <p:cNvPr id="1033" name="AutoShape 9"/>
            <p:cNvSpPr>
              <a:spLocks/>
            </p:cNvSpPr>
            <p:nvPr/>
          </p:nvSpPr>
          <p:spPr bwMode="auto">
            <a:xfrm>
              <a:off x="3148" y="2314"/>
              <a:ext cx="116" cy="499"/>
            </a:xfrm>
            <a:prstGeom prst="leftBrace">
              <a:avLst>
                <a:gd name="adj1" fmla="val 35848"/>
                <a:gd name="adj2" fmla="val 50000"/>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 name="Text Box 10"/>
            <p:cNvSpPr txBox="1">
              <a:spLocks noChangeArrowheads="1"/>
            </p:cNvSpPr>
            <p:nvPr/>
          </p:nvSpPr>
          <p:spPr bwMode="auto">
            <a:xfrm>
              <a:off x="3264" y="2170"/>
              <a:ext cx="11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zh-CN" altLang="en-US">
                  <a:latin typeface="Times New Roman" pitchFamily="18" charset="0"/>
                </a:rPr>
                <a:t>确定的</a:t>
              </a:r>
            </a:p>
          </p:txBody>
        </p:sp>
        <p:sp>
          <p:nvSpPr>
            <p:cNvPr id="1035" name="Text Box 11"/>
            <p:cNvSpPr txBox="1">
              <a:spLocks noChangeArrowheads="1"/>
            </p:cNvSpPr>
            <p:nvPr/>
          </p:nvSpPr>
          <p:spPr bwMode="auto">
            <a:xfrm>
              <a:off x="3264" y="2698"/>
              <a:ext cx="117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zh-CN" altLang="en-US">
                  <a:latin typeface="Times New Roman" pitchFamily="18" charset="0"/>
                </a:rPr>
                <a:t>不确定的</a:t>
              </a:r>
            </a:p>
          </p:txBody>
        </p:sp>
        <p:sp>
          <p:nvSpPr>
            <p:cNvPr id="1036" name="AutoShape 12"/>
            <p:cNvSpPr>
              <a:spLocks/>
            </p:cNvSpPr>
            <p:nvPr/>
          </p:nvSpPr>
          <p:spPr bwMode="auto">
            <a:xfrm>
              <a:off x="3148" y="3187"/>
              <a:ext cx="116" cy="624"/>
            </a:xfrm>
            <a:prstGeom prst="leftBrace">
              <a:avLst>
                <a:gd name="adj1" fmla="val 44828"/>
                <a:gd name="adj2" fmla="val 50000"/>
              </a:avLst>
            </a:prstGeom>
            <a:noFill/>
            <a:ln w="254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7" name="Text Box 13"/>
            <p:cNvSpPr txBox="1">
              <a:spLocks noChangeArrowheads="1"/>
            </p:cNvSpPr>
            <p:nvPr/>
          </p:nvSpPr>
          <p:spPr bwMode="auto">
            <a:xfrm>
              <a:off x="3264" y="3062"/>
              <a:ext cx="229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zh-CN" altLang="en-US">
                  <a:latin typeface="Times New Roman" pitchFamily="18" charset="0"/>
                </a:rPr>
                <a:t>算符优先分析（第六章）</a:t>
              </a:r>
            </a:p>
          </p:txBody>
        </p:sp>
        <p:sp>
          <p:nvSpPr>
            <p:cNvPr id="1038" name="Text Box 14"/>
            <p:cNvSpPr txBox="1">
              <a:spLocks noChangeArrowheads="1"/>
            </p:cNvSpPr>
            <p:nvPr/>
          </p:nvSpPr>
          <p:spPr bwMode="auto">
            <a:xfrm>
              <a:off x="3264" y="3658"/>
              <a:ext cx="200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a:latin typeface="Times New Roman" pitchFamily="18" charset="0"/>
                </a:rPr>
                <a:t>LR</a:t>
              </a:r>
              <a:r>
                <a:rPr kumimoji="0" lang="zh-CN" altLang="en-US">
                  <a:latin typeface="Times New Roman" pitchFamily="18" charset="0"/>
                </a:rPr>
                <a:t>分析（第七章）</a:t>
              </a:r>
            </a:p>
          </p:txBody>
        </p:sp>
      </p:grpSp>
      <p:sp>
        <p:nvSpPr>
          <p:cNvPr id="1040" name="Rectangle 16"/>
          <p:cNvSpPr>
            <a:spLocks noChangeArrowheads="1"/>
          </p:cNvSpPr>
          <p:nvPr/>
        </p:nvSpPr>
        <p:spPr bwMode="auto">
          <a:xfrm>
            <a:off x="381000" y="4724400"/>
            <a:ext cx="8153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buClr>
                <a:schemeClr val="tx2"/>
              </a:buClr>
              <a:buSzTx/>
              <a:buFont typeface="Wingdings" pitchFamily="2" charset="2"/>
              <a:buBlip>
                <a:blip r:embed="rId2"/>
              </a:buBlip>
            </a:pPr>
            <a:r>
              <a:rPr lang="zh-CN" altLang="en-US" sz="2800">
                <a:latin typeface="Times New Roman" pitchFamily="18" charset="0"/>
              </a:rPr>
              <a:t>自顶向下的基本思想:</a:t>
            </a:r>
          </a:p>
          <a:p>
            <a:pPr marL="342900" indent="-342900">
              <a:buClr>
                <a:schemeClr val="tx2"/>
              </a:buClr>
              <a:buSzTx/>
            </a:pPr>
            <a:r>
              <a:rPr lang="zh-CN" altLang="en-US" sz="2800">
                <a:latin typeface="Times New Roman" pitchFamily="18" charset="0"/>
              </a:rPr>
              <a:t>	从文法的开始符出发企图推导出与输入的单词串完全相匹配的句子.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0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2" autoUpdateAnimBg="0"/>
      <p:bldP spid="104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0" y="228600"/>
            <a:ext cx="3200400" cy="2895600"/>
          </a:xfrm>
        </p:spPr>
        <p:txBody>
          <a:bodyPr/>
          <a:lstStyle/>
          <a:p>
            <a:pPr>
              <a:lnSpc>
                <a:spcPct val="90000"/>
              </a:lnSpc>
              <a:buFont typeface="Monotype Sorts" pitchFamily="2" charset="2"/>
              <a:buBlip>
                <a:blip r:embed="rId2"/>
              </a:buBlip>
            </a:pPr>
            <a:r>
              <a:rPr lang="zh-CN" altLang="en-US" sz="2800" b="1"/>
              <a:t>例 有文法</a:t>
            </a:r>
            <a:r>
              <a:rPr lang="en-US" altLang="zh-CN" sz="2800" b="1"/>
              <a:t>G[S]</a:t>
            </a:r>
            <a:r>
              <a:rPr lang="zh-CN" altLang="en-US" sz="2800" b="1">
                <a:latin typeface="Times New Roman" pitchFamily="18" charset="0"/>
              </a:rPr>
              <a:t>为：</a:t>
            </a:r>
          </a:p>
          <a:p>
            <a:pPr>
              <a:lnSpc>
                <a:spcPct val="90000"/>
              </a:lnSpc>
              <a:spcBef>
                <a:spcPct val="50000"/>
              </a:spcBef>
              <a:buSzPct val="75000"/>
              <a:buFont typeface="Monotype Sorts" pitchFamily="2" charset="2"/>
              <a:buNone/>
            </a:pPr>
            <a:r>
              <a:rPr lang="en-US" altLang="zh-CN" sz="2800" b="1"/>
              <a:t>	S→aAS </a:t>
            </a:r>
          </a:p>
          <a:p>
            <a:pPr>
              <a:lnSpc>
                <a:spcPct val="90000"/>
              </a:lnSpc>
              <a:spcBef>
                <a:spcPct val="50000"/>
              </a:spcBef>
              <a:buSzPct val="75000"/>
              <a:buFont typeface="Monotype Sorts" pitchFamily="2" charset="2"/>
              <a:buNone/>
            </a:pPr>
            <a:r>
              <a:rPr lang="en-US" altLang="zh-CN" sz="2800" b="1"/>
              <a:t>	S→b</a:t>
            </a:r>
          </a:p>
          <a:p>
            <a:pPr>
              <a:lnSpc>
                <a:spcPct val="90000"/>
              </a:lnSpc>
              <a:spcBef>
                <a:spcPct val="50000"/>
              </a:spcBef>
              <a:buSzPct val="75000"/>
              <a:buFont typeface="Monotype Sorts" pitchFamily="2" charset="2"/>
              <a:buNone/>
            </a:pPr>
            <a:r>
              <a:rPr lang="en-US" altLang="zh-CN" sz="2800" b="1"/>
              <a:t>	A→bA</a:t>
            </a:r>
          </a:p>
          <a:p>
            <a:pPr>
              <a:lnSpc>
                <a:spcPct val="90000"/>
              </a:lnSpc>
              <a:spcBef>
                <a:spcPct val="50000"/>
              </a:spcBef>
              <a:buSzPct val="75000"/>
              <a:buFont typeface="Monotype Sorts" pitchFamily="2" charset="2"/>
              <a:buNone/>
            </a:pPr>
            <a:r>
              <a:rPr lang="en-US" altLang="zh-CN" sz="2800" b="1"/>
              <a:t>	A→ε</a:t>
            </a:r>
            <a:endParaRPr lang="zh-CN" altLang="en-US" sz="2800" b="1"/>
          </a:p>
        </p:txBody>
      </p:sp>
      <p:sp>
        <p:nvSpPr>
          <p:cNvPr id="24581" name="Rectangle 5"/>
          <p:cNvSpPr>
            <a:spLocks noChangeArrowheads="1"/>
          </p:cNvSpPr>
          <p:nvPr/>
        </p:nvSpPr>
        <p:spPr bwMode="auto">
          <a:xfrm>
            <a:off x="2743200" y="762000"/>
            <a:ext cx="6096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tx2"/>
              </a:buClr>
              <a:buFont typeface="Monotype Sorts" pitchFamily="2" charset="2"/>
              <a:buNone/>
            </a:pPr>
            <a:r>
              <a:rPr lang="en-US" altLang="zh-CN" sz="2800"/>
              <a:t>SELECT(S→aAS)= {a}</a:t>
            </a:r>
          </a:p>
          <a:p>
            <a:pPr algn="l">
              <a:lnSpc>
                <a:spcPct val="100000"/>
              </a:lnSpc>
              <a:spcBef>
                <a:spcPct val="50000"/>
              </a:spcBef>
              <a:buClr>
                <a:schemeClr val="tx2"/>
              </a:buClr>
              <a:buFont typeface="Monotype Sorts" pitchFamily="2" charset="2"/>
              <a:buNone/>
            </a:pPr>
            <a:r>
              <a:rPr lang="en-US" altLang="zh-CN" sz="2800"/>
              <a:t>SELECT(S→b)= {b}</a:t>
            </a:r>
          </a:p>
          <a:p>
            <a:pPr algn="l">
              <a:lnSpc>
                <a:spcPct val="100000"/>
              </a:lnSpc>
              <a:spcBef>
                <a:spcPct val="50000"/>
              </a:spcBef>
              <a:buClr>
                <a:schemeClr val="tx2"/>
              </a:buClr>
              <a:buFont typeface="Monotype Sorts" pitchFamily="2" charset="2"/>
              <a:buNone/>
            </a:pPr>
            <a:r>
              <a:rPr lang="en-US" altLang="zh-CN" sz="2800"/>
              <a:t>SELECT(A→bA)= {b}</a:t>
            </a:r>
          </a:p>
          <a:p>
            <a:pPr algn="l">
              <a:lnSpc>
                <a:spcPct val="100000"/>
              </a:lnSpc>
              <a:spcBef>
                <a:spcPct val="50000"/>
              </a:spcBef>
              <a:buClr>
                <a:schemeClr val="tx2"/>
              </a:buClr>
              <a:buFont typeface="Monotype Sorts" pitchFamily="2" charset="2"/>
              <a:buNone/>
            </a:pPr>
            <a:r>
              <a:rPr lang="en-US" altLang="zh-CN" sz="2800"/>
              <a:t>SELECT(A→ε)=Follow(A)= {a,b}</a:t>
            </a:r>
          </a:p>
        </p:txBody>
      </p:sp>
      <p:sp>
        <p:nvSpPr>
          <p:cNvPr id="24582" name="Rectangle 6"/>
          <p:cNvSpPr>
            <a:spLocks noChangeArrowheads="1"/>
          </p:cNvSpPr>
          <p:nvPr/>
        </p:nvSpPr>
        <p:spPr bwMode="auto">
          <a:xfrm>
            <a:off x="304800" y="3810000"/>
            <a:ext cx="83820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tx2"/>
              </a:buClr>
              <a:buFont typeface="Monotype Sorts" pitchFamily="2" charset="2"/>
              <a:buNone/>
            </a:pPr>
            <a:r>
              <a:rPr lang="zh-CN" altLang="en-US" sz="2800">
                <a:latin typeface="Times New Roman" pitchFamily="18" charset="0"/>
              </a:rPr>
              <a:t>由于</a:t>
            </a:r>
            <a:r>
              <a:rPr lang="en-US" altLang="zh-CN" sz="2800"/>
              <a:t>SELECT(A→bA)∩SELECT(A→ε)={b}</a:t>
            </a:r>
            <a:r>
              <a:rPr lang="en-US" altLang="zh-CN" sz="2800">
                <a:solidFill>
                  <a:srgbClr val="FF9933"/>
                </a:solidFill>
              </a:rPr>
              <a:t>≠</a:t>
            </a:r>
            <a:r>
              <a:rPr lang="en-US" altLang="zh-CN" sz="2800"/>
              <a:t>Φ，</a:t>
            </a:r>
          </a:p>
          <a:p>
            <a:pPr algn="l">
              <a:lnSpc>
                <a:spcPct val="100000"/>
              </a:lnSpc>
              <a:spcBef>
                <a:spcPct val="50000"/>
              </a:spcBef>
              <a:buClr>
                <a:schemeClr val="tx2"/>
              </a:buClr>
              <a:buFont typeface="Monotype Sorts" pitchFamily="2" charset="2"/>
              <a:buNone/>
            </a:pPr>
            <a:r>
              <a:rPr lang="zh-CN" altLang="en-US" sz="2800">
                <a:latin typeface="Times New Roman" pitchFamily="18" charset="0"/>
              </a:rPr>
              <a:t>所以文法</a:t>
            </a:r>
            <a:r>
              <a:rPr lang="en-US" altLang="zh-CN" sz="2800"/>
              <a:t>G[S]</a:t>
            </a:r>
            <a:r>
              <a:rPr lang="zh-CN" altLang="en-US" sz="2800">
                <a:solidFill>
                  <a:srgbClr val="FF9933"/>
                </a:solidFill>
                <a:latin typeface="Times New Roman" pitchFamily="18" charset="0"/>
              </a:rPr>
              <a:t>不是</a:t>
            </a:r>
            <a:r>
              <a:rPr lang="en-US" altLang="zh-CN" sz="2800"/>
              <a:t>LL</a:t>
            </a:r>
            <a:r>
              <a:rPr lang="en-US" altLang="zh-CN" sz="2800">
                <a:latin typeface="Times New Roman" pitchFamily="18" charset="0"/>
              </a:rPr>
              <a:t>(</a:t>
            </a:r>
            <a:r>
              <a:rPr lang="en-US" altLang="zh-CN" sz="2800"/>
              <a:t>1</a:t>
            </a:r>
            <a:r>
              <a:rPr lang="en-US" altLang="zh-CN" sz="2800">
                <a:latin typeface="Times New Roman" pitchFamily="18" charset="0"/>
              </a:rPr>
              <a:t>)</a:t>
            </a:r>
            <a:r>
              <a:rPr lang="zh-CN" altLang="en-US" sz="2800">
                <a:latin typeface="Times New Roman" pitchFamily="18" charset="0"/>
              </a:rPr>
              <a:t>文法，当</a:t>
            </a:r>
            <a:r>
              <a:rPr lang="en-US" altLang="zh-CN" sz="2800"/>
              <a:t>A</a:t>
            </a:r>
            <a:r>
              <a:rPr lang="zh-CN" altLang="en-US" sz="2800">
                <a:latin typeface="Times New Roman" pitchFamily="18" charset="0"/>
              </a:rPr>
              <a:t>遇输入符</a:t>
            </a:r>
            <a:r>
              <a:rPr lang="en-US" altLang="zh-CN" sz="2800"/>
              <a:t>b</a:t>
            </a:r>
            <a:r>
              <a:rPr lang="zh-CN" altLang="en-US" sz="2800">
                <a:latin typeface="Times New Roman" pitchFamily="18" charset="0"/>
              </a:rPr>
              <a:t>时，不能确定选</a:t>
            </a:r>
            <a:r>
              <a:rPr lang="en-US" altLang="zh-CN" sz="2800"/>
              <a:t>A→bA</a:t>
            </a:r>
            <a:r>
              <a:rPr lang="zh-CN" altLang="en-US" sz="2800">
                <a:latin typeface="Times New Roman" pitchFamily="18" charset="0"/>
              </a:rPr>
              <a:t>还是</a:t>
            </a:r>
            <a:r>
              <a:rPr lang="en-US" altLang="zh-CN" sz="2800"/>
              <a:t>A→ε</a:t>
            </a:r>
            <a:r>
              <a:rPr lang="zh-CN" altLang="en-US" sz="2800"/>
              <a:t>去推导。</a:t>
            </a:r>
          </a:p>
        </p:txBody>
      </p:sp>
      <p:sp>
        <p:nvSpPr>
          <p:cNvPr id="24584" name="AutoShape 8">
            <a:hlinkClick r:id="rId3" action="ppaction://hlinksldjump" highlightClick="1"/>
          </p:cNvPr>
          <p:cNvSpPr>
            <a:spLocks noChangeArrowheads="1"/>
          </p:cNvSpPr>
          <p:nvPr/>
        </p:nvSpPr>
        <p:spPr bwMode="auto">
          <a:xfrm>
            <a:off x="8382000" y="6096000"/>
            <a:ext cx="609600" cy="609600"/>
          </a:xfrm>
          <a:prstGeom prst="actionButtonHom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84"/>
                                        </p:tgtEl>
                                        <p:attrNameLst>
                                          <p:attrName>style.visibility</p:attrName>
                                        </p:attrNameLst>
                                      </p:cBhvr>
                                      <p:to>
                                        <p:strVal val="visible"/>
                                      </p:to>
                                    </p:set>
                                    <p:anim calcmode="lin" valueType="num">
                                      <p:cBhvr additive="base">
                                        <p:cTn id="19" dur="500" fill="hold"/>
                                        <p:tgtEl>
                                          <p:spTgt spid="24584"/>
                                        </p:tgtEl>
                                        <p:attrNameLst>
                                          <p:attrName>ppt_x</p:attrName>
                                        </p:attrNameLst>
                                      </p:cBhvr>
                                      <p:tavLst>
                                        <p:tav tm="0">
                                          <p:val>
                                            <p:strVal val="#ppt_x"/>
                                          </p:val>
                                        </p:tav>
                                        <p:tav tm="100000">
                                          <p:val>
                                            <p:strVal val="#ppt_x"/>
                                          </p:val>
                                        </p:tav>
                                      </p:tavLst>
                                    </p:anim>
                                    <p:anim calcmode="lin" valueType="num">
                                      <p:cBhvr additive="base">
                                        <p:cTn id="20" dur="500" fill="hold"/>
                                        <p:tgtEl>
                                          <p:spTgt spid="24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1" grpId="0" autoUpdateAnimBg="0"/>
      <p:bldP spid="24582" grpId="0" autoUpdateAnimBg="0"/>
      <p:bldP spid="2458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38150" y="266700"/>
            <a:ext cx="7943850" cy="1104900"/>
          </a:xfrm>
        </p:spPr>
        <p:txBody>
          <a:bodyPr/>
          <a:lstStyle/>
          <a:p>
            <a:r>
              <a:rPr lang="en-US" altLang="zh-CN" b="1" dirty="0" smtClean="0"/>
              <a:t>4.</a:t>
            </a:r>
            <a:r>
              <a:rPr lang="zh-CN" altLang="en-US" b="1" dirty="0" smtClean="0"/>
              <a:t>2  </a:t>
            </a:r>
            <a:r>
              <a:rPr lang="en-US" altLang="zh-CN" b="1" dirty="0"/>
              <a:t>LL</a:t>
            </a:r>
            <a:r>
              <a:rPr lang="en-US" altLang="zh-CN" b="1" dirty="0">
                <a:latin typeface="Times New Roman" pitchFamily="18" charset="0"/>
              </a:rPr>
              <a:t>(</a:t>
            </a:r>
            <a:r>
              <a:rPr lang="en-US" altLang="zh-CN" b="1" dirty="0"/>
              <a:t>1</a:t>
            </a:r>
            <a:r>
              <a:rPr lang="en-US" altLang="zh-CN" b="1" dirty="0">
                <a:latin typeface="Times New Roman" pitchFamily="18" charset="0"/>
              </a:rPr>
              <a:t>)</a:t>
            </a:r>
            <a:r>
              <a:rPr lang="zh-CN" altLang="en-US" b="1" dirty="0">
                <a:latin typeface="Times New Roman" pitchFamily="18" charset="0"/>
              </a:rPr>
              <a:t>文法的判别</a:t>
            </a:r>
          </a:p>
        </p:txBody>
      </p:sp>
      <p:sp>
        <p:nvSpPr>
          <p:cNvPr id="25603" name="Rectangle 3"/>
          <p:cNvSpPr>
            <a:spLocks noGrp="1" noChangeArrowheads="1"/>
          </p:cNvSpPr>
          <p:nvPr>
            <p:ph type="body" idx="1"/>
          </p:nvPr>
        </p:nvSpPr>
        <p:spPr>
          <a:xfrm>
            <a:off x="990600" y="1790700"/>
            <a:ext cx="7924800" cy="4152900"/>
          </a:xfrm>
        </p:spPr>
        <p:txBody>
          <a:bodyPr/>
          <a:lstStyle/>
          <a:p>
            <a:pPr algn="just">
              <a:buFont typeface="Monotype Sorts" pitchFamily="2" charset="2"/>
              <a:buNone/>
            </a:pPr>
            <a:r>
              <a:rPr lang="zh-CN" altLang="en-US" sz="2800" b="1" dirty="0">
                <a:latin typeface="Times New Roman" pitchFamily="18" charset="0"/>
              </a:rPr>
              <a:t>要判别一个上下文无关文法是否是</a:t>
            </a:r>
            <a:r>
              <a:rPr lang="en-US" altLang="zh-CN" sz="2800" b="1" dirty="0"/>
              <a:t>LL</a:t>
            </a:r>
            <a:r>
              <a:rPr lang="en-US" altLang="zh-CN" sz="2800" b="1" dirty="0">
                <a:latin typeface="Times New Roman" pitchFamily="18" charset="0"/>
              </a:rPr>
              <a:t>(</a:t>
            </a:r>
            <a:r>
              <a:rPr lang="en-US" altLang="zh-CN" sz="2800" b="1" dirty="0"/>
              <a:t>1</a:t>
            </a:r>
            <a:r>
              <a:rPr lang="en-US" altLang="zh-CN" sz="2800" b="1" dirty="0">
                <a:latin typeface="Times New Roman" pitchFamily="18" charset="0"/>
              </a:rPr>
              <a:t>)</a:t>
            </a:r>
            <a:r>
              <a:rPr lang="zh-CN" altLang="en-US" sz="2800" b="1" dirty="0">
                <a:latin typeface="Times New Roman" pitchFamily="18" charset="0"/>
              </a:rPr>
              <a:t>文法</a:t>
            </a:r>
          </a:p>
          <a:p>
            <a:pPr algn="just">
              <a:buFont typeface="Monotype Sorts" pitchFamily="2" charset="2"/>
              <a:buNone/>
            </a:pPr>
            <a:r>
              <a:rPr lang="zh-CN" altLang="en-US" sz="2800" b="1" dirty="0">
                <a:latin typeface="Times New Roman" pitchFamily="18" charset="0"/>
              </a:rPr>
              <a:t>分为五步：</a:t>
            </a:r>
            <a:endParaRPr lang="zh-CN" altLang="en-US" sz="2800" b="1" dirty="0"/>
          </a:p>
          <a:p>
            <a:pPr algn="just">
              <a:buFont typeface="Monotype Sorts" pitchFamily="2" charset="2"/>
              <a:buNone/>
            </a:pPr>
            <a:r>
              <a:rPr lang="zh-CN" altLang="en-US" sz="2800" b="1" dirty="0"/>
              <a:t>    1.</a:t>
            </a:r>
            <a:r>
              <a:rPr lang="zh-CN" altLang="en-US" sz="2800" b="1" dirty="0">
                <a:latin typeface="Times New Roman" pitchFamily="18" charset="0"/>
                <a:cs typeface="Times New Roman" pitchFamily="18" charset="0"/>
              </a:rPr>
              <a:t>  </a:t>
            </a:r>
            <a:r>
              <a:rPr lang="zh-CN" altLang="en-US" sz="2800" b="1" dirty="0">
                <a:latin typeface="Times New Roman" pitchFamily="18" charset="0"/>
              </a:rPr>
              <a:t>求能推出</a:t>
            </a:r>
            <a:r>
              <a:rPr lang="en-US" altLang="zh-CN" sz="2800" b="1" dirty="0"/>
              <a:t>ε</a:t>
            </a:r>
            <a:r>
              <a:rPr lang="zh-CN" altLang="en-US" sz="2800" b="1" dirty="0">
                <a:latin typeface="Times New Roman" pitchFamily="18" charset="0"/>
              </a:rPr>
              <a:t>的非终结符集</a:t>
            </a:r>
            <a:endParaRPr lang="zh-CN" altLang="en-US" sz="2800" b="1" dirty="0"/>
          </a:p>
          <a:p>
            <a:pPr algn="just">
              <a:buFont typeface="Monotype Sorts" pitchFamily="2" charset="2"/>
              <a:buNone/>
            </a:pPr>
            <a:r>
              <a:rPr lang="zh-CN" altLang="en-US" sz="2800" b="1" dirty="0"/>
              <a:t>    2.</a:t>
            </a:r>
            <a:r>
              <a:rPr lang="zh-CN" altLang="en-US" sz="2800" b="1" dirty="0">
                <a:latin typeface="Times New Roman" pitchFamily="18" charset="0"/>
                <a:cs typeface="Times New Roman" pitchFamily="18" charset="0"/>
              </a:rPr>
              <a:t>  </a:t>
            </a:r>
            <a:r>
              <a:rPr lang="zh-CN" altLang="en-US" sz="2800" b="1" dirty="0">
                <a:latin typeface="Times New Roman" pitchFamily="18" charset="0"/>
              </a:rPr>
              <a:t>计算每个产生式右部</a:t>
            </a:r>
            <a:r>
              <a:rPr lang="en-US" altLang="zh-CN" sz="2800" b="1" dirty="0"/>
              <a:t>α</a:t>
            </a:r>
            <a:r>
              <a:rPr lang="zh-CN" altLang="en-US" sz="2800" b="1" dirty="0">
                <a:latin typeface="Times New Roman" pitchFamily="18" charset="0"/>
              </a:rPr>
              <a:t>的</a:t>
            </a:r>
            <a:r>
              <a:rPr lang="en-US" altLang="zh-CN" sz="2800" b="1" dirty="0"/>
              <a:t>FIRST</a:t>
            </a:r>
            <a:r>
              <a:rPr lang="en-US" altLang="zh-CN" sz="2800" b="1" dirty="0">
                <a:latin typeface="Times New Roman" pitchFamily="18" charset="0"/>
              </a:rPr>
              <a:t>(</a:t>
            </a:r>
            <a:r>
              <a:rPr lang="en-US" altLang="zh-CN" sz="2800" b="1" dirty="0"/>
              <a:t>α</a:t>
            </a:r>
            <a:r>
              <a:rPr lang="en-US" altLang="zh-CN" sz="2800" b="1" dirty="0">
                <a:latin typeface="Times New Roman" pitchFamily="18" charset="0"/>
              </a:rPr>
              <a:t>)</a:t>
            </a:r>
            <a:r>
              <a:rPr lang="zh-CN" altLang="en-US" sz="2800" b="1" dirty="0">
                <a:latin typeface="Times New Roman" pitchFamily="18" charset="0"/>
              </a:rPr>
              <a:t>集</a:t>
            </a:r>
            <a:endParaRPr lang="zh-CN" altLang="en-US" sz="2800" b="1" dirty="0"/>
          </a:p>
          <a:p>
            <a:pPr algn="just">
              <a:buFont typeface="Monotype Sorts" pitchFamily="2" charset="2"/>
              <a:buNone/>
            </a:pPr>
            <a:r>
              <a:rPr lang="zh-CN" altLang="en-US" sz="2800" b="1" dirty="0"/>
              <a:t>    3.</a:t>
            </a:r>
            <a:r>
              <a:rPr lang="zh-CN" altLang="en-US" sz="2800" b="1" dirty="0">
                <a:latin typeface="Times New Roman" pitchFamily="18" charset="0"/>
                <a:cs typeface="Times New Roman" pitchFamily="18" charset="0"/>
              </a:rPr>
              <a:t>  </a:t>
            </a:r>
            <a:r>
              <a:rPr lang="zh-CN" altLang="en-US" sz="2800" b="1" dirty="0">
                <a:latin typeface="Times New Roman" pitchFamily="18" charset="0"/>
              </a:rPr>
              <a:t>计算每个非终结符</a:t>
            </a:r>
            <a:r>
              <a:rPr lang="en-US" altLang="zh-CN" sz="2800" b="1" dirty="0"/>
              <a:t>A</a:t>
            </a:r>
            <a:r>
              <a:rPr lang="zh-CN" altLang="en-US" sz="2800" b="1" dirty="0">
                <a:latin typeface="Times New Roman" pitchFamily="18" charset="0"/>
              </a:rPr>
              <a:t>的</a:t>
            </a:r>
            <a:r>
              <a:rPr lang="en-US" altLang="zh-CN" sz="2800" b="1" dirty="0"/>
              <a:t>FOLLOW</a:t>
            </a:r>
            <a:r>
              <a:rPr lang="en-US" altLang="zh-CN" sz="2800" b="1" dirty="0">
                <a:latin typeface="Times New Roman" pitchFamily="18" charset="0"/>
              </a:rPr>
              <a:t>(</a:t>
            </a:r>
            <a:r>
              <a:rPr lang="en-US" altLang="zh-CN" sz="2800" b="1" dirty="0"/>
              <a:t>A</a:t>
            </a:r>
            <a:r>
              <a:rPr lang="en-US" altLang="zh-CN" sz="2800" b="1" dirty="0">
                <a:latin typeface="Times New Roman" pitchFamily="18" charset="0"/>
              </a:rPr>
              <a:t>)</a:t>
            </a:r>
            <a:r>
              <a:rPr lang="zh-CN" altLang="en-US" sz="2800" b="1" dirty="0">
                <a:latin typeface="Times New Roman" pitchFamily="18" charset="0"/>
              </a:rPr>
              <a:t>集</a:t>
            </a:r>
            <a:endParaRPr lang="zh-CN" altLang="en-US" sz="2800" b="1" dirty="0"/>
          </a:p>
          <a:p>
            <a:pPr algn="just">
              <a:buFont typeface="Monotype Sorts" pitchFamily="2" charset="2"/>
              <a:buNone/>
            </a:pPr>
            <a:r>
              <a:rPr lang="zh-CN" altLang="en-US" sz="2800" b="1" dirty="0"/>
              <a:t>    4.</a:t>
            </a:r>
            <a:r>
              <a:rPr lang="zh-CN" altLang="en-US" sz="2800" b="1" dirty="0">
                <a:latin typeface="Times New Roman" pitchFamily="18" charset="0"/>
                <a:cs typeface="Times New Roman" pitchFamily="18" charset="0"/>
              </a:rPr>
              <a:t>  </a:t>
            </a:r>
            <a:r>
              <a:rPr lang="zh-CN" altLang="en-US" sz="2800" b="1" dirty="0">
                <a:latin typeface="Times New Roman" pitchFamily="18" charset="0"/>
              </a:rPr>
              <a:t>计算每个产生式</a:t>
            </a:r>
            <a:r>
              <a:rPr lang="en-US" altLang="zh-CN" sz="2800" b="1" dirty="0"/>
              <a:t>A→α</a:t>
            </a:r>
            <a:r>
              <a:rPr lang="zh-CN" altLang="en-US" sz="2800" b="1" dirty="0"/>
              <a:t>的</a:t>
            </a:r>
            <a:r>
              <a:rPr lang="en-US" altLang="zh-CN" sz="2800" b="1" dirty="0"/>
              <a:t>SELECT(A→α)</a:t>
            </a:r>
            <a:r>
              <a:rPr lang="zh-CN" altLang="en-US" sz="2800" b="1" dirty="0"/>
              <a:t>集</a:t>
            </a:r>
          </a:p>
          <a:p>
            <a:pPr algn="just">
              <a:buFont typeface="Monotype Sorts" pitchFamily="2" charset="2"/>
              <a:buNone/>
            </a:pPr>
            <a:r>
              <a:rPr lang="zh-CN" altLang="en-US" sz="2800" b="1" dirty="0"/>
              <a:t>    </a:t>
            </a:r>
            <a:r>
              <a:rPr lang="en-US" altLang="zh-CN" sz="2800" b="1" dirty="0" smtClean="0"/>
              <a:t>4.</a:t>
            </a:r>
            <a:r>
              <a:rPr lang="zh-CN" altLang="en-US" sz="2800" b="1" dirty="0">
                <a:latin typeface="Times New Roman" pitchFamily="18" charset="0"/>
                <a:cs typeface="Times New Roman" pitchFamily="18" charset="0"/>
              </a:rPr>
              <a:t>  </a:t>
            </a:r>
            <a:r>
              <a:rPr lang="zh-CN" altLang="en-US" sz="2800" b="1" dirty="0"/>
              <a:t>按</a:t>
            </a:r>
            <a:r>
              <a:rPr lang="en-US" altLang="zh-CN" sz="2800" b="1" dirty="0"/>
              <a:t>LL(1)</a:t>
            </a:r>
            <a:r>
              <a:rPr lang="zh-CN" altLang="en-US" sz="2800" b="1" dirty="0"/>
              <a:t>文法的定义判别</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4000" b="1"/>
              <a:t>1.</a:t>
            </a:r>
            <a:r>
              <a:rPr lang="zh-CN" altLang="en-US" sz="4000" b="1">
                <a:latin typeface="Times New Roman" pitchFamily="18" charset="0"/>
                <a:cs typeface="Times New Roman" pitchFamily="18" charset="0"/>
              </a:rPr>
              <a:t>  </a:t>
            </a:r>
            <a:r>
              <a:rPr lang="zh-CN" altLang="en-US" sz="4000" b="1">
                <a:latin typeface="Times New Roman" pitchFamily="18" charset="0"/>
              </a:rPr>
              <a:t>求出能推出</a:t>
            </a:r>
            <a:r>
              <a:rPr lang="en-US" altLang="zh-CN" sz="4000" b="1"/>
              <a:t>ε</a:t>
            </a:r>
            <a:r>
              <a:rPr lang="zh-CN" altLang="en-US" sz="4000" b="1">
                <a:latin typeface="Times New Roman" pitchFamily="18" charset="0"/>
              </a:rPr>
              <a:t>的非终结符集</a:t>
            </a:r>
          </a:p>
        </p:txBody>
      </p:sp>
      <p:sp>
        <p:nvSpPr>
          <p:cNvPr id="26696" name="Text Box 72"/>
          <p:cNvSpPr txBox="1">
            <a:spLocks noChangeArrowheads="1"/>
          </p:cNvSpPr>
          <p:nvPr/>
        </p:nvSpPr>
        <p:spPr bwMode="auto">
          <a:xfrm>
            <a:off x="381000" y="54864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endParaRPr lang="zh-CN" altLang="en-US"/>
          </a:p>
        </p:txBody>
      </p:sp>
      <p:sp>
        <p:nvSpPr>
          <p:cNvPr id="26714" name="Rectangle 90"/>
          <p:cNvSpPr>
            <a:spLocks noGrp="1" noChangeArrowheads="1"/>
          </p:cNvSpPr>
          <p:nvPr>
            <p:ph type="body" idx="1"/>
          </p:nvPr>
        </p:nvSpPr>
        <p:spPr>
          <a:xfrm>
            <a:off x="838200" y="1790700"/>
            <a:ext cx="8077200" cy="4152900"/>
          </a:xfrm>
        </p:spPr>
        <p:txBody>
          <a:bodyPr/>
          <a:lstStyle/>
          <a:p>
            <a:pPr algn="just">
              <a:spcBef>
                <a:spcPct val="0"/>
              </a:spcBef>
              <a:buClrTx/>
              <a:buFontTx/>
              <a:buBlip>
                <a:blip r:embed="rId2"/>
              </a:buBlip>
            </a:pPr>
            <a:r>
              <a:rPr lang="zh-CN" altLang="en-US" b="1">
                <a:latin typeface="Times New Roman" pitchFamily="18" charset="0"/>
              </a:rPr>
              <a:t>算法:</a:t>
            </a:r>
          </a:p>
          <a:p>
            <a:pPr algn="just">
              <a:spcBef>
                <a:spcPct val="0"/>
              </a:spcBef>
              <a:buClrTx/>
              <a:buFontTx/>
              <a:buNone/>
            </a:pPr>
            <a:r>
              <a:rPr lang="zh-CN" altLang="en-US" b="1">
                <a:latin typeface="Times New Roman" pitchFamily="18" charset="0"/>
              </a:rPr>
              <a:t>	用</a:t>
            </a:r>
            <a:r>
              <a:rPr lang="en-US" altLang="zh-CN" b="1">
                <a:latin typeface="Times New Roman" pitchFamily="18" charset="0"/>
                <a:cs typeface="Times New Roman" pitchFamily="18" charset="0"/>
              </a:rPr>
              <a:t>S</a:t>
            </a:r>
            <a:r>
              <a:rPr lang="zh-CN" altLang="en-US" b="1">
                <a:latin typeface="Times New Roman" pitchFamily="18" charset="0"/>
              </a:rPr>
              <a:t>表示能推出</a:t>
            </a:r>
            <a:r>
              <a:rPr lang="en-US" altLang="zh-CN" b="1"/>
              <a:t>ε</a:t>
            </a:r>
            <a:r>
              <a:rPr lang="zh-CN" altLang="en-US" b="1">
                <a:latin typeface="Times New Roman" pitchFamily="18" charset="0"/>
              </a:rPr>
              <a:t>的非终结符集</a:t>
            </a:r>
            <a:endParaRPr lang="zh-CN" altLang="en-US" b="1">
              <a:latin typeface="宋体" pitchFamily="2" charset="-122"/>
              <a:sym typeface="Symbol" pitchFamily="18" charset="2"/>
            </a:endParaRPr>
          </a:p>
          <a:p>
            <a:pPr lvl="1" algn="just" eaLnBrk="0" hangingPunct="0">
              <a:spcBef>
                <a:spcPct val="0"/>
              </a:spcBef>
              <a:buClr>
                <a:srgbClr val="FFFF66"/>
              </a:buClr>
              <a:buFont typeface="Wingdings" pitchFamily="2" charset="2"/>
              <a:buChar char="Ø"/>
            </a:pPr>
            <a:r>
              <a:rPr lang="zh-CN" altLang="en-US" b="1">
                <a:latin typeface="Times New Roman" pitchFamily="18" charset="0"/>
                <a:sym typeface="Symbol" pitchFamily="18" charset="2"/>
              </a:rPr>
              <a:t>第一步令</a:t>
            </a:r>
            <a:r>
              <a:rPr lang="en-US" altLang="zh-CN" b="1">
                <a:latin typeface="Times New Roman" pitchFamily="18" charset="0"/>
                <a:cs typeface="Times New Roman" pitchFamily="18" charset="0"/>
                <a:sym typeface="Symbol" pitchFamily="18" charset="2"/>
              </a:rPr>
              <a:t>S={ A</a:t>
            </a:r>
            <a:r>
              <a:rPr lang="en-US" altLang="zh-CN" b="1" baseline="-30000">
                <a:latin typeface="Times New Roman" pitchFamily="18" charset="0"/>
                <a:cs typeface="Times New Roman" pitchFamily="18" charset="0"/>
                <a:sym typeface="Symbol" pitchFamily="18" charset="2"/>
              </a:rPr>
              <a:t>j  </a:t>
            </a:r>
            <a:r>
              <a:rPr lang="en-US" altLang="zh-CN" b="1">
                <a:latin typeface="Times New Roman" pitchFamily="18" charset="0"/>
                <a:cs typeface="Times New Roman" pitchFamily="18" charset="0"/>
                <a:sym typeface="Symbol" pitchFamily="18" charset="2"/>
              </a:rPr>
              <a:t>|  A</a:t>
            </a:r>
            <a:r>
              <a:rPr lang="en-US" altLang="zh-CN" b="1" baseline="-30000">
                <a:latin typeface="Times New Roman" pitchFamily="18" charset="0"/>
                <a:cs typeface="Times New Roman" pitchFamily="18" charset="0"/>
                <a:sym typeface="Symbol" pitchFamily="18" charset="2"/>
              </a:rPr>
              <a:t>j</a:t>
            </a:r>
            <a:r>
              <a:rPr lang="en-US" altLang="zh-CN" b="1">
                <a:latin typeface="Times New Roman" pitchFamily="18" charset="0"/>
                <a:sym typeface="Symbol" pitchFamily="18" charset="2"/>
              </a:rPr>
              <a:t>→ </a:t>
            </a:r>
            <a:r>
              <a:rPr lang="en-US" altLang="zh-CN" b="1"/>
              <a:t>ε</a:t>
            </a:r>
            <a:r>
              <a:rPr lang="en-US" altLang="zh-CN" b="1">
                <a:latin typeface="Times New Roman" pitchFamily="18" charset="0"/>
                <a:cs typeface="Times New Roman" pitchFamily="18" charset="0"/>
              </a:rPr>
              <a:t> </a:t>
            </a:r>
            <a:r>
              <a:rPr lang="en-US" altLang="zh-CN" b="1">
                <a:latin typeface="Times New Roman" pitchFamily="18" charset="0"/>
                <a:sym typeface="Symbol" pitchFamily="18" charset="2"/>
              </a:rPr>
              <a:t></a:t>
            </a:r>
            <a:r>
              <a:rPr lang="en-US" altLang="zh-CN" b="1">
                <a:latin typeface="Times New Roman" pitchFamily="18" charset="0"/>
                <a:cs typeface="Times New Roman" pitchFamily="18" charset="0"/>
              </a:rPr>
              <a:t> </a:t>
            </a:r>
            <a:r>
              <a:rPr lang="zh-CN" altLang="en-US" b="1">
                <a:latin typeface="Times New Roman" pitchFamily="18" charset="0"/>
              </a:rPr>
              <a:t>产生式集</a:t>
            </a:r>
            <a:r>
              <a:rPr lang="zh-CN" altLang="en-US" b="1">
                <a:latin typeface="Times New Roman" pitchFamily="18" charset="0"/>
                <a:cs typeface="Times New Roman" pitchFamily="18" charset="0"/>
                <a:sym typeface="Symbol" pitchFamily="18" charset="2"/>
              </a:rPr>
              <a:t>}</a:t>
            </a:r>
            <a:endParaRPr lang="zh-CN" altLang="en-US" b="1">
              <a:latin typeface="Times New Roman" pitchFamily="18" charset="0"/>
              <a:sym typeface="Symbol" pitchFamily="18" charset="2"/>
            </a:endParaRPr>
          </a:p>
          <a:p>
            <a:pPr lvl="1" algn="just" eaLnBrk="0" hangingPunct="0">
              <a:spcBef>
                <a:spcPct val="0"/>
              </a:spcBef>
              <a:buClr>
                <a:srgbClr val="FFFF66"/>
              </a:buClr>
              <a:buFont typeface="Wingdings" pitchFamily="2" charset="2"/>
              <a:buChar char="Ø"/>
            </a:pPr>
            <a:r>
              <a:rPr lang="zh-CN" altLang="en-US" b="1">
                <a:latin typeface="Times New Roman" pitchFamily="18" charset="0"/>
                <a:sym typeface="Symbol" pitchFamily="18" charset="2"/>
              </a:rPr>
              <a:t>对每个产生式</a:t>
            </a:r>
            <a:r>
              <a:rPr lang="en-US" altLang="zh-CN" b="1">
                <a:latin typeface="Times New Roman" pitchFamily="18" charset="0"/>
                <a:cs typeface="Times New Roman" pitchFamily="18" charset="0"/>
                <a:sym typeface="Symbol" pitchFamily="18" charset="2"/>
              </a:rPr>
              <a:t>p: A</a:t>
            </a:r>
            <a:r>
              <a:rPr lang="en-US" altLang="zh-CN" b="1" baseline="-30000">
                <a:latin typeface="Times New Roman" pitchFamily="18" charset="0"/>
                <a:cs typeface="Times New Roman" pitchFamily="18" charset="0"/>
                <a:sym typeface="Symbol" pitchFamily="18" charset="2"/>
              </a:rPr>
              <a:t>p</a:t>
            </a:r>
            <a:r>
              <a:rPr lang="en-US" altLang="zh-CN" b="1">
                <a:latin typeface="Times New Roman" pitchFamily="18" charset="0"/>
                <a:sym typeface="Symbol" pitchFamily="18" charset="2"/>
              </a:rPr>
              <a:t>→</a:t>
            </a:r>
            <a:r>
              <a:rPr lang="en-US" altLang="zh-CN" b="1">
                <a:latin typeface="Times New Roman" pitchFamily="18" charset="0"/>
                <a:cs typeface="Times New Roman" pitchFamily="18" charset="0"/>
                <a:sym typeface="Symbol" pitchFamily="18" charset="2"/>
              </a:rPr>
              <a:t>X</a:t>
            </a:r>
            <a:r>
              <a:rPr lang="en-US" altLang="zh-CN" b="1" baseline="-30000">
                <a:latin typeface="Times New Roman" pitchFamily="18" charset="0"/>
                <a:cs typeface="Times New Roman" pitchFamily="18" charset="0"/>
                <a:sym typeface="Symbol" pitchFamily="18" charset="2"/>
              </a:rPr>
              <a:t>1</a:t>
            </a:r>
            <a:r>
              <a:rPr lang="en-US" altLang="zh-CN" b="1">
                <a:latin typeface="Times New Roman" pitchFamily="18" charset="0"/>
                <a:cs typeface="Times New Roman" pitchFamily="18" charset="0"/>
                <a:sym typeface="Symbol" pitchFamily="18" charset="2"/>
              </a:rPr>
              <a:t>....X</a:t>
            </a:r>
            <a:r>
              <a:rPr lang="en-US" altLang="zh-CN" b="1" baseline="-30000">
                <a:latin typeface="Times New Roman" pitchFamily="18" charset="0"/>
                <a:cs typeface="Times New Roman" pitchFamily="18" charset="0"/>
                <a:sym typeface="Symbol" pitchFamily="18" charset="2"/>
              </a:rPr>
              <a:t>n</a:t>
            </a:r>
            <a:r>
              <a:rPr lang="en-US" altLang="zh-CN" b="1">
                <a:latin typeface="Times New Roman" pitchFamily="18" charset="0"/>
                <a:sym typeface="Symbol" pitchFamily="18" charset="2"/>
              </a:rPr>
              <a:t>，</a:t>
            </a:r>
            <a:r>
              <a:rPr lang="zh-CN" altLang="en-US" b="1">
                <a:latin typeface="Times New Roman" pitchFamily="18" charset="0"/>
                <a:sym typeface="Symbol" pitchFamily="18" charset="2"/>
              </a:rPr>
              <a:t>若</a:t>
            </a:r>
            <a:r>
              <a:rPr lang="en-US" altLang="zh-CN" b="1">
                <a:latin typeface="Times New Roman" pitchFamily="18" charset="0"/>
                <a:cs typeface="Times New Roman" pitchFamily="18" charset="0"/>
                <a:sym typeface="Symbol" pitchFamily="18" charset="2"/>
              </a:rPr>
              <a:t>X</a:t>
            </a:r>
            <a:r>
              <a:rPr lang="en-US" altLang="zh-CN" b="1" baseline="-30000">
                <a:latin typeface="Times New Roman" pitchFamily="18" charset="0"/>
                <a:cs typeface="Times New Roman" pitchFamily="18" charset="0"/>
                <a:sym typeface="Symbol" pitchFamily="18" charset="2"/>
              </a:rPr>
              <a:t>1</a:t>
            </a:r>
            <a:r>
              <a:rPr lang="en-US" altLang="zh-CN" b="1">
                <a:latin typeface="Times New Roman" pitchFamily="18" charset="0"/>
                <a:cs typeface="Times New Roman" pitchFamily="18" charset="0"/>
                <a:sym typeface="Symbol" pitchFamily="18" charset="2"/>
              </a:rPr>
              <a:t>....X</a:t>
            </a:r>
            <a:r>
              <a:rPr lang="en-US" altLang="zh-CN" b="1" baseline="-30000">
                <a:latin typeface="Times New Roman" pitchFamily="18" charset="0"/>
                <a:cs typeface="Times New Roman" pitchFamily="18" charset="0"/>
                <a:sym typeface="Symbol" pitchFamily="18" charset="2"/>
              </a:rPr>
              <a:t>n</a:t>
            </a:r>
            <a:r>
              <a:rPr lang="en-US" altLang="zh-CN" b="1">
                <a:latin typeface="Times New Roman" pitchFamily="18" charset="0"/>
                <a:sym typeface="Symbol" pitchFamily="18" charset="2"/>
              </a:rPr>
              <a:t></a:t>
            </a:r>
            <a:r>
              <a:rPr lang="en-US" altLang="zh-CN" b="1">
                <a:latin typeface="Times New Roman" pitchFamily="18" charset="0"/>
                <a:cs typeface="Times New Roman" pitchFamily="18" charset="0"/>
              </a:rPr>
              <a:t>S</a:t>
            </a:r>
            <a:r>
              <a:rPr lang="en-US" altLang="zh-CN" b="1">
                <a:latin typeface="Times New Roman" pitchFamily="18" charset="0"/>
                <a:sym typeface="Symbol" pitchFamily="18" charset="2"/>
              </a:rPr>
              <a:t>，</a:t>
            </a:r>
            <a:r>
              <a:rPr lang="zh-CN" altLang="en-US" b="1">
                <a:latin typeface="Times New Roman" pitchFamily="18" charset="0"/>
                <a:sym typeface="Symbol" pitchFamily="18" charset="2"/>
              </a:rPr>
              <a:t>则</a:t>
            </a:r>
            <a:r>
              <a:rPr lang="zh-CN" altLang="en-US" b="1">
                <a:latin typeface="Times New Roman" pitchFamily="18" charset="0"/>
                <a:cs typeface="Times New Roman" pitchFamily="18" charset="0"/>
                <a:sym typeface="Symbol" pitchFamily="18" charset="2"/>
              </a:rPr>
              <a:t> </a:t>
            </a:r>
            <a:r>
              <a:rPr lang="en-US" altLang="zh-CN" b="1">
                <a:latin typeface="Times New Roman" pitchFamily="18" charset="0"/>
                <a:cs typeface="Times New Roman" pitchFamily="18" charset="0"/>
                <a:sym typeface="Symbol" pitchFamily="18" charset="2"/>
              </a:rPr>
              <a:t>S:= S</a:t>
            </a:r>
            <a:r>
              <a:rPr lang="en-US" altLang="zh-CN" b="1">
                <a:latin typeface="Times New Roman" pitchFamily="18" charset="0"/>
                <a:sym typeface="Symbol" pitchFamily="18" charset="2"/>
              </a:rPr>
              <a:t></a:t>
            </a:r>
            <a:r>
              <a:rPr lang="en-US" altLang="zh-CN" b="1">
                <a:latin typeface="Times New Roman" pitchFamily="18" charset="0"/>
                <a:cs typeface="Times New Roman" pitchFamily="18" charset="0"/>
              </a:rPr>
              <a:t> {A</a:t>
            </a:r>
            <a:r>
              <a:rPr lang="en-US" altLang="zh-CN" b="1" baseline="-30000">
                <a:latin typeface="Times New Roman" pitchFamily="18" charset="0"/>
                <a:cs typeface="Times New Roman" pitchFamily="18" charset="0"/>
                <a:sym typeface="Symbol" pitchFamily="18" charset="2"/>
              </a:rPr>
              <a:t>p </a:t>
            </a:r>
            <a:r>
              <a:rPr lang="en-US" altLang="zh-CN" b="1">
                <a:latin typeface="Times New Roman" pitchFamily="18" charset="0"/>
                <a:cs typeface="Times New Roman" pitchFamily="18" charset="0"/>
              </a:rPr>
              <a:t>}</a:t>
            </a:r>
            <a:endParaRPr lang="en-US" altLang="zh-CN" b="1">
              <a:latin typeface="Times New Roman" pitchFamily="18" charset="0"/>
              <a:cs typeface="Times New Roman" pitchFamily="18" charset="0"/>
              <a:sym typeface="Symbol" pitchFamily="18" charset="2"/>
            </a:endParaRPr>
          </a:p>
          <a:p>
            <a:pPr lvl="1" algn="just" eaLnBrk="0" hangingPunct="0">
              <a:spcBef>
                <a:spcPct val="0"/>
              </a:spcBef>
              <a:buClr>
                <a:srgbClr val="FFFF66"/>
              </a:buClr>
              <a:buFont typeface="Wingdings" pitchFamily="2" charset="2"/>
              <a:buChar char="Ø"/>
            </a:pPr>
            <a:r>
              <a:rPr lang="zh-CN" altLang="en-US" b="1">
                <a:latin typeface="Times New Roman" pitchFamily="18" charset="0"/>
                <a:sym typeface="Symbol" pitchFamily="18" charset="2"/>
              </a:rPr>
              <a:t>重复第二步的循环</a:t>
            </a:r>
            <a:r>
              <a:rPr lang="zh-CN" altLang="en-US" b="1">
                <a:latin typeface="Times New Roman" pitchFamily="18" charset="0"/>
                <a:ea typeface="黑体" pitchFamily="2" charset="-122"/>
                <a:sym typeface="Symbol" pitchFamily="18" charset="2"/>
              </a:rPr>
              <a:t>，</a:t>
            </a:r>
            <a:r>
              <a:rPr lang="zh-CN" altLang="en-US" b="1">
                <a:latin typeface="Times New Roman" pitchFamily="18" charset="0"/>
                <a:sym typeface="Symbol" pitchFamily="18" charset="2"/>
              </a:rPr>
              <a:t>直至</a:t>
            </a:r>
            <a:r>
              <a:rPr lang="en-US" altLang="zh-CN" b="1">
                <a:latin typeface="Times New Roman" pitchFamily="18" charset="0"/>
                <a:cs typeface="Times New Roman" pitchFamily="18" charset="0"/>
                <a:sym typeface="Symbol" pitchFamily="18" charset="2"/>
              </a:rPr>
              <a:t>S </a:t>
            </a:r>
            <a:r>
              <a:rPr lang="zh-CN" altLang="en-US" b="1">
                <a:latin typeface="Times New Roman" pitchFamily="18" charset="0"/>
                <a:sym typeface="Symbol" pitchFamily="18" charset="2"/>
              </a:rPr>
              <a:t>收敛（不再变化）为止。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7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7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7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7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7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1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04800" y="1752600"/>
            <a:ext cx="419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00000"/>
              </a:lnSpc>
              <a:buClr>
                <a:schemeClr val="tx2"/>
              </a:buClr>
              <a:buSzTx/>
              <a:buFont typeface="Monotype Sorts" pitchFamily="2" charset="2"/>
              <a:buNone/>
            </a:pPr>
            <a:r>
              <a:rPr lang="zh-CN" altLang="en-US" sz="2800"/>
              <a:t>例</a:t>
            </a:r>
            <a:r>
              <a:rPr lang="en-US" altLang="zh-CN" sz="2800"/>
              <a:t>G[S]：	S→AB|bC</a:t>
            </a:r>
          </a:p>
          <a:p>
            <a:pPr marL="342900" indent="-342900">
              <a:lnSpc>
                <a:spcPct val="100000"/>
              </a:lnSpc>
              <a:buClr>
                <a:schemeClr val="tx2"/>
              </a:buClr>
              <a:buSzTx/>
              <a:buFont typeface="Monotype Sorts" pitchFamily="2" charset="2"/>
              <a:buNone/>
            </a:pPr>
            <a:r>
              <a:rPr lang="en-US" altLang="zh-CN" sz="2800"/>
              <a:t>			A→b|ε</a:t>
            </a:r>
          </a:p>
          <a:p>
            <a:pPr marL="342900" indent="-342900">
              <a:lnSpc>
                <a:spcPct val="100000"/>
              </a:lnSpc>
              <a:buClr>
                <a:schemeClr val="tx2"/>
              </a:buClr>
              <a:buSzTx/>
              <a:buFont typeface="Monotype Sorts" pitchFamily="2" charset="2"/>
              <a:buNone/>
            </a:pPr>
            <a:r>
              <a:rPr lang="en-US" altLang="zh-CN" sz="2800"/>
              <a:t>			B→aD|ε</a:t>
            </a:r>
          </a:p>
          <a:p>
            <a:pPr marL="342900" indent="-342900">
              <a:lnSpc>
                <a:spcPct val="100000"/>
              </a:lnSpc>
              <a:buClr>
                <a:schemeClr val="tx2"/>
              </a:buClr>
              <a:buSzTx/>
              <a:buFont typeface="Monotype Sorts" pitchFamily="2" charset="2"/>
              <a:buNone/>
            </a:pPr>
            <a:r>
              <a:rPr lang="en-US" altLang="zh-CN" sz="2800"/>
              <a:t>			C→AD|b </a:t>
            </a:r>
          </a:p>
          <a:p>
            <a:pPr marL="342900" indent="-342900">
              <a:lnSpc>
                <a:spcPct val="100000"/>
              </a:lnSpc>
              <a:buClr>
                <a:schemeClr val="tx2"/>
              </a:buClr>
              <a:buSzTx/>
              <a:buFont typeface="Monotype Sorts" pitchFamily="2" charset="2"/>
              <a:buNone/>
            </a:pPr>
            <a:r>
              <a:rPr lang="en-US" altLang="zh-CN" sz="2800"/>
              <a:t>			D→aS|c</a:t>
            </a:r>
            <a:endParaRPr lang="zh-CN" altLang="en-US" sz="2800"/>
          </a:p>
        </p:txBody>
      </p:sp>
      <p:grpSp>
        <p:nvGrpSpPr>
          <p:cNvPr id="69657" name="Group 25"/>
          <p:cNvGrpSpPr>
            <a:grpSpLocks/>
          </p:cNvGrpSpPr>
          <p:nvPr/>
        </p:nvGrpSpPr>
        <p:grpSpPr bwMode="auto">
          <a:xfrm>
            <a:off x="4724400" y="3016250"/>
            <a:ext cx="4038600" cy="517525"/>
            <a:chOff x="2976" y="1900"/>
            <a:chExt cx="2544" cy="326"/>
          </a:xfrm>
        </p:grpSpPr>
        <p:sp>
          <p:nvSpPr>
            <p:cNvPr id="69636" name="Rectangle 4"/>
            <p:cNvSpPr>
              <a:spLocks noChangeArrowheads="1"/>
            </p:cNvSpPr>
            <p:nvPr/>
          </p:nvSpPr>
          <p:spPr bwMode="auto">
            <a:xfrm>
              <a:off x="3936" y="1900"/>
              <a:ext cx="15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{A,B,</a:t>
              </a:r>
              <a:r>
                <a:rPr lang="en-US" altLang="zh-CN" sz="2800">
                  <a:solidFill>
                    <a:srgbClr val="FFFF66"/>
                  </a:solidFill>
                </a:rPr>
                <a:t>S</a:t>
              </a:r>
              <a:r>
                <a:rPr lang="en-US" altLang="zh-CN" sz="2800"/>
                <a:t>}</a:t>
              </a:r>
            </a:p>
          </p:txBody>
        </p:sp>
        <p:sp>
          <p:nvSpPr>
            <p:cNvPr id="69637" name="Rectangle 5"/>
            <p:cNvSpPr>
              <a:spLocks noChangeArrowheads="1"/>
            </p:cNvSpPr>
            <p:nvPr/>
          </p:nvSpPr>
          <p:spPr bwMode="auto">
            <a:xfrm>
              <a:off x="2976" y="1900"/>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latin typeface="宋体" pitchFamily="2" charset="-122"/>
                </a:rPr>
                <a:t>第一次</a:t>
              </a:r>
            </a:p>
          </p:txBody>
        </p:sp>
      </p:grpSp>
      <p:grpSp>
        <p:nvGrpSpPr>
          <p:cNvPr id="69656" name="Group 24"/>
          <p:cNvGrpSpPr>
            <a:grpSpLocks/>
          </p:cNvGrpSpPr>
          <p:nvPr/>
        </p:nvGrpSpPr>
        <p:grpSpPr bwMode="auto">
          <a:xfrm>
            <a:off x="4724400" y="2498725"/>
            <a:ext cx="4038600" cy="517525"/>
            <a:chOff x="2976" y="1574"/>
            <a:chExt cx="2544" cy="326"/>
          </a:xfrm>
        </p:grpSpPr>
        <p:sp>
          <p:nvSpPr>
            <p:cNvPr id="69638" name="Rectangle 6"/>
            <p:cNvSpPr>
              <a:spLocks noChangeArrowheads="1"/>
            </p:cNvSpPr>
            <p:nvPr/>
          </p:nvSpPr>
          <p:spPr bwMode="auto">
            <a:xfrm>
              <a:off x="3936" y="1574"/>
              <a:ext cx="15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r>
                <a:rPr lang="en-US" altLang="zh-CN" sz="2800"/>
                <a:t>A,B}</a:t>
              </a:r>
            </a:p>
          </p:txBody>
        </p:sp>
        <p:sp>
          <p:nvSpPr>
            <p:cNvPr id="69639" name="Rectangle 7"/>
            <p:cNvSpPr>
              <a:spLocks noChangeArrowheads="1"/>
            </p:cNvSpPr>
            <p:nvPr/>
          </p:nvSpPr>
          <p:spPr bwMode="auto">
            <a:xfrm>
              <a:off x="2976" y="1574"/>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latin typeface="宋体" pitchFamily="2" charset="-122"/>
                </a:rPr>
                <a:t>初值</a:t>
              </a:r>
            </a:p>
          </p:txBody>
        </p:sp>
      </p:grpSp>
      <p:grpSp>
        <p:nvGrpSpPr>
          <p:cNvPr id="69658" name="Group 26"/>
          <p:cNvGrpSpPr>
            <a:grpSpLocks/>
          </p:cNvGrpSpPr>
          <p:nvPr/>
        </p:nvGrpSpPr>
        <p:grpSpPr bwMode="auto">
          <a:xfrm>
            <a:off x="4724400" y="3533775"/>
            <a:ext cx="4038600" cy="517525"/>
            <a:chOff x="2976" y="2226"/>
            <a:chExt cx="2544" cy="326"/>
          </a:xfrm>
        </p:grpSpPr>
        <p:sp>
          <p:nvSpPr>
            <p:cNvPr id="69640" name="Rectangle 8"/>
            <p:cNvSpPr>
              <a:spLocks noChangeArrowheads="1"/>
            </p:cNvSpPr>
            <p:nvPr/>
          </p:nvSpPr>
          <p:spPr bwMode="auto">
            <a:xfrm>
              <a:off x="3936" y="2226"/>
              <a:ext cx="158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{A,B,S}</a:t>
              </a:r>
              <a:r>
                <a:rPr lang="zh-CN" altLang="en-US" sz="2800">
                  <a:latin typeface="宋体" pitchFamily="2" charset="-122"/>
                </a:rPr>
                <a:t>收敛</a:t>
              </a:r>
            </a:p>
          </p:txBody>
        </p:sp>
        <p:sp>
          <p:nvSpPr>
            <p:cNvPr id="69641" name="Rectangle 9"/>
            <p:cNvSpPr>
              <a:spLocks noChangeArrowheads="1"/>
            </p:cNvSpPr>
            <p:nvPr/>
          </p:nvSpPr>
          <p:spPr bwMode="auto">
            <a:xfrm>
              <a:off x="2976" y="2226"/>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latin typeface="宋体" pitchFamily="2" charset="-122"/>
                </a:rPr>
                <a:t>第二次</a:t>
              </a:r>
            </a:p>
          </p:txBody>
        </p:sp>
      </p:grpSp>
      <p:sp>
        <p:nvSpPr>
          <p:cNvPr id="69642" name="Rectangle 10"/>
          <p:cNvSpPr>
            <a:spLocks noChangeArrowheads="1"/>
          </p:cNvSpPr>
          <p:nvPr/>
        </p:nvSpPr>
        <p:spPr bwMode="auto">
          <a:xfrm>
            <a:off x="6248400" y="1981200"/>
            <a:ext cx="25146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latin typeface="宋体" pitchFamily="2" charset="-122"/>
              </a:rPr>
              <a:t>非终结符集</a:t>
            </a:r>
            <a:r>
              <a:rPr lang="en-US" altLang="zh-CN" sz="2800">
                <a:latin typeface="宋体" pitchFamily="2" charset="-122"/>
              </a:rPr>
              <a:t>S</a:t>
            </a:r>
          </a:p>
        </p:txBody>
      </p:sp>
      <p:sp>
        <p:nvSpPr>
          <p:cNvPr id="69643" name="Rectangle 11"/>
          <p:cNvSpPr>
            <a:spLocks noChangeArrowheads="1"/>
          </p:cNvSpPr>
          <p:nvPr/>
        </p:nvSpPr>
        <p:spPr bwMode="auto">
          <a:xfrm>
            <a:off x="4724400" y="1981200"/>
            <a:ext cx="1524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latin typeface="宋体" pitchFamily="2" charset="-122"/>
            </a:endParaRPr>
          </a:p>
        </p:txBody>
      </p:sp>
      <p:sp>
        <p:nvSpPr>
          <p:cNvPr id="69644" name="Line 12"/>
          <p:cNvSpPr>
            <a:spLocks noChangeShapeType="1"/>
          </p:cNvSpPr>
          <p:nvPr/>
        </p:nvSpPr>
        <p:spPr bwMode="auto">
          <a:xfrm>
            <a:off x="4724400" y="2498725"/>
            <a:ext cx="4038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5" name="Line 13"/>
          <p:cNvSpPr>
            <a:spLocks noChangeShapeType="1"/>
          </p:cNvSpPr>
          <p:nvPr/>
        </p:nvSpPr>
        <p:spPr bwMode="auto">
          <a:xfrm>
            <a:off x="6248400" y="1981200"/>
            <a:ext cx="0" cy="20701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6" name="Line 14"/>
          <p:cNvSpPr>
            <a:spLocks noChangeShapeType="1"/>
          </p:cNvSpPr>
          <p:nvPr/>
        </p:nvSpPr>
        <p:spPr bwMode="auto">
          <a:xfrm>
            <a:off x="4724400" y="1981200"/>
            <a:ext cx="4038600" cy="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7" name="Line 15"/>
          <p:cNvSpPr>
            <a:spLocks noChangeShapeType="1"/>
          </p:cNvSpPr>
          <p:nvPr/>
        </p:nvSpPr>
        <p:spPr bwMode="auto">
          <a:xfrm>
            <a:off x="4724400" y="3016250"/>
            <a:ext cx="4038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8" name="Line 16"/>
          <p:cNvSpPr>
            <a:spLocks noChangeShapeType="1"/>
          </p:cNvSpPr>
          <p:nvPr/>
        </p:nvSpPr>
        <p:spPr bwMode="auto">
          <a:xfrm>
            <a:off x="4724400" y="3533775"/>
            <a:ext cx="4038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49" name="Line 17"/>
          <p:cNvSpPr>
            <a:spLocks noChangeShapeType="1"/>
          </p:cNvSpPr>
          <p:nvPr/>
        </p:nvSpPr>
        <p:spPr bwMode="auto">
          <a:xfrm>
            <a:off x="4724400" y="1981200"/>
            <a:ext cx="0" cy="207010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0" name="Line 18"/>
          <p:cNvSpPr>
            <a:spLocks noChangeShapeType="1"/>
          </p:cNvSpPr>
          <p:nvPr/>
        </p:nvSpPr>
        <p:spPr bwMode="auto">
          <a:xfrm>
            <a:off x="8763000" y="1981200"/>
            <a:ext cx="0" cy="207010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1" name="Line 19"/>
          <p:cNvSpPr>
            <a:spLocks noChangeShapeType="1"/>
          </p:cNvSpPr>
          <p:nvPr/>
        </p:nvSpPr>
        <p:spPr bwMode="auto">
          <a:xfrm>
            <a:off x="4724400" y="4051300"/>
            <a:ext cx="4038600" cy="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652" name="Text Box 20"/>
          <p:cNvSpPr txBox="1">
            <a:spLocks noChangeArrowheads="1"/>
          </p:cNvSpPr>
          <p:nvPr/>
        </p:nvSpPr>
        <p:spPr bwMode="auto">
          <a:xfrm>
            <a:off x="1524000" y="4648200"/>
            <a:ext cx="548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zh-CN" altLang="en-US" sz="2800"/>
              <a:t>能推出</a:t>
            </a:r>
            <a:r>
              <a:rPr lang="en-US" altLang="zh-CN" sz="2800"/>
              <a:t>ε</a:t>
            </a:r>
            <a:r>
              <a:rPr lang="zh-CN" altLang="en-US" sz="2800"/>
              <a:t>的非终结符集为{</a:t>
            </a:r>
            <a:r>
              <a:rPr lang="en-US" altLang="zh-CN" sz="2800"/>
              <a:t>A,B,S}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96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6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96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2"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266700"/>
            <a:ext cx="8915400" cy="1104900"/>
          </a:xfrm>
        </p:spPr>
        <p:txBody>
          <a:bodyPr/>
          <a:lstStyle/>
          <a:p>
            <a:r>
              <a:rPr lang="zh-CN" altLang="en-US" sz="3600" b="1"/>
              <a:t>2.</a:t>
            </a:r>
            <a:r>
              <a:rPr lang="zh-CN" altLang="en-US" sz="3600" b="1">
                <a:latin typeface="Times New Roman" pitchFamily="18" charset="0"/>
                <a:cs typeface="Times New Roman" pitchFamily="18" charset="0"/>
              </a:rPr>
              <a:t>  </a:t>
            </a:r>
            <a:r>
              <a:rPr lang="zh-CN" altLang="en-US" sz="3600" b="1">
                <a:latin typeface="Times New Roman" pitchFamily="18" charset="0"/>
              </a:rPr>
              <a:t>计算每个产生式右部</a:t>
            </a:r>
            <a:r>
              <a:rPr lang="en-US" altLang="zh-CN" sz="3600" b="1"/>
              <a:t>α</a:t>
            </a:r>
            <a:r>
              <a:rPr lang="zh-CN" altLang="en-US" sz="3600" b="1">
                <a:latin typeface="Times New Roman" pitchFamily="18" charset="0"/>
              </a:rPr>
              <a:t>的</a:t>
            </a:r>
            <a:r>
              <a:rPr lang="en-US" altLang="zh-CN" sz="3600" b="1"/>
              <a:t>FIRST</a:t>
            </a:r>
            <a:r>
              <a:rPr lang="en-US" altLang="zh-CN" sz="3600" b="1">
                <a:latin typeface="Times New Roman" pitchFamily="18" charset="0"/>
              </a:rPr>
              <a:t>(</a:t>
            </a:r>
            <a:r>
              <a:rPr lang="en-US" altLang="zh-CN" sz="3600" b="1"/>
              <a:t>α</a:t>
            </a:r>
            <a:r>
              <a:rPr lang="en-US" altLang="zh-CN" sz="3600" b="1">
                <a:latin typeface="Times New Roman" pitchFamily="18" charset="0"/>
              </a:rPr>
              <a:t>)</a:t>
            </a:r>
            <a:r>
              <a:rPr lang="zh-CN" altLang="en-US" sz="3600" b="1">
                <a:latin typeface="Times New Roman" pitchFamily="18" charset="0"/>
              </a:rPr>
              <a:t>集</a:t>
            </a:r>
          </a:p>
        </p:txBody>
      </p:sp>
      <p:sp>
        <p:nvSpPr>
          <p:cNvPr id="83971" name="Rectangle 3"/>
          <p:cNvSpPr>
            <a:spLocks noGrp="1" noChangeArrowheads="1"/>
          </p:cNvSpPr>
          <p:nvPr>
            <p:ph type="body" idx="1"/>
          </p:nvPr>
        </p:nvSpPr>
        <p:spPr>
          <a:xfrm>
            <a:off x="323850" y="1773238"/>
            <a:ext cx="8351838" cy="4152900"/>
          </a:xfrm>
        </p:spPr>
        <p:txBody>
          <a:bodyPr/>
          <a:lstStyle/>
          <a:p>
            <a:pPr marL="609600" indent="-609600" algn="just">
              <a:buFont typeface="Wingdings" pitchFamily="2" charset="2"/>
              <a:buBlip>
                <a:blip r:embed="rId2"/>
              </a:buBlip>
            </a:pPr>
            <a:r>
              <a:rPr lang="zh-CN" altLang="en-US" sz="2800" b="1"/>
              <a:t>首先对每一</a:t>
            </a:r>
            <a:r>
              <a:rPr lang="zh-CN" altLang="en-US" sz="2800" b="1">
                <a:solidFill>
                  <a:srgbClr val="FFFF66"/>
                </a:solidFill>
              </a:rPr>
              <a:t>文法符号</a:t>
            </a:r>
            <a:r>
              <a:rPr lang="en-US" altLang="zh-CN" sz="2800" b="1">
                <a:solidFill>
                  <a:srgbClr val="FFFF66"/>
                </a:solidFill>
              </a:rPr>
              <a:t>X </a:t>
            </a:r>
            <a:r>
              <a:rPr lang="en-US" altLang="zh-CN" sz="2800" b="1"/>
              <a:t>(X</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V</a:t>
            </a:r>
            <a:r>
              <a:rPr lang="en-US" altLang="zh-CN" sz="2800" b="1" baseline="-30000">
                <a:latin typeface="Times New Roman" pitchFamily="18" charset="0"/>
                <a:cs typeface="Times New Roman" pitchFamily="18" charset="0"/>
              </a:rPr>
              <a:t>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V</a:t>
            </a:r>
            <a:r>
              <a:rPr lang="en-US" altLang="zh-CN" sz="2800" b="1" baseline="-30000">
                <a:latin typeface="Times New Roman" pitchFamily="18" charset="0"/>
                <a:cs typeface="Times New Roman" pitchFamily="18" charset="0"/>
              </a:rPr>
              <a:t>N</a:t>
            </a:r>
            <a:r>
              <a:rPr lang="en-US" altLang="zh-CN" sz="2800" b="1"/>
              <a:t>)，</a:t>
            </a:r>
            <a:r>
              <a:rPr lang="zh-CN" altLang="en-US" sz="2800" b="1"/>
              <a:t>求</a:t>
            </a:r>
            <a:r>
              <a:rPr lang="en-US" altLang="zh-CN" sz="2800" b="1"/>
              <a:t>FIRST(X)</a:t>
            </a:r>
            <a:r>
              <a:rPr lang="zh-CN" altLang="en-US" sz="2800" b="1"/>
              <a:t>的算法</a:t>
            </a:r>
            <a:r>
              <a:rPr lang="zh-CN" altLang="en-US" sz="2800" b="1">
                <a:sym typeface="Wingdings" pitchFamily="2" charset="2"/>
              </a:rPr>
              <a:t>：</a:t>
            </a:r>
            <a:r>
              <a:rPr lang="en-US" altLang="zh-CN" sz="2800" b="1">
                <a:sym typeface="Wingdings" pitchFamily="2" charset="2"/>
              </a:rPr>
              <a:t>(1</a:t>
            </a:r>
            <a:r>
              <a:rPr lang="zh-CN" altLang="en-US" sz="2800" b="1">
                <a:sym typeface="Wingdings" pitchFamily="2" charset="2"/>
              </a:rPr>
              <a:t>、</a:t>
            </a:r>
            <a:r>
              <a:rPr lang="en-US" altLang="zh-CN" sz="2800" b="1">
                <a:sym typeface="Wingdings" pitchFamily="2" charset="2"/>
              </a:rPr>
              <a:t>2</a:t>
            </a:r>
            <a:r>
              <a:rPr lang="zh-CN" altLang="en-US" sz="2800" b="1">
                <a:sym typeface="Wingdings" pitchFamily="2" charset="2"/>
              </a:rPr>
              <a:t>两步可称为初始化</a:t>
            </a:r>
            <a:r>
              <a:rPr lang="en-US" altLang="zh-CN" sz="2800" b="1">
                <a:sym typeface="Wingdings" pitchFamily="2" charset="2"/>
              </a:rPr>
              <a:t>)</a:t>
            </a:r>
            <a:endParaRPr lang="en-US" altLang="zh-CN" sz="2800" b="1"/>
          </a:p>
          <a:p>
            <a:pPr marL="609600" indent="-609600" algn="just">
              <a:buFont typeface="Wingdings" pitchFamily="2" charset="2"/>
              <a:buAutoNum type="arabicPeriod"/>
            </a:pPr>
            <a:r>
              <a:rPr lang="zh-CN" altLang="en-US" sz="2800" b="1">
                <a:latin typeface="Times New Roman" pitchFamily="18" charset="0"/>
              </a:rPr>
              <a:t>对每个</a:t>
            </a:r>
            <a:r>
              <a:rPr lang="en-US" altLang="zh-CN" sz="2800" b="1">
                <a:latin typeface="Times New Roman" pitchFamily="18" charset="0"/>
                <a:cs typeface="Times New Roman" pitchFamily="18" charset="0"/>
              </a:rPr>
              <a:t>a</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V</a:t>
            </a:r>
            <a:r>
              <a:rPr lang="en-US" altLang="zh-CN" sz="2800" b="1" baseline="-30000">
                <a:latin typeface="Times New Roman" pitchFamily="18" charset="0"/>
                <a:cs typeface="Times New Roman" pitchFamily="18" charset="0"/>
              </a:rPr>
              <a:t>T</a:t>
            </a:r>
            <a:r>
              <a:rPr lang="en-US" altLang="zh-CN" sz="2800" b="1">
                <a:latin typeface="Times New Roman" pitchFamily="18" charset="0"/>
                <a:cs typeface="Times New Roman" pitchFamily="18" charset="0"/>
              </a:rPr>
              <a:t> </a:t>
            </a:r>
            <a:r>
              <a:rPr lang="en-US" altLang="zh-CN" sz="2800" b="1">
                <a:latin typeface="Times New Roman" pitchFamily="18" charset="0"/>
              </a:rPr>
              <a:t>：</a:t>
            </a:r>
            <a:r>
              <a:rPr lang="en-US" altLang="zh-CN" sz="2800" b="1">
                <a:latin typeface="Times New Roman" pitchFamily="18" charset="0"/>
                <a:cs typeface="Times New Roman" pitchFamily="18" charset="0"/>
              </a:rPr>
              <a:t>First(a)={ a }</a:t>
            </a:r>
          </a:p>
          <a:p>
            <a:pPr marL="609600" indent="-609600" algn="just">
              <a:spcBef>
                <a:spcPct val="0"/>
              </a:spcBef>
              <a:buFont typeface="Wingdings" pitchFamily="2" charset="2"/>
              <a:buAutoNum type="arabicPeriod"/>
            </a:pPr>
            <a:r>
              <a:rPr lang="zh-CN" altLang="en-US" sz="2800" b="1">
                <a:latin typeface="Times New Roman" pitchFamily="18" charset="0"/>
              </a:rPr>
              <a:t>对每个</a:t>
            </a:r>
            <a:r>
              <a:rPr lang="en-US" altLang="zh-CN" sz="2800" b="1">
                <a:latin typeface="Times New Roman" pitchFamily="18" charset="0"/>
                <a:cs typeface="Times New Roman" pitchFamily="18" charset="0"/>
              </a:rPr>
              <a:t>A</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V</a:t>
            </a:r>
            <a:r>
              <a:rPr lang="en-US" altLang="zh-CN" sz="2800" b="1" baseline="-30000">
                <a:latin typeface="Times New Roman" pitchFamily="18" charset="0"/>
                <a:cs typeface="Times New Roman" pitchFamily="18" charset="0"/>
              </a:rPr>
              <a:t>N</a:t>
            </a:r>
            <a:r>
              <a:rPr lang="en-US" altLang="zh-CN" sz="2800" b="1">
                <a:latin typeface="Times New Roman" pitchFamily="18" charset="0"/>
                <a:cs typeface="Times New Roman" pitchFamily="18" charset="0"/>
              </a:rPr>
              <a:t> </a:t>
            </a:r>
            <a:r>
              <a:rPr lang="en-US" altLang="zh-CN" sz="2800" b="1">
                <a:latin typeface="Times New Roman" pitchFamily="18" charset="0"/>
              </a:rPr>
              <a:t>：</a:t>
            </a:r>
            <a:r>
              <a:rPr lang="zh-CN" altLang="en-US" sz="2800" b="1">
                <a:latin typeface="Times New Roman" pitchFamily="18" charset="0"/>
              </a:rPr>
              <a:t>若</a:t>
            </a:r>
            <a:r>
              <a:rPr lang="zh-CN" altLang="en-US" sz="2800" b="1">
                <a:latin typeface="Times New Roman" pitchFamily="18" charset="0"/>
                <a:cs typeface="Times New Roman" pitchFamily="18" charset="0"/>
              </a:rPr>
              <a:t> </a:t>
            </a:r>
            <a:r>
              <a:rPr lang="en-US" altLang="zh-CN" sz="2800" b="1">
                <a:latin typeface="Times New Roman" pitchFamily="18" charset="0"/>
                <a:cs typeface="Times New Roman" pitchFamily="18" charset="0"/>
              </a:rPr>
              <a:t>A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r>
              <a:rPr lang="en-US" altLang="zh-CN" sz="2800" b="1"/>
              <a:t>ε</a:t>
            </a:r>
            <a:r>
              <a:rPr lang="en-US" altLang="zh-CN" sz="2800" b="1">
                <a:latin typeface="Times New Roman" pitchFamily="18" charset="0"/>
                <a:cs typeface="Times New Roman" pitchFamily="18" charset="0"/>
              </a:rPr>
              <a:t> </a:t>
            </a:r>
            <a:r>
              <a:rPr lang="zh-CN" altLang="en-US" sz="2800" b="1">
                <a:latin typeface="Times New Roman" pitchFamily="18" charset="0"/>
              </a:rPr>
              <a:t>则</a:t>
            </a:r>
            <a:r>
              <a:rPr lang="zh-CN" altLang="en-US" sz="2800" b="1">
                <a:latin typeface="Times New Roman" pitchFamily="18" charset="0"/>
                <a:cs typeface="Times New Roman" pitchFamily="18" charset="0"/>
              </a:rPr>
              <a:t> </a:t>
            </a:r>
            <a:r>
              <a:rPr lang="en-US" altLang="zh-CN" sz="2800" b="1">
                <a:latin typeface="Times New Roman" pitchFamily="18" charset="0"/>
                <a:cs typeface="Times New Roman" pitchFamily="18" charset="0"/>
              </a:rPr>
              <a:t>First(A):={</a:t>
            </a:r>
            <a:r>
              <a:rPr lang="en-US" altLang="zh-CN" sz="2800" b="1"/>
              <a:t>ε</a:t>
            </a:r>
            <a:r>
              <a:rPr lang="en-US" altLang="zh-CN" sz="2800" b="1">
                <a:latin typeface="Times New Roman" pitchFamily="18" charset="0"/>
                <a:cs typeface="Times New Roman" pitchFamily="18" charset="0"/>
              </a:rPr>
              <a:t>} </a:t>
            </a:r>
          </a:p>
          <a:p>
            <a:pPr marL="609600" indent="-609600" algn="just">
              <a:buFont typeface="Wingdings" pitchFamily="2" charset="2"/>
              <a:buNone/>
            </a:pPr>
            <a:r>
              <a:rPr lang="zh-CN" altLang="en-US" sz="2800" b="1">
                <a:latin typeface="Times New Roman" pitchFamily="18" charset="0"/>
              </a:rPr>
              <a:t>					否则</a:t>
            </a:r>
            <a:r>
              <a:rPr lang="zh-CN" altLang="en-US" sz="2800" b="1">
                <a:latin typeface="Times New Roman" pitchFamily="18" charset="0"/>
                <a:cs typeface="Times New Roman" pitchFamily="18" charset="0"/>
              </a:rPr>
              <a:t> </a:t>
            </a:r>
            <a:r>
              <a:rPr lang="en-US" altLang="zh-CN" sz="2800" b="1">
                <a:latin typeface="Times New Roman" pitchFamily="18" charset="0"/>
                <a:cs typeface="Times New Roman" pitchFamily="18" charset="0"/>
              </a:rPr>
              <a:t>First(A):={ } </a:t>
            </a:r>
          </a:p>
          <a:p>
            <a:pPr marL="609600" indent="-609600" algn="just">
              <a:buFont typeface="Wingdings" pitchFamily="2" charset="2"/>
              <a:buAutoNum type="arabicPeriod" startAt="3"/>
            </a:pPr>
            <a:r>
              <a:rPr lang="zh-CN" altLang="en-US" sz="2800" b="1">
                <a:latin typeface="Times New Roman" pitchFamily="18" charset="0"/>
              </a:rPr>
              <a:t>对每个产生式</a:t>
            </a:r>
            <a:r>
              <a:rPr lang="zh-CN" altLang="en-US" sz="2800" b="1">
                <a:latin typeface="Times New Roman" pitchFamily="18" charset="0"/>
                <a:cs typeface="Times New Roman" pitchFamily="18" charset="0"/>
              </a:rPr>
              <a:t> </a:t>
            </a:r>
            <a:r>
              <a:rPr lang="en-US" altLang="zh-CN" sz="2800" b="1">
                <a:latin typeface="Times New Roman" pitchFamily="18" charset="0"/>
              </a:rPr>
              <a:t>A→X</a:t>
            </a:r>
            <a:r>
              <a:rPr lang="en-US" altLang="zh-CN" sz="2800" b="1" baseline="-25000">
                <a:latin typeface="Times New Roman" pitchFamily="18" charset="0"/>
              </a:rPr>
              <a:t>1</a:t>
            </a:r>
            <a:r>
              <a:rPr lang="en-US" altLang="zh-CN" sz="2800" b="1">
                <a:latin typeface="Times New Roman" pitchFamily="18" charset="0"/>
              </a:rPr>
              <a:t>…X</a:t>
            </a:r>
            <a:r>
              <a:rPr lang="en-US" altLang="zh-CN" sz="2800" b="1" baseline="-25000">
                <a:latin typeface="Times New Roman" pitchFamily="18" charset="0"/>
              </a:rPr>
              <a:t>j</a:t>
            </a:r>
            <a:r>
              <a:rPr lang="en-US" altLang="zh-CN" sz="2800" b="1">
                <a:latin typeface="Times New Roman" pitchFamily="18" charset="0"/>
              </a:rPr>
              <a:t>…X</a:t>
            </a:r>
            <a:r>
              <a:rPr lang="en-US" altLang="zh-CN" sz="2800" b="1" baseline="-25000">
                <a:latin typeface="Times New Roman" pitchFamily="18" charset="0"/>
              </a:rPr>
              <a:t>n</a:t>
            </a:r>
            <a:r>
              <a:rPr lang="en-US" altLang="zh-CN" sz="2800" b="1">
                <a:latin typeface="Times New Roman" pitchFamily="18" charset="0"/>
                <a:cs typeface="Times New Roman" pitchFamily="18" charset="0"/>
              </a:rPr>
              <a:t> </a:t>
            </a:r>
            <a:r>
              <a:rPr lang="zh-CN" altLang="en-US" sz="2800" b="1">
                <a:latin typeface="Times New Roman" pitchFamily="18" charset="0"/>
              </a:rPr>
              <a:t>做：</a:t>
            </a:r>
          </a:p>
          <a:p>
            <a:pPr marL="609600" indent="-609600" algn="just">
              <a:buFont typeface="Wingdings" pitchFamily="2" charset="2"/>
              <a:buNone/>
            </a:pPr>
            <a:r>
              <a:rPr lang="en-US" altLang="zh-CN" sz="2800" b="1">
                <a:latin typeface="Times New Roman" pitchFamily="18" charset="0"/>
              </a:rPr>
              <a:t>	First(A)=First(A) </a:t>
            </a:r>
            <a:r>
              <a:rPr lang="en-US" altLang="zh-CN" sz="2800" b="1">
                <a:latin typeface="Times New Roman" pitchFamily="18" charset="0"/>
                <a:sym typeface="Symbol" pitchFamily="18" charset="2"/>
              </a:rPr>
              <a:t></a:t>
            </a:r>
            <a:r>
              <a:rPr lang="en-US" altLang="zh-CN" sz="2800" b="1">
                <a:latin typeface="Times New Roman" pitchFamily="18" charset="0"/>
              </a:rPr>
              <a:t> SectionFirst(X</a:t>
            </a:r>
            <a:r>
              <a:rPr lang="en-US" altLang="zh-CN" sz="2800" b="1" baseline="-25000">
                <a:latin typeface="Times New Roman" pitchFamily="18" charset="0"/>
              </a:rPr>
              <a:t>1</a:t>
            </a:r>
            <a:r>
              <a:rPr lang="en-US" altLang="zh-CN" sz="2800" b="1">
                <a:latin typeface="Times New Roman" pitchFamily="18" charset="0"/>
              </a:rPr>
              <a:t>…X</a:t>
            </a:r>
            <a:r>
              <a:rPr lang="en-US" altLang="zh-CN" sz="2800" b="1" baseline="-25000">
                <a:latin typeface="Times New Roman" pitchFamily="18" charset="0"/>
              </a:rPr>
              <a:t>j</a:t>
            </a:r>
            <a:r>
              <a:rPr lang="en-US" altLang="zh-CN" sz="2800" b="1">
                <a:latin typeface="Times New Roman" pitchFamily="18" charset="0"/>
              </a:rPr>
              <a:t>…X</a:t>
            </a:r>
            <a:r>
              <a:rPr lang="en-US" altLang="zh-CN" sz="2800" b="1" baseline="-25000">
                <a:latin typeface="Times New Roman" pitchFamily="18" charset="0"/>
              </a:rPr>
              <a:t>n</a:t>
            </a:r>
            <a:r>
              <a:rPr lang="en-US" altLang="zh-CN" sz="2800" b="1">
                <a:latin typeface="Times New Roman" pitchFamily="18" charset="0"/>
              </a:rPr>
              <a:t>)</a:t>
            </a:r>
            <a:endParaRPr lang="zh-CN" altLang="en-US" sz="2800" b="1">
              <a:latin typeface="Times New Roman" pitchFamily="18" charset="0"/>
            </a:endParaRPr>
          </a:p>
        </p:txBody>
      </p:sp>
      <p:sp>
        <p:nvSpPr>
          <p:cNvPr id="83972" name="AutoShape 4">
            <a:hlinkClick r:id="rId3" action="ppaction://hlinksldjump"/>
          </p:cNvPr>
          <p:cNvSpPr>
            <a:spLocks noChangeArrowheads="1"/>
          </p:cNvSpPr>
          <p:nvPr/>
        </p:nvSpPr>
        <p:spPr bwMode="auto">
          <a:xfrm>
            <a:off x="7596188" y="5805488"/>
            <a:ext cx="719137" cy="215900"/>
          </a:xfrm>
          <a:prstGeom prst="rightArrow">
            <a:avLst>
              <a:gd name="adj1" fmla="val 50000"/>
              <a:gd name="adj2" fmla="val 83272"/>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73" name="Rectangle 5"/>
          <p:cNvSpPr>
            <a:spLocks noChangeArrowheads="1"/>
          </p:cNvSpPr>
          <p:nvPr/>
        </p:nvSpPr>
        <p:spPr bwMode="auto">
          <a:xfrm>
            <a:off x="4354513" y="3068638"/>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marL="342900" indent="-342900">
              <a:lnSpc>
                <a:spcPct val="100000"/>
              </a:lnSpc>
              <a:buClr>
                <a:schemeClr val="tx2"/>
              </a:buClr>
              <a:buSzTx/>
            </a:pPr>
            <a:r>
              <a:rPr lang="en-US" altLang="zh-CN" sz="2800">
                <a:latin typeface="Times New Roman" pitchFamily="18" charset="0"/>
              </a:rPr>
              <a:t>*</a:t>
            </a:r>
            <a:endParaRPr lang="zh-CN" altLang="en-US"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3971">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3971">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3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uiExpand="1" build="p" bldLvl="2" autoUpdateAnimBg="0"/>
      <p:bldP spid="83973"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3" name="Rectangle 5"/>
          <p:cNvSpPr>
            <a:spLocks noChangeArrowheads="1"/>
          </p:cNvSpPr>
          <p:nvPr/>
        </p:nvSpPr>
        <p:spPr bwMode="auto">
          <a:xfrm>
            <a:off x="152400" y="179388"/>
            <a:ext cx="8686800" cy="54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00000"/>
              </a:lnSpc>
              <a:spcBef>
                <a:spcPct val="50000"/>
              </a:spcBef>
              <a:buClr>
                <a:schemeClr val="tx2"/>
              </a:buClr>
              <a:buSzTx/>
            </a:pPr>
            <a:r>
              <a:rPr lang="zh-CN" altLang="en-US" sz="2800">
                <a:latin typeface="宋体" pitchFamily="2" charset="-122"/>
              </a:rPr>
              <a:t>其中 </a:t>
            </a:r>
            <a:r>
              <a:rPr lang="en-US" altLang="zh-CN" sz="2800">
                <a:latin typeface="宋体" pitchFamily="2" charset="-122"/>
              </a:rPr>
              <a:t>SectionFirst(X</a:t>
            </a:r>
            <a:r>
              <a:rPr lang="en-US" altLang="zh-CN" sz="2800" baseline="-25000">
                <a:latin typeface="宋体" pitchFamily="2" charset="-122"/>
              </a:rPr>
              <a:t>1</a:t>
            </a:r>
            <a:r>
              <a:rPr lang="en-US" altLang="zh-CN" sz="2800">
                <a:latin typeface="Times New Roman"/>
              </a:rPr>
              <a:t>…</a:t>
            </a:r>
            <a:r>
              <a:rPr lang="en-US" altLang="zh-CN" sz="2800">
                <a:latin typeface="宋体" pitchFamily="2" charset="-122"/>
              </a:rPr>
              <a:t>X</a:t>
            </a:r>
            <a:r>
              <a:rPr lang="en-US" altLang="zh-CN" sz="2800" baseline="-25000">
                <a:latin typeface="宋体" pitchFamily="2" charset="-122"/>
              </a:rPr>
              <a:t>j</a:t>
            </a:r>
            <a:r>
              <a:rPr lang="en-US" altLang="zh-CN" sz="2800">
                <a:latin typeface="Times New Roman"/>
              </a:rPr>
              <a:t>…</a:t>
            </a:r>
            <a:r>
              <a:rPr lang="en-US" altLang="zh-CN" sz="2800">
                <a:latin typeface="宋体" pitchFamily="2" charset="-122"/>
              </a:rPr>
              <a:t>X</a:t>
            </a:r>
            <a:r>
              <a:rPr lang="en-US" altLang="zh-CN" sz="2800" baseline="-25000">
                <a:latin typeface="宋体" pitchFamily="2" charset="-122"/>
              </a:rPr>
              <a:t>n</a:t>
            </a:r>
            <a:r>
              <a:rPr lang="en-US" altLang="zh-CN" sz="2800">
                <a:latin typeface="宋体" pitchFamily="2" charset="-122"/>
              </a:rPr>
              <a:t>) </a:t>
            </a:r>
          </a:p>
          <a:p>
            <a:pPr marL="457200" indent="-457200" algn="l">
              <a:lnSpc>
                <a:spcPct val="100000"/>
              </a:lnSpc>
              <a:spcBef>
                <a:spcPct val="50000"/>
              </a:spcBef>
              <a:buClr>
                <a:schemeClr val="tx2"/>
              </a:buClr>
              <a:buSzTx/>
            </a:pPr>
            <a:r>
              <a:rPr lang="en-US" altLang="zh-CN" sz="2800">
                <a:latin typeface="宋体" pitchFamily="2" charset="-122"/>
              </a:rPr>
              <a:t>	= (First(X</a:t>
            </a:r>
            <a:r>
              <a:rPr lang="en-US" altLang="zh-CN" sz="2800" baseline="-25000">
                <a:latin typeface="宋体" pitchFamily="2" charset="-122"/>
              </a:rPr>
              <a:t>1</a:t>
            </a:r>
            <a:r>
              <a:rPr lang="en-US" altLang="zh-CN" sz="2800">
                <a:latin typeface="宋体" pitchFamily="2" charset="-122"/>
              </a:rPr>
              <a:t>) -{ε}) </a:t>
            </a:r>
            <a:r>
              <a:rPr lang="en-US" altLang="zh-CN" sz="2800">
                <a:latin typeface="宋体" pitchFamily="2" charset="-122"/>
                <a:sym typeface="Symbol" pitchFamily="18" charset="2"/>
              </a:rPr>
              <a:t>(First(X</a:t>
            </a:r>
            <a:r>
              <a:rPr lang="en-US" altLang="zh-CN" sz="2800" baseline="-25000">
                <a:latin typeface="宋体" pitchFamily="2" charset="-122"/>
                <a:sym typeface="Symbol" pitchFamily="18" charset="2"/>
              </a:rPr>
              <a:t>2</a:t>
            </a:r>
            <a:r>
              <a:rPr lang="en-US" altLang="zh-CN" sz="2800">
                <a:latin typeface="宋体" pitchFamily="2" charset="-122"/>
                <a:sym typeface="Symbol" pitchFamily="18" charset="2"/>
              </a:rPr>
              <a:t>)-</a:t>
            </a:r>
            <a:r>
              <a:rPr lang="en-US" altLang="zh-CN" sz="2800">
                <a:latin typeface="宋体" pitchFamily="2" charset="-122"/>
              </a:rPr>
              <a:t>{ε})</a:t>
            </a:r>
            <a:r>
              <a:rPr lang="en-US" altLang="zh-CN" sz="2800">
                <a:latin typeface="宋体" pitchFamily="2" charset="-122"/>
                <a:sym typeface="Symbol" pitchFamily="18" charset="2"/>
              </a:rPr>
              <a:t></a:t>
            </a:r>
            <a:r>
              <a:rPr lang="en-US" altLang="zh-CN" sz="2800">
                <a:latin typeface="Times New Roman"/>
                <a:sym typeface="Symbol" pitchFamily="18" charset="2"/>
              </a:rPr>
              <a:t>…</a:t>
            </a:r>
            <a:r>
              <a:rPr lang="en-US" altLang="zh-CN" sz="2800">
                <a:latin typeface="宋体" pitchFamily="2" charset="-122"/>
                <a:sym typeface="Symbol" pitchFamily="18" charset="2"/>
              </a:rPr>
              <a:t> (First(X</a:t>
            </a:r>
            <a:r>
              <a:rPr lang="en-US" altLang="zh-CN" sz="2800" baseline="-25000">
                <a:latin typeface="宋体" pitchFamily="2" charset="-122"/>
                <a:sym typeface="Symbol" pitchFamily="18" charset="2"/>
              </a:rPr>
              <a:t>j</a:t>
            </a:r>
            <a:r>
              <a:rPr lang="en-US" altLang="zh-CN" sz="2800">
                <a:latin typeface="宋体" pitchFamily="2" charset="-122"/>
                <a:sym typeface="Symbol" pitchFamily="18" charset="2"/>
              </a:rPr>
              <a:t>)</a:t>
            </a:r>
            <a:r>
              <a:rPr lang="en-US" altLang="zh-CN" sz="2800">
                <a:latin typeface="宋体" pitchFamily="2" charset="-122"/>
              </a:rPr>
              <a:t> -{ε}) </a:t>
            </a:r>
            <a:r>
              <a:rPr lang="en-US" altLang="zh-CN" sz="2800">
                <a:latin typeface="宋体" pitchFamily="2" charset="-122"/>
                <a:sym typeface="Symbol" pitchFamily="18" charset="2"/>
              </a:rPr>
              <a:t>First(X</a:t>
            </a:r>
            <a:r>
              <a:rPr lang="en-US" altLang="zh-CN" sz="2800" baseline="-25000">
                <a:latin typeface="宋体" pitchFamily="2" charset="-122"/>
                <a:sym typeface="Symbol" pitchFamily="18" charset="2"/>
              </a:rPr>
              <a:t>j+1</a:t>
            </a:r>
            <a:r>
              <a:rPr lang="en-US" altLang="zh-CN" sz="2800">
                <a:latin typeface="宋体" pitchFamily="2" charset="-122"/>
                <a:sym typeface="Symbol" pitchFamily="18" charset="2"/>
              </a:rPr>
              <a:t>)</a:t>
            </a:r>
            <a:r>
              <a:rPr lang="en-US" altLang="zh-CN" sz="2800">
                <a:latin typeface="宋体" pitchFamily="2" charset="-122"/>
              </a:rPr>
              <a:t> </a:t>
            </a:r>
          </a:p>
          <a:p>
            <a:pPr marL="457200" indent="-457200" algn="l">
              <a:lnSpc>
                <a:spcPct val="100000"/>
              </a:lnSpc>
              <a:spcBef>
                <a:spcPct val="50000"/>
              </a:spcBef>
              <a:buClr>
                <a:schemeClr val="tx2"/>
              </a:buClr>
              <a:buSzTx/>
            </a:pPr>
            <a:r>
              <a:rPr lang="en-US" altLang="zh-CN" sz="2800">
                <a:latin typeface="宋体" pitchFamily="2" charset="-122"/>
              </a:rPr>
              <a:t>	X</a:t>
            </a:r>
            <a:r>
              <a:rPr lang="en-US" altLang="zh-CN" sz="2800" baseline="-25000">
                <a:latin typeface="宋体" pitchFamily="2" charset="-122"/>
              </a:rPr>
              <a:t>j+1</a:t>
            </a:r>
            <a:r>
              <a:rPr lang="zh-CN" altLang="en-US" sz="2800">
                <a:latin typeface="宋体" pitchFamily="2" charset="-122"/>
              </a:rPr>
              <a:t>是产生式右部中第一个不能推出</a:t>
            </a:r>
            <a:r>
              <a:rPr lang="en-US" altLang="zh-CN" sz="2800">
                <a:latin typeface="宋体" pitchFamily="2" charset="-122"/>
              </a:rPr>
              <a:t>ε</a:t>
            </a:r>
            <a:r>
              <a:rPr lang="zh-CN" altLang="en-US" sz="2800">
                <a:latin typeface="宋体" pitchFamily="2" charset="-122"/>
              </a:rPr>
              <a:t>的符号</a:t>
            </a:r>
          </a:p>
          <a:p>
            <a:pPr marL="457200" indent="-457200" algn="l">
              <a:lnSpc>
                <a:spcPct val="100000"/>
              </a:lnSpc>
              <a:spcBef>
                <a:spcPct val="50000"/>
              </a:spcBef>
              <a:buClr>
                <a:schemeClr val="tx2"/>
              </a:buClr>
              <a:buSzTx/>
              <a:buFont typeface="Wingdings" pitchFamily="2" charset="2"/>
              <a:buChar char="Ø"/>
            </a:pPr>
            <a:r>
              <a:rPr lang="zh-CN" altLang="en-US" sz="2800">
                <a:latin typeface="宋体" pitchFamily="2" charset="-122"/>
              </a:rPr>
              <a:t>若</a:t>
            </a:r>
            <a:r>
              <a:rPr lang="en-US" altLang="zh-CN" sz="2800">
                <a:latin typeface="宋体" pitchFamily="2" charset="-122"/>
              </a:rPr>
              <a:t>X</a:t>
            </a:r>
            <a:r>
              <a:rPr lang="en-US" altLang="zh-CN" sz="2800" baseline="-25000">
                <a:latin typeface="宋体" pitchFamily="2" charset="-122"/>
              </a:rPr>
              <a:t>1 </a:t>
            </a:r>
            <a:r>
              <a:rPr lang="en-US" altLang="zh-CN" sz="2800"/>
              <a:t>≠</a:t>
            </a:r>
            <a:r>
              <a:rPr lang="zh-CN" altLang="en-US" sz="2800">
                <a:latin typeface="宋体" pitchFamily="2" charset="-122"/>
              </a:rPr>
              <a:t>&gt;</a:t>
            </a:r>
            <a:r>
              <a:rPr lang="en-US" altLang="zh-CN" sz="2800">
                <a:latin typeface="宋体" pitchFamily="2" charset="-122"/>
              </a:rPr>
              <a:t>ε</a:t>
            </a:r>
            <a:r>
              <a:rPr lang="zh-CN" altLang="en-US" sz="2800">
                <a:latin typeface="宋体" pitchFamily="2" charset="-122"/>
              </a:rPr>
              <a:t> </a:t>
            </a:r>
          </a:p>
          <a:p>
            <a:pPr marL="457200" indent="-457200" algn="l">
              <a:lnSpc>
                <a:spcPct val="100000"/>
              </a:lnSpc>
              <a:spcBef>
                <a:spcPct val="50000"/>
              </a:spcBef>
              <a:buClr>
                <a:schemeClr val="tx2"/>
              </a:buClr>
              <a:buSzTx/>
            </a:pPr>
            <a:r>
              <a:rPr lang="zh-CN" altLang="en-US" sz="2800">
                <a:latin typeface="宋体" pitchFamily="2" charset="-122"/>
              </a:rPr>
              <a:t>	则</a:t>
            </a:r>
            <a:r>
              <a:rPr lang="en-US" altLang="zh-CN" sz="2800">
                <a:latin typeface="宋体" pitchFamily="2" charset="-122"/>
              </a:rPr>
              <a:t>SectionFirst(X</a:t>
            </a:r>
            <a:r>
              <a:rPr lang="en-US" altLang="zh-CN" sz="2800" baseline="-25000">
                <a:latin typeface="宋体" pitchFamily="2" charset="-122"/>
              </a:rPr>
              <a:t>1</a:t>
            </a:r>
            <a:r>
              <a:rPr lang="en-US" altLang="zh-CN" sz="2800">
                <a:latin typeface="Times New Roman"/>
              </a:rPr>
              <a:t>…</a:t>
            </a:r>
            <a:r>
              <a:rPr lang="en-US" altLang="zh-CN" sz="2800">
                <a:latin typeface="宋体" pitchFamily="2" charset="-122"/>
              </a:rPr>
              <a:t>X</a:t>
            </a:r>
            <a:r>
              <a:rPr lang="en-US" altLang="zh-CN" sz="2800" baseline="-25000">
                <a:latin typeface="宋体" pitchFamily="2" charset="-122"/>
              </a:rPr>
              <a:t>j</a:t>
            </a:r>
            <a:r>
              <a:rPr lang="en-US" altLang="zh-CN" sz="2800">
                <a:latin typeface="Times New Roman"/>
              </a:rPr>
              <a:t>…</a:t>
            </a:r>
            <a:r>
              <a:rPr lang="en-US" altLang="zh-CN" sz="2800">
                <a:latin typeface="宋体" pitchFamily="2" charset="-122"/>
              </a:rPr>
              <a:t>X</a:t>
            </a:r>
            <a:r>
              <a:rPr lang="en-US" altLang="zh-CN" sz="2800" baseline="-25000">
                <a:latin typeface="宋体" pitchFamily="2" charset="-122"/>
              </a:rPr>
              <a:t>n</a:t>
            </a:r>
            <a:r>
              <a:rPr lang="en-US" altLang="zh-CN" sz="2800">
                <a:latin typeface="宋体" pitchFamily="2" charset="-122"/>
              </a:rPr>
              <a:t>)=First(X</a:t>
            </a:r>
            <a:r>
              <a:rPr lang="en-US" altLang="zh-CN" sz="2800" baseline="-30000">
                <a:latin typeface="宋体" pitchFamily="2" charset="-122"/>
              </a:rPr>
              <a:t>1</a:t>
            </a:r>
            <a:r>
              <a:rPr lang="en-US" altLang="zh-CN" sz="2800">
                <a:latin typeface="宋体" pitchFamily="2" charset="-122"/>
              </a:rPr>
              <a:t>)</a:t>
            </a:r>
          </a:p>
          <a:p>
            <a:pPr marL="457200" indent="-457200" algn="l">
              <a:lnSpc>
                <a:spcPct val="100000"/>
              </a:lnSpc>
              <a:spcBef>
                <a:spcPct val="50000"/>
              </a:spcBef>
              <a:buClr>
                <a:schemeClr val="tx2"/>
              </a:buClr>
              <a:buSzTx/>
              <a:buFont typeface="Wingdings" pitchFamily="2" charset="2"/>
              <a:buChar char="Ø"/>
            </a:pPr>
            <a:r>
              <a:rPr lang="zh-CN" altLang="en-US" sz="2800">
                <a:latin typeface="宋体" pitchFamily="2" charset="-122"/>
              </a:rPr>
              <a:t>若</a:t>
            </a:r>
            <a:r>
              <a:rPr lang="en-US" altLang="zh-CN" sz="2800">
                <a:latin typeface="宋体" pitchFamily="2" charset="-122"/>
              </a:rPr>
              <a:t>X</a:t>
            </a:r>
            <a:r>
              <a:rPr lang="en-US" altLang="zh-CN" sz="2800" baseline="-25000">
                <a:latin typeface="宋体" pitchFamily="2" charset="-122"/>
              </a:rPr>
              <a:t>1</a:t>
            </a:r>
            <a:r>
              <a:rPr lang="en-US" altLang="zh-CN" sz="2800">
                <a:latin typeface="Times New Roman"/>
              </a:rPr>
              <a:t>…</a:t>
            </a:r>
            <a:r>
              <a:rPr lang="en-US" altLang="zh-CN" sz="2800">
                <a:latin typeface="宋体" pitchFamily="2" charset="-122"/>
              </a:rPr>
              <a:t>X</a:t>
            </a:r>
            <a:r>
              <a:rPr lang="en-US" altLang="zh-CN" sz="2800" baseline="-25000">
                <a:latin typeface="宋体" pitchFamily="2" charset="-122"/>
              </a:rPr>
              <a:t>n</a:t>
            </a:r>
            <a:r>
              <a:rPr lang="zh-CN" altLang="en-US" sz="2800">
                <a:latin typeface="宋体" pitchFamily="2" charset="-122"/>
              </a:rPr>
              <a:t>全可推出</a:t>
            </a:r>
            <a:r>
              <a:rPr lang="en-US" altLang="zh-CN" sz="2800">
                <a:latin typeface="宋体" pitchFamily="2" charset="-122"/>
              </a:rPr>
              <a:t>ε</a:t>
            </a:r>
          </a:p>
          <a:p>
            <a:pPr marL="457200" indent="-457200" algn="l">
              <a:lnSpc>
                <a:spcPct val="100000"/>
              </a:lnSpc>
              <a:spcBef>
                <a:spcPct val="50000"/>
              </a:spcBef>
              <a:buClr>
                <a:schemeClr val="tx2"/>
              </a:buClr>
              <a:buSzTx/>
            </a:pPr>
            <a:r>
              <a:rPr lang="zh-CN" altLang="en-US" sz="2800">
                <a:latin typeface="宋体" pitchFamily="2" charset="-122"/>
              </a:rPr>
              <a:t>	则</a:t>
            </a:r>
            <a:r>
              <a:rPr lang="en-US" altLang="zh-CN" sz="2800">
                <a:latin typeface="宋体" pitchFamily="2" charset="-122"/>
              </a:rPr>
              <a:t>SectionFirst(X</a:t>
            </a:r>
            <a:r>
              <a:rPr lang="en-US" altLang="zh-CN" sz="2800" baseline="-25000">
                <a:latin typeface="宋体" pitchFamily="2" charset="-122"/>
              </a:rPr>
              <a:t>1</a:t>
            </a:r>
            <a:r>
              <a:rPr lang="en-US" altLang="zh-CN" sz="2800">
                <a:latin typeface="Times New Roman"/>
              </a:rPr>
              <a:t>…</a:t>
            </a:r>
            <a:r>
              <a:rPr lang="en-US" altLang="zh-CN" sz="2800">
                <a:latin typeface="宋体" pitchFamily="2" charset="-122"/>
              </a:rPr>
              <a:t>X</a:t>
            </a:r>
            <a:r>
              <a:rPr lang="en-US" altLang="zh-CN" sz="2800" baseline="-25000">
                <a:latin typeface="宋体" pitchFamily="2" charset="-122"/>
              </a:rPr>
              <a:t>n</a:t>
            </a:r>
            <a:r>
              <a:rPr lang="en-US" altLang="zh-CN" sz="2800">
                <a:latin typeface="宋体" pitchFamily="2" charset="-122"/>
              </a:rPr>
              <a:t>)=FIRST(X</a:t>
            </a:r>
            <a:r>
              <a:rPr lang="en-US" altLang="zh-CN" sz="2800" baseline="-30000">
                <a:latin typeface="宋体" pitchFamily="2" charset="-122"/>
              </a:rPr>
              <a:t>1</a:t>
            </a:r>
            <a:r>
              <a:rPr lang="en-US" altLang="zh-CN" sz="2800">
                <a:latin typeface="宋体" pitchFamily="2" charset="-122"/>
              </a:rPr>
              <a:t>)∪</a:t>
            </a:r>
            <a:r>
              <a:rPr lang="en-US" altLang="zh-CN" sz="2800">
                <a:latin typeface="Times New Roman"/>
              </a:rPr>
              <a:t>…</a:t>
            </a:r>
            <a:r>
              <a:rPr lang="en-US" altLang="zh-CN" sz="2800">
                <a:latin typeface="宋体" pitchFamily="2" charset="-122"/>
              </a:rPr>
              <a:t>∪FIRST(X</a:t>
            </a:r>
            <a:r>
              <a:rPr lang="en-US" altLang="zh-CN" sz="2800" baseline="-30000">
                <a:latin typeface="宋体" pitchFamily="2" charset="-122"/>
              </a:rPr>
              <a:t>n</a:t>
            </a:r>
            <a:r>
              <a:rPr lang="en-US" altLang="zh-CN" sz="2800">
                <a:latin typeface="宋体" pitchFamily="2" charset="-122"/>
              </a:rPr>
              <a:t>) </a:t>
            </a:r>
          </a:p>
          <a:p>
            <a:pPr marL="457200" indent="-457200" algn="l">
              <a:lnSpc>
                <a:spcPct val="100000"/>
              </a:lnSpc>
              <a:spcBef>
                <a:spcPct val="50000"/>
              </a:spcBef>
              <a:buClr>
                <a:srgbClr val="FFFF66"/>
              </a:buClr>
              <a:buSzTx/>
              <a:buFont typeface="Wingdings" pitchFamily="2" charset="2"/>
              <a:buAutoNum type="arabicPeriod" startAt="4"/>
            </a:pPr>
            <a:r>
              <a:rPr lang="zh-CN" altLang="en-US" sz="2800">
                <a:latin typeface="宋体" pitchFamily="2" charset="-122"/>
              </a:rPr>
              <a:t>重复3直到每个符号的</a:t>
            </a:r>
            <a:r>
              <a:rPr lang="en-US" altLang="zh-CN" sz="2800">
                <a:latin typeface="宋体" pitchFamily="2" charset="-122"/>
              </a:rPr>
              <a:t>FIRST</a:t>
            </a:r>
            <a:r>
              <a:rPr lang="zh-CN" altLang="en-US" sz="2800">
                <a:latin typeface="宋体" pitchFamily="2" charset="-122"/>
              </a:rPr>
              <a:t>集合都不再增大为止。</a:t>
            </a:r>
            <a:endParaRPr lang="en-US" altLang="zh-CN" sz="2800">
              <a:latin typeface="宋体" pitchFamily="2" charset="-122"/>
            </a:endParaRPr>
          </a:p>
        </p:txBody>
      </p:sp>
      <p:sp>
        <p:nvSpPr>
          <p:cNvPr id="27654" name="AutoShape 6">
            <a:hlinkClick r:id="rId2" action="ppaction://hlinksldjump"/>
          </p:cNvPr>
          <p:cNvSpPr>
            <a:spLocks noChangeArrowheads="1"/>
          </p:cNvSpPr>
          <p:nvPr/>
        </p:nvSpPr>
        <p:spPr bwMode="auto">
          <a:xfrm>
            <a:off x="7596188" y="5805488"/>
            <a:ext cx="719137" cy="215900"/>
          </a:xfrm>
          <a:prstGeom prst="rightArrow">
            <a:avLst>
              <a:gd name="adj1" fmla="val 50000"/>
              <a:gd name="adj2" fmla="val 83272"/>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5" name="Rectangle 7"/>
          <p:cNvSpPr>
            <a:spLocks noChangeArrowheads="1"/>
          </p:cNvSpPr>
          <p:nvPr/>
        </p:nvSpPr>
        <p:spPr bwMode="auto">
          <a:xfrm>
            <a:off x="1476375" y="2492375"/>
            <a:ext cx="303213" cy="420688"/>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65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7653">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765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7653">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765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uiExpand="1" build="p" autoUpdateAnimBg="0"/>
      <p:bldP spid="2765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28600" y="152400"/>
            <a:ext cx="3810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00000"/>
              </a:lnSpc>
              <a:buClr>
                <a:schemeClr val="tx2"/>
              </a:buClr>
              <a:buSzTx/>
              <a:buFont typeface="Monotype Sorts" pitchFamily="2" charset="2"/>
              <a:buNone/>
            </a:pPr>
            <a:r>
              <a:rPr lang="zh-CN" altLang="en-US" sz="2800"/>
              <a:t>例</a:t>
            </a:r>
            <a:r>
              <a:rPr lang="en-US" altLang="zh-CN" sz="2800"/>
              <a:t>G[S]：S→AB|bC                                                                                               		 A→b|ε                                                                                               		 B→aD|ε                                                                                               		 C→AD|b                                                                                               		 D→aS|c</a:t>
            </a:r>
            <a:endParaRPr lang="zh-CN" altLang="en-US" sz="2800"/>
          </a:p>
        </p:txBody>
      </p:sp>
      <p:grpSp>
        <p:nvGrpSpPr>
          <p:cNvPr id="28882" name="Group 210"/>
          <p:cNvGrpSpPr>
            <a:grpSpLocks/>
          </p:cNvGrpSpPr>
          <p:nvPr/>
        </p:nvGrpSpPr>
        <p:grpSpPr bwMode="auto">
          <a:xfrm>
            <a:off x="6904038" y="3035300"/>
            <a:ext cx="1846262" cy="3622675"/>
            <a:chOff x="4349" y="1912"/>
            <a:chExt cx="1163" cy="2282"/>
          </a:xfrm>
        </p:grpSpPr>
        <p:sp>
          <p:nvSpPr>
            <p:cNvPr id="28776" name="Rectangle 104"/>
            <p:cNvSpPr>
              <a:spLocks noChangeArrowheads="1"/>
            </p:cNvSpPr>
            <p:nvPr/>
          </p:nvSpPr>
          <p:spPr bwMode="auto">
            <a:xfrm>
              <a:off x="4349" y="3868"/>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a:t>
              </a:r>
            </a:p>
          </p:txBody>
        </p:sp>
        <p:sp>
          <p:nvSpPr>
            <p:cNvPr id="28774" name="Rectangle 102"/>
            <p:cNvSpPr>
              <a:spLocks noChangeArrowheads="1"/>
            </p:cNvSpPr>
            <p:nvPr/>
          </p:nvSpPr>
          <p:spPr bwMode="auto">
            <a:xfrm>
              <a:off x="4349" y="3542"/>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a:t>
              </a:r>
            </a:p>
          </p:txBody>
        </p:sp>
        <p:sp>
          <p:nvSpPr>
            <p:cNvPr id="28772" name="Rectangle 100"/>
            <p:cNvSpPr>
              <a:spLocks noChangeArrowheads="1"/>
            </p:cNvSpPr>
            <p:nvPr/>
          </p:nvSpPr>
          <p:spPr bwMode="auto">
            <a:xfrm>
              <a:off x="4349" y="3216"/>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  c</a:t>
              </a:r>
            </a:p>
          </p:txBody>
        </p:sp>
        <p:sp>
          <p:nvSpPr>
            <p:cNvPr id="28770" name="Rectangle 98"/>
            <p:cNvSpPr>
              <a:spLocks noChangeArrowheads="1"/>
            </p:cNvSpPr>
            <p:nvPr/>
          </p:nvSpPr>
          <p:spPr bwMode="auto">
            <a:xfrm>
              <a:off x="4349" y="2890"/>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  a  c</a:t>
              </a:r>
              <a:r>
                <a:rPr lang="zh-CN" altLang="en-US" sz="2800">
                  <a:latin typeface="宋体" pitchFamily="2" charset="-122"/>
                </a:rPr>
                <a:t> </a:t>
              </a:r>
            </a:p>
          </p:txBody>
        </p:sp>
        <p:sp>
          <p:nvSpPr>
            <p:cNvPr id="28768" name="Rectangle 96"/>
            <p:cNvSpPr>
              <a:spLocks noChangeArrowheads="1"/>
            </p:cNvSpPr>
            <p:nvPr/>
          </p:nvSpPr>
          <p:spPr bwMode="auto">
            <a:xfrm>
              <a:off x="4349" y="2564"/>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 a</a:t>
              </a:r>
            </a:p>
          </p:txBody>
        </p:sp>
        <p:sp>
          <p:nvSpPr>
            <p:cNvPr id="28766" name="Rectangle 94"/>
            <p:cNvSpPr>
              <a:spLocks noChangeArrowheads="1"/>
            </p:cNvSpPr>
            <p:nvPr/>
          </p:nvSpPr>
          <p:spPr bwMode="auto">
            <a:xfrm>
              <a:off x="4349" y="2238"/>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 b  </a:t>
              </a:r>
            </a:p>
          </p:txBody>
        </p:sp>
        <p:sp>
          <p:nvSpPr>
            <p:cNvPr id="28764" name="Rectangle 92"/>
            <p:cNvSpPr>
              <a:spLocks noChangeArrowheads="1"/>
            </p:cNvSpPr>
            <p:nvPr/>
          </p:nvSpPr>
          <p:spPr bwMode="auto">
            <a:xfrm>
              <a:off x="4349" y="1912"/>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 b  a</a:t>
              </a:r>
            </a:p>
          </p:txBody>
        </p:sp>
      </p:grpSp>
      <p:sp>
        <p:nvSpPr>
          <p:cNvPr id="28762" name="Rectangle 90"/>
          <p:cNvSpPr>
            <a:spLocks noChangeArrowheads="1"/>
          </p:cNvSpPr>
          <p:nvPr/>
        </p:nvSpPr>
        <p:spPr bwMode="auto">
          <a:xfrm>
            <a:off x="6904038" y="2517775"/>
            <a:ext cx="1846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First</a:t>
            </a:r>
            <a:r>
              <a:rPr lang="zh-CN" altLang="en-US" sz="2800">
                <a:latin typeface="宋体" pitchFamily="2" charset="-122"/>
              </a:rPr>
              <a:t>集(3)</a:t>
            </a:r>
          </a:p>
        </p:txBody>
      </p:sp>
      <p:grpSp>
        <p:nvGrpSpPr>
          <p:cNvPr id="28879" name="Group 207"/>
          <p:cNvGrpSpPr>
            <a:grpSpLocks/>
          </p:cNvGrpSpPr>
          <p:nvPr/>
        </p:nvGrpSpPr>
        <p:grpSpPr bwMode="auto">
          <a:xfrm>
            <a:off x="4975225" y="3035300"/>
            <a:ext cx="1928813" cy="3622675"/>
            <a:chOff x="3134" y="1912"/>
            <a:chExt cx="1215" cy="2282"/>
          </a:xfrm>
        </p:grpSpPr>
        <p:sp>
          <p:nvSpPr>
            <p:cNvPr id="28753" name="Rectangle 81"/>
            <p:cNvSpPr>
              <a:spLocks noChangeArrowheads="1"/>
            </p:cNvSpPr>
            <p:nvPr/>
          </p:nvSpPr>
          <p:spPr bwMode="auto">
            <a:xfrm>
              <a:off x="3134" y="3868"/>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a:t>
              </a:r>
            </a:p>
          </p:txBody>
        </p:sp>
        <p:sp>
          <p:nvSpPr>
            <p:cNvPr id="28751" name="Rectangle 79"/>
            <p:cNvSpPr>
              <a:spLocks noChangeArrowheads="1"/>
            </p:cNvSpPr>
            <p:nvPr/>
          </p:nvSpPr>
          <p:spPr bwMode="auto">
            <a:xfrm>
              <a:off x="3134" y="3542"/>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a:t>
              </a:r>
            </a:p>
          </p:txBody>
        </p:sp>
        <p:sp>
          <p:nvSpPr>
            <p:cNvPr id="28749" name="Rectangle 77"/>
            <p:cNvSpPr>
              <a:spLocks noChangeArrowheads="1"/>
            </p:cNvSpPr>
            <p:nvPr/>
          </p:nvSpPr>
          <p:spPr bwMode="auto">
            <a:xfrm>
              <a:off x="3134" y="3216"/>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  c</a:t>
              </a:r>
            </a:p>
          </p:txBody>
        </p:sp>
        <p:sp>
          <p:nvSpPr>
            <p:cNvPr id="28747" name="Rectangle 75"/>
            <p:cNvSpPr>
              <a:spLocks noChangeArrowheads="1"/>
            </p:cNvSpPr>
            <p:nvPr/>
          </p:nvSpPr>
          <p:spPr bwMode="auto">
            <a:xfrm>
              <a:off x="3134" y="2890"/>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a:t>
              </a:r>
              <a:endParaRPr lang="zh-CN" altLang="en-US" sz="2800"/>
            </a:p>
          </p:txBody>
        </p:sp>
        <p:sp>
          <p:nvSpPr>
            <p:cNvPr id="28745" name="Rectangle 73"/>
            <p:cNvSpPr>
              <a:spLocks noChangeArrowheads="1"/>
            </p:cNvSpPr>
            <p:nvPr/>
          </p:nvSpPr>
          <p:spPr bwMode="auto">
            <a:xfrm>
              <a:off x="3134" y="2564"/>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 a</a:t>
              </a:r>
            </a:p>
          </p:txBody>
        </p:sp>
        <p:sp>
          <p:nvSpPr>
            <p:cNvPr id="28743" name="Rectangle 71"/>
            <p:cNvSpPr>
              <a:spLocks noChangeArrowheads="1"/>
            </p:cNvSpPr>
            <p:nvPr/>
          </p:nvSpPr>
          <p:spPr bwMode="auto">
            <a:xfrm>
              <a:off x="3134" y="2238"/>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 b  </a:t>
              </a:r>
            </a:p>
          </p:txBody>
        </p:sp>
        <p:sp>
          <p:nvSpPr>
            <p:cNvPr id="28741" name="Rectangle 69"/>
            <p:cNvSpPr>
              <a:spLocks noChangeArrowheads="1"/>
            </p:cNvSpPr>
            <p:nvPr/>
          </p:nvSpPr>
          <p:spPr bwMode="auto">
            <a:xfrm>
              <a:off x="3134" y="1912"/>
              <a:ext cx="121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 b</a:t>
              </a:r>
              <a:endParaRPr lang="en-US" altLang="zh-CN" sz="2800">
                <a:solidFill>
                  <a:srgbClr val="FF0000"/>
                </a:solidFill>
              </a:endParaRPr>
            </a:p>
          </p:txBody>
        </p:sp>
      </p:grpSp>
      <p:sp>
        <p:nvSpPr>
          <p:cNvPr id="28739" name="Rectangle 67"/>
          <p:cNvSpPr>
            <a:spLocks noChangeArrowheads="1"/>
          </p:cNvSpPr>
          <p:nvPr/>
        </p:nvSpPr>
        <p:spPr bwMode="auto">
          <a:xfrm>
            <a:off x="4975225" y="2517775"/>
            <a:ext cx="192881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First</a:t>
            </a:r>
            <a:r>
              <a:rPr lang="zh-CN" altLang="en-US" sz="2800">
                <a:latin typeface="宋体" pitchFamily="2" charset="-122"/>
              </a:rPr>
              <a:t>集(2)</a:t>
            </a:r>
          </a:p>
        </p:txBody>
      </p:sp>
      <p:grpSp>
        <p:nvGrpSpPr>
          <p:cNvPr id="28873" name="Group 201"/>
          <p:cNvGrpSpPr>
            <a:grpSpLocks/>
          </p:cNvGrpSpPr>
          <p:nvPr/>
        </p:nvGrpSpPr>
        <p:grpSpPr bwMode="auto">
          <a:xfrm>
            <a:off x="3128963" y="3035300"/>
            <a:ext cx="1846262" cy="3622675"/>
            <a:chOff x="1971" y="1912"/>
            <a:chExt cx="1163" cy="2282"/>
          </a:xfrm>
        </p:grpSpPr>
        <p:sp>
          <p:nvSpPr>
            <p:cNvPr id="28736" name="Rectangle 64"/>
            <p:cNvSpPr>
              <a:spLocks noChangeArrowheads="1"/>
            </p:cNvSpPr>
            <p:nvPr/>
          </p:nvSpPr>
          <p:spPr bwMode="auto">
            <a:xfrm>
              <a:off x="1971" y="3868"/>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a:t>
              </a:r>
            </a:p>
          </p:txBody>
        </p:sp>
        <p:sp>
          <p:nvSpPr>
            <p:cNvPr id="28734" name="Rectangle 62"/>
            <p:cNvSpPr>
              <a:spLocks noChangeArrowheads="1"/>
            </p:cNvSpPr>
            <p:nvPr/>
          </p:nvSpPr>
          <p:spPr bwMode="auto">
            <a:xfrm>
              <a:off x="1971" y="3542"/>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a:t>
              </a:r>
            </a:p>
          </p:txBody>
        </p:sp>
        <p:sp>
          <p:nvSpPr>
            <p:cNvPr id="28732" name="Rectangle 60"/>
            <p:cNvSpPr>
              <a:spLocks noChangeArrowheads="1"/>
            </p:cNvSpPr>
            <p:nvPr/>
          </p:nvSpPr>
          <p:spPr bwMode="auto">
            <a:xfrm>
              <a:off x="1971" y="3216"/>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en-US" altLang="zh-CN" sz="2800">
                <a:solidFill>
                  <a:srgbClr val="FF0000"/>
                </a:solidFill>
                <a:latin typeface="宋体" pitchFamily="2" charset="-122"/>
              </a:endParaRPr>
            </a:p>
          </p:txBody>
        </p:sp>
        <p:sp>
          <p:nvSpPr>
            <p:cNvPr id="28730" name="Rectangle 58"/>
            <p:cNvSpPr>
              <a:spLocks noChangeArrowheads="1"/>
            </p:cNvSpPr>
            <p:nvPr/>
          </p:nvSpPr>
          <p:spPr bwMode="auto">
            <a:xfrm>
              <a:off x="1971" y="2890"/>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 </a:t>
              </a:r>
            </a:p>
          </p:txBody>
        </p:sp>
        <p:sp>
          <p:nvSpPr>
            <p:cNvPr id="28728" name="Rectangle 56"/>
            <p:cNvSpPr>
              <a:spLocks noChangeArrowheads="1"/>
            </p:cNvSpPr>
            <p:nvPr/>
          </p:nvSpPr>
          <p:spPr bwMode="auto">
            <a:xfrm>
              <a:off x="1971" y="2564"/>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a:t>
              </a:r>
              <a:endParaRPr lang="en-US" altLang="zh-CN" sz="2800">
                <a:solidFill>
                  <a:srgbClr val="FF0000"/>
                </a:solidFill>
              </a:endParaRPr>
            </a:p>
          </p:txBody>
        </p:sp>
        <p:sp>
          <p:nvSpPr>
            <p:cNvPr id="28726" name="Rectangle 54"/>
            <p:cNvSpPr>
              <a:spLocks noChangeArrowheads="1"/>
            </p:cNvSpPr>
            <p:nvPr/>
          </p:nvSpPr>
          <p:spPr bwMode="auto">
            <a:xfrm>
              <a:off x="1971" y="2238"/>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a:t>
              </a:r>
              <a:endParaRPr lang="en-US" altLang="zh-CN" sz="2800">
                <a:solidFill>
                  <a:srgbClr val="FF0000"/>
                </a:solidFill>
              </a:endParaRPr>
            </a:p>
          </p:txBody>
        </p:sp>
        <p:sp>
          <p:nvSpPr>
            <p:cNvPr id="28724" name="Rectangle 52"/>
            <p:cNvSpPr>
              <a:spLocks noChangeArrowheads="1"/>
            </p:cNvSpPr>
            <p:nvPr/>
          </p:nvSpPr>
          <p:spPr bwMode="auto">
            <a:xfrm>
              <a:off x="1971" y="1912"/>
              <a:ext cx="1163"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a:t>
              </a:r>
              <a:endParaRPr lang="en-US" altLang="zh-CN" sz="2800">
                <a:solidFill>
                  <a:srgbClr val="FF0000"/>
                </a:solidFill>
              </a:endParaRPr>
            </a:p>
          </p:txBody>
        </p:sp>
      </p:grpSp>
      <p:sp>
        <p:nvSpPr>
          <p:cNvPr id="28722" name="Rectangle 50"/>
          <p:cNvSpPr>
            <a:spLocks noChangeArrowheads="1"/>
          </p:cNvSpPr>
          <p:nvPr/>
        </p:nvSpPr>
        <p:spPr bwMode="auto">
          <a:xfrm>
            <a:off x="3128963" y="2517775"/>
            <a:ext cx="18462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First</a:t>
            </a:r>
            <a:r>
              <a:rPr lang="zh-CN" altLang="en-US" sz="2800">
                <a:latin typeface="宋体" pitchFamily="2" charset="-122"/>
              </a:rPr>
              <a:t>集(1)</a:t>
            </a:r>
          </a:p>
        </p:txBody>
      </p:sp>
      <p:sp>
        <p:nvSpPr>
          <p:cNvPr id="28715" name="Rectangle 43"/>
          <p:cNvSpPr>
            <a:spLocks noChangeArrowheads="1"/>
          </p:cNvSpPr>
          <p:nvPr/>
        </p:nvSpPr>
        <p:spPr bwMode="auto">
          <a:xfrm>
            <a:off x="533400" y="3552825"/>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A</a:t>
            </a:r>
          </a:p>
        </p:txBody>
      </p:sp>
      <p:sp>
        <p:nvSpPr>
          <p:cNvPr id="28710" name="Rectangle 38"/>
          <p:cNvSpPr>
            <a:spLocks noChangeArrowheads="1"/>
          </p:cNvSpPr>
          <p:nvPr/>
        </p:nvSpPr>
        <p:spPr bwMode="auto">
          <a:xfrm>
            <a:off x="533400" y="4070350"/>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B</a:t>
            </a:r>
          </a:p>
        </p:txBody>
      </p:sp>
      <p:sp>
        <p:nvSpPr>
          <p:cNvPr id="28705" name="Rectangle 33"/>
          <p:cNvSpPr>
            <a:spLocks noChangeArrowheads="1"/>
          </p:cNvSpPr>
          <p:nvPr/>
        </p:nvSpPr>
        <p:spPr bwMode="auto">
          <a:xfrm>
            <a:off x="533400" y="4587875"/>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C</a:t>
            </a:r>
          </a:p>
        </p:txBody>
      </p:sp>
      <p:sp>
        <p:nvSpPr>
          <p:cNvPr id="28700" name="Rectangle 28"/>
          <p:cNvSpPr>
            <a:spLocks noChangeArrowheads="1"/>
          </p:cNvSpPr>
          <p:nvPr/>
        </p:nvSpPr>
        <p:spPr bwMode="auto">
          <a:xfrm>
            <a:off x="533400" y="5105400"/>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D</a:t>
            </a:r>
          </a:p>
        </p:txBody>
      </p:sp>
      <p:sp>
        <p:nvSpPr>
          <p:cNvPr id="28695" name="Rectangle 23"/>
          <p:cNvSpPr>
            <a:spLocks noChangeArrowheads="1"/>
          </p:cNvSpPr>
          <p:nvPr/>
        </p:nvSpPr>
        <p:spPr bwMode="auto">
          <a:xfrm>
            <a:off x="533400" y="5622925"/>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a</a:t>
            </a:r>
          </a:p>
        </p:txBody>
      </p:sp>
      <p:sp>
        <p:nvSpPr>
          <p:cNvPr id="28677" name="Rectangle 5"/>
          <p:cNvSpPr>
            <a:spLocks noChangeArrowheads="1"/>
          </p:cNvSpPr>
          <p:nvPr/>
        </p:nvSpPr>
        <p:spPr bwMode="auto">
          <a:xfrm>
            <a:off x="533400" y="6140450"/>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b</a:t>
            </a:r>
          </a:p>
        </p:txBody>
      </p:sp>
      <p:sp>
        <p:nvSpPr>
          <p:cNvPr id="28679" name="Rectangle 7"/>
          <p:cNvSpPr>
            <a:spLocks noChangeArrowheads="1"/>
          </p:cNvSpPr>
          <p:nvPr/>
        </p:nvSpPr>
        <p:spPr bwMode="auto">
          <a:xfrm>
            <a:off x="533400" y="3035300"/>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S</a:t>
            </a:r>
          </a:p>
        </p:txBody>
      </p:sp>
      <p:sp>
        <p:nvSpPr>
          <p:cNvPr id="28707" name="Rectangle 35"/>
          <p:cNvSpPr>
            <a:spLocks noChangeArrowheads="1"/>
          </p:cNvSpPr>
          <p:nvPr/>
        </p:nvSpPr>
        <p:spPr bwMode="auto">
          <a:xfrm>
            <a:off x="1228725" y="4587875"/>
            <a:ext cx="1900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en-US" altLang="zh-CN" sz="2800">
              <a:latin typeface="宋体" pitchFamily="2" charset="-122"/>
            </a:endParaRPr>
          </a:p>
        </p:txBody>
      </p:sp>
      <p:sp>
        <p:nvSpPr>
          <p:cNvPr id="28702" name="Rectangle 30"/>
          <p:cNvSpPr>
            <a:spLocks noChangeArrowheads="1"/>
          </p:cNvSpPr>
          <p:nvPr/>
        </p:nvSpPr>
        <p:spPr bwMode="auto">
          <a:xfrm>
            <a:off x="1228725" y="5105400"/>
            <a:ext cx="1900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en-US" altLang="zh-CN" sz="2800">
              <a:latin typeface="宋体" pitchFamily="2" charset="-122"/>
            </a:endParaRPr>
          </a:p>
        </p:txBody>
      </p:sp>
      <p:grpSp>
        <p:nvGrpSpPr>
          <p:cNvPr id="28872" name="Group 200"/>
          <p:cNvGrpSpPr>
            <a:grpSpLocks/>
          </p:cNvGrpSpPr>
          <p:nvPr/>
        </p:nvGrpSpPr>
        <p:grpSpPr bwMode="auto">
          <a:xfrm>
            <a:off x="1228725" y="5622925"/>
            <a:ext cx="1900238" cy="1035050"/>
            <a:chOff x="774" y="3542"/>
            <a:chExt cx="1197" cy="652"/>
          </a:xfrm>
        </p:grpSpPr>
        <p:sp>
          <p:nvSpPr>
            <p:cNvPr id="28697" name="Rectangle 25"/>
            <p:cNvSpPr>
              <a:spLocks noChangeArrowheads="1"/>
            </p:cNvSpPr>
            <p:nvPr/>
          </p:nvSpPr>
          <p:spPr bwMode="auto">
            <a:xfrm>
              <a:off x="774" y="3542"/>
              <a:ext cx="11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a:t>
              </a:r>
            </a:p>
          </p:txBody>
        </p:sp>
        <p:sp>
          <p:nvSpPr>
            <p:cNvPr id="28676" name="Rectangle 4"/>
            <p:cNvSpPr>
              <a:spLocks noChangeArrowheads="1"/>
            </p:cNvSpPr>
            <p:nvPr/>
          </p:nvSpPr>
          <p:spPr bwMode="auto">
            <a:xfrm>
              <a:off x="774" y="3868"/>
              <a:ext cx="11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a:t>
              </a:r>
            </a:p>
          </p:txBody>
        </p:sp>
      </p:grpSp>
      <p:grpSp>
        <p:nvGrpSpPr>
          <p:cNvPr id="28871" name="Group 199"/>
          <p:cNvGrpSpPr>
            <a:grpSpLocks/>
          </p:cNvGrpSpPr>
          <p:nvPr/>
        </p:nvGrpSpPr>
        <p:grpSpPr bwMode="auto">
          <a:xfrm>
            <a:off x="1228725" y="3035300"/>
            <a:ext cx="1900238" cy="1552575"/>
            <a:chOff x="774" y="1912"/>
            <a:chExt cx="1197" cy="978"/>
          </a:xfrm>
        </p:grpSpPr>
        <p:sp>
          <p:nvSpPr>
            <p:cNvPr id="28717" name="Rectangle 45"/>
            <p:cNvSpPr>
              <a:spLocks noChangeArrowheads="1"/>
            </p:cNvSpPr>
            <p:nvPr/>
          </p:nvSpPr>
          <p:spPr bwMode="auto">
            <a:xfrm>
              <a:off x="774" y="2238"/>
              <a:ext cx="11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a:t>
              </a:r>
            </a:p>
          </p:txBody>
        </p:sp>
        <p:sp>
          <p:nvSpPr>
            <p:cNvPr id="28712" name="Rectangle 40"/>
            <p:cNvSpPr>
              <a:spLocks noChangeArrowheads="1"/>
            </p:cNvSpPr>
            <p:nvPr/>
          </p:nvSpPr>
          <p:spPr bwMode="auto">
            <a:xfrm>
              <a:off x="774" y="2564"/>
              <a:ext cx="11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a:t>
              </a:r>
            </a:p>
          </p:txBody>
        </p:sp>
        <p:sp>
          <p:nvSpPr>
            <p:cNvPr id="28678" name="Rectangle 6"/>
            <p:cNvSpPr>
              <a:spLocks noChangeArrowheads="1"/>
            </p:cNvSpPr>
            <p:nvPr/>
          </p:nvSpPr>
          <p:spPr bwMode="auto">
            <a:xfrm>
              <a:off x="774" y="1912"/>
              <a:ext cx="1197"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ε</a:t>
              </a:r>
            </a:p>
          </p:txBody>
        </p:sp>
      </p:grpSp>
      <p:sp>
        <p:nvSpPr>
          <p:cNvPr id="28682" name="Rectangle 10"/>
          <p:cNvSpPr>
            <a:spLocks noChangeArrowheads="1"/>
          </p:cNvSpPr>
          <p:nvPr/>
        </p:nvSpPr>
        <p:spPr bwMode="auto">
          <a:xfrm>
            <a:off x="1228725" y="2517775"/>
            <a:ext cx="190023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latin typeface="宋体" pitchFamily="2" charset="-122"/>
              </a:rPr>
              <a:t>First</a:t>
            </a:r>
            <a:r>
              <a:rPr lang="zh-CN" altLang="en-US" sz="2800">
                <a:latin typeface="宋体" pitchFamily="2" charset="-122"/>
              </a:rPr>
              <a:t>集(</a:t>
            </a:r>
            <a:r>
              <a:rPr lang="en-US" altLang="zh-CN" sz="2800">
                <a:latin typeface="宋体" pitchFamily="2" charset="-122"/>
              </a:rPr>
              <a:t>0)</a:t>
            </a:r>
          </a:p>
        </p:txBody>
      </p:sp>
      <p:sp>
        <p:nvSpPr>
          <p:cNvPr id="28683" name="Rectangle 11"/>
          <p:cNvSpPr>
            <a:spLocks noChangeArrowheads="1"/>
          </p:cNvSpPr>
          <p:nvPr/>
        </p:nvSpPr>
        <p:spPr bwMode="auto">
          <a:xfrm>
            <a:off x="533400" y="2517775"/>
            <a:ext cx="6953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latin typeface="宋体" pitchFamily="2" charset="-122"/>
            </a:endParaRPr>
          </a:p>
        </p:txBody>
      </p:sp>
      <p:sp>
        <p:nvSpPr>
          <p:cNvPr id="28689" name="Line 17"/>
          <p:cNvSpPr>
            <a:spLocks noChangeShapeType="1"/>
          </p:cNvSpPr>
          <p:nvPr/>
        </p:nvSpPr>
        <p:spPr bwMode="auto">
          <a:xfrm>
            <a:off x="533400" y="2517775"/>
            <a:ext cx="8216900" cy="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0" name="Line 18"/>
          <p:cNvSpPr>
            <a:spLocks noChangeShapeType="1"/>
          </p:cNvSpPr>
          <p:nvPr/>
        </p:nvSpPr>
        <p:spPr bwMode="auto">
          <a:xfrm>
            <a:off x="533400" y="3552825"/>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96" name="Line 24"/>
          <p:cNvSpPr>
            <a:spLocks noChangeShapeType="1"/>
          </p:cNvSpPr>
          <p:nvPr/>
        </p:nvSpPr>
        <p:spPr bwMode="auto">
          <a:xfrm>
            <a:off x="533400" y="6140450"/>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1" name="Line 29"/>
          <p:cNvSpPr>
            <a:spLocks noChangeShapeType="1"/>
          </p:cNvSpPr>
          <p:nvPr/>
        </p:nvSpPr>
        <p:spPr bwMode="auto">
          <a:xfrm>
            <a:off x="533400" y="5622925"/>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06" name="Line 34"/>
          <p:cNvSpPr>
            <a:spLocks noChangeShapeType="1"/>
          </p:cNvSpPr>
          <p:nvPr/>
        </p:nvSpPr>
        <p:spPr bwMode="auto">
          <a:xfrm>
            <a:off x="533400" y="5105400"/>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1" name="Line 39"/>
          <p:cNvSpPr>
            <a:spLocks noChangeShapeType="1"/>
          </p:cNvSpPr>
          <p:nvPr/>
        </p:nvSpPr>
        <p:spPr bwMode="auto">
          <a:xfrm>
            <a:off x="533400" y="4587875"/>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16" name="Line 44"/>
          <p:cNvSpPr>
            <a:spLocks noChangeShapeType="1"/>
          </p:cNvSpPr>
          <p:nvPr/>
        </p:nvSpPr>
        <p:spPr bwMode="auto">
          <a:xfrm>
            <a:off x="533400" y="4070350"/>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3" name="Line 51"/>
          <p:cNvSpPr>
            <a:spLocks noChangeShapeType="1"/>
          </p:cNvSpPr>
          <p:nvPr/>
        </p:nvSpPr>
        <p:spPr bwMode="auto">
          <a:xfrm>
            <a:off x="3128963" y="2517775"/>
            <a:ext cx="0" cy="41402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40" name="Line 68"/>
          <p:cNvSpPr>
            <a:spLocks noChangeShapeType="1"/>
          </p:cNvSpPr>
          <p:nvPr/>
        </p:nvSpPr>
        <p:spPr bwMode="auto">
          <a:xfrm>
            <a:off x="4975225" y="2517775"/>
            <a:ext cx="0" cy="41402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63" name="Line 91"/>
          <p:cNvSpPr>
            <a:spLocks noChangeShapeType="1"/>
          </p:cNvSpPr>
          <p:nvPr/>
        </p:nvSpPr>
        <p:spPr bwMode="auto">
          <a:xfrm>
            <a:off x="6904038" y="2517775"/>
            <a:ext cx="0" cy="41402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7" name="Line 15"/>
          <p:cNvSpPr>
            <a:spLocks noChangeShapeType="1"/>
          </p:cNvSpPr>
          <p:nvPr/>
        </p:nvSpPr>
        <p:spPr bwMode="auto">
          <a:xfrm>
            <a:off x="1228725" y="2517775"/>
            <a:ext cx="0" cy="41402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4" name="Line 12"/>
          <p:cNvSpPr>
            <a:spLocks noChangeShapeType="1"/>
          </p:cNvSpPr>
          <p:nvPr/>
        </p:nvSpPr>
        <p:spPr bwMode="auto">
          <a:xfrm>
            <a:off x="533400" y="3035300"/>
            <a:ext cx="82169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6" name="Line 14"/>
          <p:cNvSpPr>
            <a:spLocks noChangeShapeType="1"/>
          </p:cNvSpPr>
          <p:nvPr/>
        </p:nvSpPr>
        <p:spPr bwMode="auto">
          <a:xfrm>
            <a:off x="533400" y="2517775"/>
            <a:ext cx="0" cy="414020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8" name="Line 16"/>
          <p:cNvSpPr>
            <a:spLocks noChangeShapeType="1"/>
          </p:cNvSpPr>
          <p:nvPr/>
        </p:nvSpPr>
        <p:spPr bwMode="auto">
          <a:xfrm>
            <a:off x="8750300" y="2517775"/>
            <a:ext cx="0" cy="414020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685" name="Line 13"/>
          <p:cNvSpPr>
            <a:spLocks noChangeShapeType="1"/>
          </p:cNvSpPr>
          <p:nvPr/>
        </p:nvSpPr>
        <p:spPr bwMode="auto">
          <a:xfrm>
            <a:off x="533400" y="6657975"/>
            <a:ext cx="8216900" cy="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21" name="Text Box 49"/>
          <p:cNvSpPr txBox="1">
            <a:spLocks noChangeArrowheads="1"/>
          </p:cNvSpPr>
          <p:nvPr/>
        </p:nvSpPr>
        <p:spPr bwMode="auto">
          <a:xfrm>
            <a:off x="4114800" y="152400"/>
            <a:ext cx="472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zh-CN" altLang="en-US" sz="2800"/>
              <a:t>已求出能推出</a:t>
            </a:r>
            <a:r>
              <a:rPr lang="en-US" altLang="zh-CN" sz="2800"/>
              <a:t>ε</a:t>
            </a:r>
            <a:r>
              <a:rPr lang="zh-CN" altLang="en-US" sz="2800"/>
              <a:t>的非终结符集为{</a:t>
            </a:r>
            <a:r>
              <a:rPr lang="en-US" altLang="zh-CN" sz="2800"/>
              <a:t>A,B,S}</a:t>
            </a:r>
          </a:p>
        </p:txBody>
      </p:sp>
      <p:sp>
        <p:nvSpPr>
          <p:cNvPr id="28874" name="Rectangle 202"/>
          <p:cNvSpPr>
            <a:spLocks noChangeArrowheads="1"/>
          </p:cNvSpPr>
          <p:nvPr/>
        </p:nvSpPr>
        <p:spPr bwMode="auto">
          <a:xfrm>
            <a:off x="3581400" y="304800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solidFill>
                  <a:srgbClr val="FFFF66"/>
                </a:solidFill>
              </a:rPr>
              <a:t>b</a:t>
            </a:r>
            <a:endParaRPr lang="zh-CN" altLang="en-US" sz="2800">
              <a:solidFill>
                <a:srgbClr val="FFFF66"/>
              </a:solidFill>
            </a:endParaRPr>
          </a:p>
        </p:txBody>
      </p:sp>
      <p:sp>
        <p:nvSpPr>
          <p:cNvPr id="28875" name="Rectangle 203"/>
          <p:cNvSpPr>
            <a:spLocks noChangeArrowheads="1"/>
          </p:cNvSpPr>
          <p:nvPr/>
        </p:nvSpPr>
        <p:spPr bwMode="auto">
          <a:xfrm>
            <a:off x="3581400" y="3581400"/>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solidFill>
                  <a:srgbClr val="FFFF66"/>
                </a:solidFill>
              </a:rPr>
              <a:t>b</a:t>
            </a:r>
            <a:endParaRPr lang="zh-CN" altLang="en-US" sz="2800">
              <a:solidFill>
                <a:srgbClr val="FFFF66"/>
              </a:solidFill>
            </a:endParaRPr>
          </a:p>
        </p:txBody>
      </p:sp>
      <p:sp>
        <p:nvSpPr>
          <p:cNvPr id="28876" name="Rectangle 204"/>
          <p:cNvSpPr>
            <a:spLocks noChangeArrowheads="1"/>
          </p:cNvSpPr>
          <p:nvPr/>
        </p:nvSpPr>
        <p:spPr bwMode="auto">
          <a:xfrm>
            <a:off x="3581400" y="40386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solidFill>
                  <a:srgbClr val="FFFF66"/>
                </a:solidFill>
              </a:rPr>
              <a:t>a</a:t>
            </a:r>
            <a:endParaRPr lang="zh-CN" altLang="en-US" sz="2800">
              <a:solidFill>
                <a:srgbClr val="FFFF66"/>
              </a:solidFill>
            </a:endParaRPr>
          </a:p>
        </p:txBody>
      </p:sp>
      <p:sp>
        <p:nvSpPr>
          <p:cNvPr id="28877" name="Rectangle 205"/>
          <p:cNvSpPr>
            <a:spLocks noChangeArrowheads="1"/>
          </p:cNvSpPr>
          <p:nvPr/>
        </p:nvSpPr>
        <p:spPr bwMode="auto">
          <a:xfrm>
            <a:off x="3200400" y="4606925"/>
            <a:ext cx="401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solidFill>
                  <a:srgbClr val="FFFF66"/>
                </a:solidFill>
              </a:rPr>
              <a:t>b</a:t>
            </a:r>
            <a:endParaRPr lang="zh-CN" altLang="en-US" sz="2800">
              <a:solidFill>
                <a:srgbClr val="FFFF66"/>
              </a:solidFill>
            </a:endParaRPr>
          </a:p>
        </p:txBody>
      </p:sp>
      <p:sp>
        <p:nvSpPr>
          <p:cNvPr id="28878" name="Rectangle 206"/>
          <p:cNvSpPr>
            <a:spLocks noChangeArrowheads="1"/>
          </p:cNvSpPr>
          <p:nvPr/>
        </p:nvSpPr>
        <p:spPr bwMode="auto">
          <a:xfrm>
            <a:off x="3200400" y="5119688"/>
            <a:ext cx="50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SzTx/>
              <a:buFontTx/>
              <a:buNone/>
            </a:pPr>
            <a:r>
              <a:rPr lang="en-US" altLang="zh-CN" sz="2800">
                <a:solidFill>
                  <a:srgbClr val="FFFF66"/>
                </a:solidFill>
              </a:rPr>
              <a:t>a</a:t>
            </a:r>
            <a:endParaRPr lang="zh-CN" altLang="en-US" sz="2800">
              <a:solidFill>
                <a:srgbClr val="FFFF66"/>
              </a:solidFill>
            </a:endParaRPr>
          </a:p>
        </p:txBody>
      </p:sp>
      <p:sp>
        <p:nvSpPr>
          <p:cNvPr id="28880" name="Rectangle 208"/>
          <p:cNvSpPr>
            <a:spLocks noChangeArrowheads="1"/>
          </p:cNvSpPr>
          <p:nvPr/>
        </p:nvSpPr>
        <p:spPr bwMode="auto">
          <a:xfrm>
            <a:off x="5865813" y="298608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solidFill>
                  <a:srgbClr val="FFFF66"/>
                </a:solidFill>
              </a:rPr>
              <a:t>a</a:t>
            </a:r>
            <a:endParaRPr lang="zh-CN" altLang="en-US" sz="2800">
              <a:solidFill>
                <a:srgbClr val="FFFF66"/>
              </a:solidFill>
            </a:endParaRPr>
          </a:p>
        </p:txBody>
      </p:sp>
      <p:sp>
        <p:nvSpPr>
          <p:cNvPr id="28881" name="Rectangle 209"/>
          <p:cNvSpPr>
            <a:spLocks noChangeArrowheads="1"/>
          </p:cNvSpPr>
          <p:nvPr/>
        </p:nvSpPr>
        <p:spPr bwMode="auto">
          <a:xfrm>
            <a:off x="5454650" y="4586288"/>
            <a:ext cx="91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SzTx/>
              <a:buFontTx/>
              <a:buNone/>
            </a:pPr>
            <a:r>
              <a:rPr lang="en-US" altLang="zh-CN" sz="2800">
                <a:solidFill>
                  <a:srgbClr val="FFFF66"/>
                </a:solidFill>
              </a:rPr>
              <a:t>a  c</a:t>
            </a:r>
            <a:endParaRPr lang="zh-CN" altLang="en-US" sz="2800">
              <a:solidFill>
                <a:srgbClr val="FFFF66"/>
              </a:solidFill>
            </a:endParaRPr>
          </a:p>
        </p:txBody>
      </p:sp>
      <p:sp>
        <p:nvSpPr>
          <p:cNvPr id="28883" name="AutoShape 211">
            <a:hlinkClick r:id="rId2" action="ppaction://hlinksldjump"/>
          </p:cNvPr>
          <p:cNvSpPr>
            <a:spLocks noChangeArrowheads="1"/>
          </p:cNvSpPr>
          <p:nvPr/>
        </p:nvSpPr>
        <p:spPr bwMode="auto">
          <a:xfrm>
            <a:off x="7524750" y="1700213"/>
            <a:ext cx="936625" cy="215900"/>
          </a:xfrm>
          <a:prstGeom prst="leftArrow">
            <a:avLst>
              <a:gd name="adj1" fmla="val 50000"/>
              <a:gd name="adj2" fmla="val 108456"/>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84" name="AutoShape 212">
            <a:hlinkClick r:id="rId3" action="ppaction://hlinksldjump"/>
          </p:cNvPr>
          <p:cNvSpPr>
            <a:spLocks noChangeArrowheads="1"/>
          </p:cNvSpPr>
          <p:nvPr/>
        </p:nvSpPr>
        <p:spPr bwMode="auto">
          <a:xfrm>
            <a:off x="7524750" y="1989138"/>
            <a:ext cx="936625" cy="215900"/>
          </a:xfrm>
          <a:prstGeom prst="leftArrow">
            <a:avLst>
              <a:gd name="adj1" fmla="val 50000"/>
              <a:gd name="adj2" fmla="val 108456"/>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886" name="Rectangle 214"/>
          <p:cNvSpPr>
            <a:spLocks noChangeArrowheads="1"/>
          </p:cNvSpPr>
          <p:nvPr/>
        </p:nvSpPr>
        <p:spPr bwMode="auto">
          <a:xfrm>
            <a:off x="3559175" y="5141913"/>
            <a:ext cx="50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SzTx/>
              <a:buFontTx/>
              <a:buNone/>
            </a:pPr>
            <a:r>
              <a:rPr lang="en-US" altLang="zh-CN" sz="2800">
                <a:solidFill>
                  <a:srgbClr val="FFFF66"/>
                </a:solidFill>
              </a:rPr>
              <a:t>c</a:t>
            </a:r>
            <a:endParaRPr lang="zh-CN" altLang="en-US" sz="2800">
              <a:solidFill>
                <a:srgbClr val="FFFF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88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88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7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88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87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8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8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8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887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888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873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87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88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888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876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28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62" grpId="0" autoUpdateAnimBg="0"/>
      <p:bldP spid="28739" grpId="0" autoUpdateAnimBg="0"/>
      <p:bldP spid="28722" grpId="0" autoUpdateAnimBg="0"/>
      <p:bldP spid="28682" grpId="0" autoUpdateAnimBg="0"/>
      <p:bldP spid="28721" grpId="0" autoUpdateAnimBg="0"/>
      <p:bldP spid="28874" grpId="0" autoUpdateAnimBg="0"/>
      <p:bldP spid="28875" grpId="0" autoUpdateAnimBg="0"/>
      <p:bldP spid="28876" grpId="0" autoUpdateAnimBg="0"/>
      <p:bldP spid="28877" grpId="0" autoUpdateAnimBg="0"/>
      <p:bldP spid="28878" grpId="0" autoUpdateAnimBg="0"/>
      <p:bldP spid="28880" grpId="0" autoUpdateAnimBg="0"/>
      <p:bldP spid="28881" grpId="0" autoUpdateAnimBg="0"/>
      <p:bldP spid="2888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28600" y="228600"/>
            <a:ext cx="8686800" cy="1219200"/>
          </a:xfrm>
        </p:spPr>
        <p:txBody>
          <a:bodyPr/>
          <a:lstStyle/>
          <a:p>
            <a:pPr>
              <a:buFont typeface="Wingdings" pitchFamily="2" charset="2"/>
              <a:buBlip>
                <a:blip r:embed="rId2"/>
              </a:buBlip>
            </a:pPr>
            <a:r>
              <a:rPr lang="zh-CN" altLang="en-US" sz="2800" b="1">
                <a:latin typeface="Times New Roman" pitchFamily="18" charset="0"/>
              </a:rPr>
              <a:t>利用求出</a:t>
            </a:r>
            <a:r>
              <a:rPr lang="zh-CN" altLang="en-US" sz="2800" b="1">
                <a:solidFill>
                  <a:schemeClr val="tx2"/>
                </a:solidFill>
                <a:latin typeface="Times New Roman" pitchFamily="18" charset="0"/>
              </a:rPr>
              <a:t>每个文法符号</a:t>
            </a:r>
            <a:r>
              <a:rPr lang="zh-CN" altLang="en-US" sz="2800" b="1">
                <a:latin typeface="Times New Roman" pitchFamily="18" charset="0"/>
              </a:rPr>
              <a:t>的</a:t>
            </a:r>
            <a:r>
              <a:rPr lang="en-US" altLang="zh-CN" sz="2800" b="1"/>
              <a:t>FIRST</a:t>
            </a:r>
            <a:r>
              <a:rPr lang="zh-CN" altLang="en-US" sz="2800" b="1">
                <a:latin typeface="Times New Roman" pitchFamily="18" charset="0"/>
              </a:rPr>
              <a:t>集</a:t>
            </a:r>
            <a:r>
              <a:rPr lang="zh-CN" altLang="en-US" sz="2800" b="1"/>
              <a:t>求</a:t>
            </a:r>
            <a:r>
              <a:rPr lang="zh-CN" altLang="en-US" sz="2800" b="1">
                <a:solidFill>
                  <a:schemeClr val="tx2"/>
                </a:solidFill>
              </a:rPr>
              <a:t>符号串</a:t>
            </a:r>
            <a:r>
              <a:rPr lang="zh-CN" altLang="en-US" sz="2800" b="1"/>
              <a:t>的</a:t>
            </a:r>
            <a:r>
              <a:rPr lang="en-US" altLang="zh-CN" sz="2800" b="1"/>
              <a:t>FIRST</a:t>
            </a:r>
            <a:r>
              <a:rPr lang="zh-CN" altLang="en-US" sz="2800" b="1"/>
              <a:t>集</a:t>
            </a:r>
          </a:p>
        </p:txBody>
      </p:sp>
      <p:sp>
        <p:nvSpPr>
          <p:cNvPr id="29700" name="Rectangle 4"/>
          <p:cNvSpPr>
            <a:spLocks noChangeArrowheads="1"/>
          </p:cNvSpPr>
          <p:nvPr/>
        </p:nvSpPr>
        <p:spPr bwMode="auto">
          <a:xfrm>
            <a:off x="533400" y="1576388"/>
            <a:ext cx="8458200" cy="500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00000"/>
              </a:lnSpc>
              <a:spcBef>
                <a:spcPct val="50000"/>
              </a:spcBef>
            </a:pPr>
            <a:r>
              <a:rPr lang="zh-CN" altLang="en-US" sz="2800">
                <a:latin typeface="Times New Roman" pitchFamily="18" charset="0"/>
              </a:rPr>
              <a:t>设</a:t>
            </a:r>
            <a:r>
              <a:rPr lang="en-US" altLang="zh-CN" sz="2800"/>
              <a:t>α=X</a:t>
            </a:r>
            <a:r>
              <a:rPr lang="en-US" altLang="zh-CN" sz="2800" baseline="-30000"/>
              <a:t>1</a:t>
            </a:r>
            <a:r>
              <a:rPr lang="en-US" altLang="zh-CN" sz="2800"/>
              <a:t>X</a:t>
            </a:r>
            <a:r>
              <a:rPr lang="en-US" altLang="zh-CN" sz="2800" baseline="-30000"/>
              <a:t>2</a:t>
            </a:r>
            <a:r>
              <a:rPr lang="en-US" altLang="zh-CN" sz="2800">
                <a:latin typeface="Times New Roman"/>
              </a:rPr>
              <a:t>…</a:t>
            </a:r>
            <a:r>
              <a:rPr lang="en-US" altLang="zh-CN" sz="2800"/>
              <a:t>X</a:t>
            </a:r>
            <a:r>
              <a:rPr lang="en-US" altLang="zh-CN" sz="2800" baseline="-25000"/>
              <a:t>n</a:t>
            </a:r>
          </a:p>
          <a:p>
            <a:pPr marL="457200" indent="-457200" algn="l">
              <a:lnSpc>
                <a:spcPct val="100000"/>
              </a:lnSpc>
              <a:spcBef>
                <a:spcPct val="50000"/>
              </a:spcBef>
              <a:buClr>
                <a:schemeClr val="tx2"/>
              </a:buClr>
              <a:buSzTx/>
              <a:buFont typeface="Wingdings" pitchFamily="2" charset="2"/>
              <a:buAutoNum type="arabicPeriod"/>
            </a:pPr>
            <a:r>
              <a:rPr lang="zh-CN" altLang="en-US" sz="2800"/>
              <a:t>当</a:t>
            </a:r>
            <a:r>
              <a:rPr lang="en-US" altLang="zh-CN" sz="2800"/>
              <a:t>X</a:t>
            </a:r>
            <a:r>
              <a:rPr lang="en-US" altLang="zh-CN" sz="2800" baseline="-25000"/>
              <a:t>1 </a:t>
            </a:r>
            <a:r>
              <a:rPr lang="en-US" altLang="zh-CN" sz="2800"/>
              <a:t>≠</a:t>
            </a:r>
            <a:r>
              <a:rPr lang="en-US" altLang="zh-CN" sz="2800" b="0"/>
              <a:t>&gt;</a:t>
            </a:r>
            <a:r>
              <a:rPr lang="en-US" altLang="zh-CN" sz="2800" baseline="-25000"/>
              <a:t> </a:t>
            </a:r>
            <a:r>
              <a:rPr lang="en-US" altLang="zh-CN" sz="2800"/>
              <a:t>ε</a:t>
            </a:r>
            <a:r>
              <a:rPr lang="zh-CN" altLang="en-US" sz="2800"/>
              <a:t> </a:t>
            </a:r>
            <a:r>
              <a:rPr lang="zh-CN" altLang="en-US" sz="2800">
                <a:latin typeface="Times New Roman" pitchFamily="18" charset="0"/>
              </a:rPr>
              <a:t>，则</a:t>
            </a:r>
            <a:r>
              <a:rPr lang="en-US" altLang="zh-CN" sz="2800"/>
              <a:t>FIRST</a:t>
            </a:r>
            <a:r>
              <a:rPr lang="en-US" altLang="zh-CN" sz="2800">
                <a:latin typeface="Times New Roman" pitchFamily="18" charset="0"/>
              </a:rPr>
              <a:t>(</a:t>
            </a:r>
            <a:r>
              <a:rPr lang="en-US" altLang="zh-CN" sz="2800"/>
              <a:t>α</a:t>
            </a:r>
            <a:r>
              <a:rPr lang="en-US" altLang="zh-CN" sz="2800">
                <a:latin typeface="Times New Roman" pitchFamily="18" charset="0"/>
              </a:rPr>
              <a:t>)</a:t>
            </a:r>
            <a:r>
              <a:rPr lang="en-US" altLang="zh-CN" sz="2800"/>
              <a:t>=FIRST(X</a:t>
            </a:r>
            <a:r>
              <a:rPr lang="en-US" altLang="zh-CN" sz="2800" baseline="-30000"/>
              <a:t>1</a:t>
            </a:r>
            <a:r>
              <a:rPr lang="en-US" altLang="zh-CN" sz="2800">
                <a:latin typeface="Times New Roman" pitchFamily="18" charset="0"/>
              </a:rPr>
              <a:t>)</a:t>
            </a:r>
            <a:endParaRPr lang="en-US" altLang="zh-CN" sz="2800"/>
          </a:p>
          <a:p>
            <a:pPr marL="457200" indent="-457200" algn="l">
              <a:lnSpc>
                <a:spcPct val="100000"/>
              </a:lnSpc>
              <a:spcBef>
                <a:spcPct val="50000"/>
              </a:spcBef>
              <a:buClr>
                <a:schemeClr val="tx2"/>
              </a:buClr>
              <a:buSzTx/>
              <a:buFont typeface="Wingdings" pitchFamily="2" charset="2"/>
              <a:buAutoNum type="arabicPeriod"/>
            </a:pPr>
            <a:r>
              <a:rPr lang="zh-CN" altLang="en-US" sz="2800">
                <a:latin typeface="Times New Roman" pitchFamily="18" charset="0"/>
              </a:rPr>
              <a:t>若对任何</a:t>
            </a:r>
            <a:r>
              <a:rPr lang="en-US" altLang="zh-CN" sz="2800"/>
              <a:t>j (1≤j＜n</a:t>
            </a:r>
            <a:r>
              <a:rPr lang="en-US" altLang="zh-CN" sz="2800">
                <a:latin typeface="Times New Roman" pitchFamily="18" charset="0"/>
              </a:rPr>
              <a:t>）</a:t>
            </a:r>
            <a:r>
              <a:rPr lang="zh-CN" altLang="en-US" sz="2800">
                <a:latin typeface="Times New Roman" pitchFamily="18" charset="0"/>
              </a:rPr>
              <a:t>都有</a:t>
            </a:r>
            <a:r>
              <a:rPr lang="en-US" altLang="zh-CN" sz="2800"/>
              <a:t>ε∈FIRST(X</a:t>
            </a:r>
            <a:r>
              <a:rPr lang="en-US" altLang="zh-CN" sz="2800" baseline="-30000"/>
              <a:t>j</a:t>
            </a:r>
            <a:r>
              <a:rPr lang="en-US" altLang="zh-CN" sz="2800"/>
              <a:t>),</a:t>
            </a:r>
          </a:p>
          <a:p>
            <a:pPr marL="457200" indent="-457200" algn="l">
              <a:lnSpc>
                <a:spcPct val="100000"/>
              </a:lnSpc>
              <a:spcBef>
                <a:spcPct val="50000"/>
              </a:spcBef>
            </a:pPr>
            <a:r>
              <a:rPr lang="en-US" altLang="zh-CN" sz="2800">
                <a:latin typeface="Times New Roman" pitchFamily="18" charset="0"/>
              </a:rPr>
              <a:t>      </a:t>
            </a:r>
            <a:r>
              <a:rPr lang="zh-CN" altLang="en-US" sz="2800">
                <a:latin typeface="Times New Roman" pitchFamily="18" charset="0"/>
              </a:rPr>
              <a:t>则</a:t>
            </a:r>
            <a:r>
              <a:rPr lang="en-US" altLang="zh-CN" sz="2800"/>
              <a:t>FIRST(α)</a:t>
            </a:r>
          </a:p>
          <a:p>
            <a:pPr marL="457200" indent="-457200" algn="l">
              <a:lnSpc>
                <a:spcPct val="100000"/>
              </a:lnSpc>
              <a:spcBef>
                <a:spcPct val="50000"/>
              </a:spcBef>
            </a:pPr>
            <a:r>
              <a:rPr lang="en-US" altLang="zh-CN" sz="2800"/>
              <a:t>	=(FIRST(X</a:t>
            </a:r>
            <a:r>
              <a:rPr lang="en-US" altLang="zh-CN" sz="2800" baseline="-30000"/>
              <a:t>1</a:t>
            </a:r>
            <a:r>
              <a:rPr lang="en-US" altLang="zh-CN" sz="2800"/>
              <a:t>) - {ε}) ∪</a:t>
            </a:r>
            <a:r>
              <a:rPr lang="en-US" altLang="zh-CN" sz="2800">
                <a:latin typeface="Times New Roman"/>
              </a:rPr>
              <a:t>…</a:t>
            </a:r>
            <a:r>
              <a:rPr lang="en-US" altLang="zh-CN" sz="2800"/>
              <a:t>∪(FIRST(X</a:t>
            </a:r>
            <a:r>
              <a:rPr lang="en-US" altLang="zh-CN" sz="2800" baseline="-30000"/>
              <a:t>j</a:t>
            </a:r>
            <a:r>
              <a:rPr lang="en-US" altLang="zh-CN" sz="2800"/>
              <a:t>) - {ε})</a:t>
            </a:r>
          </a:p>
          <a:p>
            <a:pPr marL="457200" indent="-457200" algn="l">
              <a:lnSpc>
                <a:spcPct val="100000"/>
              </a:lnSpc>
              <a:spcBef>
                <a:spcPct val="50000"/>
              </a:spcBef>
            </a:pPr>
            <a:r>
              <a:rPr lang="en-US" altLang="zh-CN" sz="2800"/>
              <a:t>	  ∪FIRST(X</a:t>
            </a:r>
            <a:r>
              <a:rPr lang="en-US" altLang="zh-CN" sz="2800" baseline="-30000"/>
              <a:t>j+1</a:t>
            </a:r>
            <a:r>
              <a:rPr lang="en-US" altLang="zh-CN" sz="2800"/>
              <a:t>) </a:t>
            </a:r>
          </a:p>
          <a:p>
            <a:pPr marL="457200" indent="-457200" algn="l">
              <a:lnSpc>
                <a:spcPct val="100000"/>
              </a:lnSpc>
              <a:spcBef>
                <a:spcPct val="50000"/>
              </a:spcBef>
              <a:buClr>
                <a:schemeClr val="tx2"/>
              </a:buClr>
              <a:buSzTx/>
              <a:buFont typeface="Wingdings" pitchFamily="2" charset="2"/>
              <a:buAutoNum type="arabicPeriod" startAt="3"/>
            </a:pPr>
            <a:r>
              <a:rPr lang="zh-CN" altLang="en-US" sz="2800"/>
              <a:t>若对所有</a:t>
            </a:r>
            <a:r>
              <a:rPr lang="en-US" altLang="zh-CN" sz="2800"/>
              <a:t>i </a:t>
            </a:r>
            <a:r>
              <a:rPr lang="en-US" altLang="zh-CN" sz="2800">
                <a:latin typeface="Times New Roman" pitchFamily="18" charset="0"/>
              </a:rPr>
              <a:t>(</a:t>
            </a:r>
            <a:r>
              <a:rPr lang="en-US" altLang="zh-CN" sz="2800"/>
              <a:t>1≤i≤n</a:t>
            </a:r>
            <a:r>
              <a:rPr lang="en-US" altLang="zh-CN" sz="2800">
                <a:latin typeface="Times New Roman" pitchFamily="18" charset="0"/>
              </a:rPr>
              <a:t>)，</a:t>
            </a:r>
            <a:r>
              <a:rPr lang="zh-CN" altLang="en-US" sz="2800">
                <a:latin typeface="Times New Roman" pitchFamily="18" charset="0"/>
              </a:rPr>
              <a:t>都有</a:t>
            </a:r>
            <a:r>
              <a:rPr lang="en-US" altLang="zh-CN" sz="2800"/>
              <a:t>ε∈FIRST(X</a:t>
            </a:r>
            <a:r>
              <a:rPr lang="en-US" altLang="zh-CN" sz="2800" baseline="-30000"/>
              <a:t>i</a:t>
            </a:r>
            <a:r>
              <a:rPr lang="en-US" altLang="zh-CN" sz="2800">
                <a:latin typeface="Times New Roman" pitchFamily="18" charset="0"/>
              </a:rPr>
              <a:t>)</a:t>
            </a:r>
            <a:r>
              <a:rPr lang="en-US" altLang="zh-CN" sz="2800"/>
              <a:t>，</a:t>
            </a:r>
          </a:p>
          <a:p>
            <a:pPr marL="457200" indent="-457200" algn="l">
              <a:lnSpc>
                <a:spcPct val="100000"/>
              </a:lnSpc>
              <a:spcBef>
                <a:spcPct val="50000"/>
              </a:spcBef>
            </a:pPr>
            <a:r>
              <a:rPr lang="en-US" altLang="zh-CN" sz="2800"/>
              <a:t>     </a:t>
            </a:r>
            <a:r>
              <a:rPr lang="zh-CN" altLang="en-US" sz="2800">
                <a:latin typeface="Times New Roman" pitchFamily="18" charset="0"/>
              </a:rPr>
              <a:t>则</a:t>
            </a:r>
            <a:r>
              <a:rPr lang="zh-CN" altLang="en-US" sz="2800"/>
              <a:t> </a:t>
            </a:r>
            <a:r>
              <a:rPr lang="en-US" altLang="zh-CN" sz="2800"/>
              <a:t>FIRST(α)=FIRST(X</a:t>
            </a:r>
            <a:r>
              <a:rPr lang="en-US" altLang="zh-CN" sz="2800" baseline="-30000"/>
              <a:t>1</a:t>
            </a:r>
            <a:r>
              <a:rPr lang="en-US" altLang="zh-CN" sz="2800"/>
              <a:t>)∪</a:t>
            </a:r>
            <a:r>
              <a:rPr lang="en-US" altLang="zh-CN" sz="2800">
                <a:latin typeface="Times New Roman"/>
              </a:rPr>
              <a:t>…</a:t>
            </a:r>
            <a:r>
              <a:rPr lang="en-US" altLang="zh-CN" sz="2800"/>
              <a:t>∪FIRST(X</a:t>
            </a:r>
            <a:r>
              <a:rPr lang="en-US" altLang="zh-CN" sz="2800" baseline="-30000"/>
              <a:t>n</a:t>
            </a:r>
            <a:r>
              <a:rPr lang="en-US" altLang="zh-CN" sz="2800"/>
              <a:t>) </a:t>
            </a:r>
          </a:p>
        </p:txBody>
      </p:sp>
      <p:sp>
        <p:nvSpPr>
          <p:cNvPr id="29701" name="AutoShape 5">
            <a:hlinkClick r:id="rId3" action="ppaction://hlinksldjump"/>
          </p:cNvPr>
          <p:cNvSpPr>
            <a:spLocks noChangeArrowheads="1"/>
          </p:cNvSpPr>
          <p:nvPr/>
        </p:nvSpPr>
        <p:spPr bwMode="auto">
          <a:xfrm>
            <a:off x="8172450" y="6165850"/>
            <a:ext cx="792163" cy="287338"/>
          </a:xfrm>
          <a:prstGeom prst="rightArrow">
            <a:avLst>
              <a:gd name="adj1" fmla="val 50000"/>
              <a:gd name="adj2" fmla="val 68923"/>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2" name="Rectangle 6"/>
          <p:cNvSpPr>
            <a:spLocks noChangeArrowheads="1"/>
          </p:cNvSpPr>
          <p:nvPr/>
        </p:nvSpPr>
        <p:spPr bwMode="auto">
          <a:xfrm>
            <a:off x="1908175" y="2133600"/>
            <a:ext cx="303213" cy="420688"/>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70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70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70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9700">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9700">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9700">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9700">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9700">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97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P spid="29700" grpId="0" uiExpand="1" build="p" autoUpdateAnimBg="0"/>
      <p:bldP spid="2970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2400" y="152400"/>
            <a:ext cx="3200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00000"/>
              </a:lnSpc>
              <a:buClr>
                <a:schemeClr val="tx2"/>
              </a:buClr>
              <a:buSzTx/>
              <a:buFont typeface="Monotype Sorts" pitchFamily="2" charset="2"/>
              <a:buNone/>
            </a:pPr>
            <a:r>
              <a:rPr lang="zh-CN" altLang="en-US" sz="2800"/>
              <a:t>例</a:t>
            </a:r>
          </a:p>
          <a:p>
            <a:pPr marL="342900" indent="-342900">
              <a:lnSpc>
                <a:spcPct val="100000"/>
              </a:lnSpc>
              <a:buClr>
                <a:schemeClr val="tx2"/>
              </a:buClr>
              <a:buSzTx/>
              <a:buFont typeface="Monotype Sorts" pitchFamily="2" charset="2"/>
              <a:buNone/>
            </a:pPr>
            <a:r>
              <a:rPr lang="en-US" altLang="zh-CN" sz="2800"/>
              <a:t>G[S]	S→AB|bC                                                                                               	A→b|ε                                                                                               	B→aD|ε                                                                                               	C→AD|b                                                                                               	D→aS|c</a:t>
            </a:r>
            <a:endParaRPr lang="zh-CN" altLang="en-US" sz="2800"/>
          </a:p>
        </p:txBody>
      </p:sp>
      <p:sp>
        <p:nvSpPr>
          <p:cNvPr id="30723" name="Text Box 3"/>
          <p:cNvSpPr txBox="1">
            <a:spLocks noChangeArrowheads="1"/>
          </p:cNvSpPr>
          <p:nvPr/>
        </p:nvSpPr>
        <p:spPr bwMode="auto">
          <a:xfrm>
            <a:off x="3200400" y="528638"/>
            <a:ext cx="57150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zh-CN" altLang="en-US" sz="2800"/>
              <a:t>已求出非终结符的</a:t>
            </a:r>
            <a:r>
              <a:rPr lang="en-US" altLang="zh-CN" sz="2800"/>
              <a:t>First</a:t>
            </a:r>
            <a:r>
              <a:rPr lang="zh-CN" altLang="en-US" sz="2800"/>
              <a:t>集合如下:</a:t>
            </a:r>
          </a:p>
          <a:p>
            <a:pPr algn="l">
              <a:lnSpc>
                <a:spcPct val="100000"/>
              </a:lnSpc>
              <a:spcBef>
                <a:spcPct val="50000"/>
              </a:spcBef>
              <a:buClrTx/>
              <a:buSzTx/>
              <a:buFontTx/>
              <a:buNone/>
            </a:pPr>
            <a:r>
              <a:rPr lang="en-US" altLang="zh-CN" sz="2800"/>
              <a:t>First(S)={a,b, ε}  First(A)={b, ε}</a:t>
            </a:r>
          </a:p>
          <a:p>
            <a:pPr algn="l">
              <a:lnSpc>
                <a:spcPct val="100000"/>
              </a:lnSpc>
              <a:spcBef>
                <a:spcPct val="50000"/>
              </a:spcBef>
              <a:buClrTx/>
              <a:buSzTx/>
              <a:buFontTx/>
              <a:buNone/>
            </a:pPr>
            <a:r>
              <a:rPr lang="en-US" altLang="zh-CN" sz="2800"/>
              <a:t>First(B)={a, ε}     First(C)={a,b,c}</a:t>
            </a:r>
          </a:p>
          <a:p>
            <a:pPr algn="l">
              <a:lnSpc>
                <a:spcPct val="100000"/>
              </a:lnSpc>
              <a:spcBef>
                <a:spcPct val="50000"/>
              </a:spcBef>
              <a:buClrTx/>
              <a:buSzTx/>
              <a:buFontTx/>
              <a:buNone/>
            </a:pPr>
            <a:r>
              <a:rPr lang="en-US" altLang="zh-CN" sz="2800"/>
              <a:t>First(D)={a,c} </a:t>
            </a:r>
          </a:p>
        </p:txBody>
      </p:sp>
      <p:sp>
        <p:nvSpPr>
          <p:cNvPr id="30724" name="Rectangle 4"/>
          <p:cNvSpPr>
            <a:spLocks noChangeArrowheads="1"/>
          </p:cNvSpPr>
          <p:nvPr/>
        </p:nvSpPr>
        <p:spPr bwMode="auto">
          <a:xfrm>
            <a:off x="228600" y="3065463"/>
            <a:ext cx="87630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t>产生式右部</a:t>
            </a:r>
            <a:r>
              <a:rPr lang="zh-CN" altLang="en-US">
                <a:solidFill>
                  <a:schemeClr val="tx2"/>
                </a:solidFill>
              </a:rPr>
              <a:t>符号串</a:t>
            </a:r>
            <a:r>
              <a:rPr lang="zh-CN" altLang="en-US"/>
              <a:t>的开始符集合为:</a:t>
            </a:r>
          </a:p>
          <a:p>
            <a:pPr algn="l">
              <a:spcBef>
                <a:spcPct val="50000"/>
              </a:spcBef>
            </a:pPr>
            <a:r>
              <a:rPr lang="en-US" altLang="zh-CN"/>
              <a:t>S→AB	FIRST(AB)=FIRST(A)∪FIRST(B)={</a:t>
            </a:r>
            <a:r>
              <a:rPr lang="en-US" altLang="zh-CN">
                <a:solidFill>
                  <a:srgbClr val="FFFF66"/>
                </a:solidFill>
              </a:rPr>
              <a:t>a,b,ε</a:t>
            </a:r>
            <a:r>
              <a:rPr lang="en-US" altLang="zh-CN"/>
              <a:t>}</a:t>
            </a:r>
          </a:p>
          <a:p>
            <a:pPr algn="l">
              <a:spcBef>
                <a:spcPct val="50000"/>
              </a:spcBef>
            </a:pPr>
            <a:r>
              <a:rPr lang="en-US" altLang="zh-CN"/>
              <a:t>S→bC	FIRST(bC)= {</a:t>
            </a:r>
            <a:r>
              <a:rPr lang="en-US" altLang="zh-CN">
                <a:solidFill>
                  <a:srgbClr val="FFFF66"/>
                </a:solidFill>
              </a:rPr>
              <a:t>b</a:t>
            </a:r>
            <a:r>
              <a:rPr lang="en-US" altLang="zh-CN"/>
              <a:t>}</a:t>
            </a:r>
          </a:p>
          <a:p>
            <a:pPr algn="l">
              <a:spcBef>
                <a:spcPct val="50000"/>
              </a:spcBef>
            </a:pPr>
            <a:r>
              <a:rPr lang="en-US" altLang="zh-CN"/>
              <a:t>A→ε		FIRST(ε)= {</a:t>
            </a:r>
            <a:r>
              <a:rPr lang="en-US" altLang="zh-CN">
                <a:solidFill>
                  <a:srgbClr val="FFFF66"/>
                </a:solidFill>
              </a:rPr>
              <a:t>ε</a:t>
            </a:r>
            <a:r>
              <a:rPr lang="en-US" altLang="zh-CN"/>
              <a:t>}</a:t>
            </a:r>
          </a:p>
          <a:p>
            <a:pPr algn="l">
              <a:spcBef>
                <a:spcPct val="50000"/>
              </a:spcBef>
            </a:pPr>
            <a:r>
              <a:rPr lang="en-US" altLang="zh-CN"/>
              <a:t>A→b		FIRST(b)= {</a:t>
            </a:r>
            <a:r>
              <a:rPr lang="en-US" altLang="zh-CN">
                <a:solidFill>
                  <a:srgbClr val="FFFF66"/>
                </a:solidFill>
              </a:rPr>
              <a:t>b</a:t>
            </a:r>
            <a:r>
              <a:rPr lang="en-US" altLang="zh-CN"/>
              <a:t>}</a:t>
            </a:r>
          </a:p>
          <a:p>
            <a:pPr algn="l">
              <a:spcBef>
                <a:spcPct val="50000"/>
              </a:spcBef>
            </a:pPr>
            <a:r>
              <a:rPr lang="en-US" altLang="zh-CN"/>
              <a:t>C→AD	FIRST(AD)=(FIRST(A)-{ε})∪FIRST(D) ={</a:t>
            </a:r>
            <a:r>
              <a:rPr lang="en-US" altLang="zh-CN">
                <a:solidFill>
                  <a:srgbClr val="FFFF66"/>
                </a:solidFill>
              </a:rPr>
              <a:t>b,a,c</a:t>
            </a:r>
            <a:r>
              <a:rPr lang="en-US" altLang="zh-CN"/>
              <a:t>}</a:t>
            </a:r>
          </a:p>
          <a:p>
            <a:pPr algn="l">
              <a:spcBef>
                <a:spcPct val="50000"/>
              </a:spcBef>
            </a:pPr>
            <a:r>
              <a:rPr lang="en-US" altLang="zh-CN"/>
              <a:t>D→aS		FIRST(aS)= {</a:t>
            </a:r>
            <a:r>
              <a:rPr lang="en-US" altLang="zh-CN">
                <a:solidFill>
                  <a:srgbClr val="FFFF66"/>
                </a:solidFill>
              </a:rPr>
              <a:t>a</a:t>
            </a:r>
            <a:r>
              <a:rPr lang="en-US" altLang="zh-CN"/>
              <a:t>}</a:t>
            </a:r>
          </a:p>
        </p:txBody>
      </p:sp>
      <p:sp>
        <p:nvSpPr>
          <p:cNvPr id="30725" name="AutoShape 5">
            <a:hlinkClick r:id="rId2" action="ppaction://hlinksldjump"/>
          </p:cNvPr>
          <p:cNvSpPr>
            <a:spLocks noChangeArrowheads="1"/>
          </p:cNvSpPr>
          <p:nvPr/>
        </p:nvSpPr>
        <p:spPr bwMode="auto">
          <a:xfrm>
            <a:off x="7524750" y="2852738"/>
            <a:ext cx="719138" cy="215900"/>
          </a:xfrm>
          <a:prstGeom prst="leftArrow">
            <a:avLst>
              <a:gd name="adj1" fmla="val 50000"/>
              <a:gd name="adj2" fmla="val 83272"/>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AutoShape 6">
            <a:hlinkClick r:id="rId3" action="ppaction://hlinksldjump"/>
          </p:cNvPr>
          <p:cNvSpPr>
            <a:spLocks noChangeArrowheads="1"/>
          </p:cNvSpPr>
          <p:nvPr/>
        </p:nvSpPr>
        <p:spPr bwMode="auto">
          <a:xfrm>
            <a:off x="7235825" y="6381750"/>
            <a:ext cx="936625" cy="215900"/>
          </a:xfrm>
          <a:prstGeom prst="rightArrow">
            <a:avLst>
              <a:gd name="adj1" fmla="val 50000"/>
              <a:gd name="adj2" fmla="val 108456"/>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4"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90550" y="266700"/>
            <a:ext cx="8553450" cy="1104900"/>
          </a:xfrm>
        </p:spPr>
        <p:txBody>
          <a:bodyPr/>
          <a:lstStyle/>
          <a:p>
            <a:r>
              <a:rPr lang="zh-CN" altLang="en-US" sz="3600" b="1"/>
              <a:t>3</a:t>
            </a:r>
            <a:r>
              <a:rPr lang="zh-CN" altLang="en-US" sz="3600" b="1">
                <a:latin typeface="Times New Roman" pitchFamily="18" charset="0"/>
              </a:rPr>
              <a:t>．计算每个非终结符</a:t>
            </a:r>
            <a:r>
              <a:rPr lang="en-US" altLang="zh-CN" sz="3600" b="1"/>
              <a:t>A</a:t>
            </a:r>
            <a:r>
              <a:rPr lang="zh-CN" altLang="en-US" sz="3600" b="1">
                <a:latin typeface="Times New Roman" pitchFamily="18" charset="0"/>
              </a:rPr>
              <a:t>的</a:t>
            </a:r>
            <a:r>
              <a:rPr lang="en-US" altLang="zh-CN" sz="3600" b="1"/>
              <a:t>FOLLOW</a:t>
            </a:r>
            <a:r>
              <a:rPr lang="en-US" altLang="zh-CN" sz="3600" b="1">
                <a:latin typeface="Times New Roman" pitchFamily="18" charset="0"/>
              </a:rPr>
              <a:t>(</a:t>
            </a:r>
            <a:r>
              <a:rPr lang="en-US" altLang="zh-CN" sz="3600" b="1"/>
              <a:t>A</a:t>
            </a:r>
            <a:r>
              <a:rPr lang="en-US" altLang="zh-CN" sz="3600" b="1">
                <a:latin typeface="Times New Roman" pitchFamily="18" charset="0"/>
              </a:rPr>
              <a:t>)</a:t>
            </a:r>
            <a:r>
              <a:rPr lang="zh-CN" altLang="en-US" sz="3600" b="1">
                <a:latin typeface="Times New Roman" pitchFamily="18" charset="0"/>
              </a:rPr>
              <a:t>集</a:t>
            </a:r>
          </a:p>
        </p:txBody>
      </p:sp>
      <p:sp>
        <p:nvSpPr>
          <p:cNvPr id="31747" name="Rectangle 3"/>
          <p:cNvSpPr>
            <a:spLocks noGrp="1" noChangeArrowheads="1"/>
          </p:cNvSpPr>
          <p:nvPr>
            <p:ph type="body" idx="1"/>
          </p:nvPr>
        </p:nvSpPr>
        <p:spPr>
          <a:xfrm>
            <a:off x="152400" y="1790700"/>
            <a:ext cx="8991600" cy="1104900"/>
          </a:xfrm>
        </p:spPr>
        <p:txBody>
          <a:bodyPr/>
          <a:lstStyle/>
          <a:p>
            <a:pPr marL="609600" indent="-609600" algn="just">
              <a:buFont typeface="Monotype Sorts" pitchFamily="2" charset="2"/>
              <a:buNone/>
            </a:pPr>
            <a:r>
              <a:rPr lang="zh-CN" altLang="en-US" b="1">
                <a:solidFill>
                  <a:schemeClr val="tx2"/>
                </a:solidFill>
                <a:latin typeface="Times New Roman" pitchFamily="18" charset="0"/>
              </a:rPr>
              <a:t>1.（初始化）</a:t>
            </a:r>
            <a:r>
              <a:rPr lang="zh-CN" altLang="en-US" b="1">
                <a:latin typeface="Times New Roman" pitchFamily="18" charset="0"/>
              </a:rPr>
              <a:t>对所有</a:t>
            </a:r>
            <a:r>
              <a:rPr lang="en-US" altLang="zh-CN" b="1">
                <a:latin typeface="Times New Roman" pitchFamily="18" charset="0"/>
                <a:cs typeface="Times New Roman" pitchFamily="18" charset="0"/>
              </a:rPr>
              <a:t>A</a:t>
            </a:r>
            <a:r>
              <a:rPr lang="en-US" altLang="zh-CN" b="1">
                <a:latin typeface="Times New Roman" pitchFamily="18" charset="0"/>
                <a:sym typeface="Symbol" pitchFamily="18" charset="2"/>
              </a:rPr>
              <a:t></a:t>
            </a:r>
            <a:r>
              <a:rPr lang="en-US" altLang="zh-CN" b="1">
                <a:latin typeface="Times New Roman" pitchFamily="18" charset="0"/>
                <a:cs typeface="Times New Roman" pitchFamily="18" charset="0"/>
              </a:rPr>
              <a:t>V</a:t>
            </a:r>
            <a:r>
              <a:rPr lang="en-US" altLang="zh-CN" b="1" baseline="-30000">
                <a:latin typeface="Times New Roman" pitchFamily="18" charset="0"/>
                <a:cs typeface="Times New Roman" pitchFamily="18" charset="0"/>
              </a:rPr>
              <a:t>N</a:t>
            </a:r>
            <a:r>
              <a:rPr lang="zh-CN" altLang="en-US" b="1">
                <a:latin typeface="Times New Roman" pitchFamily="18" charset="0"/>
              </a:rPr>
              <a:t>令</a:t>
            </a:r>
            <a:r>
              <a:rPr lang="en-US" altLang="zh-CN" b="1">
                <a:latin typeface="Times New Roman" pitchFamily="18" charset="0"/>
                <a:cs typeface="Times New Roman" pitchFamily="18" charset="0"/>
              </a:rPr>
              <a:t>Follow(A)={ }</a:t>
            </a:r>
            <a:r>
              <a:rPr lang="en-US" altLang="zh-CN" b="1">
                <a:latin typeface="Times New Roman" pitchFamily="18" charset="0"/>
              </a:rPr>
              <a:t>;</a:t>
            </a:r>
            <a:r>
              <a:rPr lang="zh-CN" altLang="en-US" b="1">
                <a:latin typeface="Times New Roman" pitchFamily="18" charset="0"/>
              </a:rPr>
              <a:t>对开始符</a:t>
            </a:r>
            <a:r>
              <a:rPr lang="en-US" altLang="zh-CN" b="1">
                <a:latin typeface="Times New Roman" pitchFamily="18" charset="0"/>
                <a:cs typeface="Times New Roman" pitchFamily="18" charset="0"/>
              </a:rPr>
              <a:t>S</a:t>
            </a:r>
            <a:r>
              <a:rPr lang="en-US" altLang="zh-CN" b="1">
                <a:latin typeface="Times New Roman" pitchFamily="18" charset="0"/>
              </a:rPr>
              <a:t>，</a:t>
            </a:r>
            <a:r>
              <a:rPr lang="zh-CN" altLang="en-US" b="1">
                <a:latin typeface="Times New Roman" pitchFamily="18" charset="0"/>
              </a:rPr>
              <a:t>令</a:t>
            </a:r>
            <a:r>
              <a:rPr lang="en-US" altLang="zh-CN" b="1">
                <a:latin typeface="Times New Roman" pitchFamily="18" charset="0"/>
                <a:cs typeface="Times New Roman" pitchFamily="18" charset="0"/>
              </a:rPr>
              <a:t>Follow(S)={</a:t>
            </a:r>
            <a:r>
              <a:rPr lang="en-US" altLang="zh-CN" b="1">
                <a:latin typeface="宋体" pitchFamily="2" charset="-122"/>
              </a:rPr>
              <a:t>#</a:t>
            </a:r>
            <a:r>
              <a:rPr lang="en-US" altLang="zh-CN" b="1">
                <a:latin typeface="Times New Roman" pitchFamily="18" charset="0"/>
                <a:cs typeface="Times New Roman" pitchFamily="18" charset="0"/>
              </a:rPr>
              <a:t> }</a:t>
            </a:r>
            <a:endParaRPr lang="zh-CN" altLang="en-US" b="1"/>
          </a:p>
        </p:txBody>
      </p:sp>
      <p:sp>
        <p:nvSpPr>
          <p:cNvPr id="31750" name="Rectangle 6"/>
          <p:cNvSpPr>
            <a:spLocks noChangeArrowheads="1"/>
          </p:cNvSpPr>
          <p:nvPr/>
        </p:nvSpPr>
        <p:spPr bwMode="auto">
          <a:xfrm>
            <a:off x="206375" y="2819400"/>
            <a:ext cx="86868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tx2"/>
              </a:buClr>
              <a:buSzTx/>
              <a:buFont typeface="Monotype Sorts" pitchFamily="2" charset="2"/>
              <a:buNone/>
            </a:pPr>
            <a:r>
              <a:rPr lang="zh-CN" altLang="en-US" sz="2800">
                <a:solidFill>
                  <a:schemeClr val="tx2"/>
                </a:solidFill>
                <a:latin typeface="Times New Roman" pitchFamily="18" charset="0"/>
              </a:rPr>
              <a:t>2. </a:t>
            </a:r>
            <a:r>
              <a:rPr lang="zh-CN" altLang="en-US" sz="2800">
                <a:latin typeface="Times New Roman" pitchFamily="18" charset="0"/>
              </a:rPr>
              <a:t>对每条产生式</a:t>
            </a:r>
            <a:r>
              <a:rPr lang="en-US" altLang="zh-CN" sz="2800">
                <a:latin typeface="Times New Roman" pitchFamily="18" charset="0"/>
                <a:cs typeface="Times New Roman" pitchFamily="18" charset="0"/>
              </a:rPr>
              <a:t>A</a:t>
            </a:r>
            <a:r>
              <a:rPr lang="en-US" altLang="zh-CN" sz="2800">
                <a:latin typeface="Times New Roman" pitchFamily="18" charset="0"/>
              </a:rPr>
              <a:t>→</a:t>
            </a:r>
            <a:r>
              <a:rPr lang="en-US" altLang="zh-CN" sz="2800">
                <a:latin typeface="Times New Roman" pitchFamily="18" charset="0"/>
                <a:cs typeface="Times New Roman" pitchFamily="18" charset="0"/>
              </a:rPr>
              <a:t>αBγ</a:t>
            </a:r>
            <a:r>
              <a:rPr lang="en-US" altLang="zh-CN" sz="2800">
                <a:latin typeface="Times New Roman" pitchFamily="18" charset="0"/>
              </a:rPr>
              <a:t>，</a:t>
            </a:r>
            <a:r>
              <a:rPr lang="zh-CN" altLang="en-US" sz="2800">
                <a:latin typeface="Times New Roman" pitchFamily="18" charset="0"/>
              </a:rPr>
              <a:t>考察产生式右部的每一非终结符</a:t>
            </a:r>
            <a:r>
              <a:rPr lang="en-US" altLang="zh-CN" sz="2800">
                <a:latin typeface="Times New Roman" pitchFamily="18" charset="0"/>
              </a:rPr>
              <a:t>B， α,γ </a:t>
            </a:r>
            <a:r>
              <a:rPr lang="en-US" altLang="zh-CN" sz="2800"/>
              <a:t>∈V*，</a:t>
            </a:r>
            <a:r>
              <a:rPr lang="zh-CN" altLang="en-US" sz="2800">
                <a:latin typeface="Times New Roman" pitchFamily="18" charset="0"/>
              </a:rPr>
              <a:t>如果</a:t>
            </a:r>
            <a:r>
              <a:rPr lang="en-US" altLang="zh-CN"/>
              <a:t>γ</a:t>
            </a:r>
            <a:r>
              <a:rPr lang="zh-CN" altLang="en-US" sz="2800"/>
              <a:t>不能推出</a:t>
            </a:r>
            <a:r>
              <a:rPr lang="en-US" altLang="zh-CN" sz="2800"/>
              <a:t>ε</a:t>
            </a:r>
            <a:endParaRPr lang="zh-CN" altLang="en-US" sz="2800">
              <a:latin typeface="Times New Roman" pitchFamily="18" charset="0"/>
              <a:cs typeface="Times New Roman" pitchFamily="18" charset="0"/>
            </a:endParaRPr>
          </a:p>
          <a:p>
            <a:pPr algn="l">
              <a:lnSpc>
                <a:spcPct val="100000"/>
              </a:lnSpc>
              <a:spcBef>
                <a:spcPct val="50000"/>
              </a:spcBef>
              <a:buClr>
                <a:schemeClr val="tx2"/>
              </a:buClr>
              <a:buSzTx/>
              <a:buFont typeface="Monotype Sorts" pitchFamily="2" charset="2"/>
              <a:buNone/>
            </a:pPr>
            <a:r>
              <a:rPr lang="en-US" altLang="zh-CN" sz="2800">
                <a:latin typeface="Times New Roman" pitchFamily="18" charset="0"/>
                <a:cs typeface="Times New Roman" pitchFamily="18" charset="0"/>
              </a:rPr>
              <a:t>	Follow(B)=Follow(B)</a:t>
            </a:r>
            <a:r>
              <a:rPr lang="en-US" altLang="zh-CN" sz="2800">
                <a:latin typeface="Times New Roman" pitchFamily="18" charset="0"/>
                <a:sym typeface="Symbol" pitchFamily="18" charset="2"/>
              </a:rPr>
              <a:t></a:t>
            </a:r>
            <a:r>
              <a:rPr lang="en-US" altLang="zh-CN" sz="2800">
                <a:latin typeface="Times New Roman" pitchFamily="18" charset="0"/>
                <a:cs typeface="Times New Roman" pitchFamily="18" charset="0"/>
              </a:rPr>
              <a:t>First(γ)  </a:t>
            </a:r>
            <a:r>
              <a:rPr lang="zh-CN" altLang="en-US" sz="2800">
                <a:latin typeface="Times New Roman" pitchFamily="18" charset="0"/>
              </a:rPr>
              <a:t>否则</a:t>
            </a:r>
            <a:r>
              <a:rPr lang="zh-CN" altLang="en-US" sz="2800">
                <a:latin typeface="Times New Roman" pitchFamily="18" charset="0"/>
                <a:cs typeface="Times New Roman" pitchFamily="18" charset="0"/>
              </a:rPr>
              <a:t> </a:t>
            </a:r>
          </a:p>
          <a:p>
            <a:pPr algn="l">
              <a:lnSpc>
                <a:spcPct val="100000"/>
              </a:lnSpc>
              <a:spcBef>
                <a:spcPct val="50000"/>
              </a:spcBef>
              <a:buClr>
                <a:schemeClr val="tx2"/>
              </a:buClr>
              <a:buSzTx/>
              <a:buFont typeface="Monotype Sorts" pitchFamily="2" charset="2"/>
              <a:buNone/>
            </a:pPr>
            <a:r>
              <a:rPr lang="en-US" altLang="zh-CN" sz="2800">
                <a:latin typeface="Times New Roman" pitchFamily="18" charset="0"/>
                <a:cs typeface="Times New Roman" pitchFamily="18" charset="0"/>
              </a:rPr>
              <a:t>          Follow(B)=Follow(B)</a:t>
            </a:r>
            <a:r>
              <a:rPr lang="en-US" altLang="zh-CN" sz="2800">
                <a:latin typeface="Times New Roman" pitchFamily="18" charset="0"/>
                <a:sym typeface="Symbol" pitchFamily="18" charset="2"/>
              </a:rPr>
              <a:t></a:t>
            </a:r>
            <a:r>
              <a:rPr lang="en-US" altLang="zh-CN" sz="2800">
                <a:latin typeface="Times New Roman" pitchFamily="18" charset="0"/>
                <a:cs typeface="Times New Roman" pitchFamily="18" charset="0"/>
              </a:rPr>
              <a:t>(First(γ)-{</a:t>
            </a:r>
            <a:r>
              <a:rPr lang="en-US" altLang="zh-CN" sz="2800"/>
              <a:t>ε</a:t>
            </a:r>
            <a:r>
              <a:rPr lang="en-US" altLang="zh-CN" sz="2800">
                <a:latin typeface="Times New Roman" pitchFamily="18" charset="0"/>
                <a:cs typeface="Times New Roman" pitchFamily="18" charset="0"/>
              </a:rPr>
              <a:t>})</a:t>
            </a:r>
            <a:r>
              <a:rPr lang="en-US" altLang="zh-CN" sz="2800">
                <a:latin typeface="Times New Roman" pitchFamily="18" charset="0"/>
                <a:sym typeface="Symbol" pitchFamily="18" charset="2"/>
              </a:rPr>
              <a:t></a:t>
            </a:r>
            <a:r>
              <a:rPr lang="en-US" altLang="zh-CN" sz="2800">
                <a:latin typeface="Times New Roman" pitchFamily="18" charset="0"/>
                <a:cs typeface="Times New Roman" pitchFamily="18" charset="0"/>
              </a:rPr>
              <a:t> Follow(A)</a:t>
            </a:r>
          </a:p>
        </p:txBody>
      </p:sp>
      <p:sp>
        <p:nvSpPr>
          <p:cNvPr id="31751" name="Rectangle 7"/>
          <p:cNvSpPr>
            <a:spLocks noChangeArrowheads="1"/>
          </p:cNvSpPr>
          <p:nvPr/>
        </p:nvSpPr>
        <p:spPr bwMode="auto">
          <a:xfrm>
            <a:off x="122238" y="5119688"/>
            <a:ext cx="82597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buClr>
                <a:schemeClr val="tx2"/>
              </a:buClr>
              <a:buSzTx/>
              <a:buFont typeface="Monotype Sorts" pitchFamily="2" charset="2"/>
              <a:buNone/>
            </a:pPr>
            <a:r>
              <a:rPr lang="en-US" altLang="zh-CN" sz="2800">
                <a:solidFill>
                  <a:schemeClr val="tx2"/>
                </a:solidFill>
                <a:latin typeface="Times New Roman" pitchFamily="18" charset="0"/>
                <a:cs typeface="Times New Roman" pitchFamily="18" charset="0"/>
              </a:rPr>
              <a:t>3. </a:t>
            </a:r>
            <a:r>
              <a:rPr lang="zh-CN" altLang="en-US" sz="2800">
                <a:latin typeface="宋体" pitchFamily="2" charset="-122"/>
              </a:rPr>
              <a:t>重复</a:t>
            </a:r>
            <a:r>
              <a:rPr lang="zh-CN" altLang="en-US" sz="2800"/>
              <a:t>2</a:t>
            </a:r>
            <a:r>
              <a:rPr lang="zh-CN" altLang="en-US" sz="2800">
                <a:latin typeface="宋体" pitchFamily="2" charset="-122"/>
              </a:rPr>
              <a:t>，直至对所有</a:t>
            </a:r>
            <a:r>
              <a:rPr lang="en-US" altLang="zh-CN" sz="2800"/>
              <a:t>A</a:t>
            </a:r>
            <a:r>
              <a:rPr lang="en-US" altLang="zh-CN" sz="2800">
                <a:latin typeface="Times New Roman" pitchFamily="18" charset="0"/>
                <a:sym typeface="Symbol" pitchFamily="18" charset="2"/>
              </a:rPr>
              <a:t></a:t>
            </a:r>
            <a:r>
              <a:rPr lang="en-US" altLang="zh-CN" sz="2800"/>
              <a:t>V</a:t>
            </a:r>
            <a:r>
              <a:rPr lang="en-US" altLang="zh-CN" sz="2800" baseline="-30000"/>
              <a:t>N</a:t>
            </a:r>
            <a:r>
              <a:rPr lang="en-US" altLang="zh-CN" sz="2800">
                <a:latin typeface="宋体" pitchFamily="2" charset="-122"/>
              </a:rPr>
              <a:t>，</a:t>
            </a:r>
            <a:r>
              <a:rPr lang="en-US" altLang="zh-CN" sz="2800"/>
              <a:t>Follow(A)</a:t>
            </a:r>
            <a:r>
              <a:rPr lang="zh-CN" altLang="en-US" sz="2800">
                <a:latin typeface="宋体" pitchFamily="2" charset="-122"/>
              </a:rPr>
              <a:t>收敛为止。</a:t>
            </a:r>
          </a:p>
        </p:txBody>
      </p:sp>
      <p:sp>
        <p:nvSpPr>
          <p:cNvPr id="31755" name="AutoShape 11">
            <a:hlinkClick r:id="rId2" action="ppaction://hlinksldjump"/>
          </p:cNvPr>
          <p:cNvSpPr>
            <a:spLocks noChangeArrowheads="1"/>
          </p:cNvSpPr>
          <p:nvPr/>
        </p:nvSpPr>
        <p:spPr bwMode="auto">
          <a:xfrm>
            <a:off x="8172450" y="5949950"/>
            <a:ext cx="863600" cy="287338"/>
          </a:xfrm>
          <a:prstGeom prst="rightArrow">
            <a:avLst>
              <a:gd name="adj1" fmla="val 50000"/>
              <a:gd name="adj2" fmla="val 75138"/>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761" name="Group 17"/>
          <p:cNvGrpSpPr>
            <a:grpSpLocks/>
          </p:cNvGrpSpPr>
          <p:nvPr/>
        </p:nvGrpSpPr>
        <p:grpSpPr bwMode="auto">
          <a:xfrm>
            <a:off x="1371600" y="5084763"/>
            <a:ext cx="6800850" cy="1697037"/>
            <a:chOff x="864" y="3203"/>
            <a:chExt cx="4284" cy="1069"/>
          </a:xfrm>
        </p:grpSpPr>
        <p:sp>
          <p:nvSpPr>
            <p:cNvPr id="31749" name="AutoShape 5"/>
            <p:cNvSpPr>
              <a:spLocks noChangeArrowheads="1"/>
            </p:cNvSpPr>
            <p:nvPr/>
          </p:nvSpPr>
          <p:spPr bwMode="auto">
            <a:xfrm>
              <a:off x="864" y="3216"/>
              <a:ext cx="4284" cy="1056"/>
            </a:xfrm>
            <a:prstGeom prst="wedgeRoundRectCallout">
              <a:avLst>
                <a:gd name="adj1" fmla="val 44773"/>
                <a:gd name="adj2" fmla="val -59093"/>
                <a:gd name="adj3" fmla="val 16667"/>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若</a:t>
              </a:r>
              <a:r>
                <a:rPr lang="en-US" altLang="zh-CN"/>
                <a:t>a∈FOLLOW(A) ,</a:t>
              </a:r>
              <a:r>
                <a:rPr lang="zh-CN" altLang="en-US"/>
                <a:t>则表明</a:t>
              </a:r>
              <a:r>
                <a:rPr lang="en-US" altLang="zh-CN"/>
                <a:t>S </a:t>
              </a:r>
              <a:r>
                <a:rPr lang="en-US" altLang="zh-CN">
                  <a:sym typeface="Symbol" pitchFamily="18" charset="2"/>
                </a:rPr>
                <a:t></a:t>
              </a:r>
              <a:r>
                <a:rPr lang="en-US" altLang="zh-CN"/>
                <a:t> </a:t>
              </a:r>
              <a:r>
                <a:rPr lang="en-US" altLang="zh-CN">
                  <a:latin typeface="Times New Roman"/>
                </a:rPr>
                <a:t>…</a:t>
              </a:r>
              <a:r>
                <a:rPr lang="en-US" altLang="zh-CN">
                  <a:solidFill>
                    <a:srgbClr val="FF9933"/>
                  </a:solidFill>
                </a:rPr>
                <a:t>Aa</a:t>
              </a:r>
              <a:r>
                <a:rPr lang="en-US" altLang="zh-CN">
                  <a:latin typeface="Times New Roman"/>
                </a:rPr>
                <a:t>…</a:t>
              </a:r>
              <a:r>
                <a:rPr lang="en-US" altLang="zh-CN"/>
                <a:t>，</a:t>
              </a:r>
            </a:p>
            <a:p>
              <a:r>
                <a:rPr lang="zh-CN" altLang="en-US"/>
                <a:t>    由于</a:t>
              </a:r>
              <a:r>
                <a:rPr lang="en-US" altLang="zh-CN"/>
                <a:t>A→αBγ，</a:t>
              </a:r>
              <a:r>
                <a:rPr lang="zh-CN" altLang="en-US"/>
                <a:t>且</a:t>
              </a:r>
              <a:r>
                <a:rPr lang="en-US" altLang="zh-CN"/>
                <a:t>γ </a:t>
              </a:r>
              <a:r>
                <a:rPr lang="en-US" altLang="zh-CN">
                  <a:sym typeface="Symbol" pitchFamily="18" charset="2"/>
                </a:rPr>
                <a:t></a:t>
              </a:r>
              <a:r>
                <a:rPr lang="en-US" altLang="zh-CN"/>
                <a:t> ε,</a:t>
              </a:r>
              <a:r>
                <a:rPr lang="zh-CN" altLang="en-US"/>
                <a:t>则有</a:t>
              </a:r>
            </a:p>
            <a:p>
              <a:r>
                <a:rPr lang="en-US" altLang="zh-CN"/>
                <a:t>    S </a:t>
              </a:r>
              <a:r>
                <a:rPr lang="en-US" altLang="zh-CN">
                  <a:sym typeface="Symbol" pitchFamily="18" charset="2"/>
                </a:rPr>
                <a:t></a:t>
              </a:r>
              <a:r>
                <a:rPr lang="en-US" altLang="zh-CN"/>
                <a:t> </a:t>
              </a:r>
              <a:r>
                <a:rPr lang="en-US" altLang="zh-CN">
                  <a:latin typeface="Times New Roman"/>
                </a:rPr>
                <a:t>…</a:t>
              </a:r>
              <a:r>
                <a:rPr lang="en-US" altLang="zh-CN">
                  <a:solidFill>
                    <a:schemeClr val="tx2"/>
                  </a:solidFill>
                </a:rPr>
                <a:t>A</a:t>
              </a:r>
              <a:r>
                <a:rPr lang="en-US" altLang="zh-CN"/>
                <a:t>a</a:t>
              </a:r>
              <a:r>
                <a:rPr lang="en-US" altLang="zh-CN">
                  <a:latin typeface="Times New Roman"/>
                </a:rPr>
                <a:t>…</a:t>
              </a:r>
              <a:r>
                <a:rPr lang="en-US" altLang="zh-CN"/>
                <a:t> </a:t>
              </a:r>
              <a:r>
                <a:rPr lang="en-US" altLang="zh-CN">
                  <a:sym typeface="Symbol" pitchFamily="18" charset="2"/>
                </a:rPr>
                <a:t></a:t>
              </a:r>
              <a:r>
                <a:rPr lang="en-US" altLang="zh-CN"/>
                <a:t> </a:t>
              </a:r>
              <a:r>
                <a:rPr lang="en-US" altLang="zh-CN">
                  <a:latin typeface="Times New Roman"/>
                </a:rPr>
                <a:t>…</a:t>
              </a:r>
              <a:r>
                <a:rPr lang="en-US" altLang="zh-CN">
                  <a:solidFill>
                    <a:schemeClr val="tx2"/>
                  </a:solidFill>
                </a:rPr>
                <a:t>αBγ</a:t>
              </a:r>
              <a:r>
                <a:rPr lang="en-US" altLang="zh-CN"/>
                <a:t>a </a:t>
              </a:r>
              <a:r>
                <a:rPr lang="en-US" altLang="zh-CN">
                  <a:sym typeface="Symbol" pitchFamily="18" charset="2"/>
                </a:rPr>
                <a:t></a:t>
              </a:r>
              <a:r>
                <a:rPr lang="en-US" altLang="zh-CN"/>
                <a:t> </a:t>
              </a:r>
              <a:r>
                <a:rPr lang="en-US" altLang="zh-CN">
                  <a:latin typeface="Times New Roman"/>
                </a:rPr>
                <a:t>…</a:t>
              </a:r>
              <a:r>
                <a:rPr lang="en-US" altLang="zh-CN">
                  <a:solidFill>
                    <a:schemeClr val="tx2"/>
                  </a:solidFill>
                </a:rPr>
                <a:t>αB</a:t>
              </a:r>
              <a:r>
                <a:rPr lang="en-US" altLang="zh-CN"/>
                <a:t>a</a:t>
              </a:r>
              <a:r>
                <a:rPr lang="en-US" altLang="zh-CN">
                  <a:latin typeface="Times New Roman"/>
                </a:rPr>
                <a:t>…</a:t>
              </a:r>
              <a:r>
                <a:rPr lang="en-US" altLang="zh-CN"/>
                <a:t>，</a:t>
              </a:r>
            </a:p>
            <a:p>
              <a:r>
                <a:rPr lang="zh-CN" altLang="en-US"/>
                <a:t>即</a:t>
              </a:r>
              <a:r>
                <a:rPr lang="en-US" altLang="zh-CN"/>
                <a:t>S </a:t>
              </a:r>
              <a:r>
                <a:rPr lang="en-US" altLang="zh-CN">
                  <a:sym typeface="Symbol" pitchFamily="18" charset="2"/>
                </a:rPr>
                <a:t></a:t>
              </a:r>
              <a:r>
                <a:rPr lang="en-US" altLang="zh-CN"/>
                <a:t> </a:t>
              </a:r>
              <a:r>
                <a:rPr lang="en-US" altLang="zh-CN">
                  <a:latin typeface="Times New Roman"/>
                </a:rPr>
                <a:t>…</a:t>
              </a:r>
              <a:r>
                <a:rPr lang="en-US" altLang="zh-CN"/>
                <a:t>α</a:t>
              </a:r>
              <a:r>
                <a:rPr lang="en-US" altLang="zh-CN">
                  <a:solidFill>
                    <a:srgbClr val="FF9933"/>
                  </a:solidFill>
                </a:rPr>
                <a:t>Ba</a:t>
              </a:r>
              <a:r>
                <a:rPr lang="en-US" altLang="zh-CN">
                  <a:latin typeface="Times New Roman"/>
                </a:rPr>
                <a:t>…</a:t>
              </a:r>
              <a:r>
                <a:rPr lang="en-US" altLang="zh-CN"/>
                <a:t>,  </a:t>
              </a:r>
              <a:r>
                <a:rPr lang="zh-CN" altLang="en-US"/>
                <a:t>所以</a:t>
              </a:r>
              <a:r>
                <a:rPr lang="en-US" altLang="zh-CN"/>
                <a:t>a∈FOLLOW(B)</a:t>
              </a:r>
            </a:p>
          </p:txBody>
        </p:sp>
        <p:sp>
          <p:nvSpPr>
            <p:cNvPr id="31756" name="Rectangle 12"/>
            <p:cNvSpPr>
              <a:spLocks noChangeArrowheads="1"/>
            </p:cNvSpPr>
            <p:nvPr/>
          </p:nvSpPr>
          <p:spPr bwMode="auto">
            <a:xfrm>
              <a:off x="3415" y="3203"/>
              <a:ext cx="191" cy="265"/>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sp>
          <p:nvSpPr>
            <p:cNvPr id="31757" name="Rectangle 13"/>
            <p:cNvSpPr>
              <a:spLocks noChangeArrowheads="1"/>
            </p:cNvSpPr>
            <p:nvPr/>
          </p:nvSpPr>
          <p:spPr bwMode="auto">
            <a:xfrm>
              <a:off x="2789" y="3475"/>
              <a:ext cx="191" cy="265"/>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sp>
          <p:nvSpPr>
            <p:cNvPr id="31758" name="Rectangle 14"/>
            <p:cNvSpPr>
              <a:spLocks noChangeArrowheads="1"/>
            </p:cNvSpPr>
            <p:nvPr/>
          </p:nvSpPr>
          <p:spPr bwMode="auto">
            <a:xfrm>
              <a:off x="1338" y="3748"/>
              <a:ext cx="191" cy="265"/>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sp>
          <p:nvSpPr>
            <p:cNvPr id="31759" name="Rectangle 15"/>
            <p:cNvSpPr>
              <a:spLocks noChangeArrowheads="1"/>
            </p:cNvSpPr>
            <p:nvPr/>
          </p:nvSpPr>
          <p:spPr bwMode="auto">
            <a:xfrm>
              <a:off x="1338" y="3974"/>
              <a:ext cx="191" cy="265"/>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grpSp>
      <p:grpSp>
        <p:nvGrpSpPr>
          <p:cNvPr id="31762" name="Group 18"/>
          <p:cNvGrpSpPr>
            <a:grpSpLocks/>
          </p:cNvGrpSpPr>
          <p:nvPr/>
        </p:nvGrpSpPr>
        <p:grpSpPr bwMode="auto">
          <a:xfrm>
            <a:off x="609600" y="609600"/>
            <a:ext cx="3276600" cy="990600"/>
            <a:chOff x="384" y="384"/>
            <a:chExt cx="2064" cy="624"/>
          </a:xfrm>
        </p:grpSpPr>
        <p:sp>
          <p:nvSpPr>
            <p:cNvPr id="31748" name="AutoShape 4"/>
            <p:cNvSpPr>
              <a:spLocks noChangeArrowheads="1"/>
            </p:cNvSpPr>
            <p:nvPr/>
          </p:nvSpPr>
          <p:spPr bwMode="auto">
            <a:xfrm>
              <a:off x="384" y="384"/>
              <a:ext cx="2064" cy="624"/>
            </a:xfrm>
            <a:prstGeom prst="wedgeRoundRectCallout">
              <a:avLst>
                <a:gd name="adj1" fmla="val 13181"/>
                <a:gd name="adj2" fmla="val 120352"/>
                <a:gd name="adj3" fmla="val 16667"/>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lang="zh-CN" altLang="en-US"/>
                <a:t>因为</a:t>
              </a:r>
              <a:r>
                <a:rPr lang="en-US" altLang="zh-CN"/>
                <a:t>S </a:t>
              </a:r>
              <a:r>
                <a:rPr lang="en-US" altLang="zh-CN">
                  <a:sym typeface="Symbol" pitchFamily="18" charset="2"/>
                </a:rPr>
                <a:t></a:t>
              </a:r>
              <a:r>
                <a:rPr lang="en-US" altLang="zh-CN"/>
                <a:t> S</a:t>
              </a:r>
              <a:r>
                <a:rPr lang="zh-CN" altLang="en-US"/>
                <a:t>，显然#∈</a:t>
              </a:r>
              <a:r>
                <a:rPr lang="en-US" altLang="zh-CN"/>
                <a:t>FOLLOW(S)</a:t>
              </a:r>
              <a:endParaRPr lang="zh-CN" altLang="en-US"/>
            </a:p>
          </p:txBody>
        </p:sp>
        <p:sp>
          <p:nvSpPr>
            <p:cNvPr id="31760" name="Rectangle 16"/>
            <p:cNvSpPr>
              <a:spLocks noChangeArrowheads="1"/>
            </p:cNvSpPr>
            <p:nvPr/>
          </p:nvSpPr>
          <p:spPr bwMode="auto">
            <a:xfrm>
              <a:off x="1020" y="391"/>
              <a:ext cx="191" cy="265"/>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5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50">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5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17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nodeType="clickEffect">
                                  <p:stCondLst>
                                    <p:cond delay="0"/>
                                  </p:stCondLst>
                                  <p:childTnLst>
                                    <p:anim calcmode="lin" valueType="num">
                                      <p:cBhvr additive="base">
                                        <p:cTn id="30" dur="500"/>
                                        <p:tgtEl>
                                          <p:spTgt spid="31761"/>
                                        </p:tgtEl>
                                        <p:attrNameLst>
                                          <p:attrName>ppt_x</p:attrName>
                                        </p:attrNameLst>
                                      </p:cBhvr>
                                      <p:tavLst>
                                        <p:tav tm="0">
                                          <p:val>
                                            <p:strVal val="ppt_x"/>
                                          </p:val>
                                        </p:tav>
                                        <p:tav tm="100000">
                                          <p:val>
                                            <p:strVal val="ppt_x"/>
                                          </p:val>
                                        </p:tav>
                                      </p:tavLst>
                                    </p:anim>
                                    <p:anim calcmode="lin" valueType="num">
                                      <p:cBhvr additive="base">
                                        <p:cTn id="31" dur="500"/>
                                        <p:tgtEl>
                                          <p:spTgt spid="31761"/>
                                        </p:tgtEl>
                                        <p:attrNameLst>
                                          <p:attrName>ppt_y</p:attrName>
                                        </p:attrNameLst>
                                      </p:cBhvr>
                                      <p:tavLst>
                                        <p:tav tm="0">
                                          <p:val>
                                            <p:strVal val="ppt_y"/>
                                          </p:val>
                                        </p:tav>
                                        <p:tav tm="100000">
                                          <p:val>
                                            <p:strVal val="1+ppt_h/2"/>
                                          </p:val>
                                        </p:tav>
                                      </p:tavLst>
                                    </p:anim>
                                    <p:set>
                                      <p:cBhvr>
                                        <p:cTn id="32" dur="1" fill="hold">
                                          <p:stCondLst>
                                            <p:cond delay="499"/>
                                          </p:stCondLst>
                                        </p:cTn>
                                        <p:tgtEl>
                                          <p:spTgt spid="3176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P spid="31750" grpId="0" uiExpand="1" build="p" autoUpdateAnimBg="0"/>
      <p:bldP spid="3175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49263" y="266700"/>
            <a:ext cx="7932737" cy="1104900"/>
          </a:xfrm>
        </p:spPr>
        <p:txBody>
          <a:bodyPr/>
          <a:lstStyle/>
          <a:p>
            <a:endParaRPr lang="zh-CN" altLang="en-US" b="1"/>
          </a:p>
        </p:txBody>
      </p:sp>
      <p:sp>
        <p:nvSpPr>
          <p:cNvPr id="9219" name="Rectangle 3"/>
          <p:cNvSpPr>
            <a:spLocks noGrp="1" noChangeArrowheads="1"/>
          </p:cNvSpPr>
          <p:nvPr>
            <p:ph type="body" idx="1"/>
          </p:nvPr>
        </p:nvSpPr>
        <p:spPr>
          <a:xfrm>
            <a:off x="1066800" y="1790700"/>
            <a:ext cx="7848600" cy="4152900"/>
          </a:xfrm>
        </p:spPr>
        <p:txBody>
          <a:bodyPr/>
          <a:lstStyle/>
          <a:p>
            <a:pPr algn="just">
              <a:buFont typeface="Monotype Sorts" pitchFamily="2" charset="2"/>
              <a:buNone/>
            </a:pPr>
            <a:r>
              <a:rPr lang="en-US" altLang="zh-CN" sz="2800" b="1" dirty="0" smtClean="0"/>
              <a:t>4.</a:t>
            </a:r>
            <a:r>
              <a:rPr lang="zh-CN" altLang="en-US" sz="2800" b="1" dirty="0" smtClean="0"/>
              <a:t>1</a:t>
            </a:r>
            <a:r>
              <a:rPr lang="zh-CN" altLang="en-US" sz="2800" b="1" dirty="0"/>
              <a:t>	</a:t>
            </a:r>
            <a:r>
              <a:rPr lang="zh-CN" altLang="en-US" sz="2800" b="1" dirty="0">
                <a:latin typeface="Times New Roman" pitchFamily="18" charset="0"/>
              </a:rPr>
              <a:t>确定的自顶向下分析思想</a:t>
            </a:r>
            <a:endParaRPr lang="zh-CN" altLang="en-US" sz="2800" b="1" dirty="0"/>
          </a:p>
          <a:p>
            <a:pPr algn="just">
              <a:buFont typeface="Monotype Sorts" pitchFamily="2" charset="2"/>
              <a:buNone/>
            </a:pPr>
            <a:r>
              <a:rPr lang="en-US" altLang="zh-CN" sz="2800" b="1" dirty="0" smtClean="0"/>
              <a:t>4.</a:t>
            </a:r>
            <a:r>
              <a:rPr lang="zh-CN" altLang="en-US" sz="2800" b="1" dirty="0" smtClean="0"/>
              <a:t>2</a:t>
            </a:r>
            <a:r>
              <a:rPr lang="zh-CN" altLang="en-US" sz="2800" b="1" dirty="0"/>
              <a:t>	</a:t>
            </a:r>
            <a:r>
              <a:rPr lang="en-US" altLang="zh-CN" sz="2800" b="1" dirty="0"/>
              <a:t>LL(1)</a:t>
            </a:r>
            <a:r>
              <a:rPr lang="zh-CN" altLang="en-US" sz="2800" b="1" dirty="0">
                <a:latin typeface="Times New Roman" pitchFamily="18" charset="0"/>
              </a:rPr>
              <a:t>文法的判别</a:t>
            </a:r>
            <a:endParaRPr lang="zh-CN" altLang="en-US" sz="2800" b="1" dirty="0"/>
          </a:p>
          <a:p>
            <a:pPr algn="just">
              <a:buFont typeface="Monotype Sorts" pitchFamily="2" charset="2"/>
              <a:buNone/>
            </a:pPr>
            <a:r>
              <a:rPr lang="en-US" altLang="zh-CN" sz="2800" b="1" dirty="0" smtClean="0"/>
              <a:t>4.</a:t>
            </a:r>
            <a:r>
              <a:rPr lang="zh-CN" altLang="en-US" sz="2800" b="1" dirty="0" smtClean="0"/>
              <a:t>3</a:t>
            </a:r>
            <a:r>
              <a:rPr lang="zh-CN" altLang="en-US" sz="2800" b="1" dirty="0"/>
              <a:t>	</a:t>
            </a:r>
            <a:r>
              <a:rPr lang="zh-CN" altLang="en-US" sz="2800" b="1" dirty="0">
                <a:latin typeface="Times New Roman" pitchFamily="18" charset="0"/>
              </a:rPr>
              <a:t>某些非</a:t>
            </a:r>
            <a:r>
              <a:rPr lang="en-US" altLang="zh-CN" sz="2800" b="1" dirty="0"/>
              <a:t>LL</a:t>
            </a:r>
            <a:r>
              <a:rPr lang="en-US" altLang="zh-CN" sz="2800" b="1" dirty="0">
                <a:latin typeface="Times New Roman" pitchFamily="18" charset="0"/>
              </a:rPr>
              <a:t>(</a:t>
            </a:r>
            <a:r>
              <a:rPr lang="en-US" altLang="zh-CN" sz="2800" b="1" dirty="0"/>
              <a:t>1</a:t>
            </a:r>
            <a:r>
              <a:rPr lang="en-US" altLang="zh-CN" sz="2800" b="1" dirty="0">
                <a:latin typeface="Times New Roman" pitchFamily="18" charset="0"/>
              </a:rPr>
              <a:t>)</a:t>
            </a:r>
            <a:r>
              <a:rPr lang="zh-CN" altLang="en-US" sz="2800" b="1" dirty="0">
                <a:latin typeface="Times New Roman" pitchFamily="18" charset="0"/>
              </a:rPr>
              <a:t>文法到</a:t>
            </a:r>
            <a:r>
              <a:rPr lang="en-US" altLang="zh-CN" sz="2800" b="1" dirty="0"/>
              <a:t>LL</a:t>
            </a:r>
            <a:r>
              <a:rPr lang="en-US" altLang="zh-CN" sz="2800" b="1" dirty="0">
                <a:latin typeface="Times New Roman" pitchFamily="18" charset="0"/>
              </a:rPr>
              <a:t>(</a:t>
            </a:r>
            <a:r>
              <a:rPr lang="en-US" altLang="zh-CN" sz="2800" b="1" dirty="0"/>
              <a:t>1</a:t>
            </a:r>
            <a:r>
              <a:rPr lang="en-US" altLang="zh-CN" sz="2800" b="1" dirty="0">
                <a:latin typeface="Times New Roman" pitchFamily="18" charset="0"/>
              </a:rPr>
              <a:t>)</a:t>
            </a:r>
            <a:r>
              <a:rPr lang="zh-CN" altLang="en-US" sz="2800" b="1" dirty="0">
                <a:latin typeface="Times New Roman" pitchFamily="18" charset="0"/>
              </a:rPr>
              <a:t>文法的等价变换</a:t>
            </a:r>
            <a:endParaRPr lang="zh-CN" altLang="en-US" sz="2800" b="1" dirty="0"/>
          </a:p>
          <a:p>
            <a:pPr algn="just">
              <a:buFont typeface="Monotype Sorts" pitchFamily="2" charset="2"/>
              <a:buNone/>
            </a:pPr>
            <a:r>
              <a:rPr lang="en-US" altLang="zh-CN" sz="2800" b="1" dirty="0" smtClean="0"/>
              <a:t>4.</a:t>
            </a:r>
            <a:r>
              <a:rPr lang="zh-CN" altLang="en-US" sz="2800" b="1" dirty="0" smtClean="0"/>
              <a:t>4</a:t>
            </a:r>
            <a:r>
              <a:rPr lang="zh-CN" altLang="en-US" sz="2800" b="1" dirty="0"/>
              <a:t>	</a:t>
            </a:r>
            <a:r>
              <a:rPr lang="zh-CN" altLang="en-US" sz="2800" b="1" dirty="0">
                <a:latin typeface="Times New Roman" pitchFamily="18" charset="0"/>
              </a:rPr>
              <a:t>不确定的自顶向下分析思想</a:t>
            </a:r>
            <a:endParaRPr lang="zh-CN" altLang="en-US" sz="2800" b="1" dirty="0"/>
          </a:p>
          <a:p>
            <a:pPr algn="just">
              <a:buFont typeface="Monotype Sorts" pitchFamily="2" charset="2"/>
              <a:buNone/>
            </a:pPr>
            <a:r>
              <a:rPr lang="en-US" altLang="zh-CN" sz="2800" b="1" dirty="0" smtClean="0"/>
              <a:t>4.</a:t>
            </a:r>
            <a:r>
              <a:rPr lang="zh-CN" altLang="en-US" sz="2800" b="1" dirty="0" smtClean="0"/>
              <a:t>5</a:t>
            </a:r>
            <a:r>
              <a:rPr lang="zh-CN" altLang="en-US" sz="2800" b="1" dirty="0"/>
              <a:t>	</a:t>
            </a:r>
            <a:r>
              <a:rPr lang="en-US" altLang="zh-CN" sz="2800" b="1" dirty="0" smtClean="0"/>
              <a:t>LL</a:t>
            </a:r>
            <a:r>
              <a:rPr lang="en-US" altLang="zh-CN" sz="2800" b="1" dirty="0" smtClean="0"/>
              <a:t>(</a:t>
            </a:r>
            <a:r>
              <a:rPr lang="en-US" altLang="zh-CN" sz="2800" b="1" dirty="0" smtClean="0"/>
              <a:t>1)</a:t>
            </a:r>
            <a:r>
              <a:rPr lang="zh-CN" altLang="en-US" sz="2800" b="1" dirty="0" smtClean="0"/>
              <a:t>分析的实现</a:t>
            </a:r>
            <a:endParaRPr lang="en-US" altLang="zh-CN" sz="2800" b="1" dirty="0" smtClean="0"/>
          </a:p>
          <a:p>
            <a:pPr algn="just">
              <a:buFont typeface="Monotype Sorts" pitchFamily="2" charset="2"/>
              <a:buNone/>
            </a:pPr>
            <a:r>
              <a:rPr lang="en-US" altLang="zh-CN" sz="2800" b="1" dirty="0" smtClean="0"/>
              <a:t>4.6     LL(1)</a:t>
            </a:r>
            <a:r>
              <a:rPr lang="zh-CN" altLang="en-US" sz="2800" b="1" dirty="0" smtClean="0"/>
              <a:t>分析中的应急处理</a:t>
            </a:r>
            <a:endParaRPr lang="en-US" altLang="zh-CN" sz="2800" b="1" dirty="0" smtClean="0"/>
          </a:p>
          <a:p>
            <a:pPr algn="just">
              <a:buFont typeface="Monotype Sorts" pitchFamily="2" charset="2"/>
              <a:buNone/>
            </a:pPr>
            <a:endParaRPr lang="zh-CN" altLang="en-US" sz="2800" b="1" dirty="0"/>
          </a:p>
          <a:p>
            <a:pPr>
              <a:buFont typeface="Monotype Sorts" pitchFamily="2" charset="2"/>
              <a:buNone/>
            </a:pPr>
            <a:endParaRPr lang="zh-CN" altLang="en-US" sz="28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52400" y="228600"/>
            <a:ext cx="2362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00000"/>
              </a:lnSpc>
              <a:buClr>
                <a:schemeClr val="tx2"/>
              </a:buClr>
              <a:buSzTx/>
              <a:buFont typeface="Monotype Sorts" pitchFamily="2" charset="2"/>
              <a:buNone/>
            </a:pPr>
            <a:r>
              <a:rPr lang="zh-CN" altLang="en-US" sz="2800"/>
              <a:t>例</a:t>
            </a:r>
            <a:r>
              <a:rPr lang="en-US" altLang="zh-CN" sz="2800"/>
              <a:t>G[S]：</a:t>
            </a:r>
          </a:p>
          <a:p>
            <a:pPr marL="342900" indent="-342900">
              <a:lnSpc>
                <a:spcPct val="100000"/>
              </a:lnSpc>
              <a:buClr>
                <a:schemeClr val="tx2"/>
              </a:buClr>
              <a:buSzTx/>
              <a:buFont typeface="Monotype Sorts" pitchFamily="2" charset="2"/>
              <a:buNone/>
            </a:pPr>
            <a:r>
              <a:rPr lang="en-US" altLang="zh-CN" sz="2800"/>
              <a:t>[1]S→AB</a:t>
            </a:r>
          </a:p>
          <a:p>
            <a:pPr marL="342900" indent="-342900">
              <a:lnSpc>
                <a:spcPct val="100000"/>
              </a:lnSpc>
              <a:buClr>
                <a:schemeClr val="tx2"/>
              </a:buClr>
              <a:buSzTx/>
              <a:buFont typeface="Monotype Sorts" pitchFamily="2" charset="2"/>
              <a:buNone/>
            </a:pPr>
            <a:r>
              <a:rPr lang="en-US" altLang="zh-CN" sz="2800"/>
              <a:t>[2]S→bC</a:t>
            </a:r>
          </a:p>
          <a:p>
            <a:pPr marL="342900" indent="-342900">
              <a:lnSpc>
                <a:spcPct val="100000"/>
              </a:lnSpc>
              <a:buClr>
                <a:schemeClr val="tx2"/>
              </a:buClr>
              <a:buSzTx/>
              <a:buFont typeface="Monotype Sorts" pitchFamily="2" charset="2"/>
              <a:buNone/>
            </a:pPr>
            <a:r>
              <a:rPr lang="en-US" altLang="zh-CN" sz="2800"/>
              <a:t>[3]A→b</a:t>
            </a:r>
          </a:p>
          <a:p>
            <a:pPr marL="342900" indent="-342900">
              <a:lnSpc>
                <a:spcPct val="100000"/>
              </a:lnSpc>
              <a:buClr>
                <a:schemeClr val="tx2"/>
              </a:buClr>
              <a:buSzTx/>
              <a:buFont typeface="Monotype Sorts" pitchFamily="2" charset="2"/>
              <a:buNone/>
            </a:pPr>
            <a:r>
              <a:rPr lang="en-US" altLang="zh-CN" sz="2800"/>
              <a:t>[4]A→ε</a:t>
            </a:r>
          </a:p>
          <a:p>
            <a:pPr marL="342900" indent="-342900">
              <a:lnSpc>
                <a:spcPct val="100000"/>
              </a:lnSpc>
              <a:buClr>
                <a:schemeClr val="tx2"/>
              </a:buClr>
              <a:buSzTx/>
              <a:buFont typeface="Monotype Sorts" pitchFamily="2" charset="2"/>
              <a:buNone/>
            </a:pPr>
            <a:r>
              <a:rPr lang="en-US" altLang="zh-CN" sz="2800"/>
              <a:t>[5]B→aD</a:t>
            </a:r>
          </a:p>
          <a:p>
            <a:pPr marL="342900" indent="-342900">
              <a:lnSpc>
                <a:spcPct val="100000"/>
              </a:lnSpc>
              <a:buClr>
                <a:schemeClr val="tx2"/>
              </a:buClr>
              <a:buSzTx/>
              <a:buFont typeface="Monotype Sorts" pitchFamily="2" charset="2"/>
              <a:buNone/>
            </a:pPr>
            <a:r>
              <a:rPr lang="en-US" altLang="zh-CN" sz="2800"/>
              <a:t>[6]B→ε</a:t>
            </a:r>
          </a:p>
          <a:p>
            <a:pPr marL="342900" indent="-342900">
              <a:lnSpc>
                <a:spcPct val="100000"/>
              </a:lnSpc>
              <a:buClr>
                <a:schemeClr val="tx2"/>
              </a:buClr>
              <a:buSzTx/>
              <a:buFont typeface="Monotype Sorts" pitchFamily="2" charset="2"/>
              <a:buNone/>
            </a:pPr>
            <a:r>
              <a:rPr lang="en-US" altLang="zh-CN" sz="2800"/>
              <a:t>[7]C→AD</a:t>
            </a:r>
          </a:p>
          <a:p>
            <a:pPr marL="342900" indent="-342900">
              <a:lnSpc>
                <a:spcPct val="100000"/>
              </a:lnSpc>
              <a:buClr>
                <a:schemeClr val="tx2"/>
              </a:buClr>
              <a:buSzTx/>
              <a:buFont typeface="Monotype Sorts" pitchFamily="2" charset="2"/>
              <a:buNone/>
            </a:pPr>
            <a:r>
              <a:rPr lang="en-US" altLang="zh-CN" sz="2800"/>
              <a:t>[8]C→b</a:t>
            </a:r>
          </a:p>
          <a:p>
            <a:pPr marL="342900" indent="-342900">
              <a:lnSpc>
                <a:spcPct val="100000"/>
              </a:lnSpc>
              <a:buClr>
                <a:schemeClr val="tx2"/>
              </a:buClr>
              <a:buSzTx/>
              <a:buFont typeface="Monotype Sorts" pitchFamily="2" charset="2"/>
              <a:buNone/>
            </a:pPr>
            <a:r>
              <a:rPr lang="en-US" altLang="zh-CN" sz="2800"/>
              <a:t>[9]D→aS</a:t>
            </a:r>
          </a:p>
          <a:p>
            <a:pPr marL="342900" indent="-342900">
              <a:lnSpc>
                <a:spcPct val="100000"/>
              </a:lnSpc>
              <a:buClr>
                <a:schemeClr val="tx2"/>
              </a:buClr>
              <a:buSzTx/>
              <a:buFont typeface="Monotype Sorts" pitchFamily="2" charset="2"/>
              <a:buNone/>
            </a:pPr>
            <a:r>
              <a:rPr lang="en-US" altLang="zh-CN" sz="2800"/>
              <a:t>[10]D→c</a:t>
            </a:r>
            <a:endParaRPr lang="zh-CN" altLang="en-US" sz="2800"/>
          </a:p>
        </p:txBody>
      </p:sp>
      <p:sp>
        <p:nvSpPr>
          <p:cNvPr id="32829" name="Text Box 61"/>
          <p:cNvSpPr txBox="1">
            <a:spLocks noChangeArrowheads="1"/>
          </p:cNvSpPr>
          <p:nvPr/>
        </p:nvSpPr>
        <p:spPr bwMode="auto">
          <a:xfrm>
            <a:off x="2590800" y="304800"/>
            <a:ext cx="63246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zh-CN" altLang="en-US" sz="2800"/>
              <a:t>已求出 非终结符的</a:t>
            </a:r>
            <a:r>
              <a:rPr lang="en-US" altLang="zh-CN" sz="2800"/>
              <a:t>First</a:t>
            </a:r>
            <a:r>
              <a:rPr lang="zh-CN" altLang="en-US" sz="2800"/>
              <a:t>集合如下:</a:t>
            </a:r>
          </a:p>
          <a:p>
            <a:pPr algn="l">
              <a:lnSpc>
                <a:spcPct val="100000"/>
              </a:lnSpc>
              <a:spcBef>
                <a:spcPct val="50000"/>
              </a:spcBef>
              <a:buClrTx/>
              <a:buSzTx/>
              <a:buFontTx/>
              <a:buNone/>
            </a:pPr>
            <a:r>
              <a:rPr lang="en-US" altLang="zh-CN" sz="2800"/>
              <a:t>First(S)={a,b, ε} 	First(A)={b, ε}</a:t>
            </a:r>
          </a:p>
          <a:p>
            <a:pPr algn="l">
              <a:lnSpc>
                <a:spcPct val="100000"/>
              </a:lnSpc>
              <a:spcBef>
                <a:spcPct val="50000"/>
              </a:spcBef>
              <a:buClrTx/>
              <a:buSzTx/>
              <a:buFontTx/>
              <a:buNone/>
            </a:pPr>
            <a:r>
              <a:rPr lang="en-US" altLang="zh-CN" sz="2800"/>
              <a:t>First(B)={a, ε}		First(C)={a,b,c}</a:t>
            </a:r>
          </a:p>
          <a:p>
            <a:pPr algn="l">
              <a:lnSpc>
                <a:spcPct val="100000"/>
              </a:lnSpc>
              <a:spcBef>
                <a:spcPct val="50000"/>
              </a:spcBef>
              <a:buClrTx/>
              <a:buSzTx/>
              <a:buFontTx/>
              <a:buNone/>
            </a:pPr>
            <a:r>
              <a:rPr lang="en-US" altLang="zh-CN" sz="2800"/>
              <a:t>First(D)={a,c} </a:t>
            </a:r>
          </a:p>
        </p:txBody>
      </p:sp>
      <p:sp>
        <p:nvSpPr>
          <p:cNvPr id="32924" name="Rectangle 156"/>
          <p:cNvSpPr>
            <a:spLocks noChangeArrowheads="1"/>
          </p:cNvSpPr>
          <p:nvPr/>
        </p:nvSpPr>
        <p:spPr bwMode="auto">
          <a:xfrm>
            <a:off x="5029200" y="6081713"/>
            <a:ext cx="18288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solidFill>
                  <a:srgbClr val="FFFF66"/>
                </a:solidFill>
              </a:rPr>
              <a:t>#</a:t>
            </a:r>
          </a:p>
        </p:txBody>
      </p:sp>
      <p:sp>
        <p:nvSpPr>
          <p:cNvPr id="32923" name="Rectangle 155"/>
          <p:cNvSpPr>
            <a:spLocks noChangeArrowheads="1"/>
          </p:cNvSpPr>
          <p:nvPr/>
        </p:nvSpPr>
        <p:spPr bwMode="auto">
          <a:xfrm>
            <a:off x="3276600" y="6081713"/>
            <a:ext cx="1752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p>
        </p:txBody>
      </p:sp>
      <p:sp>
        <p:nvSpPr>
          <p:cNvPr id="32922" name="Rectangle 154"/>
          <p:cNvSpPr>
            <a:spLocks noChangeArrowheads="1"/>
          </p:cNvSpPr>
          <p:nvPr/>
        </p:nvSpPr>
        <p:spPr bwMode="auto">
          <a:xfrm>
            <a:off x="2743200" y="6081713"/>
            <a:ext cx="5334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D</a:t>
            </a:r>
          </a:p>
        </p:txBody>
      </p:sp>
      <p:sp>
        <p:nvSpPr>
          <p:cNvPr id="32920" name="Rectangle 152"/>
          <p:cNvSpPr>
            <a:spLocks noChangeArrowheads="1"/>
          </p:cNvSpPr>
          <p:nvPr/>
        </p:nvSpPr>
        <p:spPr bwMode="auto">
          <a:xfrm>
            <a:off x="5029200" y="5559425"/>
            <a:ext cx="18288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solidFill>
                  <a:srgbClr val="FFFF66"/>
                </a:solidFill>
              </a:rPr>
              <a:t>#</a:t>
            </a:r>
          </a:p>
        </p:txBody>
      </p:sp>
      <p:sp>
        <p:nvSpPr>
          <p:cNvPr id="32919" name="Rectangle 151"/>
          <p:cNvSpPr>
            <a:spLocks noChangeArrowheads="1"/>
          </p:cNvSpPr>
          <p:nvPr/>
        </p:nvSpPr>
        <p:spPr bwMode="auto">
          <a:xfrm>
            <a:off x="3276600" y="5559425"/>
            <a:ext cx="17526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p>
        </p:txBody>
      </p:sp>
      <p:sp>
        <p:nvSpPr>
          <p:cNvPr id="32918" name="Rectangle 150"/>
          <p:cNvSpPr>
            <a:spLocks noChangeArrowheads="1"/>
          </p:cNvSpPr>
          <p:nvPr/>
        </p:nvSpPr>
        <p:spPr bwMode="auto">
          <a:xfrm>
            <a:off x="2743200" y="5559425"/>
            <a:ext cx="5334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C</a:t>
            </a:r>
          </a:p>
        </p:txBody>
      </p:sp>
      <p:sp>
        <p:nvSpPr>
          <p:cNvPr id="32916" name="Rectangle 148"/>
          <p:cNvSpPr>
            <a:spLocks noChangeArrowheads="1"/>
          </p:cNvSpPr>
          <p:nvPr/>
        </p:nvSpPr>
        <p:spPr bwMode="auto">
          <a:xfrm>
            <a:off x="5029200" y="5037138"/>
            <a:ext cx="18288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solidFill>
                  <a:srgbClr val="FFFF66"/>
                </a:solidFill>
              </a:rPr>
              <a:t>#</a:t>
            </a:r>
          </a:p>
        </p:txBody>
      </p:sp>
      <p:sp>
        <p:nvSpPr>
          <p:cNvPr id="32915" name="Rectangle 147"/>
          <p:cNvSpPr>
            <a:spLocks noChangeArrowheads="1"/>
          </p:cNvSpPr>
          <p:nvPr/>
        </p:nvSpPr>
        <p:spPr bwMode="auto">
          <a:xfrm>
            <a:off x="3276600" y="5037138"/>
            <a:ext cx="1752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p>
        </p:txBody>
      </p:sp>
      <p:sp>
        <p:nvSpPr>
          <p:cNvPr id="32914" name="Rectangle 146"/>
          <p:cNvSpPr>
            <a:spLocks noChangeArrowheads="1"/>
          </p:cNvSpPr>
          <p:nvPr/>
        </p:nvSpPr>
        <p:spPr bwMode="auto">
          <a:xfrm>
            <a:off x="2743200" y="5037138"/>
            <a:ext cx="5334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B</a:t>
            </a:r>
          </a:p>
        </p:txBody>
      </p:sp>
      <p:sp>
        <p:nvSpPr>
          <p:cNvPr id="32912" name="Rectangle 144"/>
          <p:cNvSpPr>
            <a:spLocks noChangeArrowheads="1"/>
          </p:cNvSpPr>
          <p:nvPr/>
        </p:nvSpPr>
        <p:spPr bwMode="auto">
          <a:xfrm>
            <a:off x="5029200" y="4514850"/>
            <a:ext cx="18288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solidFill>
                  <a:srgbClr val="FFFF66"/>
                </a:solidFill>
              </a:rPr>
              <a:t>a #</a:t>
            </a:r>
          </a:p>
        </p:txBody>
      </p:sp>
      <p:sp>
        <p:nvSpPr>
          <p:cNvPr id="32911" name="Rectangle 143"/>
          <p:cNvSpPr>
            <a:spLocks noChangeArrowheads="1"/>
          </p:cNvSpPr>
          <p:nvPr/>
        </p:nvSpPr>
        <p:spPr bwMode="auto">
          <a:xfrm>
            <a:off x="3276600" y="4514850"/>
            <a:ext cx="17526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p>
        </p:txBody>
      </p:sp>
      <p:sp>
        <p:nvSpPr>
          <p:cNvPr id="32910" name="Rectangle 142"/>
          <p:cNvSpPr>
            <a:spLocks noChangeArrowheads="1"/>
          </p:cNvSpPr>
          <p:nvPr/>
        </p:nvSpPr>
        <p:spPr bwMode="auto">
          <a:xfrm>
            <a:off x="2743200" y="4514850"/>
            <a:ext cx="5334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a:t>
            </a:r>
          </a:p>
        </p:txBody>
      </p:sp>
      <p:grpSp>
        <p:nvGrpSpPr>
          <p:cNvPr id="33057" name="Group 289"/>
          <p:cNvGrpSpPr>
            <a:grpSpLocks/>
          </p:cNvGrpSpPr>
          <p:nvPr/>
        </p:nvGrpSpPr>
        <p:grpSpPr bwMode="auto">
          <a:xfrm>
            <a:off x="6858000" y="3992563"/>
            <a:ext cx="1676400" cy="2611437"/>
            <a:chOff x="4320" y="2515"/>
            <a:chExt cx="1056" cy="1645"/>
          </a:xfrm>
        </p:grpSpPr>
        <p:sp>
          <p:nvSpPr>
            <p:cNvPr id="32925" name="Rectangle 157"/>
            <p:cNvSpPr>
              <a:spLocks noChangeArrowheads="1"/>
            </p:cNvSpPr>
            <p:nvPr/>
          </p:nvSpPr>
          <p:spPr bwMode="auto">
            <a:xfrm>
              <a:off x="4320" y="3831"/>
              <a:ext cx="105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p>
          </p:txBody>
        </p:sp>
        <p:sp>
          <p:nvSpPr>
            <p:cNvPr id="32921" name="Rectangle 153"/>
            <p:cNvSpPr>
              <a:spLocks noChangeArrowheads="1"/>
            </p:cNvSpPr>
            <p:nvPr/>
          </p:nvSpPr>
          <p:spPr bwMode="auto">
            <a:xfrm>
              <a:off x="4320" y="3502"/>
              <a:ext cx="105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p>
          </p:txBody>
        </p:sp>
        <p:sp>
          <p:nvSpPr>
            <p:cNvPr id="32917" name="Rectangle 149"/>
            <p:cNvSpPr>
              <a:spLocks noChangeArrowheads="1"/>
            </p:cNvSpPr>
            <p:nvPr/>
          </p:nvSpPr>
          <p:spPr bwMode="auto">
            <a:xfrm>
              <a:off x="4320" y="3173"/>
              <a:ext cx="105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p>
          </p:txBody>
        </p:sp>
        <p:sp>
          <p:nvSpPr>
            <p:cNvPr id="32913" name="Rectangle 145"/>
            <p:cNvSpPr>
              <a:spLocks noChangeArrowheads="1"/>
            </p:cNvSpPr>
            <p:nvPr/>
          </p:nvSpPr>
          <p:spPr bwMode="auto">
            <a:xfrm>
              <a:off x="4320" y="2844"/>
              <a:ext cx="105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a # c</a:t>
              </a:r>
            </a:p>
          </p:txBody>
        </p:sp>
        <p:sp>
          <p:nvSpPr>
            <p:cNvPr id="32909" name="Rectangle 141"/>
            <p:cNvSpPr>
              <a:spLocks noChangeArrowheads="1"/>
            </p:cNvSpPr>
            <p:nvPr/>
          </p:nvSpPr>
          <p:spPr bwMode="auto">
            <a:xfrm>
              <a:off x="4320" y="2515"/>
              <a:ext cx="1056"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p>
          </p:txBody>
        </p:sp>
      </p:grpSp>
      <p:sp>
        <p:nvSpPr>
          <p:cNvPr id="32908" name="Rectangle 140"/>
          <p:cNvSpPr>
            <a:spLocks noChangeArrowheads="1"/>
          </p:cNvSpPr>
          <p:nvPr/>
        </p:nvSpPr>
        <p:spPr bwMode="auto">
          <a:xfrm>
            <a:off x="5029200" y="3992563"/>
            <a:ext cx="18288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p>
        </p:txBody>
      </p:sp>
      <p:sp>
        <p:nvSpPr>
          <p:cNvPr id="32907" name="Rectangle 139"/>
          <p:cNvSpPr>
            <a:spLocks noChangeArrowheads="1"/>
          </p:cNvSpPr>
          <p:nvPr/>
        </p:nvSpPr>
        <p:spPr bwMode="auto">
          <a:xfrm>
            <a:off x="3276600" y="3992563"/>
            <a:ext cx="17526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800"/>
              <a:t>＃</a:t>
            </a:r>
          </a:p>
        </p:txBody>
      </p:sp>
      <p:sp>
        <p:nvSpPr>
          <p:cNvPr id="32906" name="Rectangle 138"/>
          <p:cNvSpPr>
            <a:spLocks noChangeArrowheads="1"/>
          </p:cNvSpPr>
          <p:nvPr/>
        </p:nvSpPr>
        <p:spPr bwMode="auto">
          <a:xfrm>
            <a:off x="2743200" y="3992563"/>
            <a:ext cx="5334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S</a:t>
            </a:r>
          </a:p>
        </p:txBody>
      </p:sp>
      <p:sp>
        <p:nvSpPr>
          <p:cNvPr id="32905" name="Rectangle 137"/>
          <p:cNvSpPr>
            <a:spLocks noChangeArrowheads="1"/>
          </p:cNvSpPr>
          <p:nvPr/>
        </p:nvSpPr>
        <p:spPr bwMode="auto">
          <a:xfrm>
            <a:off x="6858000" y="3048000"/>
            <a:ext cx="1676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Follow</a:t>
            </a:r>
            <a:r>
              <a:rPr lang="zh-CN" altLang="en-US" sz="2800"/>
              <a:t>集(2)</a:t>
            </a:r>
          </a:p>
        </p:txBody>
      </p:sp>
      <p:sp>
        <p:nvSpPr>
          <p:cNvPr id="32904" name="Rectangle 136"/>
          <p:cNvSpPr>
            <a:spLocks noChangeArrowheads="1"/>
          </p:cNvSpPr>
          <p:nvPr/>
        </p:nvSpPr>
        <p:spPr bwMode="auto">
          <a:xfrm>
            <a:off x="5029200" y="3048000"/>
            <a:ext cx="1828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Follow</a:t>
            </a:r>
            <a:r>
              <a:rPr lang="zh-CN" altLang="en-US" sz="2800"/>
              <a:t>集(1)</a:t>
            </a:r>
          </a:p>
        </p:txBody>
      </p:sp>
      <p:sp>
        <p:nvSpPr>
          <p:cNvPr id="32903" name="Rectangle 135"/>
          <p:cNvSpPr>
            <a:spLocks noChangeArrowheads="1"/>
          </p:cNvSpPr>
          <p:nvPr/>
        </p:nvSpPr>
        <p:spPr bwMode="auto">
          <a:xfrm>
            <a:off x="3276600" y="3048000"/>
            <a:ext cx="1752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800"/>
              <a:t>Follow</a:t>
            </a:r>
            <a:r>
              <a:rPr lang="zh-CN" altLang="en-US" sz="2800"/>
              <a:t>集(0)</a:t>
            </a:r>
          </a:p>
        </p:txBody>
      </p:sp>
      <p:sp>
        <p:nvSpPr>
          <p:cNvPr id="32902" name="Rectangle 134"/>
          <p:cNvSpPr>
            <a:spLocks noChangeArrowheads="1"/>
          </p:cNvSpPr>
          <p:nvPr/>
        </p:nvSpPr>
        <p:spPr bwMode="auto">
          <a:xfrm>
            <a:off x="2743200" y="3048000"/>
            <a:ext cx="533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endParaRPr lang="zh-CN" altLang="en-US" sz="2800"/>
          </a:p>
        </p:txBody>
      </p:sp>
      <p:sp>
        <p:nvSpPr>
          <p:cNvPr id="32927" name="Line 159"/>
          <p:cNvSpPr>
            <a:spLocks noChangeShapeType="1"/>
          </p:cNvSpPr>
          <p:nvPr/>
        </p:nvSpPr>
        <p:spPr bwMode="auto">
          <a:xfrm>
            <a:off x="2743200" y="3992563"/>
            <a:ext cx="579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28" name="Line 160"/>
          <p:cNvSpPr>
            <a:spLocks noChangeShapeType="1"/>
          </p:cNvSpPr>
          <p:nvPr/>
        </p:nvSpPr>
        <p:spPr bwMode="auto">
          <a:xfrm>
            <a:off x="2743200" y="4514850"/>
            <a:ext cx="579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29" name="Line 161"/>
          <p:cNvSpPr>
            <a:spLocks noChangeShapeType="1"/>
          </p:cNvSpPr>
          <p:nvPr/>
        </p:nvSpPr>
        <p:spPr bwMode="auto">
          <a:xfrm>
            <a:off x="2743200" y="5037138"/>
            <a:ext cx="579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0" name="Line 162"/>
          <p:cNvSpPr>
            <a:spLocks noChangeShapeType="1"/>
          </p:cNvSpPr>
          <p:nvPr/>
        </p:nvSpPr>
        <p:spPr bwMode="auto">
          <a:xfrm>
            <a:off x="2743200" y="5559425"/>
            <a:ext cx="579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1" name="Line 163"/>
          <p:cNvSpPr>
            <a:spLocks noChangeShapeType="1"/>
          </p:cNvSpPr>
          <p:nvPr/>
        </p:nvSpPr>
        <p:spPr bwMode="auto">
          <a:xfrm>
            <a:off x="2743200" y="6081713"/>
            <a:ext cx="579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4" name="Line 166"/>
          <p:cNvSpPr>
            <a:spLocks noChangeShapeType="1"/>
          </p:cNvSpPr>
          <p:nvPr/>
        </p:nvSpPr>
        <p:spPr bwMode="auto">
          <a:xfrm>
            <a:off x="3276600" y="3048000"/>
            <a:ext cx="0" cy="355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5" name="Line 167"/>
          <p:cNvSpPr>
            <a:spLocks noChangeShapeType="1"/>
          </p:cNvSpPr>
          <p:nvPr/>
        </p:nvSpPr>
        <p:spPr bwMode="auto">
          <a:xfrm>
            <a:off x="5029200" y="3048000"/>
            <a:ext cx="0" cy="355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6" name="Line 168"/>
          <p:cNvSpPr>
            <a:spLocks noChangeShapeType="1"/>
          </p:cNvSpPr>
          <p:nvPr/>
        </p:nvSpPr>
        <p:spPr bwMode="auto">
          <a:xfrm>
            <a:off x="6858000" y="3048000"/>
            <a:ext cx="0" cy="3556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26" name="Line 158"/>
          <p:cNvSpPr>
            <a:spLocks noChangeShapeType="1"/>
          </p:cNvSpPr>
          <p:nvPr/>
        </p:nvSpPr>
        <p:spPr bwMode="auto">
          <a:xfrm>
            <a:off x="2743200" y="3048000"/>
            <a:ext cx="5791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3" name="Line 165"/>
          <p:cNvSpPr>
            <a:spLocks noChangeShapeType="1"/>
          </p:cNvSpPr>
          <p:nvPr/>
        </p:nvSpPr>
        <p:spPr bwMode="auto">
          <a:xfrm>
            <a:off x="2743200" y="3048000"/>
            <a:ext cx="0" cy="3556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7" name="Line 169"/>
          <p:cNvSpPr>
            <a:spLocks noChangeShapeType="1"/>
          </p:cNvSpPr>
          <p:nvPr/>
        </p:nvSpPr>
        <p:spPr bwMode="auto">
          <a:xfrm>
            <a:off x="8534400" y="3048000"/>
            <a:ext cx="0" cy="35560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932" name="Line 164"/>
          <p:cNvSpPr>
            <a:spLocks noChangeShapeType="1"/>
          </p:cNvSpPr>
          <p:nvPr/>
        </p:nvSpPr>
        <p:spPr bwMode="auto">
          <a:xfrm>
            <a:off x="2743200" y="6604000"/>
            <a:ext cx="57912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056" name="Rectangle 288"/>
          <p:cNvSpPr>
            <a:spLocks noChangeArrowheads="1"/>
          </p:cNvSpPr>
          <p:nvPr/>
        </p:nvSpPr>
        <p:spPr bwMode="auto">
          <a:xfrm>
            <a:off x="5638800" y="451008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solidFill>
                  <a:srgbClr val="FFFF66"/>
                </a:solidFill>
              </a:rPr>
              <a:t>c</a:t>
            </a:r>
            <a:endParaRPr lang="zh-CN" altLang="en-US" sz="2800">
              <a:solidFill>
                <a:srgbClr val="FFFF66"/>
              </a:solidFill>
            </a:endParaRPr>
          </a:p>
        </p:txBody>
      </p:sp>
      <p:sp>
        <p:nvSpPr>
          <p:cNvPr id="33058" name="AutoShape 290">
            <a:hlinkClick r:id="rId2" action="ppaction://hlinksldjump"/>
          </p:cNvPr>
          <p:cNvSpPr>
            <a:spLocks noChangeArrowheads="1"/>
          </p:cNvSpPr>
          <p:nvPr/>
        </p:nvSpPr>
        <p:spPr bwMode="auto">
          <a:xfrm>
            <a:off x="7667625" y="2349500"/>
            <a:ext cx="936625" cy="287338"/>
          </a:xfrm>
          <a:prstGeom prst="leftArrow">
            <a:avLst>
              <a:gd name="adj1" fmla="val 50000"/>
              <a:gd name="adj2" fmla="val 81492"/>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9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9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9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9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9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9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9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92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30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290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3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29" grpId="0" autoUpdateAnimBg="0"/>
      <p:bldP spid="32924" grpId="0" autoUpdateAnimBg="0"/>
      <p:bldP spid="32920" grpId="0" autoUpdateAnimBg="0"/>
      <p:bldP spid="32916" grpId="0" autoUpdateAnimBg="0"/>
      <p:bldP spid="32912" grpId="0" autoUpdateAnimBg="0"/>
      <p:bldP spid="32908" grpId="0" autoUpdateAnimBg="0"/>
      <p:bldP spid="32907" grpId="0" autoUpdateAnimBg="0"/>
      <p:bldP spid="32905" grpId="0" autoUpdateAnimBg="0"/>
      <p:bldP spid="32904" grpId="0" autoUpdateAnimBg="0"/>
      <p:bldP spid="32903" grpId="0" autoUpdateAnimBg="0"/>
      <p:bldP spid="3305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 y="266700"/>
            <a:ext cx="8991600" cy="1104900"/>
          </a:xfrm>
        </p:spPr>
        <p:txBody>
          <a:bodyPr/>
          <a:lstStyle/>
          <a:p>
            <a:r>
              <a:rPr lang="zh-CN" altLang="en-US" sz="3200" b="1"/>
              <a:t>4</a:t>
            </a:r>
            <a:r>
              <a:rPr lang="zh-CN" altLang="en-US" sz="3200" b="1">
                <a:latin typeface="Times New Roman" pitchFamily="18" charset="0"/>
              </a:rPr>
              <a:t>．计算每个产生式</a:t>
            </a:r>
            <a:r>
              <a:rPr lang="en-US" altLang="zh-CN" sz="3200" b="1"/>
              <a:t>A→α</a:t>
            </a:r>
            <a:r>
              <a:rPr lang="zh-CN" altLang="en-US" sz="3200" b="1">
                <a:latin typeface="Times New Roman" pitchFamily="18" charset="0"/>
              </a:rPr>
              <a:t>的</a:t>
            </a:r>
            <a:r>
              <a:rPr lang="en-US" altLang="zh-CN" sz="3200" b="1"/>
              <a:t>SELECT</a:t>
            </a:r>
            <a:r>
              <a:rPr lang="en-US" altLang="zh-CN" sz="3200" b="1">
                <a:latin typeface="Times New Roman" pitchFamily="18" charset="0"/>
              </a:rPr>
              <a:t>(</a:t>
            </a:r>
            <a:r>
              <a:rPr lang="en-US" altLang="zh-CN" sz="3200" b="1"/>
              <a:t>A→α)</a:t>
            </a:r>
            <a:r>
              <a:rPr lang="zh-CN" altLang="en-US" sz="3200" b="1"/>
              <a:t>集</a:t>
            </a:r>
          </a:p>
        </p:txBody>
      </p:sp>
      <p:sp>
        <p:nvSpPr>
          <p:cNvPr id="33795" name="Rectangle 3"/>
          <p:cNvSpPr>
            <a:spLocks noGrp="1" noChangeArrowheads="1"/>
          </p:cNvSpPr>
          <p:nvPr>
            <p:ph type="body" idx="1"/>
          </p:nvPr>
        </p:nvSpPr>
        <p:spPr>
          <a:xfrm>
            <a:off x="381000" y="1790700"/>
            <a:ext cx="8534400" cy="4152900"/>
          </a:xfrm>
        </p:spPr>
        <p:txBody>
          <a:bodyPr/>
          <a:lstStyle/>
          <a:p>
            <a:pPr algn="just">
              <a:buFont typeface="Monotype Sorts" pitchFamily="2" charset="2"/>
              <a:buNone/>
            </a:pPr>
            <a:r>
              <a:rPr lang="zh-CN" altLang="en-US" sz="2400" b="1" dirty="0"/>
              <a:t>按定义计算</a:t>
            </a:r>
            <a:r>
              <a:rPr lang="en-US" altLang="zh-CN" sz="2400" b="1" dirty="0"/>
              <a:t>SELECT(A→α)：</a:t>
            </a:r>
          </a:p>
          <a:p>
            <a:pPr algn="just">
              <a:buFont typeface="Monotype Sorts" pitchFamily="2" charset="2"/>
              <a:buNone/>
            </a:pPr>
            <a:endParaRPr lang="en-US" altLang="zh-CN" sz="2400" b="1" dirty="0"/>
          </a:p>
          <a:p>
            <a:pPr algn="just">
              <a:buFont typeface="Wingdings" pitchFamily="2" charset="2"/>
              <a:buChar char="Ø"/>
            </a:pPr>
            <a:r>
              <a:rPr lang="zh-CN" altLang="en-US" sz="2400" b="1" dirty="0"/>
              <a:t>若</a:t>
            </a:r>
            <a:r>
              <a:rPr lang="en-US" altLang="zh-CN" sz="2400" b="1" dirty="0"/>
              <a:t>α≠&gt;ε，</a:t>
            </a:r>
            <a:r>
              <a:rPr lang="zh-CN" altLang="en-US" sz="2400" b="1" dirty="0"/>
              <a:t>则</a:t>
            </a:r>
          </a:p>
          <a:p>
            <a:pPr algn="just">
              <a:buFont typeface="Wingdings" pitchFamily="2" charset="2"/>
              <a:buNone/>
            </a:pPr>
            <a:r>
              <a:rPr lang="en-US" altLang="zh-CN" sz="2400" b="1" dirty="0"/>
              <a:t>		SELECT(A→α)=FIRST(α)</a:t>
            </a:r>
          </a:p>
          <a:p>
            <a:pPr algn="just">
              <a:buFont typeface="Wingdings" pitchFamily="2" charset="2"/>
              <a:buChar char="Ø"/>
            </a:pPr>
            <a:endParaRPr lang="en-US" altLang="zh-CN" sz="2400" b="1" dirty="0"/>
          </a:p>
          <a:p>
            <a:pPr algn="just">
              <a:buFont typeface="Wingdings" pitchFamily="2" charset="2"/>
              <a:buChar char="Ø"/>
            </a:pPr>
            <a:r>
              <a:rPr lang="zh-CN" altLang="en-US" sz="2400" b="1" dirty="0"/>
              <a:t>若</a:t>
            </a:r>
            <a:r>
              <a:rPr lang="en-US" altLang="zh-CN" sz="2400" b="1" dirty="0"/>
              <a:t>α </a:t>
            </a:r>
            <a:r>
              <a:rPr lang="en-US" altLang="zh-CN" sz="2400" b="1" dirty="0">
                <a:sym typeface="Symbol" pitchFamily="18" charset="2"/>
              </a:rPr>
              <a:t></a:t>
            </a:r>
            <a:r>
              <a:rPr lang="en-US" altLang="zh-CN" sz="2400" dirty="0"/>
              <a:t> </a:t>
            </a:r>
            <a:r>
              <a:rPr lang="en-US" altLang="zh-CN" sz="2400" b="1" dirty="0"/>
              <a:t>ε，</a:t>
            </a:r>
            <a:r>
              <a:rPr lang="zh-CN" altLang="en-US" sz="2400" b="1" dirty="0"/>
              <a:t>则</a:t>
            </a:r>
          </a:p>
          <a:p>
            <a:pPr algn="just">
              <a:buFont typeface="Monotype Sorts" pitchFamily="2" charset="2"/>
              <a:buNone/>
            </a:pPr>
            <a:r>
              <a:rPr lang="en-US" altLang="zh-CN" sz="2400" b="1" dirty="0"/>
              <a:t>		SELECT(A→α)=(FIRST(α)-{ε})∪FOLLOW(A)</a:t>
            </a:r>
          </a:p>
          <a:p>
            <a:pPr>
              <a:buFont typeface="Monotype Sorts" pitchFamily="2" charset="2"/>
              <a:buNone/>
            </a:pPr>
            <a:endParaRPr lang="zh-CN" altLang="en-US" sz="2400" b="1" dirty="0"/>
          </a:p>
        </p:txBody>
      </p:sp>
      <p:sp>
        <p:nvSpPr>
          <p:cNvPr id="33796" name="AutoShape 4">
            <a:hlinkClick r:id="rId2" action="ppaction://hlinksldjump"/>
          </p:cNvPr>
          <p:cNvSpPr>
            <a:spLocks noChangeArrowheads="1"/>
          </p:cNvSpPr>
          <p:nvPr/>
        </p:nvSpPr>
        <p:spPr bwMode="auto">
          <a:xfrm>
            <a:off x="6948488" y="5661025"/>
            <a:ext cx="936625" cy="288925"/>
          </a:xfrm>
          <a:prstGeom prst="rightArrow">
            <a:avLst>
              <a:gd name="adj1" fmla="val 50000"/>
              <a:gd name="adj2" fmla="val 81044"/>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797" name="Rectangle 5"/>
          <p:cNvSpPr>
            <a:spLocks noChangeArrowheads="1"/>
          </p:cNvSpPr>
          <p:nvPr/>
        </p:nvSpPr>
        <p:spPr bwMode="auto">
          <a:xfrm>
            <a:off x="1259632" y="2565400"/>
            <a:ext cx="303213" cy="420688"/>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sp>
        <p:nvSpPr>
          <p:cNvPr id="33798" name="Rectangle 6"/>
          <p:cNvSpPr>
            <a:spLocks noChangeArrowheads="1"/>
          </p:cNvSpPr>
          <p:nvPr/>
        </p:nvSpPr>
        <p:spPr bwMode="auto">
          <a:xfrm>
            <a:off x="1331640" y="3944938"/>
            <a:ext cx="303213" cy="420687"/>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37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3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uiExpand="1" build="p" bldLvl="2" autoUpdateAnimBg="0"/>
      <p:bldP spid="33797" grpId="0"/>
      <p:bldP spid="33798"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76200" y="152400"/>
            <a:ext cx="3657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00000"/>
              </a:lnSpc>
              <a:buClr>
                <a:schemeClr val="tx2"/>
              </a:buClr>
              <a:buSzTx/>
              <a:buFont typeface="Monotype Sorts" pitchFamily="2" charset="2"/>
              <a:buNone/>
            </a:pPr>
            <a:r>
              <a:rPr lang="zh-CN" altLang="en-US" sz="2800"/>
              <a:t>例</a:t>
            </a:r>
            <a:r>
              <a:rPr lang="en-US" altLang="zh-CN" sz="2800"/>
              <a:t>G[S]：</a:t>
            </a:r>
          </a:p>
          <a:p>
            <a:pPr marL="342900" indent="-342900">
              <a:lnSpc>
                <a:spcPct val="100000"/>
              </a:lnSpc>
              <a:buClr>
                <a:schemeClr val="tx2"/>
              </a:buClr>
              <a:buSzTx/>
              <a:buFont typeface="Monotype Sorts" pitchFamily="2" charset="2"/>
              <a:buNone/>
            </a:pPr>
            <a:r>
              <a:rPr lang="en-US" altLang="zh-CN" sz="2800"/>
              <a:t>	S→AB|bC                                                                                               A→b|ε                                                                                               B→aD|ε                                                                                               C→AD|b                                                                                               D→aS|c</a:t>
            </a:r>
            <a:endParaRPr lang="zh-CN" altLang="en-US" sz="2800"/>
          </a:p>
        </p:txBody>
      </p:sp>
      <p:graphicFrame>
        <p:nvGraphicFramePr>
          <p:cNvPr id="34927" name="Group 111"/>
          <p:cNvGraphicFramePr>
            <a:graphicFrameLocks noGrp="1"/>
          </p:cNvGraphicFramePr>
          <p:nvPr/>
        </p:nvGraphicFramePr>
        <p:xfrm>
          <a:off x="3132138" y="152400"/>
          <a:ext cx="5543550" cy="3108960"/>
        </p:xfrm>
        <a:graphic>
          <a:graphicData uri="http://schemas.openxmlformats.org/drawingml/2006/table">
            <a:tbl>
              <a:tblPr/>
              <a:tblGrid>
                <a:gridCol w="527050"/>
                <a:gridCol w="1776412"/>
                <a:gridCol w="1584325"/>
                <a:gridCol w="1655763"/>
              </a:tblGrid>
              <a:tr h="4524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8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800" b="1" i="0" u="none" strike="noStrike" cap="none" normalizeH="0" baseline="0" smtClean="0">
                          <a:ln>
                            <a:noFill/>
                          </a:ln>
                          <a:solidFill>
                            <a:schemeClr val="tx1"/>
                          </a:solidFill>
                          <a:effectLst/>
                          <a:latin typeface="宋体" pitchFamily="2" charset="-122"/>
                          <a:ea typeface="宋体" pitchFamily="2" charset="-122"/>
                        </a:rPr>
                        <a:t>是否</a:t>
                      </a:r>
                      <a:r>
                        <a:rPr kumimoji="1" lang="en-US" altLang="zh-CN" sz="28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1" lang="en-US" altLang="zh-CN" sz="2800" b="1" i="0" u="none" strike="noStrike" cap="none" normalizeH="0" baseline="0" smtClean="0">
                          <a:ln>
                            <a:noFill/>
                          </a:ln>
                          <a:solidFill>
                            <a:schemeClr val="tx1"/>
                          </a:solidFill>
                          <a:effectLst/>
                          <a:latin typeface="Arial" charset="0"/>
                          <a:ea typeface="宋体" pitchFamily="2" charset="-122"/>
                        </a:rPr>
                        <a:t>ε</a:t>
                      </a:r>
                      <a:endParaRPr kumimoji="1" lang="zh-CN" altLang="en-US" sz="28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First</a:t>
                      </a:r>
                      <a:r>
                        <a:rPr kumimoji="1" lang="zh-CN" altLang="en-US" sz="2800" b="1" i="0" u="none" strike="noStrike" cap="none" normalizeH="0" baseline="0" smtClean="0">
                          <a:ln>
                            <a:noFill/>
                          </a:ln>
                          <a:solidFill>
                            <a:schemeClr val="tx1"/>
                          </a:solidFill>
                          <a:effectLst/>
                          <a:latin typeface="宋体" pitchFamily="2" charset="-122"/>
                          <a:ea typeface="宋体" pitchFamily="2" charset="-122"/>
                        </a:rPr>
                        <a:t>集</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Follow</a:t>
                      </a:r>
                      <a:r>
                        <a:rPr kumimoji="1" lang="zh-CN" altLang="en-US" sz="2800" b="1" i="0" u="none" strike="noStrike" cap="none" normalizeH="0" baseline="0" smtClean="0">
                          <a:ln>
                            <a:noFill/>
                          </a:ln>
                          <a:solidFill>
                            <a:schemeClr val="tx1"/>
                          </a:solidFill>
                          <a:effectLst/>
                          <a:latin typeface="宋体" pitchFamily="2" charset="-122"/>
                          <a:ea typeface="宋体" pitchFamily="2" charset="-122"/>
                        </a:rPr>
                        <a:t>集</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S</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是</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 b,ε}</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A</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是 </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{b,ε}</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 c, #} </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B</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1" lang="zh-CN" altLang="en-US" sz="2800" b="1" i="0" u="none" strike="noStrike" cap="none" normalizeH="0" baseline="0" smtClean="0">
                          <a:ln>
                            <a:noFill/>
                          </a:ln>
                          <a:solidFill>
                            <a:schemeClr val="tx1"/>
                          </a:solidFill>
                          <a:effectLst/>
                          <a:latin typeface="Arial" charset="0"/>
                          <a:ea typeface="宋体" pitchFamily="2" charset="-122"/>
                        </a:rPr>
                        <a:t>是 </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{a,ε}</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C</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800" b="1" i="0" u="none" strike="noStrike" cap="none" normalizeH="0" baseline="0" smtClean="0">
                          <a:ln>
                            <a:noFill/>
                          </a:ln>
                          <a:solidFill>
                            <a:schemeClr val="tx1"/>
                          </a:solidFill>
                          <a:effectLst/>
                          <a:latin typeface="宋体" pitchFamily="2" charset="-122"/>
                          <a:ea typeface="宋体" pitchFamily="2" charset="-122"/>
                        </a:rPr>
                        <a:t>否</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{a,b,c}</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宋体" pitchFamily="2" charset="-122"/>
                          <a:ea typeface="宋体" pitchFamily="2" charset="-122"/>
                        </a:rPr>
                        <a:t>D</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800" b="1" i="0" u="none" strike="noStrike" cap="none" normalizeH="0" baseline="0" smtClean="0">
                          <a:ln>
                            <a:noFill/>
                          </a:ln>
                          <a:solidFill>
                            <a:schemeClr val="tx1"/>
                          </a:solidFill>
                          <a:effectLst/>
                          <a:latin typeface="宋体" pitchFamily="2" charset="-122"/>
                          <a:ea typeface="宋体" pitchFamily="2" charset="-122"/>
                        </a:rPr>
                        <a:t>否</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{a,c}</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8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round/>
                      <a:headEnd type="none" w="med" len="med"/>
                      <a:tailEnd type="none" w="med" len="med"/>
                    </a:lnL>
                    <a:lnR w="28575" cap="flat" cmpd="sng" algn="ctr">
                      <a:solidFill>
                        <a:srgbClr val="FFFF66"/>
                      </a:solidFill>
                      <a:prstDash val="solid"/>
                      <a:round/>
                      <a:headEnd type="none" w="med" len="med"/>
                      <a:tailEnd type="none" w="med" len="med"/>
                    </a:lnR>
                    <a:lnT w="28575" cap="flat" cmpd="sng" algn="ctr">
                      <a:solidFill>
                        <a:srgbClr val="FFFF66"/>
                      </a:solidFill>
                      <a:prstDash val="solid"/>
                      <a:round/>
                      <a:headEnd type="none" w="med" len="med"/>
                      <a:tailEnd type="none" w="med" len="med"/>
                    </a:lnT>
                    <a:lnB w="28575" cap="flat" cmpd="sng" algn="ctr">
                      <a:solidFill>
                        <a:srgbClr val="FFFF66"/>
                      </a:solidFill>
                      <a:prstDash val="solid"/>
                      <a:round/>
                      <a:headEnd type="none" w="med" len="med"/>
                      <a:tailEnd type="none" w="med" len="med"/>
                    </a:lnB>
                    <a:lnTlToBr>
                      <a:noFill/>
                    </a:lnTlToBr>
                    <a:lnBlToTr>
                      <a:noFill/>
                    </a:lnBlToTr>
                    <a:noFill/>
                  </a:tcPr>
                </a:tc>
              </a:tr>
            </a:tbl>
          </a:graphicData>
        </a:graphic>
      </p:graphicFrame>
      <p:sp>
        <p:nvSpPr>
          <p:cNvPr id="34866" name="Rectangle 50"/>
          <p:cNvSpPr>
            <a:spLocks noChangeArrowheads="1"/>
          </p:cNvSpPr>
          <p:nvPr/>
        </p:nvSpPr>
        <p:spPr bwMode="auto">
          <a:xfrm>
            <a:off x="228600" y="3370263"/>
            <a:ext cx="84582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t>部分产生式的</a:t>
            </a:r>
            <a:r>
              <a:rPr lang="en-US" altLang="zh-CN"/>
              <a:t>select</a:t>
            </a:r>
            <a:r>
              <a:rPr lang="zh-CN" altLang="en-US"/>
              <a:t>集合</a:t>
            </a:r>
          </a:p>
          <a:p>
            <a:pPr algn="l">
              <a:spcBef>
                <a:spcPct val="50000"/>
              </a:spcBef>
            </a:pPr>
            <a:r>
              <a:rPr lang="en-US" altLang="zh-CN"/>
              <a:t>SELECT(S→AB)=(FIRST(AB)-{ε})∪FOLLOW(S)={</a:t>
            </a:r>
            <a:r>
              <a:rPr lang="en-US" altLang="zh-CN">
                <a:solidFill>
                  <a:srgbClr val="FFFF66"/>
                </a:solidFill>
              </a:rPr>
              <a:t>b,a,#</a:t>
            </a:r>
            <a:r>
              <a:rPr lang="en-US" altLang="zh-CN"/>
              <a:t>}</a:t>
            </a:r>
          </a:p>
          <a:p>
            <a:pPr algn="l">
              <a:spcBef>
                <a:spcPct val="50000"/>
              </a:spcBef>
            </a:pPr>
            <a:r>
              <a:rPr lang="en-US" altLang="zh-CN"/>
              <a:t>SELECT(S→bC)=FIRST(bC) ={</a:t>
            </a:r>
            <a:r>
              <a:rPr lang="en-US" altLang="zh-CN">
                <a:solidFill>
                  <a:srgbClr val="FFFF66"/>
                </a:solidFill>
              </a:rPr>
              <a:t>b</a:t>
            </a:r>
            <a:r>
              <a:rPr lang="en-US" altLang="zh-CN"/>
              <a:t>}</a:t>
            </a:r>
          </a:p>
          <a:p>
            <a:pPr algn="l">
              <a:spcBef>
                <a:spcPct val="50000"/>
              </a:spcBef>
            </a:pPr>
            <a:r>
              <a:rPr lang="en-US" altLang="zh-CN"/>
              <a:t>SELECT(A→ε)=(FIRST(ε)-{ε}）∪FOLLOW(A)={</a:t>
            </a:r>
            <a:r>
              <a:rPr lang="en-US" altLang="zh-CN">
                <a:solidFill>
                  <a:srgbClr val="FFFF66"/>
                </a:solidFill>
              </a:rPr>
              <a:t>a,c,#</a:t>
            </a:r>
            <a:r>
              <a:rPr lang="en-US" altLang="zh-CN"/>
              <a:t>}</a:t>
            </a:r>
          </a:p>
          <a:p>
            <a:pPr algn="l">
              <a:spcBef>
                <a:spcPct val="50000"/>
              </a:spcBef>
            </a:pPr>
            <a:r>
              <a:rPr lang="en-US" altLang="zh-CN"/>
              <a:t>SELECT(A→b)=FIRST(b) ={</a:t>
            </a:r>
            <a:r>
              <a:rPr lang="en-US" altLang="zh-CN">
                <a:solidFill>
                  <a:srgbClr val="FFFF66"/>
                </a:solidFill>
              </a:rPr>
              <a:t>b</a:t>
            </a:r>
            <a:r>
              <a:rPr lang="en-US" altLang="zh-CN"/>
              <a:t>}</a:t>
            </a:r>
          </a:p>
          <a:p>
            <a:pPr algn="l">
              <a:spcBef>
                <a:spcPct val="50000"/>
              </a:spcBef>
            </a:pPr>
            <a:r>
              <a:rPr lang="en-US" altLang="zh-CN"/>
              <a:t>SELECT(B→aD)=FIRST(aD) ={</a:t>
            </a:r>
            <a:r>
              <a:rPr lang="en-US" altLang="zh-CN">
                <a:solidFill>
                  <a:srgbClr val="FFFF66"/>
                </a:solidFill>
              </a:rPr>
              <a:t>a</a:t>
            </a:r>
            <a:r>
              <a:rPr lang="en-US" altLang="zh-CN"/>
              <a:t>}</a:t>
            </a:r>
          </a:p>
          <a:p>
            <a:pPr algn="l">
              <a:spcBef>
                <a:spcPct val="50000"/>
              </a:spcBef>
            </a:pPr>
            <a:r>
              <a:rPr lang="en-US" altLang="zh-CN"/>
              <a:t>SELECT(C→AD)=FIRST(AD) ={</a:t>
            </a:r>
            <a:r>
              <a:rPr lang="en-US" altLang="zh-CN">
                <a:solidFill>
                  <a:srgbClr val="FFFF66"/>
                </a:solidFill>
              </a:rPr>
              <a:t>b,a,c</a:t>
            </a:r>
            <a:r>
              <a:rPr lang="en-US" altLang="zh-CN"/>
              <a:t>}</a:t>
            </a:r>
          </a:p>
        </p:txBody>
      </p:sp>
      <p:sp>
        <p:nvSpPr>
          <p:cNvPr id="34916" name="AutoShape 100">
            <a:hlinkClick r:id="rId2" action="ppaction://hlinksldjump"/>
          </p:cNvPr>
          <p:cNvSpPr>
            <a:spLocks noChangeArrowheads="1"/>
          </p:cNvSpPr>
          <p:nvPr/>
        </p:nvSpPr>
        <p:spPr bwMode="auto">
          <a:xfrm>
            <a:off x="7596188" y="3500438"/>
            <a:ext cx="1081087" cy="288925"/>
          </a:xfrm>
          <a:prstGeom prst="leftArrow">
            <a:avLst>
              <a:gd name="adj1" fmla="val 50000"/>
              <a:gd name="adj2" fmla="val 93544"/>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5" name="AutoShape 109">
            <a:hlinkClick r:id="rId3" action="ppaction://hlinksldjump"/>
          </p:cNvPr>
          <p:cNvSpPr>
            <a:spLocks noChangeArrowheads="1"/>
          </p:cNvSpPr>
          <p:nvPr/>
        </p:nvSpPr>
        <p:spPr bwMode="auto">
          <a:xfrm>
            <a:off x="7667625" y="6381750"/>
            <a:ext cx="1081088" cy="287338"/>
          </a:xfrm>
          <a:prstGeom prst="leftArrow">
            <a:avLst>
              <a:gd name="adj1" fmla="val 50000"/>
              <a:gd name="adj2" fmla="val 94061"/>
            </a:avLst>
          </a:prstGeom>
          <a:solidFill>
            <a:schemeClr val="accent1"/>
          </a:solidFill>
          <a:ln w="254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8" name="Rectangle 112"/>
          <p:cNvSpPr>
            <a:spLocks noChangeArrowheads="1"/>
          </p:cNvSpPr>
          <p:nvPr/>
        </p:nvSpPr>
        <p:spPr bwMode="auto">
          <a:xfrm>
            <a:off x="4484688" y="128588"/>
            <a:ext cx="303212" cy="420687"/>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9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9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4866">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866">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4866">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4866">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4866">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4866">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48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6" grpId="0" build="p" autoUpdateAnimBg="0"/>
      <p:bldP spid="3492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b="1" dirty="0" smtClean="0"/>
              <a:t>4.</a:t>
            </a:r>
            <a:r>
              <a:rPr lang="zh-CN" altLang="en-US" b="1" dirty="0">
                <a:latin typeface="Times New Roman" pitchFamily="18" charset="0"/>
                <a:cs typeface="Times New Roman" pitchFamily="18" charset="0"/>
              </a:rPr>
              <a:t>  </a:t>
            </a:r>
            <a:r>
              <a:rPr lang="zh-CN" altLang="en-US" b="1" dirty="0"/>
              <a:t>按</a:t>
            </a:r>
            <a:r>
              <a:rPr lang="en-US" altLang="zh-CN" b="1" dirty="0"/>
              <a:t>LL(1)</a:t>
            </a:r>
            <a:r>
              <a:rPr lang="zh-CN" altLang="en-US" b="1" dirty="0"/>
              <a:t>文法的定义判别</a:t>
            </a:r>
            <a:endParaRPr lang="zh-CN" altLang="en-US" sz="4800" b="1" dirty="0"/>
          </a:p>
        </p:txBody>
      </p:sp>
      <p:sp>
        <p:nvSpPr>
          <p:cNvPr id="35843" name="Rectangle 3"/>
          <p:cNvSpPr>
            <a:spLocks noGrp="1" noChangeArrowheads="1"/>
          </p:cNvSpPr>
          <p:nvPr>
            <p:ph type="body" idx="1"/>
          </p:nvPr>
        </p:nvSpPr>
        <p:spPr>
          <a:xfrm>
            <a:off x="304800" y="1600200"/>
            <a:ext cx="8610600" cy="2819400"/>
          </a:xfrm>
        </p:spPr>
        <p:txBody>
          <a:bodyPr/>
          <a:lstStyle/>
          <a:p>
            <a:pPr algn="just">
              <a:lnSpc>
                <a:spcPct val="90000"/>
              </a:lnSpc>
              <a:buFont typeface="Monotype Sorts" pitchFamily="2" charset="2"/>
              <a:buNone/>
            </a:pPr>
            <a:r>
              <a:rPr lang="zh-CN" altLang="en-US" sz="2800" b="1"/>
              <a:t>产生式的</a:t>
            </a:r>
            <a:r>
              <a:rPr lang="en-US" altLang="zh-CN" sz="2800" b="1"/>
              <a:t>select</a:t>
            </a:r>
            <a:r>
              <a:rPr lang="zh-CN" altLang="en-US" sz="2800" b="1"/>
              <a:t>集如下:</a:t>
            </a:r>
          </a:p>
          <a:p>
            <a:pPr algn="just">
              <a:lnSpc>
                <a:spcPct val="90000"/>
              </a:lnSpc>
              <a:buFont typeface="Monotype Sorts" pitchFamily="2" charset="2"/>
              <a:buNone/>
            </a:pPr>
            <a:r>
              <a:rPr lang="en-US" altLang="zh-CN" sz="2800" b="1"/>
              <a:t>SELECT(S→AB)= {b,a,#}	SELECT(S→bC)=={b}</a:t>
            </a:r>
          </a:p>
          <a:p>
            <a:pPr algn="just">
              <a:lnSpc>
                <a:spcPct val="90000"/>
              </a:lnSpc>
              <a:buFont typeface="Monotype Sorts" pitchFamily="2" charset="2"/>
              <a:buNone/>
            </a:pPr>
            <a:r>
              <a:rPr lang="en-US" altLang="zh-CN" sz="2800" b="1"/>
              <a:t>SELECT(A→ε)= {a,c,#}	SELECT(A→b)= {b}</a:t>
            </a:r>
          </a:p>
          <a:p>
            <a:pPr algn="just">
              <a:lnSpc>
                <a:spcPct val="90000"/>
              </a:lnSpc>
              <a:buFont typeface="Monotype Sorts" pitchFamily="2" charset="2"/>
              <a:buNone/>
            </a:pPr>
            <a:r>
              <a:rPr lang="en-US" altLang="zh-CN" sz="2800" b="1"/>
              <a:t>SELECT(B→ε)= {#}		SELECT(B→aD)={a}</a:t>
            </a:r>
          </a:p>
          <a:p>
            <a:pPr algn="just">
              <a:lnSpc>
                <a:spcPct val="90000"/>
              </a:lnSpc>
              <a:buFont typeface="Monotype Sorts" pitchFamily="2" charset="2"/>
              <a:buNone/>
            </a:pPr>
            <a:r>
              <a:rPr lang="en-US" altLang="zh-CN" sz="2800" b="1"/>
              <a:t>SELECT(C→AD)= {b,a,c}	SELECT(C→b) ={b}</a:t>
            </a:r>
          </a:p>
          <a:p>
            <a:pPr algn="just">
              <a:lnSpc>
                <a:spcPct val="90000"/>
              </a:lnSpc>
              <a:buFont typeface="Monotype Sorts" pitchFamily="2" charset="2"/>
              <a:buNone/>
            </a:pPr>
            <a:r>
              <a:rPr lang="en-US" altLang="zh-CN" sz="2800" b="1"/>
              <a:t>SELECT(D→aS)= {a}		SELECT(D→c)= {c} </a:t>
            </a:r>
            <a:endParaRPr lang="zh-CN" altLang="en-US" sz="2800" b="1"/>
          </a:p>
        </p:txBody>
      </p:sp>
      <p:sp>
        <p:nvSpPr>
          <p:cNvPr id="35844" name="Rectangle 4"/>
          <p:cNvSpPr>
            <a:spLocks noChangeArrowheads="1"/>
          </p:cNvSpPr>
          <p:nvPr/>
        </p:nvSpPr>
        <p:spPr bwMode="auto">
          <a:xfrm>
            <a:off x="304800" y="4660900"/>
            <a:ext cx="86106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800"/>
              <a:t>由于	</a:t>
            </a:r>
            <a:r>
              <a:rPr lang="en-US" altLang="zh-CN" sz="2800"/>
              <a:t>SELECT(S→AB)∩SELECT(S→bC)={b}</a:t>
            </a:r>
            <a:r>
              <a:rPr lang="en-US" altLang="zh-CN" sz="2800">
                <a:solidFill>
                  <a:srgbClr val="FF9933"/>
                </a:solidFill>
              </a:rPr>
              <a:t>≠</a:t>
            </a:r>
            <a:r>
              <a:rPr lang="en-US" altLang="zh-CN" sz="2800"/>
              <a:t>ф              	SELECT(C→AD)∩SELECT(C→b)={b}</a:t>
            </a:r>
            <a:r>
              <a:rPr lang="en-US" altLang="zh-CN" sz="2800">
                <a:solidFill>
                  <a:srgbClr val="FF9933"/>
                </a:solidFill>
              </a:rPr>
              <a:t>≠</a:t>
            </a:r>
            <a:r>
              <a:rPr lang="en-US" altLang="zh-CN" sz="2800"/>
              <a:t>ф</a:t>
            </a:r>
          </a:p>
          <a:p>
            <a:pPr algn="l">
              <a:lnSpc>
                <a:spcPct val="100000"/>
              </a:lnSpc>
              <a:spcBef>
                <a:spcPct val="50000"/>
              </a:spcBef>
            </a:pPr>
            <a:r>
              <a:rPr lang="zh-CN" altLang="en-US" sz="2800"/>
              <a:t>所以文法</a:t>
            </a:r>
            <a:r>
              <a:rPr lang="en-US" altLang="zh-CN" sz="2800"/>
              <a:t>G[S]</a:t>
            </a:r>
            <a:r>
              <a:rPr lang="zh-CN" altLang="en-US" sz="2800">
                <a:solidFill>
                  <a:srgbClr val="FF9933"/>
                </a:solidFill>
              </a:rPr>
              <a:t>不是</a:t>
            </a:r>
            <a:r>
              <a:rPr lang="en-US" altLang="zh-CN" sz="2800"/>
              <a:t>LL(1)</a:t>
            </a:r>
            <a:r>
              <a:rPr lang="zh-CN" altLang="en-US" sz="2800"/>
              <a:t>文法</a:t>
            </a:r>
          </a:p>
        </p:txBody>
      </p:sp>
      <p:sp>
        <p:nvSpPr>
          <p:cNvPr id="35845" name="AutoShape 5">
            <a:hlinkClick r:id="rId2" action="ppaction://hlinksldjump" highlightClick="1"/>
          </p:cNvPr>
          <p:cNvSpPr>
            <a:spLocks noChangeArrowheads="1"/>
          </p:cNvSpPr>
          <p:nvPr/>
        </p:nvSpPr>
        <p:spPr bwMode="auto">
          <a:xfrm>
            <a:off x="8382000" y="6096000"/>
            <a:ext cx="609600" cy="609600"/>
          </a:xfrm>
          <a:prstGeom prst="actionButtonHom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5845"/>
                                        </p:tgtEl>
                                        <p:attrNameLst>
                                          <p:attrName>style.visibility</p:attrName>
                                        </p:attrNameLst>
                                      </p:cBhvr>
                                      <p:to>
                                        <p:strVal val="visible"/>
                                      </p:to>
                                    </p:set>
                                    <p:anim calcmode="lin" valueType="num">
                                      <p:cBhvr additive="base">
                                        <p:cTn id="15" dur="500" fill="hold"/>
                                        <p:tgtEl>
                                          <p:spTgt spid="35845"/>
                                        </p:tgtEl>
                                        <p:attrNameLst>
                                          <p:attrName>ppt_x</p:attrName>
                                        </p:attrNameLst>
                                      </p:cBhvr>
                                      <p:tavLst>
                                        <p:tav tm="0">
                                          <p:val>
                                            <p:strVal val="#ppt_x"/>
                                          </p:val>
                                        </p:tav>
                                        <p:tav tm="100000">
                                          <p:val>
                                            <p:strVal val="#ppt_x"/>
                                          </p:val>
                                        </p:tav>
                                      </p:tavLst>
                                    </p:anim>
                                    <p:anim calcmode="lin" valueType="num">
                                      <p:cBhvr additive="base">
                                        <p:cTn id="16"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utoUpdateAnimBg="0"/>
      <p:bldP spid="3584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266700"/>
            <a:ext cx="9144000" cy="1104900"/>
          </a:xfrm>
        </p:spPr>
        <p:txBody>
          <a:bodyPr/>
          <a:lstStyle/>
          <a:p>
            <a:r>
              <a:rPr lang="en-US" altLang="zh-CN" sz="3600" b="1" dirty="0" smtClean="0"/>
              <a:t>4.</a:t>
            </a:r>
            <a:r>
              <a:rPr lang="zh-CN" altLang="en-US" sz="3600" b="1" dirty="0" smtClean="0"/>
              <a:t>3  </a:t>
            </a:r>
            <a:r>
              <a:rPr lang="zh-CN" altLang="en-US" sz="3600" b="1" dirty="0"/>
              <a:t>某些非</a:t>
            </a:r>
            <a:r>
              <a:rPr lang="en-US" altLang="zh-CN" sz="3600" b="1" dirty="0"/>
              <a:t>LL(1)</a:t>
            </a:r>
            <a:r>
              <a:rPr lang="zh-CN" altLang="en-US" sz="3600" b="1" dirty="0"/>
              <a:t>文法到</a:t>
            </a:r>
            <a:r>
              <a:rPr lang="en-US" altLang="zh-CN" sz="3600" b="1" dirty="0"/>
              <a:t>LL(1)</a:t>
            </a:r>
            <a:r>
              <a:rPr lang="zh-CN" altLang="en-US" sz="3600" b="1" dirty="0"/>
              <a:t>文法的等价变换</a:t>
            </a:r>
          </a:p>
        </p:txBody>
      </p:sp>
      <p:sp>
        <p:nvSpPr>
          <p:cNvPr id="36867" name="Rectangle 3"/>
          <p:cNvSpPr>
            <a:spLocks noGrp="1" noChangeArrowheads="1"/>
          </p:cNvSpPr>
          <p:nvPr>
            <p:ph type="body" idx="1"/>
          </p:nvPr>
        </p:nvSpPr>
        <p:spPr>
          <a:xfrm>
            <a:off x="457200" y="1676400"/>
            <a:ext cx="8458200" cy="4267200"/>
          </a:xfrm>
        </p:spPr>
        <p:txBody>
          <a:bodyPr/>
          <a:lstStyle/>
          <a:p>
            <a:pPr>
              <a:buFont typeface="Monotype Sorts" pitchFamily="2" charset="2"/>
              <a:buBlip>
                <a:blip r:embed="rId2"/>
              </a:buBlip>
            </a:pPr>
            <a:r>
              <a:rPr lang="zh-CN" altLang="en-US" sz="2800" b="1"/>
              <a:t>非</a:t>
            </a:r>
            <a:r>
              <a:rPr lang="en-US" altLang="zh-CN" sz="2800" b="1"/>
              <a:t>LL(1)</a:t>
            </a:r>
            <a:r>
              <a:rPr lang="zh-CN" altLang="en-US" sz="2800" b="1"/>
              <a:t>文法</a:t>
            </a:r>
          </a:p>
          <a:p>
            <a:pPr algn="just">
              <a:buFont typeface="Wingdings" pitchFamily="2" charset="2"/>
              <a:buChar char="Ø"/>
            </a:pPr>
            <a:r>
              <a:rPr lang="zh-CN" altLang="en-US" sz="2800" b="1"/>
              <a:t>含有</a:t>
            </a:r>
            <a:r>
              <a:rPr lang="zh-CN" altLang="en-US" sz="2800" b="1">
                <a:solidFill>
                  <a:srgbClr val="FFFF66"/>
                </a:solidFill>
              </a:rPr>
              <a:t>左公共因子</a:t>
            </a:r>
            <a:r>
              <a:rPr lang="zh-CN" altLang="en-US" sz="2800" b="1"/>
              <a:t>的文法</a:t>
            </a:r>
          </a:p>
          <a:p>
            <a:pPr>
              <a:buFont typeface="Wingdings" pitchFamily="2" charset="2"/>
              <a:buNone/>
            </a:pPr>
            <a:r>
              <a:rPr lang="zh-CN" altLang="en-US" sz="2800" b="1"/>
              <a:t>	若文法中含有形如：</a:t>
            </a:r>
            <a:r>
              <a:rPr lang="en-US" altLang="zh-CN" sz="2800" b="1"/>
              <a:t>A→</a:t>
            </a:r>
            <a:r>
              <a:rPr lang="en-US" altLang="zh-CN" sz="2800" b="1">
                <a:solidFill>
                  <a:srgbClr val="FFFF66"/>
                </a:solidFill>
              </a:rPr>
              <a:t>α</a:t>
            </a:r>
            <a:r>
              <a:rPr lang="en-US" altLang="zh-CN" sz="2800" b="1"/>
              <a:t>β|</a:t>
            </a:r>
            <a:r>
              <a:rPr lang="en-US" altLang="zh-CN" sz="2800" b="1">
                <a:solidFill>
                  <a:srgbClr val="FFFF66"/>
                </a:solidFill>
              </a:rPr>
              <a:t>α</a:t>
            </a:r>
            <a:r>
              <a:rPr lang="en-US" altLang="zh-CN" sz="2800" b="1"/>
              <a:t>r </a:t>
            </a:r>
            <a:r>
              <a:rPr lang="zh-CN" altLang="en-US" sz="2800" b="1"/>
              <a:t>的产生式，称文法含有左公共因子。</a:t>
            </a:r>
          </a:p>
          <a:p>
            <a:pPr>
              <a:buFont typeface="Wingdings" pitchFamily="2" charset="2"/>
              <a:buNone/>
            </a:pPr>
            <a:r>
              <a:rPr lang="zh-CN" altLang="en-US" sz="2800" b="1"/>
              <a:t>	显然,</a:t>
            </a:r>
          </a:p>
          <a:p>
            <a:pPr>
              <a:buFont typeface="Wingdings" pitchFamily="2" charset="2"/>
              <a:buNone/>
            </a:pPr>
            <a:r>
              <a:rPr lang="en-US" altLang="zh-CN" sz="2800" b="1"/>
              <a:t>	SELECT(A→αβ)∩SELECT(A→α r)</a:t>
            </a:r>
            <a:r>
              <a:rPr lang="en-US" altLang="zh-CN" sz="2800" b="1">
                <a:solidFill>
                  <a:srgbClr val="FF9933"/>
                </a:solidFill>
              </a:rPr>
              <a:t>≠ф</a:t>
            </a:r>
            <a:r>
              <a:rPr lang="en-US" altLang="zh-CN" sz="2800" b="1"/>
              <a:t>,</a:t>
            </a:r>
            <a:r>
              <a:rPr lang="zh-CN" altLang="en-US" sz="2800" b="1"/>
              <a:t>文法</a:t>
            </a:r>
            <a:r>
              <a:rPr lang="zh-CN" altLang="en-US" sz="2800" b="1">
                <a:solidFill>
                  <a:srgbClr val="FF9933"/>
                </a:solidFill>
              </a:rPr>
              <a:t>不是</a:t>
            </a:r>
            <a:r>
              <a:rPr lang="en-US" altLang="zh-CN" sz="2800" b="1"/>
              <a:t>LL(1)</a:t>
            </a:r>
            <a:r>
              <a:rPr lang="zh-CN" altLang="en-US" sz="2800" b="1"/>
              <a:t>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endParaRPr lang="zh-CN" altLang="en-US"/>
          </a:p>
        </p:txBody>
      </p:sp>
      <p:sp>
        <p:nvSpPr>
          <p:cNvPr id="78851" name="Rectangle 3"/>
          <p:cNvSpPr>
            <a:spLocks noGrp="1" noChangeArrowheads="1"/>
          </p:cNvSpPr>
          <p:nvPr>
            <p:ph type="body" idx="1"/>
          </p:nvPr>
        </p:nvSpPr>
        <p:spPr>
          <a:xfrm>
            <a:off x="609600" y="1790700"/>
            <a:ext cx="8305800" cy="4152900"/>
          </a:xfrm>
        </p:spPr>
        <p:txBody>
          <a:bodyPr/>
          <a:lstStyle/>
          <a:p>
            <a:pPr>
              <a:buFont typeface="Wingdings" pitchFamily="2" charset="2"/>
              <a:buChar char="Ø"/>
            </a:pPr>
            <a:r>
              <a:rPr lang="zh-CN" altLang="en-US" sz="2800" b="1"/>
              <a:t>含有</a:t>
            </a:r>
            <a:r>
              <a:rPr lang="zh-CN" altLang="en-US" sz="2800" b="1">
                <a:solidFill>
                  <a:srgbClr val="FFFF66"/>
                </a:solidFill>
              </a:rPr>
              <a:t>左递归</a:t>
            </a:r>
            <a:r>
              <a:rPr lang="zh-CN" altLang="en-US" sz="2800" b="1"/>
              <a:t>的文法</a:t>
            </a:r>
          </a:p>
          <a:p>
            <a:pPr algn="just">
              <a:buFont typeface="Monotype Sorts" pitchFamily="2" charset="2"/>
              <a:buNone/>
            </a:pPr>
            <a:r>
              <a:rPr lang="zh-CN" altLang="en-US" sz="2800" b="1">
                <a:latin typeface="宋体" pitchFamily="2" charset="-122"/>
              </a:rPr>
              <a:t>	文法中只要含有下列形式的产生式（含有</a:t>
            </a:r>
            <a:r>
              <a:rPr lang="en-US" altLang="zh-CN" sz="2800" b="1">
                <a:latin typeface="宋体" pitchFamily="2" charset="-122"/>
              </a:rPr>
              <a:t>a</a:t>
            </a:r>
            <a:r>
              <a:rPr lang="zh-CN" altLang="en-US" sz="2800" b="1">
                <a:latin typeface="宋体" pitchFamily="2" charset="-122"/>
              </a:rPr>
              <a:t>或含有</a:t>
            </a:r>
            <a:r>
              <a:rPr lang="en-US" altLang="zh-CN" sz="2800" b="1">
                <a:latin typeface="宋体" pitchFamily="2" charset="-122"/>
              </a:rPr>
              <a:t>b</a:t>
            </a:r>
            <a:r>
              <a:rPr lang="zh-CN" altLang="en-US" sz="2800" b="1">
                <a:latin typeface="宋体" pitchFamily="2" charset="-122"/>
              </a:rPr>
              <a:t>或二者皆有）则称文法含有左递归：</a:t>
            </a:r>
          </a:p>
          <a:p>
            <a:pPr lvl="1" algn="just">
              <a:buFont typeface="Monotype Sorts" pitchFamily="2" charset="2"/>
              <a:buAutoNum type="alphaLcParenR"/>
            </a:pPr>
            <a:r>
              <a:rPr lang="en-US" altLang="zh-CN" sz="2800" b="1">
                <a:solidFill>
                  <a:srgbClr val="FF9933"/>
                </a:solidFill>
                <a:latin typeface="宋体" pitchFamily="2" charset="-122"/>
              </a:rPr>
              <a:t>A</a:t>
            </a:r>
            <a:r>
              <a:rPr lang="en-US" altLang="zh-CN" sz="2800" b="1">
                <a:latin typeface="宋体" pitchFamily="2" charset="-122"/>
              </a:rPr>
              <a:t>→</a:t>
            </a:r>
            <a:r>
              <a:rPr lang="en-US" altLang="zh-CN" sz="2800" b="1">
                <a:solidFill>
                  <a:srgbClr val="FF9933"/>
                </a:solidFill>
                <a:latin typeface="宋体" pitchFamily="2" charset="-122"/>
              </a:rPr>
              <a:t>A</a:t>
            </a:r>
            <a:r>
              <a:rPr lang="en-US" altLang="zh-CN" sz="2800" b="1">
                <a:latin typeface="宋体" pitchFamily="2" charset="-122"/>
              </a:rPr>
              <a:t>β</a:t>
            </a:r>
          </a:p>
          <a:p>
            <a:pPr lvl="1" algn="just">
              <a:buFont typeface="Monotype Sorts" pitchFamily="2" charset="2"/>
              <a:buAutoNum type="alphaLcParenR"/>
            </a:pPr>
            <a:r>
              <a:rPr lang="en-US" altLang="zh-CN" sz="2800" b="1">
                <a:latin typeface="宋体" pitchFamily="2" charset="-122"/>
              </a:rPr>
              <a:t>A→Bβ	B→Aα</a:t>
            </a:r>
          </a:p>
          <a:p>
            <a:pPr algn="just">
              <a:buFont typeface="Monotype Sorts" pitchFamily="2" charset="2"/>
              <a:buNone/>
            </a:pPr>
            <a:r>
              <a:rPr lang="zh-CN" altLang="en-US" sz="2800" b="1">
                <a:latin typeface="宋体" pitchFamily="2" charset="-122"/>
              </a:rPr>
              <a:t>	在</a:t>
            </a:r>
            <a:r>
              <a:rPr lang="en-US" altLang="zh-CN" sz="2800" b="1">
                <a:latin typeface="宋体" pitchFamily="2" charset="-122"/>
              </a:rPr>
              <a:t>a)</a:t>
            </a:r>
            <a:r>
              <a:rPr lang="zh-CN" altLang="en-US" sz="2800" b="1">
                <a:latin typeface="宋体" pitchFamily="2" charset="-122"/>
              </a:rPr>
              <a:t>中含有左递归的产生式，称为</a:t>
            </a:r>
            <a:r>
              <a:rPr lang="zh-CN" altLang="en-US" sz="2800" b="1">
                <a:solidFill>
                  <a:srgbClr val="FFFF66"/>
                </a:solidFill>
                <a:latin typeface="宋体" pitchFamily="2" charset="-122"/>
              </a:rPr>
              <a:t>直接左递归</a:t>
            </a:r>
            <a:r>
              <a:rPr lang="zh-CN" altLang="en-US" sz="2800" b="1">
                <a:latin typeface="宋体" pitchFamily="2" charset="-122"/>
              </a:rPr>
              <a:t>；</a:t>
            </a:r>
          </a:p>
          <a:p>
            <a:pPr algn="just">
              <a:buFont typeface="Monotype Sorts" pitchFamily="2" charset="2"/>
              <a:buNone/>
            </a:pPr>
            <a:r>
              <a:rPr lang="zh-CN" altLang="en-US" sz="2800" b="1">
                <a:latin typeface="宋体" pitchFamily="2" charset="-122"/>
              </a:rPr>
              <a:t>	在</a:t>
            </a:r>
            <a:r>
              <a:rPr lang="en-US" altLang="zh-CN" sz="2800" b="1">
                <a:latin typeface="宋体" pitchFamily="2" charset="-122"/>
              </a:rPr>
              <a:t>b)</a:t>
            </a:r>
            <a:r>
              <a:rPr lang="zh-CN" altLang="en-US" sz="2800" b="1">
                <a:latin typeface="宋体" pitchFamily="2" charset="-122"/>
              </a:rPr>
              <a:t>中虽然没有含左递归的产生式，</a:t>
            </a:r>
          </a:p>
          <a:p>
            <a:pPr algn="just">
              <a:buFont typeface="Monotype Sorts" pitchFamily="2" charset="2"/>
              <a:buNone/>
            </a:pPr>
            <a:r>
              <a:rPr lang="zh-CN" altLang="en-US" sz="2800" b="1">
                <a:latin typeface="宋体" pitchFamily="2" charset="-122"/>
              </a:rPr>
              <a:t>	但</a:t>
            </a:r>
            <a:r>
              <a:rPr lang="en-US" altLang="zh-CN" sz="2800" b="1" u="sng">
                <a:latin typeface="宋体" pitchFamily="2" charset="-122"/>
              </a:rPr>
              <a:t>A</a:t>
            </a:r>
            <a:r>
              <a:rPr lang="en-US" altLang="zh-CN" sz="2800" b="1">
                <a:sym typeface="Symbol" pitchFamily="18" charset="2"/>
              </a:rPr>
              <a:t></a:t>
            </a:r>
            <a:r>
              <a:rPr lang="en-US" altLang="zh-CN" sz="2800"/>
              <a:t> </a:t>
            </a:r>
            <a:r>
              <a:rPr lang="en-US" altLang="zh-CN" sz="2800" b="1" u="sng">
                <a:solidFill>
                  <a:srgbClr val="FFFF66"/>
                </a:solidFill>
                <a:latin typeface="宋体" pitchFamily="2" charset="-122"/>
              </a:rPr>
              <a:t>B</a:t>
            </a:r>
            <a:r>
              <a:rPr lang="en-US" altLang="zh-CN" sz="2800" b="1">
                <a:solidFill>
                  <a:srgbClr val="FFFF66"/>
                </a:solidFill>
                <a:latin typeface="宋体" pitchFamily="2" charset="-122"/>
              </a:rPr>
              <a:t>β</a:t>
            </a:r>
            <a:r>
              <a:rPr lang="en-US" altLang="zh-CN" sz="2800" b="1">
                <a:sym typeface="Symbol" pitchFamily="18" charset="2"/>
              </a:rPr>
              <a:t></a:t>
            </a:r>
            <a:r>
              <a:rPr lang="en-US" altLang="zh-CN" sz="2800"/>
              <a:t> </a:t>
            </a:r>
            <a:r>
              <a:rPr lang="en-US" altLang="zh-CN" sz="2800" b="1">
                <a:solidFill>
                  <a:srgbClr val="FFFF66"/>
                </a:solidFill>
                <a:latin typeface="宋体" pitchFamily="2" charset="-122"/>
              </a:rPr>
              <a:t>Aα</a:t>
            </a:r>
            <a:r>
              <a:rPr lang="en-US" altLang="zh-CN" sz="2800" b="1">
                <a:latin typeface="宋体" pitchFamily="2" charset="-122"/>
              </a:rPr>
              <a:t>β </a:t>
            </a:r>
            <a:r>
              <a:rPr lang="zh-CN" altLang="en-US" sz="2800" b="1">
                <a:latin typeface="宋体" pitchFamily="2" charset="-122"/>
              </a:rPr>
              <a:t>即</a:t>
            </a:r>
            <a:r>
              <a:rPr lang="en-US" altLang="zh-CN" sz="2800" b="1">
                <a:solidFill>
                  <a:srgbClr val="FF9933"/>
                </a:solidFill>
                <a:latin typeface="宋体" pitchFamily="2" charset="-122"/>
              </a:rPr>
              <a:t>A </a:t>
            </a:r>
            <a:r>
              <a:rPr lang="en-US" altLang="zh-CN" sz="2800" b="1">
                <a:sym typeface="Symbol" pitchFamily="18" charset="2"/>
              </a:rPr>
              <a:t></a:t>
            </a:r>
            <a:r>
              <a:rPr lang="en-US" altLang="zh-CN" sz="2800"/>
              <a:t> </a:t>
            </a:r>
            <a:r>
              <a:rPr lang="en-US" altLang="zh-CN" sz="2800" b="1">
                <a:solidFill>
                  <a:srgbClr val="FF9933"/>
                </a:solidFill>
                <a:latin typeface="宋体" pitchFamily="2" charset="-122"/>
              </a:rPr>
              <a:t>A</a:t>
            </a:r>
            <a:r>
              <a:rPr lang="en-US" altLang="zh-CN" sz="2800" b="1">
                <a:latin typeface="Times New Roman"/>
              </a:rPr>
              <a:t>…</a:t>
            </a:r>
            <a:r>
              <a:rPr lang="en-US" altLang="zh-CN" sz="2800" b="1">
                <a:latin typeface="宋体" pitchFamily="2" charset="-122"/>
              </a:rPr>
              <a:t>,</a:t>
            </a:r>
            <a:r>
              <a:rPr lang="zh-CN" altLang="en-US" sz="2800" b="1">
                <a:latin typeface="宋体" pitchFamily="2" charset="-122"/>
              </a:rPr>
              <a:t>称为</a:t>
            </a:r>
            <a:r>
              <a:rPr lang="zh-CN" altLang="en-US" sz="2800" b="1">
                <a:solidFill>
                  <a:srgbClr val="FFFF66"/>
                </a:solidFill>
                <a:latin typeface="宋体" pitchFamily="2" charset="-122"/>
              </a:rPr>
              <a:t>间接左递归</a:t>
            </a:r>
          </a:p>
        </p:txBody>
      </p:sp>
      <p:sp>
        <p:nvSpPr>
          <p:cNvPr id="78852" name="Rectangle 4"/>
          <p:cNvSpPr>
            <a:spLocks noChangeArrowheads="1"/>
          </p:cNvSpPr>
          <p:nvPr/>
        </p:nvSpPr>
        <p:spPr bwMode="auto">
          <a:xfrm>
            <a:off x="4786313" y="5240338"/>
            <a:ext cx="361950" cy="420687"/>
          </a:xfrm>
          <a:prstGeom prst="rect">
            <a:avLst/>
          </a:prstGeom>
          <a:noFill/>
          <a:ln>
            <a:noFill/>
          </a:ln>
          <a:effectLst/>
          <a:extLst>
            <a:ext uri="{909E8E84-426E-40DD-AFC4-6F175D3DCCD1}">
              <a14:hiddenFill xmlns:a14="http://schemas.microsoft.com/office/drawing/2010/main">
                <a:solidFill>
                  <a:srgbClr val="00008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85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bldLvl="3" autoUpdateAnimBg="0"/>
      <p:bldP spid="78852"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endParaRPr lang="zh-CN" altLang="en-US"/>
          </a:p>
        </p:txBody>
      </p:sp>
      <p:sp>
        <p:nvSpPr>
          <p:cNvPr id="79875" name="Rectangle 3"/>
          <p:cNvSpPr>
            <a:spLocks noGrp="1" noChangeArrowheads="1"/>
          </p:cNvSpPr>
          <p:nvPr>
            <p:ph type="body" idx="1"/>
          </p:nvPr>
        </p:nvSpPr>
        <p:spPr>
          <a:xfrm>
            <a:off x="76200" y="1790700"/>
            <a:ext cx="8915400" cy="4152900"/>
          </a:xfrm>
        </p:spPr>
        <p:txBody>
          <a:bodyPr/>
          <a:lstStyle/>
          <a:p>
            <a:pPr algn="just">
              <a:spcBef>
                <a:spcPct val="0"/>
              </a:spcBef>
              <a:buClrTx/>
              <a:buFontTx/>
              <a:buNone/>
            </a:pPr>
            <a:r>
              <a:rPr lang="zh-CN" altLang="en-US" sz="2800" b="1">
                <a:latin typeface="宋体" pitchFamily="2" charset="-122"/>
              </a:rPr>
              <a:t>以直接左递归为例，若有如下产生式</a:t>
            </a:r>
          </a:p>
          <a:p>
            <a:pPr algn="just" eaLnBrk="0" hangingPunct="0">
              <a:spcBef>
                <a:spcPct val="0"/>
              </a:spcBef>
              <a:buClrTx/>
              <a:buFontTx/>
              <a:buNone/>
            </a:pPr>
            <a:r>
              <a:rPr lang="zh-CN" altLang="en-US" sz="2800" b="1">
                <a:latin typeface="宋体" pitchFamily="2" charset="-122"/>
              </a:rPr>
              <a:t>		</a:t>
            </a:r>
            <a:r>
              <a:rPr lang="en-US" altLang="zh-CN" sz="2800" b="1">
                <a:latin typeface="Times New Roman" pitchFamily="18" charset="0"/>
                <a:cs typeface="Times New Roman" pitchFamily="18" charset="0"/>
              </a:rPr>
              <a:t>A</a:t>
            </a:r>
            <a:r>
              <a:rPr lang="en-US" altLang="zh-CN" sz="2800" b="1">
                <a:latin typeface="Times New Roman" pitchFamily="18" charset="0"/>
              </a:rPr>
              <a:t>→</a:t>
            </a:r>
            <a:r>
              <a:rPr lang="en-US" altLang="zh-CN" sz="2800" b="1">
                <a:latin typeface="Times New Roman" pitchFamily="18" charset="0"/>
                <a:cs typeface="Times New Roman" pitchFamily="18" charset="0"/>
              </a:rPr>
              <a:t>A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r>
              <a:rPr lang="en-US" altLang="zh-CN" sz="2800" b="1">
                <a:latin typeface="Times New Roman" pitchFamily="18" charset="0"/>
                <a:cs typeface="Times New Roman" pitchFamily="18" charset="0"/>
                <a:sym typeface="Symbol" pitchFamily="18" charset="2"/>
              </a:rPr>
              <a:t>|</a:t>
            </a:r>
            <a:r>
              <a:rPr lang="en-US" altLang="zh-CN" sz="2800" b="1">
                <a:latin typeface="宋体" pitchFamily="2" charset="-122"/>
                <a:sym typeface="Symbol" pitchFamily="18" charset="2"/>
              </a:rPr>
              <a:t>	</a:t>
            </a:r>
            <a:r>
              <a:rPr lang="en-US" altLang="zh-CN" sz="2800" b="1">
                <a:latin typeface="Times New Roman" pitchFamily="18" charset="0"/>
                <a:cs typeface="Times New Roman" pitchFamily="18" charset="0"/>
                <a:sym typeface="Symbol" pitchFamily="18" charset="2"/>
              </a:rPr>
              <a:t>A</a:t>
            </a:r>
            <a:r>
              <a:rPr lang="en-US" altLang="zh-CN" sz="2800" b="1">
                <a:latin typeface="Times New Roman" pitchFamily="18" charset="0"/>
                <a:sym typeface="Symbol" pitchFamily="18" charset="2"/>
              </a:rPr>
              <a:t>→</a:t>
            </a:r>
            <a:endParaRPr lang="en-US" altLang="zh-CN" sz="2800" b="1">
              <a:latin typeface="宋体" pitchFamily="2" charset="-122"/>
            </a:endParaRPr>
          </a:p>
          <a:p>
            <a:pPr algn="just" eaLnBrk="0" hangingPunct="0">
              <a:spcBef>
                <a:spcPct val="0"/>
              </a:spcBef>
              <a:buClrTx/>
              <a:buFontTx/>
              <a:buNone/>
            </a:pPr>
            <a:r>
              <a:rPr lang="zh-CN" altLang="en-US" sz="2800" b="1">
                <a:latin typeface="Times New Roman" pitchFamily="18" charset="0"/>
                <a:sym typeface="Symbol" pitchFamily="18" charset="2"/>
              </a:rPr>
              <a:t>其中</a:t>
            </a:r>
            <a:r>
              <a:rPr lang="zh-CN" altLang="en-US" sz="2800" b="1">
                <a:latin typeface="Times New Roman" pitchFamily="18" charset="0"/>
              </a:rPr>
              <a:t>和</a:t>
            </a:r>
            <a:r>
              <a:rPr lang="zh-CN" altLang="en-US" sz="2800" b="1">
                <a:latin typeface="Times New Roman" pitchFamily="18" charset="0"/>
                <a:sym typeface="Symbol" pitchFamily="18" charset="2"/>
              </a:rPr>
              <a:t></a:t>
            </a:r>
            <a:r>
              <a:rPr lang="zh-CN" altLang="en-US" sz="2800" b="1">
                <a:latin typeface="Times New Roman" pitchFamily="18" charset="0"/>
              </a:rPr>
              <a:t>为任意语法符号串。</a:t>
            </a:r>
          </a:p>
          <a:p>
            <a:pPr algn="just" eaLnBrk="0" hangingPunct="0">
              <a:spcBef>
                <a:spcPct val="0"/>
              </a:spcBef>
              <a:buClrTx/>
              <a:buFontTx/>
              <a:buNone/>
            </a:pPr>
            <a:r>
              <a:rPr lang="zh-CN" altLang="en-US" sz="2800" b="1">
                <a:latin typeface="Times New Roman" pitchFamily="18" charset="0"/>
              </a:rPr>
              <a:t>不难证明有下面关系式：</a:t>
            </a:r>
            <a:endParaRPr lang="zh-CN" altLang="en-US" sz="2800" b="1">
              <a:latin typeface="宋体" pitchFamily="2" charset="-122"/>
              <a:sym typeface="Symbol" pitchFamily="18" charset="2"/>
            </a:endParaRPr>
          </a:p>
          <a:p>
            <a:pPr algn="just" eaLnBrk="0" hangingPunct="0">
              <a:spcBef>
                <a:spcPct val="0"/>
              </a:spcBef>
              <a:buClrTx/>
              <a:buFontTx/>
              <a:buNone/>
            </a:pPr>
            <a:r>
              <a:rPr lang="zh-CN" altLang="en-US" sz="2800" b="1">
                <a:latin typeface="Times New Roman" pitchFamily="18" charset="0"/>
                <a:cs typeface="Times New Roman" pitchFamily="18" charset="0"/>
                <a:sym typeface="Symbol" pitchFamily="18" charset="2"/>
              </a:rPr>
              <a:t>		</a:t>
            </a:r>
            <a:r>
              <a:rPr lang="en-US" altLang="zh-CN" sz="2800" b="1">
                <a:latin typeface="Times New Roman" pitchFamily="18" charset="0"/>
                <a:cs typeface="Times New Roman" pitchFamily="18" charset="0"/>
                <a:sym typeface="Symbol" pitchFamily="18" charset="2"/>
              </a:rPr>
              <a:t>Select( A</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sym typeface="Symbol" pitchFamily="18" charset="2"/>
              </a:rPr>
              <a:t>A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First( A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First(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endParaRPr lang="en-US" altLang="zh-CN" sz="2800" b="1">
              <a:latin typeface="宋体" pitchFamily="2" charset="-122"/>
              <a:sym typeface="Symbol" pitchFamily="18" charset="2"/>
            </a:endParaRPr>
          </a:p>
          <a:p>
            <a:pPr algn="just" eaLnBrk="0" hangingPunct="0">
              <a:spcBef>
                <a:spcPct val="0"/>
              </a:spcBef>
              <a:buClrTx/>
              <a:buFontTx/>
              <a:buNone/>
            </a:pPr>
            <a:r>
              <a:rPr lang="en-US" altLang="zh-CN" sz="2800" b="1">
                <a:latin typeface="Times New Roman" pitchFamily="18" charset="0"/>
                <a:cs typeface="Times New Roman" pitchFamily="18" charset="0"/>
                <a:sym typeface="Symbol" pitchFamily="18" charset="2"/>
              </a:rPr>
              <a:t>		Select( A</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sym typeface="Symbol" pitchFamily="18" charset="2"/>
              </a:rPr>
              <a: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r>
              <a:rPr lang="en-US" altLang="zh-CN" sz="2800" b="1">
                <a:latin typeface="Times New Roman" pitchFamily="18" charset="0"/>
                <a:cs typeface="Times New Roman" pitchFamily="18" charset="0"/>
                <a:sym typeface="Symbol" pitchFamily="18" charset="2"/>
              </a:rPr>
              <a: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First(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endParaRPr lang="en-US" altLang="zh-CN" sz="2800" b="1">
              <a:latin typeface="宋体" pitchFamily="2" charset="-122"/>
              <a:sym typeface="Symbol" pitchFamily="18" charset="2"/>
            </a:endParaRPr>
          </a:p>
          <a:p>
            <a:pPr algn="just" eaLnBrk="0" hangingPunct="0">
              <a:spcBef>
                <a:spcPct val="0"/>
              </a:spcBef>
              <a:buClrTx/>
              <a:buFontTx/>
              <a:buNone/>
            </a:pPr>
            <a:r>
              <a:rPr lang="zh-CN" altLang="en-US" sz="2800" b="1">
                <a:latin typeface="Times New Roman" pitchFamily="18" charset="0"/>
                <a:sym typeface="Symbol" pitchFamily="18" charset="2"/>
              </a:rPr>
              <a:t>故</a:t>
            </a:r>
            <a:r>
              <a:rPr lang="en-US" altLang="zh-CN" sz="2800" b="1">
                <a:latin typeface="Times New Roman" pitchFamily="18" charset="0"/>
                <a:cs typeface="Times New Roman" pitchFamily="18" charset="0"/>
                <a:sym typeface="Symbol" pitchFamily="18" charset="2"/>
              </a:rPr>
              <a:t>A</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sym typeface="Symbol" pitchFamily="18" charset="2"/>
              </a:rPr>
              <a:t>A </a:t>
            </a:r>
            <a:r>
              <a:rPr lang="en-US" altLang="zh-CN" sz="2800" b="1">
                <a:latin typeface="Times New Roman" pitchFamily="18" charset="0"/>
                <a:sym typeface="Symbol" pitchFamily="18" charset="2"/>
              </a:rPr>
              <a:t></a:t>
            </a:r>
            <a:r>
              <a:rPr lang="zh-CN" altLang="en-US" sz="2800" b="1">
                <a:latin typeface="Times New Roman" pitchFamily="18" charset="0"/>
              </a:rPr>
              <a:t>和</a:t>
            </a:r>
            <a:r>
              <a:rPr lang="en-US" altLang="zh-CN" sz="2800" b="1">
                <a:latin typeface="Times New Roman" pitchFamily="18" charset="0"/>
                <a:cs typeface="Times New Roman" pitchFamily="18" charset="0"/>
                <a:sym typeface="Symbol" pitchFamily="18" charset="2"/>
              </a:rPr>
              <a:t>A</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sym typeface="Symbol" pitchFamily="18" charset="2"/>
              </a:rPr>
              <a:t> </a:t>
            </a:r>
            <a:r>
              <a:rPr lang="en-US" altLang="zh-CN" sz="2800" b="1">
                <a:latin typeface="Times New Roman" pitchFamily="18" charset="0"/>
                <a:sym typeface="Symbol" pitchFamily="18" charset="2"/>
              </a:rPr>
              <a:t></a:t>
            </a:r>
            <a:r>
              <a:rPr lang="en-US" altLang="zh-CN" sz="2800" b="1">
                <a:latin typeface="Times New Roman" pitchFamily="18" charset="0"/>
                <a:cs typeface="Times New Roman" pitchFamily="18" charset="0"/>
              </a:rPr>
              <a:t> </a:t>
            </a:r>
            <a:r>
              <a:rPr lang="zh-CN" altLang="en-US" sz="2800" b="1">
                <a:latin typeface="Times New Roman" pitchFamily="18" charset="0"/>
                <a:sym typeface="Symbol" pitchFamily="18" charset="2"/>
              </a:rPr>
              <a:t>的</a:t>
            </a:r>
            <a:r>
              <a:rPr lang="en-US" altLang="zh-CN" sz="2800" b="1">
                <a:latin typeface="Times New Roman" pitchFamily="18" charset="0"/>
                <a:cs typeface="Times New Roman" pitchFamily="18" charset="0"/>
                <a:sym typeface="Symbol" pitchFamily="18" charset="2"/>
              </a:rPr>
              <a:t>Select</a:t>
            </a:r>
            <a:r>
              <a:rPr lang="zh-CN" altLang="en-US" sz="2800" b="1">
                <a:latin typeface="Times New Roman" pitchFamily="18" charset="0"/>
                <a:sym typeface="Symbol" pitchFamily="18" charset="2"/>
              </a:rPr>
              <a:t>集</a:t>
            </a:r>
            <a:r>
              <a:rPr lang="zh-CN" altLang="en-US" sz="2800" b="1">
                <a:solidFill>
                  <a:srgbClr val="FF9933"/>
                </a:solidFill>
                <a:latin typeface="Times New Roman" pitchFamily="18" charset="0"/>
                <a:sym typeface="Symbol" pitchFamily="18" charset="2"/>
              </a:rPr>
              <a:t>相交</a:t>
            </a:r>
            <a:r>
              <a:rPr lang="zh-CN" altLang="en-US" sz="2800" b="1">
                <a:latin typeface="Times New Roman" pitchFamily="18" charset="0"/>
                <a:sym typeface="Symbol" pitchFamily="18" charset="2"/>
              </a:rPr>
              <a:t>，</a:t>
            </a:r>
            <a:r>
              <a:rPr lang="zh-CN" altLang="en-US" sz="2800" b="1">
                <a:solidFill>
                  <a:srgbClr val="FF9933"/>
                </a:solidFill>
                <a:latin typeface="Times New Roman" pitchFamily="18" charset="0"/>
                <a:sym typeface="Symbol" pitchFamily="18" charset="2"/>
              </a:rPr>
              <a:t>不是</a:t>
            </a:r>
            <a:r>
              <a:rPr lang="en-US" altLang="zh-CN" sz="2800" b="1">
                <a:latin typeface="Times New Roman" pitchFamily="18" charset="0"/>
                <a:sym typeface="Symbol" pitchFamily="18" charset="2"/>
              </a:rPr>
              <a:t>LL(1)</a:t>
            </a:r>
            <a:r>
              <a:rPr lang="zh-CN" altLang="en-US" sz="2800" b="1">
                <a:latin typeface="Times New Roman" pitchFamily="18" charset="0"/>
                <a:sym typeface="Symbol" pitchFamily="18" charset="2"/>
              </a:rPr>
              <a:t>文法。</a:t>
            </a:r>
            <a:endParaRPr lang="zh-CN" altLang="en-US" sz="2800" b="1">
              <a:latin typeface="宋体" pitchFamily="2" charset="-122"/>
              <a:sym typeface="Symbol" pitchFamily="18" charset="2"/>
            </a:endParaRPr>
          </a:p>
          <a:p>
            <a:pPr eaLnBrk="0" hangingPunct="0">
              <a:spcBef>
                <a:spcPct val="0"/>
              </a:spcBef>
              <a:buClrTx/>
              <a:buFontTx/>
              <a:buNone/>
            </a:pP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endParaRPr lang="zh-CN" altLang="en-US"/>
          </a:p>
        </p:txBody>
      </p:sp>
      <p:sp>
        <p:nvSpPr>
          <p:cNvPr id="76803" name="Rectangle 3"/>
          <p:cNvSpPr>
            <a:spLocks noGrp="1" noChangeArrowheads="1"/>
          </p:cNvSpPr>
          <p:nvPr>
            <p:ph type="body" idx="1"/>
          </p:nvPr>
        </p:nvSpPr>
        <p:spPr>
          <a:xfrm>
            <a:off x="457200" y="1790700"/>
            <a:ext cx="8458200" cy="4152900"/>
          </a:xfrm>
        </p:spPr>
        <p:txBody>
          <a:bodyPr/>
          <a:lstStyle/>
          <a:p>
            <a:pPr algn="just">
              <a:buFont typeface="Monotype Sorts" pitchFamily="2" charset="2"/>
              <a:buBlip>
                <a:blip r:embed="rId2"/>
              </a:buBlip>
            </a:pPr>
            <a:r>
              <a:rPr lang="zh-CN" altLang="en-US" b="1"/>
              <a:t>对非</a:t>
            </a:r>
            <a:r>
              <a:rPr lang="en-US" altLang="zh-CN" b="1"/>
              <a:t>LL(1)</a:t>
            </a:r>
            <a:r>
              <a:rPr lang="zh-CN" altLang="en-US" b="1"/>
              <a:t>文法进行等价变换</a:t>
            </a:r>
          </a:p>
          <a:p>
            <a:pPr algn="just">
              <a:buFont typeface="Wingdings" pitchFamily="2" charset="2"/>
              <a:buChar char="Ø"/>
            </a:pPr>
            <a:r>
              <a:rPr lang="zh-CN" altLang="en-US" b="1"/>
              <a:t>提取左公共因子</a:t>
            </a:r>
          </a:p>
          <a:p>
            <a:pPr algn="just">
              <a:buFont typeface="Wingdings" pitchFamily="2" charset="2"/>
              <a:buChar char="Ø"/>
            </a:pPr>
            <a:r>
              <a:rPr lang="zh-CN" altLang="en-US" b="1"/>
              <a:t>消除左递归</a:t>
            </a:r>
            <a:endParaRPr lang="zh-CN" altLang="en-US" b="1">
              <a:latin typeface="宋体" pitchFamily="2" charset="-122"/>
            </a:endParaRPr>
          </a:p>
          <a:p>
            <a:pPr>
              <a:buFont typeface="Monotype Sorts" pitchFamily="2" charset="2"/>
              <a:buNone/>
            </a:pPr>
            <a:r>
              <a:rPr lang="zh-CN" altLang="en-US" b="1"/>
              <a:t>	</a:t>
            </a:r>
          </a:p>
          <a:p>
            <a:pPr>
              <a:buFont typeface="Monotype Sorts" pitchFamily="2" charset="2"/>
              <a:buNone/>
            </a:pPr>
            <a:r>
              <a:rPr lang="zh-CN" altLang="en-US" b="1"/>
              <a:t>	注意：变换后的文法不一定是</a:t>
            </a:r>
            <a:r>
              <a:rPr lang="en-US" altLang="zh-CN" b="1"/>
              <a:t>LL(1)</a:t>
            </a:r>
            <a:r>
              <a:rPr lang="zh-CN" altLang="en-US" b="1"/>
              <a:t>文法，文法不含左递归和左公共因子只是</a:t>
            </a:r>
            <a:r>
              <a:rPr lang="en-US" altLang="zh-CN" b="1"/>
              <a:t>LL(1)</a:t>
            </a:r>
            <a:r>
              <a:rPr lang="zh-CN" altLang="en-US" b="1"/>
              <a:t>文法的必要条件。</a:t>
            </a: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b="1"/>
              <a:t>1 提取左公共因子</a:t>
            </a:r>
          </a:p>
        </p:txBody>
      </p:sp>
      <p:sp>
        <p:nvSpPr>
          <p:cNvPr id="37891" name="Rectangle 3"/>
          <p:cNvSpPr>
            <a:spLocks noGrp="1" noChangeArrowheads="1"/>
          </p:cNvSpPr>
          <p:nvPr>
            <p:ph type="body" idx="1"/>
          </p:nvPr>
        </p:nvSpPr>
        <p:spPr>
          <a:xfrm>
            <a:off x="533400" y="1676400"/>
            <a:ext cx="8382000" cy="4152900"/>
          </a:xfrm>
        </p:spPr>
        <p:txBody>
          <a:bodyPr/>
          <a:lstStyle/>
          <a:p>
            <a:pPr>
              <a:buFont typeface="Wingdings" pitchFamily="2" charset="2"/>
              <a:buChar char="Ø"/>
            </a:pPr>
            <a:r>
              <a:rPr lang="zh-CN" altLang="en-US" sz="2800" b="1"/>
              <a:t>将产生式</a:t>
            </a:r>
            <a:r>
              <a:rPr lang="en-US" altLang="zh-CN" sz="2800" b="1"/>
              <a:t>A→αβ|αr</a:t>
            </a:r>
            <a:r>
              <a:rPr lang="zh-CN" altLang="en-US" sz="2800" b="1"/>
              <a:t> 等价变换为:</a:t>
            </a:r>
          </a:p>
          <a:p>
            <a:pPr>
              <a:buFont typeface="Wingdings" pitchFamily="2" charset="2"/>
              <a:buNone/>
            </a:pPr>
            <a:r>
              <a:rPr lang="en-US" altLang="zh-CN" sz="2800" b="1"/>
              <a:t>	A→α(β|r)，</a:t>
            </a:r>
          </a:p>
          <a:p>
            <a:pPr algn="just">
              <a:buFont typeface="Monotype Sorts" pitchFamily="2" charset="2"/>
              <a:buNone/>
            </a:pPr>
            <a:r>
              <a:rPr lang="zh-CN" altLang="en-US" sz="2800" b="1"/>
              <a:t>	将括号内用一新引入的非终结符</a:t>
            </a:r>
            <a:r>
              <a:rPr lang="en-US" altLang="zh-CN" sz="2800" b="1"/>
              <a:t>A</a:t>
            </a:r>
            <a:r>
              <a:rPr lang="en-US" altLang="zh-CN" sz="2800" b="1">
                <a:latin typeface="Times New Roman"/>
              </a:rPr>
              <a:t>’</a:t>
            </a:r>
            <a:r>
              <a:rPr lang="zh-CN" altLang="en-US" sz="2800" b="1"/>
              <a:t>表示,得 </a:t>
            </a:r>
            <a:r>
              <a:rPr lang="en-US" altLang="zh-CN" sz="2800" b="1"/>
              <a:t>A→αA</a:t>
            </a:r>
            <a:r>
              <a:rPr lang="en-US" altLang="zh-CN" sz="2800" b="1">
                <a:latin typeface="Times New Roman"/>
              </a:rPr>
              <a:t>’</a:t>
            </a:r>
            <a:r>
              <a:rPr lang="en-US" altLang="zh-CN" sz="2800" b="1"/>
              <a:t>，A</a:t>
            </a:r>
            <a:r>
              <a:rPr lang="en-US" altLang="zh-CN" sz="2800" b="1">
                <a:latin typeface="Times New Roman"/>
              </a:rPr>
              <a:t>’</a:t>
            </a:r>
            <a:r>
              <a:rPr lang="en-US" altLang="zh-CN" sz="2800" b="1"/>
              <a:t>→β|r</a:t>
            </a:r>
          </a:p>
          <a:p>
            <a:pPr algn="just">
              <a:buFont typeface="Wingdings" pitchFamily="2" charset="2"/>
              <a:buChar char="Ø"/>
            </a:pPr>
            <a:r>
              <a:rPr lang="zh-CN" altLang="en-US" sz="2800" b="1"/>
              <a:t>一般形式：若</a:t>
            </a:r>
            <a:r>
              <a:rPr lang="en-US" altLang="zh-CN" sz="2800" b="1"/>
              <a:t>A→αβ</a:t>
            </a:r>
            <a:r>
              <a:rPr lang="en-US" altLang="zh-CN" sz="2800" b="1" baseline="-30000"/>
              <a:t>1</a:t>
            </a:r>
            <a:r>
              <a:rPr lang="en-US" altLang="zh-CN" sz="2800" b="1"/>
              <a:t>|αβ</a:t>
            </a:r>
            <a:r>
              <a:rPr lang="en-US" altLang="zh-CN" sz="2800" b="1" baseline="-30000"/>
              <a:t>2</a:t>
            </a:r>
            <a:r>
              <a:rPr lang="en-US" altLang="zh-CN" sz="2800" b="1"/>
              <a:t>|</a:t>
            </a:r>
            <a:r>
              <a:rPr lang="en-US" altLang="zh-CN" sz="2800" b="1">
                <a:latin typeface="Times New Roman"/>
              </a:rPr>
              <a:t>…</a:t>
            </a:r>
            <a:r>
              <a:rPr lang="en-US" altLang="zh-CN" sz="2800" b="1"/>
              <a:t>|αβ</a:t>
            </a:r>
            <a:r>
              <a:rPr lang="en-US" altLang="zh-CN" sz="2800" b="1" baseline="-30000"/>
              <a:t>n</a:t>
            </a:r>
            <a:r>
              <a:rPr lang="en-US" altLang="zh-CN" sz="2800" b="1"/>
              <a:t>,</a:t>
            </a:r>
          </a:p>
          <a:p>
            <a:pPr algn="just">
              <a:buFont typeface="Monotype Sorts" pitchFamily="2" charset="2"/>
              <a:buNone/>
            </a:pPr>
            <a:r>
              <a:rPr lang="zh-CN" altLang="en-US" sz="2800" b="1"/>
              <a:t>	提取左公共因子后变为</a:t>
            </a:r>
            <a:r>
              <a:rPr lang="en-US" altLang="zh-CN" sz="2800" b="1"/>
              <a:t>A→αA</a:t>
            </a:r>
            <a:r>
              <a:rPr lang="en-US" altLang="zh-CN" sz="2800" b="1">
                <a:latin typeface="Times New Roman"/>
              </a:rPr>
              <a:t>’</a:t>
            </a:r>
            <a:r>
              <a:rPr lang="en-US" altLang="zh-CN" sz="2800" b="1"/>
              <a:t>，</a:t>
            </a:r>
          </a:p>
          <a:p>
            <a:pPr algn="just">
              <a:buFont typeface="Monotype Sorts" pitchFamily="2" charset="2"/>
              <a:buNone/>
            </a:pPr>
            <a:r>
              <a:rPr lang="en-US" altLang="zh-CN" sz="2800" b="1"/>
              <a:t>	A</a:t>
            </a:r>
            <a:r>
              <a:rPr lang="en-US" altLang="zh-CN" sz="2800" b="1">
                <a:latin typeface="Times New Roman"/>
              </a:rPr>
              <a:t>’</a:t>
            </a:r>
            <a:r>
              <a:rPr lang="en-US" altLang="zh-CN" sz="2800" b="1"/>
              <a:t>→ β</a:t>
            </a:r>
            <a:r>
              <a:rPr lang="en-US" altLang="zh-CN" sz="2800" b="1" baseline="-30000"/>
              <a:t>1</a:t>
            </a:r>
            <a:r>
              <a:rPr lang="en-US" altLang="zh-CN" sz="2800" b="1"/>
              <a:t>|β</a:t>
            </a:r>
            <a:r>
              <a:rPr lang="en-US" altLang="zh-CN" sz="2800" b="1" baseline="-30000"/>
              <a:t>2</a:t>
            </a:r>
            <a:r>
              <a:rPr lang="en-US" altLang="zh-CN" sz="2800" b="1"/>
              <a:t>|</a:t>
            </a:r>
            <a:r>
              <a:rPr lang="en-US" altLang="zh-CN" sz="2800" b="1">
                <a:latin typeface="Times New Roman"/>
              </a:rPr>
              <a:t>…</a:t>
            </a:r>
            <a:r>
              <a:rPr lang="en-US" altLang="zh-CN" sz="2800" b="1"/>
              <a:t>|β</a:t>
            </a:r>
            <a:r>
              <a:rPr lang="en-US" altLang="zh-CN" sz="2800" b="1" baseline="-30000"/>
              <a:t>n</a:t>
            </a:r>
          </a:p>
          <a:p>
            <a:pPr algn="just">
              <a:buFont typeface="Monotype Sorts" pitchFamily="2" charset="2"/>
              <a:buNone/>
            </a:pPr>
            <a:r>
              <a:rPr lang="en-US" altLang="zh-CN" sz="2800" b="1"/>
              <a:t>	</a:t>
            </a:r>
            <a:r>
              <a:rPr lang="zh-CN" altLang="en-US" sz="2800" b="1"/>
              <a:t>若在</a:t>
            </a:r>
            <a:r>
              <a:rPr lang="en-US" altLang="zh-CN" sz="2800" b="1"/>
              <a:t>β</a:t>
            </a:r>
            <a:r>
              <a:rPr lang="en-US" altLang="zh-CN" sz="2800" b="1" baseline="-25000"/>
              <a:t>i</a:t>
            </a:r>
            <a:r>
              <a:rPr lang="zh-CN" altLang="en-US" sz="2800" b="1"/>
              <a:t>中仍含有左公共因子,可再次提取.</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bldLvl="2"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endParaRPr lang="zh-CN" altLang="en-US" b="1"/>
          </a:p>
        </p:txBody>
      </p:sp>
      <p:sp>
        <p:nvSpPr>
          <p:cNvPr id="38915" name="Rectangle 3"/>
          <p:cNvSpPr>
            <a:spLocks noGrp="1" noChangeArrowheads="1"/>
          </p:cNvSpPr>
          <p:nvPr>
            <p:ph type="body" idx="1"/>
          </p:nvPr>
        </p:nvSpPr>
        <p:spPr/>
        <p:txBody>
          <a:bodyPr/>
          <a:lstStyle/>
          <a:p>
            <a:pPr algn="just">
              <a:buFont typeface="Monotype Sorts" pitchFamily="2" charset="2"/>
              <a:buBlip>
                <a:blip r:embed="rId2"/>
              </a:buBlip>
            </a:pPr>
            <a:r>
              <a:rPr lang="zh-CN" altLang="en-US" b="1">
                <a:latin typeface="Times New Roman" pitchFamily="18" charset="0"/>
              </a:rPr>
              <a:t>例	文法</a:t>
            </a:r>
            <a:r>
              <a:rPr lang="en-US" altLang="zh-CN" b="1"/>
              <a:t>G1</a:t>
            </a:r>
            <a:r>
              <a:rPr lang="en-US" altLang="zh-CN" b="1">
                <a:latin typeface="Times New Roman" pitchFamily="18" charset="0"/>
              </a:rPr>
              <a:t>：</a:t>
            </a:r>
            <a:endParaRPr lang="en-US" altLang="zh-CN" b="1"/>
          </a:p>
          <a:p>
            <a:pPr algn="just">
              <a:buFont typeface="Monotype Sorts" pitchFamily="2" charset="2"/>
              <a:buNone/>
            </a:pPr>
            <a:r>
              <a:rPr lang="en-US" altLang="zh-CN" b="1"/>
              <a:t>		S→aSb|aS|ε</a:t>
            </a:r>
          </a:p>
          <a:p>
            <a:pPr algn="just">
              <a:buFont typeface="Monotype Sorts" pitchFamily="2" charset="2"/>
              <a:buNone/>
            </a:pPr>
            <a:r>
              <a:rPr lang="en-US" altLang="zh-CN" b="1"/>
              <a:t>        </a:t>
            </a:r>
            <a:r>
              <a:rPr lang="zh-CN" altLang="en-US" b="1"/>
              <a:t>提左因子得:</a:t>
            </a:r>
            <a:r>
              <a:rPr lang="en-US" altLang="zh-CN" b="1"/>
              <a:t>S→aS(b|ε)|ε</a:t>
            </a:r>
          </a:p>
          <a:p>
            <a:pPr algn="just">
              <a:buFont typeface="Monotype Sorts" pitchFamily="2" charset="2"/>
              <a:buNone/>
            </a:pPr>
            <a:r>
              <a:rPr lang="en-US" altLang="zh-CN" b="1"/>
              <a:t>        </a:t>
            </a:r>
            <a:r>
              <a:rPr lang="zh-CN" altLang="en-US" b="1"/>
              <a:t>引进新的非终结符得:</a:t>
            </a:r>
          </a:p>
          <a:p>
            <a:pPr algn="just">
              <a:buFont typeface="Monotype Sorts" pitchFamily="2" charset="2"/>
              <a:buNone/>
            </a:pPr>
            <a:r>
              <a:rPr lang="zh-CN" altLang="en-US" b="1"/>
              <a:t>			</a:t>
            </a:r>
            <a:r>
              <a:rPr lang="en-US" altLang="zh-CN" b="1"/>
              <a:t>S→aSS</a:t>
            </a:r>
            <a:r>
              <a:rPr lang="en-US" altLang="zh-CN" b="1">
                <a:latin typeface="Times New Roman"/>
              </a:rPr>
              <a:t>’</a:t>
            </a:r>
            <a:r>
              <a:rPr lang="en-US" altLang="zh-CN" b="1"/>
              <a:t>|ε</a:t>
            </a:r>
          </a:p>
          <a:p>
            <a:pPr algn="just">
              <a:buFont typeface="Monotype Sorts" pitchFamily="2" charset="2"/>
              <a:buNone/>
            </a:pPr>
            <a:r>
              <a:rPr lang="en-US" altLang="zh-CN" b="1"/>
              <a:t>			S</a:t>
            </a:r>
            <a:r>
              <a:rPr lang="en-US" altLang="zh-CN" b="1">
                <a:latin typeface="Times New Roman"/>
              </a:rPr>
              <a:t>’</a:t>
            </a:r>
            <a:r>
              <a:rPr lang="en-US" altLang="zh-CN" b="1"/>
              <a:t> →b|ε</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89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b="1" dirty="0" smtClean="0"/>
              <a:t>4.</a:t>
            </a:r>
            <a:r>
              <a:rPr lang="zh-CN" altLang="en-US" b="1" dirty="0" smtClean="0"/>
              <a:t>1  </a:t>
            </a:r>
            <a:r>
              <a:rPr lang="zh-CN" altLang="en-US" b="1" dirty="0">
                <a:latin typeface="Times New Roman" pitchFamily="18" charset="0"/>
              </a:rPr>
              <a:t>确定的自顶向下分析思想</a:t>
            </a:r>
          </a:p>
        </p:txBody>
      </p:sp>
      <p:sp>
        <p:nvSpPr>
          <p:cNvPr id="10243" name="Rectangle 3"/>
          <p:cNvSpPr>
            <a:spLocks noGrp="1" noChangeArrowheads="1"/>
          </p:cNvSpPr>
          <p:nvPr>
            <p:ph type="body" idx="1"/>
          </p:nvPr>
        </p:nvSpPr>
        <p:spPr/>
        <p:txBody>
          <a:bodyPr/>
          <a:lstStyle/>
          <a:p>
            <a:pPr algn="just">
              <a:buFont typeface="Monotype Sorts" pitchFamily="2" charset="2"/>
              <a:buNone/>
            </a:pPr>
            <a:r>
              <a:rPr lang="zh-CN" altLang="en-US" b="1" dirty="0"/>
              <a:t>1  </a:t>
            </a:r>
            <a:r>
              <a:rPr lang="zh-CN" altLang="en-US" b="1" dirty="0">
                <a:latin typeface="Times New Roman" pitchFamily="18" charset="0"/>
              </a:rPr>
              <a:t>确定分析的条件</a:t>
            </a:r>
            <a:endParaRPr lang="zh-CN" altLang="en-US" b="1" dirty="0"/>
          </a:p>
          <a:p>
            <a:pPr algn="just">
              <a:buFont typeface="Monotype Sorts" pitchFamily="2" charset="2"/>
              <a:buNone/>
            </a:pPr>
            <a:r>
              <a:rPr lang="zh-CN" altLang="en-US" b="1" dirty="0"/>
              <a:t>2  开始符号集</a:t>
            </a:r>
            <a:r>
              <a:rPr lang="en-US" altLang="zh-CN" b="1" dirty="0"/>
              <a:t>FIRST(α)</a:t>
            </a:r>
            <a:r>
              <a:rPr lang="zh-CN" altLang="en-US" b="1" dirty="0"/>
              <a:t>的定义</a:t>
            </a:r>
          </a:p>
          <a:p>
            <a:pPr algn="just">
              <a:buFont typeface="Monotype Sorts" pitchFamily="2" charset="2"/>
              <a:buNone/>
            </a:pPr>
            <a:r>
              <a:rPr lang="zh-CN" altLang="en-US" b="1" dirty="0"/>
              <a:t>3  后跟符号集</a:t>
            </a:r>
            <a:r>
              <a:rPr lang="en-US" altLang="zh-CN" b="1" dirty="0"/>
              <a:t>FOLLOW(A)</a:t>
            </a:r>
            <a:r>
              <a:rPr lang="zh-CN" altLang="en-US" b="1" dirty="0"/>
              <a:t>的定义</a:t>
            </a:r>
          </a:p>
          <a:p>
            <a:pPr algn="just">
              <a:buFont typeface="Monotype Sorts" pitchFamily="2" charset="2"/>
              <a:buNone/>
            </a:pPr>
            <a:r>
              <a:rPr lang="zh-CN" altLang="en-US" b="1" dirty="0"/>
              <a:t>4  选择集合</a:t>
            </a:r>
            <a:r>
              <a:rPr lang="en-US" altLang="zh-CN" b="1" dirty="0"/>
              <a:t>SELECT(A→α)</a:t>
            </a:r>
            <a:r>
              <a:rPr lang="zh-CN" altLang="en-US" b="1" dirty="0"/>
              <a:t>的定义</a:t>
            </a:r>
          </a:p>
          <a:p>
            <a:pPr algn="just">
              <a:buFont typeface="Monotype Sorts" pitchFamily="2" charset="2"/>
              <a:buNone/>
            </a:pPr>
            <a:r>
              <a:rPr lang="zh-CN" altLang="en-US" b="1" dirty="0"/>
              <a:t>5  </a:t>
            </a:r>
            <a:r>
              <a:rPr lang="en-US" altLang="zh-CN" b="1" dirty="0"/>
              <a:t>LL(1)</a:t>
            </a:r>
            <a:r>
              <a:rPr lang="zh-CN" altLang="en-US" b="1" dirty="0"/>
              <a:t>文法的定义</a:t>
            </a:r>
          </a:p>
          <a:p>
            <a:pPr>
              <a:buFont typeface="Monotype Sorts" pitchFamily="2" charset="2"/>
              <a:buNone/>
            </a:pPr>
            <a:endParaRPr lang="zh-CN" alt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b="1"/>
              <a:t>2.</a:t>
            </a:r>
            <a:r>
              <a:rPr lang="zh-CN" altLang="en-US" b="1">
                <a:latin typeface="Times New Roman" pitchFamily="18" charset="0"/>
              </a:rPr>
              <a:t>  消除左递归</a:t>
            </a:r>
          </a:p>
        </p:txBody>
      </p:sp>
      <p:sp>
        <p:nvSpPr>
          <p:cNvPr id="39941" name="Rectangle 5"/>
          <p:cNvSpPr>
            <a:spLocks noGrp="1" noChangeArrowheads="1"/>
          </p:cNvSpPr>
          <p:nvPr>
            <p:ph type="body" idx="1"/>
          </p:nvPr>
        </p:nvSpPr>
        <p:spPr>
          <a:noFill/>
          <a:ln/>
        </p:spPr>
        <p:txBody>
          <a:bodyPr/>
          <a:lstStyle/>
          <a:p>
            <a:pPr marL="533400" indent="-533400" algn="just">
              <a:lnSpc>
                <a:spcPct val="90000"/>
              </a:lnSpc>
              <a:buFont typeface="Monotype Sorts" pitchFamily="2" charset="2"/>
              <a:buAutoNum type="arabicParenR"/>
            </a:pPr>
            <a:r>
              <a:rPr lang="zh-CN" altLang="en-US" sz="2800" b="1"/>
              <a:t>消除直接左递归</a:t>
            </a:r>
          </a:p>
          <a:p>
            <a:pPr marL="533400" indent="-533400" algn="just">
              <a:lnSpc>
                <a:spcPct val="90000"/>
              </a:lnSpc>
              <a:buFont typeface="Monotype Sorts" pitchFamily="2" charset="2"/>
              <a:buBlip>
                <a:blip r:embed="rId2"/>
              </a:buBlip>
            </a:pPr>
            <a:r>
              <a:rPr lang="zh-CN" altLang="en-US" sz="2800" b="1"/>
              <a:t>文法</a:t>
            </a:r>
            <a:r>
              <a:rPr lang="en-US" altLang="zh-CN" sz="2800" b="1"/>
              <a:t>G:S→Sa|b</a:t>
            </a:r>
          </a:p>
          <a:p>
            <a:pPr marL="533400" indent="-533400" algn="just">
              <a:lnSpc>
                <a:spcPct val="90000"/>
              </a:lnSpc>
              <a:buFont typeface="Monotype Sorts" pitchFamily="2" charset="2"/>
              <a:buNone/>
            </a:pPr>
            <a:r>
              <a:rPr lang="zh-CN" altLang="en-US" sz="2800" b="1"/>
              <a:t>	可改写成 	</a:t>
            </a:r>
            <a:r>
              <a:rPr lang="en-US" altLang="zh-CN" sz="2800" b="1"/>
              <a:t>S→bS</a:t>
            </a:r>
            <a:r>
              <a:rPr lang="en-US" altLang="zh-CN" sz="2800" b="1">
                <a:latin typeface="Times New Roman"/>
              </a:rPr>
              <a:t>’</a:t>
            </a:r>
            <a:endParaRPr lang="en-US" altLang="zh-CN" sz="2800" b="1"/>
          </a:p>
          <a:p>
            <a:pPr marL="533400" indent="-533400" algn="just">
              <a:lnSpc>
                <a:spcPct val="90000"/>
              </a:lnSpc>
              <a:buFont typeface="Monotype Sorts" pitchFamily="2" charset="2"/>
              <a:buNone/>
            </a:pPr>
            <a:r>
              <a:rPr lang="en-US" altLang="zh-CN" sz="2800" b="1"/>
              <a:t>				S</a:t>
            </a:r>
            <a:r>
              <a:rPr lang="en-US" altLang="zh-CN" sz="2800" b="1">
                <a:latin typeface="Times New Roman"/>
              </a:rPr>
              <a:t>’</a:t>
            </a:r>
            <a:r>
              <a:rPr lang="en-US" altLang="zh-CN" sz="2800" b="1"/>
              <a:t> →aS</a:t>
            </a:r>
            <a:r>
              <a:rPr lang="en-US" altLang="zh-CN" sz="2800" b="1">
                <a:latin typeface="Times New Roman"/>
              </a:rPr>
              <a:t>’</a:t>
            </a:r>
            <a:r>
              <a:rPr lang="en-US" altLang="zh-CN" sz="2800" b="1"/>
              <a:t>|ε</a:t>
            </a:r>
          </a:p>
          <a:p>
            <a:pPr marL="533400" indent="-533400" algn="just">
              <a:lnSpc>
                <a:spcPct val="90000"/>
              </a:lnSpc>
              <a:buFont typeface="Monotype Sorts" pitchFamily="2" charset="2"/>
              <a:buBlip>
                <a:blip r:embed="rId2"/>
              </a:buBlip>
            </a:pPr>
            <a:r>
              <a:rPr lang="zh-CN" altLang="en-US" sz="2800" b="1"/>
              <a:t>一般情形:</a:t>
            </a:r>
          </a:p>
          <a:p>
            <a:pPr marL="533400" indent="-533400" algn="just">
              <a:lnSpc>
                <a:spcPct val="90000"/>
              </a:lnSpc>
              <a:buFont typeface="Monotype Sorts" pitchFamily="2" charset="2"/>
              <a:buNone/>
            </a:pPr>
            <a:r>
              <a:rPr lang="zh-CN" altLang="en-US" sz="2800" b="1"/>
              <a:t>	含直接左递归的文法</a:t>
            </a:r>
            <a:r>
              <a:rPr lang="en-US" altLang="zh-CN" sz="2800" b="1"/>
              <a:t>G：</a:t>
            </a:r>
          </a:p>
          <a:p>
            <a:pPr marL="533400" indent="-533400" algn="just">
              <a:lnSpc>
                <a:spcPct val="90000"/>
              </a:lnSpc>
              <a:buFont typeface="Monotype Sorts" pitchFamily="2" charset="2"/>
              <a:buNone/>
            </a:pPr>
            <a:r>
              <a:rPr lang="en-US" altLang="zh-CN" sz="2800" b="1"/>
              <a:t>	A→Aα</a:t>
            </a:r>
            <a:r>
              <a:rPr lang="en-US" altLang="zh-CN" sz="2800" b="1" baseline="-30000"/>
              <a:t>1</a:t>
            </a:r>
            <a:r>
              <a:rPr lang="en-US" altLang="zh-CN" sz="2800" b="1"/>
              <a:t>|Aα</a:t>
            </a:r>
            <a:r>
              <a:rPr lang="en-US" altLang="zh-CN" sz="2800" b="1" baseline="-30000"/>
              <a:t>2</a:t>
            </a:r>
            <a:r>
              <a:rPr lang="en-US" altLang="zh-CN" sz="2800" b="1"/>
              <a:t>|</a:t>
            </a:r>
            <a:r>
              <a:rPr lang="en-US" altLang="zh-CN" sz="2800" b="1">
                <a:latin typeface="Times New Roman"/>
              </a:rPr>
              <a:t>…</a:t>
            </a:r>
            <a:r>
              <a:rPr lang="en-US" altLang="zh-CN" sz="2800" b="1"/>
              <a:t>|Aα</a:t>
            </a:r>
            <a:r>
              <a:rPr lang="en-US" altLang="zh-CN" sz="2800" b="1" baseline="-25000"/>
              <a:t>m</a:t>
            </a:r>
            <a:r>
              <a:rPr lang="en-US" altLang="zh-CN" sz="2800" b="1"/>
              <a:t>|β</a:t>
            </a:r>
            <a:r>
              <a:rPr lang="en-US" altLang="zh-CN" sz="2800" b="1" baseline="-30000"/>
              <a:t>1</a:t>
            </a:r>
            <a:r>
              <a:rPr lang="en-US" altLang="zh-CN" sz="2800" b="1"/>
              <a:t>|β</a:t>
            </a:r>
            <a:r>
              <a:rPr lang="en-US" altLang="zh-CN" sz="2800" b="1" baseline="-30000"/>
              <a:t>2</a:t>
            </a:r>
            <a:r>
              <a:rPr lang="en-US" altLang="zh-CN" sz="2800" b="1"/>
              <a:t>|</a:t>
            </a:r>
            <a:r>
              <a:rPr lang="en-US" altLang="zh-CN" sz="2800" b="1">
                <a:latin typeface="Times New Roman"/>
              </a:rPr>
              <a:t>…</a:t>
            </a:r>
            <a:r>
              <a:rPr lang="en-US" altLang="zh-CN" sz="2800" b="1"/>
              <a:t>|β</a:t>
            </a:r>
            <a:r>
              <a:rPr lang="en-US" altLang="zh-CN" sz="2800" b="1" baseline="-30000"/>
              <a:t>n</a:t>
            </a:r>
            <a:endParaRPr lang="en-US" altLang="zh-CN" sz="2800" b="1"/>
          </a:p>
          <a:p>
            <a:pPr marL="533400" indent="-533400" algn="just">
              <a:lnSpc>
                <a:spcPct val="90000"/>
              </a:lnSpc>
              <a:buFont typeface="Monotype Sorts" pitchFamily="2" charset="2"/>
              <a:buNone/>
            </a:pPr>
            <a:r>
              <a:rPr lang="zh-CN" altLang="en-US" sz="2800" b="1"/>
              <a:t>	消除左递归后改写成：</a:t>
            </a:r>
          </a:p>
          <a:p>
            <a:pPr marL="533400" indent="-533400" algn="just">
              <a:lnSpc>
                <a:spcPct val="90000"/>
              </a:lnSpc>
              <a:buFont typeface="Monotype Sorts" pitchFamily="2" charset="2"/>
              <a:buNone/>
            </a:pPr>
            <a:r>
              <a:rPr lang="zh-CN" altLang="en-US" sz="2800" b="1"/>
              <a:t>	 </a:t>
            </a:r>
            <a:r>
              <a:rPr lang="en-US" altLang="zh-CN" sz="2800" b="1"/>
              <a:t>A→β</a:t>
            </a:r>
            <a:r>
              <a:rPr lang="en-US" altLang="zh-CN" sz="2800" b="1" baseline="-30000"/>
              <a:t>1</a:t>
            </a:r>
            <a:r>
              <a:rPr lang="en-US" altLang="zh-CN" sz="2800" b="1"/>
              <a:t>A</a:t>
            </a:r>
            <a:r>
              <a:rPr lang="en-US" altLang="zh-CN" sz="2800" b="1">
                <a:latin typeface="Times New Roman"/>
              </a:rPr>
              <a:t>’</a:t>
            </a:r>
            <a:r>
              <a:rPr lang="en-US" altLang="zh-CN" sz="2800" b="1"/>
              <a:t>|β</a:t>
            </a:r>
            <a:r>
              <a:rPr lang="en-US" altLang="zh-CN" sz="2800" b="1" baseline="-30000"/>
              <a:t>2</a:t>
            </a:r>
            <a:r>
              <a:rPr lang="en-US" altLang="zh-CN" sz="2800" b="1"/>
              <a:t>A</a:t>
            </a:r>
            <a:r>
              <a:rPr lang="en-US" altLang="zh-CN" sz="2800" b="1">
                <a:latin typeface="Times New Roman"/>
              </a:rPr>
              <a:t>’</a:t>
            </a:r>
            <a:r>
              <a:rPr lang="en-US" altLang="zh-CN" sz="2800" b="1"/>
              <a:t>|</a:t>
            </a:r>
            <a:r>
              <a:rPr lang="en-US" altLang="zh-CN" sz="2800" b="1">
                <a:latin typeface="Times New Roman"/>
              </a:rPr>
              <a:t>…</a:t>
            </a:r>
            <a:r>
              <a:rPr lang="en-US" altLang="zh-CN" sz="2800" b="1"/>
              <a:t>|β</a:t>
            </a:r>
            <a:r>
              <a:rPr lang="en-US" altLang="zh-CN" sz="2800" b="1" baseline="-30000"/>
              <a:t>n</a:t>
            </a:r>
            <a:r>
              <a:rPr lang="en-US" altLang="zh-CN" sz="2800" b="1"/>
              <a:t>A</a:t>
            </a:r>
            <a:r>
              <a:rPr lang="en-US" altLang="zh-CN" sz="2800" b="1">
                <a:latin typeface="Times New Roman"/>
              </a:rPr>
              <a:t>’</a:t>
            </a:r>
            <a:endParaRPr lang="en-US" altLang="zh-CN" sz="2800" b="1"/>
          </a:p>
          <a:p>
            <a:pPr marL="533400" indent="-533400" algn="just">
              <a:lnSpc>
                <a:spcPct val="90000"/>
              </a:lnSpc>
              <a:buFont typeface="Monotype Sorts" pitchFamily="2" charset="2"/>
              <a:buNone/>
            </a:pPr>
            <a:r>
              <a:rPr lang="en-US" altLang="zh-CN" sz="2800" b="1" baseline="-30000"/>
              <a:t>	 </a:t>
            </a:r>
            <a:r>
              <a:rPr lang="en-US" altLang="zh-CN" sz="2800" b="1"/>
              <a:t>A</a:t>
            </a:r>
            <a:r>
              <a:rPr lang="en-US" altLang="zh-CN" sz="2800" b="1">
                <a:latin typeface="Times New Roman"/>
              </a:rPr>
              <a:t>’</a:t>
            </a:r>
            <a:r>
              <a:rPr lang="en-US" altLang="zh-CN" sz="2800" b="1"/>
              <a:t>→α</a:t>
            </a:r>
            <a:r>
              <a:rPr lang="en-US" altLang="zh-CN" sz="2800" b="1" baseline="-30000"/>
              <a:t>1</a:t>
            </a:r>
            <a:r>
              <a:rPr lang="en-US" altLang="zh-CN" sz="2800" b="1"/>
              <a:t> A</a:t>
            </a:r>
            <a:r>
              <a:rPr lang="en-US" altLang="zh-CN" sz="2800" b="1">
                <a:latin typeface="Times New Roman"/>
              </a:rPr>
              <a:t>’</a:t>
            </a:r>
            <a:r>
              <a:rPr lang="en-US" altLang="zh-CN" sz="2800" b="1"/>
              <a:t>|α</a:t>
            </a:r>
            <a:r>
              <a:rPr lang="en-US" altLang="zh-CN" sz="2800" b="1" baseline="-30000"/>
              <a:t>2</a:t>
            </a:r>
            <a:r>
              <a:rPr lang="en-US" altLang="zh-CN" sz="2800" b="1"/>
              <a:t> A</a:t>
            </a:r>
            <a:r>
              <a:rPr lang="en-US" altLang="zh-CN" sz="2800" b="1">
                <a:latin typeface="Times New Roman"/>
              </a:rPr>
              <a:t>’</a:t>
            </a:r>
            <a:r>
              <a:rPr lang="en-US" altLang="zh-CN" sz="2800" b="1"/>
              <a:t>|</a:t>
            </a:r>
            <a:r>
              <a:rPr lang="en-US" altLang="zh-CN" sz="2800" b="1">
                <a:latin typeface="Times New Roman"/>
              </a:rPr>
              <a:t>…</a:t>
            </a:r>
            <a:r>
              <a:rPr lang="en-US" altLang="zh-CN" sz="2800" b="1"/>
              <a:t>|α</a:t>
            </a:r>
            <a:r>
              <a:rPr lang="en-US" altLang="zh-CN" sz="2800" b="1" baseline="-25000"/>
              <a:t>m</a:t>
            </a:r>
            <a:r>
              <a:rPr lang="en-US" altLang="zh-CN" sz="2800" b="1"/>
              <a:t> A</a:t>
            </a:r>
            <a:r>
              <a:rPr lang="en-US" altLang="zh-CN" sz="2800" b="1">
                <a:latin typeface="Times New Roman"/>
              </a:rPr>
              <a:t>’</a:t>
            </a:r>
            <a:r>
              <a:rPr lang="en-US" altLang="zh-CN" sz="2800" b="1"/>
              <a:t>|ε</a:t>
            </a:r>
            <a:r>
              <a:rPr lang="en-US" altLang="zh-CN" sz="2800" b="1">
                <a:latin typeface="Times New Roman"/>
              </a:rPr>
              <a:t> </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4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4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4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4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4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994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994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994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99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685800" y="381000"/>
            <a:ext cx="7772400" cy="6019800"/>
          </a:xfrm>
        </p:spPr>
        <p:txBody>
          <a:bodyPr/>
          <a:lstStyle/>
          <a:p>
            <a:pPr marL="609600" indent="-609600" algn="just">
              <a:lnSpc>
                <a:spcPct val="90000"/>
              </a:lnSpc>
              <a:buFont typeface="Monotype Sorts" pitchFamily="2" charset="2"/>
              <a:buAutoNum type="arabicParenR" startAt="2"/>
            </a:pPr>
            <a:r>
              <a:rPr lang="zh-CN" altLang="en-US" sz="2800" b="1"/>
              <a:t>消除间接左递归</a:t>
            </a:r>
            <a:endParaRPr lang="zh-CN" altLang="en-US" sz="2800" b="1">
              <a:latin typeface="Times New Roman" pitchFamily="18" charset="0"/>
            </a:endParaRPr>
          </a:p>
          <a:p>
            <a:pPr marL="609600" indent="-609600" algn="just">
              <a:lnSpc>
                <a:spcPct val="90000"/>
              </a:lnSpc>
              <a:buFont typeface="Monotype Sorts" pitchFamily="2" charset="2"/>
              <a:buNone/>
            </a:pPr>
            <a:r>
              <a:rPr lang="zh-CN" altLang="en-US" sz="2800" b="1">
                <a:latin typeface="Times New Roman" pitchFamily="18" charset="0"/>
              </a:rPr>
              <a:t>将间接左递归变成直接左递归，再消除</a:t>
            </a:r>
          </a:p>
          <a:p>
            <a:pPr marL="609600" indent="-609600" algn="just">
              <a:lnSpc>
                <a:spcPct val="90000"/>
              </a:lnSpc>
              <a:buFont typeface="Monotype Sorts" pitchFamily="2" charset="2"/>
              <a:buBlip>
                <a:blip r:embed="rId2"/>
              </a:buBlip>
            </a:pPr>
            <a:r>
              <a:rPr lang="zh-CN" altLang="en-US" sz="2800" b="1">
                <a:latin typeface="Times New Roman" pitchFamily="18" charset="0"/>
              </a:rPr>
              <a:t>算法步骤：</a:t>
            </a:r>
            <a:endParaRPr lang="zh-CN" altLang="en-US" sz="2800" b="1"/>
          </a:p>
          <a:p>
            <a:pPr marL="609600" indent="-609600" algn="just">
              <a:lnSpc>
                <a:spcPct val="90000"/>
              </a:lnSpc>
              <a:buFont typeface="Monotype Sorts" pitchFamily="2" charset="2"/>
              <a:buAutoNum type="arabicPeriod"/>
            </a:pPr>
            <a:r>
              <a:rPr lang="zh-CN" altLang="en-US" sz="2800" b="1">
                <a:latin typeface="Times New Roman" pitchFamily="18" charset="0"/>
              </a:rPr>
              <a:t>把文法的所有非终结符按任一顺序排列，</a:t>
            </a:r>
          </a:p>
          <a:p>
            <a:pPr marL="609600" indent="-609600" algn="just">
              <a:lnSpc>
                <a:spcPct val="90000"/>
              </a:lnSpc>
              <a:buFont typeface="Monotype Sorts" pitchFamily="2" charset="2"/>
              <a:buNone/>
            </a:pPr>
            <a:r>
              <a:rPr lang="zh-CN" altLang="en-US" sz="2800" b="1">
                <a:latin typeface="Times New Roman" pitchFamily="18" charset="0"/>
              </a:rPr>
              <a:t>	如：</a:t>
            </a:r>
            <a:r>
              <a:rPr lang="en-US" altLang="zh-CN" sz="2800" b="1"/>
              <a:t>A</a:t>
            </a:r>
            <a:r>
              <a:rPr lang="en-US" altLang="zh-CN" sz="2800" b="1" baseline="-30000"/>
              <a:t>1</a:t>
            </a:r>
            <a:r>
              <a:rPr lang="en-US" altLang="zh-CN" sz="2800" b="1">
                <a:latin typeface="Times New Roman" pitchFamily="18" charset="0"/>
              </a:rPr>
              <a:t>，</a:t>
            </a:r>
            <a:r>
              <a:rPr lang="en-US" altLang="zh-CN" sz="2800" b="1"/>
              <a:t>A</a:t>
            </a:r>
            <a:r>
              <a:rPr lang="en-US" altLang="zh-CN" sz="2800" b="1" baseline="-30000"/>
              <a:t>2</a:t>
            </a:r>
            <a:r>
              <a:rPr lang="en-US" altLang="zh-CN" sz="2800" b="1">
                <a:latin typeface="Times New Roman" pitchFamily="18" charset="0"/>
              </a:rPr>
              <a:t>，</a:t>
            </a:r>
            <a:r>
              <a:rPr lang="en-US" altLang="zh-CN" sz="2800" b="1">
                <a:latin typeface="Times New Roman"/>
              </a:rPr>
              <a:t>…</a:t>
            </a:r>
            <a:r>
              <a:rPr lang="en-US" altLang="zh-CN" sz="2800" b="1"/>
              <a:t>，A</a:t>
            </a:r>
            <a:r>
              <a:rPr lang="en-US" altLang="zh-CN" sz="2800" b="1" baseline="-25000"/>
              <a:t>n</a:t>
            </a:r>
            <a:endParaRPr lang="zh-CN" altLang="en-US" sz="2800" b="1"/>
          </a:p>
          <a:p>
            <a:pPr marL="609600" indent="-609600" algn="just">
              <a:lnSpc>
                <a:spcPct val="90000"/>
              </a:lnSpc>
              <a:buFont typeface="Monotype Sorts" pitchFamily="2" charset="2"/>
              <a:buAutoNum type="arabicPeriod" startAt="2"/>
            </a:pPr>
            <a:r>
              <a:rPr lang="zh-CN" altLang="en-US" sz="2800" b="1">
                <a:latin typeface="Times New Roman" pitchFamily="18" charset="0"/>
              </a:rPr>
              <a:t>从</a:t>
            </a:r>
            <a:r>
              <a:rPr lang="en-US" altLang="zh-CN" sz="2800" b="1">
                <a:latin typeface="Times New Roman" pitchFamily="18" charset="0"/>
              </a:rPr>
              <a:t>A</a:t>
            </a:r>
            <a:r>
              <a:rPr lang="en-US" altLang="zh-CN" sz="2800" b="1" baseline="-25000">
                <a:latin typeface="Times New Roman" pitchFamily="18" charset="0"/>
              </a:rPr>
              <a:t>1</a:t>
            </a:r>
            <a:r>
              <a:rPr lang="zh-CN" altLang="en-US" sz="2800" b="1">
                <a:latin typeface="Times New Roman" pitchFamily="18" charset="0"/>
              </a:rPr>
              <a:t>开始，按以下顺序处理</a:t>
            </a:r>
            <a:r>
              <a:rPr lang="en-US" altLang="zh-CN" sz="2800" b="1">
                <a:latin typeface="Times New Roman" pitchFamily="18" charset="0"/>
              </a:rPr>
              <a:t>A</a:t>
            </a:r>
            <a:r>
              <a:rPr lang="en-US" altLang="zh-CN" sz="2800" b="1" baseline="-25000">
                <a:latin typeface="Times New Roman" pitchFamily="18" charset="0"/>
              </a:rPr>
              <a:t>i</a:t>
            </a:r>
            <a:r>
              <a:rPr lang="en-US" altLang="zh-CN" sz="2800" b="1">
                <a:latin typeface="Times New Roman" pitchFamily="18" charset="0"/>
              </a:rPr>
              <a:t>。</a:t>
            </a:r>
          </a:p>
          <a:p>
            <a:pPr marL="609600" indent="-609600" algn="just">
              <a:lnSpc>
                <a:spcPct val="90000"/>
              </a:lnSpc>
              <a:buFont typeface="Wingdings" pitchFamily="2" charset="2"/>
              <a:buChar char="Ø"/>
            </a:pPr>
            <a:r>
              <a:rPr lang="zh-CN" altLang="en-US" sz="2800" b="1">
                <a:latin typeface="Times New Roman" pitchFamily="18" charset="0"/>
              </a:rPr>
              <a:t>首先，消除左部为</a:t>
            </a:r>
            <a:r>
              <a:rPr lang="en-US" altLang="zh-CN" sz="2800" b="1">
                <a:latin typeface="Times New Roman" pitchFamily="18" charset="0"/>
              </a:rPr>
              <a:t>A</a:t>
            </a:r>
            <a:r>
              <a:rPr lang="en-US" altLang="zh-CN" sz="2800" b="1" baseline="-25000">
                <a:latin typeface="Times New Roman" pitchFamily="18" charset="0"/>
              </a:rPr>
              <a:t>i</a:t>
            </a:r>
            <a:r>
              <a:rPr lang="zh-CN" altLang="en-US" sz="2800" b="1">
                <a:latin typeface="Times New Roman" pitchFamily="18" charset="0"/>
              </a:rPr>
              <a:t>的产生式的直接左递归</a:t>
            </a:r>
          </a:p>
          <a:p>
            <a:pPr marL="609600" indent="-609600" algn="just">
              <a:lnSpc>
                <a:spcPct val="90000"/>
              </a:lnSpc>
              <a:buFont typeface="Wingdings" pitchFamily="2" charset="2"/>
              <a:buChar char="Ø"/>
            </a:pPr>
            <a:r>
              <a:rPr lang="zh-CN" altLang="en-US" sz="2800" b="1">
                <a:latin typeface="Times New Roman" pitchFamily="18" charset="0"/>
              </a:rPr>
              <a:t>然后，若左部为</a:t>
            </a:r>
            <a:r>
              <a:rPr lang="en-US" altLang="zh-CN" sz="2800" b="1"/>
              <a:t>A</a:t>
            </a:r>
            <a:r>
              <a:rPr lang="en-US" altLang="zh-CN" sz="2800" b="1" baseline="-30000"/>
              <a:t>i</a:t>
            </a:r>
            <a:r>
              <a:rPr lang="zh-CN" altLang="en-US" sz="2800" b="1">
                <a:latin typeface="Times New Roman" pitchFamily="18" charset="0"/>
              </a:rPr>
              <a:t>的产生式的右部为非终结符</a:t>
            </a:r>
            <a:r>
              <a:rPr lang="en-US" altLang="zh-CN" sz="2800" b="1"/>
              <a:t>A</a:t>
            </a:r>
            <a:r>
              <a:rPr lang="en-US" altLang="zh-CN" sz="2800" b="1" baseline="-25000"/>
              <a:t>j</a:t>
            </a:r>
            <a:r>
              <a:rPr lang="en-US" altLang="zh-CN" sz="2800" b="1">
                <a:latin typeface="Times New Roman" pitchFamily="18" charset="0"/>
              </a:rPr>
              <a:t>(</a:t>
            </a:r>
            <a:r>
              <a:rPr lang="en-US" altLang="zh-CN" sz="2800" b="1"/>
              <a:t>j&lt;i</a:t>
            </a:r>
            <a:r>
              <a:rPr lang="en-US" altLang="zh-CN" sz="2800" b="1">
                <a:latin typeface="Times New Roman" pitchFamily="18" charset="0"/>
              </a:rPr>
              <a:t>)</a:t>
            </a:r>
            <a:r>
              <a:rPr lang="zh-CN" altLang="en-US" sz="2800" b="1">
                <a:latin typeface="Times New Roman" pitchFamily="18" charset="0"/>
              </a:rPr>
              <a:t>开头，即</a:t>
            </a:r>
            <a:r>
              <a:rPr lang="en-US" altLang="zh-CN" sz="2800" b="1"/>
              <a:t>A</a:t>
            </a:r>
            <a:r>
              <a:rPr lang="en-US" altLang="zh-CN" sz="2800" b="1" baseline="-30000"/>
              <a:t>i</a:t>
            </a:r>
            <a:r>
              <a:rPr lang="en-US" altLang="zh-CN" sz="2800" b="1"/>
              <a:t> →A</a:t>
            </a:r>
            <a:r>
              <a:rPr lang="en-US" altLang="zh-CN" sz="2800" b="1" baseline="-30000"/>
              <a:t>j</a:t>
            </a:r>
            <a:r>
              <a:rPr lang="en-US" altLang="zh-CN" sz="2800" b="1">
                <a:latin typeface="Times New Roman"/>
              </a:rPr>
              <a:t>…</a:t>
            </a:r>
            <a:r>
              <a:rPr lang="en-US" altLang="zh-CN" sz="2800" b="1">
                <a:latin typeface="Times New Roman" pitchFamily="18" charset="0"/>
              </a:rPr>
              <a:t>，</a:t>
            </a:r>
            <a:r>
              <a:rPr lang="zh-CN" altLang="en-US" sz="2800" b="1">
                <a:latin typeface="Times New Roman" pitchFamily="18" charset="0"/>
              </a:rPr>
              <a:t>则用左部为</a:t>
            </a:r>
            <a:r>
              <a:rPr lang="en-US" altLang="zh-CN" sz="2800" b="1"/>
              <a:t>A</a:t>
            </a:r>
            <a:r>
              <a:rPr lang="en-US" altLang="zh-CN" sz="2800" b="1" baseline="-30000"/>
              <a:t>j</a:t>
            </a:r>
            <a:r>
              <a:rPr lang="zh-CN" altLang="en-US" sz="2800" b="1">
                <a:latin typeface="Times New Roman" pitchFamily="18" charset="0"/>
              </a:rPr>
              <a:t>的所有产生式的右部分别代替</a:t>
            </a:r>
            <a:r>
              <a:rPr lang="en-US" altLang="zh-CN" sz="2800" b="1"/>
              <a:t>A</a:t>
            </a:r>
            <a:r>
              <a:rPr lang="en-US" altLang="zh-CN" sz="2800" b="1" baseline="-30000"/>
              <a:t>i</a:t>
            </a:r>
            <a:r>
              <a:rPr lang="en-US" altLang="zh-CN" sz="2800" b="1"/>
              <a:t> →A</a:t>
            </a:r>
            <a:r>
              <a:rPr lang="en-US" altLang="zh-CN" sz="2800" b="1" baseline="-30000"/>
              <a:t>j</a:t>
            </a:r>
            <a:r>
              <a:rPr lang="en-US" altLang="zh-CN" sz="2800" b="1">
                <a:latin typeface="Times New Roman"/>
              </a:rPr>
              <a:t>…</a:t>
            </a:r>
            <a:r>
              <a:rPr lang="zh-CN" altLang="en-US" sz="2800" b="1">
                <a:latin typeface="Times New Roman" pitchFamily="18" charset="0"/>
              </a:rPr>
              <a:t> 中的</a:t>
            </a:r>
            <a:r>
              <a:rPr lang="en-US" altLang="zh-CN" sz="2800" b="1">
                <a:latin typeface="Times New Roman" pitchFamily="18" charset="0"/>
              </a:rPr>
              <a:t>A</a:t>
            </a:r>
            <a:r>
              <a:rPr lang="en-US" altLang="zh-CN" sz="2800" b="1" baseline="-25000">
                <a:latin typeface="Times New Roman" pitchFamily="18" charset="0"/>
              </a:rPr>
              <a:t>j</a:t>
            </a:r>
          </a:p>
          <a:p>
            <a:pPr marL="609600" indent="-609600" algn="just">
              <a:lnSpc>
                <a:spcPct val="90000"/>
              </a:lnSpc>
              <a:buFont typeface="Wingdings" pitchFamily="2" charset="2"/>
              <a:buChar char="Ø"/>
            </a:pPr>
            <a:r>
              <a:rPr lang="zh-CN" altLang="en-US" sz="2800" b="1">
                <a:latin typeface="Times New Roman" pitchFamily="18" charset="0"/>
              </a:rPr>
              <a:t>最后，得到的左部为</a:t>
            </a:r>
            <a:r>
              <a:rPr lang="en-US" altLang="zh-CN" sz="2800" b="1">
                <a:latin typeface="Times New Roman" pitchFamily="18" charset="0"/>
              </a:rPr>
              <a:t>A</a:t>
            </a:r>
            <a:r>
              <a:rPr lang="en-US" altLang="zh-CN" sz="2800" b="1" baseline="-25000">
                <a:latin typeface="Times New Roman" pitchFamily="18" charset="0"/>
              </a:rPr>
              <a:t>i</a:t>
            </a:r>
            <a:r>
              <a:rPr lang="zh-CN" altLang="en-US" sz="2800" b="1">
                <a:latin typeface="Times New Roman" pitchFamily="18" charset="0"/>
              </a:rPr>
              <a:t>的产生式若有直接左递归，则消除之</a:t>
            </a:r>
          </a:p>
          <a:p>
            <a:pPr marL="609600" indent="-609600" algn="just">
              <a:lnSpc>
                <a:spcPct val="90000"/>
              </a:lnSpc>
              <a:buFont typeface="Wingdings" pitchFamily="2" charset="2"/>
              <a:buAutoNum type="arabicPeriod" startAt="3"/>
            </a:pPr>
            <a:r>
              <a:rPr lang="en-US" altLang="zh-CN" sz="2800" b="1">
                <a:latin typeface="Times New Roman" pitchFamily="18" charset="0"/>
                <a:cs typeface="Times New Roman" pitchFamily="18" charset="0"/>
              </a:rPr>
              <a:t> </a:t>
            </a:r>
            <a:r>
              <a:rPr lang="zh-CN" altLang="en-US" sz="2800" b="1">
                <a:latin typeface="Times New Roman" pitchFamily="18" charset="0"/>
              </a:rPr>
              <a:t>去掉无用产生式。</a:t>
            </a:r>
          </a:p>
        </p:txBody>
      </p:sp>
      <p:sp>
        <p:nvSpPr>
          <p:cNvPr id="43012" name="AutoShape 4">
            <a:hlinkClick r:id="rId3" action="ppaction://hlinksldjump"/>
          </p:cNvPr>
          <p:cNvSpPr>
            <a:spLocks noChangeArrowheads="1"/>
          </p:cNvSpPr>
          <p:nvPr/>
        </p:nvSpPr>
        <p:spPr bwMode="auto">
          <a:xfrm>
            <a:off x="7235825" y="6021388"/>
            <a:ext cx="865188" cy="287337"/>
          </a:xfrm>
          <a:prstGeom prst="rightArrow">
            <a:avLst>
              <a:gd name="adj1" fmla="val 50000"/>
              <a:gd name="adj2" fmla="val 75276"/>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0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30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30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152400"/>
            <a:ext cx="899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SzTx/>
              <a:buFont typeface="Monotype Sorts" pitchFamily="2" charset="2"/>
              <a:buBlip>
                <a:blip r:embed="rId2"/>
              </a:buBlip>
            </a:pPr>
            <a:r>
              <a:rPr lang="zh-CN" altLang="en-US" sz="2800">
                <a:latin typeface="Times New Roman" pitchFamily="18" charset="0"/>
              </a:rPr>
              <a:t>例 文法</a:t>
            </a:r>
            <a:r>
              <a:rPr lang="en-US" altLang="zh-CN" sz="2800">
                <a:latin typeface="Times New Roman" pitchFamily="18" charset="0"/>
              </a:rPr>
              <a:t>G：(1)</a:t>
            </a:r>
            <a:r>
              <a:rPr lang="en-US" altLang="zh-CN" sz="2800"/>
              <a:t>S→Qc|c	(2)Q→Rb|b   (3)R→Sa|a</a:t>
            </a:r>
            <a:endParaRPr lang="zh-CN" altLang="en-US" sz="2800"/>
          </a:p>
        </p:txBody>
      </p:sp>
      <p:sp>
        <p:nvSpPr>
          <p:cNvPr id="44035" name="Rectangle 3"/>
          <p:cNvSpPr>
            <a:spLocks noChangeArrowheads="1"/>
          </p:cNvSpPr>
          <p:nvPr/>
        </p:nvSpPr>
        <p:spPr bwMode="auto">
          <a:xfrm>
            <a:off x="152400" y="981075"/>
            <a:ext cx="8915400"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00000"/>
              </a:lnSpc>
              <a:spcBef>
                <a:spcPct val="50000"/>
              </a:spcBef>
              <a:buClr>
                <a:schemeClr val="tx2"/>
              </a:buClr>
              <a:buSzTx/>
              <a:buFont typeface="Wingdings" pitchFamily="2" charset="2"/>
              <a:buAutoNum type="arabicPeriod"/>
            </a:pPr>
            <a:r>
              <a:rPr lang="zh-CN" altLang="en-US" sz="2600">
                <a:latin typeface="Times New Roman" pitchFamily="18" charset="0"/>
              </a:rPr>
              <a:t>将非终结符排序 ：</a:t>
            </a:r>
            <a:r>
              <a:rPr lang="en-US" altLang="zh-CN" sz="2600"/>
              <a:t>R</a:t>
            </a:r>
            <a:r>
              <a:rPr lang="en-US" altLang="zh-CN" sz="2600">
                <a:latin typeface="Times New Roman" pitchFamily="18" charset="0"/>
              </a:rPr>
              <a:t>，</a:t>
            </a:r>
            <a:r>
              <a:rPr lang="en-US" altLang="zh-CN" sz="2600"/>
              <a:t>Q</a:t>
            </a:r>
            <a:r>
              <a:rPr lang="en-US" altLang="zh-CN" sz="2600">
                <a:latin typeface="Times New Roman" pitchFamily="18" charset="0"/>
              </a:rPr>
              <a:t>，</a:t>
            </a:r>
            <a:r>
              <a:rPr lang="en-US" altLang="zh-CN" sz="2600"/>
              <a:t>S</a:t>
            </a:r>
          </a:p>
          <a:p>
            <a:pPr marL="457200" indent="-457200" algn="l">
              <a:lnSpc>
                <a:spcPct val="100000"/>
              </a:lnSpc>
              <a:spcBef>
                <a:spcPct val="50000"/>
              </a:spcBef>
              <a:buClr>
                <a:schemeClr val="tx2"/>
              </a:buClr>
              <a:buSzTx/>
              <a:buFont typeface="Wingdings" pitchFamily="2" charset="2"/>
              <a:buAutoNum type="arabicPeriod"/>
            </a:pPr>
            <a:r>
              <a:rPr lang="zh-CN" altLang="en-US" sz="2600">
                <a:solidFill>
                  <a:srgbClr val="FFFF66"/>
                </a:solidFill>
                <a:latin typeface="Times New Roman" pitchFamily="18" charset="0"/>
              </a:rPr>
              <a:t>对</a:t>
            </a:r>
            <a:r>
              <a:rPr lang="en-US" altLang="zh-CN" sz="2600">
                <a:solidFill>
                  <a:srgbClr val="FFFF66"/>
                </a:solidFill>
              </a:rPr>
              <a:t>R</a:t>
            </a:r>
            <a:r>
              <a:rPr lang="en-US" altLang="zh-CN" sz="2600">
                <a:latin typeface="Times New Roman" pitchFamily="18" charset="0"/>
              </a:rPr>
              <a:t>：</a:t>
            </a:r>
            <a:r>
              <a:rPr lang="zh-CN" altLang="en-US" sz="2600">
                <a:latin typeface="Times New Roman" pitchFamily="18" charset="0"/>
              </a:rPr>
              <a:t>产生式(</a:t>
            </a:r>
            <a:r>
              <a:rPr lang="zh-CN" altLang="en-US" sz="2600"/>
              <a:t>3)不含直接左递归，所以保持不变</a:t>
            </a:r>
          </a:p>
          <a:p>
            <a:pPr marL="457200" indent="-457200" algn="l">
              <a:lnSpc>
                <a:spcPct val="100000"/>
              </a:lnSpc>
              <a:spcBef>
                <a:spcPct val="50000"/>
              </a:spcBef>
              <a:buClr>
                <a:schemeClr val="tx2"/>
              </a:buClr>
              <a:buSzTx/>
            </a:pPr>
            <a:r>
              <a:rPr lang="zh-CN" altLang="en-US" sz="2600">
                <a:solidFill>
                  <a:srgbClr val="FF3399"/>
                </a:solidFill>
                <a:latin typeface="Times New Roman" pitchFamily="18" charset="0"/>
              </a:rPr>
              <a:t>	</a:t>
            </a:r>
            <a:r>
              <a:rPr lang="zh-CN" altLang="en-US" sz="2600">
                <a:solidFill>
                  <a:srgbClr val="FFFF66"/>
                </a:solidFill>
                <a:latin typeface="Times New Roman" pitchFamily="18" charset="0"/>
              </a:rPr>
              <a:t>对</a:t>
            </a:r>
            <a:r>
              <a:rPr lang="en-US" altLang="zh-CN" sz="2600">
                <a:solidFill>
                  <a:srgbClr val="FFFF66"/>
                </a:solidFill>
              </a:rPr>
              <a:t>Q</a:t>
            </a:r>
            <a:r>
              <a:rPr lang="en-US" altLang="zh-CN" sz="2600">
                <a:latin typeface="Times New Roman" pitchFamily="18" charset="0"/>
              </a:rPr>
              <a:t>：</a:t>
            </a:r>
            <a:r>
              <a:rPr lang="zh-CN" altLang="en-US" sz="2600">
                <a:latin typeface="Times New Roman" pitchFamily="18" charset="0"/>
              </a:rPr>
              <a:t>把(</a:t>
            </a:r>
            <a:r>
              <a:rPr lang="zh-CN" altLang="en-US" sz="2600"/>
              <a:t>3)</a:t>
            </a:r>
            <a:r>
              <a:rPr lang="zh-CN" altLang="en-US" sz="2600">
                <a:latin typeface="Times New Roman" pitchFamily="18" charset="0"/>
              </a:rPr>
              <a:t>代入(</a:t>
            </a:r>
            <a:r>
              <a:rPr lang="zh-CN" altLang="en-US" sz="2600"/>
              <a:t>2)得</a:t>
            </a:r>
            <a:r>
              <a:rPr lang="zh-CN" altLang="en-US" sz="2600">
                <a:solidFill>
                  <a:srgbClr val="FFFF66"/>
                </a:solidFill>
              </a:rPr>
              <a:t>(2</a:t>
            </a:r>
            <a:r>
              <a:rPr lang="zh-CN" altLang="en-US" sz="2600">
                <a:solidFill>
                  <a:srgbClr val="FFFF66"/>
                </a:solidFill>
                <a:latin typeface="Times New Roman"/>
              </a:rPr>
              <a:t>’</a:t>
            </a:r>
            <a:r>
              <a:rPr lang="zh-CN" altLang="en-US" sz="2600">
                <a:solidFill>
                  <a:srgbClr val="FFFF66"/>
                </a:solidFill>
              </a:rPr>
              <a:t>)</a:t>
            </a:r>
            <a:r>
              <a:rPr lang="en-US" altLang="zh-CN" sz="2600">
                <a:solidFill>
                  <a:srgbClr val="FFFF66"/>
                </a:solidFill>
              </a:rPr>
              <a:t>Q→Sab|ab|b</a:t>
            </a:r>
            <a:r>
              <a:rPr lang="en-US" altLang="zh-CN" sz="2600"/>
              <a:t>，</a:t>
            </a:r>
            <a:r>
              <a:rPr lang="zh-CN" altLang="en-US" sz="2600"/>
              <a:t>无直接左递归</a:t>
            </a:r>
          </a:p>
          <a:p>
            <a:pPr marL="457200" indent="-457200" algn="l">
              <a:lnSpc>
                <a:spcPct val="100000"/>
              </a:lnSpc>
              <a:spcBef>
                <a:spcPct val="50000"/>
              </a:spcBef>
              <a:buClr>
                <a:schemeClr val="tx2"/>
              </a:buClr>
              <a:buSzTx/>
            </a:pPr>
            <a:r>
              <a:rPr lang="zh-CN" altLang="en-US" sz="2600">
                <a:solidFill>
                  <a:srgbClr val="FF3399"/>
                </a:solidFill>
              </a:rPr>
              <a:t>	</a:t>
            </a:r>
            <a:r>
              <a:rPr lang="zh-CN" altLang="en-US" sz="2600">
                <a:solidFill>
                  <a:srgbClr val="FFFF66"/>
                </a:solidFill>
              </a:rPr>
              <a:t>对</a:t>
            </a:r>
            <a:r>
              <a:rPr lang="en-US" altLang="zh-CN" sz="2600">
                <a:solidFill>
                  <a:srgbClr val="FFFF66"/>
                </a:solidFill>
              </a:rPr>
              <a:t>S</a:t>
            </a:r>
            <a:r>
              <a:rPr lang="en-US" altLang="zh-CN" sz="2600"/>
              <a:t>：</a:t>
            </a:r>
            <a:r>
              <a:rPr lang="zh-CN" altLang="en-US" sz="2600"/>
              <a:t>把(2</a:t>
            </a:r>
            <a:r>
              <a:rPr lang="zh-CN" altLang="en-US" sz="2600">
                <a:latin typeface="Times New Roman"/>
              </a:rPr>
              <a:t>’</a:t>
            </a:r>
            <a:r>
              <a:rPr lang="zh-CN" altLang="en-US" sz="2600">
                <a:latin typeface="宋体" pitchFamily="2" charset="-122"/>
              </a:rPr>
              <a:t>)</a:t>
            </a:r>
            <a:r>
              <a:rPr lang="zh-CN" altLang="en-US" sz="2600"/>
              <a:t>代入(1)得   </a:t>
            </a:r>
            <a:r>
              <a:rPr lang="zh-CN" altLang="en-US" sz="2600">
                <a:solidFill>
                  <a:srgbClr val="FFFF66"/>
                </a:solidFill>
              </a:rPr>
              <a:t>(1</a:t>
            </a:r>
            <a:r>
              <a:rPr lang="zh-CN" altLang="en-US" sz="2600">
                <a:solidFill>
                  <a:srgbClr val="FFFF66"/>
                </a:solidFill>
                <a:latin typeface="Times New Roman"/>
              </a:rPr>
              <a:t>’</a:t>
            </a:r>
            <a:r>
              <a:rPr lang="zh-CN" altLang="en-US" sz="2600">
                <a:solidFill>
                  <a:srgbClr val="FFFF66"/>
                </a:solidFill>
              </a:rPr>
              <a:t>)  </a:t>
            </a:r>
            <a:r>
              <a:rPr lang="en-US" altLang="zh-CN" sz="2600">
                <a:solidFill>
                  <a:srgbClr val="FFFF66"/>
                </a:solidFill>
              </a:rPr>
              <a:t>S→Sabc|abc|bc|c</a:t>
            </a:r>
            <a:r>
              <a:rPr lang="en-US" altLang="zh-CN" sz="2600"/>
              <a:t>，</a:t>
            </a:r>
            <a:r>
              <a:rPr lang="zh-CN" altLang="en-US" sz="2600"/>
              <a:t>有直接左递归，消除直接左递归得	</a:t>
            </a:r>
          </a:p>
          <a:p>
            <a:pPr marL="457200" indent="-457200" algn="l">
              <a:lnSpc>
                <a:spcPct val="100000"/>
              </a:lnSpc>
              <a:spcBef>
                <a:spcPct val="50000"/>
              </a:spcBef>
              <a:buClr>
                <a:schemeClr val="tx2"/>
              </a:buClr>
              <a:buSzTx/>
            </a:pPr>
            <a:r>
              <a:rPr lang="en-US" altLang="zh-CN" sz="2600"/>
              <a:t>	</a:t>
            </a:r>
            <a:r>
              <a:rPr lang="en-US" altLang="zh-CN" sz="2600">
                <a:solidFill>
                  <a:srgbClr val="FFFF66"/>
                </a:solidFill>
              </a:rPr>
              <a:t>S→abcS</a:t>
            </a:r>
            <a:r>
              <a:rPr lang="en-US" altLang="zh-CN" sz="2600">
                <a:solidFill>
                  <a:srgbClr val="FFFF66"/>
                </a:solidFill>
                <a:latin typeface="Times New Roman"/>
              </a:rPr>
              <a:t>’</a:t>
            </a:r>
            <a:r>
              <a:rPr lang="en-US" altLang="zh-CN" sz="2600">
                <a:solidFill>
                  <a:srgbClr val="FFFF66"/>
                </a:solidFill>
              </a:rPr>
              <a:t>|bcS</a:t>
            </a:r>
            <a:r>
              <a:rPr lang="en-US" altLang="zh-CN" sz="2600">
                <a:solidFill>
                  <a:srgbClr val="FFFF66"/>
                </a:solidFill>
                <a:latin typeface="Times New Roman"/>
              </a:rPr>
              <a:t>’</a:t>
            </a:r>
            <a:r>
              <a:rPr lang="en-US" altLang="zh-CN" sz="2600">
                <a:solidFill>
                  <a:srgbClr val="FFFF66"/>
                </a:solidFill>
              </a:rPr>
              <a:t>|cS</a:t>
            </a:r>
            <a:r>
              <a:rPr lang="en-US" altLang="zh-CN" sz="2600">
                <a:solidFill>
                  <a:srgbClr val="FFFF66"/>
                </a:solidFill>
                <a:latin typeface="Times New Roman"/>
              </a:rPr>
              <a:t>’</a:t>
            </a:r>
            <a:r>
              <a:rPr lang="en-US" altLang="zh-CN" sz="2600">
                <a:solidFill>
                  <a:srgbClr val="FFFF66"/>
                </a:solidFill>
              </a:rPr>
              <a:t>	   S</a:t>
            </a:r>
            <a:r>
              <a:rPr lang="en-US" altLang="zh-CN" sz="2600">
                <a:solidFill>
                  <a:srgbClr val="FFFF66"/>
                </a:solidFill>
                <a:latin typeface="Times New Roman"/>
              </a:rPr>
              <a:t>’</a:t>
            </a:r>
            <a:r>
              <a:rPr lang="en-US" altLang="zh-CN" sz="2600">
                <a:solidFill>
                  <a:srgbClr val="FFFF66"/>
                </a:solidFill>
              </a:rPr>
              <a:t> →abcS</a:t>
            </a:r>
            <a:r>
              <a:rPr lang="en-US" altLang="zh-CN" sz="2600">
                <a:solidFill>
                  <a:srgbClr val="FFFF66"/>
                </a:solidFill>
                <a:latin typeface="Times New Roman"/>
              </a:rPr>
              <a:t>’</a:t>
            </a:r>
            <a:r>
              <a:rPr lang="en-US" altLang="zh-CN" sz="2600">
                <a:solidFill>
                  <a:srgbClr val="FFFF66"/>
                </a:solidFill>
              </a:rPr>
              <a:t>|ε</a:t>
            </a:r>
          </a:p>
          <a:p>
            <a:pPr marL="457200" indent="-457200" algn="l">
              <a:lnSpc>
                <a:spcPct val="100000"/>
              </a:lnSpc>
              <a:spcBef>
                <a:spcPct val="50000"/>
              </a:spcBef>
              <a:buClr>
                <a:schemeClr val="tx2"/>
              </a:buClr>
              <a:buSzTx/>
            </a:pPr>
            <a:r>
              <a:rPr lang="zh-CN" altLang="en-US" sz="2600"/>
              <a:t>	处理结果为：</a:t>
            </a:r>
            <a:r>
              <a:rPr lang="en-US" altLang="zh-CN" sz="2600"/>
              <a:t>R→Sa|a	 	Q→Sab|ab|b</a:t>
            </a:r>
            <a:endParaRPr lang="zh-CN" altLang="en-US" sz="2600"/>
          </a:p>
          <a:p>
            <a:pPr marL="457200" indent="-457200" algn="l">
              <a:lnSpc>
                <a:spcPct val="100000"/>
              </a:lnSpc>
              <a:spcBef>
                <a:spcPct val="50000"/>
              </a:spcBef>
            </a:pPr>
            <a:r>
              <a:rPr lang="en-US" altLang="zh-CN" sz="2600"/>
              <a:t>			S→abcS</a:t>
            </a:r>
            <a:r>
              <a:rPr lang="en-US" altLang="zh-CN" sz="2600">
                <a:latin typeface="Times New Roman"/>
              </a:rPr>
              <a:t>’</a:t>
            </a:r>
            <a:r>
              <a:rPr lang="en-US" altLang="zh-CN" sz="2600"/>
              <a:t>|bcS</a:t>
            </a:r>
            <a:r>
              <a:rPr lang="en-US" altLang="zh-CN" sz="2600">
                <a:latin typeface="Times New Roman"/>
              </a:rPr>
              <a:t>’</a:t>
            </a:r>
            <a:r>
              <a:rPr lang="en-US" altLang="zh-CN" sz="2600"/>
              <a:t>|cS</a:t>
            </a:r>
            <a:r>
              <a:rPr lang="en-US" altLang="zh-CN" sz="2600">
                <a:latin typeface="Times New Roman"/>
              </a:rPr>
              <a:t>’</a:t>
            </a:r>
            <a:r>
              <a:rPr lang="en-US" altLang="zh-CN" sz="2600">
                <a:latin typeface="宋体" pitchFamily="2" charset="-122"/>
              </a:rPr>
              <a:t>   	</a:t>
            </a:r>
            <a:r>
              <a:rPr lang="en-US" altLang="zh-CN" sz="2600"/>
              <a:t>S</a:t>
            </a:r>
            <a:r>
              <a:rPr lang="en-US" altLang="zh-CN" sz="2600">
                <a:latin typeface="Times New Roman"/>
              </a:rPr>
              <a:t>’</a:t>
            </a:r>
            <a:r>
              <a:rPr lang="en-US" altLang="zh-CN" sz="2600"/>
              <a:t> →abcS</a:t>
            </a:r>
            <a:r>
              <a:rPr lang="en-US" altLang="zh-CN" sz="2600">
                <a:latin typeface="Times New Roman"/>
              </a:rPr>
              <a:t>’</a:t>
            </a:r>
            <a:r>
              <a:rPr lang="en-US" altLang="zh-CN" sz="2600"/>
              <a:t>|ε</a:t>
            </a:r>
          </a:p>
          <a:p>
            <a:pPr marL="457200" indent="-457200" algn="l">
              <a:lnSpc>
                <a:spcPct val="100000"/>
              </a:lnSpc>
              <a:spcBef>
                <a:spcPct val="50000"/>
              </a:spcBef>
              <a:buClr>
                <a:schemeClr val="tx2"/>
              </a:buClr>
              <a:buSzTx/>
              <a:buFont typeface="Wingdings" pitchFamily="2" charset="2"/>
              <a:buAutoNum type="arabicPeriod" startAt="3"/>
            </a:pPr>
            <a:r>
              <a:rPr lang="zh-CN" altLang="en-US" sz="2600"/>
              <a:t>由于</a:t>
            </a:r>
            <a:r>
              <a:rPr lang="en-US" altLang="zh-CN" sz="2600"/>
              <a:t>Q，R</a:t>
            </a:r>
            <a:r>
              <a:rPr lang="zh-CN" altLang="en-US" sz="2600"/>
              <a:t>是不可到达的非终结符，其产生式应删除。</a:t>
            </a:r>
          </a:p>
          <a:p>
            <a:pPr marL="457200" indent="-457200" algn="l">
              <a:lnSpc>
                <a:spcPct val="100000"/>
              </a:lnSpc>
              <a:spcBef>
                <a:spcPct val="50000"/>
              </a:spcBef>
              <a:buClr>
                <a:schemeClr val="tx2"/>
              </a:buClr>
              <a:buSzTx/>
              <a:buFont typeface="Wingdings" pitchFamily="2" charset="2"/>
              <a:buAutoNum type="arabicPeriod" startAt="3"/>
            </a:pPr>
            <a:r>
              <a:rPr lang="zh-CN" altLang="en-US" sz="2600"/>
              <a:t>最终得文法</a:t>
            </a:r>
            <a:r>
              <a:rPr lang="en-US" altLang="zh-CN" sz="2600"/>
              <a:t>G</a:t>
            </a:r>
            <a:r>
              <a:rPr lang="en-US" altLang="zh-CN" sz="2600">
                <a:latin typeface="Times New Roman"/>
              </a:rPr>
              <a:t>’</a:t>
            </a:r>
            <a:r>
              <a:rPr lang="en-US" altLang="zh-CN" sz="2600"/>
              <a:t>：S→abcS</a:t>
            </a:r>
            <a:r>
              <a:rPr lang="en-US" altLang="zh-CN" sz="2600">
                <a:latin typeface="Times New Roman"/>
              </a:rPr>
              <a:t>’</a:t>
            </a:r>
            <a:r>
              <a:rPr lang="en-US" altLang="zh-CN" sz="2600"/>
              <a:t>|bcS</a:t>
            </a:r>
            <a:r>
              <a:rPr lang="en-US" altLang="zh-CN" sz="2600">
                <a:latin typeface="Times New Roman"/>
              </a:rPr>
              <a:t>’</a:t>
            </a:r>
            <a:r>
              <a:rPr lang="en-US" altLang="zh-CN" sz="2600"/>
              <a:t>|cS</a:t>
            </a:r>
            <a:r>
              <a:rPr lang="en-US" altLang="zh-CN" sz="2600">
                <a:latin typeface="Times New Roman"/>
              </a:rPr>
              <a:t>’</a:t>
            </a:r>
            <a:r>
              <a:rPr lang="en-US" altLang="zh-CN" sz="2600">
                <a:latin typeface="宋体" pitchFamily="2" charset="-122"/>
              </a:rPr>
              <a:t>  </a:t>
            </a:r>
            <a:r>
              <a:rPr lang="en-US" altLang="zh-CN" sz="2600"/>
              <a:t>S</a:t>
            </a:r>
            <a:r>
              <a:rPr lang="en-US" altLang="zh-CN" sz="2600">
                <a:latin typeface="Times New Roman"/>
              </a:rPr>
              <a:t>’</a:t>
            </a:r>
            <a:r>
              <a:rPr lang="en-US" altLang="zh-CN" sz="2600"/>
              <a:t>→abcS</a:t>
            </a:r>
            <a:r>
              <a:rPr lang="en-US" altLang="zh-CN" sz="2600">
                <a:latin typeface="Times New Roman"/>
              </a:rPr>
              <a:t>’</a:t>
            </a:r>
            <a:r>
              <a:rPr lang="en-US" altLang="zh-CN" sz="2600"/>
              <a:t>|ε</a:t>
            </a:r>
          </a:p>
        </p:txBody>
      </p:sp>
      <p:sp>
        <p:nvSpPr>
          <p:cNvPr id="44036" name="AutoShape 4">
            <a:hlinkClick r:id="rId3" action="ppaction://hlinksldjump"/>
          </p:cNvPr>
          <p:cNvSpPr>
            <a:spLocks noChangeArrowheads="1"/>
          </p:cNvSpPr>
          <p:nvPr/>
        </p:nvSpPr>
        <p:spPr bwMode="auto">
          <a:xfrm>
            <a:off x="8027988" y="908050"/>
            <a:ext cx="865187" cy="288925"/>
          </a:xfrm>
          <a:prstGeom prst="leftArrow">
            <a:avLst>
              <a:gd name="adj1" fmla="val 50000"/>
              <a:gd name="adj2" fmla="val 74863"/>
            </a:avLst>
          </a:prstGeom>
          <a:solidFill>
            <a:srgbClr val="00008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0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0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03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03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228600" y="152400"/>
            <a:ext cx="8686800" cy="5562600"/>
          </a:xfrm>
        </p:spPr>
        <p:txBody>
          <a:bodyPr/>
          <a:lstStyle/>
          <a:p>
            <a:pPr algn="just">
              <a:lnSpc>
                <a:spcPct val="90000"/>
              </a:lnSpc>
              <a:buFont typeface="Wingdings" pitchFamily="2" charset="2"/>
              <a:buBlip>
                <a:blip r:embed="rId2"/>
              </a:buBlip>
            </a:pPr>
            <a:r>
              <a:rPr lang="zh-CN" altLang="en-US" sz="2800" b="1"/>
              <a:t>示例说明：</a:t>
            </a:r>
          </a:p>
          <a:p>
            <a:pPr algn="just">
              <a:lnSpc>
                <a:spcPct val="90000"/>
              </a:lnSpc>
              <a:buFont typeface="Wingdings" pitchFamily="2" charset="2"/>
              <a:buChar char="Ø"/>
            </a:pPr>
            <a:r>
              <a:rPr lang="zh-CN" altLang="en-US" sz="2800" b="1"/>
              <a:t>当非终结符顺序为</a:t>
            </a:r>
            <a:r>
              <a:rPr lang="en-US" altLang="zh-CN" sz="2800" b="1"/>
              <a:t>R，Q，S，</a:t>
            </a:r>
            <a:r>
              <a:rPr lang="zh-CN" altLang="en-US" sz="2800" b="1"/>
              <a:t>消除左递归的最终结果为：</a:t>
            </a:r>
          </a:p>
          <a:p>
            <a:pPr algn="just">
              <a:lnSpc>
                <a:spcPct val="90000"/>
              </a:lnSpc>
              <a:buFont typeface="Monotype Sorts" pitchFamily="2" charset="2"/>
              <a:buNone/>
            </a:pPr>
            <a:r>
              <a:rPr lang="zh-CN" altLang="en-US" sz="2800" b="1"/>
              <a:t>               </a:t>
            </a:r>
            <a:r>
              <a:rPr lang="en-US" altLang="zh-CN" sz="2800" b="1"/>
              <a:t>S→abcS</a:t>
            </a:r>
            <a:r>
              <a:rPr lang="en-US" altLang="zh-CN" sz="2800" b="1">
                <a:latin typeface="Times New Roman"/>
              </a:rPr>
              <a:t>’</a:t>
            </a:r>
            <a:r>
              <a:rPr lang="en-US" altLang="zh-CN" sz="2800" b="1"/>
              <a:t>|bcS</a:t>
            </a:r>
            <a:r>
              <a:rPr lang="en-US" altLang="zh-CN" sz="2800" b="1">
                <a:latin typeface="Times New Roman"/>
              </a:rPr>
              <a:t>’</a:t>
            </a:r>
            <a:r>
              <a:rPr lang="en-US" altLang="zh-CN" sz="2800" b="1"/>
              <a:t>|cS</a:t>
            </a:r>
            <a:r>
              <a:rPr lang="en-US" altLang="zh-CN" sz="2800" b="1">
                <a:latin typeface="Times New Roman"/>
              </a:rPr>
              <a:t>’</a:t>
            </a:r>
            <a:endParaRPr lang="en-US" altLang="zh-CN" sz="2800" b="1"/>
          </a:p>
          <a:p>
            <a:pPr algn="just">
              <a:lnSpc>
                <a:spcPct val="90000"/>
              </a:lnSpc>
              <a:buFont typeface="Monotype Sorts" pitchFamily="2" charset="2"/>
              <a:buNone/>
            </a:pPr>
            <a:r>
              <a:rPr lang="en-US" altLang="zh-CN" sz="2800" b="1"/>
              <a:t>               S</a:t>
            </a:r>
            <a:r>
              <a:rPr lang="en-US" altLang="zh-CN" sz="2800" b="1">
                <a:latin typeface="Times New Roman"/>
              </a:rPr>
              <a:t>’</a:t>
            </a:r>
            <a:r>
              <a:rPr lang="en-US" altLang="zh-CN" sz="2800" b="1"/>
              <a:t> →abcS</a:t>
            </a:r>
            <a:r>
              <a:rPr lang="en-US" altLang="zh-CN" sz="2800" b="1">
                <a:latin typeface="Times New Roman"/>
              </a:rPr>
              <a:t>’</a:t>
            </a:r>
            <a:r>
              <a:rPr lang="en-US" altLang="zh-CN" sz="2800" b="1"/>
              <a:t>|ε</a:t>
            </a:r>
          </a:p>
          <a:p>
            <a:pPr algn="just">
              <a:lnSpc>
                <a:spcPct val="90000"/>
              </a:lnSpc>
              <a:buFont typeface="Wingdings" pitchFamily="2" charset="2"/>
              <a:buChar char="Ø"/>
            </a:pPr>
            <a:r>
              <a:rPr lang="zh-CN" altLang="en-US" sz="2800" b="1"/>
              <a:t>若非终结符顺序为</a:t>
            </a:r>
            <a:r>
              <a:rPr lang="en-US" altLang="zh-CN" sz="2800" b="1"/>
              <a:t>S，Q，R，</a:t>
            </a:r>
            <a:r>
              <a:rPr lang="zh-CN" altLang="en-US" sz="2800" b="1"/>
              <a:t>则消除左递归的最终结果为：</a:t>
            </a:r>
          </a:p>
          <a:p>
            <a:pPr algn="just">
              <a:lnSpc>
                <a:spcPct val="90000"/>
              </a:lnSpc>
              <a:buFont typeface="Monotype Sorts" pitchFamily="2" charset="2"/>
              <a:buNone/>
            </a:pPr>
            <a:r>
              <a:rPr lang="zh-CN" altLang="en-US" sz="2800" b="1"/>
              <a:t>               </a:t>
            </a:r>
            <a:r>
              <a:rPr lang="en-US" altLang="zh-CN" sz="2800" b="1"/>
              <a:t>S→Qc|c</a:t>
            </a:r>
          </a:p>
          <a:p>
            <a:pPr algn="just">
              <a:lnSpc>
                <a:spcPct val="90000"/>
              </a:lnSpc>
              <a:buFont typeface="Monotype Sorts" pitchFamily="2" charset="2"/>
              <a:buNone/>
            </a:pPr>
            <a:r>
              <a:rPr lang="en-US" altLang="zh-CN" sz="2800" b="1"/>
              <a:t>               Q→Rb|b</a:t>
            </a:r>
          </a:p>
          <a:p>
            <a:pPr algn="just">
              <a:lnSpc>
                <a:spcPct val="90000"/>
              </a:lnSpc>
              <a:buFont typeface="Monotype Sorts" pitchFamily="2" charset="2"/>
              <a:buNone/>
            </a:pPr>
            <a:r>
              <a:rPr lang="en-US" altLang="zh-CN" sz="2800" b="1"/>
              <a:t>               R→bcaR</a:t>
            </a:r>
            <a:r>
              <a:rPr lang="en-US" altLang="zh-CN" sz="2800" b="1">
                <a:latin typeface="Times New Roman"/>
              </a:rPr>
              <a:t>’</a:t>
            </a:r>
            <a:r>
              <a:rPr lang="en-US" altLang="zh-CN" sz="2800" b="1"/>
              <a:t>|caR</a:t>
            </a:r>
            <a:r>
              <a:rPr lang="en-US" altLang="zh-CN" sz="2800" b="1">
                <a:latin typeface="Times New Roman"/>
              </a:rPr>
              <a:t>’</a:t>
            </a:r>
            <a:r>
              <a:rPr lang="en-US" altLang="zh-CN" sz="2800" b="1"/>
              <a:t>|aR</a:t>
            </a:r>
            <a:r>
              <a:rPr lang="en-US" altLang="zh-CN" sz="2800" b="1">
                <a:latin typeface="Times New Roman"/>
              </a:rPr>
              <a:t>’</a:t>
            </a:r>
            <a:endParaRPr lang="en-US" altLang="zh-CN" sz="2800" b="1"/>
          </a:p>
          <a:p>
            <a:pPr algn="just">
              <a:lnSpc>
                <a:spcPct val="90000"/>
              </a:lnSpc>
              <a:buFont typeface="Monotype Sorts" pitchFamily="2" charset="2"/>
              <a:buNone/>
            </a:pPr>
            <a:r>
              <a:rPr lang="en-US" altLang="zh-CN" sz="2800" b="1"/>
              <a:t>               R</a:t>
            </a:r>
            <a:r>
              <a:rPr lang="en-US" altLang="zh-CN" sz="2800" b="1">
                <a:latin typeface="Times New Roman"/>
              </a:rPr>
              <a:t>’</a:t>
            </a:r>
            <a:r>
              <a:rPr lang="en-US" altLang="zh-CN" sz="2800" b="1"/>
              <a:t> →bcaR</a:t>
            </a:r>
            <a:r>
              <a:rPr lang="en-US" altLang="zh-CN" sz="2800" b="1">
                <a:latin typeface="Times New Roman"/>
              </a:rPr>
              <a:t>’</a:t>
            </a:r>
            <a:r>
              <a:rPr lang="en-US" altLang="zh-CN" sz="2800" b="1"/>
              <a:t>|ε</a:t>
            </a:r>
          </a:p>
          <a:p>
            <a:pPr algn="just">
              <a:lnSpc>
                <a:spcPct val="90000"/>
              </a:lnSpc>
              <a:buFont typeface="Wingdings" pitchFamily="2" charset="2"/>
              <a:buChar char="Ø"/>
            </a:pPr>
            <a:r>
              <a:rPr lang="zh-CN" altLang="en-US" sz="2800" b="1"/>
              <a:t>结论：当非终结符的排序不同时，结果的产生式形式不同，但它们是</a:t>
            </a:r>
            <a:r>
              <a:rPr lang="zh-CN" altLang="en-US" sz="2800" b="1">
                <a:solidFill>
                  <a:srgbClr val="FF9933"/>
                </a:solidFill>
              </a:rPr>
              <a:t>等价</a:t>
            </a:r>
            <a:r>
              <a:rPr lang="zh-CN" altLang="en-US" sz="2800" b="1"/>
              <a:t>的。</a:t>
            </a:r>
          </a:p>
        </p:txBody>
      </p:sp>
      <p:sp>
        <p:nvSpPr>
          <p:cNvPr id="45060" name="AutoShape 4">
            <a:hlinkClick r:id="rId3" action="ppaction://hlinksldjump" highlightClick="1"/>
          </p:cNvPr>
          <p:cNvSpPr>
            <a:spLocks noChangeArrowheads="1"/>
          </p:cNvSpPr>
          <p:nvPr/>
        </p:nvSpPr>
        <p:spPr bwMode="auto">
          <a:xfrm>
            <a:off x="8382000" y="6096000"/>
            <a:ext cx="609600" cy="609600"/>
          </a:xfrm>
          <a:prstGeom prst="actionButtonHom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0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0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05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05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05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5060"/>
                                        </p:tgtEl>
                                        <p:attrNameLst>
                                          <p:attrName>style.visibility</p:attrName>
                                        </p:attrNameLst>
                                      </p:cBhvr>
                                      <p:to>
                                        <p:strVal val="visible"/>
                                      </p:to>
                                    </p:set>
                                    <p:anim calcmode="lin" valueType="num">
                                      <p:cBhvr additive="base">
                                        <p:cTn id="47" dur="500" fill="hold"/>
                                        <p:tgtEl>
                                          <p:spTgt spid="45060"/>
                                        </p:tgtEl>
                                        <p:attrNameLst>
                                          <p:attrName>ppt_x</p:attrName>
                                        </p:attrNameLst>
                                      </p:cBhvr>
                                      <p:tavLst>
                                        <p:tav tm="0">
                                          <p:val>
                                            <p:strVal val="#ppt_x"/>
                                          </p:val>
                                        </p:tav>
                                        <p:tav tm="100000">
                                          <p:val>
                                            <p:strVal val="#ppt_x"/>
                                          </p:val>
                                        </p:tav>
                                      </p:tavLst>
                                    </p:anim>
                                    <p:anim calcmode="lin" valueType="num">
                                      <p:cBhvr additive="base">
                                        <p:cTn id="48"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bldLvl="3" autoUpdateAnimBg="0"/>
      <p:bldP spid="45060"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90550" y="266700"/>
            <a:ext cx="8324850" cy="1104900"/>
          </a:xfrm>
        </p:spPr>
        <p:txBody>
          <a:bodyPr/>
          <a:lstStyle/>
          <a:p>
            <a:r>
              <a:rPr lang="en-US" altLang="zh-CN" b="1" dirty="0" smtClean="0"/>
              <a:t>4.</a:t>
            </a:r>
            <a:r>
              <a:rPr lang="zh-CN" altLang="en-US" b="1" dirty="0" smtClean="0"/>
              <a:t>4  </a:t>
            </a:r>
            <a:r>
              <a:rPr lang="zh-CN" altLang="en-US" b="1" dirty="0">
                <a:latin typeface="Times New Roman" pitchFamily="18" charset="0"/>
              </a:rPr>
              <a:t>不确定的自顶向下分析思想</a:t>
            </a:r>
          </a:p>
        </p:txBody>
      </p:sp>
      <p:sp>
        <p:nvSpPr>
          <p:cNvPr id="46083" name="Rectangle 3"/>
          <p:cNvSpPr>
            <a:spLocks noGrp="1" noChangeArrowheads="1"/>
          </p:cNvSpPr>
          <p:nvPr>
            <p:ph type="body" idx="1"/>
          </p:nvPr>
        </p:nvSpPr>
        <p:spPr>
          <a:xfrm>
            <a:off x="533400" y="1524000"/>
            <a:ext cx="8382000" cy="4610100"/>
          </a:xfrm>
        </p:spPr>
        <p:txBody>
          <a:bodyPr/>
          <a:lstStyle/>
          <a:p>
            <a:pPr algn="just">
              <a:buFont typeface="Monotype Sorts" pitchFamily="2" charset="2"/>
              <a:buNone/>
            </a:pPr>
            <a:r>
              <a:rPr lang="zh-CN" altLang="en-US" sz="2800" b="1">
                <a:solidFill>
                  <a:srgbClr val="FFFF66"/>
                </a:solidFill>
                <a:latin typeface="Times New Roman" pitchFamily="18" charset="0"/>
              </a:rPr>
              <a:t>不确定的自顶向下分析</a:t>
            </a:r>
            <a:r>
              <a:rPr lang="zh-CN" altLang="en-US" sz="2800" b="1">
                <a:latin typeface="Times New Roman" pitchFamily="18" charset="0"/>
              </a:rPr>
              <a:t>也称</a:t>
            </a:r>
            <a:r>
              <a:rPr lang="zh-CN" altLang="en-US" sz="2800" b="1">
                <a:solidFill>
                  <a:srgbClr val="FFFF66"/>
                </a:solidFill>
                <a:latin typeface="Times New Roman" pitchFamily="18" charset="0"/>
              </a:rPr>
              <a:t>带回溯的自顶向下分析</a:t>
            </a:r>
            <a:endParaRPr lang="zh-CN" altLang="en-US" sz="2800" b="1">
              <a:solidFill>
                <a:srgbClr val="FFFF66"/>
              </a:solidFill>
            </a:endParaRPr>
          </a:p>
          <a:p>
            <a:pPr algn="just"/>
            <a:r>
              <a:rPr lang="zh-CN" altLang="en-US" sz="2800" b="1">
                <a:latin typeface="Times New Roman" pitchFamily="18" charset="0"/>
              </a:rPr>
              <a:t>定义：</a:t>
            </a:r>
          </a:p>
          <a:p>
            <a:pPr algn="just">
              <a:buFont typeface="Monotype Sorts" pitchFamily="2" charset="2"/>
              <a:buNone/>
            </a:pPr>
            <a:r>
              <a:rPr lang="zh-CN" altLang="en-US" sz="2800" b="1">
                <a:latin typeface="Times New Roman" pitchFamily="18" charset="0"/>
              </a:rPr>
              <a:t>	不确定是指某个非终结符有多条产生式，而面临当前输入符无法唯一确定选用哪条产生式进行推导，只好逐个试探。当分析不成功时，则推翻分析退回到适当位置重新试探其余候选可能的推导，直到把所有可能的推导序列都试完仍不成功，才能确认输入串不是该文法的句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0" y="152400"/>
            <a:ext cx="9144000" cy="1447800"/>
          </a:xfrm>
        </p:spPr>
        <p:txBody>
          <a:bodyPr/>
          <a:lstStyle/>
          <a:p>
            <a:pPr marL="533400" indent="-533400" algn="just">
              <a:lnSpc>
                <a:spcPct val="90000"/>
              </a:lnSpc>
              <a:buFont typeface="Monotype Sorts" pitchFamily="2" charset="2"/>
              <a:buBlip>
                <a:blip r:embed="rId2"/>
              </a:buBlip>
            </a:pPr>
            <a:r>
              <a:rPr lang="zh-CN" altLang="en-US" sz="2800" b="1"/>
              <a:t>例1</a:t>
            </a:r>
          </a:p>
          <a:p>
            <a:pPr marL="533400" indent="-533400" algn="just">
              <a:lnSpc>
                <a:spcPct val="90000"/>
              </a:lnSpc>
              <a:buFont typeface="Monotype Sorts" pitchFamily="2" charset="2"/>
              <a:buNone/>
            </a:pPr>
            <a:r>
              <a:rPr lang="zh-CN" altLang="en-US" sz="2800" b="1"/>
              <a:t>	设有文法 </a:t>
            </a:r>
            <a:r>
              <a:rPr lang="en-US" altLang="zh-CN" sz="2800" b="1"/>
              <a:t>S→xAy  A→ab|a，</a:t>
            </a:r>
            <a:r>
              <a:rPr lang="zh-CN" altLang="en-US" sz="2800" b="1"/>
              <a:t>对输入串</a:t>
            </a:r>
            <a:r>
              <a:rPr lang="en-US" altLang="zh-CN" sz="2800" b="1"/>
              <a:t>w=xay，</a:t>
            </a:r>
            <a:r>
              <a:rPr lang="zh-CN" altLang="en-US" sz="2800" b="1"/>
              <a:t>推导树为</a:t>
            </a:r>
          </a:p>
        </p:txBody>
      </p:sp>
      <p:grpSp>
        <p:nvGrpSpPr>
          <p:cNvPr id="47158" name="Group 54"/>
          <p:cNvGrpSpPr>
            <a:grpSpLocks/>
          </p:cNvGrpSpPr>
          <p:nvPr/>
        </p:nvGrpSpPr>
        <p:grpSpPr bwMode="auto">
          <a:xfrm>
            <a:off x="228600" y="2214563"/>
            <a:ext cx="1895475" cy="1597025"/>
            <a:chOff x="336" y="1918"/>
            <a:chExt cx="1194" cy="1006"/>
          </a:xfrm>
        </p:grpSpPr>
        <p:sp>
          <p:nvSpPr>
            <p:cNvPr id="47111" name="Text Box 7"/>
            <p:cNvSpPr txBox="1">
              <a:spLocks noChangeArrowheads="1"/>
            </p:cNvSpPr>
            <p:nvPr/>
          </p:nvSpPr>
          <p:spPr bwMode="auto">
            <a:xfrm>
              <a:off x="770" y="1918"/>
              <a:ext cx="435"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7112" name="Line 8"/>
            <p:cNvSpPr>
              <a:spLocks noChangeShapeType="1"/>
            </p:cNvSpPr>
            <p:nvPr/>
          </p:nvSpPr>
          <p:spPr bwMode="auto">
            <a:xfrm flipH="1">
              <a:off x="553" y="2205"/>
              <a:ext cx="326"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3" name="Line 9"/>
            <p:cNvSpPr>
              <a:spLocks noChangeShapeType="1"/>
            </p:cNvSpPr>
            <p:nvPr/>
          </p:nvSpPr>
          <p:spPr bwMode="auto">
            <a:xfrm>
              <a:off x="879" y="2205"/>
              <a:ext cx="0"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Line 10"/>
            <p:cNvSpPr>
              <a:spLocks noChangeShapeType="1"/>
            </p:cNvSpPr>
            <p:nvPr/>
          </p:nvSpPr>
          <p:spPr bwMode="auto">
            <a:xfrm>
              <a:off x="879" y="2205"/>
              <a:ext cx="434"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5" name="Text Box 11"/>
            <p:cNvSpPr txBox="1">
              <a:spLocks noChangeArrowheads="1"/>
            </p:cNvSpPr>
            <p:nvPr/>
          </p:nvSpPr>
          <p:spPr bwMode="auto">
            <a:xfrm>
              <a:off x="336" y="2493"/>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x</a:t>
              </a:r>
            </a:p>
          </p:txBody>
        </p:sp>
        <p:sp>
          <p:nvSpPr>
            <p:cNvPr id="47116" name="Text Box 12"/>
            <p:cNvSpPr txBox="1">
              <a:spLocks noChangeArrowheads="1"/>
            </p:cNvSpPr>
            <p:nvPr/>
          </p:nvSpPr>
          <p:spPr bwMode="auto">
            <a:xfrm>
              <a:off x="770" y="2493"/>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7117" name="Text Box 13"/>
            <p:cNvSpPr txBox="1">
              <a:spLocks noChangeArrowheads="1"/>
            </p:cNvSpPr>
            <p:nvPr/>
          </p:nvSpPr>
          <p:spPr bwMode="auto">
            <a:xfrm>
              <a:off x="1205" y="2493"/>
              <a:ext cx="325"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y</a:t>
              </a:r>
            </a:p>
          </p:txBody>
        </p:sp>
      </p:grpSp>
      <p:grpSp>
        <p:nvGrpSpPr>
          <p:cNvPr id="47159" name="Group 55"/>
          <p:cNvGrpSpPr>
            <a:grpSpLocks/>
          </p:cNvGrpSpPr>
          <p:nvPr/>
        </p:nvGrpSpPr>
        <p:grpSpPr bwMode="auto">
          <a:xfrm>
            <a:off x="2057400" y="1985963"/>
            <a:ext cx="2265363" cy="2286000"/>
            <a:chOff x="1296" y="1774"/>
            <a:chExt cx="1427" cy="1440"/>
          </a:xfrm>
        </p:grpSpPr>
        <p:sp>
          <p:nvSpPr>
            <p:cNvPr id="47118" name="AutoShape 14"/>
            <p:cNvSpPr>
              <a:spLocks noChangeArrowheads="1"/>
            </p:cNvSpPr>
            <p:nvPr/>
          </p:nvSpPr>
          <p:spPr bwMode="auto">
            <a:xfrm>
              <a:off x="1296" y="2208"/>
              <a:ext cx="216" cy="144"/>
            </a:xfrm>
            <a:prstGeom prst="rightArrow">
              <a:avLst>
                <a:gd name="adj1" fmla="val 50000"/>
                <a:gd name="adj2" fmla="val 37500"/>
              </a:avLst>
            </a:prstGeom>
            <a:noFill/>
            <a:ln w="25400">
              <a:solidFill>
                <a:srgbClr val="FFFF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1" name="Text Box 17"/>
            <p:cNvSpPr txBox="1">
              <a:spLocks noChangeArrowheads="1"/>
            </p:cNvSpPr>
            <p:nvPr/>
          </p:nvSpPr>
          <p:spPr bwMode="auto">
            <a:xfrm>
              <a:off x="1965" y="1774"/>
              <a:ext cx="433"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7122" name="Line 18"/>
            <p:cNvSpPr>
              <a:spLocks noChangeShapeType="1"/>
            </p:cNvSpPr>
            <p:nvPr/>
          </p:nvSpPr>
          <p:spPr bwMode="auto">
            <a:xfrm flipH="1">
              <a:off x="1747" y="2061"/>
              <a:ext cx="326"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3" name="Line 19"/>
            <p:cNvSpPr>
              <a:spLocks noChangeShapeType="1"/>
            </p:cNvSpPr>
            <p:nvPr/>
          </p:nvSpPr>
          <p:spPr bwMode="auto">
            <a:xfrm>
              <a:off x="2073" y="2061"/>
              <a:ext cx="0"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4" name="Line 20"/>
            <p:cNvSpPr>
              <a:spLocks noChangeShapeType="1"/>
            </p:cNvSpPr>
            <p:nvPr/>
          </p:nvSpPr>
          <p:spPr bwMode="auto">
            <a:xfrm>
              <a:off x="2073" y="2061"/>
              <a:ext cx="433"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5" name="Text Box 21"/>
            <p:cNvSpPr txBox="1">
              <a:spLocks noChangeArrowheads="1"/>
            </p:cNvSpPr>
            <p:nvPr/>
          </p:nvSpPr>
          <p:spPr bwMode="auto">
            <a:xfrm>
              <a:off x="1530" y="2349"/>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x</a:t>
              </a:r>
            </a:p>
          </p:txBody>
        </p:sp>
        <p:sp>
          <p:nvSpPr>
            <p:cNvPr id="47126" name="Text Box 22"/>
            <p:cNvSpPr txBox="1">
              <a:spLocks noChangeArrowheads="1"/>
            </p:cNvSpPr>
            <p:nvPr/>
          </p:nvSpPr>
          <p:spPr bwMode="auto">
            <a:xfrm>
              <a:off x="1965" y="2349"/>
              <a:ext cx="324"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7127" name="Text Box 23"/>
            <p:cNvSpPr txBox="1">
              <a:spLocks noChangeArrowheads="1"/>
            </p:cNvSpPr>
            <p:nvPr/>
          </p:nvSpPr>
          <p:spPr bwMode="auto">
            <a:xfrm>
              <a:off x="2398" y="2349"/>
              <a:ext cx="325"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y</a:t>
              </a:r>
            </a:p>
          </p:txBody>
        </p:sp>
        <p:sp>
          <p:nvSpPr>
            <p:cNvPr id="47128" name="Text Box 24"/>
            <p:cNvSpPr txBox="1">
              <a:spLocks noChangeArrowheads="1"/>
            </p:cNvSpPr>
            <p:nvPr/>
          </p:nvSpPr>
          <p:spPr bwMode="auto">
            <a:xfrm>
              <a:off x="2289" y="2780"/>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b</a:t>
              </a:r>
            </a:p>
          </p:txBody>
        </p:sp>
        <p:sp>
          <p:nvSpPr>
            <p:cNvPr id="47129" name="Text Box 25"/>
            <p:cNvSpPr txBox="1">
              <a:spLocks noChangeArrowheads="1"/>
            </p:cNvSpPr>
            <p:nvPr/>
          </p:nvSpPr>
          <p:spPr bwMode="auto">
            <a:xfrm>
              <a:off x="1639" y="2783"/>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7130" name="Line 26"/>
            <p:cNvSpPr>
              <a:spLocks noChangeShapeType="1"/>
            </p:cNvSpPr>
            <p:nvPr/>
          </p:nvSpPr>
          <p:spPr bwMode="auto">
            <a:xfrm flipH="1">
              <a:off x="1856" y="2636"/>
              <a:ext cx="217"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1" name="Line 27"/>
            <p:cNvSpPr>
              <a:spLocks noChangeShapeType="1"/>
            </p:cNvSpPr>
            <p:nvPr/>
          </p:nvSpPr>
          <p:spPr bwMode="auto">
            <a:xfrm>
              <a:off x="2181" y="2636"/>
              <a:ext cx="217"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7160" name="Group 56"/>
          <p:cNvGrpSpPr>
            <a:grpSpLocks/>
          </p:cNvGrpSpPr>
          <p:nvPr/>
        </p:nvGrpSpPr>
        <p:grpSpPr bwMode="auto">
          <a:xfrm>
            <a:off x="3810000" y="1985963"/>
            <a:ext cx="2409825" cy="1597025"/>
            <a:chOff x="2400" y="1774"/>
            <a:chExt cx="1518" cy="1006"/>
          </a:xfrm>
        </p:grpSpPr>
        <p:sp>
          <p:nvSpPr>
            <p:cNvPr id="47132" name="AutoShape 28"/>
            <p:cNvSpPr>
              <a:spLocks noChangeArrowheads="1"/>
            </p:cNvSpPr>
            <p:nvPr/>
          </p:nvSpPr>
          <p:spPr bwMode="auto">
            <a:xfrm>
              <a:off x="2615" y="2205"/>
              <a:ext cx="217" cy="144"/>
            </a:xfrm>
            <a:prstGeom prst="rightArrow">
              <a:avLst>
                <a:gd name="adj1" fmla="val 50000"/>
                <a:gd name="adj2" fmla="val 37674"/>
              </a:avLst>
            </a:prstGeom>
            <a:noFill/>
            <a:ln w="25400">
              <a:solidFill>
                <a:srgbClr val="FFFF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4" name="Text Box 30"/>
            <p:cNvSpPr txBox="1">
              <a:spLocks noChangeArrowheads="1"/>
            </p:cNvSpPr>
            <p:nvPr/>
          </p:nvSpPr>
          <p:spPr bwMode="auto">
            <a:xfrm>
              <a:off x="3158" y="1774"/>
              <a:ext cx="434"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7135" name="Line 31"/>
            <p:cNvSpPr>
              <a:spLocks noChangeShapeType="1"/>
            </p:cNvSpPr>
            <p:nvPr/>
          </p:nvSpPr>
          <p:spPr bwMode="auto">
            <a:xfrm flipH="1">
              <a:off x="2941" y="2061"/>
              <a:ext cx="325"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6" name="Line 32"/>
            <p:cNvSpPr>
              <a:spLocks noChangeShapeType="1"/>
            </p:cNvSpPr>
            <p:nvPr/>
          </p:nvSpPr>
          <p:spPr bwMode="auto">
            <a:xfrm>
              <a:off x="3266" y="2061"/>
              <a:ext cx="0"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7" name="Line 33"/>
            <p:cNvSpPr>
              <a:spLocks noChangeShapeType="1"/>
            </p:cNvSpPr>
            <p:nvPr/>
          </p:nvSpPr>
          <p:spPr bwMode="auto">
            <a:xfrm>
              <a:off x="3266" y="2061"/>
              <a:ext cx="435"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38" name="Text Box 34"/>
            <p:cNvSpPr txBox="1">
              <a:spLocks noChangeArrowheads="1"/>
            </p:cNvSpPr>
            <p:nvPr/>
          </p:nvSpPr>
          <p:spPr bwMode="auto">
            <a:xfrm>
              <a:off x="2723" y="2349"/>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x</a:t>
              </a:r>
            </a:p>
          </p:txBody>
        </p:sp>
        <p:sp>
          <p:nvSpPr>
            <p:cNvPr id="47139" name="Text Box 35"/>
            <p:cNvSpPr txBox="1">
              <a:spLocks noChangeArrowheads="1"/>
            </p:cNvSpPr>
            <p:nvPr/>
          </p:nvSpPr>
          <p:spPr bwMode="auto">
            <a:xfrm>
              <a:off x="3158" y="2349"/>
              <a:ext cx="325"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7140" name="Text Box 36"/>
            <p:cNvSpPr txBox="1">
              <a:spLocks noChangeArrowheads="1"/>
            </p:cNvSpPr>
            <p:nvPr/>
          </p:nvSpPr>
          <p:spPr bwMode="auto">
            <a:xfrm>
              <a:off x="3592" y="2349"/>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y</a:t>
              </a:r>
            </a:p>
          </p:txBody>
        </p:sp>
        <p:sp>
          <p:nvSpPr>
            <p:cNvPr id="47141" name="Text Box 37"/>
            <p:cNvSpPr txBox="1">
              <a:spLocks noChangeArrowheads="1"/>
            </p:cNvSpPr>
            <p:nvPr/>
          </p:nvSpPr>
          <p:spPr bwMode="auto">
            <a:xfrm>
              <a:off x="2400" y="1777"/>
              <a:ext cx="662"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zh-CN" altLang="en-US" sz="2800">
                  <a:latin typeface="Times New Roman" pitchFamily="18" charset="0"/>
                </a:rPr>
                <a:t>回溯</a:t>
              </a:r>
            </a:p>
          </p:txBody>
        </p:sp>
      </p:grpSp>
      <p:grpSp>
        <p:nvGrpSpPr>
          <p:cNvPr id="47161" name="Group 57"/>
          <p:cNvGrpSpPr>
            <a:grpSpLocks/>
          </p:cNvGrpSpPr>
          <p:nvPr/>
        </p:nvGrpSpPr>
        <p:grpSpPr bwMode="auto">
          <a:xfrm>
            <a:off x="6208713" y="1981200"/>
            <a:ext cx="2249487" cy="2674938"/>
            <a:chOff x="3911" y="1771"/>
            <a:chExt cx="1417" cy="1685"/>
          </a:xfrm>
        </p:grpSpPr>
        <p:sp>
          <p:nvSpPr>
            <p:cNvPr id="47152" name="Text Box 48"/>
            <p:cNvSpPr txBox="1">
              <a:spLocks noChangeArrowheads="1"/>
            </p:cNvSpPr>
            <p:nvPr/>
          </p:nvSpPr>
          <p:spPr bwMode="auto">
            <a:xfrm>
              <a:off x="4568" y="3025"/>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7142" name="AutoShape 38"/>
            <p:cNvSpPr>
              <a:spLocks noChangeArrowheads="1"/>
            </p:cNvSpPr>
            <p:nvPr/>
          </p:nvSpPr>
          <p:spPr bwMode="auto">
            <a:xfrm>
              <a:off x="3911" y="2205"/>
              <a:ext cx="217" cy="144"/>
            </a:xfrm>
            <a:prstGeom prst="rightArrow">
              <a:avLst>
                <a:gd name="adj1" fmla="val 50000"/>
                <a:gd name="adj2" fmla="val 37674"/>
              </a:avLst>
            </a:prstGeom>
            <a:noFill/>
            <a:ln w="25400">
              <a:solidFill>
                <a:srgbClr val="FFFF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45" name="Text Box 41"/>
            <p:cNvSpPr txBox="1">
              <a:spLocks noChangeArrowheads="1"/>
            </p:cNvSpPr>
            <p:nvPr/>
          </p:nvSpPr>
          <p:spPr bwMode="auto">
            <a:xfrm>
              <a:off x="4568" y="1771"/>
              <a:ext cx="434"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7146" name="Line 42"/>
            <p:cNvSpPr>
              <a:spLocks noChangeShapeType="1"/>
            </p:cNvSpPr>
            <p:nvPr/>
          </p:nvSpPr>
          <p:spPr bwMode="auto">
            <a:xfrm flipH="1">
              <a:off x="4351" y="2058"/>
              <a:ext cx="326"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47" name="Line 43"/>
            <p:cNvSpPr>
              <a:spLocks noChangeShapeType="1"/>
            </p:cNvSpPr>
            <p:nvPr/>
          </p:nvSpPr>
          <p:spPr bwMode="auto">
            <a:xfrm>
              <a:off x="4677" y="2058"/>
              <a:ext cx="0"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48" name="Line 44"/>
            <p:cNvSpPr>
              <a:spLocks noChangeShapeType="1"/>
            </p:cNvSpPr>
            <p:nvPr/>
          </p:nvSpPr>
          <p:spPr bwMode="auto">
            <a:xfrm>
              <a:off x="4677" y="2058"/>
              <a:ext cx="434" cy="288"/>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49" name="Text Box 45"/>
            <p:cNvSpPr txBox="1">
              <a:spLocks noChangeArrowheads="1"/>
            </p:cNvSpPr>
            <p:nvPr/>
          </p:nvSpPr>
          <p:spPr bwMode="auto">
            <a:xfrm>
              <a:off x="4134" y="2346"/>
              <a:ext cx="325"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x</a:t>
              </a:r>
            </a:p>
          </p:txBody>
        </p:sp>
        <p:sp>
          <p:nvSpPr>
            <p:cNvPr id="47150" name="Text Box 46"/>
            <p:cNvSpPr txBox="1">
              <a:spLocks noChangeArrowheads="1"/>
            </p:cNvSpPr>
            <p:nvPr/>
          </p:nvSpPr>
          <p:spPr bwMode="auto">
            <a:xfrm>
              <a:off x="4568" y="2346"/>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7151" name="Text Box 47"/>
            <p:cNvSpPr txBox="1">
              <a:spLocks noChangeArrowheads="1"/>
            </p:cNvSpPr>
            <p:nvPr/>
          </p:nvSpPr>
          <p:spPr bwMode="auto">
            <a:xfrm>
              <a:off x="5002" y="2346"/>
              <a:ext cx="326"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y</a:t>
              </a:r>
            </a:p>
          </p:txBody>
        </p:sp>
        <p:sp>
          <p:nvSpPr>
            <p:cNvPr id="47153" name="Line 49"/>
            <p:cNvSpPr>
              <a:spLocks noChangeShapeType="1"/>
            </p:cNvSpPr>
            <p:nvPr/>
          </p:nvSpPr>
          <p:spPr bwMode="auto">
            <a:xfrm flipH="1">
              <a:off x="4677" y="2636"/>
              <a:ext cx="0" cy="434"/>
            </a:xfrm>
            <a:prstGeom prst="line">
              <a:avLst/>
            </a:prstGeom>
            <a:noFill/>
            <a:ln w="254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7162" name="Rectangle 58"/>
          <p:cNvSpPr>
            <a:spLocks noChangeArrowheads="1"/>
          </p:cNvSpPr>
          <p:nvPr/>
        </p:nvSpPr>
        <p:spPr bwMode="auto">
          <a:xfrm>
            <a:off x="365125" y="4930775"/>
            <a:ext cx="84740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
                <a:schemeClr val="tx2"/>
              </a:buClr>
              <a:buSzTx/>
              <a:buFont typeface="Monotype Sorts" pitchFamily="2" charset="2"/>
              <a:buNone/>
            </a:pPr>
            <a:r>
              <a:rPr lang="zh-CN" altLang="en-US" sz="2800"/>
              <a:t>由于</a:t>
            </a:r>
            <a:r>
              <a:rPr lang="en-US" altLang="zh-CN" sz="2800"/>
              <a:t>A</a:t>
            </a:r>
            <a:r>
              <a:rPr lang="zh-CN" altLang="en-US" sz="2800"/>
              <a:t>的两条产生式：</a:t>
            </a:r>
            <a:r>
              <a:rPr lang="en-US" altLang="zh-CN" sz="2800"/>
              <a:t>A→ab </a:t>
            </a:r>
            <a:r>
              <a:rPr lang="zh-CN" altLang="en-US" sz="2800"/>
              <a:t>和</a:t>
            </a:r>
            <a:r>
              <a:rPr lang="en-US" altLang="zh-CN" sz="2800"/>
              <a:t>A→a </a:t>
            </a:r>
            <a:r>
              <a:rPr lang="zh-CN" altLang="en-US" sz="2800"/>
              <a:t>右部</a:t>
            </a:r>
            <a:r>
              <a:rPr lang="en-US" altLang="zh-CN" sz="2800"/>
              <a:t>First</a:t>
            </a:r>
            <a:r>
              <a:rPr lang="zh-CN" altLang="en-US" sz="2800"/>
              <a:t>集交集不为空，从而引起回溯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71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71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71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71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52400" y="228600"/>
            <a:ext cx="8229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00000"/>
              </a:lnSpc>
              <a:spcBef>
                <a:spcPct val="50000"/>
              </a:spcBef>
              <a:buClr>
                <a:srgbClr val="FFFF66"/>
              </a:buClr>
              <a:buSzTx/>
            </a:pPr>
            <a:r>
              <a:rPr lang="zh-CN" altLang="en-US" sz="2800">
                <a:latin typeface="Times New Roman" pitchFamily="18" charset="0"/>
              </a:rPr>
              <a:t>例2	文法</a:t>
            </a:r>
            <a:r>
              <a:rPr lang="en-US" altLang="zh-CN" sz="2800">
                <a:latin typeface="Times New Roman" pitchFamily="18" charset="0"/>
              </a:rPr>
              <a:t>G：S→aAS	S→b	A→bAS	A→ ε</a:t>
            </a:r>
            <a:endParaRPr lang="zh-CN" altLang="en-US" sz="2800">
              <a:latin typeface="Times New Roman" pitchFamily="18" charset="0"/>
            </a:endParaRPr>
          </a:p>
          <a:p>
            <a:pPr marL="457200" indent="-457200" algn="l">
              <a:lnSpc>
                <a:spcPct val="100000"/>
              </a:lnSpc>
              <a:spcBef>
                <a:spcPct val="50000"/>
              </a:spcBef>
            </a:pPr>
            <a:r>
              <a:rPr lang="zh-CN" altLang="en-US" sz="2800"/>
              <a:t>		输入串</a:t>
            </a:r>
            <a:r>
              <a:rPr lang="en-US" altLang="zh-CN" sz="2800"/>
              <a:t>w=ab，</a:t>
            </a:r>
            <a:r>
              <a:rPr lang="zh-CN" altLang="en-US" sz="2800"/>
              <a:t>推导树为:</a:t>
            </a:r>
          </a:p>
        </p:txBody>
      </p:sp>
      <p:grpSp>
        <p:nvGrpSpPr>
          <p:cNvPr id="48186" name="Group 58"/>
          <p:cNvGrpSpPr>
            <a:grpSpLocks/>
          </p:cNvGrpSpPr>
          <p:nvPr/>
        </p:nvGrpSpPr>
        <p:grpSpPr bwMode="auto">
          <a:xfrm>
            <a:off x="304800" y="1858963"/>
            <a:ext cx="2019300" cy="1787525"/>
            <a:chOff x="192" y="1171"/>
            <a:chExt cx="1272" cy="1126"/>
          </a:xfrm>
        </p:grpSpPr>
        <p:sp>
          <p:nvSpPr>
            <p:cNvPr id="48137" name="Text Box 9"/>
            <p:cNvSpPr txBox="1">
              <a:spLocks noChangeArrowheads="1"/>
            </p:cNvSpPr>
            <p:nvPr/>
          </p:nvSpPr>
          <p:spPr bwMode="auto">
            <a:xfrm>
              <a:off x="654" y="1171"/>
              <a:ext cx="463"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38" name="Line 10"/>
            <p:cNvSpPr>
              <a:spLocks noChangeShapeType="1"/>
            </p:cNvSpPr>
            <p:nvPr/>
          </p:nvSpPr>
          <p:spPr bwMode="auto">
            <a:xfrm flipH="1">
              <a:off x="423" y="1493"/>
              <a:ext cx="347" cy="32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9" name="Line 11"/>
            <p:cNvSpPr>
              <a:spLocks noChangeShapeType="1"/>
            </p:cNvSpPr>
            <p:nvPr/>
          </p:nvSpPr>
          <p:spPr bwMode="auto">
            <a:xfrm>
              <a:off x="770" y="1493"/>
              <a:ext cx="0" cy="32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0" name="Line 12"/>
            <p:cNvSpPr>
              <a:spLocks noChangeShapeType="1"/>
            </p:cNvSpPr>
            <p:nvPr/>
          </p:nvSpPr>
          <p:spPr bwMode="auto">
            <a:xfrm>
              <a:off x="770" y="1493"/>
              <a:ext cx="463" cy="32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1" name="Text Box 13"/>
            <p:cNvSpPr txBox="1">
              <a:spLocks noChangeArrowheads="1"/>
            </p:cNvSpPr>
            <p:nvPr/>
          </p:nvSpPr>
          <p:spPr bwMode="auto">
            <a:xfrm>
              <a:off x="192" y="1814"/>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42" name="Text Box 14"/>
            <p:cNvSpPr txBox="1">
              <a:spLocks noChangeArrowheads="1"/>
            </p:cNvSpPr>
            <p:nvPr/>
          </p:nvSpPr>
          <p:spPr bwMode="auto">
            <a:xfrm>
              <a:off x="654" y="1814"/>
              <a:ext cx="348"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43" name="Text Box 15"/>
            <p:cNvSpPr txBox="1">
              <a:spLocks noChangeArrowheads="1"/>
            </p:cNvSpPr>
            <p:nvPr/>
          </p:nvSpPr>
          <p:spPr bwMode="auto">
            <a:xfrm>
              <a:off x="1117" y="1814"/>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grpSp>
      <p:grpSp>
        <p:nvGrpSpPr>
          <p:cNvPr id="48188" name="Group 60"/>
          <p:cNvGrpSpPr>
            <a:grpSpLocks/>
          </p:cNvGrpSpPr>
          <p:nvPr/>
        </p:nvGrpSpPr>
        <p:grpSpPr bwMode="auto">
          <a:xfrm>
            <a:off x="3808413" y="1601788"/>
            <a:ext cx="2349500" cy="1790700"/>
            <a:chOff x="2399" y="1009"/>
            <a:chExt cx="1480" cy="1128"/>
          </a:xfrm>
        </p:grpSpPr>
        <p:sp>
          <p:nvSpPr>
            <p:cNvPr id="48133" name="AutoShape 5"/>
            <p:cNvSpPr>
              <a:spLocks noChangeArrowheads="1"/>
            </p:cNvSpPr>
            <p:nvPr/>
          </p:nvSpPr>
          <p:spPr bwMode="auto">
            <a:xfrm>
              <a:off x="2619" y="1503"/>
              <a:ext cx="231" cy="161"/>
            </a:xfrm>
            <a:prstGeom prst="rightArrow">
              <a:avLst>
                <a:gd name="adj1" fmla="val 50000"/>
                <a:gd name="adj2" fmla="val 35870"/>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4" name="Text Box 6"/>
            <p:cNvSpPr txBox="1">
              <a:spLocks noChangeArrowheads="1"/>
            </p:cNvSpPr>
            <p:nvPr/>
          </p:nvSpPr>
          <p:spPr bwMode="auto">
            <a:xfrm>
              <a:off x="2399" y="1112"/>
              <a:ext cx="800" cy="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zh-CN" altLang="en-US" sz="2800">
                  <a:latin typeface="Times New Roman" pitchFamily="18" charset="0"/>
                </a:rPr>
                <a:t>回溯</a:t>
              </a:r>
            </a:p>
          </p:txBody>
        </p:sp>
        <p:sp>
          <p:nvSpPr>
            <p:cNvPr id="48145" name="Text Box 17"/>
            <p:cNvSpPr txBox="1">
              <a:spLocks noChangeArrowheads="1"/>
            </p:cNvSpPr>
            <p:nvPr/>
          </p:nvSpPr>
          <p:spPr bwMode="auto">
            <a:xfrm>
              <a:off x="3071" y="1009"/>
              <a:ext cx="462"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46" name="Line 18"/>
            <p:cNvSpPr>
              <a:spLocks noChangeShapeType="1"/>
            </p:cNvSpPr>
            <p:nvPr/>
          </p:nvSpPr>
          <p:spPr bwMode="auto">
            <a:xfrm flipH="1">
              <a:off x="2839" y="1332"/>
              <a:ext cx="347" cy="32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7" name="Line 19"/>
            <p:cNvSpPr>
              <a:spLocks noChangeShapeType="1"/>
            </p:cNvSpPr>
            <p:nvPr/>
          </p:nvSpPr>
          <p:spPr bwMode="auto">
            <a:xfrm>
              <a:off x="3186" y="1332"/>
              <a:ext cx="0" cy="32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8" name="Line 20"/>
            <p:cNvSpPr>
              <a:spLocks noChangeShapeType="1"/>
            </p:cNvSpPr>
            <p:nvPr/>
          </p:nvSpPr>
          <p:spPr bwMode="auto">
            <a:xfrm>
              <a:off x="3186" y="1332"/>
              <a:ext cx="462" cy="32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9" name="Text Box 21"/>
            <p:cNvSpPr txBox="1">
              <a:spLocks noChangeArrowheads="1"/>
            </p:cNvSpPr>
            <p:nvPr/>
          </p:nvSpPr>
          <p:spPr bwMode="auto">
            <a:xfrm>
              <a:off x="2608" y="1653"/>
              <a:ext cx="347"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zh-CN" altLang="en-US" sz="2800">
                  <a:latin typeface="Times New Roman" pitchFamily="18" charset="0"/>
                </a:rPr>
                <a:t> </a:t>
              </a:r>
              <a:r>
                <a:rPr kumimoji="0" lang="en-US" altLang="zh-CN" sz="2800">
                  <a:latin typeface="Times New Roman" pitchFamily="18" charset="0"/>
                </a:rPr>
                <a:t>a</a:t>
              </a:r>
            </a:p>
          </p:txBody>
        </p:sp>
        <p:sp>
          <p:nvSpPr>
            <p:cNvPr id="48150" name="Text Box 22"/>
            <p:cNvSpPr txBox="1">
              <a:spLocks noChangeArrowheads="1"/>
            </p:cNvSpPr>
            <p:nvPr/>
          </p:nvSpPr>
          <p:spPr bwMode="auto">
            <a:xfrm>
              <a:off x="3071" y="1653"/>
              <a:ext cx="34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51" name="Text Box 23"/>
            <p:cNvSpPr txBox="1">
              <a:spLocks noChangeArrowheads="1"/>
            </p:cNvSpPr>
            <p:nvPr/>
          </p:nvSpPr>
          <p:spPr bwMode="auto">
            <a:xfrm>
              <a:off x="3533" y="1653"/>
              <a:ext cx="346" cy="4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grpSp>
      <p:grpSp>
        <p:nvGrpSpPr>
          <p:cNvPr id="48187" name="Group 59"/>
          <p:cNvGrpSpPr>
            <a:grpSpLocks/>
          </p:cNvGrpSpPr>
          <p:nvPr/>
        </p:nvGrpSpPr>
        <p:grpSpPr bwMode="auto">
          <a:xfrm>
            <a:off x="2138363" y="1601788"/>
            <a:ext cx="2203450" cy="2560637"/>
            <a:chOff x="1347" y="1009"/>
            <a:chExt cx="1388" cy="1613"/>
          </a:xfrm>
        </p:grpSpPr>
        <p:sp>
          <p:nvSpPr>
            <p:cNvPr id="48132" name="AutoShape 4"/>
            <p:cNvSpPr>
              <a:spLocks noChangeArrowheads="1"/>
            </p:cNvSpPr>
            <p:nvPr/>
          </p:nvSpPr>
          <p:spPr bwMode="auto">
            <a:xfrm>
              <a:off x="1347" y="1503"/>
              <a:ext cx="231" cy="161"/>
            </a:xfrm>
            <a:prstGeom prst="rightArrow">
              <a:avLst>
                <a:gd name="adj1" fmla="val 50000"/>
                <a:gd name="adj2" fmla="val 35870"/>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6" name="Text Box 28"/>
            <p:cNvSpPr txBox="1">
              <a:spLocks noChangeArrowheads="1"/>
            </p:cNvSpPr>
            <p:nvPr/>
          </p:nvSpPr>
          <p:spPr bwMode="auto">
            <a:xfrm>
              <a:off x="1926" y="1009"/>
              <a:ext cx="462"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57" name="Line 29"/>
            <p:cNvSpPr>
              <a:spLocks noChangeShapeType="1"/>
            </p:cNvSpPr>
            <p:nvPr/>
          </p:nvSpPr>
          <p:spPr bwMode="auto">
            <a:xfrm flipH="1">
              <a:off x="1695" y="1331"/>
              <a:ext cx="346" cy="32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8" name="Line 30"/>
            <p:cNvSpPr>
              <a:spLocks noChangeShapeType="1"/>
            </p:cNvSpPr>
            <p:nvPr/>
          </p:nvSpPr>
          <p:spPr bwMode="auto">
            <a:xfrm>
              <a:off x="2041" y="1331"/>
              <a:ext cx="0" cy="32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59" name="Line 31"/>
            <p:cNvSpPr>
              <a:spLocks noChangeShapeType="1"/>
            </p:cNvSpPr>
            <p:nvPr/>
          </p:nvSpPr>
          <p:spPr bwMode="auto">
            <a:xfrm>
              <a:off x="2041" y="1331"/>
              <a:ext cx="463" cy="32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60" name="Text Box 32"/>
            <p:cNvSpPr txBox="1">
              <a:spLocks noChangeArrowheads="1"/>
            </p:cNvSpPr>
            <p:nvPr/>
          </p:nvSpPr>
          <p:spPr bwMode="auto">
            <a:xfrm>
              <a:off x="1464" y="1653"/>
              <a:ext cx="346"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61" name="Text Box 33"/>
            <p:cNvSpPr txBox="1">
              <a:spLocks noChangeArrowheads="1"/>
            </p:cNvSpPr>
            <p:nvPr/>
          </p:nvSpPr>
          <p:spPr bwMode="auto">
            <a:xfrm>
              <a:off x="1926" y="1653"/>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62" name="Text Box 34"/>
            <p:cNvSpPr txBox="1">
              <a:spLocks noChangeArrowheads="1"/>
            </p:cNvSpPr>
            <p:nvPr/>
          </p:nvSpPr>
          <p:spPr bwMode="auto">
            <a:xfrm>
              <a:off x="2388" y="1653"/>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63" name="Text Box 35"/>
            <p:cNvSpPr txBox="1">
              <a:spLocks noChangeArrowheads="1"/>
            </p:cNvSpPr>
            <p:nvPr/>
          </p:nvSpPr>
          <p:spPr bwMode="auto">
            <a:xfrm>
              <a:off x="2273" y="2136"/>
              <a:ext cx="346"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64" name="Text Box 36"/>
            <p:cNvSpPr txBox="1">
              <a:spLocks noChangeArrowheads="1"/>
            </p:cNvSpPr>
            <p:nvPr/>
          </p:nvSpPr>
          <p:spPr bwMode="auto">
            <a:xfrm>
              <a:off x="1579" y="2139"/>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b</a:t>
              </a:r>
            </a:p>
          </p:txBody>
        </p:sp>
        <p:sp>
          <p:nvSpPr>
            <p:cNvPr id="48165" name="Line 37"/>
            <p:cNvSpPr>
              <a:spLocks noChangeShapeType="1"/>
            </p:cNvSpPr>
            <p:nvPr/>
          </p:nvSpPr>
          <p:spPr bwMode="auto">
            <a:xfrm flipH="1">
              <a:off x="1776" y="1905"/>
              <a:ext cx="203" cy="26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66" name="Line 38"/>
            <p:cNvSpPr>
              <a:spLocks noChangeShapeType="1"/>
            </p:cNvSpPr>
            <p:nvPr/>
          </p:nvSpPr>
          <p:spPr bwMode="auto">
            <a:xfrm>
              <a:off x="2185" y="1914"/>
              <a:ext cx="214" cy="256"/>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67" name="Line 39"/>
            <p:cNvSpPr>
              <a:spLocks noChangeShapeType="1"/>
            </p:cNvSpPr>
            <p:nvPr/>
          </p:nvSpPr>
          <p:spPr bwMode="auto">
            <a:xfrm flipH="1">
              <a:off x="2059" y="1930"/>
              <a:ext cx="10" cy="240"/>
            </a:xfrm>
            <a:prstGeom prst="line">
              <a:avLst/>
            </a:prstGeom>
            <a:noFill/>
            <a:ln w="254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68" name="Text Box 40"/>
            <p:cNvSpPr txBox="1">
              <a:spLocks noChangeArrowheads="1"/>
            </p:cNvSpPr>
            <p:nvPr/>
          </p:nvSpPr>
          <p:spPr bwMode="auto">
            <a:xfrm>
              <a:off x="1902" y="2161"/>
              <a:ext cx="4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en-US" altLang="zh-CN" sz="2800">
                  <a:latin typeface="Times New Roman" pitchFamily="18" charset="0"/>
                </a:rPr>
                <a:t>A</a:t>
              </a:r>
            </a:p>
          </p:txBody>
        </p:sp>
      </p:grpSp>
      <p:grpSp>
        <p:nvGrpSpPr>
          <p:cNvPr id="48190" name="Group 62"/>
          <p:cNvGrpSpPr>
            <a:grpSpLocks/>
          </p:cNvGrpSpPr>
          <p:nvPr/>
        </p:nvGrpSpPr>
        <p:grpSpPr bwMode="auto">
          <a:xfrm>
            <a:off x="6262688" y="1600200"/>
            <a:ext cx="2500312" cy="2776538"/>
            <a:chOff x="3945" y="1008"/>
            <a:chExt cx="1575" cy="1749"/>
          </a:xfrm>
        </p:grpSpPr>
        <p:grpSp>
          <p:nvGrpSpPr>
            <p:cNvPr id="48189" name="Group 61"/>
            <p:cNvGrpSpPr>
              <a:grpSpLocks/>
            </p:cNvGrpSpPr>
            <p:nvPr/>
          </p:nvGrpSpPr>
          <p:grpSpPr bwMode="auto">
            <a:xfrm>
              <a:off x="3945" y="1008"/>
              <a:ext cx="1437" cy="1749"/>
              <a:chOff x="3945" y="1008"/>
              <a:chExt cx="1437" cy="1749"/>
            </a:xfrm>
          </p:grpSpPr>
          <p:sp>
            <p:nvSpPr>
              <p:cNvPr id="48152" name="AutoShape 24"/>
              <p:cNvSpPr>
                <a:spLocks noChangeArrowheads="1"/>
              </p:cNvSpPr>
              <p:nvPr/>
            </p:nvSpPr>
            <p:spPr bwMode="auto">
              <a:xfrm>
                <a:off x="3945" y="1494"/>
                <a:ext cx="231" cy="160"/>
              </a:xfrm>
              <a:prstGeom prst="rightArrow">
                <a:avLst>
                  <a:gd name="adj1" fmla="val 50000"/>
                  <a:gd name="adj2" fmla="val 36094"/>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72" name="Text Box 44"/>
              <p:cNvSpPr txBox="1">
                <a:spLocks noChangeArrowheads="1"/>
              </p:cNvSpPr>
              <p:nvPr/>
            </p:nvSpPr>
            <p:spPr bwMode="auto">
              <a:xfrm>
                <a:off x="4572" y="1008"/>
                <a:ext cx="464"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73" name="Line 45"/>
              <p:cNvSpPr>
                <a:spLocks noChangeShapeType="1"/>
              </p:cNvSpPr>
              <p:nvPr/>
            </p:nvSpPr>
            <p:spPr bwMode="auto">
              <a:xfrm flipH="1">
                <a:off x="4341" y="1329"/>
                <a:ext cx="347" cy="32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74" name="Line 46"/>
              <p:cNvSpPr>
                <a:spLocks noChangeShapeType="1"/>
              </p:cNvSpPr>
              <p:nvPr/>
            </p:nvSpPr>
            <p:spPr bwMode="auto">
              <a:xfrm>
                <a:off x="4688" y="1329"/>
                <a:ext cx="0" cy="32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75" name="Line 47"/>
              <p:cNvSpPr>
                <a:spLocks noChangeShapeType="1"/>
              </p:cNvSpPr>
              <p:nvPr/>
            </p:nvSpPr>
            <p:spPr bwMode="auto">
              <a:xfrm>
                <a:off x="4688" y="1329"/>
                <a:ext cx="463" cy="32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76" name="Text Box 48"/>
              <p:cNvSpPr txBox="1">
                <a:spLocks noChangeArrowheads="1"/>
              </p:cNvSpPr>
              <p:nvPr/>
            </p:nvSpPr>
            <p:spPr bwMode="auto">
              <a:xfrm>
                <a:off x="4110" y="1651"/>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77" name="Text Box 49"/>
              <p:cNvSpPr txBox="1">
                <a:spLocks noChangeArrowheads="1"/>
              </p:cNvSpPr>
              <p:nvPr/>
            </p:nvSpPr>
            <p:spPr bwMode="auto">
              <a:xfrm>
                <a:off x="4572" y="1651"/>
                <a:ext cx="348"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8178" name="Text Box 50"/>
              <p:cNvSpPr txBox="1">
                <a:spLocks noChangeArrowheads="1"/>
              </p:cNvSpPr>
              <p:nvPr/>
            </p:nvSpPr>
            <p:spPr bwMode="auto">
              <a:xfrm>
                <a:off x="5036" y="1651"/>
                <a:ext cx="346"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8179" name="Text Box 51"/>
              <p:cNvSpPr txBox="1">
                <a:spLocks noChangeArrowheads="1"/>
              </p:cNvSpPr>
              <p:nvPr/>
            </p:nvSpPr>
            <p:spPr bwMode="auto">
              <a:xfrm>
                <a:off x="4549" y="2274"/>
                <a:ext cx="347" cy="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lang="en-US" altLang="zh-CN" sz="2800">
                    <a:latin typeface="Times New Roman" pitchFamily="18" charset="0"/>
                  </a:rPr>
                  <a:t>ε</a:t>
                </a:r>
              </a:p>
            </p:txBody>
          </p:sp>
          <p:sp>
            <p:nvSpPr>
              <p:cNvPr id="48180" name="Line 52"/>
              <p:cNvSpPr>
                <a:spLocks noChangeShapeType="1"/>
              </p:cNvSpPr>
              <p:nvPr/>
            </p:nvSpPr>
            <p:spPr bwMode="auto">
              <a:xfrm flipH="1">
                <a:off x="4718" y="1976"/>
                <a:ext cx="0" cy="351"/>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81" name="Line 53"/>
              <p:cNvSpPr>
                <a:spLocks noChangeShapeType="1"/>
              </p:cNvSpPr>
              <p:nvPr/>
            </p:nvSpPr>
            <p:spPr bwMode="auto">
              <a:xfrm flipH="1">
                <a:off x="5171" y="1931"/>
                <a:ext cx="4" cy="343"/>
              </a:xfrm>
              <a:prstGeom prst="line">
                <a:avLst/>
              </a:prstGeom>
              <a:noFill/>
              <a:ln w="254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82" name="Text Box 54"/>
            <p:cNvSpPr txBox="1">
              <a:spLocks noChangeArrowheads="1"/>
            </p:cNvSpPr>
            <p:nvPr/>
          </p:nvSpPr>
          <p:spPr bwMode="auto">
            <a:xfrm>
              <a:off x="5037" y="2274"/>
              <a:ext cx="4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en-US" altLang="zh-CN" sz="2800">
                  <a:latin typeface="Times New Roman" pitchFamily="18" charset="0"/>
                </a:rPr>
                <a:t>b</a:t>
              </a:r>
            </a:p>
          </p:txBody>
        </p:sp>
      </p:grpSp>
      <p:sp>
        <p:nvSpPr>
          <p:cNvPr id="48185" name="Rectangle 57"/>
          <p:cNvSpPr>
            <a:spLocks noChangeArrowheads="1"/>
          </p:cNvSpPr>
          <p:nvPr/>
        </p:nvSpPr>
        <p:spPr bwMode="auto">
          <a:xfrm>
            <a:off x="457200" y="44958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SzTx/>
              <a:buFontTx/>
              <a:buNone/>
            </a:pPr>
            <a:r>
              <a:rPr lang="zh-CN" altLang="en-US" sz="2800">
                <a:latin typeface="Times New Roman" pitchFamily="18" charset="0"/>
              </a:rPr>
              <a:t>由于</a:t>
            </a:r>
            <a:r>
              <a:rPr lang="en-US" altLang="zh-CN" sz="2800">
                <a:latin typeface="Times New Roman" pitchFamily="18" charset="0"/>
              </a:rPr>
              <a:t>A</a:t>
            </a:r>
            <a:r>
              <a:rPr lang="zh-CN" altLang="en-US" sz="2800">
                <a:latin typeface="Times New Roman" pitchFamily="18" charset="0"/>
              </a:rPr>
              <a:t>的产生式</a:t>
            </a:r>
            <a:r>
              <a:rPr lang="en-US" altLang="zh-CN" sz="2800">
                <a:latin typeface="Times New Roman" pitchFamily="18" charset="0"/>
              </a:rPr>
              <a:t>A→ ε</a:t>
            </a:r>
            <a:r>
              <a:rPr lang="zh-CN" altLang="en-US" sz="2800">
                <a:latin typeface="Times New Roman" pitchFamily="18" charset="0"/>
              </a:rPr>
              <a:t>右部能=&gt;* </a:t>
            </a:r>
            <a:r>
              <a:rPr lang="en-US" altLang="zh-CN" sz="2800">
                <a:latin typeface="Times New Roman" pitchFamily="18" charset="0"/>
              </a:rPr>
              <a:t>ε</a:t>
            </a:r>
            <a:r>
              <a:rPr lang="zh-CN" altLang="en-US" sz="2800">
                <a:latin typeface="Times New Roman" pitchFamily="18" charset="0"/>
              </a:rPr>
              <a:t>，且</a:t>
            </a:r>
          </a:p>
          <a:p>
            <a:pPr algn="l">
              <a:lnSpc>
                <a:spcPct val="100000"/>
              </a:lnSpc>
              <a:spcBef>
                <a:spcPct val="0"/>
              </a:spcBef>
              <a:buClrTx/>
              <a:buSzTx/>
              <a:buFontTx/>
              <a:buNone/>
            </a:pPr>
            <a:r>
              <a:rPr lang="en-US" altLang="zh-CN" sz="2800">
                <a:latin typeface="Times New Roman" pitchFamily="18" charset="0"/>
              </a:rPr>
              <a:t>Follow(A) </a:t>
            </a:r>
            <a:r>
              <a:rPr lang="en-US" altLang="zh-CN" sz="2800"/>
              <a:t>∩First(</a:t>
            </a:r>
            <a:r>
              <a:rPr lang="en-US" altLang="zh-CN" sz="2800">
                <a:latin typeface="Times New Roman" pitchFamily="18" charset="0"/>
              </a:rPr>
              <a:t>bAS) ={b}</a:t>
            </a:r>
            <a:r>
              <a:rPr lang="en-US" altLang="zh-CN" sz="2800"/>
              <a:t>≠ф</a:t>
            </a:r>
            <a:r>
              <a:rPr lang="en-US" altLang="zh-CN" sz="2800">
                <a:latin typeface="Times New Roman" pitchFamily="18" charset="0"/>
              </a:rPr>
              <a:t> </a:t>
            </a:r>
            <a:r>
              <a:rPr lang="zh-CN" altLang="en-US" sz="2800">
                <a:latin typeface="Times New Roman" pitchFamily="18" charset="0"/>
              </a:rPr>
              <a:t>，从而引起回溯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81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52400" y="228600"/>
            <a:ext cx="82296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00000"/>
              </a:lnSpc>
              <a:spcBef>
                <a:spcPct val="50000"/>
              </a:spcBef>
              <a:buClr>
                <a:srgbClr val="FFFF66"/>
              </a:buClr>
              <a:buSzTx/>
            </a:pPr>
            <a:r>
              <a:rPr lang="zh-CN" altLang="en-US" sz="2800">
                <a:latin typeface="Times New Roman" pitchFamily="18" charset="0"/>
              </a:rPr>
              <a:t>例3	文法</a:t>
            </a:r>
            <a:r>
              <a:rPr lang="en-US" altLang="zh-CN" sz="2800">
                <a:latin typeface="Times New Roman" pitchFamily="18" charset="0"/>
              </a:rPr>
              <a:t>G：S→Sa	S→b</a:t>
            </a:r>
          </a:p>
          <a:p>
            <a:pPr marL="457200" indent="-457200" algn="l">
              <a:lnSpc>
                <a:spcPct val="100000"/>
              </a:lnSpc>
              <a:spcBef>
                <a:spcPct val="50000"/>
              </a:spcBef>
              <a:buClr>
                <a:srgbClr val="FFFF66"/>
              </a:buClr>
              <a:buSzTx/>
            </a:pPr>
            <a:r>
              <a:rPr lang="zh-CN" altLang="en-US" sz="2800"/>
              <a:t>输入串</a:t>
            </a:r>
            <a:r>
              <a:rPr lang="en-US" altLang="zh-CN" sz="2800"/>
              <a:t>w=baa，</a:t>
            </a:r>
            <a:r>
              <a:rPr lang="zh-CN" altLang="en-US" sz="2800"/>
              <a:t>推导树为:</a:t>
            </a:r>
          </a:p>
        </p:txBody>
      </p:sp>
      <p:grpSp>
        <p:nvGrpSpPr>
          <p:cNvPr id="49226" name="Group 74"/>
          <p:cNvGrpSpPr>
            <a:grpSpLocks/>
          </p:cNvGrpSpPr>
          <p:nvPr/>
        </p:nvGrpSpPr>
        <p:grpSpPr bwMode="auto">
          <a:xfrm>
            <a:off x="2990850" y="1982788"/>
            <a:ext cx="2032000" cy="2327275"/>
            <a:chOff x="1884" y="1249"/>
            <a:chExt cx="1280" cy="1466"/>
          </a:xfrm>
        </p:grpSpPr>
        <p:sp>
          <p:nvSpPr>
            <p:cNvPr id="49156" name="AutoShape 4"/>
            <p:cNvSpPr>
              <a:spLocks noChangeArrowheads="1"/>
            </p:cNvSpPr>
            <p:nvPr/>
          </p:nvSpPr>
          <p:spPr bwMode="auto">
            <a:xfrm>
              <a:off x="1884" y="1737"/>
              <a:ext cx="213" cy="159"/>
            </a:xfrm>
            <a:prstGeom prst="rightArrow">
              <a:avLst>
                <a:gd name="adj1" fmla="val 50000"/>
                <a:gd name="adj2" fmla="val 33491"/>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4" name="Text Box 22"/>
            <p:cNvSpPr txBox="1">
              <a:spLocks noChangeArrowheads="1"/>
            </p:cNvSpPr>
            <p:nvPr/>
          </p:nvSpPr>
          <p:spPr bwMode="auto">
            <a:xfrm>
              <a:off x="2418" y="1249"/>
              <a:ext cx="426"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175" name="Line 23"/>
            <p:cNvSpPr>
              <a:spLocks noChangeShapeType="1"/>
            </p:cNvSpPr>
            <p:nvPr/>
          </p:nvSpPr>
          <p:spPr bwMode="auto">
            <a:xfrm flipH="1">
              <a:off x="2205" y="1567"/>
              <a:ext cx="319" cy="319"/>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7" name="Line 25"/>
            <p:cNvSpPr>
              <a:spLocks noChangeShapeType="1"/>
            </p:cNvSpPr>
            <p:nvPr/>
          </p:nvSpPr>
          <p:spPr bwMode="auto">
            <a:xfrm>
              <a:off x="2524" y="1567"/>
              <a:ext cx="427" cy="319"/>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8" name="Text Box 26"/>
            <p:cNvSpPr txBox="1">
              <a:spLocks noChangeArrowheads="1"/>
            </p:cNvSpPr>
            <p:nvPr/>
          </p:nvSpPr>
          <p:spPr bwMode="auto">
            <a:xfrm>
              <a:off x="2094" y="1886"/>
              <a:ext cx="319"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180" name="Text Box 28"/>
            <p:cNvSpPr txBox="1">
              <a:spLocks noChangeArrowheads="1"/>
            </p:cNvSpPr>
            <p:nvPr/>
          </p:nvSpPr>
          <p:spPr bwMode="auto">
            <a:xfrm>
              <a:off x="2844" y="1886"/>
              <a:ext cx="320"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9185" name="Line 33"/>
            <p:cNvSpPr>
              <a:spLocks noChangeShapeType="1"/>
            </p:cNvSpPr>
            <p:nvPr/>
          </p:nvSpPr>
          <p:spPr bwMode="auto">
            <a:xfrm flipH="1">
              <a:off x="2199" y="2159"/>
              <a:ext cx="9" cy="237"/>
            </a:xfrm>
            <a:prstGeom prst="line">
              <a:avLst/>
            </a:prstGeom>
            <a:noFill/>
            <a:ln w="254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86" name="Text Box 34"/>
            <p:cNvSpPr txBox="1">
              <a:spLocks noChangeArrowheads="1"/>
            </p:cNvSpPr>
            <p:nvPr/>
          </p:nvSpPr>
          <p:spPr bwMode="auto">
            <a:xfrm>
              <a:off x="2054" y="2388"/>
              <a:ext cx="3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en-US" altLang="zh-CN" sz="2800">
                  <a:latin typeface="Times New Roman" pitchFamily="18" charset="0"/>
                </a:rPr>
                <a:t>b</a:t>
              </a:r>
            </a:p>
          </p:txBody>
        </p:sp>
      </p:grpSp>
      <p:grpSp>
        <p:nvGrpSpPr>
          <p:cNvPr id="49224" name="Group 72"/>
          <p:cNvGrpSpPr>
            <a:grpSpLocks/>
          </p:cNvGrpSpPr>
          <p:nvPr/>
        </p:nvGrpSpPr>
        <p:grpSpPr bwMode="auto">
          <a:xfrm>
            <a:off x="152400" y="2092325"/>
            <a:ext cx="677863" cy="1766888"/>
            <a:chOff x="96" y="1318"/>
            <a:chExt cx="427" cy="1113"/>
          </a:xfrm>
        </p:grpSpPr>
        <p:sp>
          <p:nvSpPr>
            <p:cNvPr id="49198" name="Text Box 46"/>
            <p:cNvSpPr txBox="1">
              <a:spLocks noChangeArrowheads="1"/>
            </p:cNvSpPr>
            <p:nvPr/>
          </p:nvSpPr>
          <p:spPr bwMode="auto">
            <a:xfrm>
              <a:off x="96" y="1318"/>
              <a:ext cx="427"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200" name="Line 48"/>
            <p:cNvSpPr>
              <a:spLocks noChangeShapeType="1"/>
            </p:cNvSpPr>
            <p:nvPr/>
          </p:nvSpPr>
          <p:spPr bwMode="auto">
            <a:xfrm>
              <a:off x="203" y="1636"/>
              <a:ext cx="0" cy="31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3" name="Text Box 51"/>
            <p:cNvSpPr txBox="1">
              <a:spLocks noChangeArrowheads="1"/>
            </p:cNvSpPr>
            <p:nvPr/>
          </p:nvSpPr>
          <p:spPr bwMode="auto">
            <a:xfrm>
              <a:off x="96" y="1954"/>
              <a:ext cx="321"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b</a:t>
              </a:r>
            </a:p>
          </p:txBody>
        </p:sp>
      </p:grpSp>
      <p:grpSp>
        <p:nvGrpSpPr>
          <p:cNvPr id="49225" name="Group 73"/>
          <p:cNvGrpSpPr>
            <a:grpSpLocks/>
          </p:cNvGrpSpPr>
          <p:nvPr/>
        </p:nvGrpSpPr>
        <p:grpSpPr bwMode="auto">
          <a:xfrm>
            <a:off x="809625" y="2063750"/>
            <a:ext cx="2351088" cy="1765300"/>
            <a:chOff x="510" y="1300"/>
            <a:chExt cx="1481" cy="1112"/>
          </a:xfrm>
        </p:grpSpPr>
        <p:sp>
          <p:nvSpPr>
            <p:cNvPr id="49159" name="Text Box 7"/>
            <p:cNvSpPr txBox="1">
              <a:spLocks noChangeArrowheads="1"/>
            </p:cNvSpPr>
            <p:nvPr/>
          </p:nvSpPr>
          <p:spPr bwMode="auto">
            <a:xfrm>
              <a:off x="1244" y="1300"/>
              <a:ext cx="428"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160" name="Line 8"/>
            <p:cNvSpPr>
              <a:spLocks noChangeShapeType="1"/>
            </p:cNvSpPr>
            <p:nvPr/>
          </p:nvSpPr>
          <p:spPr bwMode="auto">
            <a:xfrm flipH="1">
              <a:off x="1031" y="1617"/>
              <a:ext cx="320" cy="31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2" name="Line 10"/>
            <p:cNvSpPr>
              <a:spLocks noChangeShapeType="1"/>
            </p:cNvSpPr>
            <p:nvPr/>
          </p:nvSpPr>
          <p:spPr bwMode="auto">
            <a:xfrm>
              <a:off x="1351" y="1617"/>
              <a:ext cx="427" cy="31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3" name="Text Box 11"/>
            <p:cNvSpPr txBox="1">
              <a:spLocks noChangeArrowheads="1"/>
            </p:cNvSpPr>
            <p:nvPr/>
          </p:nvSpPr>
          <p:spPr bwMode="auto">
            <a:xfrm>
              <a:off x="818" y="1935"/>
              <a:ext cx="320"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165" name="Text Box 13"/>
            <p:cNvSpPr txBox="1">
              <a:spLocks noChangeArrowheads="1"/>
            </p:cNvSpPr>
            <p:nvPr/>
          </p:nvSpPr>
          <p:spPr bwMode="auto">
            <a:xfrm>
              <a:off x="1672" y="1868"/>
              <a:ext cx="319"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9205" name="AutoShape 53"/>
            <p:cNvSpPr>
              <a:spLocks noChangeArrowheads="1"/>
            </p:cNvSpPr>
            <p:nvPr/>
          </p:nvSpPr>
          <p:spPr bwMode="auto">
            <a:xfrm>
              <a:off x="614" y="1651"/>
              <a:ext cx="214" cy="159"/>
            </a:xfrm>
            <a:prstGeom prst="rightArrow">
              <a:avLst>
                <a:gd name="adj1" fmla="val 50000"/>
                <a:gd name="adj2" fmla="val 33648"/>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6" name="Text Box 54"/>
            <p:cNvSpPr txBox="1">
              <a:spLocks noChangeArrowheads="1"/>
            </p:cNvSpPr>
            <p:nvPr/>
          </p:nvSpPr>
          <p:spPr bwMode="auto">
            <a:xfrm>
              <a:off x="510" y="1333"/>
              <a:ext cx="738"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zh-CN" altLang="en-US" sz="2800">
                  <a:latin typeface="Times New Roman" pitchFamily="18" charset="0"/>
                </a:rPr>
                <a:t>回溯</a:t>
              </a:r>
            </a:p>
          </p:txBody>
        </p:sp>
      </p:grpSp>
      <p:grpSp>
        <p:nvGrpSpPr>
          <p:cNvPr id="49227" name="Group 75"/>
          <p:cNvGrpSpPr>
            <a:grpSpLocks/>
          </p:cNvGrpSpPr>
          <p:nvPr/>
        </p:nvGrpSpPr>
        <p:grpSpPr bwMode="auto">
          <a:xfrm>
            <a:off x="4530725" y="1982788"/>
            <a:ext cx="2168525" cy="2706687"/>
            <a:chOff x="2854" y="1249"/>
            <a:chExt cx="1366" cy="1705"/>
          </a:xfrm>
        </p:grpSpPr>
        <p:sp>
          <p:nvSpPr>
            <p:cNvPr id="49157" name="AutoShape 5"/>
            <p:cNvSpPr>
              <a:spLocks noChangeArrowheads="1"/>
            </p:cNvSpPr>
            <p:nvPr/>
          </p:nvSpPr>
          <p:spPr bwMode="auto">
            <a:xfrm>
              <a:off x="3057" y="1737"/>
              <a:ext cx="213" cy="159"/>
            </a:xfrm>
            <a:prstGeom prst="rightArrow">
              <a:avLst>
                <a:gd name="adj1" fmla="val 50000"/>
                <a:gd name="adj2" fmla="val 33491"/>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58" name="Text Box 6"/>
            <p:cNvSpPr txBox="1">
              <a:spLocks noChangeArrowheads="1"/>
            </p:cNvSpPr>
            <p:nvPr/>
          </p:nvSpPr>
          <p:spPr bwMode="auto">
            <a:xfrm>
              <a:off x="2854" y="1350"/>
              <a:ext cx="738"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zh-CN" altLang="en-US" sz="2800">
                  <a:latin typeface="Times New Roman" pitchFamily="18" charset="0"/>
                </a:rPr>
                <a:t>回溯</a:t>
              </a:r>
            </a:p>
          </p:txBody>
        </p:sp>
        <p:sp>
          <p:nvSpPr>
            <p:cNvPr id="49166" name="Text Box 14"/>
            <p:cNvSpPr txBox="1">
              <a:spLocks noChangeArrowheads="1"/>
            </p:cNvSpPr>
            <p:nvPr/>
          </p:nvSpPr>
          <p:spPr bwMode="auto">
            <a:xfrm>
              <a:off x="3474" y="1249"/>
              <a:ext cx="426"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167" name="Line 15"/>
            <p:cNvSpPr>
              <a:spLocks noChangeShapeType="1"/>
            </p:cNvSpPr>
            <p:nvPr/>
          </p:nvSpPr>
          <p:spPr bwMode="auto">
            <a:xfrm flipH="1">
              <a:off x="3287" y="1594"/>
              <a:ext cx="319" cy="31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9" name="Line 17"/>
            <p:cNvSpPr>
              <a:spLocks noChangeShapeType="1"/>
            </p:cNvSpPr>
            <p:nvPr/>
          </p:nvSpPr>
          <p:spPr bwMode="auto">
            <a:xfrm>
              <a:off x="3580" y="1568"/>
              <a:ext cx="426" cy="31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0" name="Text Box 18"/>
            <p:cNvSpPr txBox="1">
              <a:spLocks noChangeArrowheads="1"/>
            </p:cNvSpPr>
            <p:nvPr/>
          </p:nvSpPr>
          <p:spPr bwMode="auto">
            <a:xfrm>
              <a:off x="3202" y="1886"/>
              <a:ext cx="319"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172" name="Text Box 20"/>
            <p:cNvSpPr txBox="1">
              <a:spLocks noChangeArrowheads="1"/>
            </p:cNvSpPr>
            <p:nvPr/>
          </p:nvSpPr>
          <p:spPr bwMode="auto">
            <a:xfrm>
              <a:off x="3900" y="1886"/>
              <a:ext cx="320"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9207" name="Line 55"/>
            <p:cNvSpPr>
              <a:spLocks noChangeShapeType="1"/>
            </p:cNvSpPr>
            <p:nvPr/>
          </p:nvSpPr>
          <p:spPr bwMode="auto">
            <a:xfrm flipH="1">
              <a:off x="2991" y="2158"/>
              <a:ext cx="319" cy="319"/>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8" name="Line 56"/>
            <p:cNvSpPr>
              <a:spLocks noChangeShapeType="1"/>
            </p:cNvSpPr>
            <p:nvPr/>
          </p:nvSpPr>
          <p:spPr bwMode="auto">
            <a:xfrm>
              <a:off x="3310" y="2158"/>
              <a:ext cx="427" cy="319"/>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9" name="Text Box 57"/>
            <p:cNvSpPr txBox="1">
              <a:spLocks noChangeArrowheads="1"/>
            </p:cNvSpPr>
            <p:nvPr/>
          </p:nvSpPr>
          <p:spPr bwMode="auto">
            <a:xfrm>
              <a:off x="2880" y="2477"/>
              <a:ext cx="320"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210" name="Text Box 58"/>
            <p:cNvSpPr txBox="1">
              <a:spLocks noChangeArrowheads="1"/>
            </p:cNvSpPr>
            <p:nvPr/>
          </p:nvSpPr>
          <p:spPr bwMode="auto">
            <a:xfrm>
              <a:off x="3630" y="2477"/>
              <a:ext cx="320"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grpSp>
      <p:grpSp>
        <p:nvGrpSpPr>
          <p:cNvPr id="49228" name="Group 76"/>
          <p:cNvGrpSpPr>
            <a:grpSpLocks/>
          </p:cNvGrpSpPr>
          <p:nvPr/>
        </p:nvGrpSpPr>
        <p:grpSpPr bwMode="auto">
          <a:xfrm>
            <a:off x="6659563" y="1981200"/>
            <a:ext cx="2179637" cy="3146425"/>
            <a:chOff x="4195" y="1248"/>
            <a:chExt cx="1373" cy="1982"/>
          </a:xfrm>
        </p:grpSpPr>
        <p:sp>
          <p:nvSpPr>
            <p:cNvPr id="49173" name="AutoShape 21"/>
            <p:cNvSpPr>
              <a:spLocks noChangeArrowheads="1"/>
            </p:cNvSpPr>
            <p:nvPr/>
          </p:nvSpPr>
          <p:spPr bwMode="auto">
            <a:xfrm>
              <a:off x="4251" y="1728"/>
              <a:ext cx="213" cy="159"/>
            </a:xfrm>
            <a:prstGeom prst="rightArrow">
              <a:avLst>
                <a:gd name="adj1" fmla="val 50000"/>
                <a:gd name="adj2" fmla="val 33491"/>
              </a:avLst>
            </a:prstGeom>
            <a:noFill/>
            <a:ln w="254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7" name="Text Box 35"/>
            <p:cNvSpPr txBox="1">
              <a:spLocks noChangeArrowheads="1"/>
            </p:cNvSpPr>
            <p:nvPr/>
          </p:nvSpPr>
          <p:spPr bwMode="auto">
            <a:xfrm>
              <a:off x="4859" y="1248"/>
              <a:ext cx="427"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211" name="Line 59"/>
            <p:cNvSpPr>
              <a:spLocks noChangeShapeType="1"/>
            </p:cNvSpPr>
            <p:nvPr/>
          </p:nvSpPr>
          <p:spPr bwMode="auto">
            <a:xfrm flipH="1">
              <a:off x="4635" y="1532"/>
              <a:ext cx="320" cy="31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2" name="Line 60"/>
            <p:cNvSpPr>
              <a:spLocks noChangeShapeType="1"/>
            </p:cNvSpPr>
            <p:nvPr/>
          </p:nvSpPr>
          <p:spPr bwMode="auto">
            <a:xfrm>
              <a:off x="4929" y="1507"/>
              <a:ext cx="426" cy="31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3" name="Text Box 61"/>
            <p:cNvSpPr txBox="1">
              <a:spLocks noChangeArrowheads="1"/>
            </p:cNvSpPr>
            <p:nvPr/>
          </p:nvSpPr>
          <p:spPr bwMode="auto">
            <a:xfrm>
              <a:off x="4550" y="1824"/>
              <a:ext cx="320"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214" name="Text Box 62"/>
            <p:cNvSpPr txBox="1">
              <a:spLocks noChangeArrowheads="1"/>
            </p:cNvSpPr>
            <p:nvPr/>
          </p:nvSpPr>
          <p:spPr bwMode="auto">
            <a:xfrm>
              <a:off x="5248" y="1824"/>
              <a:ext cx="320"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9215" name="Line 63"/>
            <p:cNvSpPr>
              <a:spLocks noChangeShapeType="1"/>
            </p:cNvSpPr>
            <p:nvPr/>
          </p:nvSpPr>
          <p:spPr bwMode="auto">
            <a:xfrm flipH="1">
              <a:off x="4339" y="2097"/>
              <a:ext cx="320" cy="319"/>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6" name="Line 64"/>
            <p:cNvSpPr>
              <a:spLocks noChangeShapeType="1"/>
            </p:cNvSpPr>
            <p:nvPr/>
          </p:nvSpPr>
          <p:spPr bwMode="auto">
            <a:xfrm>
              <a:off x="4659" y="2097"/>
              <a:ext cx="426" cy="319"/>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7" name="Text Box 65"/>
            <p:cNvSpPr txBox="1">
              <a:spLocks noChangeArrowheads="1"/>
            </p:cNvSpPr>
            <p:nvPr/>
          </p:nvSpPr>
          <p:spPr bwMode="auto">
            <a:xfrm>
              <a:off x="4228" y="2416"/>
              <a:ext cx="320"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49218" name="Text Box 66"/>
            <p:cNvSpPr txBox="1">
              <a:spLocks noChangeArrowheads="1"/>
            </p:cNvSpPr>
            <p:nvPr/>
          </p:nvSpPr>
          <p:spPr bwMode="auto">
            <a:xfrm>
              <a:off x="4979" y="2416"/>
              <a:ext cx="319" cy="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49219" name="Line 67"/>
            <p:cNvSpPr>
              <a:spLocks noChangeShapeType="1"/>
            </p:cNvSpPr>
            <p:nvPr/>
          </p:nvSpPr>
          <p:spPr bwMode="auto">
            <a:xfrm flipH="1">
              <a:off x="4339" y="2674"/>
              <a:ext cx="9" cy="237"/>
            </a:xfrm>
            <a:prstGeom prst="line">
              <a:avLst/>
            </a:prstGeom>
            <a:noFill/>
            <a:ln w="254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220" name="Text Box 68"/>
            <p:cNvSpPr txBox="1">
              <a:spLocks noChangeArrowheads="1"/>
            </p:cNvSpPr>
            <p:nvPr/>
          </p:nvSpPr>
          <p:spPr bwMode="auto">
            <a:xfrm>
              <a:off x="4195" y="2903"/>
              <a:ext cx="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en-US" altLang="zh-CN" sz="2800">
                  <a:latin typeface="Times New Roman" pitchFamily="18" charset="0"/>
                </a:rPr>
                <a:t>b</a:t>
              </a:r>
            </a:p>
          </p:txBody>
        </p:sp>
      </p:grpSp>
      <p:sp>
        <p:nvSpPr>
          <p:cNvPr id="49222" name="AutoShape 70">
            <a:hlinkClick r:id="rId2" action="ppaction://hlinksldjump" highlightClick="1"/>
          </p:cNvPr>
          <p:cNvSpPr>
            <a:spLocks noChangeArrowheads="1"/>
          </p:cNvSpPr>
          <p:nvPr/>
        </p:nvSpPr>
        <p:spPr bwMode="auto">
          <a:xfrm>
            <a:off x="8382000" y="6096000"/>
            <a:ext cx="609600" cy="609600"/>
          </a:xfrm>
          <a:prstGeom prst="actionButtonHom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3" name="Rectangle 71"/>
          <p:cNvSpPr>
            <a:spLocks noChangeArrowheads="1"/>
          </p:cNvSpPr>
          <p:nvPr/>
        </p:nvSpPr>
        <p:spPr bwMode="auto">
          <a:xfrm>
            <a:off x="381000" y="5357813"/>
            <a:ext cx="5137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zh-CN" altLang="en-US" sz="2800">
                <a:latin typeface="Times New Roman" pitchFamily="18" charset="0"/>
              </a:rPr>
              <a:t>由于文法含有左递归而引起回溯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92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92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92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2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222"/>
                                        </p:tgtEl>
                                        <p:attrNameLst>
                                          <p:attrName>style.visibility</p:attrName>
                                        </p:attrNameLst>
                                      </p:cBhvr>
                                      <p:to>
                                        <p:strVal val="visible"/>
                                      </p:to>
                                    </p:set>
                                    <p:anim calcmode="lin" valueType="num">
                                      <p:cBhvr additive="base">
                                        <p:cTn id="31" dur="500" fill="hold"/>
                                        <p:tgtEl>
                                          <p:spTgt spid="49222"/>
                                        </p:tgtEl>
                                        <p:attrNameLst>
                                          <p:attrName>ppt_x</p:attrName>
                                        </p:attrNameLst>
                                      </p:cBhvr>
                                      <p:tavLst>
                                        <p:tav tm="0">
                                          <p:val>
                                            <p:strVal val="#ppt_x"/>
                                          </p:val>
                                        </p:tav>
                                        <p:tav tm="100000">
                                          <p:val>
                                            <p:strVal val="#ppt_x"/>
                                          </p:val>
                                        </p:tav>
                                      </p:tavLst>
                                    </p:anim>
                                    <p:anim calcmode="lin" valueType="num">
                                      <p:cBhvr additive="base">
                                        <p:cTn id="32" dur="500" fill="hold"/>
                                        <p:tgtEl>
                                          <p:spTgt spid="4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2" grpId="0" animBg="1"/>
      <p:bldP spid="4922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b="1" dirty="0" smtClean="0"/>
              <a:t>4.</a:t>
            </a:r>
            <a:r>
              <a:rPr lang="zh-CN" altLang="en-US" b="1" dirty="0" smtClean="0"/>
              <a:t>5  </a:t>
            </a:r>
            <a:r>
              <a:rPr lang="zh-CN" altLang="en-US" b="1" dirty="0">
                <a:latin typeface="Times New Roman" pitchFamily="18" charset="0"/>
              </a:rPr>
              <a:t>确定的自顶向下分析方法</a:t>
            </a:r>
          </a:p>
        </p:txBody>
      </p:sp>
      <p:sp>
        <p:nvSpPr>
          <p:cNvPr id="50179" name="Rectangle 3"/>
          <p:cNvSpPr>
            <a:spLocks noGrp="1" noChangeArrowheads="1"/>
          </p:cNvSpPr>
          <p:nvPr>
            <p:ph type="body" idx="1"/>
          </p:nvPr>
        </p:nvSpPr>
        <p:spPr>
          <a:xfrm>
            <a:off x="609600" y="1790700"/>
            <a:ext cx="8305800" cy="4152900"/>
          </a:xfrm>
        </p:spPr>
        <p:txBody>
          <a:bodyPr/>
          <a:lstStyle/>
          <a:p>
            <a:pPr algn="just">
              <a:buFont typeface="Monotype Sorts" pitchFamily="2" charset="2"/>
              <a:buNone/>
            </a:pPr>
            <a:r>
              <a:rPr lang="zh-CN" altLang="en-US" b="1">
                <a:latin typeface="Times New Roman" pitchFamily="18" charset="0"/>
              </a:rPr>
              <a:t>确定的自顶向下分析方法有：</a:t>
            </a:r>
          </a:p>
          <a:p>
            <a:pPr algn="just">
              <a:buFont typeface="Wingdings" pitchFamily="2" charset="2"/>
              <a:buChar char="Ø"/>
            </a:pPr>
            <a:r>
              <a:rPr lang="zh-CN" altLang="en-US" b="1">
                <a:latin typeface="Times New Roman" pitchFamily="18" charset="0"/>
              </a:rPr>
              <a:t>递归子程序法(</a:t>
            </a:r>
            <a:r>
              <a:rPr lang="en-US" altLang="zh-CN" b="1"/>
              <a:t>recursive-descent parser</a:t>
            </a:r>
            <a:r>
              <a:rPr lang="zh-CN" altLang="en-US" b="1">
                <a:latin typeface="Times New Roman" pitchFamily="18" charset="0"/>
              </a:rPr>
              <a:t>)</a:t>
            </a:r>
          </a:p>
          <a:p>
            <a:pPr algn="just">
              <a:buFont typeface="Wingdings" pitchFamily="2" charset="2"/>
              <a:buChar char="Ø"/>
            </a:pPr>
            <a:r>
              <a:rPr lang="zh-CN" altLang="en-US" b="1">
                <a:latin typeface="Times New Roman" pitchFamily="18" charset="0"/>
              </a:rPr>
              <a:t>预测分析法</a:t>
            </a:r>
            <a:r>
              <a:rPr lang="zh-CN" altLang="en-US" b="1"/>
              <a:t>(</a:t>
            </a:r>
            <a:r>
              <a:rPr lang="en-US" altLang="zh-CN" b="1"/>
              <a:t>predictive parser)</a:t>
            </a:r>
            <a:endParaRPr lang="zh-CN" altLang="en-US" b="1">
              <a:latin typeface="Times New Roman" pitchFamily="18" charset="0"/>
            </a:endParaRPr>
          </a:p>
          <a:p>
            <a:pPr algn="just">
              <a:buFont typeface="Monotype Sorts" pitchFamily="2" charset="2"/>
              <a:buNone/>
            </a:pPr>
            <a:r>
              <a:rPr lang="zh-CN" altLang="en-US" b="1">
                <a:latin typeface="Times New Roman" pitchFamily="18" charset="0"/>
              </a:rPr>
              <a:t>两种方法都要求文法是</a:t>
            </a:r>
            <a:r>
              <a:rPr lang="en-US" altLang="zh-CN" b="1"/>
              <a:t>LL</a:t>
            </a:r>
            <a:r>
              <a:rPr lang="en-US" altLang="zh-CN" b="1">
                <a:latin typeface="Times New Roman" pitchFamily="18" charset="0"/>
              </a:rPr>
              <a:t>(</a:t>
            </a:r>
            <a:r>
              <a:rPr lang="en-US" altLang="zh-CN" b="1"/>
              <a:t>1</a:t>
            </a:r>
            <a:r>
              <a:rPr lang="en-US" altLang="zh-CN" b="1">
                <a:latin typeface="Times New Roman" pitchFamily="18" charset="0"/>
              </a:rPr>
              <a:t>)</a:t>
            </a:r>
            <a:r>
              <a:rPr lang="zh-CN" altLang="en-US" b="1">
                <a:latin typeface="Times New Roman" pitchFamily="18" charset="0"/>
              </a:rPr>
              <a:t>文法。</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b="1" dirty="0" smtClean="0"/>
              <a:t>4.4.</a:t>
            </a:r>
            <a:r>
              <a:rPr lang="zh-CN" altLang="en-US" b="1" dirty="0" smtClean="0"/>
              <a:t>1 </a:t>
            </a:r>
            <a:r>
              <a:rPr lang="zh-CN" altLang="en-US" b="1" dirty="0">
                <a:latin typeface="Times New Roman" pitchFamily="18" charset="0"/>
              </a:rPr>
              <a:t>递归子程序法</a:t>
            </a:r>
          </a:p>
        </p:txBody>
      </p:sp>
      <p:sp>
        <p:nvSpPr>
          <p:cNvPr id="51203" name="Rectangle 3"/>
          <p:cNvSpPr>
            <a:spLocks noGrp="1" noChangeArrowheads="1"/>
          </p:cNvSpPr>
          <p:nvPr>
            <p:ph type="body" idx="1"/>
          </p:nvPr>
        </p:nvSpPr>
        <p:spPr>
          <a:xfrm>
            <a:off x="1143000" y="1676400"/>
            <a:ext cx="7772400" cy="4724400"/>
          </a:xfrm>
        </p:spPr>
        <p:txBody>
          <a:bodyPr/>
          <a:lstStyle/>
          <a:p>
            <a:pPr algn="just">
              <a:buFont typeface="Wingdings" pitchFamily="2" charset="2"/>
              <a:buChar char="q"/>
            </a:pPr>
            <a:r>
              <a:rPr lang="zh-CN" altLang="en-US" sz="2800" b="1">
                <a:latin typeface="Times New Roman" pitchFamily="18" charset="0"/>
              </a:rPr>
              <a:t>实现思想：</a:t>
            </a:r>
          </a:p>
          <a:p>
            <a:pPr algn="just">
              <a:buFont typeface="Monotype Sorts" pitchFamily="2" charset="2"/>
              <a:buNone/>
            </a:pPr>
            <a:r>
              <a:rPr lang="zh-CN" altLang="en-US" sz="2800" b="1">
                <a:latin typeface="Times New Roman" pitchFamily="18" charset="0"/>
              </a:rPr>
              <a:t>	对文法中的每个非终结符编写一个递归过程，识别由该非终结符推出的串。当非终结符有多条产生式时，按当前输入符属于哪条产生式的</a:t>
            </a:r>
            <a:r>
              <a:rPr lang="en-US" altLang="zh-CN" sz="2800" b="1"/>
              <a:t>SELECT</a:t>
            </a:r>
            <a:r>
              <a:rPr lang="zh-CN" altLang="en-US" sz="2800" b="1">
                <a:latin typeface="Times New Roman" pitchFamily="18" charset="0"/>
              </a:rPr>
              <a:t>集可唯一确定选择哪个产生式进行匹配。</a:t>
            </a:r>
          </a:p>
          <a:p>
            <a:pPr lvl="1">
              <a:buFont typeface="Wingdings" pitchFamily="2" charset="2"/>
              <a:buChar char="Ø"/>
            </a:pPr>
            <a:r>
              <a:rPr lang="zh-CN" altLang="en-US" sz="2800" b="1">
                <a:latin typeface="Times New Roman" pitchFamily="18" charset="0"/>
              </a:rPr>
              <a:t>当识别到终结符时，与当前输入符号匹配，并读取下一输入符；</a:t>
            </a:r>
          </a:p>
          <a:p>
            <a:pPr lvl="1">
              <a:buFont typeface="Wingdings" pitchFamily="2" charset="2"/>
              <a:buChar char="Ø"/>
            </a:pPr>
            <a:r>
              <a:rPr lang="zh-CN" altLang="en-US" sz="2800" b="1">
                <a:latin typeface="Times New Roman" pitchFamily="18" charset="0"/>
              </a:rPr>
              <a:t>当识别到非终结符时，则调用该非终结符相应的过程。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sz="3600" b="1"/>
              <a:t>1  </a:t>
            </a:r>
            <a:r>
              <a:rPr lang="zh-CN" altLang="en-US" sz="3600" b="1">
                <a:latin typeface="Times New Roman" pitchFamily="18" charset="0"/>
              </a:rPr>
              <a:t>确定分析的条件</a:t>
            </a:r>
          </a:p>
        </p:txBody>
      </p:sp>
      <p:sp>
        <p:nvSpPr>
          <p:cNvPr id="11267" name="Rectangle 3"/>
          <p:cNvSpPr>
            <a:spLocks noGrp="1" noChangeArrowheads="1"/>
          </p:cNvSpPr>
          <p:nvPr>
            <p:ph type="body" idx="1"/>
          </p:nvPr>
        </p:nvSpPr>
        <p:spPr>
          <a:xfrm>
            <a:off x="1143000" y="1790700"/>
            <a:ext cx="7772400" cy="4686300"/>
          </a:xfrm>
        </p:spPr>
        <p:txBody>
          <a:bodyPr/>
          <a:lstStyle/>
          <a:p>
            <a:pPr algn="just">
              <a:buFont typeface="Monotype Sorts" pitchFamily="2" charset="2"/>
              <a:buNone/>
            </a:pPr>
            <a:r>
              <a:rPr lang="zh-CN" altLang="en-US" b="1" dirty="0">
                <a:latin typeface="Times New Roman" pitchFamily="18" charset="0"/>
              </a:rPr>
              <a:t>	从文法的开始符出发，如能根据当前的输入符号（单词符号）</a:t>
            </a:r>
            <a:r>
              <a:rPr lang="zh-CN" altLang="en-US" b="1" dirty="0">
                <a:solidFill>
                  <a:srgbClr val="FF9933"/>
                </a:solidFill>
                <a:latin typeface="Times New Roman" pitchFamily="18" charset="0"/>
              </a:rPr>
              <a:t>唯一地</a:t>
            </a:r>
            <a:r>
              <a:rPr lang="zh-CN" altLang="en-US" b="1" dirty="0">
                <a:latin typeface="Times New Roman" pitchFamily="18" charset="0"/>
              </a:rPr>
              <a:t>确定选用哪个产生式进行推导，则分析是确定的。</a:t>
            </a:r>
            <a:endParaRPr lang="zh-CN" alt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304800" y="76200"/>
            <a:ext cx="4114800" cy="1905000"/>
          </a:xfrm>
        </p:spPr>
        <p:txBody>
          <a:bodyPr/>
          <a:lstStyle/>
          <a:p>
            <a:pPr>
              <a:lnSpc>
                <a:spcPct val="90000"/>
              </a:lnSpc>
              <a:buFont typeface="Monotype Sorts" pitchFamily="2" charset="2"/>
              <a:buBlip>
                <a:blip r:embed="rId2"/>
              </a:buBlip>
            </a:pPr>
            <a:r>
              <a:rPr lang="zh-CN" altLang="en-US" sz="2800" b="1"/>
              <a:t>例 </a:t>
            </a:r>
            <a:r>
              <a:rPr lang="zh-CN" altLang="en-US" sz="2800" b="1">
                <a:latin typeface="Times New Roman" pitchFamily="18" charset="0"/>
              </a:rPr>
              <a:t>算术表达式文法</a:t>
            </a:r>
            <a:r>
              <a:rPr lang="en-US" altLang="zh-CN" sz="2800" b="1"/>
              <a:t>G</a:t>
            </a:r>
            <a:r>
              <a:rPr lang="zh-CN" altLang="en-US" sz="2800" b="1">
                <a:latin typeface="Times New Roman"/>
              </a:rPr>
              <a:t> </a:t>
            </a:r>
            <a:endParaRPr lang="zh-CN" altLang="en-US" sz="2800" b="1"/>
          </a:p>
          <a:p>
            <a:pPr>
              <a:lnSpc>
                <a:spcPct val="90000"/>
              </a:lnSpc>
              <a:buFont typeface="Monotype Sorts" pitchFamily="2" charset="2"/>
              <a:buNone/>
            </a:pPr>
            <a:r>
              <a:rPr lang="en-US" altLang="zh-CN" sz="2800" b="1"/>
              <a:t>	E</a:t>
            </a:r>
            <a:r>
              <a:rPr lang="en-US" altLang="zh-CN" sz="2800" b="1">
                <a:latin typeface="Times New Roman" pitchFamily="18" charset="0"/>
              </a:rPr>
              <a:t>→</a:t>
            </a:r>
            <a:r>
              <a:rPr lang="en-US" altLang="zh-CN" sz="2800" b="1"/>
              <a:t>E+T</a:t>
            </a:r>
            <a:r>
              <a:rPr lang="en-US" altLang="zh-CN" sz="2800" b="1">
                <a:latin typeface="Times New Roman" pitchFamily="18" charset="0"/>
              </a:rPr>
              <a:t>│</a:t>
            </a:r>
            <a:r>
              <a:rPr lang="en-US" altLang="zh-CN" sz="2800" b="1"/>
              <a:t>T</a:t>
            </a:r>
          </a:p>
          <a:p>
            <a:pPr>
              <a:lnSpc>
                <a:spcPct val="90000"/>
              </a:lnSpc>
              <a:buFont typeface="Monotype Sorts" pitchFamily="2" charset="2"/>
              <a:buNone/>
            </a:pPr>
            <a:r>
              <a:rPr lang="en-US" altLang="zh-CN" sz="2800" b="1"/>
              <a:t>	T</a:t>
            </a:r>
            <a:r>
              <a:rPr lang="en-US" altLang="zh-CN" sz="2800" b="1">
                <a:latin typeface="Times New Roman" pitchFamily="18" charset="0"/>
              </a:rPr>
              <a:t>→</a:t>
            </a:r>
            <a:r>
              <a:rPr lang="en-US" altLang="zh-CN" sz="2800" b="1"/>
              <a:t>T*F</a:t>
            </a:r>
            <a:r>
              <a:rPr lang="en-US" altLang="zh-CN" sz="2800" b="1">
                <a:latin typeface="Times New Roman" pitchFamily="18" charset="0"/>
              </a:rPr>
              <a:t>│</a:t>
            </a:r>
            <a:r>
              <a:rPr lang="en-US" altLang="zh-CN" sz="2800" b="1"/>
              <a:t>F</a:t>
            </a:r>
          </a:p>
          <a:p>
            <a:pPr>
              <a:lnSpc>
                <a:spcPct val="90000"/>
              </a:lnSpc>
              <a:buFont typeface="Monotype Sorts" pitchFamily="2" charset="2"/>
              <a:buNone/>
            </a:pPr>
            <a:r>
              <a:rPr lang="en-US" altLang="zh-CN" sz="2800" b="1"/>
              <a:t>	F</a:t>
            </a:r>
            <a:r>
              <a:rPr lang="en-US" altLang="zh-CN" sz="2800" b="1">
                <a:latin typeface="Times New Roman" pitchFamily="18" charset="0"/>
              </a:rPr>
              <a:t>→</a:t>
            </a:r>
            <a:r>
              <a:rPr lang="en-US" altLang="zh-CN" sz="2800" b="1"/>
              <a:t>(E)</a:t>
            </a:r>
            <a:r>
              <a:rPr lang="en-US" altLang="zh-CN" sz="2800" b="1">
                <a:latin typeface="Times New Roman" pitchFamily="18" charset="0"/>
              </a:rPr>
              <a:t>│</a:t>
            </a:r>
            <a:r>
              <a:rPr lang="en-US" altLang="zh-CN" sz="2800" b="1"/>
              <a:t>i</a:t>
            </a:r>
            <a:endParaRPr lang="zh-CN" altLang="en-US" sz="2800" b="1"/>
          </a:p>
        </p:txBody>
      </p:sp>
      <p:sp>
        <p:nvSpPr>
          <p:cNvPr id="52228" name="Rectangle 4"/>
          <p:cNvSpPr>
            <a:spLocks noChangeArrowheads="1"/>
          </p:cNvSpPr>
          <p:nvPr/>
        </p:nvSpPr>
        <p:spPr bwMode="auto">
          <a:xfrm>
            <a:off x="228600" y="1981200"/>
            <a:ext cx="4191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tx2"/>
              </a:buClr>
              <a:buSzTx/>
              <a:buFont typeface="Monotype Sorts" pitchFamily="2" charset="2"/>
              <a:buNone/>
            </a:pPr>
            <a:r>
              <a:rPr lang="zh-CN" altLang="en-US" sz="2800">
                <a:solidFill>
                  <a:schemeClr val="tx2"/>
                </a:solidFill>
              </a:rPr>
              <a:t>1）</a:t>
            </a:r>
            <a:r>
              <a:rPr lang="zh-CN" altLang="en-US" sz="2800"/>
              <a:t>消除左递归得 </a:t>
            </a:r>
            <a:r>
              <a:rPr lang="en-US" altLang="zh-CN" sz="2800"/>
              <a:t>G':   </a:t>
            </a:r>
          </a:p>
          <a:p>
            <a:pPr algn="l">
              <a:lnSpc>
                <a:spcPct val="100000"/>
              </a:lnSpc>
              <a:spcBef>
                <a:spcPct val="50000"/>
              </a:spcBef>
              <a:buClr>
                <a:schemeClr val="tx2"/>
              </a:buClr>
              <a:buSzTx/>
              <a:buFont typeface="Monotype Sorts" pitchFamily="2" charset="2"/>
              <a:buNone/>
            </a:pPr>
            <a:r>
              <a:rPr lang="en-US" altLang="zh-CN" sz="2800"/>
              <a:t>E→TE' 	E'→+TE'│ε </a:t>
            </a:r>
          </a:p>
          <a:p>
            <a:pPr algn="l">
              <a:lnSpc>
                <a:spcPct val="100000"/>
              </a:lnSpc>
              <a:spcBef>
                <a:spcPct val="50000"/>
              </a:spcBef>
              <a:buClr>
                <a:schemeClr val="tx2"/>
              </a:buClr>
              <a:buSzTx/>
              <a:buFont typeface="Monotype Sorts" pitchFamily="2" charset="2"/>
              <a:buNone/>
            </a:pPr>
            <a:r>
              <a:rPr lang="en-US" altLang="zh-CN" sz="2800"/>
              <a:t>T→FT' 	T'→*FT'│ε</a:t>
            </a:r>
          </a:p>
          <a:p>
            <a:pPr algn="l">
              <a:lnSpc>
                <a:spcPct val="100000"/>
              </a:lnSpc>
              <a:spcBef>
                <a:spcPct val="50000"/>
              </a:spcBef>
              <a:buClr>
                <a:schemeClr val="tx2"/>
              </a:buClr>
              <a:buSzTx/>
              <a:buFont typeface="Monotype Sorts" pitchFamily="2" charset="2"/>
              <a:buNone/>
            </a:pPr>
            <a:r>
              <a:rPr lang="en-US" altLang="zh-CN" sz="2800"/>
              <a:t>F→(E)│i	</a:t>
            </a:r>
            <a:endParaRPr lang="zh-CN" altLang="en-US" sz="2800"/>
          </a:p>
        </p:txBody>
      </p:sp>
      <p:sp>
        <p:nvSpPr>
          <p:cNvPr id="52229" name="Rectangle 5"/>
          <p:cNvSpPr>
            <a:spLocks noChangeArrowheads="1"/>
          </p:cNvSpPr>
          <p:nvPr/>
        </p:nvSpPr>
        <p:spPr bwMode="auto">
          <a:xfrm>
            <a:off x="4343400" y="1208088"/>
            <a:ext cx="4800600" cy="564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800">
                <a:solidFill>
                  <a:srgbClr val="FFFF66"/>
                </a:solidFill>
                <a:latin typeface="宋体" pitchFamily="2" charset="-122"/>
              </a:rPr>
              <a:t>2）</a:t>
            </a:r>
            <a:r>
              <a:rPr lang="zh-CN" altLang="en-US" sz="2800">
                <a:latin typeface="宋体" pitchFamily="2" charset="-122"/>
              </a:rPr>
              <a:t>求出</a:t>
            </a:r>
            <a:r>
              <a:rPr lang="en-US" altLang="zh-CN" sz="2800">
                <a:latin typeface="宋体" pitchFamily="2" charset="-122"/>
              </a:rPr>
              <a:t>G</a:t>
            </a:r>
            <a:r>
              <a:rPr lang="en-US" altLang="zh-CN" sz="2800">
                <a:latin typeface="Arial"/>
              </a:rPr>
              <a:t>’</a:t>
            </a:r>
            <a:r>
              <a:rPr lang="zh-CN" altLang="en-US" sz="2800">
                <a:latin typeface="宋体" pitchFamily="2" charset="-122"/>
              </a:rPr>
              <a:t>的选择集合</a:t>
            </a:r>
            <a:endParaRPr lang="en-US" altLang="zh-CN" sz="2800">
              <a:latin typeface="宋体" pitchFamily="2" charset="-122"/>
            </a:endParaRPr>
          </a:p>
          <a:p>
            <a:pPr algn="l">
              <a:lnSpc>
                <a:spcPct val="100000"/>
              </a:lnSpc>
              <a:spcBef>
                <a:spcPct val="50000"/>
              </a:spcBef>
            </a:pPr>
            <a:r>
              <a:rPr lang="en-US" altLang="zh-CN" sz="2800"/>
              <a:t>SELECT(E→TE' ) = { (,i }</a:t>
            </a:r>
          </a:p>
          <a:p>
            <a:pPr algn="l">
              <a:lnSpc>
                <a:spcPct val="100000"/>
              </a:lnSpc>
              <a:spcBef>
                <a:spcPct val="50000"/>
              </a:spcBef>
            </a:pPr>
            <a:r>
              <a:rPr lang="en-US" altLang="zh-CN" sz="2800"/>
              <a:t>SELECT(E'→+TE' ) = { + }</a:t>
            </a:r>
          </a:p>
          <a:p>
            <a:pPr algn="l">
              <a:lnSpc>
                <a:spcPct val="100000"/>
              </a:lnSpc>
              <a:spcBef>
                <a:spcPct val="50000"/>
              </a:spcBef>
            </a:pPr>
            <a:r>
              <a:rPr lang="en-US" altLang="zh-CN" sz="2800"/>
              <a:t>SELECT(E'→ε ) = { ),# }</a:t>
            </a:r>
          </a:p>
          <a:p>
            <a:pPr algn="l">
              <a:lnSpc>
                <a:spcPct val="100000"/>
              </a:lnSpc>
              <a:spcBef>
                <a:spcPct val="50000"/>
              </a:spcBef>
            </a:pPr>
            <a:r>
              <a:rPr lang="en-US" altLang="zh-CN" sz="2800"/>
              <a:t>SELECT(T→FT' ) = { (,i }</a:t>
            </a:r>
          </a:p>
          <a:p>
            <a:pPr algn="l">
              <a:lnSpc>
                <a:spcPct val="100000"/>
              </a:lnSpc>
              <a:spcBef>
                <a:spcPct val="50000"/>
              </a:spcBef>
            </a:pPr>
            <a:r>
              <a:rPr lang="en-US" altLang="zh-CN" sz="2800"/>
              <a:t>SELECT(T'→*FT' ) = { * }</a:t>
            </a:r>
          </a:p>
          <a:p>
            <a:pPr algn="l">
              <a:lnSpc>
                <a:spcPct val="100000"/>
              </a:lnSpc>
              <a:spcBef>
                <a:spcPct val="50000"/>
              </a:spcBef>
            </a:pPr>
            <a:r>
              <a:rPr lang="en-US" altLang="zh-CN" sz="2800"/>
              <a:t>SELECT(T'→ε ) = { +,),# }</a:t>
            </a:r>
          </a:p>
          <a:p>
            <a:pPr algn="l">
              <a:lnSpc>
                <a:spcPct val="100000"/>
              </a:lnSpc>
              <a:spcBef>
                <a:spcPct val="50000"/>
              </a:spcBef>
            </a:pPr>
            <a:r>
              <a:rPr lang="en-US" altLang="zh-CN" sz="2800"/>
              <a:t>SELECT(F→(E) ) = { ( }</a:t>
            </a:r>
          </a:p>
          <a:p>
            <a:pPr algn="l">
              <a:lnSpc>
                <a:spcPct val="100000"/>
              </a:lnSpc>
              <a:spcBef>
                <a:spcPct val="50000"/>
              </a:spcBef>
            </a:pPr>
            <a:r>
              <a:rPr lang="en-US" altLang="zh-CN" sz="2800"/>
              <a:t>SELECT(F→ i ) = { i }</a:t>
            </a:r>
          </a:p>
        </p:txBody>
      </p:sp>
      <p:sp>
        <p:nvSpPr>
          <p:cNvPr id="52231" name="Rectangle 7"/>
          <p:cNvSpPr>
            <a:spLocks noChangeArrowheads="1"/>
          </p:cNvSpPr>
          <p:nvPr/>
        </p:nvSpPr>
        <p:spPr bwMode="auto">
          <a:xfrm>
            <a:off x="228600" y="6121400"/>
            <a:ext cx="2484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a:t>
            </a:r>
            <a:r>
              <a:rPr lang="zh-CN" altLang="en-US" sz="2800"/>
              <a:t>是</a:t>
            </a:r>
            <a:r>
              <a:rPr lang="en-US" altLang="zh-CN" sz="2800"/>
              <a:t>LL(1)</a:t>
            </a:r>
            <a:r>
              <a:rPr lang="zh-CN" altLang="en-US" sz="2800"/>
              <a:t>文法</a:t>
            </a:r>
          </a:p>
        </p:txBody>
      </p:sp>
      <p:sp>
        <p:nvSpPr>
          <p:cNvPr id="52232" name="Rectangle 8"/>
          <p:cNvSpPr>
            <a:spLocks noChangeArrowheads="1"/>
          </p:cNvSpPr>
          <p:nvPr/>
        </p:nvSpPr>
        <p:spPr bwMode="auto">
          <a:xfrm>
            <a:off x="3509963" y="533400"/>
            <a:ext cx="5434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buClr>
                <a:schemeClr val="tx2"/>
              </a:buClr>
              <a:buSzTx/>
              <a:buFont typeface="Monotype Sorts" pitchFamily="2" charset="2"/>
              <a:buNone/>
            </a:pPr>
            <a:r>
              <a:rPr lang="zh-CN" altLang="en-US" sz="2800">
                <a:solidFill>
                  <a:srgbClr val="FFFF66"/>
                </a:solidFill>
              </a:rPr>
              <a:t>1</a:t>
            </a:r>
            <a:r>
              <a:rPr lang="zh-CN" altLang="en-US" sz="2800"/>
              <a:t> </a:t>
            </a:r>
            <a:r>
              <a:rPr lang="zh-CN" altLang="en-US" sz="2800">
                <a:solidFill>
                  <a:srgbClr val="FFFF66"/>
                </a:solidFill>
              </a:rPr>
              <a:t>判断是否可以应用递归子程序法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P spid="52229" grpId="0" autoUpdateAnimBg="0"/>
      <p:bldP spid="52231" grpId="0" autoUpdateAnimBg="0"/>
      <p:bldP spid="52232"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pPr>
              <a:spcBef>
                <a:spcPct val="50000"/>
              </a:spcBef>
              <a:buClr>
                <a:schemeClr val="tx1"/>
              </a:buClr>
              <a:buFont typeface="Wingdings" pitchFamily="2" charset="2"/>
              <a:buNone/>
            </a:pPr>
            <a:r>
              <a:rPr lang="zh-CN" altLang="en-US" sz="2800" b="1">
                <a:solidFill>
                  <a:srgbClr val="FFFF66"/>
                </a:solidFill>
              </a:rPr>
              <a:t>2</a:t>
            </a:r>
            <a:r>
              <a:rPr lang="zh-CN" altLang="en-US" sz="2800" b="1"/>
              <a:t> </a:t>
            </a:r>
            <a:r>
              <a:rPr lang="zh-CN" altLang="en-US" sz="2800" b="1">
                <a:solidFill>
                  <a:srgbClr val="FFFF66"/>
                </a:solidFill>
              </a:rPr>
              <a:t>构造文法</a:t>
            </a:r>
            <a:r>
              <a:rPr lang="en-US" altLang="zh-CN" sz="2800" b="1">
                <a:solidFill>
                  <a:srgbClr val="FFFF66"/>
                </a:solidFill>
              </a:rPr>
              <a:t>G'</a:t>
            </a:r>
            <a:r>
              <a:rPr lang="zh-CN" altLang="en-US" sz="2800" b="1">
                <a:solidFill>
                  <a:srgbClr val="FFFF66"/>
                </a:solidFill>
              </a:rPr>
              <a:t>的递归下降分析器</a:t>
            </a:r>
            <a:endParaRPr lang="zh-CN" altLang="en-US" sz="2800" b="1">
              <a:solidFill>
                <a:srgbClr val="FFFF66"/>
              </a:solidFill>
              <a:latin typeface="宋体" pitchFamily="2" charset="-122"/>
            </a:endParaRPr>
          </a:p>
          <a:p>
            <a:pPr>
              <a:spcBef>
                <a:spcPct val="50000"/>
              </a:spcBef>
              <a:buClr>
                <a:schemeClr val="tx1"/>
              </a:buClr>
              <a:buFont typeface="Wingdings" pitchFamily="2" charset="2"/>
              <a:buBlip>
                <a:blip r:embed="rId2"/>
              </a:buBlip>
            </a:pPr>
            <a:r>
              <a:rPr lang="zh-CN" altLang="en-US" sz="2800" b="1">
                <a:latin typeface="宋体" pitchFamily="2" charset="-122"/>
              </a:rPr>
              <a:t>定义：</a:t>
            </a:r>
          </a:p>
          <a:p>
            <a:pPr>
              <a:spcBef>
                <a:spcPct val="50000"/>
              </a:spcBef>
              <a:buClr>
                <a:schemeClr val="tx1"/>
              </a:buClr>
              <a:buFont typeface="Wingdings" pitchFamily="2" charset="2"/>
              <a:buNone/>
            </a:pPr>
            <a:r>
              <a:rPr lang="zh-CN" altLang="en-US" sz="2800" b="1">
                <a:latin typeface="宋体" pitchFamily="2" charset="-122"/>
              </a:rPr>
              <a:t>	当一个文法满足</a:t>
            </a:r>
            <a:r>
              <a:rPr lang="en-US" altLang="zh-CN" sz="2800" b="1">
                <a:latin typeface="宋体" pitchFamily="2" charset="-122"/>
              </a:rPr>
              <a:t>LL(1)</a:t>
            </a:r>
            <a:r>
              <a:rPr lang="zh-CN" altLang="en-US" sz="2800" b="1">
                <a:latin typeface="宋体" pitchFamily="2" charset="-122"/>
              </a:rPr>
              <a:t>条件时，就为它构造一个不带回溯的自顶向下的分析程序，这个分析程序由一组</a:t>
            </a:r>
            <a:r>
              <a:rPr lang="zh-CN" altLang="en-US" sz="2800" b="1">
                <a:solidFill>
                  <a:srgbClr val="FFFF66"/>
                </a:solidFill>
                <a:latin typeface="宋体" pitchFamily="2" charset="-122"/>
              </a:rPr>
              <a:t>递归过程</a:t>
            </a:r>
            <a:r>
              <a:rPr lang="zh-CN" altLang="en-US" sz="2800" b="1">
                <a:latin typeface="宋体" pitchFamily="2" charset="-122"/>
              </a:rPr>
              <a:t>组成，每个过程对应文法的一个非终结符。这样的一个分析程序称为</a:t>
            </a:r>
            <a:r>
              <a:rPr lang="zh-CN" altLang="en-US" sz="2800" b="1">
                <a:solidFill>
                  <a:schemeClr val="tx2"/>
                </a:solidFill>
                <a:latin typeface="宋体" pitchFamily="2" charset="-122"/>
              </a:rPr>
              <a:t>递归下降分析器</a:t>
            </a:r>
            <a:r>
              <a:rPr lang="zh-CN" altLang="en-US" sz="2800" b="1">
                <a:latin typeface="宋体" pitchFamily="2" charset="-122"/>
              </a:rPr>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381000" y="152400"/>
            <a:ext cx="8534400" cy="6553200"/>
          </a:xfrm>
        </p:spPr>
        <p:txBody>
          <a:bodyPr/>
          <a:lstStyle/>
          <a:p>
            <a:pPr>
              <a:lnSpc>
                <a:spcPct val="90000"/>
              </a:lnSpc>
              <a:spcBef>
                <a:spcPct val="50000"/>
              </a:spcBef>
              <a:buClr>
                <a:schemeClr val="tx1"/>
              </a:buClr>
              <a:buFont typeface="Wingdings" pitchFamily="2" charset="2"/>
              <a:buBlip>
                <a:blip r:embed="rId2"/>
              </a:buBlip>
            </a:pPr>
            <a:r>
              <a:rPr lang="zh-CN" altLang="en-US" sz="2800" b="1">
                <a:latin typeface="宋体" pitchFamily="2" charset="-122"/>
              </a:rPr>
              <a:t>组成：</a:t>
            </a:r>
          </a:p>
          <a:p>
            <a:pPr>
              <a:lnSpc>
                <a:spcPct val="90000"/>
              </a:lnSpc>
              <a:spcBef>
                <a:spcPct val="50000"/>
              </a:spcBef>
              <a:buClr>
                <a:schemeClr val="tx1"/>
              </a:buClr>
              <a:buFont typeface="Wingdings" pitchFamily="2" charset="2"/>
              <a:buNone/>
            </a:pPr>
            <a:r>
              <a:rPr lang="zh-CN" altLang="en-US" sz="2800" b="1">
                <a:latin typeface="宋体" pitchFamily="2" charset="-122"/>
              </a:rPr>
              <a:t>	递归下降分析器由一个主程序</a:t>
            </a:r>
            <a:r>
              <a:rPr lang="en-US" altLang="zh-CN" sz="2800" b="1">
                <a:latin typeface="宋体" pitchFamily="2" charset="-122"/>
              </a:rPr>
              <a:t>MAIN</a:t>
            </a:r>
            <a:r>
              <a:rPr lang="zh-CN" altLang="en-US" sz="2800" b="1">
                <a:latin typeface="宋体" pitchFamily="2" charset="-122"/>
              </a:rPr>
              <a:t>和每个非终结符对应的一个递归过程组成。</a:t>
            </a:r>
          </a:p>
          <a:p>
            <a:pPr>
              <a:lnSpc>
                <a:spcPct val="90000"/>
              </a:lnSpc>
              <a:spcBef>
                <a:spcPct val="50000"/>
              </a:spcBef>
              <a:buClr>
                <a:schemeClr val="tx1"/>
              </a:buClr>
              <a:buFont typeface="Wingdings" pitchFamily="2" charset="2"/>
              <a:buNone/>
            </a:pPr>
            <a:r>
              <a:rPr lang="zh-CN" altLang="en-US" sz="2800" b="1">
                <a:latin typeface="宋体" pitchFamily="2" charset="-122"/>
              </a:rPr>
              <a:t>	用到的一些子过程：</a:t>
            </a:r>
          </a:p>
          <a:p>
            <a:pPr lvl="1">
              <a:lnSpc>
                <a:spcPct val="90000"/>
              </a:lnSpc>
              <a:spcBef>
                <a:spcPct val="50000"/>
              </a:spcBef>
              <a:buFont typeface="Wingdings" pitchFamily="2" charset="2"/>
              <a:buChar char="Ø"/>
            </a:pPr>
            <a:r>
              <a:rPr lang="zh-CN" altLang="en-US" sz="2800" b="1">
                <a:latin typeface="宋体" pitchFamily="2" charset="-122"/>
              </a:rPr>
              <a:t>过程</a:t>
            </a:r>
            <a:r>
              <a:rPr lang="en-US" altLang="zh-CN" sz="2800" b="1">
                <a:latin typeface="宋体" pitchFamily="2" charset="-122"/>
              </a:rPr>
              <a:t>GETNEXT</a:t>
            </a:r>
            <a:r>
              <a:rPr lang="zh-CN" altLang="en-US" sz="2800" b="1">
                <a:latin typeface="宋体" pitchFamily="2" charset="-122"/>
              </a:rPr>
              <a:t>负责读入下一个</a:t>
            </a:r>
            <a:r>
              <a:rPr lang="en-US" altLang="zh-CN" sz="2800" b="1">
                <a:latin typeface="宋体" pitchFamily="2" charset="-122"/>
              </a:rPr>
              <a:t>TOKEN</a:t>
            </a:r>
            <a:r>
              <a:rPr lang="zh-CN" altLang="en-US" sz="2800" b="1">
                <a:latin typeface="宋体" pitchFamily="2" charset="-122"/>
              </a:rPr>
              <a:t>字</a:t>
            </a:r>
          </a:p>
          <a:p>
            <a:pPr lvl="1">
              <a:lnSpc>
                <a:spcPct val="90000"/>
              </a:lnSpc>
              <a:spcBef>
                <a:spcPct val="50000"/>
              </a:spcBef>
              <a:buFont typeface="Wingdings" pitchFamily="2" charset="2"/>
              <a:buChar char="Ø"/>
            </a:pPr>
            <a:r>
              <a:rPr lang="zh-CN" altLang="en-US" sz="2800" b="1">
                <a:latin typeface="宋体" pitchFamily="2" charset="-122"/>
              </a:rPr>
              <a:t>过程</a:t>
            </a:r>
            <a:r>
              <a:rPr lang="en-US" altLang="zh-CN" sz="2800" b="1">
                <a:latin typeface="宋体" pitchFamily="2" charset="-122"/>
              </a:rPr>
              <a:t>ERROR</a:t>
            </a:r>
            <a:r>
              <a:rPr lang="zh-CN" altLang="en-US" sz="2800" b="1">
                <a:latin typeface="宋体" pitchFamily="2" charset="-122"/>
              </a:rPr>
              <a:t>负责报告语法错误</a:t>
            </a:r>
          </a:p>
          <a:p>
            <a:pPr>
              <a:lnSpc>
                <a:spcPct val="90000"/>
              </a:lnSpc>
              <a:spcBef>
                <a:spcPct val="50000"/>
              </a:spcBef>
              <a:buClr>
                <a:schemeClr val="tx1"/>
              </a:buClr>
              <a:buSzPct val="75000"/>
              <a:buFont typeface="Wingdings" pitchFamily="2" charset="2"/>
              <a:buNone/>
            </a:pPr>
            <a:r>
              <a:rPr lang="zh-CN" altLang="en-US" sz="2800" b="1">
                <a:latin typeface="宋体" pitchFamily="2" charset="-122"/>
              </a:rPr>
              <a:t>	约定：</a:t>
            </a:r>
          </a:p>
          <a:p>
            <a:pPr lvl="1">
              <a:lnSpc>
                <a:spcPct val="90000"/>
              </a:lnSpc>
              <a:spcBef>
                <a:spcPct val="50000"/>
              </a:spcBef>
              <a:buFont typeface="Wingdings" pitchFamily="2" charset="2"/>
              <a:buChar char="Ø"/>
            </a:pPr>
            <a:r>
              <a:rPr lang="zh-CN" altLang="en-US" sz="2800" b="1">
                <a:latin typeface="宋体" pitchFamily="2" charset="-122"/>
              </a:rPr>
              <a:t>变量</a:t>
            </a:r>
            <a:r>
              <a:rPr lang="en-US" altLang="zh-CN" sz="2800" b="1">
                <a:latin typeface="宋体" pitchFamily="2" charset="-122"/>
              </a:rPr>
              <a:t>TOKEN</a:t>
            </a:r>
            <a:r>
              <a:rPr lang="zh-CN" altLang="en-US" sz="2800" b="1">
                <a:latin typeface="宋体" pitchFamily="2" charset="-122"/>
              </a:rPr>
              <a:t>存放已读入的</a:t>
            </a:r>
            <a:r>
              <a:rPr lang="en-US" altLang="zh-CN" sz="2800" b="1">
                <a:latin typeface="宋体" pitchFamily="2" charset="-122"/>
              </a:rPr>
              <a:t>TOKEN</a:t>
            </a:r>
            <a:r>
              <a:rPr lang="zh-CN" altLang="en-US" sz="2800" b="1">
                <a:latin typeface="宋体" pitchFamily="2" charset="-122"/>
              </a:rPr>
              <a:t>字</a:t>
            </a:r>
          </a:p>
          <a:p>
            <a:pPr lvl="1">
              <a:lnSpc>
                <a:spcPct val="90000"/>
              </a:lnSpc>
              <a:spcBef>
                <a:spcPct val="50000"/>
              </a:spcBef>
              <a:buFont typeface="Wingdings" pitchFamily="2" charset="2"/>
              <a:buChar char="Ø"/>
            </a:pPr>
            <a:r>
              <a:rPr lang="zh-CN" altLang="en-US" sz="2800" b="1">
                <a:latin typeface="宋体" pitchFamily="2" charset="-122"/>
              </a:rPr>
              <a:t>过程进入时变量</a:t>
            </a:r>
            <a:r>
              <a:rPr lang="en-US" altLang="zh-CN" sz="2800" b="1">
                <a:latin typeface="宋体" pitchFamily="2" charset="-122"/>
              </a:rPr>
              <a:t>TOKEN</a:t>
            </a:r>
            <a:r>
              <a:rPr lang="zh-CN" altLang="en-US" sz="2800" b="1">
                <a:latin typeface="宋体" pitchFamily="2" charset="-122"/>
              </a:rPr>
              <a:t>存放了一个待匹配的</a:t>
            </a:r>
            <a:r>
              <a:rPr lang="en-US" altLang="zh-CN" sz="2800" b="1">
                <a:latin typeface="宋体" pitchFamily="2" charset="-122"/>
              </a:rPr>
              <a:t>TOKEN</a:t>
            </a:r>
            <a:r>
              <a:rPr lang="zh-CN" altLang="en-US" sz="2800" b="1">
                <a:latin typeface="宋体" pitchFamily="2" charset="-122"/>
              </a:rPr>
              <a:t>字</a:t>
            </a:r>
          </a:p>
          <a:p>
            <a:pPr lvl="1">
              <a:lnSpc>
                <a:spcPct val="90000"/>
              </a:lnSpc>
              <a:spcBef>
                <a:spcPct val="50000"/>
              </a:spcBef>
              <a:buFont typeface="Wingdings" pitchFamily="2" charset="2"/>
              <a:buChar char="Ø"/>
            </a:pPr>
            <a:r>
              <a:rPr lang="zh-CN" altLang="en-US" sz="2800" b="1">
                <a:latin typeface="宋体" pitchFamily="2" charset="-122"/>
              </a:rPr>
              <a:t>退出过程时，变量</a:t>
            </a:r>
            <a:r>
              <a:rPr lang="en-US" altLang="zh-CN" sz="2800" b="1">
                <a:latin typeface="宋体" pitchFamily="2" charset="-122"/>
              </a:rPr>
              <a:t>TOKEN</a:t>
            </a:r>
            <a:r>
              <a:rPr lang="zh-CN" altLang="en-US" sz="2800" b="1">
                <a:latin typeface="宋体" pitchFamily="2" charset="-122"/>
              </a:rPr>
              <a:t>中仍存放着一个待匹配的</a:t>
            </a:r>
            <a:r>
              <a:rPr lang="en-US" altLang="zh-CN" sz="2800" b="1">
                <a:latin typeface="宋体" pitchFamily="2" charset="-122"/>
              </a:rPr>
              <a:t>TOKEN</a:t>
            </a:r>
            <a:r>
              <a:rPr lang="zh-CN" altLang="en-US" sz="2800" b="1">
                <a:latin typeface="宋体" pitchFamily="2" charset="-122"/>
              </a:rPr>
              <a:t>字。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92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2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192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192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192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19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bldLvl="2"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0" y="76200"/>
            <a:ext cx="9144000" cy="603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0"/>
              </a:spcBef>
              <a:defRPr kumimoji="1" sz="2400">
                <a:solidFill>
                  <a:schemeClr val="tx1"/>
                </a:solidFill>
                <a:latin typeface="Times New Roman" pitchFamily="18" charset="0"/>
                <a:ea typeface="宋体" pitchFamily="2" charset="-122"/>
              </a:defRPr>
            </a:lvl1pPr>
            <a:lvl2pPr marL="914400" indent="-457200" algn="l">
              <a:spcBef>
                <a:spcPct val="0"/>
              </a:spcBef>
              <a:defRPr kumimoji="1" sz="2400">
                <a:solidFill>
                  <a:schemeClr val="tx1"/>
                </a:solidFill>
                <a:latin typeface="Times New Roman" pitchFamily="18" charset="0"/>
                <a:ea typeface="宋体" pitchFamily="2" charset="-122"/>
              </a:defRPr>
            </a:lvl2pPr>
            <a:lvl3pPr marL="1371600" indent="-457200" algn="l">
              <a:spcBef>
                <a:spcPct val="0"/>
              </a:spcBef>
              <a:defRPr kumimoji="1" sz="2400">
                <a:solidFill>
                  <a:schemeClr val="tx1"/>
                </a:solidFill>
                <a:latin typeface="Times New Roman" pitchFamily="18" charset="0"/>
                <a:ea typeface="宋体" pitchFamily="2" charset="-122"/>
              </a:defRPr>
            </a:lvl3pPr>
            <a:lvl4pPr marL="1828800" indent="-457200" algn="l">
              <a:spcBef>
                <a:spcPct val="0"/>
              </a:spcBef>
              <a:defRPr kumimoji="1" sz="2400">
                <a:solidFill>
                  <a:schemeClr val="tx1"/>
                </a:solidFill>
                <a:latin typeface="Times New Roman" pitchFamily="18" charset="0"/>
                <a:ea typeface="宋体" pitchFamily="2" charset="-122"/>
              </a:defRPr>
            </a:lvl4pPr>
            <a:lvl5pPr marL="2286000" indent="-457200" algn="l">
              <a:spcBef>
                <a:spcPct val="0"/>
              </a:spcBef>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SzTx/>
              <a:buFont typeface="Wingdings" pitchFamily="2" charset="2"/>
              <a:buBlip>
                <a:blip r:embed="rId2"/>
              </a:buBlip>
            </a:pPr>
            <a:r>
              <a:rPr kumimoji="0" lang="zh-CN" altLang="en-US" sz="2800">
                <a:solidFill>
                  <a:schemeClr val="tx2"/>
                </a:solidFill>
                <a:latin typeface="Arial" charset="0"/>
              </a:rPr>
              <a:t>非终结符相应的分析子程序的构造方法</a:t>
            </a:r>
            <a:endParaRPr kumimoji="0" lang="zh-CN" altLang="en-US" sz="2800">
              <a:latin typeface="Arial" charset="0"/>
            </a:endParaRPr>
          </a:p>
          <a:p>
            <a:pPr>
              <a:lnSpc>
                <a:spcPct val="100000"/>
              </a:lnSpc>
              <a:spcBef>
                <a:spcPct val="50000"/>
              </a:spcBef>
              <a:buClr>
                <a:srgbClr val="FFFF66"/>
              </a:buClr>
              <a:buSzTx/>
              <a:buFontTx/>
              <a:buAutoNum type="arabicParenR"/>
            </a:pPr>
            <a:r>
              <a:rPr kumimoji="0" lang="zh-CN" altLang="en-US" sz="2800">
                <a:latin typeface="Arial" charset="0"/>
              </a:rPr>
              <a:t>对于每个非终结符</a:t>
            </a:r>
            <a:r>
              <a:rPr kumimoji="0" lang="en-US" altLang="zh-CN" sz="2800">
                <a:latin typeface="Arial" charset="0"/>
              </a:rPr>
              <a:t>U，</a:t>
            </a:r>
            <a:r>
              <a:rPr kumimoji="0" lang="zh-CN" altLang="en-US" sz="2800">
                <a:latin typeface="Arial" charset="0"/>
              </a:rPr>
              <a:t>编写一个相应的子程序</a:t>
            </a:r>
            <a:r>
              <a:rPr kumimoji="0" lang="en-US" altLang="zh-CN" sz="2800">
                <a:latin typeface="Arial" charset="0"/>
              </a:rPr>
              <a:t>P(U);</a:t>
            </a:r>
          </a:p>
          <a:p>
            <a:pPr>
              <a:lnSpc>
                <a:spcPct val="100000"/>
              </a:lnSpc>
              <a:spcBef>
                <a:spcPct val="50000"/>
              </a:spcBef>
              <a:buClr>
                <a:srgbClr val="FFFF66"/>
              </a:buClr>
              <a:buSzTx/>
              <a:buFontTx/>
              <a:buAutoNum type="arabicParenR"/>
            </a:pPr>
            <a:r>
              <a:rPr kumimoji="0" lang="zh-CN" altLang="en-US" sz="2800">
                <a:latin typeface="Arial" charset="0"/>
              </a:rPr>
              <a:t>对于产生式</a:t>
            </a:r>
            <a:r>
              <a:rPr kumimoji="0" lang="en-US" altLang="zh-CN" sz="2800">
                <a:latin typeface="Arial" charset="0"/>
              </a:rPr>
              <a:t>U→x</a:t>
            </a:r>
            <a:r>
              <a:rPr kumimoji="0" lang="en-US" altLang="zh-CN" sz="2800" baseline="-25000">
                <a:latin typeface="Arial" charset="0"/>
              </a:rPr>
              <a:t>1</a:t>
            </a:r>
            <a:r>
              <a:rPr kumimoji="0" lang="en-US" altLang="zh-CN" sz="2800">
                <a:latin typeface="Arial" charset="0"/>
              </a:rPr>
              <a:t> | x</a:t>
            </a:r>
            <a:r>
              <a:rPr kumimoji="0" lang="en-US" altLang="zh-CN" sz="2800" baseline="-25000">
                <a:latin typeface="Arial" charset="0"/>
              </a:rPr>
              <a:t>2</a:t>
            </a:r>
            <a:r>
              <a:rPr kumimoji="0" lang="en-US" altLang="zh-CN" sz="2800">
                <a:latin typeface="Arial" charset="0"/>
              </a:rPr>
              <a:t> |…|x</a:t>
            </a:r>
            <a:r>
              <a:rPr kumimoji="0" lang="en-US" altLang="zh-CN" sz="2800" baseline="-25000">
                <a:latin typeface="Arial" charset="0"/>
              </a:rPr>
              <a:t>n</a:t>
            </a:r>
            <a:r>
              <a:rPr kumimoji="0" lang="en-US" altLang="zh-CN" sz="2800">
                <a:latin typeface="Arial" charset="0"/>
              </a:rPr>
              <a:t>，x</a:t>
            </a:r>
            <a:r>
              <a:rPr kumimoji="0" lang="en-US" altLang="zh-CN" sz="2800" baseline="-25000">
                <a:latin typeface="Arial" charset="0"/>
              </a:rPr>
              <a:t>1</a:t>
            </a:r>
            <a:r>
              <a:rPr kumimoji="0" lang="en-US" altLang="zh-CN" sz="2800">
                <a:latin typeface="Arial" charset="0"/>
              </a:rPr>
              <a:t>,...x</a:t>
            </a:r>
            <a:r>
              <a:rPr kumimoji="0" lang="en-US" altLang="zh-CN" sz="2800" baseline="-25000">
                <a:latin typeface="Arial" charset="0"/>
              </a:rPr>
              <a:t>n</a:t>
            </a:r>
            <a:r>
              <a:rPr kumimoji="0" lang="zh-CN" altLang="en-US" sz="2800">
                <a:latin typeface="Arial" charset="0"/>
              </a:rPr>
              <a:t>都</a:t>
            </a:r>
            <a:r>
              <a:rPr lang="en-US" altLang="zh-CN" sz="2800">
                <a:latin typeface="Arial" charset="0"/>
              </a:rPr>
              <a:t>≠ </a:t>
            </a:r>
            <a:r>
              <a:rPr kumimoji="0" lang="en-US" altLang="zh-CN" sz="2800">
                <a:latin typeface="Arial" charset="0"/>
              </a:rPr>
              <a:t>ε</a:t>
            </a:r>
            <a:r>
              <a:rPr kumimoji="0" lang="zh-CN" altLang="en-US" sz="2800">
                <a:latin typeface="Arial" charset="0"/>
              </a:rPr>
              <a:t>关于</a:t>
            </a:r>
            <a:r>
              <a:rPr kumimoji="0" lang="en-US" altLang="zh-CN" sz="2800">
                <a:latin typeface="Arial" charset="0"/>
              </a:rPr>
              <a:t>U</a:t>
            </a:r>
            <a:r>
              <a:rPr kumimoji="0" lang="zh-CN" altLang="en-US" sz="2800">
                <a:latin typeface="Arial" charset="0"/>
              </a:rPr>
              <a:t>的子程序</a:t>
            </a:r>
            <a:r>
              <a:rPr kumimoji="0" lang="en-US" altLang="zh-CN" sz="2800">
                <a:latin typeface="Arial" charset="0"/>
              </a:rPr>
              <a:t>P(U)</a:t>
            </a:r>
            <a:r>
              <a:rPr kumimoji="0" lang="zh-CN" altLang="en-US" sz="2800">
                <a:latin typeface="Arial" charset="0"/>
              </a:rPr>
              <a:t>按如下方法构造：</a:t>
            </a:r>
          </a:p>
          <a:p>
            <a:pPr>
              <a:lnSpc>
                <a:spcPct val="100000"/>
              </a:lnSpc>
              <a:spcBef>
                <a:spcPct val="50000"/>
              </a:spcBef>
              <a:buClrTx/>
              <a:buSzTx/>
              <a:buFontTx/>
              <a:buNone/>
            </a:pPr>
            <a:r>
              <a:rPr kumimoji="0" lang="zh-CN" altLang="en-US" sz="2800">
                <a:latin typeface="Arial" charset="0"/>
              </a:rPr>
              <a:t>	</a:t>
            </a:r>
            <a:r>
              <a:rPr kumimoji="0" lang="en-US" altLang="zh-CN" sz="2800">
                <a:latin typeface="Arial" charset="0"/>
              </a:rPr>
              <a:t>if TOKEN in first(x</a:t>
            </a:r>
            <a:r>
              <a:rPr kumimoji="0" lang="en-US" altLang="zh-CN" sz="2800" baseline="-25000">
                <a:latin typeface="Arial" charset="0"/>
              </a:rPr>
              <a:t>1</a:t>
            </a:r>
            <a:r>
              <a:rPr kumimoji="0" lang="en-US" altLang="zh-CN" sz="2800">
                <a:latin typeface="Arial" charset="0"/>
              </a:rPr>
              <a:t>) then p(x</a:t>
            </a:r>
            <a:r>
              <a:rPr kumimoji="0" lang="en-US" altLang="zh-CN" sz="2800" baseline="-25000">
                <a:latin typeface="Arial" charset="0"/>
              </a:rPr>
              <a:t>1</a:t>
            </a:r>
            <a:r>
              <a:rPr kumimoji="0" lang="en-US" altLang="zh-CN" sz="2800">
                <a:latin typeface="Arial" charset="0"/>
              </a:rPr>
              <a:t>)</a:t>
            </a:r>
          </a:p>
          <a:p>
            <a:pPr>
              <a:lnSpc>
                <a:spcPct val="100000"/>
              </a:lnSpc>
              <a:spcBef>
                <a:spcPct val="50000"/>
              </a:spcBef>
              <a:buClrTx/>
              <a:buSzTx/>
              <a:buFontTx/>
              <a:buNone/>
            </a:pPr>
            <a:r>
              <a:rPr kumimoji="0" lang="en-US" altLang="zh-CN" sz="2800">
                <a:latin typeface="Arial" charset="0"/>
              </a:rPr>
              <a:t>      else if TOKEN in first(x</a:t>
            </a:r>
            <a:r>
              <a:rPr kumimoji="0" lang="en-US" altLang="zh-CN" sz="2800" baseline="-25000">
                <a:latin typeface="Arial" charset="0"/>
              </a:rPr>
              <a:t>2</a:t>
            </a:r>
            <a:r>
              <a:rPr kumimoji="0" lang="en-US" altLang="zh-CN" sz="2800">
                <a:latin typeface="Arial" charset="0"/>
              </a:rPr>
              <a:t>) then p(x</a:t>
            </a:r>
            <a:r>
              <a:rPr kumimoji="0" lang="en-US" altLang="zh-CN" sz="2800" baseline="-25000">
                <a:latin typeface="Arial" charset="0"/>
              </a:rPr>
              <a:t>2</a:t>
            </a:r>
            <a:r>
              <a:rPr kumimoji="0" lang="en-US" altLang="zh-CN" sz="2800">
                <a:latin typeface="Arial" charset="0"/>
              </a:rPr>
              <a:t>)</a:t>
            </a:r>
          </a:p>
          <a:p>
            <a:pPr>
              <a:lnSpc>
                <a:spcPct val="100000"/>
              </a:lnSpc>
              <a:spcBef>
                <a:spcPct val="50000"/>
              </a:spcBef>
              <a:buClrTx/>
              <a:buSzTx/>
              <a:buFontTx/>
              <a:buNone/>
            </a:pPr>
            <a:r>
              <a:rPr kumimoji="0" lang="en-US" altLang="zh-CN" sz="2800">
                <a:latin typeface="Arial" charset="0"/>
              </a:rPr>
              <a:t>              else …</a:t>
            </a:r>
          </a:p>
          <a:p>
            <a:pPr>
              <a:lnSpc>
                <a:spcPct val="100000"/>
              </a:lnSpc>
              <a:spcBef>
                <a:spcPct val="50000"/>
              </a:spcBef>
              <a:buClrTx/>
              <a:buSzTx/>
              <a:buFontTx/>
              <a:buNone/>
            </a:pPr>
            <a:r>
              <a:rPr kumimoji="0" lang="en-US" altLang="zh-CN" sz="2800">
                <a:latin typeface="Arial" charset="0"/>
              </a:rPr>
              <a:t>              ….</a:t>
            </a:r>
          </a:p>
          <a:p>
            <a:pPr>
              <a:lnSpc>
                <a:spcPct val="100000"/>
              </a:lnSpc>
              <a:spcBef>
                <a:spcPct val="50000"/>
              </a:spcBef>
              <a:buClrTx/>
              <a:buSzTx/>
              <a:buFontTx/>
              <a:buNone/>
            </a:pPr>
            <a:r>
              <a:rPr kumimoji="0" lang="en-US" altLang="zh-CN" sz="2800">
                <a:latin typeface="Arial" charset="0"/>
              </a:rPr>
              <a:t>              if TOKEN in first(x</a:t>
            </a:r>
            <a:r>
              <a:rPr kumimoji="0" lang="en-US" altLang="zh-CN" sz="2800" baseline="-25000">
                <a:latin typeface="Arial" charset="0"/>
              </a:rPr>
              <a:t>n</a:t>
            </a:r>
            <a:r>
              <a:rPr kumimoji="0" lang="en-US" altLang="zh-CN" sz="2800">
                <a:latin typeface="Arial" charset="0"/>
              </a:rPr>
              <a:t>) then p(x</a:t>
            </a:r>
            <a:r>
              <a:rPr kumimoji="0" lang="en-US" altLang="zh-CN" sz="2800" baseline="-25000">
                <a:latin typeface="Arial" charset="0"/>
              </a:rPr>
              <a:t>n</a:t>
            </a:r>
            <a:r>
              <a:rPr kumimoji="0" lang="en-US" altLang="zh-CN" sz="2800">
                <a:latin typeface="Arial" charset="0"/>
              </a:rPr>
              <a:t>)</a:t>
            </a:r>
          </a:p>
          <a:p>
            <a:pPr>
              <a:lnSpc>
                <a:spcPct val="100000"/>
              </a:lnSpc>
              <a:spcBef>
                <a:spcPct val="50000"/>
              </a:spcBef>
              <a:buClrTx/>
              <a:buSzTx/>
              <a:buFontTx/>
              <a:buNone/>
            </a:pPr>
            <a:r>
              <a:rPr kumimoji="0" lang="en-US" altLang="zh-CN" sz="2800">
                <a:latin typeface="Arial" charset="0"/>
              </a:rPr>
              <a:t>              else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0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70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70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27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0" y="76200"/>
            <a:ext cx="9144000" cy="607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spcBef>
                <a:spcPct val="0"/>
              </a:spcBef>
              <a:defRPr kumimoji="1" sz="2400">
                <a:solidFill>
                  <a:schemeClr val="tx1"/>
                </a:solidFill>
                <a:latin typeface="Times New Roman" pitchFamily="18" charset="0"/>
                <a:ea typeface="宋体" pitchFamily="2" charset="-122"/>
              </a:defRPr>
            </a:lvl1pPr>
            <a:lvl2pPr marL="914400" indent="-457200" algn="l">
              <a:spcBef>
                <a:spcPct val="0"/>
              </a:spcBef>
              <a:defRPr kumimoji="1" sz="2400">
                <a:solidFill>
                  <a:schemeClr val="tx1"/>
                </a:solidFill>
                <a:latin typeface="Times New Roman" pitchFamily="18" charset="0"/>
                <a:ea typeface="宋体" pitchFamily="2" charset="-122"/>
              </a:defRPr>
            </a:lvl2pPr>
            <a:lvl3pPr marL="1371600" indent="-457200" algn="l">
              <a:spcBef>
                <a:spcPct val="0"/>
              </a:spcBef>
              <a:defRPr kumimoji="1" sz="2400">
                <a:solidFill>
                  <a:schemeClr val="tx1"/>
                </a:solidFill>
                <a:latin typeface="Times New Roman" pitchFamily="18" charset="0"/>
                <a:ea typeface="宋体" pitchFamily="2" charset="-122"/>
              </a:defRPr>
            </a:lvl3pPr>
            <a:lvl4pPr marL="1828800" indent="-457200" algn="l">
              <a:spcBef>
                <a:spcPct val="0"/>
              </a:spcBef>
              <a:defRPr kumimoji="1" sz="2400">
                <a:solidFill>
                  <a:schemeClr val="tx1"/>
                </a:solidFill>
                <a:latin typeface="Times New Roman" pitchFamily="18" charset="0"/>
                <a:ea typeface="宋体" pitchFamily="2" charset="-122"/>
              </a:defRPr>
            </a:lvl4pPr>
            <a:lvl5pPr marL="2286000" indent="-457200" algn="l">
              <a:spcBef>
                <a:spcPct val="0"/>
              </a:spcBef>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00000"/>
              </a:lnSpc>
              <a:spcBef>
                <a:spcPct val="50000"/>
              </a:spcBef>
              <a:buClr>
                <a:srgbClr val="FFFF66"/>
              </a:buClr>
              <a:buSzTx/>
              <a:buFontTx/>
              <a:buAutoNum type="arabicParenR" startAt="3"/>
            </a:pPr>
            <a:r>
              <a:rPr kumimoji="0" lang="zh-CN" altLang="en-US" sz="2800">
                <a:latin typeface="Arial" charset="0"/>
              </a:rPr>
              <a:t>如果</a:t>
            </a:r>
            <a:r>
              <a:rPr kumimoji="0" lang="en-US" altLang="zh-CN" sz="2800">
                <a:latin typeface="Arial" charset="0"/>
              </a:rPr>
              <a:t>U</a:t>
            </a:r>
            <a:r>
              <a:rPr kumimoji="0" lang="zh-CN" altLang="en-US" sz="2800">
                <a:latin typeface="Arial" charset="0"/>
              </a:rPr>
              <a:t>还有空产生式</a:t>
            </a:r>
            <a:r>
              <a:rPr kumimoji="0" lang="en-US" altLang="zh-CN" sz="2800">
                <a:latin typeface="Arial" charset="0"/>
              </a:rPr>
              <a:t>U→ ε,</a:t>
            </a:r>
            <a:r>
              <a:rPr kumimoji="0" lang="zh-CN" altLang="en-US" sz="2800">
                <a:latin typeface="Arial" charset="0"/>
              </a:rPr>
              <a:t>则算法中的语句：</a:t>
            </a:r>
          </a:p>
          <a:p>
            <a:pPr>
              <a:lnSpc>
                <a:spcPct val="100000"/>
              </a:lnSpc>
              <a:spcBef>
                <a:spcPct val="50000"/>
              </a:spcBef>
              <a:buClrTx/>
              <a:buSzTx/>
              <a:buFontTx/>
              <a:buNone/>
            </a:pPr>
            <a:r>
              <a:rPr kumimoji="0" lang="zh-CN" altLang="en-US" sz="2800">
                <a:latin typeface="Arial" charset="0"/>
              </a:rPr>
              <a:t>	</a:t>
            </a:r>
            <a:r>
              <a:rPr kumimoji="0" lang="en-US" altLang="zh-CN" sz="2800">
                <a:latin typeface="Arial" charset="0"/>
              </a:rPr>
              <a:t>if TOKEN in first(x</a:t>
            </a:r>
            <a:r>
              <a:rPr kumimoji="0" lang="en-US" altLang="zh-CN" sz="2800" baseline="-25000">
                <a:latin typeface="Arial" charset="0"/>
              </a:rPr>
              <a:t>n</a:t>
            </a:r>
            <a:r>
              <a:rPr kumimoji="0" lang="en-US" altLang="zh-CN" sz="2800">
                <a:latin typeface="Arial" charset="0"/>
              </a:rPr>
              <a:t>) then p(x</a:t>
            </a:r>
            <a:r>
              <a:rPr kumimoji="0" lang="en-US" altLang="zh-CN" sz="2800" baseline="-25000">
                <a:latin typeface="Arial" charset="0"/>
              </a:rPr>
              <a:t>n</a:t>
            </a:r>
            <a:r>
              <a:rPr kumimoji="0" lang="en-US" altLang="zh-CN" sz="2800">
                <a:latin typeface="Arial" charset="0"/>
              </a:rPr>
              <a:t>)  else ERROR</a:t>
            </a:r>
          </a:p>
          <a:p>
            <a:pPr>
              <a:lnSpc>
                <a:spcPct val="100000"/>
              </a:lnSpc>
              <a:spcBef>
                <a:spcPct val="50000"/>
              </a:spcBef>
              <a:buClrTx/>
              <a:buSzTx/>
              <a:buFontTx/>
              <a:buNone/>
            </a:pPr>
            <a:r>
              <a:rPr kumimoji="0" lang="zh-CN" altLang="en-US" sz="2800">
                <a:latin typeface="Arial" charset="0"/>
              </a:rPr>
              <a:t>改写为</a:t>
            </a:r>
          </a:p>
          <a:p>
            <a:pPr>
              <a:lnSpc>
                <a:spcPct val="100000"/>
              </a:lnSpc>
              <a:spcBef>
                <a:spcPct val="50000"/>
              </a:spcBef>
              <a:buClrTx/>
              <a:buSzTx/>
              <a:buFontTx/>
              <a:buNone/>
            </a:pPr>
            <a:r>
              <a:rPr kumimoji="0" lang="zh-CN" altLang="en-US" sz="2800">
                <a:latin typeface="Arial" charset="0"/>
              </a:rPr>
              <a:t>	</a:t>
            </a:r>
            <a:r>
              <a:rPr kumimoji="0" lang="en-US" altLang="zh-CN" sz="2800">
                <a:latin typeface="Arial" charset="0"/>
              </a:rPr>
              <a:t>if TOKEN in first(x</a:t>
            </a:r>
            <a:r>
              <a:rPr kumimoji="0" lang="en-US" altLang="zh-CN" sz="2800" baseline="-25000">
                <a:latin typeface="Arial" charset="0"/>
              </a:rPr>
              <a:t>n</a:t>
            </a:r>
            <a:r>
              <a:rPr kumimoji="0" lang="en-US" altLang="zh-CN" sz="2800">
                <a:latin typeface="Arial" charset="0"/>
              </a:rPr>
              <a:t>) then p(x</a:t>
            </a:r>
            <a:r>
              <a:rPr kumimoji="0" lang="en-US" altLang="zh-CN" sz="2800" baseline="-25000">
                <a:latin typeface="Arial" charset="0"/>
              </a:rPr>
              <a:t>n</a:t>
            </a:r>
            <a:r>
              <a:rPr kumimoji="0" lang="en-US" altLang="zh-CN" sz="2800">
                <a:latin typeface="Arial" charset="0"/>
              </a:rPr>
              <a:t>)</a:t>
            </a:r>
          </a:p>
          <a:p>
            <a:pPr>
              <a:lnSpc>
                <a:spcPct val="100000"/>
              </a:lnSpc>
              <a:spcBef>
                <a:spcPct val="50000"/>
              </a:spcBef>
              <a:buClrTx/>
              <a:buSzTx/>
              <a:buFontTx/>
              <a:buNone/>
            </a:pPr>
            <a:r>
              <a:rPr kumimoji="0" lang="en-US" altLang="zh-CN" sz="2800">
                <a:latin typeface="Arial" charset="0"/>
              </a:rPr>
              <a:t>     else if TOKEN </a:t>
            </a:r>
            <a:r>
              <a:rPr kumimoji="0" lang="en-US" altLang="zh-CN" sz="2800">
                <a:solidFill>
                  <a:srgbClr val="FFFF66"/>
                </a:solidFill>
                <a:latin typeface="Arial" charset="0"/>
              </a:rPr>
              <a:t>not in</a:t>
            </a:r>
            <a:r>
              <a:rPr kumimoji="0" lang="en-US" altLang="zh-CN" sz="2800">
                <a:latin typeface="Arial" charset="0"/>
              </a:rPr>
              <a:t> follow(U) then ERROR</a:t>
            </a:r>
            <a:endParaRPr kumimoji="0" lang="zh-CN" altLang="en-US" sz="2800">
              <a:latin typeface="Arial" charset="0"/>
            </a:endParaRPr>
          </a:p>
          <a:p>
            <a:pPr>
              <a:lnSpc>
                <a:spcPct val="100000"/>
              </a:lnSpc>
              <a:spcBef>
                <a:spcPct val="50000"/>
              </a:spcBef>
              <a:buClr>
                <a:srgbClr val="FFFF66"/>
              </a:buClr>
              <a:buSzTx/>
              <a:buFontTx/>
              <a:buAutoNum type="arabicParenR" startAt="4"/>
            </a:pPr>
            <a:r>
              <a:rPr kumimoji="0" lang="zh-CN" altLang="en-US" sz="2800">
                <a:latin typeface="Arial" charset="0"/>
              </a:rPr>
              <a:t>对于符号串</a:t>
            </a:r>
            <a:r>
              <a:rPr kumimoji="0" lang="en-US" altLang="zh-CN" sz="2800">
                <a:latin typeface="Arial" charset="0"/>
              </a:rPr>
              <a:t>x=y</a:t>
            </a:r>
            <a:r>
              <a:rPr kumimoji="0" lang="en-US" altLang="zh-CN" sz="2800" baseline="-25000">
                <a:latin typeface="Arial" charset="0"/>
              </a:rPr>
              <a:t>1</a:t>
            </a:r>
            <a:r>
              <a:rPr kumimoji="0" lang="en-US" altLang="zh-CN" sz="2800">
                <a:latin typeface="Arial" charset="0"/>
              </a:rPr>
              <a:t>y</a:t>
            </a:r>
            <a:r>
              <a:rPr kumimoji="0" lang="en-US" altLang="zh-CN" sz="2800" baseline="-25000">
                <a:latin typeface="Arial" charset="0"/>
              </a:rPr>
              <a:t>2</a:t>
            </a:r>
            <a:r>
              <a:rPr kumimoji="0" lang="en-US" altLang="zh-CN" sz="2800">
                <a:latin typeface="Arial" charset="0"/>
              </a:rPr>
              <a:t>…y</a:t>
            </a:r>
            <a:r>
              <a:rPr kumimoji="0" lang="en-US" altLang="zh-CN" sz="2800" baseline="-25000">
                <a:latin typeface="Arial" charset="0"/>
              </a:rPr>
              <a:t>n</a:t>
            </a:r>
            <a:r>
              <a:rPr kumimoji="0" lang="en-US" altLang="zh-CN" sz="2800">
                <a:latin typeface="Arial" charset="0"/>
              </a:rPr>
              <a:t>；p(x)</a:t>
            </a:r>
            <a:r>
              <a:rPr kumimoji="0" lang="zh-CN" altLang="en-US" sz="2800">
                <a:latin typeface="Arial" charset="0"/>
              </a:rPr>
              <a:t>的含义为：</a:t>
            </a:r>
          </a:p>
          <a:p>
            <a:pPr>
              <a:lnSpc>
                <a:spcPct val="100000"/>
              </a:lnSpc>
              <a:spcBef>
                <a:spcPct val="50000"/>
              </a:spcBef>
              <a:buClrTx/>
              <a:buSzTx/>
              <a:buFontTx/>
              <a:buNone/>
            </a:pPr>
            <a:r>
              <a:rPr kumimoji="0" lang="zh-CN" altLang="en-US" sz="2800">
                <a:latin typeface="Arial" charset="0"/>
              </a:rPr>
              <a:t>	</a:t>
            </a:r>
            <a:r>
              <a:rPr kumimoji="0" lang="en-US" altLang="zh-CN" sz="2800">
                <a:latin typeface="Arial" charset="0"/>
              </a:rPr>
              <a:t>begin p(y</a:t>
            </a:r>
            <a:r>
              <a:rPr kumimoji="0" lang="en-US" altLang="zh-CN" sz="2800" baseline="-25000">
                <a:latin typeface="Arial" charset="0"/>
              </a:rPr>
              <a:t>1</a:t>
            </a:r>
            <a:r>
              <a:rPr kumimoji="0" lang="en-US" altLang="zh-CN" sz="2800">
                <a:latin typeface="Arial" charset="0"/>
              </a:rPr>
              <a:t>);p(y</a:t>
            </a:r>
            <a:r>
              <a:rPr kumimoji="0" lang="en-US" altLang="zh-CN" sz="2800" baseline="-25000">
                <a:latin typeface="Arial" charset="0"/>
              </a:rPr>
              <a:t>2</a:t>
            </a:r>
            <a:r>
              <a:rPr kumimoji="0" lang="en-US" altLang="zh-CN" sz="2800">
                <a:latin typeface="Arial" charset="0"/>
              </a:rPr>
              <a:t>);…;p(y</a:t>
            </a:r>
            <a:r>
              <a:rPr kumimoji="0" lang="en-US" altLang="zh-CN" sz="2800" baseline="-25000">
                <a:latin typeface="Arial" charset="0"/>
              </a:rPr>
              <a:t>n</a:t>
            </a:r>
            <a:r>
              <a:rPr kumimoji="0" lang="en-US" altLang="zh-CN" sz="2800">
                <a:latin typeface="Arial" charset="0"/>
              </a:rPr>
              <a:t>) end</a:t>
            </a:r>
          </a:p>
          <a:p>
            <a:pPr>
              <a:lnSpc>
                <a:spcPct val="100000"/>
              </a:lnSpc>
              <a:spcBef>
                <a:spcPct val="50000"/>
              </a:spcBef>
              <a:buClrTx/>
              <a:buSzTx/>
              <a:buFontTx/>
              <a:buNone/>
            </a:pPr>
            <a:r>
              <a:rPr kumimoji="0" lang="zh-CN" altLang="en-US" sz="2800">
                <a:latin typeface="Arial" charset="0"/>
              </a:rPr>
              <a:t>	如果</a:t>
            </a:r>
            <a:r>
              <a:rPr kumimoji="0" lang="en-US" altLang="zh-CN" sz="2800">
                <a:latin typeface="Arial" charset="0"/>
              </a:rPr>
              <a:t>y</a:t>
            </a:r>
            <a:r>
              <a:rPr kumimoji="0" lang="en-US" altLang="zh-CN" sz="2800" baseline="-25000">
                <a:latin typeface="Arial" charset="0"/>
              </a:rPr>
              <a:t>i</a:t>
            </a:r>
            <a:r>
              <a:rPr kumimoji="0" lang="en-US" altLang="zh-CN" sz="2800">
                <a:latin typeface="Arial" charset="0"/>
                <a:cs typeface="Times New Roman" pitchFamily="18" charset="0"/>
              </a:rPr>
              <a:t>∈V</a:t>
            </a:r>
            <a:r>
              <a:rPr kumimoji="0" lang="en-US" altLang="zh-CN" sz="2800" baseline="-25000">
                <a:latin typeface="Arial" charset="0"/>
                <a:cs typeface="Times New Roman" pitchFamily="18" charset="0"/>
              </a:rPr>
              <a:t>N</a:t>
            </a:r>
            <a:r>
              <a:rPr kumimoji="0" lang="en-US" altLang="zh-CN" sz="2800">
                <a:latin typeface="宋体" pitchFamily="2" charset="-122"/>
                <a:cs typeface="Times New Roman" pitchFamily="18" charset="0"/>
              </a:rPr>
              <a:t>，</a:t>
            </a:r>
            <a:r>
              <a:rPr kumimoji="0" lang="zh-CN" altLang="en-US" sz="2800">
                <a:latin typeface="宋体" pitchFamily="2" charset="-122"/>
                <a:cs typeface="Times New Roman" pitchFamily="18" charset="0"/>
              </a:rPr>
              <a:t>则</a:t>
            </a:r>
            <a:r>
              <a:rPr kumimoji="0" lang="en-US" altLang="zh-CN" sz="2800">
                <a:latin typeface="Arial" charset="0"/>
                <a:cs typeface="Times New Roman" pitchFamily="18" charset="0"/>
              </a:rPr>
              <a:t>P(y</a:t>
            </a:r>
            <a:r>
              <a:rPr kumimoji="0" lang="en-US" altLang="zh-CN" sz="2800" baseline="-25000">
                <a:latin typeface="Arial" charset="0"/>
                <a:cs typeface="Times New Roman" pitchFamily="18" charset="0"/>
              </a:rPr>
              <a:t>i</a:t>
            </a:r>
            <a:r>
              <a:rPr kumimoji="0" lang="en-US" altLang="zh-CN" sz="2800">
                <a:latin typeface="Arial" charset="0"/>
                <a:cs typeface="Times New Roman" pitchFamily="18" charset="0"/>
              </a:rPr>
              <a:t>)</a:t>
            </a:r>
            <a:r>
              <a:rPr kumimoji="0" lang="zh-CN" altLang="en-US" sz="2800">
                <a:latin typeface="宋体" pitchFamily="2" charset="-122"/>
                <a:cs typeface="Times New Roman" pitchFamily="18" charset="0"/>
              </a:rPr>
              <a:t>就代表调用</a:t>
            </a:r>
            <a:r>
              <a:rPr kumimoji="0" lang="en-US" altLang="zh-CN" sz="2800">
                <a:latin typeface="Arial" charset="0"/>
                <a:cs typeface="Times New Roman" pitchFamily="18" charset="0"/>
              </a:rPr>
              <a:t>y</a:t>
            </a:r>
            <a:r>
              <a:rPr kumimoji="0" lang="en-US" altLang="zh-CN" sz="2800" baseline="-25000">
                <a:latin typeface="Arial" charset="0"/>
                <a:cs typeface="Times New Roman" pitchFamily="18" charset="0"/>
              </a:rPr>
              <a:t>i</a:t>
            </a:r>
            <a:r>
              <a:rPr kumimoji="0" lang="zh-CN" altLang="en-US" sz="2800">
                <a:latin typeface="宋体" pitchFamily="2" charset="-122"/>
                <a:cs typeface="Times New Roman" pitchFamily="18" charset="0"/>
              </a:rPr>
              <a:t>的子程序；</a:t>
            </a:r>
            <a:r>
              <a:rPr kumimoji="0" lang="en-US" altLang="zh-CN" sz="2800">
                <a:latin typeface="Arial" charset="0"/>
                <a:cs typeface="Times New Roman" pitchFamily="18" charset="0"/>
              </a:rPr>
              <a:t>y</a:t>
            </a:r>
            <a:r>
              <a:rPr kumimoji="0" lang="en-US" altLang="zh-CN" sz="2800" baseline="-25000">
                <a:latin typeface="Arial" charset="0"/>
                <a:cs typeface="Times New Roman" pitchFamily="18" charset="0"/>
              </a:rPr>
              <a:t>i</a:t>
            </a:r>
            <a:r>
              <a:rPr kumimoji="0" lang="en-US" altLang="zh-CN" sz="2800">
                <a:latin typeface="Arial" charset="0"/>
                <a:cs typeface="Times New Roman" pitchFamily="18" charset="0"/>
              </a:rPr>
              <a:t>∈V</a:t>
            </a:r>
            <a:r>
              <a:rPr kumimoji="0" lang="en-US" altLang="zh-CN" sz="2800" baseline="-25000">
                <a:latin typeface="宋体" pitchFamily="2" charset="-122"/>
                <a:cs typeface="Times New Roman" pitchFamily="18" charset="0"/>
              </a:rPr>
              <a:t>T</a:t>
            </a:r>
            <a:r>
              <a:rPr kumimoji="0" lang="en-US" altLang="zh-CN" sz="2800">
                <a:latin typeface="宋体" pitchFamily="2" charset="-122"/>
                <a:cs typeface="Times New Roman" pitchFamily="18" charset="0"/>
              </a:rPr>
              <a:t>，</a:t>
            </a:r>
            <a:r>
              <a:rPr kumimoji="0" lang="zh-CN" altLang="en-US" sz="2800">
                <a:latin typeface="宋体" pitchFamily="2" charset="-122"/>
                <a:cs typeface="Times New Roman" pitchFamily="18" charset="0"/>
              </a:rPr>
              <a:t>则</a:t>
            </a:r>
            <a:r>
              <a:rPr kumimoji="0" lang="en-US" altLang="zh-CN" sz="2800">
                <a:latin typeface="Arial" charset="0"/>
                <a:cs typeface="Times New Roman" pitchFamily="18" charset="0"/>
              </a:rPr>
              <a:t>P(y</a:t>
            </a:r>
            <a:r>
              <a:rPr kumimoji="0" lang="en-US" altLang="zh-CN" sz="2800" baseline="-25000">
                <a:latin typeface="Arial" charset="0"/>
                <a:cs typeface="Times New Roman" pitchFamily="18" charset="0"/>
              </a:rPr>
              <a:t>i</a:t>
            </a:r>
            <a:r>
              <a:rPr kumimoji="0" lang="en-US" altLang="zh-CN" sz="2800">
                <a:latin typeface="Arial" charset="0"/>
                <a:cs typeface="Times New Roman" pitchFamily="18" charset="0"/>
              </a:rPr>
              <a:t>)</a:t>
            </a:r>
            <a:r>
              <a:rPr kumimoji="0" lang="zh-CN" altLang="en-US" sz="2800">
                <a:latin typeface="宋体" pitchFamily="2" charset="-122"/>
                <a:cs typeface="Times New Roman" pitchFamily="18" charset="0"/>
              </a:rPr>
              <a:t>为形如下述语句的一段程序	</a:t>
            </a:r>
          </a:p>
          <a:p>
            <a:pPr>
              <a:lnSpc>
                <a:spcPct val="100000"/>
              </a:lnSpc>
              <a:spcBef>
                <a:spcPct val="50000"/>
              </a:spcBef>
              <a:buClrTx/>
              <a:buSzTx/>
              <a:buFontTx/>
              <a:buNone/>
            </a:pPr>
            <a:r>
              <a:rPr kumimoji="0" lang="en-US" altLang="zh-CN" sz="2800">
                <a:latin typeface="宋体" pitchFamily="2" charset="-122"/>
                <a:cs typeface="Times New Roman" pitchFamily="18" charset="0"/>
              </a:rPr>
              <a:t>	</a:t>
            </a:r>
            <a:r>
              <a:rPr kumimoji="0" lang="en-US" altLang="zh-CN" sz="2800">
                <a:latin typeface="Arial" charset="0"/>
                <a:cs typeface="Times New Roman" pitchFamily="18" charset="0"/>
              </a:rPr>
              <a:t>if TOKEN=y</a:t>
            </a:r>
            <a:r>
              <a:rPr kumimoji="0" lang="en-US" altLang="zh-CN" sz="2800" baseline="-25000">
                <a:latin typeface="Arial" charset="0"/>
                <a:cs typeface="Times New Roman" pitchFamily="18" charset="0"/>
              </a:rPr>
              <a:t>i</a:t>
            </a:r>
            <a:r>
              <a:rPr kumimoji="0" lang="en-US" altLang="zh-CN" sz="2800">
                <a:latin typeface="Arial" charset="0"/>
                <a:cs typeface="Times New Roman" pitchFamily="18" charset="0"/>
              </a:rPr>
              <a:t> then GETNEXT(TOKEN) else ERROR</a:t>
            </a:r>
            <a:endParaRPr kumimoji="0" lang="zh-CN" altLang="en-US" sz="2800">
              <a:latin typeface="Arial"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37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37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37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37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37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373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373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37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304800" y="1295400"/>
            <a:ext cx="8534400" cy="2819400"/>
          </a:xfrm>
        </p:spPr>
        <p:txBody>
          <a:bodyPr/>
          <a:lstStyle/>
          <a:p>
            <a:pPr>
              <a:lnSpc>
                <a:spcPct val="90000"/>
              </a:lnSpc>
              <a:buFont typeface="Monotype Sorts" pitchFamily="2" charset="2"/>
              <a:buNone/>
            </a:pPr>
            <a:r>
              <a:rPr lang="zh-CN" altLang="en-US" sz="2800" b="1">
                <a:latin typeface="Times New Roman" pitchFamily="18" charset="0"/>
                <a:ea typeface="楷体_GB2312" pitchFamily="49" charset="-122"/>
              </a:rPr>
              <a:t>(1)  </a:t>
            </a:r>
            <a:r>
              <a:rPr lang="en-US" altLang="zh-CN" sz="2800" b="1">
                <a:latin typeface="Times New Roman" pitchFamily="18" charset="0"/>
                <a:ea typeface="楷体_GB2312" pitchFamily="49" charset="-122"/>
              </a:rPr>
              <a:t>program  MAIN;                             	</a:t>
            </a:r>
            <a:r>
              <a:rPr lang="en-US" altLang="zh-CN" sz="2800" b="1">
                <a:solidFill>
                  <a:schemeClr val="tx2"/>
                </a:solidFill>
                <a:latin typeface="Times New Roman" pitchFamily="18" charset="0"/>
                <a:ea typeface="楷体_GB2312" pitchFamily="49" charset="-122"/>
              </a:rPr>
              <a:t>/* </a:t>
            </a:r>
            <a:r>
              <a:rPr lang="zh-CN" altLang="en-US" sz="2800" b="1">
                <a:solidFill>
                  <a:schemeClr val="tx2"/>
                </a:solidFill>
                <a:latin typeface="Times New Roman" pitchFamily="18" charset="0"/>
                <a:ea typeface="楷体_GB2312" pitchFamily="49" charset="-122"/>
              </a:rPr>
              <a:t>主程序 */</a:t>
            </a:r>
            <a:endParaRPr lang="zh-CN" altLang="en-US" sz="2800" b="1">
              <a:solidFill>
                <a:schemeClr val="tx2"/>
              </a:solidFill>
              <a:latin typeface="Times New Roman" pitchFamily="18" charset="0"/>
            </a:endParaRPr>
          </a:p>
          <a:p>
            <a:pPr algn="just">
              <a:lnSpc>
                <a:spcPct val="90000"/>
              </a:lnSpc>
              <a:buFont typeface="Monotype Sorts" pitchFamily="2" charset="2"/>
              <a:buNone/>
            </a:pPr>
            <a:r>
              <a:rPr lang="zh-CN" altLang="en-US" sz="2800" b="1">
                <a:latin typeface="Times New Roman" pitchFamily="18" charset="0"/>
                <a:ea typeface="楷体_GB2312" pitchFamily="49" charset="-122"/>
              </a:rPr>
              <a:t>       </a:t>
            </a:r>
            <a:r>
              <a:rPr lang="en-US" altLang="zh-CN" sz="2800" b="1">
                <a:latin typeface="Times New Roman" pitchFamily="18" charset="0"/>
                <a:ea typeface="楷体_GB2312" pitchFamily="49" charset="-122"/>
              </a:rPr>
              <a:t>begin</a:t>
            </a:r>
            <a:endParaRPr lang="en-US" altLang="zh-CN" sz="2800" b="1">
              <a:latin typeface="Times New Roman" pitchFamily="18" charset="0"/>
            </a:endParaRPr>
          </a:p>
          <a:p>
            <a:pPr algn="just">
              <a:lnSpc>
                <a:spcPct val="90000"/>
              </a:lnSpc>
              <a:buFont typeface="Monotype Sorts" pitchFamily="2" charset="2"/>
              <a:buNone/>
            </a:pPr>
            <a:r>
              <a:rPr lang="en-US" altLang="zh-CN" sz="2800" b="1">
                <a:latin typeface="Times New Roman" pitchFamily="18" charset="0"/>
                <a:ea typeface="楷体_GB2312" pitchFamily="49" charset="-122"/>
              </a:rPr>
              <a:t>          GETNEXT (TOKEN);</a:t>
            </a:r>
            <a:endParaRPr lang="en-US" altLang="zh-CN" sz="2800" b="1">
              <a:latin typeface="Times New Roman" pitchFamily="18" charset="0"/>
            </a:endParaRPr>
          </a:p>
          <a:p>
            <a:pPr algn="just">
              <a:lnSpc>
                <a:spcPct val="90000"/>
              </a:lnSpc>
              <a:buFont typeface="Monotype Sorts" pitchFamily="2" charset="2"/>
              <a:buNone/>
            </a:pPr>
            <a:r>
              <a:rPr lang="en-US" altLang="zh-CN" sz="2800" b="1">
                <a:latin typeface="Times New Roman" pitchFamily="18" charset="0"/>
                <a:ea typeface="楷体_GB2312" pitchFamily="49" charset="-122"/>
              </a:rPr>
              <a:t>          E (TOKEN);                           </a:t>
            </a:r>
            <a:r>
              <a:rPr lang="en-US" altLang="zh-CN" sz="2800" b="1">
                <a:solidFill>
                  <a:schemeClr val="tx2"/>
                </a:solidFill>
                <a:latin typeface="Times New Roman" pitchFamily="18" charset="0"/>
                <a:ea typeface="楷体_GB2312" pitchFamily="49" charset="-122"/>
              </a:rPr>
              <a:t>/* </a:t>
            </a:r>
            <a:r>
              <a:rPr lang="zh-CN" altLang="en-US" sz="2800" b="1">
                <a:solidFill>
                  <a:schemeClr val="tx2"/>
                </a:solidFill>
                <a:latin typeface="Times New Roman" pitchFamily="18" charset="0"/>
                <a:ea typeface="楷体_GB2312" pitchFamily="49" charset="-122"/>
              </a:rPr>
              <a:t>转匹配</a:t>
            </a:r>
            <a:r>
              <a:rPr lang="en-US" altLang="zh-CN" sz="2800" b="1">
                <a:solidFill>
                  <a:schemeClr val="tx2"/>
                </a:solidFill>
              </a:rPr>
              <a:t>E→TE'</a:t>
            </a:r>
            <a:r>
              <a:rPr lang="en-US" altLang="zh-CN" sz="2800" b="1">
                <a:solidFill>
                  <a:schemeClr val="tx2"/>
                </a:solidFill>
                <a:latin typeface="Times New Roman" pitchFamily="18" charset="0"/>
                <a:ea typeface="楷体_GB2312" pitchFamily="49" charset="-122"/>
              </a:rPr>
              <a:t> */</a:t>
            </a:r>
            <a:endParaRPr lang="en-US" altLang="zh-CN" sz="2800" b="1">
              <a:solidFill>
                <a:schemeClr val="tx2"/>
              </a:solidFill>
              <a:latin typeface="Times New Roman" pitchFamily="18" charset="0"/>
            </a:endParaRPr>
          </a:p>
          <a:p>
            <a:pPr algn="just">
              <a:lnSpc>
                <a:spcPct val="90000"/>
              </a:lnSpc>
              <a:buFont typeface="Monotype Sorts" pitchFamily="2" charset="2"/>
              <a:buNone/>
            </a:pPr>
            <a:r>
              <a:rPr lang="en-US" altLang="zh-CN" sz="2800" b="1">
                <a:latin typeface="Times New Roman" pitchFamily="18" charset="0"/>
                <a:ea typeface="楷体_GB2312" pitchFamily="49" charset="-122"/>
              </a:rPr>
              <a:t>          if  TOKEN ≠'#'  then  ERROR</a:t>
            </a:r>
            <a:endParaRPr lang="en-US" altLang="zh-CN" sz="2800" b="1">
              <a:latin typeface="Times New Roman" pitchFamily="18" charset="0"/>
            </a:endParaRPr>
          </a:p>
          <a:p>
            <a:pPr algn="just">
              <a:lnSpc>
                <a:spcPct val="90000"/>
              </a:lnSpc>
              <a:buFont typeface="Monotype Sorts" pitchFamily="2" charset="2"/>
              <a:buNone/>
            </a:pPr>
            <a:r>
              <a:rPr lang="en-US" altLang="zh-CN" sz="2800" b="1">
                <a:latin typeface="Times New Roman" pitchFamily="18" charset="0"/>
                <a:ea typeface="楷体_GB2312" pitchFamily="49" charset="-122"/>
              </a:rPr>
              <a:t>      end.   </a:t>
            </a:r>
            <a:endParaRPr lang="en-US" altLang="zh-CN" sz="2800" b="1">
              <a:latin typeface="Times New Roman" pitchFamily="18" charset="0"/>
            </a:endParaRPr>
          </a:p>
        </p:txBody>
      </p:sp>
      <p:sp>
        <p:nvSpPr>
          <p:cNvPr id="56325" name="Rectangle 5"/>
          <p:cNvSpPr>
            <a:spLocks noChangeArrowheads="1"/>
          </p:cNvSpPr>
          <p:nvPr/>
        </p:nvSpPr>
        <p:spPr bwMode="auto">
          <a:xfrm>
            <a:off x="304800" y="76200"/>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tx2"/>
              </a:buClr>
              <a:buSzTx/>
              <a:buFont typeface="Monotype Sorts" pitchFamily="2" charset="2"/>
              <a:buNone/>
            </a:pPr>
            <a:r>
              <a:rPr lang="zh-CN" altLang="en-US" sz="2800"/>
              <a:t>构造文法</a:t>
            </a:r>
            <a:r>
              <a:rPr lang="en-US" altLang="zh-CN" sz="2800"/>
              <a:t>G’：	E→TE' 	E'→+TE'│ε   T→FT' 	       T'→*FT'│ε	F→(E)│i	</a:t>
            </a:r>
            <a:r>
              <a:rPr lang="zh-CN" altLang="en-US" sz="2800"/>
              <a:t>的递归下降分析器</a:t>
            </a:r>
          </a:p>
        </p:txBody>
      </p:sp>
      <p:sp>
        <p:nvSpPr>
          <p:cNvPr id="56326" name="Rectangle 6"/>
          <p:cNvSpPr>
            <a:spLocks noChangeArrowheads="1"/>
          </p:cNvSpPr>
          <p:nvPr/>
        </p:nvSpPr>
        <p:spPr bwMode="auto">
          <a:xfrm>
            <a:off x="228600" y="3962400"/>
            <a:ext cx="86868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SzTx/>
              <a:buFont typeface="Monotype Sorts" pitchFamily="2" charset="2"/>
              <a:buNone/>
            </a:pPr>
            <a:r>
              <a:rPr lang="en-US" altLang="zh-CN" sz="2800">
                <a:latin typeface="Times New Roman" pitchFamily="18" charset="0"/>
                <a:ea typeface="楷体_GB2312" pitchFamily="49" charset="-122"/>
              </a:rPr>
              <a:t>(2)  procedure  E (TOKEN);             </a:t>
            </a:r>
            <a:r>
              <a:rPr lang="en-US" altLang="zh-CN" sz="2800">
                <a:solidFill>
                  <a:schemeClr val="tx2"/>
                </a:solidFill>
                <a:latin typeface="Times New Roman" pitchFamily="18" charset="0"/>
                <a:ea typeface="楷体_GB2312" pitchFamily="49" charset="-122"/>
              </a:rPr>
              <a:t>	/*</a:t>
            </a:r>
            <a:r>
              <a:rPr lang="zh-CN" altLang="en-US" sz="2800">
                <a:solidFill>
                  <a:schemeClr val="tx2"/>
                </a:solidFill>
                <a:latin typeface="Times New Roman" pitchFamily="18" charset="0"/>
                <a:ea typeface="楷体_GB2312" pitchFamily="49" charset="-122"/>
              </a:rPr>
              <a:t>匹配</a:t>
            </a:r>
            <a:r>
              <a:rPr lang="en-US" altLang="zh-CN" sz="2800">
                <a:solidFill>
                  <a:schemeClr val="tx2"/>
                </a:solidFill>
              </a:rPr>
              <a:t>E→TE'</a:t>
            </a:r>
            <a:r>
              <a:rPr lang="en-US" altLang="zh-CN" sz="2800">
                <a:solidFill>
                  <a:schemeClr val="tx2"/>
                </a:solidFill>
                <a:latin typeface="Times New Roman" pitchFamily="18" charset="0"/>
                <a:ea typeface="楷体_GB2312" pitchFamily="49" charset="-122"/>
              </a:rPr>
              <a:t>*/</a:t>
            </a:r>
            <a:endParaRPr lang="en-US" altLang="zh-CN" sz="2800">
              <a:solidFill>
                <a:schemeClr val="tx2"/>
              </a:solidFill>
              <a:latin typeface="Times New Roman" pitchFamily="18" charset="0"/>
            </a:endParaRPr>
          </a:p>
          <a:p>
            <a:pPr algn="l">
              <a:spcBef>
                <a:spcPct val="50000"/>
              </a:spcBef>
              <a:buClr>
                <a:schemeClr val="tx2"/>
              </a:buClr>
              <a:buSzTx/>
              <a:buFont typeface="Monotype Sorts" pitchFamily="2" charset="2"/>
              <a:buNone/>
            </a:pPr>
            <a:r>
              <a:rPr lang="en-US" altLang="zh-CN" sz="2800">
                <a:latin typeface="Times New Roman" pitchFamily="18" charset="0"/>
                <a:ea typeface="楷体_GB2312" pitchFamily="49" charset="-122"/>
              </a:rPr>
              <a:t>      begin</a:t>
            </a:r>
            <a:endParaRPr lang="en-US" altLang="zh-CN" sz="2800">
              <a:latin typeface="Times New Roman" pitchFamily="18" charset="0"/>
            </a:endParaRPr>
          </a:p>
          <a:p>
            <a:pPr algn="l">
              <a:spcBef>
                <a:spcPct val="50000"/>
              </a:spcBef>
              <a:buClr>
                <a:schemeClr val="tx2"/>
              </a:buClr>
              <a:buSzTx/>
              <a:buFont typeface="Monotype Sorts" pitchFamily="2" charset="2"/>
              <a:buNone/>
            </a:pPr>
            <a:r>
              <a:rPr lang="en-US" altLang="zh-CN" sz="2800">
                <a:latin typeface="Times New Roman" pitchFamily="18" charset="0"/>
                <a:ea typeface="楷体_GB2312" pitchFamily="49" charset="-122"/>
              </a:rPr>
              <a:t>         T (TOKEN);                             	 </a:t>
            </a:r>
            <a:r>
              <a:rPr lang="en-US" altLang="zh-CN" sz="2800">
                <a:solidFill>
                  <a:schemeClr val="tx2"/>
                </a:solidFill>
                <a:latin typeface="Times New Roman" pitchFamily="18" charset="0"/>
                <a:ea typeface="楷体_GB2312" pitchFamily="49" charset="-122"/>
              </a:rPr>
              <a:t>/*</a:t>
            </a:r>
            <a:r>
              <a:rPr lang="zh-CN" altLang="en-US" sz="2800">
                <a:solidFill>
                  <a:schemeClr val="tx2"/>
                </a:solidFill>
                <a:latin typeface="Times New Roman" pitchFamily="18" charset="0"/>
                <a:ea typeface="楷体_GB2312" pitchFamily="49" charset="-122"/>
              </a:rPr>
              <a:t>转匹配</a:t>
            </a:r>
            <a:r>
              <a:rPr lang="en-US" altLang="zh-CN" sz="2800">
                <a:solidFill>
                  <a:schemeClr val="tx2"/>
                </a:solidFill>
              </a:rPr>
              <a:t>T→FT'</a:t>
            </a:r>
            <a:r>
              <a:rPr lang="en-US" altLang="zh-CN" sz="2800">
                <a:solidFill>
                  <a:schemeClr val="tx2"/>
                </a:solidFill>
                <a:latin typeface="Times New Roman" pitchFamily="18" charset="0"/>
                <a:ea typeface="楷体_GB2312" pitchFamily="49" charset="-122"/>
              </a:rPr>
              <a:t>*/</a:t>
            </a:r>
            <a:endParaRPr lang="en-US" altLang="zh-CN" sz="2800">
              <a:solidFill>
                <a:schemeClr val="tx2"/>
              </a:solidFill>
              <a:latin typeface="Times New Roman" pitchFamily="18" charset="0"/>
            </a:endParaRPr>
          </a:p>
          <a:p>
            <a:pPr algn="l">
              <a:spcBef>
                <a:spcPct val="50000"/>
              </a:spcBef>
              <a:buClr>
                <a:schemeClr val="tx2"/>
              </a:buClr>
              <a:buSzTx/>
              <a:buFont typeface="Monotype Sorts" pitchFamily="2" charset="2"/>
              <a:buNone/>
            </a:pPr>
            <a:r>
              <a:rPr lang="en-US" altLang="zh-CN" sz="2800">
                <a:latin typeface="Times New Roman" pitchFamily="18" charset="0"/>
                <a:ea typeface="楷体_GB2312" pitchFamily="49" charset="-122"/>
              </a:rPr>
              <a:t>         E’ (TOKEN)                    </a:t>
            </a:r>
            <a:r>
              <a:rPr lang="en-US" altLang="zh-CN" sz="2800">
                <a:solidFill>
                  <a:schemeClr val="tx2"/>
                </a:solidFill>
                <a:latin typeface="Times New Roman" pitchFamily="18" charset="0"/>
                <a:ea typeface="楷体_GB2312" pitchFamily="49" charset="-122"/>
              </a:rPr>
              <a:t>/*</a:t>
            </a:r>
            <a:r>
              <a:rPr lang="zh-CN" altLang="en-US" sz="2800">
                <a:solidFill>
                  <a:schemeClr val="tx2"/>
                </a:solidFill>
                <a:latin typeface="Times New Roman" pitchFamily="18" charset="0"/>
                <a:ea typeface="楷体_GB2312" pitchFamily="49" charset="-122"/>
              </a:rPr>
              <a:t>转匹配</a:t>
            </a:r>
            <a:r>
              <a:rPr lang="en-US" altLang="zh-CN" sz="2800">
                <a:solidFill>
                  <a:schemeClr val="tx2"/>
                </a:solidFill>
              </a:rPr>
              <a:t>E'→+TE'</a:t>
            </a:r>
            <a:r>
              <a:rPr lang="en-US" altLang="zh-CN" sz="2800">
                <a:solidFill>
                  <a:schemeClr val="tx2"/>
                </a:solidFill>
                <a:latin typeface="Times New Roman" pitchFamily="18" charset="0"/>
              </a:rPr>
              <a:t>│</a:t>
            </a:r>
            <a:r>
              <a:rPr lang="en-US" altLang="zh-CN" sz="2800">
                <a:solidFill>
                  <a:schemeClr val="tx2"/>
                </a:solidFill>
              </a:rPr>
              <a:t>ε</a:t>
            </a:r>
            <a:r>
              <a:rPr lang="en-US" altLang="zh-CN" sz="2800">
                <a:solidFill>
                  <a:schemeClr val="tx2"/>
                </a:solidFill>
                <a:latin typeface="Times New Roman" pitchFamily="18" charset="0"/>
                <a:ea typeface="楷体_GB2312" pitchFamily="49" charset="-122"/>
              </a:rPr>
              <a:t>*/</a:t>
            </a:r>
            <a:endParaRPr lang="en-US" altLang="zh-CN" sz="2800">
              <a:solidFill>
                <a:schemeClr val="tx2"/>
              </a:solidFill>
              <a:latin typeface="Times New Roman" pitchFamily="18" charset="0"/>
            </a:endParaRPr>
          </a:p>
          <a:p>
            <a:pPr algn="l">
              <a:spcBef>
                <a:spcPct val="50000"/>
              </a:spcBef>
              <a:buClr>
                <a:schemeClr val="tx2"/>
              </a:buClr>
              <a:buSzTx/>
              <a:buFont typeface="Monotype Sorts" pitchFamily="2" charset="2"/>
              <a:buNone/>
            </a:pPr>
            <a:r>
              <a:rPr lang="en-US" altLang="zh-CN" sz="2800">
                <a:latin typeface="Times New Roman" pitchFamily="18" charset="0"/>
                <a:ea typeface="楷体_GB2312" pitchFamily="49" charset="-122"/>
              </a:rPr>
              <a:t>     end;</a:t>
            </a:r>
            <a:r>
              <a:rPr lang="en-US" altLang="zh-CN" sz="2800">
                <a:latin typeface="Times New Roman" pitchFamily="18" charset="0"/>
              </a:rPr>
              <a:t> </a:t>
            </a:r>
            <a:endParaRPr lang="zh-CN" altLang="en-US"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6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P spid="56325" grpId="0" autoUpdateAnimBg="0"/>
      <p:bldP spid="5632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76200" y="228600"/>
            <a:ext cx="8915400" cy="5715000"/>
          </a:xfrm>
        </p:spPr>
        <p:txBody>
          <a:bodyPr/>
          <a:lstStyle/>
          <a:p>
            <a:pPr algn="just">
              <a:lnSpc>
                <a:spcPct val="90000"/>
              </a:lnSpc>
              <a:buFont typeface="Monotype Sorts" pitchFamily="2" charset="2"/>
              <a:buNone/>
            </a:pPr>
            <a:r>
              <a:rPr lang="zh-CN" altLang="en-US" sz="2800" b="1">
                <a:latin typeface="Times New Roman" pitchFamily="18" charset="0"/>
              </a:rPr>
              <a:t>(3)  </a:t>
            </a:r>
            <a:r>
              <a:rPr lang="en-US" altLang="zh-CN" sz="2800" b="1">
                <a:latin typeface="Times New Roman" pitchFamily="18" charset="0"/>
              </a:rPr>
              <a:t>procedure  E’ (TOKEN);      </a:t>
            </a:r>
            <a:r>
              <a:rPr lang="en-US" altLang="zh-CN" sz="2800" b="1">
                <a:solidFill>
                  <a:schemeClr val="tx2"/>
                </a:solidFill>
                <a:latin typeface="Times New Roman" pitchFamily="18" charset="0"/>
              </a:rPr>
              <a:t>/*</a:t>
            </a:r>
            <a:r>
              <a:rPr lang="zh-CN" altLang="en-US" sz="2800" b="1">
                <a:solidFill>
                  <a:schemeClr val="tx2"/>
                </a:solidFill>
                <a:latin typeface="Times New Roman" pitchFamily="18" charset="0"/>
              </a:rPr>
              <a:t>匹配</a:t>
            </a:r>
            <a:r>
              <a:rPr lang="en-US" altLang="zh-CN" sz="2800" b="1">
                <a:solidFill>
                  <a:schemeClr val="tx2"/>
                </a:solidFill>
              </a:rPr>
              <a:t>E'→+TE'</a:t>
            </a:r>
            <a:r>
              <a:rPr lang="en-US" altLang="zh-CN" sz="2800" b="1">
                <a:solidFill>
                  <a:schemeClr val="tx2"/>
                </a:solidFill>
                <a:latin typeface="Times New Roman" pitchFamily="18" charset="0"/>
              </a:rPr>
              <a:t>│</a:t>
            </a:r>
            <a:r>
              <a:rPr lang="en-US" altLang="zh-CN" sz="2800" b="1">
                <a:solidFill>
                  <a:schemeClr val="tx2"/>
                </a:solidFill>
              </a:rPr>
              <a:t>ε</a:t>
            </a:r>
            <a:r>
              <a:rPr lang="en-US" altLang="zh-CN" sz="2800" b="1">
                <a:solidFill>
                  <a:schemeClr val="tx2"/>
                </a:solidFill>
                <a:latin typeface="Times New Roman" pitchFamily="18" charset="0"/>
              </a:rPr>
              <a:t>*/</a:t>
            </a:r>
          </a:p>
          <a:p>
            <a:pPr algn="just">
              <a:lnSpc>
                <a:spcPct val="90000"/>
              </a:lnSpc>
              <a:buFont typeface="Monotype Sorts" pitchFamily="2" charset="2"/>
              <a:buNone/>
            </a:pPr>
            <a:r>
              <a:rPr lang="en-US" altLang="zh-CN" sz="2800" b="1">
                <a:latin typeface="Times New Roman" pitchFamily="18" charset="0"/>
              </a:rPr>
              <a:t>       begin</a:t>
            </a:r>
          </a:p>
          <a:p>
            <a:pPr algn="just">
              <a:lnSpc>
                <a:spcPct val="90000"/>
              </a:lnSpc>
              <a:buFont typeface="Monotype Sorts" pitchFamily="2" charset="2"/>
              <a:buNone/>
            </a:pPr>
            <a:r>
              <a:rPr lang="en-US" altLang="zh-CN" sz="2800" b="1">
                <a:latin typeface="Times New Roman" pitchFamily="18" charset="0"/>
              </a:rPr>
              <a:t>          if  TOKEN=’+’  then         </a:t>
            </a:r>
            <a:r>
              <a:rPr lang="en-US" altLang="zh-CN" sz="2800" b="1">
                <a:solidFill>
                  <a:schemeClr val="tx2"/>
                </a:solidFill>
                <a:latin typeface="Times New Roman" pitchFamily="18" charset="0"/>
              </a:rPr>
              <a:t>/*</a:t>
            </a:r>
            <a:r>
              <a:rPr lang="zh-CN" altLang="en-US" sz="2800" b="1">
                <a:solidFill>
                  <a:schemeClr val="tx2"/>
                </a:solidFill>
                <a:latin typeface="Times New Roman" pitchFamily="18" charset="0"/>
              </a:rPr>
              <a:t>选择产生式</a:t>
            </a:r>
            <a:r>
              <a:rPr lang="en-US" altLang="zh-CN" sz="2800" b="1">
                <a:solidFill>
                  <a:schemeClr val="tx2"/>
                </a:solidFill>
              </a:rPr>
              <a:t>E'→+TE'</a:t>
            </a:r>
            <a:r>
              <a:rPr lang="en-US" altLang="zh-CN" sz="2800" b="1">
                <a:solidFill>
                  <a:schemeClr val="tx2"/>
                </a:solidFill>
                <a:latin typeface="Times New Roman" pitchFamily="18" charset="0"/>
              </a:rPr>
              <a:t>*/</a:t>
            </a:r>
          </a:p>
          <a:p>
            <a:pPr algn="just">
              <a:lnSpc>
                <a:spcPct val="90000"/>
              </a:lnSpc>
              <a:buFont typeface="Monotype Sorts" pitchFamily="2" charset="2"/>
              <a:buNone/>
            </a:pPr>
            <a:r>
              <a:rPr lang="en-US" altLang="zh-CN" sz="2800" b="1">
                <a:latin typeface="Times New Roman" pitchFamily="18" charset="0"/>
              </a:rPr>
              <a:t>             begin</a:t>
            </a:r>
          </a:p>
          <a:p>
            <a:pPr algn="just">
              <a:lnSpc>
                <a:spcPct val="90000"/>
              </a:lnSpc>
              <a:buFont typeface="Monotype Sorts" pitchFamily="2" charset="2"/>
              <a:buNone/>
            </a:pPr>
            <a:r>
              <a:rPr lang="en-US" altLang="zh-CN" sz="2800" b="1">
                <a:latin typeface="Times New Roman" pitchFamily="18" charset="0"/>
              </a:rPr>
              <a:t>                GETNEXT (TOKEN);</a:t>
            </a:r>
          </a:p>
          <a:p>
            <a:pPr algn="just">
              <a:lnSpc>
                <a:spcPct val="90000"/>
              </a:lnSpc>
              <a:buFont typeface="Monotype Sorts" pitchFamily="2" charset="2"/>
              <a:buNone/>
            </a:pPr>
            <a:r>
              <a:rPr lang="en-US" altLang="zh-CN" sz="2800" b="1">
                <a:latin typeface="Times New Roman" pitchFamily="18" charset="0"/>
              </a:rPr>
              <a:t>					</a:t>
            </a:r>
            <a:r>
              <a:rPr lang="en-US" altLang="zh-CN" sz="2800" b="1">
                <a:solidFill>
                  <a:schemeClr val="tx2"/>
                </a:solidFill>
                <a:latin typeface="Times New Roman" pitchFamily="18" charset="0"/>
              </a:rPr>
              <a:t>/*</a:t>
            </a:r>
            <a:r>
              <a:rPr lang="zh-CN" altLang="en-US" sz="2800" b="1">
                <a:solidFill>
                  <a:schemeClr val="tx2"/>
                </a:solidFill>
                <a:latin typeface="Times New Roman" pitchFamily="18" charset="0"/>
              </a:rPr>
              <a:t>匹配’+’,读下一个</a:t>
            </a:r>
            <a:r>
              <a:rPr lang="en-US" altLang="zh-CN" sz="2800" b="1">
                <a:solidFill>
                  <a:schemeClr val="tx2"/>
                </a:solidFill>
                <a:latin typeface="Times New Roman" pitchFamily="18" charset="0"/>
              </a:rPr>
              <a:t>TOKEN</a:t>
            </a:r>
            <a:r>
              <a:rPr lang="zh-CN" altLang="en-US" sz="2800" b="1">
                <a:solidFill>
                  <a:schemeClr val="tx2"/>
                </a:solidFill>
                <a:latin typeface="Times New Roman" pitchFamily="18" charset="0"/>
              </a:rPr>
              <a:t>字*/</a:t>
            </a:r>
          </a:p>
          <a:p>
            <a:pPr algn="just">
              <a:lnSpc>
                <a:spcPct val="90000"/>
              </a:lnSpc>
              <a:buFont typeface="Monotype Sorts" pitchFamily="2" charset="2"/>
              <a:buNone/>
            </a:pPr>
            <a:r>
              <a:rPr lang="zh-CN" altLang="en-US" sz="2800" b="1">
                <a:latin typeface="Times New Roman" pitchFamily="18" charset="0"/>
              </a:rPr>
              <a:t>                 </a:t>
            </a:r>
            <a:r>
              <a:rPr lang="en-US" altLang="zh-CN" sz="2800" b="1">
                <a:latin typeface="Times New Roman" pitchFamily="18" charset="0"/>
              </a:rPr>
              <a:t>T (TOKEN);                </a:t>
            </a:r>
            <a:r>
              <a:rPr lang="en-US" altLang="zh-CN" sz="2800" b="1">
                <a:solidFill>
                  <a:schemeClr val="tx2"/>
                </a:solidFill>
                <a:latin typeface="Times New Roman" pitchFamily="18" charset="0"/>
              </a:rPr>
              <a:t>/*</a:t>
            </a:r>
            <a:r>
              <a:rPr lang="zh-CN" altLang="en-US" sz="2800" b="1">
                <a:solidFill>
                  <a:schemeClr val="tx2"/>
                </a:solidFill>
                <a:latin typeface="Times New Roman" pitchFamily="18" charset="0"/>
              </a:rPr>
              <a:t>转匹配</a:t>
            </a:r>
            <a:r>
              <a:rPr lang="en-US" altLang="zh-CN" sz="2800" b="1">
                <a:solidFill>
                  <a:schemeClr val="tx2"/>
                </a:solidFill>
              </a:rPr>
              <a:t>T→FT'</a:t>
            </a:r>
            <a:r>
              <a:rPr lang="en-US" altLang="zh-CN" sz="2800" b="1">
                <a:solidFill>
                  <a:schemeClr val="tx2"/>
                </a:solidFill>
                <a:latin typeface="Times New Roman" pitchFamily="18" charset="0"/>
              </a:rPr>
              <a:t>*/</a:t>
            </a:r>
          </a:p>
          <a:p>
            <a:pPr algn="just">
              <a:lnSpc>
                <a:spcPct val="90000"/>
              </a:lnSpc>
              <a:buFont typeface="Monotype Sorts" pitchFamily="2" charset="2"/>
              <a:buNone/>
            </a:pPr>
            <a:r>
              <a:rPr lang="en-US" altLang="zh-CN" sz="2800" b="1">
                <a:latin typeface="Times New Roman" pitchFamily="18" charset="0"/>
              </a:rPr>
              <a:t>                 E’ (TOKEN)                </a:t>
            </a:r>
            <a:r>
              <a:rPr lang="en-US" altLang="zh-CN" sz="2800" b="1">
                <a:solidFill>
                  <a:schemeClr val="tx2"/>
                </a:solidFill>
                <a:latin typeface="Times New Roman" pitchFamily="18" charset="0"/>
              </a:rPr>
              <a:t>/*</a:t>
            </a:r>
            <a:r>
              <a:rPr lang="zh-CN" altLang="en-US" sz="2800" b="1">
                <a:solidFill>
                  <a:schemeClr val="tx2"/>
                </a:solidFill>
                <a:latin typeface="Times New Roman" pitchFamily="18" charset="0"/>
              </a:rPr>
              <a:t>转匹配</a:t>
            </a:r>
            <a:r>
              <a:rPr lang="en-US" altLang="zh-CN" sz="2800" b="1">
                <a:solidFill>
                  <a:schemeClr val="tx2"/>
                </a:solidFill>
              </a:rPr>
              <a:t>E'→+TE'</a:t>
            </a:r>
            <a:r>
              <a:rPr lang="en-US" altLang="zh-CN" sz="2800" b="1">
                <a:solidFill>
                  <a:schemeClr val="tx2"/>
                </a:solidFill>
                <a:latin typeface="Times New Roman" pitchFamily="18" charset="0"/>
              </a:rPr>
              <a:t>│</a:t>
            </a:r>
            <a:r>
              <a:rPr lang="en-US" altLang="zh-CN" sz="2800" b="1">
                <a:solidFill>
                  <a:schemeClr val="tx2"/>
                </a:solidFill>
              </a:rPr>
              <a:t>ε</a:t>
            </a:r>
            <a:r>
              <a:rPr lang="en-US" altLang="zh-CN" sz="2800" b="1">
                <a:solidFill>
                  <a:schemeClr val="tx2"/>
                </a:solidFill>
                <a:latin typeface="Times New Roman" pitchFamily="18" charset="0"/>
              </a:rPr>
              <a:t>*/</a:t>
            </a:r>
          </a:p>
          <a:p>
            <a:pPr algn="just">
              <a:lnSpc>
                <a:spcPct val="90000"/>
              </a:lnSpc>
              <a:buFont typeface="Monotype Sorts" pitchFamily="2" charset="2"/>
              <a:buNone/>
            </a:pPr>
            <a:r>
              <a:rPr lang="en-US" altLang="zh-CN" sz="2800" b="1">
                <a:latin typeface="Times New Roman" pitchFamily="18" charset="0"/>
              </a:rPr>
              <a:t>             end					</a:t>
            </a:r>
            <a:endParaRPr lang="en-US" altLang="zh-CN" sz="2800" b="1">
              <a:solidFill>
                <a:schemeClr val="tx2"/>
              </a:solidFill>
              <a:latin typeface="Times New Roman" pitchFamily="18" charset="0"/>
            </a:endParaRPr>
          </a:p>
          <a:p>
            <a:pPr algn="just">
              <a:lnSpc>
                <a:spcPct val="90000"/>
              </a:lnSpc>
              <a:buFont typeface="Monotype Sorts" pitchFamily="2" charset="2"/>
              <a:buNone/>
            </a:pPr>
            <a:r>
              <a:rPr lang="en-US" altLang="zh-CN" sz="2800" b="1">
                <a:latin typeface="Times New Roman" pitchFamily="18" charset="0"/>
              </a:rPr>
              <a:t>         else                                        </a:t>
            </a:r>
            <a:r>
              <a:rPr lang="en-US" altLang="zh-CN" sz="2800" b="1">
                <a:solidFill>
                  <a:schemeClr val="tx2"/>
                </a:solidFill>
                <a:latin typeface="Times New Roman" pitchFamily="18" charset="0"/>
              </a:rPr>
              <a:t>/*</a:t>
            </a:r>
            <a:r>
              <a:rPr lang="en-US" altLang="zh-CN" sz="2800" b="1">
                <a:solidFill>
                  <a:schemeClr val="tx2"/>
                </a:solidFill>
              </a:rPr>
              <a:t>E</a:t>
            </a:r>
            <a:r>
              <a:rPr lang="en-US" altLang="zh-CN" sz="2800" b="1">
                <a:solidFill>
                  <a:schemeClr val="tx2"/>
                </a:solidFill>
                <a:latin typeface="Courier New"/>
              </a:rPr>
              <a:t>’</a:t>
            </a:r>
            <a:r>
              <a:rPr lang="en-US" altLang="zh-CN" sz="2800" b="1">
                <a:solidFill>
                  <a:schemeClr val="tx2"/>
                </a:solidFill>
              </a:rPr>
              <a:t>→ε</a:t>
            </a:r>
            <a:r>
              <a:rPr lang="zh-CN" altLang="en-US" sz="2800" b="1">
                <a:solidFill>
                  <a:schemeClr val="tx2"/>
                </a:solidFill>
              </a:rPr>
              <a:t>对应的语句</a:t>
            </a:r>
            <a:r>
              <a:rPr lang="zh-CN" altLang="en-US" sz="2800" b="1">
                <a:solidFill>
                  <a:schemeClr val="tx2"/>
                </a:solidFill>
                <a:latin typeface="Times New Roman" pitchFamily="18" charset="0"/>
              </a:rPr>
              <a:t>*/</a:t>
            </a:r>
            <a:endParaRPr lang="zh-CN" altLang="en-US" sz="2800" b="1">
              <a:latin typeface="Times New Roman" pitchFamily="18" charset="0"/>
            </a:endParaRPr>
          </a:p>
          <a:p>
            <a:pPr algn="just">
              <a:lnSpc>
                <a:spcPct val="90000"/>
              </a:lnSpc>
              <a:buFont typeface="Monotype Sorts" pitchFamily="2" charset="2"/>
              <a:buNone/>
            </a:pPr>
            <a:r>
              <a:rPr lang="en-US" altLang="zh-CN" sz="2800" b="1">
                <a:latin typeface="Times New Roman" pitchFamily="18" charset="0"/>
              </a:rPr>
              <a:t>		if  TOKEN≠’)’ and TOKEN≠’#’  then  ERROR  </a:t>
            </a:r>
          </a:p>
          <a:p>
            <a:pPr algn="just">
              <a:lnSpc>
                <a:spcPct val="90000"/>
              </a:lnSpc>
              <a:buFont typeface="Monotype Sorts" pitchFamily="2" charset="2"/>
              <a:buNone/>
            </a:pPr>
            <a:r>
              <a:rPr lang="en-US" altLang="zh-CN" sz="2800" b="1">
                <a:latin typeface="Times New Roman" pitchFamily="18" charset="0"/>
              </a:rPr>
              <a:t>	  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0" y="2133600"/>
            <a:ext cx="9144000" cy="4724400"/>
          </a:xfrm>
        </p:spPr>
        <p:txBody>
          <a:bodyPr/>
          <a:lstStyle/>
          <a:p>
            <a:pPr algn="just">
              <a:lnSpc>
                <a:spcPct val="90000"/>
              </a:lnSpc>
              <a:buFont typeface="Monotype Sorts" pitchFamily="2" charset="2"/>
              <a:buNone/>
            </a:pPr>
            <a:r>
              <a:rPr lang="en-US" altLang="zh-CN" sz="2400" b="1">
                <a:latin typeface="Times New Roman" pitchFamily="18" charset="0"/>
                <a:cs typeface="Times New Roman" pitchFamily="18" charset="0"/>
              </a:rPr>
              <a:t>(5)  procedure  T' (TOKEN);          </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rPr>
              <a:t>匹配</a:t>
            </a:r>
            <a:r>
              <a:rPr lang="en-US" altLang="zh-CN" sz="2400" b="1">
                <a:solidFill>
                  <a:schemeClr val="tx2"/>
                </a:solidFill>
              </a:rPr>
              <a:t>T'→*FT'</a:t>
            </a:r>
            <a:r>
              <a:rPr lang="en-US" altLang="zh-CN" sz="2400" b="1">
                <a:solidFill>
                  <a:schemeClr val="tx2"/>
                </a:solidFill>
                <a:latin typeface="Times New Roman" pitchFamily="18" charset="0"/>
              </a:rPr>
              <a:t>│</a:t>
            </a:r>
            <a:r>
              <a:rPr lang="en-US" altLang="zh-CN" sz="2400" b="1">
                <a:solidFill>
                  <a:schemeClr val="tx2"/>
                </a:solidFill>
              </a:rPr>
              <a:t>ε</a:t>
            </a:r>
            <a:r>
              <a:rPr lang="en-US" altLang="zh-CN" sz="2400" b="1">
                <a:solidFill>
                  <a:schemeClr val="tx2"/>
                </a:solidFill>
                <a:latin typeface="Times New Roman" pitchFamily="18" charset="0"/>
                <a:cs typeface="Times New Roman" pitchFamily="18" charset="0"/>
              </a:rPr>
              <a:t> */</a:t>
            </a:r>
            <a:endParaRPr lang="en-US" altLang="zh-CN" sz="2400" b="1">
              <a:solidFill>
                <a:schemeClr val="tx2"/>
              </a:solidFill>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begin</a:t>
            </a:r>
            <a:endParaRPr lang="en-US" altLang="zh-CN" sz="2400" b="1">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if  TOKEN = '*'  then             </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rPr>
              <a:t>选择产生式</a:t>
            </a:r>
            <a:r>
              <a:rPr lang="en-US" altLang="zh-CN" sz="2400" b="1">
                <a:solidFill>
                  <a:schemeClr val="tx2"/>
                </a:solidFill>
              </a:rPr>
              <a:t>T'→*FT'</a:t>
            </a:r>
            <a:r>
              <a:rPr lang="en-US" altLang="zh-CN" sz="2400" b="1">
                <a:solidFill>
                  <a:schemeClr val="tx2"/>
                </a:solidFill>
                <a:latin typeface="Times New Roman" pitchFamily="18" charset="0"/>
                <a:cs typeface="Times New Roman" pitchFamily="18" charset="0"/>
              </a:rPr>
              <a:t> */</a:t>
            </a:r>
            <a:endParaRPr lang="en-US" altLang="zh-CN" sz="2400" b="1">
              <a:solidFill>
                <a:schemeClr val="tx2"/>
              </a:solidFill>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begin</a:t>
            </a:r>
            <a:endParaRPr lang="en-US" altLang="zh-CN" sz="2400" b="1">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GETNEXT (TOKEN);   </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rPr>
              <a:t>匹配</a:t>
            </a:r>
            <a:r>
              <a:rPr lang="zh-CN" altLang="en-US"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rPr>
              <a:t>，读下一</a:t>
            </a:r>
            <a:r>
              <a:rPr lang="en-US" altLang="zh-CN" sz="2400" b="1">
                <a:solidFill>
                  <a:schemeClr val="tx2"/>
                </a:solidFill>
                <a:latin typeface="Times New Roman" pitchFamily="18" charset="0"/>
                <a:cs typeface="Times New Roman" pitchFamily="18" charset="0"/>
              </a:rPr>
              <a:t>TOKEN</a:t>
            </a:r>
            <a:r>
              <a:rPr lang="zh-CN" altLang="en-US" sz="2400" b="1">
                <a:solidFill>
                  <a:schemeClr val="tx2"/>
                </a:solidFill>
                <a:latin typeface="Times New Roman" pitchFamily="18" charset="0"/>
              </a:rPr>
              <a:t>字</a:t>
            </a:r>
            <a:r>
              <a:rPr lang="zh-CN" altLang="en-US" sz="2400" b="1">
                <a:solidFill>
                  <a:schemeClr val="tx2"/>
                </a:solidFill>
                <a:latin typeface="Times New Roman" pitchFamily="18" charset="0"/>
                <a:cs typeface="Times New Roman" pitchFamily="18" charset="0"/>
              </a:rPr>
              <a:t> */</a:t>
            </a:r>
            <a:endParaRPr lang="zh-CN" altLang="en-US" sz="2400" b="1">
              <a:solidFill>
                <a:schemeClr val="tx2"/>
              </a:solidFill>
              <a:latin typeface="Times New Roman" pitchFamily="18" charset="0"/>
            </a:endParaRPr>
          </a:p>
          <a:p>
            <a:pPr algn="just">
              <a:lnSpc>
                <a:spcPct val="90000"/>
              </a:lnSpc>
              <a:buFont typeface="Monotype Sorts" pitchFamily="2" charset="2"/>
              <a:buNone/>
            </a:pPr>
            <a:r>
              <a:rPr lang="zh-CN" altLang="en-US" sz="2400" b="1">
                <a:latin typeface="Times New Roman" pitchFamily="18" charset="0"/>
                <a:cs typeface="Times New Roman" pitchFamily="18" charset="0"/>
              </a:rPr>
              <a:t>                  </a:t>
            </a:r>
            <a:r>
              <a:rPr lang="en-US" altLang="zh-CN" sz="2400" b="1">
                <a:latin typeface="Times New Roman" pitchFamily="18" charset="0"/>
                <a:cs typeface="Times New Roman" pitchFamily="18" charset="0"/>
              </a:rPr>
              <a:t>F (TOKEN);                    </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rPr>
              <a:t>转匹配</a:t>
            </a:r>
            <a:r>
              <a:rPr lang="en-US" altLang="zh-CN" sz="2400" b="1">
                <a:solidFill>
                  <a:schemeClr val="tx2"/>
                </a:solidFill>
              </a:rPr>
              <a:t>F</a:t>
            </a:r>
            <a:r>
              <a:rPr lang="en-US" altLang="zh-CN" sz="2400" b="1">
                <a:solidFill>
                  <a:schemeClr val="tx2"/>
                </a:solidFill>
                <a:latin typeface="Times New Roman" pitchFamily="18" charset="0"/>
              </a:rPr>
              <a:t>→</a:t>
            </a:r>
            <a:r>
              <a:rPr lang="en-US" altLang="zh-CN" sz="2400" b="1">
                <a:solidFill>
                  <a:schemeClr val="tx2"/>
                </a:solidFill>
              </a:rPr>
              <a:t>(E)</a:t>
            </a:r>
            <a:r>
              <a:rPr lang="en-US" altLang="zh-CN" sz="2400" b="1">
                <a:solidFill>
                  <a:schemeClr val="tx2"/>
                </a:solidFill>
                <a:latin typeface="Times New Roman" pitchFamily="18" charset="0"/>
              </a:rPr>
              <a:t>│</a:t>
            </a:r>
            <a:r>
              <a:rPr lang="en-US" altLang="zh-CN" sz="2400" b="1">
                <a:solidFill>
                  <a:schemeClr val="tx2"/>
                </a:solidFill>
              </a:rPr>
              <a:t>i</a:t>
            </a:r>
            <a:r>
              <a:rPr lang="en-US" altLang="zh-CN" sz="2400" b="1">
                <a:solidFill>
                  <a:schemeClr val="tx2"/>
                </a:solidFill>
                <a:latin typeface="Times New Roman" pitchFamily="18" charset="0"/>
                <a:cs typeface="Times New Roman" pitchFamily="18" charset="0"/>
              </a:rPr>
              <a:t> */</a:t>
            </a:r>
            <a:endParaRPr lang="en-US" altLang="zh-CN" sz="2400" b="1">
              <a:solidFill>
                <a:schemeClr val="tx2"/>
              </a:solidFill>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T' (TOKEN)                    </a:t>
            </a:r>
            <a:r>
              <a:rPr lang="en-US" altLang="zh-CN" sz="2400" b="1">
                <a:solidFill>
                  <a:schemeClr val="tx2"/>
                </a:solidFill>
                <a:latin typeface="Times New Roman" pitchFamily="18" charset="0"/>
                <a:cs typeface="Times New Roman" pitchFamily="18" charset="0"/>
              </a:rPr>
              <a:t>/* </a:t>
            </a:r>
            <a:r>
              <a:rPr lang="zh-CN" altLang="en-US" sz="2400" b="1">
                <a:solidFill>
                  <a:schemeClr val="tx2"/>
                </a:solidFill>
                <a:latin typeface="Times New Roman" pitchFamily="18" charset="0"/>
              </a:rPr>
              <a:t>转匹配</a:t>
            </a:r>
            <a:r>
              <a:rPr lang="en-US" altLang="zh-CN" sz="2400" b="1">
                <a:solidFill>
                  <a:schemeClr val="tx2"/>
                </a:solidFill>
              </a:rPr>
              <a:t>T'→*FT'</a:t>
            </a:r>
            <a:r>
              <a:rPr lang="en-US" altLang="zh-CN" sz="2400" b="1">
                <a:solidFill>
                  <a:schemeClr val="tx2"/>
                </a:solidFill>
                <a:latin typeface="Times New Roman" pitchFamily="18" charset="0"/>
              </a:rPr>
              <a:t>│</a:t>
            </a:r>
            <a:r>
              <a:rPr lang="en-US" altLang="zh-CN" sz="2400" b="1">
                <a:solidFill>
                  <a:schemeClr val="tx2"/>
                </a:solidFill>
              </a:rPr>
              <a:t>ε</a:t>
            </a:r>
            <a:r>
              <a:rPr lang="en-US" altLang="zh-CN" sz="2400" b="1">
                <a:solidFill>
                  <a:schemeClr val="tx2"/>
                </a:solidFill>
                <a:latin typeface="Times New Roman" pitchFamily="18" charset="0"/>
                <a:cs typeface="Times New Roman" pitchFamily="18" charset="0"/>
              </a:rPr>
              <a:t> */</a:t>
            </a:r>
            <a:endParaRPr lang="en-US" altLang="zh-CN" sz="2400" b="1">
              <a:solidFill>
                <a:schemeClr val="tx2"/>
              </a:solidFill>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end					</a:t>
            </a:r>
            <a:endParaRPr lang="en-US" altLang="zh-CN" sz="2400" b="1">
              <a:solidFill>
                <a:schemeClr val="tx2"/>
              </a:solidFill>
              <a:latin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        else                                               </a:t>
            </a:r>
            <a:r>
              <a:rPr lang="en-US" altLang="zh-CN" sz="2400" b="1">
                <a:solidFill>
                  <a:schemeClr val="tx2"/>
                </a:solidFill>
                <a:latin typeface="Times New Roman" pitchFamily="18" charset="0"/>
                <a:cs typeface="Times New Roman" pitchFamily="18" charset="0"/>
              </a:rPr>
              <a:t>/* </a:t>
            </a:r>
            <a:r>
              <a:rPr lang="en-US" altLang="zh-CN" sz="2400" b="1">
                <a:solidFill>
                  <a:schemeClr val="tx2"/>
                </a:solidFill>
              </a:rPr>
              <a:t>T</a:t>
            </a:r>
            <a:r>
              <a:rPr lang="en-US" altLang="zh-CN" sz="2400" b="1">
                <a:solidFill>
                  <a:schemeClr val="tx2"/>
                </a:solidFill>
                <a:latin typeface="Courier New"/>
              </a:rPr>
              <a:t>‘</a:t>
            </a:r>
            <a:r>
              <a:rPr lang="en-US" altLang="zh-CN" sz="2400" b="1">
                <a:solidFill>
                  <a:schemeClr val="tx2"/>
                </a:solidFill>
              </a:rPr>
              <a:t>→ε</a:t>
            </a:r>
            <a:r>
              <a:rPr lang="zh-CN" altLang="en-US" sz="2400" b="1">
                <a:solidFill>
                  <a:schemeClr val="tx2"/>
                </a:solidFill>
                <a:latin typeface="Times New Roman" pitchFamily="18" charset="0"/>
              </a:rPr>
              <a:t>对应的语句</a:t>
            </a:r>
            <a:r>
              <a:rPr lang="zh-CN" altLang="en-US" sz="2400" b="1">
                <a:solidFill>
                  <a:schemeClr val="tx2"/>
                </a:solidFill>
                <a:latin typeface="Times New Roman" pitchFamily="18" charset="0"/>
                <a:cs typeface="Times New Roman" pitchFamily="18" charset="0"/>
              </a:rPr>
              <a:t>*/</a:t>
            </a:r>
            <a:endParaRPr lang="zh-CN" altLang="en-US" sz="2400" b="1">
              <a:latin typeface="Times New Roman" pitchFamily="18" charset="0"/>
              <a:cs typeface="Times New Roman" pitchFamily="18" charset="0"/>
            </a:endParaRPr>
          </a:p>
          <a:p>
            <a:pPr algn="just">
              <a:lnSpc>
                <a:spcPct val="90000"/>
              </a:lnSpc>
              <a:buFont typeface="Monotype Sorts" pitchFamily="2" charset="2"/>
              <a:buNone/>
            </a:pPr>
            <a:r>
              <a:rPr lang="en-US" altLang="zh-CN" sz="2400" b="1">
                <a:latin typeface="Times New Roman" pitchFamily="18" charset="0"/>
                <a:cs typeface="Times New Roman" pitchFamily="18" charset="0"/>
              </a:rPr>
              <a:t>if TOKEN</a:t>
            </a:r>
            <a:r>
              <a:rPr lang="en-US" altLang="zh-CN" sz="2400" b="1">
                <a:latin typeface="Times New Roman" pitchFamily="18" charset="0"/>
              </a:rPr>
              <a:t>≠</a:t>
            </a:r>
            <a:r>
              <a:rPr lang="en-US" altLang="zh-CN" sz="2400" b="1">
                <a:latin typeface="Times New Roman" pitchFamily="18" charset="0"/>
                <a:cs typeface="Times New Roman" pitchFamily="18" charset="0"/>
              </a:rPr>
              <a:t>'+' and  TOKEN</a:t>
            </a:r>
            <a:r>
              <a:rPr lang="en-US" altLang="zh-CN" sz="2400" b="1">
                <a:latin typeface="Times New Roman" pitchFamily="18" charset="0"/>
              </a:rPr>
              <a:t>≠</a:t>
            </a:r>
            <a:r>
              <a:rPr lang="en-US" altLang="zh-CN" sz="2400" b="1">
                <a:latin typeface="Times New Roman" pitchFamily="18" charset="0"/>
                <a:cs typeface="Times New Roman" pitchFamily="18" charset="0"/>
              </a:rPr>
              <a:t>')'  and  TOKEN</a:t>
            </a:r>
            <a:r>
              <a:rPr lang="en-US" altLang="zh-CN" sz="2400" b="1">
                <a:latin typeface="Times New Roman" pitchFamily="18" charset="0"/>
              </a:rPr>
              <a:t>≠</a:t>
            </a:r>
            <a:r>
              <a:rPr lang="en-US" altLang="zh-CN" sz="2400" b="1">
                <a:latin typeface="Times New Roman" pitchFamily="18" charset="0"/>
                <a:cs typeface="Times New Roman" pitchFamily="18" charset="0"/>
              </a:rPr>
              <a:t>'#'  then  ERROR </a:t>
            </a:r>
          </a:p>
          <a:p>
            <a:pPr algn="just">
              <a:lnSpc>
                <a:spcPct val="90000"/>
              </a:lnSpc>
              <a:buFont typeface="Monotype Sorts" pitchFamily="2" charset="2"/>
              <a:buNone/>
            </a:pPr>
            <a:r>
              <a:rPr lang="en-US" altLang="zh-CN" sz="2400" b="1">
                <a:latin typeface="Times New Roman" pitchFamily="18" charset="0"/>
                <a:cs typeface="Times New Roman" pitchFamily="18" charset="0"/>
              </a:rPr>
              <a:t>end;</a:t>
            </a:r>
            <a:endParaRPr lang="zh-CN" altLang="en-US" sz="2400" b="1">
              <a:latin typeface="Times New Roman" pitchFamily="18" charset="0"/>
              <a:cs typeface="Times New Roman" pitchFamily="18" charset="0"/>
            </a:endParaRPr>
          </a:p>
        </p:txBody>
      </p:sp>
      <p:sp>
        <p:nvSpPr>
          <p:cNvPr id="58372" name="Rectangle 4"/>
          <p:cNvSpPr>
            <a:spLocks noChangeArrowheads="1"/>
          </p:cNvSpPr>
          <p:nvPr/>
        </p:nvSpPr>
        <p:spPr bwMode="auto">
          <a:xfrm>
            <a:off x="0" y="-26988"/>
            <a:ext cx="9144000" cy="227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tx2"/>
              </a:buClr>
              <a:buSzTx/>
              <a:buFont typeface="Monotype Sorts" pitchFamily="2" charset="2"/>
              <a:buNone/>
            </a:pPr>
            <a:r>
              <a:rPr lang="zh-CN" altLang="en-US" sz="2200">
                <a:latin typeface="Times New Roman" pitchFamily="18" charset="0"/>
              </a:rPr>
              <a:t>(4)  </a:t>
            </a:r>
            <a:r>
              <a:rPr lang="en-US" altLang="zh-CN" sz="2200">
                <a:latin typeface="Times New Roman" pitchFamily="18" charset="0"/>
              </a:rPr>
              <a:t>procedure  T (TOKEN);                </a:t>
            </a:r>
            <a:r>
              <a:rPr lang="en-US" altLang="zh-CN" sz="2200">
                <a:solidFill>
                  <a:schemeClr val="tx2"/>
                </a:solidFill>
                <a:latin typeface="Times New Roman" pitchFamily="18" charset="0"/>
              </a:rPr>
              <a:t>/*</a:t>
            </a:r>
            <a:r>
              <a:rPr lang="zh-CN" altLang="en-US" sz="2200">
                <a:solidFill>
                  <a:schemeClr val="tx2"/>
                </a:solidFill>
                <a:latin typeface="Times New Roman" pitchFamily="18" charset="0"/>
              </a:rPr>
              <a:t>匹配</a:t>
            </a:r>
            <a:r>
              <a:rPr lang="en-US" altLang="zh-CN" sz="2200">
                <a:solidFill>
                  <a:schemeClr val="tx2"/>
                </a:solidFill>
              </a:rPr>
              <a:t>T→FT' </a:t>
            </a:r>
            <a:r>
              <a:rPr lang="en-US" altLang="zh-CN" sz="2200">
                <a:solidFill>
                  <a:schemeClr val="tx2"/>
                </a:solidFill>
                <a:latin typeface="Times New Roman" pitchFamily="18" charset="0"/>
              </a:rPr>
              <a:t>*/</a:t>
            </a:r>
          </a:p>
          <a:p>
            <a:pPr algn="l">
              <a:spcBef>
                <a:spcPct val="50000"/>
              </a:spcBef>
              <a:buClr>
                <a:schemeClr val="tx2"/>
              </a:buClr>
              <a:buSzTx/>
              <a:buFont typeface="Monotype Sorts" pitchFamily="2" charset="2"/>
              <a:buNone/>
            </a:pPr>
            <a:r>
              <a:rPr lang="en-US" altLang="zh-CN" sz="2200">
                <a:latin typeface="Times New Roman" pitchFamily="18" charset="0"/>
              </a:rPr>
              <a:t>       begin</a:t>
            </a:r>
          </a:p>
          <a:p>
            <a:pPr algn="l">
              <a:spcBef>
                <a:spcPct val="50000"/>
              </a:spcBef>
              <a:buClr>
                <a:schemeClr val="tx2"/>
              </a:buClr>
              <a:buSzTx/>
              <a:buFont typeface="Monotype Sorts" pitchFamily="2" charset="2"/>
              <a:buNone/>
            </a:pPr>
            <a:r>
              <a:rPr lang="en-US" altLang="zh-CN" sz="2200">
                <a:latin typeface="Times New Roman" pitchFamily="18" charset="0"/>
              </a:rPr>
              <a:t>           F (TOKEN);                               </a:t>
            </a:r>
            <a:r>
              <a:rPr lang="en-US" altLang="zh-CN" sz="2200">
                <a:solidFill>
                  <a:schemeClr val="tx2"/>
                </a:solidFill>
                <a:latin typeface="Times New Roman" pitchFamily="18" charset="0"/>
              </a:rPr>
              <a:t>/*</a:t>
            </a:r>
            <a:r>
              <a:rPr lang="zh-CN" altLang="en-US" sz="2200">
                <a:solidFill>
                  <a:schemeClr val="tx2"/>
                </a:solidFill>
                <a:latin typeface="Times New Roman" pitchFamily="18" charset="0"/>
              </a:rPr>
              <a:t>转匹配</a:t>
            </a:r>
            <a:r>
              <a:rPr lang="en-US" altLang="zh-CN" sz="2200">
                <a:solidFill>
                  <a:schemeClr val="tx2"/>
                </a:solidFill>
              </a:rPr>
              <a:t>F</a:t>
            </a:r>
            <a:r>
              <a:rPr lang="en-US" altLang="zh-CN" sz="2200">
                <a:solidFill>
                  <a:schemeClr val="tx2"/>
                </a:solidFill>
                <a:latin typeface="Times New Roman" pitchFamily="18" charset="0"/>
              </a:rPr>
              <a:t>→</a:t>
            </a:r>
            <a:r>
              <a:rPr lang="en-US" altLang="zh-CN" sz="2200">
                <a:solidFill>
                  <a:schemeClr val="tx2"/>
                </a:solidFill>
              </a:rPr>
              <a:t>(E)</a:t>
            </a:r>
            <a:r>
              <a:rPr lang="en-US" altLang="zh-CN" sz="2200">
                <a:solidFill>
                  <a:schemeClr val="tx2"/>
                </a:solidFill>
                <a:latin typeface="Times New Roman" pitchFamily="18" charset="0"/>
              </a:rPr>
              <a:t>│</a:t>
            </a:r>
            <a:r>
              <a:rPr lang="en-US" altLang="zh-CN" sz="2200">
                <a:solidFill>
                  <a:schemeClr val="tx2"/>
                </a:solidFill>
              </a:rPr>
              <a:t>i</a:t>
            </a:r>
            <a:r>
              <a:rPr lang="en-US" altLang="zh-CN" sz="2200">
                <a:solidFill>
                  <a:schemeClr val="tx2"/>
                </a:solidFill>
                <a:latin typeface="Times New Roman" pitchFamily="18" charset="0"/>
              </a:rPr>
              <a:t>*/</a:t>
            </a:r>
          </a:p>
          <a:p>
            <a:pPr algn="l">
              <a:spcBef>
                <a:spcPct val="50000"/>
              </a:spcBef>
              <a:buClr>
                <a:schemeClr val="tx2"/>
              </a:buClr>
              <a:buSzTx/>
              <a:buFont typeface="Monotype Sorts" pitchFamily="2" charset="2"/>
              <a:buNone/>
            </a:pPr>
            <a:r>
              <a:rPr lang="en-US" altLang="zh-CN" sz="2200">
                <a:latin typeface="Times New Roman" pitchFamily="18" charset="0"/>
              </a:rPr>
              <a:t>          T’ (TOKEN)                                </a:t>
            </a:r>
            <a:r>
              <a:rPr lang="en-US" altLang="zh-CN" sz="2200">
                <a:solidFill>
                  <a:schemeClr val="tx2"/>
                </a:solidFill>
                <a:latin typeface="Times New Roman" pitchFamily="18" charset="0"/>
              </a:rPr>
              <a:t>/*</a:t>
            </a:r>
            <a:r>
              <a:rPr lang="zh-CN" altLang="en-US" sz="2200">
                <a:solidFill>
                  <a:schemeClr val="tx2"/>
                </a:solidFill>
                <a:latin typeface="Times New Roman" pitchFamily="18" charset="0"/>
              </a:rPr>
              <a:t>转匹配</a:t>
            </a:r>
            <a:r>
              <a:rPr lang="en-US" altLang="zh-CN" sz="2200">
                <a:solidFill>
                  <a:schemeClr val="tx2"/>
                </a:solidFill>
              </a:rPr>
              <a:t>T'→*FT'</a:t>
            </a:r>
            <a:r>
              <a:rPr lang="en-US" altLang="zh-CN" sz="2200">
                <a:solidFill>
                  <a:schemeClr val="tx2"/>
                </a:solidFill>
                <a:latin typeface="Times New Roman" pitchFamily="18" charset="0"/>
              </a:rPr>
              <a:t>│</a:t>
            </a:r>
            <a:r>
              <a:rPr lang="en-US" altLang="zh-CN" sz="2200">
                <a:solidFill>
                  <a:schemeClr val="tx2"/>
                </a:solidFill>
              </a:rPr>
              <a:t>ε</a:t>
            </a:r>
            <a:r>
              <a:rPr lang="en-US" altLang="zh-CN" sz="2200">
                <a:solidFill>
                  <a:schemeClr val="tx2"/>
                </a:solidFill>
                <a:latin typeface="Times New Roman" pitchFamily="18" charset="0"/>
              </a:rPr>
              <a:t>*/</a:t>
            </a:r>
          </a:p>
          <a:p>
            <a:pPr algn="l">
              <a:spcBef>
                <a:spcPct val="50000"/>
              </a:spcBef>
              <a:buClr>
                <a:schemeClr val="tx2"/>
              </a:buClr>
              <a:buSzTx/>
              <a:buFont typeface="Monotype Sorts" pitchFamily="2" charset="2"/>
              <a:buNone/>
            </a:pPr>
            <a:r>
              <a:rPr lang="en-US" altLang="zh-CN" sz="2200">
                <a:latin typeface="Times New Roman"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28600" y="152400"/>
            <a:ext cx="86868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00000"/>
              </a:lnSpc>
            </a:pPr>
            <a:r>
              <a:rPr lang="zh-CN" altLang="en-US">
                <a:latin typeface="Times New Roman" pitchFamily="18" charset="0"/>
              </a:rPr>
              <a:t>(</a:t>
            </a:r>
            <a:r>
              <a:rPr lang="zh-CN" altLang="en-US">
                <a:latin typeface="Times New Roman" pitchFamily="18" charset="0"/>
                <a:cs typeface="Times New Roman" pitchFamily="18" charset="0"/>
              </a:rPr>
              <a:t>6</a:t>
            </a:r>
            <a:r>
              <a:rPr lang="zh-CN" altLang="en-US">
                <a:latin typeface="Times New Roman" pitchFamily="18" charset="0"/>
              </a:rPr>
              <a:t>)  </a:t>
            </a:r>
            <a:r>
              <a:rPr lang="en-US" altLang="zh-CN">
                <a:latin typeface="Times New Roman" pitchFamily="18" charset="0"/>
                <a:cs typeface="Times New Roman" pitchFamily="18" charset="0"/>
              </a:rPr>
              <a:t>procedure  F (TOKEN);                      </a:t>
            </a:r>
            <a:r>
              <a:rPr lang="en-US" altLang="zh-CN">
                <a:solidFill>
                  <a:schemeClr val="tx2"/>
                </a:solidFill>
                <a:latin typeface="Times New Roman" pitchFamily="18" charset="0"/>
                <a:cs typeface="Times New Roman" pitchFamily="18" charset="0"/>
              </a:rPr>
              <a:t>/* </a:t>
            </a:r>
            <a:r>
              <a:rPr lang="zh-CN" altLang="en-US">
                <a:solidFill>
                  <a:schemeClr val="tx2"/>
                </a:solidFill>
                <a:latin typeface="Times New Roman" pitchFamily="18" charset="0"/>
              </a:rPr>
              <a:t>匹配</a:t>
            </a:r>
            <a:r>
              <a:rPr lang="en-US" altLang="zh-CN">
                <a:solidFill>
                  <a:schemeClr val="tx2"/>
                </a:solidFill>
              </a:rPr>
              <a:t>F</a:t>
            </a:r>
            <a:r>
              <a:rPr lang="en-US" altLang="zh-CN">
                <a:solidFill>
                  <a:schemeClr val="tx2"/>
                </a:solidFill>
                <a:latin typeface="Times New Roman" pitchFamily="18" charset="0"/>
              </a:rPr>
              <a:t>→</a:t>
            </a:r>
            <a:r>
              <a:rPr lang="en-US" altLang="zh-CN">
                <a:solidFill>
                  <a:schemeClr val="tx2"/>
                </a:solidFill>
              </a:rPr>
              <a:t>(E)</a:t>
            </a:r>
            <a:r>
              <a:rPr lang="en-US" altLang="zh-CN">
                <a:solidFill>
                  <a:schemeClr val="tx2"/>
                </a:solidFill>
                <a:latin typeface="Times New Roman" pitchFamily="18" charset="0"/>
              </a:rPr>
              <a:t>│</a:t>
            </a:r>
            <a:r>
              <a:rPr lang="en-US" altLang="zh-CN">
                <a:solidFill>
                  <a:schemeClr val="tx2"/>
                </a:solidFill>
              </a:rPr>
              <a:t>i</a:t>
            </a:r>
            <a:r>
              <a:rPr lang="en-US" altLang="zh-CN">
                <a:solidFill>
                  <a:schemeClr val="tx2"/>
                </a:solidFill>
                <a:latin typeface="Times New Roman" pitchFamily="18" charset="0"/>
                <a:cs typeface="Times New Roman" pitchFamily="18" charset="0"/>
              </a:rPr>
              <a:t> */</a:t>
            </a:r>
            <a:endParaRPr lang="en-US" altLang="zh-CN">
              <a:solidFill>
                <a:schemeClr val="tx2"/>
              </a:solidFill>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begin</a:t>
            </a:r>
            <a:endParaRPr lang="en-US" altLang="zh-CN">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if  TOKEN = '('  then                         </a:t>
            </a:r>
            <a:r>
              <a:rPr lang="en-US" altLang="zh-CN">
                <a:solidFill>
                  <a:schemeClr val="tx2"/>
                </a:solidFill>
                <a:latin typeface="Times New Roman" pitchFamily="18" charset="0"/>
                <a:cs typeface="Times New Roman" pitchFamily="18" charset="0"/>
              </a:rPr>
              <a:t>/*</a:t>
            </a:r>
            <a:r>
              <a:rPr lang="zh-CN" altLang="en-US">
                <a:solidFill>
                  <a:schemeClr val="tx2"/>
                </a:solidFill>
                <a:latin typeface="Times New Roman" pitchFamily="18" charset="0"/>
              </a:rPr>
              <a:t>选择产生式</a:t>
            </a:r>
            <a:r>
              <a:rPr lang="en-US" altLang="zh-CN">
                <a:solidFill>
                  <a:schemeClr val="tx2"/>
                </a:solidFill>
              </a:rPr>
              <a:t>F</a:t>
            </a:r>
            <a:r>
              <a:rPr lang="en-US" altLang="zh-CN">
                <a:solidFill>
                  <a:schemeClr val="tx2"/>
                </a:solidFill>
                <a:latin typeface="Times New Roman" pitchFamily="18" charset="0"/>
              </a:rPr>
              <a:t>→</a:t>
            </a:r>
            <a:r>
              <a:rPr lang="en-US" altLang="zh-CN">
                <a:solidFill>
                  <a:schemeClr val="tx2"/>
                </a:solidFill>
              </a:rPr>
              <a:t>(E)</a:t>
            </a:r>
            <a:r>
              <a:rPr lang="en-US" altLang="zh-CN">
                <a:solidFill>
                  <a:schemeClr val="tx2"/>
                </a:solidFill>
                <a:latin typeface="Times New Roman" pitchFamily="18" charset="0"/>
                <a:cs typeface="Times New Roman" pitchFamily="18" charset="0"/>
              </a:rPr>
              <a:t> */</a:t>
            </a:r>
            <a:endParaRPr lang="en-US" altLang="zh-CN">
              <a:solidFill>
                <a:schemeClr val="tx2"/>
              </a:solidFill>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begin</a:t>
            </a:r>
            <a:endParaRPr lang="en-US" altLang="zh-CN">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GETNEXT (TOKEN); </a:t>
            </a:r>
            <a:r>
              <a:rPr lang="en-US" altLang="zh-CN">
                <a:solidFill>
                  <a:schemeClr val="tx2"/>
                </a:solidFill>
                <a:latin typeface="Times New Roman" pitchFamily="18" charset="0"/>
                <a:cs typeface="Times New Roman" pitchFamily="18" charset="0"/>
              </a:rPr>
              <a:t>/* </a:t>
            </a:r>
            <a:r>
              <a:rPr lang="zh-CN" altLang="en-US">
                <a:solidFill>
                  <a:schemeClr val="tx2"/>
                </a:solidFill>
                <a:latin typeface="Times New Roman" pitchFamily="18" charset="0"/>
              </a:rPr>
              <a:t>匹配</a:t>
            </a:r>
            <a:r>
              <a:rPr lang="zh-CN" altLang="en-US">
                <a:solidFill>
                  <a:schemeClr val="tx2"/>
                </a:solidFill>
                <a:latin typeface="Times New Roman" pitchFamily="18" charset="0"/>
                <a:cs typeface="Times New Roman" pitchFamily="18" charset="0"/>
              </a:rPr>
              <a:t>'('</a:t>
            </a:r>
            <a:r>
              <a:rPr lang="zh-CN" altLang="en-US">
                <a:solidFill>
                  <a:schemeClr val="tx2"/>
                </a:solidFill>
                <a:latin typeface="Times New Roman" pitchFamily="18" charset="0"/>
              </a:rPr>
              <a:t>，读下一</a:t>
            </a:r>
            <a:r>
              <a:rPr lang="en-US" altLang="zh-CN">
                <a:solidFill>
                  <a:schemeClr val="tx2"/>
                </a:solidFill>
                <a:latin typeface="Times New Roman" pitchFamily="18" charset="0"/>
                <a:cs typeface="Times New Roman" pitchFamily="18" charset="0"/>
              </a:rPr>
              <a:t>TOKEN</a:t>
            </a:r>
            <a:r>
              <a:rPr lang="zh-CN" altLang="en-US">
                <a:solidFill>
                  <a:schemeClr val="tx2"/>
                </a:solidFill>
                <a:latin typeface="Times New Roman" pitchFamily="18" charset="0"/>
              </a:rPr>
              <a:t>字</a:t>
            </a:r>
            <a:r>
              <a:rPr lang="zh-CN" altLang="en-US">
                <a:solidFill>
                  <a:schemeClr val="tx2"/>
                </a:solidFill>
                <a:latin typeface="Times New Roman" pitchFamily="18" charset="0"/>
                <a:cs typeface="Times New Roman" pitchFamily="18" charset="0"/>
              </a:rPr>
              <a:t> */</a:t>
            </a:r>
            <a:endParaRPr lang="zh-CN" altLang="en-US">
              <a:solidFill>
                <a:schemeClr val="tx2"/>
              </a:solidFill>
              <a:latin typeface="Times New Roman" pitchFamily="18" charset="0"/>
            </a:endParaRPr>
          </a:p>
          <a:p>
            <a:pPr marL="342900" indent="-342900">
              <a:lnSpc>
                <a:spcPct val="10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E (TOKEN);                                 </a:t>
            </a:r>
            <a:r>
              <a:rPr lang="en-US" altLang="zh-CN">
                <a:solidFill>
                  <a:schemeClr val="tx2"/>
                </a:solidFill>
                <a:latin typeface="Times New Roman" pitchFamily="18" charset="0"/>
                <a:cs typeface="Times New Roman" pitchFamily="18" charset="0"/>
              </a:rPr>
              <a:t>/* </a:t>
            </a:r>
            <a:r>
              <a:rPr lang="zh-CN" altLang="en-US">
                <a:solidFill>
                  <a:schemeClr val="tx2"/>
                </a:solidFill>
                <a:latin typeface="Times New Roman" pitchFamily="18" charset="0"/>
              </a:rPr>
              <a:t>转匹配</a:t>
            </a:r>
            <a:r>
              <a:rPr lang="en-US" altLang="zh-CN">
                <a:solidFill>
                  <a:schemeClr val="tx2"/>
                </a:solidFill>
              </a:rPr>
              <a:t>E→TE'</a:t>
            </a:r>
            <a:r>
              <a:rPr lang="en-US" altLang="zh-CN">
                <a:solidFill>
                  <a:schemeClr val="tx2"/>
                </a:solidFill>
                <a:latin typeface="Times New Roman" pitchFamily="18" charset="0"/>
                <a:cs typeface="Times New Roman" pitchFamily="18" charset="0"/>
              </a:rPr>
              <a:t> */</a:t>
            </a:r>
            <a:r>
              <a:rPr lang="en-US" altLang="zh-CN">
                <a:latin typeface="Times New Roman" pitchFamily="18" charset="0"/>
                <a:cs typeface="Times New Roman" pitchFamily="18" charset="0"/>
              </a:rPr>
              <a:t>   </a:t>
            </a:r>
            <a:endParaRPr lang="en-US" altLang="zh-CN">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if  TOKEN=')'  then  GETNEXT (TOKEN)    </a:t>
            </a:r>
          </a:p>
          <a:p>
            <a:pPr marL="342900" indent="-342900">
              <a:lnSpc>
                <a:spcPct val="100000"/>
              </a:lnSpc>
            </a:pPr>
            <a:r>
              <a:rPr lang="en-US" altLang="zh-CN">
                <a:latin typeface="Times New Roman" pitchFamily="18" charset="0"/>
                <a:cs typeface="Times New Roman" pitchFamily="18" charset="0"/>
              </a:rPr>
              <a:t>					          </a:t>
            </a:r>
            <a:r>
              <a:rPr lang="en-US" altLang="zh-CN">
                <a:solidFill>
                  <a:schemeClr val="tx2"/>
                </a:solidFill>
                <a:latin typeface="Times New Roman" pitchFamily="18" charset="0"/>
                <a:cs typeface="Times New Roman" pitchFamily="18" charset="0"/>
              </a:rPr>
              <a:t>/* </a:t>
            </a:r>
            <a:r>
              <a:rPr lang="zh-CN" altLang="en-US">
                <a:solidFill>
                  <a:schemeClr val="tx2"/>
                </a:solidFill>
                <a:latin typeface="Times New Roman" pitchFamily="18" charset="0"/>
              </a:rPr>
              <a:t>匹配</a:t>
            </a:r>
            <a:r>
              <a:rPr lang="zh-CN" altLang="en-US">
                <a:solidFill>
                  <a:schemeClr val="tx2"/>
                </a:solidFill>
                <a:latin typeface="Times New Roman" pitchFamily="18" charset="0"/>
                <a:cs typeface="Times New Roman" pitchFamily="18" charset="0"/>
              </a:rPr>
              <a:t>')', </a:t>
            </a:r>
            <a:r>
              <a:rPr lang="zh-CN" altLang="en-US">
                <a:solidFill>
                  <a:schemeClr val="tx2"/>
                </a:solidFill>
                <a:latin typeface="Times New Roman" pitchFamily="18" charset="0"/>
              </a:rPr>
              <a:t>读下一</a:t>
            </a:r>
            <a:r>
              <a:rPr lang="en-US" altLang="zh-CN">
                <a:solidFill>
                  <a:schemeClr val="tx2"/>
                </a:solidFill>
                <a:latin typeface="Times New Roman" pitchFamily="18" charset="0"/>
                <a:cs typeface="Times New Roman" pitchFamily="18" charset="0"/>
              </a:rPr>
              <a:t>TOKEN</a:t>
            </a:r>
            <a:r>
              <a:rPr lang="zh-CN" altLang="en-US">
                <a:solidFill>
                  <a:schemeClr val="tx2"/>
                </a:solidFill>
                <a:latin typeface="Times New Roman" pitchFamily="18" charset="0"/>
              </a:rPr>
              <a:t>字</a:t>
            </a:r>
            <a:r>
              <a:rPr lang="zh-CN" altLang="en-US">
                <a:solidFill>
                  <a:schemeClr val="tx2"/>
                </a:solidFill>
                <a:latin typeface="Times New Roman" pitchFamily="18" charset="0"/>
                <a:cs typeface="Times New Roman" pitchFamily="18" charset="0"/>
              </a:rPr>
              <a:t> */</a:t>
            </a:r>
            <a:endParaRPr lang="zh-CN" altLang="en-US">
              <a:solidFill>
                <a:schemeClr val="tx2"/>
              </a:solidFill>
              <a:latin typeface="Times New Roman" pitchFamily="18" charset="0"/>
            </a:endParaRPr>
          </a:p>
          <a:p>
            <a:pPr marL="342900" indent="-342900">
              <a:lnSpc>
                <a:spcPct val="100000"/>
              </a:lnSpc>
            </a:pPr>
            <a:r>
              <a:rPr lang="zh-CN" altLang="en-US">
                <a:latin typeface="Times New Roman" pitchFamily="18" charset="0"/>
                <a:cs typeface="Times New Roman" pitchFamily="18" charset="0"/>
              </a:rPr>
              <a:t>                 </a:t>
            </a:r>
            <a:r>
              <a:rPr lang="en-US" altLang="zh-CN">
                <a:latin typeface="Times New Roman" pitchFamily="18" charset="0"/>
                <a:cs typeface="Times New Roman" pitchFamily="18" charset="0"/>
              </a:rPr>
              <a:t>else  ERROR   </a:t>
            </a:r>
            <a:endParaRPr lang="en-US" altLang="zh-CN">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end</a:t>
            </a:r>
            <a:endParaRPr lang="en-US" altLang="zh-CN">
              <a:latin typeface="Times New Roman" pitchFamily="18" charset="0"/>
            </a:endParaRPr>
          </a:p>
          <a:p>
            <a:pPr marL="342900" indent="-342900">
              <a:lnSpc>
                <a:spcPct val="100000"/>
              </a:lnSpc>
            </a:pPr>
            <a:r>
              <a:rPr lang="en-US" altLang="zh-CN">
                <a:latin typeface="Times New Roman" pitchFamily="18" charset="0"/>
                <a:cs typeface="Times New Roman" pitchFamily="18" charset="0"/>
              </a:rPr>
              <a:t>          else 	                                  </a:t>
            </a:r>
            <a:r>
              <a:rPr lang="en-US" altLang="zh-CN">
                <a:solidFill>
                  <a:schemeClr val="tx2"/>
                </a:solidFill>
                <a:latin typeface="Times New Roman" pitchFamily="18" charset="0"/>
                <a:cs typeface="Times New Roman" pitchFamily="18" charset="0"/>
              </a:rPr>
              <a:t>/* </a:t>
            </a:r>
            <a:r>
              <a:rPr lang="zh-CN" altLang="en-US">
                <a:solidFill>
                  <a:schemeClr val="tx2"/>
                </a:solidFill>
                <a:latin typeface="Times New Roman" pitchFamily="18" charset="0"/>
              </a:rPr>
              <a:t>选择产生式</a:t>
            </a:r>
            <a:r>
              <a:rPr lang="en-US" altLang="zh-CN">
                <a:solidFill>
                  <a:schemeClr val="tx2"/>
                </a:solidFill>
              </a:rPr>
              <a:t>F</a:t>
            </a:r>
            <a:r>
              <a:rPr lang="en-US" altLang="zh-CN">
                <a:solidFill>
                  <a:schemeClr val="tx2"/>
                </a:solidFill>
                <a:latin typeface="Times New Roman" pitchFamily="18" charset="0"/>
              </a:rPr>
              <a:t>→</a:t>
            </a:r>
            <a:r>
              <a:rPr lang="en-US" altLang="zh-CN">
                <a:solidFill>
                  <a:schemeClr val="tx2"/>
                </a:solidFill>
              </a:rPr>
              <a:t>i</a:t>
            </a:r>
            <a:r>
              <a:rPr lang="en-US" altLang="zh-CN">
                <a:solidFill>
                  <a:schemeClr val="tx2"/>
                </a:solidFill>
                <a:latin typeface="Times New Roman" pitchFamily="18" charset="0"/>
              </a:rPr>
              <a:t> </a:t>
            </a:r>
            <a:r>
              <a:rPr lang="en-US" altLang="zh-CN">
                <a:solidFill>
                  <a:schemeClr val="tx2"/>
                </a:solidFill>
                <a:latin typeface="Times New Roman" pitchFamily="18" charset="0"/>
                <a:cs typeface="Times New Roman" pitchFamily="18" charset="0"/>
              </a:rPr>
              <a:t> */</a:t>
            </a:r>
            <a:endParaRPr lang="en-US" altLang="zh-CN">
              <a:latin typeface="Times New Roman" pitchFamily="18" charset="0"/>
              <a:cs typeface="Times New Roman" pitchFamily="18" charset="0"/>
            </a:endParaRPr>
          </a:p>
          <a:p>
            <a:pPr marL="342900" indent="-342900">
              <a:lnSpc>
                <a:spcPct val="100000"/>
              </a:lnSpc>
            </a:pPr>
            <a:r>
              <a:rPr lang="en-US" altLang="zh-CN">
                <a:latin typeface="Times New Roman" pitchFamily="18" charset="0"/>
                <a:cs typeface="Times New Roman" pitchFamily="18" charset="0"/>
              </a:rPr>
              <a:t>		 	if  TOKEN=‘i’  then  GETNEXT (TOKEN) </a:t>
            </a:r>
          </a:p>
          <a:p>
            <a:pPr marL="342900" indent="-342900">
              <a:lnSpc>
                <a:spcPct val="100000"/>
              </a:lnSpc>
            </a:pPr>
            <a:r>
              <a:rPr lang="en-US" altLang="zh-CN">
                <a:latin typeface="Times New Roman" pitchFamily="18" charset="0"/>
                <a:cs typeface="Times New Roman" pitchFamily="18" charset="0"/>
              </a:rPr>
              <a:t>			else  ERROR</a:t>
            </a:r>
            <a:endParaRPr lang="en-US" altLang="zh-CN">
              <a:latin typeface="Times New Roman" pitchFamily="18" charset="0"/>
            </a:endParaRPr>
          </a:p>
          <a:p>
            <a:pPr marL="342900" indent="-342900" algn="l">
              <a:lnSpc>
                <a:spcPct val="100000"/>
              </a:lnSpc>
            </a:pPr>
            <a:r>
              <a:rPr lang="en-US" altLang="zh-CN">
                <a:latin typeface="Times New Roman" pitchFamily="18" charset="0"/>
              </a:rPr>
              <a:t>       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endParaRPr lang="zh-CN" altLang="en-US"/>
          </a:p>
        </p:txBody>
      </p:sp>
      <p:sp>
        <p:nvSpPr>
          <p:cNvPr id="86019" name="Rectangle 3"/>
          <p:cNvSpPr>
            <a:spLocks noGrp="1" noChangeArrowheads="1"/>
          </p:cNvSpPr>
          <p:nvPr>
            <p:ph type="body" idx="1"/>
          </p:nvPr>
        </p:nvSpPr>
        <p:spPr/>
        <p:txBody>
          <a:bodyPr/>
          <a:lstStyle/>
          <a:p>
            <a:pPr algn="just">
              <a:buFont typeface="Monotype Sorts" pitchFamily="2" charset="2"/>
              <a:buBlip>
                <a:blip r:embed="rId2"/>
              </a:buBlip>
            </a:pPr>
            <a:r>
              <a:rPr lang="zh-CN" altLang="en-US" sz="2800" b="1">
                <a:latin typeface="Times New Roman" pitchFamily="18" charset="0"/>
              </a:rPr>
              <a:t>特点：</a:t>
            </a:r>
          </a:p>
          <a:p>
            <a:pPr lvl="1" algn="just">
              <a:buFont typeface="Wingdings" pitchFamily="2" charset="2"/>
              <a:buChar char="Ø"/>
            </a:pPr>
            <a:r>
              <a:rPr lang="zh-CN" altLang="en-US" sz="2800" b="1">
                <a:latin typeface="Times New Roman" pitchFamily="18" charset="0"/>
              </a:rPr>
              <a:t>优点：简单直观、易于构造</a:t>
            </a:r>
          </a:p>
          <a:p>
            <a:pPr lvl="1" algn="just">
              <a:buFont typeface="Wingdings" pitchFamily="2" charset="2"/>
              <a:buChar char="Ø"/>
            </a:pPr>
            <a:r>
              <a:rPr lang="zh-CN" altLang="en-US" sz="2800" b="1">
                <a:latin typeface="Times New Roman" pitchFamily="18" charset="0"/>
              </a:rPr>
              <a:t>缺点：	对文法要求高，必须满足</a:t>
            </a:r>
            <a:r>
              <a:rPr lang="en-US" altLang="zh-CN" sz="2800" b="1"/>
              <a:t>LL(1)</a:t>
            </a:r>
            <a:r>
              <a:rPr lang="zh-CN" altLang="en-US" sz="2800" b="1">
                <a:latin typeface="Times New Roman" pitchFamily="18" charset="0"/>
              </a:rPr>
              <a:t>文法；</a:t>
            </a:r>
          </a:p>
          <a:p>
            <a:pPr lvl="2" algn="just">
              <a:buFont typeface="Wingdings" pitchFamily="2" charset="2"/>
              <a:buNone/>
            </a:pPr>
            <a:r>
              <a:rPr lang="zh-CN" altLang="en-US" sz="2800" b="1">
                <a:latin typeface="Times New Roman" pitchFamily="18" charset="0"/>
              </a:rPr>
              <a:t>		递归调用多，速度慢，占用空间多</a:t>
            </a:r>
          </a:p>
          <a:p>
            <a:pPr lvl="1" algn="just">
              <a:buFont typeface="Wingdings" pitchFamily="2" charset="2"/>
              <a:buChar char="Ø"/>
            </a:pPr>
            <a:r>
              <a:rPr lang="zh-CN" altLang="en-US" sz="2800" b="1">
                <a:latin typeface="Times New Roman" pitchFamily="18" charset="0"/>
              </a:rPr>
              <a:t>实用性：许多高级语言，如</a:t>
            </a:r>
            <a:r>
              <a:rPr lang="en-US" altLang="zh-CN" sz="2800" b="1">
                <a:latin typeface="Times New Roman" pitchFamily="18" charset="0"/>
              </a:rPr>
              <a:t>Pascal、c</a:t>
            </a:r>
            <a:r>
              <a:rPr lang="zh-CN" altLang="en-US" sz="2800" b="1">
                <a:latin typeface="Times New Roman" pitchFamily="18" charset="0"/>
              </a:rPr>
              <a:t>等编译系统常常采用此方法。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52400" y="152400"/>
            <a:ext cx="8763000" cy="2590800"/>
          </a:xfrm>
        </p:spPr>
        <p:txBody>
          <a:bodyPr/>
          <a:lstStyle/>
          <a:p>
            <a:pPr algn="just">
              <a:buFont typeface="Monotype Sorts" pitchFamily="2" charset="2"/>
              <a:buNone/>
            </a:pPr>
            <a:r>
              <a:rPr lang="zh-CN" altLang="en-US" sz="2800" b="1">
                <a:latin typeface="Times New Roman" pitchFamily="18" charset="0"/>
              </a:rPr>
              <a:t>例1  设有文法</a:t>
            </a:r>
            <a:r>
              <a:rPr lang="en-US" altLang="zh-CN" sz="2800" b="1"/>
              <a:t>G</a:t>
            </a:r>
            <a:r>
              <a:rPr lang="en-US" altLang="zh-CN" sz="2800" b="1" baseline="-30000"/>
              <a:t>1</a:t>
            </a:r>
            <a:r>
              <a:rPr lang="en-US" altLang="zh-CN" sz="2800" b="1"/>
              <a:t>[S]:</a:t>
            </a:r>
          </a:p>
          <a:p>
            <a:pPr algn="just">
              <a:buFont typeface="Monotype Sorts" pitchFamily="2" charset="2"/>
              <a:buNone/>
            </a:pPr>
            <a:r>
              <a:rPr lang="en-US" altLang="zh-CN" sz="2800" b="1"/>
              <a:t>		S→pA|qB</a:t>
            </a:r>
          </a:p>
          <a:p>
            <a:pPr algn="just">
              <a:buFont typeface="Monotype Sorts" pitchFamily="2" charset="2"/>
              <a:buNone/>
            </a:pPr>
            <a:r>
              <a:rPr lang="en-US" altLang="zh-CN" sz="2800" b="1"/>
              <a:t>		A→cAd|a</a:t>
            </a:r>
          </a:p>
          <a:p>
            <a:pPr algn="just">
              <a:buFont typeface="Monotype Sorts" pitchFamily="2" charset="2"/>
              <a:buNone/>
            </a:pPr>
            <a:r>
              <a:rPr lang="en-US" altLang="zh-CN" sz="2800" b="1"/>
              <a:t>		B→dB|b</a:t>
            </a:r>
            <a:endParaRPr lang="en-US" altLang="zh-CN" sz="2800" b="1">
              <a:latin typeface="Times New Roman" pitchFamily="18" charset="0"/>
            </a:endParaRPr>
          </a:p>
          <a:p>
            <a:pPr algn="just">
              <a:buFont typeface="Monotype Sorts" pitchFamily="2" charset="2"/>
              <a:buNone/>
            </a:pPr>
            <a:r>
              <a:rPr lang="zh-CN" altLang="en-US" sz="2800" b="1">
                <a:latin typeface="Times New Roman" pitchFamily="18" charset="0"/>
              </a:rPr>
              <a:t>	若输入串</a:t>
            </a:r>
            <a:r>
              <a:rPr lang="en-US" altLang="zh-CN" sz="2800" b="1"/>
              <a:t>W=pccadd。</a:t>
            </a:r>
            <a:r>
              <a:rPr lang="zh-CN" altLang="en-US" sz="2800" b="1"/>
              <a:t>自顶向下的推导过程为:</a:t>
            </a:r>
          </a:p>
        </p:txBody>
      </p:sp>
      <p:sp>
        <p:nvSpPr>
          <p:cNvPr id="12328" name="Text Box 40"/>
          <p:cNvSpPr txBox="1">
            <a:spLocks noChangeArrowheads="1"/>
          </p:cNvSpPr>
          <p:nvPr/>
        </p:nvSpPr>
        <p:spPr bwMode="auto">
          <a:xfrm>
            <a:off x="1065213" y="2819400"/>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12346" name="Rectangle 58"/>
          <p:cNvSpPr>
            <a:spLocks noChangeArrowheads="1"/>
          </p:cNvSpPr>
          <p:nvPr/>
        </p:nvSpPr>
        <p:spPr bwMode="auto">
          <a:xfrm>
            <a:off x="76200" y="6248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buClr>
                <a:schemeClr val="tx2"/>
              </a:buClr>
              <a:buSzTx/>
              <a:buFont typeface="Monotype Sorts" pitchFamily="2" charset="2"/>
              <a:buNone/>
            </a:pPr>
            <a:r>
              <a:rPr lang="en-US" altLang="zh-CN" sz="2800" u="sng"/>
              <a:t>S</a:t>
            </a:r>
            <a:endParaRPr lang="zh-CN" altLang="en-US" sz="2800" u="sng"/>
          </a:p>
        </p:txBody>
      </p:sp>
      <p:grpSp>
        <p:nvGrpSpPr>
          <p:cNvPr id="12369" name="Group 81"/>
          <p:cNvGrpSpPr>
            <a:grpSpLocks/>
          </p:cNvGrpSpPr>
          <p:nvPr/>
        </p:nvGrpSpPr>
        <p:grpSpPr bwMode="auto">
          <a:xfrm>
            <a:off x="381000" y="3275013"/>
            <a:ext cx="1760538" cy="712787"/>
            <a:chOff x="2064" y="2063"/>
            <a:chExt cx="1109" cy="449"/>
          </a:xfrm>
        </p:grpSpPr>
        <p:sp>
          <p:nvSpPr>
            <p:cNvPr id="12325" name="Text Box 37"/>
            <p:cNvSpPr txBox="1">
              <a:spLocks noChangeArrowheads="1"/>
            </p:cNvSpPr>
            <p:nvPr/>
          </p:nvSpPr>
          <p:spPr bwMode="auto">
            <a:xfrm>
              <a:off x="2788" y="2256"/>
              <a:ext cx="38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12327" name="Text Box 39"/>
            <p:cNvSpPr txBox="1">
              <a:spLocks noChangeArrowheads="1"/>
            </p:cNvSpPr>
            <p:nvPr/>
          </p:nvSpPr>
          <p:spPr bwMode="auto">
            <a:xfrm>
              <a:off x="2064" y="2208"/>
              <a:ext cx="38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p</a:t>
              </a:r>
            </a:p>
          </p:txBody>
        </p:sp>
        <p:sp>
          <p:nvSpPr>
            <p:cNvPr id="12356" name="Line 68"/>
            <p:cNvSpPr>
              <a:spLocks noChangeShapeType="1"/>
            </p:cNvSpPr>
            <p:nvPr/>
          </p:nvSpPr>
          <p:spPr bwMode="auto">
            <a:xfrm flipH="1">
              <a:off x="2255" y="2063"/>
              <a:ext cx="336"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7" name="Line 69"/>
            <p:cNvSpPr>
              <a:spLocks noChangeShapeType="1"/>
            </p:cNvSpPr>
            <p:nvPr/>
          </p:nvSpPr>
          <p:spPr bwMode="auto">
            <a:xfrm>
              <a:off x="2593" y="2064"/>
              <a:ext cx="288"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70" name="Group 82"/>
          <p:cNvGrpSpPr>
            <a:grpSpLocks/>
          </p:cNvGrpSpPr>
          <p:nvPr/>
        </p:nvGrpSpPr>
        <p:grpSpPr bwMode="auto">
          <a:xfrm>
            <a:off x="838200" y="4038600"/>
            <a:ext cx="1911350" cy="762000"/>
            <a:chOff x="2352" y="2544"/>
            <a:chExt cx="1204" cy="480"/>
          </a:xfrm>
        </p:grpSpPr>
        <p:sp>
          <p:nvSpPr>
            <p:cNvPr id="12333" name="Text Box 45"/>
            <p:cNvSpPr txBox="1">
              <a:spLocks noChangeArrowheads="1"/>
            </p:cNvSpPr>
            <p:nvPr/>
          </p:nvSpPr>
          <p:spPr bwMode="auto">
            <a:xfrm>
              <a:off x="2352" y="2688"/>
              <a:ext cx="38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c</a:t>
              </a:r>
            </a:p>
          </p:txBody>
        </p:sp>
        <p:sp>
          <p:nvSpPr>
            <p:cNvPr id="12334" name="Text Box 46"/>
            <p:cNvSpPr txBox="1">
              <a:spLocks noChangeArrowheads="1"/>
            </p:cNvSpPr>
            <p:nvPr/>
          </p:nvSpPr>
          <p:spPr bwMode="auto">
            <a:xfrm>
              <a:off x="2786" y="2705"/>
              <a:ext cx="38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12335" name="Text Box 47"/>
            <p:cNvSpPr txBox="1">
              <a:spLocks noChangeArrowheads="1"/>
            </p:cNvSpPr>
            <p:nvPr/>
          </p:nvSpPr>
          <p:spPr bwMode="auto">
            <a:xfrm>
              <a:off x="3171" y="2719"/>
              <a:ext cx="38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d</a:t>
              </a:r>
            </a:p>
          </p:txBody>
        </p:sp>
        <p:sp>
          <p:nvSpPr>
            <p:cNvPr id="12358" name="Line 70"/>
            <p:cNvSpPr>
              <a:spLocks noChangeShapeType="1"/>
            </p:cNvSpPr>
            <p:nvPr/>
          </p:nvSpPr>
          <p:spPr bwMode="auto">
            <a:xfrm>
              <a:off x="2929" y="2544"/>
              <a:ext cx="0"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59" name="Line 71"/>
            <p:cNvSpPr>
              <a:spLocks noChangeShapeType="1"/>
            </p:cNvSpPr>
            <p:nvPr/>
          </p:nvSpPr>
          <p:spPr bwMode="auto">
            <a:xfrm flipH="1">
              <a:off x="2497" y="2544"/>
              <a:ext cx="432" cy="240"/>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60" name="Line 72"/>
            <p:cNvSpPr>
              <a:spLocks noChangeShapeType="1"/>
            </p:cNvSpPr>
            <p:nvPr/>
          </p:nvSpPr>
          <p:spPr bwMode="auto">
            <a:xfrm>
              <a:off x="2929" y="2544"/>
              <a:ext cx="336" cy="192"/>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71" name="Group 83"/>
          <p:cNvGrpSpPr>
            <a:grpSpLocks/>
          </p:cNvGrpSpPr>
          <p:nvPr/>
        </p:nvGrpSpPr>
        <p:grpSpPr bwMode="auto">
          <a:xfrm>
            <a:off x="838200" y="4800600"/>
            <a:ext cx="1914525" cy="655638"/>
            <a:chOff x="2352" y="3024"/>
            <a:chExt cx="1206" cy="413"/>
          </a:xfrm>
        </p:grpSpPr>
        <p:sp>
          <p:nvSpPr>
            <p:cNvPr id="12340" name="Text Box 52"/>
            <p:cNvSpPr txBox="1">
              <a:spLocks noChangeArrowheads="1"/>
            </p:cNvSpPr>
            <p:nvPr/>
          </p:nvSpPr>
          <p:spPr bwMode="auto">
            <a:xfrm>
              <a:off x="2352" y="3118"/>
              <a:ext cx="38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c</a:t>
              </a:r>
            </a:p>
          </p:txBody>
        </p:sp>
        <p:sp>
          <p:nvSpPr>
            <p:cNvPr id="12341" name="Text Box 53"/>
            <p:cNvSpPr txBox="1">
              <a:spLocks noChangeArrowheads="1"/>
            </p:cNvSpPr>
            <p:nvPr/>
          </p:nvSpPr>
          <p:spPr bwMode="auto">
            <a:xfrm>
              <a:off x="2788" y="3118"/>
              <a:ext cx="38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12342" name="Text Box 54"/>
            <p:cNvSpPr txBox="1">
              <a:spLocks noChangeArrowheads="1"/>
            </p:cNvSpPr>
            <p:nvPr/>
          </p:nvSpPr>
          <p:spPr bwMode="auto">
            <a:xfrm>
              <a:off x="3173" y="3120"/>
              <a:ext cx="38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d</a:t>
              </a:r>
            </a:p>
          </p:txBody>
        </p:sp>
        <p:sp>
          <p:nvSpPr>
            <p:cNvPr id="12361" name="Line 73"/>
            <p:cNvSpPr>
              <a:spLocks noChangeShapeType="1"/>
            </p:cNvSpPr>
            <p:nvPr/>
          </p:nvSpPr>
          <p:spPr bwMode="auto">
            <a:xfrm>
              <a:off x="2929" y="3024"/>
              <a:ext cx="0" cy="192"/>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62" name="Line 74"/>
            <p:cNvSpPr>
              <a:spLocks noChangeShapeType="1"/>
            </p:cNvSpPr>
            <p:nvPr/>
          </p:nvSpPr>
          <p:spPr bwMode="auto">
            <a:xfrm flipH="1">
              <a:off x="2497" y="3024"/>
              <a:ext cx="432" cy="192"/>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63" name="Line 75"/>
            <p:cNvSpPr>
              <a:spLocks noChangeShapeType="1"/>
            </p:cNvSpPr>
            <p:nvPr/>
          </p:nvSpPr>
          <p:spPr bwMode="auto">
            <a:xfrm>
              <a:off x="2929" y="3024"/>
              <a:ext cx="384" cy="144"/>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2372" name="Group 84"/>
          <p:cNvGrpSpPr>
            <a:grpSpLocks/>
          </p:cNvGrpSpPr>
          <p:nvPr/>
        </p:nvGrpSpPr>
        <p:grpSpPr bwMode="auto">
          <a:xfrm>
            <a:off x="1606550" y="5448300"/>
            <a:ext cx="376238" cy="723900"/>
            <a:chOff x="2836" y="3432"/>
            <a:chExt cx="237" cy="456"/>
          </a:xfrm>
        </p:grpSpPr>
        <p:sp>
          <p:nvSpPr>
            <p:cNvPr id="12344" name="Text Box 56"/>
            <p:cNvSpPr txBox="1">
              <a:spLocks noChangeArrowheads="1"/>
            </p:cNvSpPr>
            <p:nvPr/>
          </p:nvSpPr>
          <p:spPr bwMode="auto">
            <a:xfrm>
              <a:off x="2836" y="3649"/>
              <a:ext cx="237"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12364" name="Line 76"/>
            <p:cNvSpPr>
              <a:spLocks noChangeShapeType="1"/>
            </p:cNvSpPr>
            <p:nvPr/>
          </p:nvSpPr>
          <p:spPr bwMode="auto">
            <a:xfrm flipH="1">
              <a:off x="2936" y="3432"/>
              <a:ext cx="1" cy="336"/>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365" name="Rectangle 77"/>
          <p:cNvSpPr>
            <a:spLocks noChangeArrowheads="1"/>
          </p:cNvSpPr>
          <p:nvPr/>
        </p:nvSpPr>
        <p:spPr bwMode="auto">
          <a:xfrm>
            <a:off x="481013" y="6262688"/>
            <a:ext cx="1074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a:t>
            </a:r>
            <a:r>
              <a:rPr lang="en-US" altLang="zh-CN" sz="2800">
                <a:solidFill>
                  <a:srgbClr val="FFFF66"/>
                </a:solidFill>
              </a:rPr>
              <a:t>p</a:t>
            </a:r>
            <a:r>
              <a:rPr lang="en-US" altLang="zh-CN" sz="2800" u="sng">
                <a:solidFill>
                  <a:srgbClr val="FFFF66"/>
                </a:solidFill>
              </a:rPr>
              <a:t>A</a:t>
            </a:r>
            <a:endParaRPr lang="zh-CN" altLang="en-US" sz="2800" u="sng">
              <a:solidFill>
                <a:srgbClr val="FFFF66"/>
              </a:solidFill>
            </a:endParaRPr>
          </a:p>
        </p:txBody>
      </p:sp>
      <p:sp>
        <p:nvSpPr>
          <p:cNvPr id="12366" name="Rectangle 78"/>
          <p:cNvSpPr>
            <a:spLocks noChangeArrowheads="1"/>
          </p:cNvSpPr>
          <p:nvPr/>
        </p:nvSpPr>
        <p:spPr bwMode="auto">
          <a:xfrm>
            <a:off x="1524000" y="6262688"/>
            <a:ext cx="1490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=&gt;p</a:t>
            </a:r>
            <a:r>
              <a:rPr lang="en-US" altLang="zh-CN" sz="2800">
                <a:solidFill>
                  <a:srgbClr val="FFFF66"/>
                </a:solidFill>
              </a:rPr>
              <a:t>c</a:t>
            </a:r>
            <a:r>
              <a:rPr lang="en-US" altLang="zh-CN" sz="2800" u="sng">
                <a:solidFill>
                  <a:srgbClr val="FFFF66"/>
                </a:solidFill>
              </a:rPr>
              <a:t>A</a:t>
            </a:r>
            <a:r>
              <a:rPr lang="en-US" altLang="zh-CN" sz="2800">
                <a:solidFill>
                  <a:srgbClr val="FFFF66"/>
                </a:solidFill>
              </a:rPr>
              <a:t>d</a:t>
            </a:r>
            <a:endParaRPr lang="zh-CN" altLang="en-US" sz="2800">
              <a:solidFill>
                <a:srgbClr val="FFFF66"/>
              </a:solidFill>
            </a:endParaRPr>
          </a:p>
        </p:txBody>
      </p:sp>
      <p:sp>
        <p:nvSpPr>
          <p:cNvPr id="12367" name="Rectangle 79"/>
          <p:cNvSpPr>
            <a:spLocks noChangeArrowheads="1"/>
          </p:cNvSpPr>
          <p:nvPr/>
        </p:nvSpPr>
        <p:spPr bwMode="auto">
          <a:xfrm>
            <a:off x="3059113" y="6262688"/>
            <a:ext cx="1906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=&gt;pc</a:t>
            </a:r>
            <a:r>
              <a:rPr lang="en-US" altLang="zh-CN" sz="2800">
                <a:solidFill>
                  <a:srgbClr val="FFFF66"/>
                </a:solidFill>
              </a:rPr>
              <a:t>c</a:t>
            </a:r>
            <a:r>
              <a:rPr lang="en-US" altLang="zh-CN" sz="2800" u="sng">
                <a:solidFill>
                  <a:srgbClr val="FFFF66"/>
                </a:solidFill>
              </a:rPr>
              <a:t>A</a:t>
            </a:r>
            <a:r>
              <a:rPr lang="en-US" altLang="zh-CN" sz="2800">
                <a:solidFill>
                  <a:srgbClr val="FFFF66"/>
                </a:solidFill>
              </a:rPr>
              <a:t>d</a:t>
            </a:r>
            <a:r>
              <a:rPr lang="en-US" altLang="zh-CN" sz="2800"/>
              <a:t>d</a:t>
            </a:r>
            <a:endParaRPr lang="zh-CN" altLang="en-US" sz="2800"/>
          </a:p>
        </p:txBody>
      </p:sp>
      <p:sp>
        <p:nvSpPr>
          <p:cNvPr id="12368" name="Rectangle 80"/>
          <p:cNvSpPr>
            <a:spLocks noChangeArrowheads="1"/>
          </p:cNvSpPr>
          <p:nvPr/>
        </p:nvSpPr>
        <p:spPr bwMode="auto">
          <a:xfrm>
            <a:off x="4933950" y="6262688"/>
            <a:ext cx="1847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=&gt;pcc</a:t>
            </a:r>
            <a:r>
              <a:rPr lang="en-US" altLang="zh-CN" sz="2800">
                <a:solidFill>
                  <a:srgbClr val="FFFF66"/>
                </a:solidFill>
              </a:rPr>
              <a:t>a</a:t>
            </a:r>
            <a:r>
              <a:rPr lang="en-US" altLang="zh-CN" sz="2800"/>
              <a:t>dd</a:t>
            </a:r>
            <a:endParaRPr lang="zh-CN" altLang="en-US" sz="2800"/>
          </a:p>
        </p:txBody>
      </p:sp>
      <p:sp>
        <p:nvSpPr>
          <p:cNvPr id="12355" name="AutoShape 67"/>
          <p:cNvSpPr>
            <a:spLocks noChangeArrowheads="1"/>
          </p:cNvSpPr>
          <p:nvPr/>
        </p:nvSpPr>
        <p:spPr bwMode="auto">
          <a:xfrm>
            <a:off x="2667000" y="2514600"/>
            <a:ext cx="6324600" cy="3200400"/>
          </a:xfrm>
          <a:prstGeom prst="wedgeRoundRectCallout">
            <a:avLst>
              <a:gd name="adj1" fmla="val -48569"/>
              <a:gd name="adj2" fmla="val -66718"/>
              <a:gd name="adj3" fmla="val 16667"/>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en-US" altLang="zh-CN" dirty="0"/>
              <a:t>G</a:t>
            </a:r>
            <a:r>
              <a:rPr lang="en-US" altLang="zh-CN" baseline="-30000" dirty="0"/>
              <a:t>1</a:t>
            </a:r>
            <a:r>
              <a:rPr lang="en-US" altLang="zh-CN" dirty="0"/>
              <a:t>[S]</a:t>
            </a:r>
            <a:r>
              <a:rPr lang="zh-CN" altLang="en-US" dirty="0">
                <a:latin typeface="Times New Roman" pitchFamily="18" charset="0"/>
              </a:rPr>
              <a:t>有如下特点：</a:t>
            </a:r>
          </a:p>
          <a:p>
            <a:pPr>
              <a:lnSpc>
                <a:spcPct val="100000"/>
              </a:lnSpc>
            </a:pPr>
            <a:r>
              <a:rPr lang="zh-CN" altLang="en-US" dirty="0">
                <a:latin typeface="Times New Roman" pitchFamily="18" charset="0"/>
              </a:rPr>
              <a:t> (1)  每个产生式的右部由终结符开头;</a:t>
            </a:r>
            <a:endParaRPr lang="zh-CN" altLang="en-US" dirty="0"/>
          </a:p>
          <a:p>
            <a:pPr algn="l">
              <a:lnSpc>
                <a:spcPct val="100000"/>
              </a:lnSpc>
            </a:pPr>
            <a:r>
              <a:rPr lang="zh-CN" altLang="en-US" dirty="0">
                <a:latin typeface="Times New Roman" pitchFamily="18" charset="0"/>
              </a:rPr>
              <a:t> (2)  同一非终结符的不同产生式的右部由不同的终结符开头。</a:t>
            </a:r>
          </a:p>
          <a:p>
            <a:pPr algn="l">
              <a:lnSpc>
                <a:spcPct val="100000"/>
              </a:lnSpc>
            </a:pPr>
            <a:r>
              <a:rPr lang="zh-CN" altLang="en-US" dirty="0">
                <a:latin typeface="Times New Roman" pitchFamily="18" charset="0"/>
              </a:rPr>
              <a:t>对于这种文法，在推导过程可以根据当前的输入符号唯一确定选哪个产生式往下推导，即分析过程</a:t>
            </a:r>
            <a:r>
              <a:rPr lang="zh-CN" altLang="en-US" dirty="0">
                <a:solidFill>
                  <a:srgbClr val="FF9933"/>
                </a:solidFill>
                <a:latin typeface="Times New Roman" pitchFamily="18" charset="0"/>
              </a:rPr>
              <a:t>是确定的</a:t>
            </a:r>
            <a:r>
              <a:rPr lang="zh-CN" altLang="en-US"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3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3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37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3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23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36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237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236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2355"/>
                                        </p:tgtEl>
                                        <p:attrNameLst>
                                          <p:attrName>style.visibility</p:attrName>
                                        </p:attrNameLst>
                                      </p:cBhvr>
                                      <p:to>
                                        <p:strVal val="visible"/>
                                      </p:to>
                                    </p:set>
                                    <p:anim calcmode="lin" valueType="num">
                                      <p:cBhvr>
                                        <p:cTn id="47" dur="1000" fill="hold"/>
                                        <p:tgtEl>
                                          <p:spTgt spid="12355"/>
                                        </p:tgtEl>
                                        <p:attrNameLst>
                                          <p:attrName>ppt_w</p:attrName>
                                        </p:attrNameLst>
                                      </p:cBhvr>
                                      <p:tavLst>
                                        <p:tav tm="0">
                                          <p:val>
                                            <p:fltVal val="0"/>
                                          </p:val>
                                        </p:tav>
                                        <p:tav tm="100000">
                                          <p:val>
                                            <p:strVal val="#ppt_w"/>
                                          </p:val>
                                        </p:tav>
                                      </p:tavLst>
                                    </p:anim>
                                    <p:anim calcmode="lin" valueType="num">
                                      <p:cBhvr>
                                        <p:cTn id="48" dur="1000" fill="hold"/>
                                        <p:tgtEl>
                                          <p:spTgt spid="12355"/>
                                        </p:tgtEl>
                                        <p:attrNameLst>
                                          <p:attrName>ppt_h</p:attrName>
                                        </p:attrNameLst>
                                      </p:cBhvr>
                                      <p:tavLst>
                                        <p:tav tm="0">
                                          <p:val>
                                            <p:fltVal val="0"/>
                                          </p:val>
                                        </p:tav>
                                        <p:tav tm="100000">
                                          <p:val>
                                            <p:strVal val="#ppt_h"/>
                                          </p:val>
                                        </p:tav>
                                      </p:tavLst>
                                    </p:anim>
                                    <p:anim calcmode="lin" valueType="num">
                                      <p:cBhvr>
                                        <p:cTn id="49" dur="1000" fill="hold"/>
                                        <p:tgtEl>
                                          <p:spTgt spid="12355"/>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2355"/>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23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8" grpId="0" autoUpdateAnimBg="0"/>
      <p:bldP spid="12346" grpId="0" autoUpdateAnimBg="0"/>
      <p:bldP spid="12365" grpId="0" autoUpdateAnimBg="0"/>
      <p:bldP spid="12366" grpId="0" autoUpdateAnimBg="0"/>
      <p:bldP spid="12367" grpId="0" autoUpdateAnimBg="0"/>
      <p:bldP spid="12368" grpId="0" autoUpdateAnimBg="0"/>
      <p:bldP spid="12355"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266700"/>
            <a:ext cx="8686800" cy="1104900"/>
          </a:xfrm>
        </p:spPr>
        <p:txBody>
          <a:bodyPr/>
          <a:lstStyle/>
          <a:p>
            <a:r>
              <a:rPr lang="en-US" altLang="zh-CN" sz="4000" b="1" dirty="0" smtClean="0"/>
              <a:t>4.4.</a:t>
            </a:r>
            <a:r>
              <a:rPr lang="zh-CN" altLang="en-US" sz="4000" b="1" dirty="0" smtClean="0"/>
              <a:t>2  </a:t>
            </a:r>
            <a:r>
              <a:rPr lang="zh-CN" altLang="en-US" sz="4000" b="1" dirty="0"/>
              <a:t>预测分析方法</a:t>
            </a:r>
          </a:p>
        </p:txBody>
      </p:sp>
      <p:sp>
        <p:nvSpPr>
          <p:cNvPr id="60419" name="Rectangle 3"/>
          <p:cNvSpPr>
            <a:spLocks noGrp="1" noChangeArrowheads="1"/>
          </p:cNvSpPr>
          <p:nvPr>
            <p:ph type="body" idx="1"/>
          </p:nvPr>
        </p:nvSpPr>
        <p:spPr>
          <a:xfrm>
            <a:off x="685800" y="1790700"/>
            <a:ext cx="8229600" cy="4152900"/>
          </a:xfrm>
        </p:spPr>
        <p:txBody>
          <a:bodyPr/>
          <a:lstStyle/>
          <a:p>
            <a:pPr>
              <a:lnSpc>
                <a:spcPct val="90000"/>
              </a:lnSpc>
              <a:buFont typeface="Monotype Sorts" pitchFamily="2" charset="2"/>
              <a:buNone/>
            </a:pPr>
            <a:r>
              <a:rPr lang="zh-CN" altLang="en-US" sz="2800" b="1"/>
              <a:t>一个预测分析器由三个部分组成：</a:t>
            </a:r>
          </a:p>
          <a:p>
            <a:pPr>
              <a:lnSpc>
                <a:spcPct val="90000"/>
              </a:lnSpc>
              <a:buFont typeface="Monotype Sorts" pitchFamily="2" charset="2"/>
              <a:buBlip>
                <a:blip r:embed="rId2"/>
              </a:buBlip>
            </a:pPr>
            <a:r>
              <a:rPr lang="zh-CN" altLang="en-US" sz="2800" b="1"/>
              <a:t>预测分析程序：控制分析过程的进行。</a:t>
            </a:r>
          </a:p>
          <a:p>
            <a:pPr>
              <a:lnSpc>
                <a:spcPct val="90000"/>
              </a:lnSpc>
              <a:buFont typeface="Monotype Sorts" pitchFamily="2" charset="2"/>
              <a:buBlip>
                <a:blip r:embed="rId2"/>
              </a:buBlip>
            </a:pPr>
            <a:r>
              <a:rPr lang="zh-CN" altLang="en-US" sz="2800" b="1"/>
              <a:t>分析栈：存放从文法开始符号出发的自顶向下推导过程中</a:t>
            </a:r>
            <a:r>
              <a:rPr lang="zh-CN" altLang="en-US" sz="2800" b="1">
                <a:solidFill>
                  <a:schemeClr val="tx2"/>
                </a:solidFill>
              </a:rPr>
              <a:t>等待匹配</a:t>
            </a:r>
            <a:r>
              <a:rPr lang="zh-CN" altLang="en-US" sz="2800" b="1"/>
              <a:t>的文法符号。开始时放入</a:t>
            </a:r>
            <a:r>
              <a:rPr lang="zh-CN" altLang="en-US" sz="2800" b="1">
                <a:latin typeface="Times New Roman"/>
              </a:rPr>
              <a:t>‘</a:t>
            </a:r>
            <a:r>
              <a:rPr lang="zh-CN" altLang="en-US" sz="2800" b="1"/>
              <a:t>#</a:t>
            </a:r>
            <a:r>
              <a:rPr lang="zh-CN" altLang="en-US" sz="2800" b="1">
                <a:latin typeface="Times New Roman"/>
              </a:rPr>
              <a:t>’</a:t>
            </a:r>
            <a:r>
              <a:rPr lang="zh-CN" altLang="en-US" sz="2800" b="1"/>
              <a:t>和文法开始符，结束时栈应是空的。</a:t>
            </a:r>
          </a:p>
          <a:p>
            <a:pPr>
              <a:lnSpc>
                <a:spcPct val="90000"/>
              </a:lnSpc>
              <a:buFont typeface="Monotype Sorts" pitchFamily="2" charset="2"/>
              <a:buBlip>
                <a:blip r:embed="rId2"/>
              </a:buBlip>
            </a:pPr>
            <a:r>
              <a:rPr lang="zh-CN" altLang="en-US" sz="2800" b="1"/>
              <a:t>预测分析表：是一张二维表，元素</a:t>
            </a:r>
            <a:r>
              <a:rPr lang="en-US" altLang="zh-CN" sz="2800" b="1"/>
              <a:t>M[A,a]</a:t>
            </a:r>
            <a:r>
              <a:rPr lang="zh-CN" altLang="en-US" sz="2800" b="1"/>
              <a:t>的内容是当非终结符</a:t>
            </a:r>
            <a:r>
              <a:rPr lang="en-US" altLang="zh-CN" sz="2800" b="1"/>
              <a:t>A</a:t>
            </a:r>
            <a:r>
              <a:rPr lang="zh-CN" altLang="en-US" sz="2800" b="1"/>
              <a:t>面临输入符号</a:t>
            </a:r>
            <a:r>
              <a:rPr lang="en-US" altLang="zh-CN" sz="2800" b="1"/>
              <a:t>a（</a:t>
            </a:r>
            <a:r>
              <a:rPr lang="zh-CN" altLang="en-US" sz="2800" b="1"/>
              <a:t>终结符或句子括号＃）时应选取的</a:t>
            </a:r>
            <a:r>
              <a:rPr lang="zh-CN" altLang="en-US" sz="2800" b="1">
                <a:solidFill>
                  <a:srgbClr val="FFFF66"/>
                </a:solidFill>
              </a:rPr>
              <a:t>产生式</a:t>
            </a:r>
            <a:r>
              <a:rPr lang="zh-CN" altLang="en-US" sz="2800" b="1"/>
              <a:t>，当无产生式时，元素内容为转向出错处理。</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04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228600" y="304800"/>
            <a:ext cx="8686800" cy="5638800"/>
          </a:xfrm>
        </p:spPr>
        <p:txBody>
          <a:bodyPr/>
          <a:lstStyle/>
          <a:p>
            <a:pPr marL="609600" indent="-609600">
              <a:buFont typeface="Monotype Sorts" pitchFamily="2" charset="2"/>
              <a:buAutoNum type="arabicPeriod"/>
            </a:pPr>
            <a:r>
              <a:rPr lang="zh-CN" altLang="en-US" sz="2800" b="1">
                <a:solidFill>
                  <a:srgbClr val="FFFF66"/>
                </a:solidFill>
                <a:latin typeface="宋体" pitchFamily="2" charset="-122"/>
              </a:rPr>
              <a:t>构造预测分析表</a:t>
            </a:r>
          </a:p>
          <a:p>
            <a:pPr marL="609600" indent="-609600">
              <a:buFont typeface="Monotype Sorts" pitchFamily="2" charset="2"/>
              <a:buNone/>
            </a:pPr>
            <a:r>
              <a:rPr lang="zh-CN" altLang="en-US" sz="2800" b="1">
                <a:latin typeface="宋体" pitchFamily="2" charset="-122"/>
              </a:rPr>
              <a:t>步骤：</a:t>
            </a:r>
          </a:p>
          <a:p>
            <a:pPr marL="609600" indent="-609600">
              <a:buFont typeface="Monotype Sorts" pitchFamily="2" charset="2"/>
              <a:buNone/>
            </a:pPr>
            <a:r>
              <a:rPr lang="zh-CN" altLang="en-US" sz="2800" b="1">
                <a:latin typeface="宋体" pitchFamily="2" charset="-122"/>
              </a:rPr>
              <a:t>(1) </a:t>
            </a:r>
            <a:r>
              <a:rPr lang="zh-CN" altLang="en-US" sz="2800" b="1">
                <a:latin typeface="宋体" pitchFamily="2" charset="-122"/>
                <a:sym typeface="Wingdings" pitchFamily="2" charset="2"/>
              </a:rPr>
              <a:t>把文法转变为</a:t>
            </a:r>
            <a:r>
              <a:rPr lang="en-US" altLang="zh-CN" sz="2800" b="1">
                <a:latin typeface="宋体" pitchFamily="2" charset="-122"/>
                <a:sym typeface="Wingdings" pitchFamily="2" charset="2"/>
              </a:rPr>
              <a:t>LL(1)</a:t>
            </a:r>
            <a:r>
              <a:rPr lang="zh-CN" altLang="en-US" sz="2800" b="1">
                <a:latin typeface="宋体" pitchFamily="2" charset="-122"/>
                <a:sym typeface="Wingdings" pitchFamily="2" charset="2"/>
              </a:rPr>
              <a:t>文法</a:t>
            </a:r>
          </a:p>
          <a:p>
            <a:pPr marL="609600" indent="-609600">
              <a:buFont typeface="Monotype Sorts" pitchFamily="2" charset="2"/>
              <a:buNone/>
            </a:pPr>
            <a:r>
              <a:rPr lang="zh-CN" altLang="en-US" sz="2800" b="1">
                <a:latin typeface="宋体" pitchFamily="2" charset="-122"/>
                <a:sym typeface="Wingdings" pitchFamily="2" charset="2"/>
              </a:rPr>
              <a:t>(2) 求出每条产生式的</a:t>
            </a:r>
            <a:r>
              <a:rPr lang="en-US" altLang="zh-CN" sz="2800" b="1">
                <a:latin typeface="宋体" pitchFamily="2" charset="-122"/>
                <a:sym typeface="Wingdings" pitchFamily="2" charset="2"/>
              </a:rPr>
              <a:t>SELECT</a:t>
            </a:r>
            <a:r>
              <a:rPr lang="zh-CN" altLang="en-US" sz="2800" b="1">
                <a:latin typeface="宋体" pitchFamily="2" charset="-122"/>
                <a:sym typeface="Wingdings" pitchFamily="2" charset="2"/>
              </a:rPr>
              <a:t>集</a:t>
            </a:r>
            <a:endParaRPr lang="en-US" altLang="zh-CN" sz="2800" b="1">
              <a:latin typeface="宋体" pitchFamily="2" charset="-122"/>
              <a:sym typeface="Wingdings" pitchFamily="2" charset="2"/>
            </a:endParaRPr>
          </a:p>
          <a:p>
            <a:pPr marL="609600" indent="-609600">
              <a:buFont typeface="Monotype Sorts" pitchFamily="2" charset="2"/>
              <a:buNone/>
            </a:pPr>
            <a:r>
              <a:rPr lang="en-US" altLang="zh-CN" sz="2800" b="1">
                <a:latin typeface="宋体" pitchFamily="2" charset="-122"/>
                <a:sym typeface="Wingdings" pitchFamily="2" charset="2"/>
              </a:rPr>
              <a:t>(3) </a:t>
            </a:r>
            <a:r>
              <a:rPr lang="zh-CN" altLang="en-US" sz="2800" b="1">
                <a:latin typeface="宋体" pitchFamily="2" charset="-122"/>
                <a:sym typeface="Wingdings" pitchFamily="2" charset="2"/>
              </a:rPr>
              <a:t>依照</a:t>
            </a:r>
            <a:r>
              <a:rPr lang="en-US" altLang="zh-CN" sz="2800" b="1">
                <a:latin typeface="宋体" pitchFamily="2" charset="-122"/>
                <a:sym typeface="Wingdings" pitchFamily="2" charset="2"/>
              </a:rPr>
              <a:t>SELECT</a:t>
            </a:r>
            <a:r>
              <a:rPr lang="zh-CN" altLang="en-US" sz="2800" b="1">
                <a:latin typeface="宋体" pitchFamily="2" charset="-122"/>
                <a:sym typeface="Wingdings" pitchFamily="2" charset="2"/>
              </a:rPr>
              <a:t>集把产生式填入分析表</a:t>
            </a:r>
          </a:p>
          <a:p>
            <a:pPr marL="609600" indent="-609600">
              <a:buFont typeface="Monotype Sorts" pitchFamily="2" charset="2"/>
              <a:buNone/>
            </a:pPr>
            <a:r>
              <a:rPr lang="zh-CN" altLang="en-US" sz="2800" b="1">
                <a:latin typeface="宋体" pitchFamily="2" charset="-122"/>
                <a:sym typeface="Wingdings" pitchFamily="2" charset="2"/>
              </a:rPr>
              <a:t>	对每个终结符或</a:t>
            </a:r>
            <a:r>
              <a:rPr lang="zh-CN" altLang="en-US" sz="2800" b="1">
                <a:latin typeface="Times New Roman"/>
                <a:sym typeface="Wingdings" pitchFamily="2" charset="2"/>
              </a:rPr>
              <a:t>‘</a:t>
            </a:r>
            <a:r>
              <a:rPr lang="zh-CN" altLang="en-US" sz="2800" b="1">
                <a:latin typeface="宋体" pitchFamily="2" charset="-122"/>
                <a:sym typeface="Wingdings" pitchFamily="2" charset="2"/>
              </a:rPr>
              <a:t>＃</a:t>
            </a:r>
            <a:r>
              <a:rPr lang="zh-CN" altLang="en-US" sz="2800" b="1">
                <a:latin typeface="Times New Roman"/>
                <a:sym typeface="Wingdings" pitchFamily="2" charset="2"/>
              </a:rPr>
              <a:t>’</a:t>
            </a:r>
            <a:r>
              <a:rPr lang="zh-CN" altLang="en-US" sz="2800" b="1">
                <a:latin typeface="宋体" pitchFamily="2" charset="-122"/>
                <a:sym typeface="Wingdings" pitchFamily="2" charset="2"/>
              </a:rPr>
              <a:t>用</a:t>
            </a:r>
            <a:r>
              <a:rPr lang="en-US" altLang="zh-CN" sz="2800" b="1">
                <a:latin typeface="宋体" pitchFamily="2" charset="-122"/>
                <a:sym typeface="Wingdings" pitchFamily="2" charset="2"/>
              </a:rPr>
              <a:t>a</a:t>
            </a:r>
            <a:r>
              <a:rPr lang="zh-CN" altLang="en-US" sz="2800" b="1">
                <a:latin typeface="宋体" pitchFamily="2" charset="-122"/>
                <a:sym typeface="Wingdings" pitchFamily="2" charset="2"/>
              </a:rPr>
              <a:t>表示</a:t>
            </a:r>
          </a:p>
          <a:p>
            <a:pPr marL="609600" indent="-609600">
              <a:buFont typeface="Monotype Sorts" pitchFamily="2" charset="2"/>
              <a:buNone/>
            </a:pPr>
            <a:r>
              <a:rPr lang="zh-CN" altLang="en-US" sz="2800" b="1">
                <a:latin typeface="宋体" pitchFamily="2" charset="-122"/>
                <a:sym typeface="Wingdings" pitchFamily="2" charset="2"/>
              </a:rPr>
              <a:t>	若</a:t>
            </a:r>
            <a:r>
              <a:rPr lang="en-US" altLang="zh-CN" sz="2800" b="1">
                <a:latin typeface="宋体" pitchFamily="2" charset="-122"/>
                <a:sym typeface="Wingdings" pitchFamily="2" charset="2"/>
              </a:rPr>
              <a:t>a</a:t>
            </a:r>
            <a:r>
              <a:rPr lang="en-US" altLang="zh-CN" sz="2800" b="1">
                <a:latin typeface="Times New Roman" pitchFamily="18" charset="0"/>
                <a:sym typeface="Symbol" pitchFamily="18" charset="2"/>
              </a:rPr>
              <a:t></a:t>
            </a:r>
            <a:r>
              <a:rPr lang="en-US" altLang="zh-CN" sz="2800" b="1">
                <a:latin typeface="宋体" pitchFamily="2" charset="-122"/>
                <a:sym typeface="Wingdings" pitchFamily="2" charset="2"/>
              </a:rPr>
              <a:t> SELECT(A→</a:t>
            </a:r>
            <a:r>
              <a:rPr lang="en-US" altLang="zh-CN" sz="2800" b="1">
                <a:latin typeface="Times New Roman" pitchFamily="18" charset="0"/>
                <a:sym typeface="Symbol" pitchFamily="18" charset="2"/>
              </a:rPr>
              <a:t></a:t>
            </a:r>
            <a:r>
              <a:rPr lang="en-US" altLang="zh-CN" sz="2800" b="1">
                <a:latin typeface="宋体" pitchFamily="2" charset="-122"/>
                <a:sym typeface="Wingdings" pitchFamily="2" charset="2"/>
              </a:rPr>
              <a:t>)，</a:t>
            </a:r>
            <a:r>
              <a:rPr lang="zh-CN" altLang="en-US" sz="2800" b="1">
                <a:latin typeface="宋体" pitchFamily="2" charset="-122"/>
                <a:sym typeface="Wingdings" pitchFamily="2" charset="2"/>
              </a:rPr>
              <a:t>则把</a:t>
            </a:r>
            <a:r>
              <a:rPr lang="en-US" altLang="zh-CN" sz="2800" b="1">
                <a:latin typeface="宋体" pitchFamily="2" charset="-122"/>
                <a:sym typeface="Wingdings" pitchFamily="2" charset="2"/>
              </a:rPr>
              <a:t>A→</a:t>
            </a:r>
            <a:r>
              <a:rPr lang="en-US" altLang="zh-CN" sz="2800" b="1">
                <a:latin typeface="Times New Roman" pitchFamily="18" charset="0"/>
                <a:sym typeface="Symbol" pitchFamily="18" charset="2"/>
              </a:rPr>
              <a:t></a:t>
            </a:r>
            <a:r>
              <a:rPr lang="zh-CN" altLang="en-US" sz="2800" b="1">
                <a:latin typeface="宋体" pitchFamily="2" charset="-122"/>
                <a:sym typeface="Wingdings" pitchFamily="2" charset="2"/>
              </a:rPr>
              <a:t>放入</a:t>
            </a:r>
            <a:r>
              <a:rPr lang="en-US" altLang="zh-CN" sz="2800" b="1">
                <a:latin typeface="宋体" pitchFamily="2" charset="-122"/>
                <a:sym typeface="Wingdings" pitchFamily="2" charset="2"/>
              </a:rPr>
              <a:t>M[A,a]</a:t>
            </a:r>
            <a:r>
              <a:rPr lang="zh-CN" altLang="en-US" sz="2800" b="1">
                <a:latin typeface="宋体" pitchFamily="2" charset="-122"/>
                <a:sym typeface="Wingdings" pitchFamily="2" charset="2"/>
              </a:rPr>
              <a:t>中，把所有无定义的</a:t>
            </a:r>
            <a:r>
              <a:rPr lang="en-US" altLang="zh-CN" sz="2800" b="1">
                <a:latin typeface="宋体" pitchFamily="2" charset="-122"/>
                <a:sym typeface="Wingdings" pitchFamily="2" charset="2"/>
              </a:rPr>
              <a:t>M[A,a]</a:t>
            </a:r>
            <a:r>
              <a:rPr lang="zh-CN" altLang="en-US" sz="2800" b="1">
                <a:latin typeface="宋体" pitchFamily="2" charset="-122"/>
                <a:sym typeface="Wingdings" pitchFamily="2" charset="2"/>
              </a:rPr>
              <a:t>标上出错标记。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4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24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3" name="Rectangle 5"/>
          <p:cNvSpPr>
            <a:spLocks noGrp="1" noChangeArrowheads="1"/>
          </p:cNvSpPr>
          <p:nvPr>
            <p:ph type="body" idx="1"/>
          </p:nvPr>
        </p:nvSpPr>
        <p:spPr>
          <a:xfrm>
            <a:off x="76200" y="76200"/>
            <a:ext cx="4038600" cy="1905000"/>
          </a:xfrm>
          <a:noFill/>
          <a:ln/>
        </p:spPr>
        <p:txBody>
          <a:bodyPr/>
          <a:lstStyle/>
          <a:p>
            <a:pPr>
              <a:lnSpc>
                <a:spcPct val="90000"/>
              </a:lnSpc>
              <a:buFont typeface="Monotype Sorts" pitchFamily="2" charset="2"/>
              <a:buNone/>
            </a:pPr>
            <a:r>
              <a:rPr lang="zh-CN" altLang="en-US" sz="2800" b="1"/>
              <a:t>例 </a:t>
            </a:r>
            <a:r>
              <a:rPr lang="zh-CN" altLang="en-US" sz="2800" b="1">
                <a:latin typeface="Times New Roman" pitchFamily="18" charset="0"/>
              </a:rPr>
              <a:t>算术表达式文法</a:t>
            </a:r>
            <a:r>
              <a:rPr lang="en-US" altLang="zh-CN" sz="2800" b="1"/>
              <a:t>G</a:t>
            </a:r>
            <a:r>
              <a:rPr lang="zh-CN" altLang="en-US" sz="2800" b="1">
                <a:latin typeface="Times New Roman"/>
              </a:rPr>
              <a:t> </a:t>
            </a:r>
            <a:endParaRPr lang="zh-CN" altLang="en-US" sz="2800" b="1"/>
          </a:p>
          <a:p>
            <a:pPr>
              <a:lnSpc>
                <a:spcPct val="90000"/>
              </a:lnSpc>
              <a:buFont typeface="Monotype Sorts" pitchFamily="2" charset="2"/>
              <a:buNone/>
            </a:pPr>
            <a:r>
              <a:rPr lang="en-US" altLang="zh-CN" sz="2800" b="1"/>
              <a:t>	E</a:t>
            </a:r>
            <a:r>
              <a:rPr lang="en-US" altLang="zh-CN" sz="2800" b="1">
                <a:latin typeface="Times New Roman" pitchFamily="18" charset="0"/>
              </a:rPr>
              <a:t>→</a:t>
            </a:r>
            <a:r>
              <a:rPr lang="en-US" altLang="zh-CN" sz="2800" b="1"/>
              <a:t>E+T</a:t>
            </a:r>
            <a:r>
              <a:rPr lang="en-US" altLang="zh-CN" sz="2800" b="1">
                <a:latin typeface="Times New Roman" pitchFamily="18" charset="0"/>
              </a:rPr>
              <a:t>│</a:t>
            </a:r>
            <a:r>
              <a:rPr lang="en-US" altLang="zh-CN" sz="2800" b="1"/>
              <a:t>T</a:t>
            </a:r>
          </a:p>
          <a:p>
            <a:pPr>
              <a:lnSpc>
                <a:spcPct val="90000"/>
              </a:lnSpc>
              <a:buFont typeface="Monotype Sorts" pitchFamily="2" charset="2"/>
              <a:buNone/>
            </a:pPr>
            <a:r>
              <a:rPr lang="en-US" altLang="zh-CN" sz="2800" b="1"/>
              <a:t>	T</a:t>
            </a:r>
            <a:r>
              <a:rPr lang="en-US" altLang="zh-CN" sz="2800" b="1">
                <a:latin typeface="Times New Roman" pitchFamily="18" charset="0"/>
              </a:rPr>
              <a:t>→</a:t>
            </a:r>
            <a:r>
              <a:rPr lang="en-US" altLang="zh-CN" sz="2800" b="1"/>
              <a:t>T*F</a:t>
            </a:r>
            <a:r>
              <a:rPr lang="en-US" altLang="zh-CN" sz="2800" b="1">
                <a:latin typeface="Times New Roman" pitchFamily="18" charset="0"/>
              </a:rPr>
              <a:t>│</a:t>
            </a:r>
            <a:r>
              <a:rPr lang="en-US" altLang="zh-CN" sz="2800" b="1"/>
              <a:t>F</a:t>
            </a:r>
          </a:p>
          <a:p>
            <a:pPr>
              <a:lnSpc>
                <a:spcPct val="90000"/>
              </a:lnSpc>
              <a:buFont typeface="Monotype Sorts" pitchFamily="2" charset="2"/>
              <a:buNone/>
            </a:pPr>
            <a:r>
              <a:rPr lang="en-US" altLang="zh-CN" sz="2800" b="1"/>
              <a:t>	F</a:t>
            </a:r>
            <a:r>
              <a:rPr lang="en-US" altLang="zh-CN" sz="2800" b="1">
                <a:latin typeface="Times New Roman" pitchFamily="18" charset="0"/>
              </a:rPr>
              <a:t>→</a:t>
            </a:r>
            <a:r>
              <a:rPr lang="en-US" altLang="zh-CN" sz="2800" b="1"/>
              <a:t>(E)</a:t>
            </a:r>
            <a:r>
              <a:rPr lang="en-US" altLang="zh-CN" sz="2800" b="1">
                <a:latin typeface="Times New Roman" pitchFamily="18" charset="0"/>
              </a:rPr>
              <a:t>│</a:t>
            </a:r>
            <a:r>
              <a:rPr lang="en-US" altLang="zh-CN" sz="2800" b="1"/>
              <a:t>i</a:t>
            </a:r>
            <a:endParaRPr lang="zh-CN" altLang="en-US" sz="2800" b="1"/>
          </a:p>
        </p:txBody>
      </p:sp>
      <p:sp>
        <p:nvSpPr>
          <p:cNvPr id="63494" name="Rectangle 6"/>
          <p:cNvSpPr>
            <a:spLocks noChangeArrowheads="1"/>
          </p:cNvSpPr>
          <p:nvPr/>
        </p:nvSpPr>
        <p:spPr bwMode="auto">
          <a:xfrm>
            <a:off x="381000" y="2209800"/>
            <a:ext cx="8382000" cy="372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
                <a:schemeClr val="tx2"/>
              </a:buClr>
              <a:buSzTx/>
              <a:buFont typeface="Monotype Sorts" pitchFamily="2" charset="2"/>
              <a:buNone/>
            </a:pPr>
            <a:r>
              <a:rPr lang="zh-CN" altLang="en-US" sz="2800"/>
              <a:t>（1）消除</a:t>
            </a:r>
            <a:r>
              <a:rPr lang="en-US" altLang="zh-CN" sz="2800"/>
              <a:t>G</a:t>
            </a:r>
            <a:r>
              <a:rPr lang="zh-CN" altLang="en-US" sz="2800"/>
              <a:t>的左递归得到文法 </a:t>
            </a:r>
            <a:r>
              <a:rPr lang="en-US" altLang="zh-CN" sz="2800"/>
              <a:t>G‘</a:t>
            </a:r>
            <a:endParaRPr lang="zh-CN" altLang="en-US" sz="2800"/>
          </a:p>
          <a:p>
            <a:pPr algn="l">
              <a:lnSpc>
                <a:spcPct val="100000"/>
              </a:lnSpc>
              <a:spcBef>
                <a:spcPct val="50000"/>
              </a:spcBef>
              <a:buClr>
                <a:schemeClr val="tx2"/>
              </a:buClr>
              <a:buSzTx/>
              <a:buFont typeface="Monotype Sorts" pitchFamily="2" charset="2"/>
              <a:buNone/>
            </a:pPr>
            <a:r>
              <a:rPr lang="en-US" altLang="zh-CN" sz="2800"/>
              <a:t>E→TE ' 	</a:t>
            </a:r>
          </a:p>
          <a:p>
            <a:pPr algn="l">
              <a:lnSpc>
                <a:spcPct val="100000"/>
              </a:lnSpc>
              <a:spcBef>
                <a:spcPct val="50000"/>
              </a:spcBef>
              <a:buClr>
                <a:schemeClr val="tx2"/>
              </a:buClr>
              <a:buSzTx/>
              <a:buFont typeface="Monotype Sorts" pitchFamily="2" charset="2"/>
              <a:buNone/>
            </a:pPr>
            <a:r>
              <a:rPr lang="en-US" altLang="zh-CN" sz="2800"/>
              <a:t>E'→+TE'│ε </a:t>
            </a:r>
          </a:p>
          <a:p>
            <a:pPr algn="l">
              <a:lnSpc>
                <a:spcPct val="100000"/>
              </a:lnSpc>
              <a:spcBef>
                <a:spcPct val="50000"/>
              </a:spcBef>
              <a:buClr>
                <a:schemeClr val="tx2"/>
              </a:buClr>
              <a:buSzTx/>
              <a:buFont typeface="Monotype Sorts" pitchFamily="2" charset="2"/>
              <a:buNone/>
            </a:pPr>
            <a:r>
              <a:rPr lang="en-US" altLang="zh-CN" sz="2800"/>
              <a:t>T→FT ' 	</a:t>
            </a:r>
          </a:p>
          <a:p>
            <a:pPr algn="l">
              <a:lnSpc>
                <a:spcPct val="100000"/>
              </a:lnSpc>
              <a:spcBef>
                <a:spcPct val="50000"/>
              </a:spcBef>
              <a:buClr>
                <a:schemeClr val="tx2"/>
              </a:buClr>
              <a:buSzTx/>
              <a:buFont typeface="Monotype Sorts" pitchFamily="2" charset="2"/>
              <a:buNone/>
            </a:pPr>
            <a:r>
              <a:rPr lang="en-US" altLang="zh-CN" sz="2800"/>
              <a:t>T'→*FT'│ε</a:t>
            </a:r>
          </a:p>
          <a:p>
            <a:pPr algn="l">
              <a:lnSpc>
                <a:spcPct val="100000"/>
              </a:lnSpc>
              <a:spcBef>
                <a:spcPct val="50000"/>
              </a:spcBef>
              <a:buClr>
                <a:schemeClr val="tx2"/>
              </a:buClr>
              <a:buSzTx/>
              <a:buFont typeface="Monotype Sorts" pitchFamily="2" charset="2"/>
              <a:buNone/>
            </a:pPr>
            <a:r>
              <a:rPr lang="en-US" altLang="zh-CN" sz="2800"/>
              <a:t>F→(E)│i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4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uild="p" autoUpdateAnimBg="0"/>
      <p:bldP spid="6349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152400" y="152400"/>
            <a:ext cx="8839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en-US" altLang="zh-CN"/>
              <a:t>（2）</a:t>
            </a:r>
            <a:r>
              <a:rPr lang="zh-CN" altLang="en-US"/>
              <a:t>求出每个产生式的</a:t>
            </a:r>
            <a:r>
              <a:rPr lang="en-US" altLang="zh-CN"/>
              <a:t>select</a:t>
            </a:r>
            <a:r>
              <a:rPr lang="zh-CN" altLang="en-US"/>
              <a:t>集,</a:t>
            </a:r>
            <a:r>
              <a:rPr lang="en-US" altLang="zh-CN"/>
              <a:t>G’</a:t>
            </a:r>
            <a:r>
              <a:rPr lang="zh-CN" altLang="en-US"/>
              <a:t>是</a:t>
            </a:r>
            <a:r>
              <a:rPr lang="en-US" altLang="zh-CN"/>
              <a:t>LL(1)</a:t>
            </a:r>
            <a:r>
              <a:rPr lang="zh-CN" altLang="en-US"/>
              <a:t>文法 </a:t>
            </a:r>
          </a:p>
          <a:p>
            <a:pPr algn="l">
              <a:lnSpc>
                <a:spcPct val="100000"/>
              </a:lnSpc>
              <a:spcBef>
                <a:spcPct val="50000"/>
              </a:spcBef>
            </a:pPr>
            <a:r>
              <a:rPr lang="en-US" altLang="zh-CN"/>
              <a:t>SELECT(E→TE' ) = { (,i }		SELECT(E'→+TE' ) = { + }</a:t>
            </a:r>
          </a:p>
          <a:p>
            <a:pPr algn="l">
              <a:lnSpc>
                <a:spcPct val="100000"/>
              </a:lnSpc>
              <a:spcBef>
                <a:spcPct val="50000"/>
              </a:spcBef>
            </a:pPr>
            <a:r>
              <a:rPr lang="en-US" altLang="zh-CN"/>
              <a:t>SELECT(E'→ε ) = { ),# }		SELECT(T→FT' ) = { (,i }</a:t>
            </a:r>
          </a:p>
          <a:p>
            <a:pPr algn="l">
              <a:lnSpc>
                <a:spcPct val="100000"/>
              </a:lnSpc>
              <a:spcBef>
                <a:spcPct val="50000"/>
              </a:spcBef>
            </a:pPr>
            <a:r>
              <a:rPr lang="en-US" altLang="zh-CN"/>
              <a:t>SELECT(T'→*FT' ) = { * }		SELECT(T'→ε ) = { +,),# }</a:t>
            </a:r>
          </a:p>
          <a:p>
            <a:pPr algn="l">
              <a:lnSpc>
                <a:spcPct val="100000"/>
              </a:lnSpc>
              <a:spcBef>
                <a:spcPct val="50000"/>
              </a:spcBef>
            </a:pPr>
            <a:r>
              <a:rPr lang="en-US" altLang="zh-CN"/>
              <a:t>SELECT(F→(E) ) = { ( }		SELECT(F→ i ) = { i }</a:t>
            </a:r>
          </a:p>
        </p:txBody>
      </p:sp>
      <p:grpSp>
        <p:nvGrpSpPr>
          <p:cNvPr id="64929" name="Group 417"/>
          <p:cNvGrpSpPr>
            <a:grpSpLocks/>
          </p:cNvGrpSpPr>
          <p:nvPr/>
        </p:nvGrpSpPr>
        <p:grpSpPr bwMode="auto">
          <a:xfrm>
            <a:off x="876300" y="5792788"/>
            <a:ext cx="8115300" cy="455612"/>
            <a:chOff x="552" y="3649"/>
            <a:chExt cx="5112" cy="287"/>
          </a:xfrm>
        </p:grpSpPr>
        <p:sp>
          <p:nvSpPr>
            <p:cNvPr id="64518" name="Rectangle 6"/>
            <p:cNvSpPr>
              <a:spLocks noChangeArrowheads="1"/>
            </p:cNvSpPr>
            <p:nvPr/>
          </p:nvSpPr>
          <p:spPr bwMode="auto">
            <a:xfrm>
              <a:off x="4931" y="3649"/>
              <a:ext cx="7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19" name="Rectangle 7"/>
            <p:cNvSpPr>
              <a:spLocks noChangeArrowheads="1"/>
            </p:cNvSpPr>
            <p:nvPr/>
          </p:nvSpPr>
          <p:spPr bwMode="auto">
            <a:xfrm>
              <a:off x="4101" y="3649"/>
              <a:ext cx="8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20" name="Rectangle 8"/>
            <p:cNvSpPr>
              <a:spLocks noChangeArrowheads="1"/>
            </p:cNvSpPr>
            <p:nvPr/>
          </p:nvSpPr>
          <p:spPr bwMode="auto">
            <a:xfrm>
              <a:off x="3386" y="3649"/>
              <a:ext cx="71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F→ </a:t>
              </a:r>
              <a:r>
                <a:rPr lang="en-US" altLang="zh-CN">
                  <a:latin typeface="宋体" pitchFamily="2" charset="-122"/>
                </a:rPr>
                <a:t>(E)</a:t>
              </a:r>
            </a:p>
          </p:txBody>
        </p:sp>
        <p:sp>
          <p:nvSpPr>
            <p:cNvPr id="64521" name="Rectangle 9"/>
            <p:cNvSpPr>
              <a:spLocks noChangeArrowheads="1"/>
            </p:cNvSpPr>
            <p:nvPr/>
          </p:nvSpPr>
          <p:spPr bwMode="auto">
            <a:xfrm>
              <a:off x="2424" y="3649"/>
              <a:ext cx="9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22" name="Rectangle 10"/>
            <p:cNvSpPr>
              <a:spLocks noChangeArrowheads="1"/>
            </p:cNvSpPr>
            <p:nvPr/>
          </p:nvSpPr>
          <p:spPr bwMode="auto">
            <a:xfrm>
              <a:off x="1463" y="3649"/>
              <a:ext cx="96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23" name="Rectangle 11"/>
            <p:cNvSpPr>
              <a:spLocks noChangeArrowheads="1"/>
            </p:cNvSpPr>
            <p:nvPr/>
          </p:nvSpPr>
          <p:spPr bwMode="auto">
            <a:xfrm>
              <a:off x="552" y="3649"/>
              <a:ext cx="9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F→ </a:t>
              </a:r>
              <a:r>
                <a:rPr lang="en-US" altLang="zh-CN">
                  <a:latin typeface="宋体" pitchFamily="2" charset="-122"/>
                </a:rPr>
                <a:t>i</a:t>
              </a:r>
            </a:p>
          </p:txBody>
        </p:sp>
      </p:grpSp>
      <p:sp>
        <p:nvSpPr>
          <p:cNvPr id="64524" name="Rectangle 12"/>
          <p:cNvSpPr>
            <a:spLocks noChangeArrowheads="1"/>
          </p:cNvSpPr>
          <p:nvPr/>
        </p:nvSpPr>
        <p:spPr bwMode="auto">
          <a:xfrm>
            <a:off x="152400" y="5792788"/>
            <a:ext cx="723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F</a:t>
            </a:r>
          </a:p>
        </p:txBody>
      </p:sp>
      <p:grpSp>
        <p:nvGrpSpPr>
          <p:cNvPr id="64928" name="Group 416"/>
          <p:cNvGrpSpPr>
            <a:grpSpLocks/>
          </p:cNvGrpSpPr>
          <p:nvPr/>
        </p:nvGrpSpPr>
        <p:grpSpPr bwMode="auto">
          <a:xfrm>
            <a:off x="876300" y="5337175"/>
            <a:ext cx="8115300" cy="455613"/>
            <a:chOff x="552" y="3362"/>
            <a:chExt cx="5112" cy="287"/>
          </a:xfrm>
        </p:grpSpPr>
        <p:sp>
          <p:nvSpPr>
            <p:cNvPr id="64525" name="Rectangle 13"/>
            <p:cNvSpPr>
              <a:spLocks noChangeArrowheads="1"/>
            </p:cNvSpPr>
            <p:nvPr/>
          </p:nvSpPr>
          <p:spPr bwMode="auto">
            <a:xfrm>
              <a:off x="4931" y="3362"/>
              <a:ext cx="7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 </a:t>
              </a:r>
              <a:r>
                <a:rPr lang="en-US" altLang="zh-CN">
                  <a:latin typeface="宋体" pitchFamily="2" charset="-122"/>
                </a:rPr>
                <a:t>ε</a:t>
              </a:r>
            </a:p>
          </p:txBody>
        </p:sp>
        <p:sp>
          <p:nvSpPr>
            <p:cNvPr id="64526" name="Rectangle 14"/>
            <p:cNvSpPr>
              <a:spLocks noChangeArrowheads="1"/>
            </p:cNvSpPr>
            <p:nvPr/>
          </p:nvSpPr>
          <p:spPr bwMode="auto">
            <a:xfrm>
              <a:off x="4101" y="3362"/>
              <a:ext cx="8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 </a:t>
              </a:r>
              <a:r>
                <a:rPr lang="en-US" altLang="zh-CN">
                  <a:latin typeface="宋体" pitchFamily="2" charset="-122"/>
                </a:rPr>
                <a:t>ε</a:t>
              </a:r>
            </a:p>
          </p:txBody>
        </p:sp>
        <p:sp>
          <p:nvSpPr>
            <p:cNvPr id="64527" name="Rectangle 15"/>
            <p:cNvSpPr>
              <a:spLocks noChangeArrowheads="1"/>
            </p:cNvSpPr>
            <p:nvPr/>
          </p:nvSpPr>
          <p:spPr bwMode="auto">
            <a:xfrm>
              <a:off x="3386" y="3362"/>
              <a:ext cx="71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28" name="Rectangle 16"/>
            <p:cNvSpPr>
              <a:spLocks noChangeArrowheads="1"/>
            </p:cNvSpPr>
            <p:nvPr/>
          </p:nvSpPr>
          <p:spPr bwMode="auto">
            <a:xfrm>
              <a:off x="2424" y="3362"/>
              <a:ext cx="9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 </a:t>
              </a:r>
              <a:r>
                <a:rPr lang="en-US" altLang="zh-CN">
                  <a:latin typeface="宋体" pitchFamily="2" charset="-122"/>
                </a:rPr>
                <a:t>FT'</a:t>
              </a:r>
            </a:p>
          </p:txBody>
        </p:sp>
        <p:sp>
          <p:nvSpPr>
            <p:cNvPr id="64529" name="Rectangle 17"/>
            <p:cNvSpPr>
              <a:spLocks noChangeArrowheads="1"/>
            </p:cNvSpPr>
            <p:nvPr/>
          </p:nvSpPr>
          <p:spPr bwMode="auto">
            <a:xfrm>
              <a:off x="1463" y="3362"/>
              <a:ext cx="96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 </a:t>
              </a:r>
              <a:r>
                <a:rPr lang="en-US" altLang="zh-CN">
                  <a:latin typeface="宋体" pitchFamily="2" charset="-122"/>
                </a:rPr>
                <a:t>ε</a:t>
              </a:r>
            </a:p>
          </p:txBody>
        </p:sp>
        <p:sp>
          <p:nvSpPr>
            <p:cNvPr id="64530" name="Rectangle 18"/>
            <p:cNvSpPr>
              <a:spLocks noChangeArrowheads="1"/>
            </p:cNvSpPr>
            <p:nvPr/>
          </p:nvSpPr>
          <p:spPr bwMode="auto">
            <a:xfrm>
              <a:off x="552" y="3362"/>
              <a:ext cx="9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grpSp>
      <p:sp>
        <p:nvSpPr>
          <p:cNvPr id="64531" name="Rectangle 19"/>
          <p:cNvSpPr>
            <a:spLocks noChangeArrowheads="1"/>
          </p:cNvSpPr>
          <p:nvPr/>
        </p:nvSpPr>
        <p:spPr bwMode="auto">
          <a:xfrm>
            <a:off x="152400" y="5337175"/>
            <a:ext cx="723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a:t>
            </a:r>
          </a:p>
        </p:txBody>
      </p:sp>
      <p:grpSp>
        <p:nvGrpSpPr>
          <p:cNvPr id="64927" name="Group 415"/>
          <p:cNvGrpSpPr>
            <a:grpSpLocks/>
          </p:cNvGrpSpPr>
          <p:nvPr/>
        </p:nvGrpSpPr>
        <p:grpSpPr bwMode="auto">
          <a:xfrm>
            <a:off x="876300" y="4881563"/>
            <a:ext cx="8115300" cy="455612"/>
            <a:chOff x="552" y="3075"/>
            <a:chExt cx="5112" cy="287"/>
          </a:xfrm>
        </p:grpSpPr>
        <p:sp>
          <p:nvSpPr>
            <p:cNvPr id="64532" name="Rectangle 20"/>
            <p:cNvSpPr>
              <a:spLocks noChangeArrowheads="1"/>
            </p:cNvSpPr>
            <p:nvPr/>
          </p:nvSpPr>
          <p:spPr bwMode="auto">
            <a:xfrm>
              <a:off x="4931" y="3075"/>
              <a:ext cx="7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33" name="Rectangle 21"/>
            <p:cNvSpPr>
              <a:spLocks noChangeArrowheads="1"/>
            </p:cNvSpPr>
            <p:nvPr/>
          </p:nvSpPr>
          <p:spPr bwMode="auto">
            <a:xfrm>
              <a:off x="4101" y="3075"/>
              <a:ext cx="8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34" name="Rectangle 22"/>
            <p:cNvSpPr>
              <a:spLocks noChangeArrowheads="1"/>
            </p:cNvSpPr>
            <p:nvPr/>
          </p:nvSpPr>
          <p:spPr bwMode="auto">
            <a:xfrm>
              <a:off x="3386" y="3075"/>
              <a:ext cx="71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sz="2000"/>
                <a:t>T→ </a:t>
              </a:r>
              <a:r>
                <a:rPr lang="en-US" altLang="zh-CN" sz="2000">
                  <a:latin typeface="宋体" pitchFamily="2" charset="-122"/>
                </a:rPr>
                <a:t>FT</a:t>
              </a:r>
              <a:r>
                <a:rPr lang="en-US" altLang="zh-CN" sz="2000">
                  <a:latin typeface="Courier New"/>
                </a:rPr>
                <a:t>’</a:t>
              </a:r>
              <a:endParaRPr lang="en-US" altLang="zh-CN" sz="2000">
                <a:latin typeface="宋体" pitchFamily="2" charset="-122"/>
              </a:endParaRPr>
            </a:p>
          </p:txBody>
        </p:sp>
        <p:sp>
          <p:nvSpPr>
            <p:cNvPr id="64535" name="Rectangle 23"/>
            <p:cNvSpPr>
              <a:spLocks noChangeArrowheads="1"/>
            </p:cNvSpPr>
            <p:nvPr/>
          </p:nvSpPr>
          <p:spPr bwMode="auto">
            <a:xfrm>
              <a:off x="2424" y="3075"/>
              <a:ext cx="9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36" name="Rectangle 24"/>
            <p:cNvSpPr>
              <a:spLocks noChangeArrowheads="1"/>
            </p:cNvSpPr>
            <p:nvPr/>
          </p:nvSpPr>
          <p:spPr bwMode="auto">
            <a:xfrm>
              <a:off x="1463" y="3075"/>
              <a:ext cx="96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37" name="Rectangle 25"/>
            <p:cNvSpPr>
              <a:spLocks noChangeArrowheads="1"/>
            </p:cNvSpPr>
            <p:nvPr/>
          </p:nvSpPr>
          <p:spPr bwMode="auto">
            <a:xfrm>
              <a:off x="552" y="3075"/>
              <a:ext cx="9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 </a:t>
              </a:r>
              <a:r>
                <a:rPr lang="en-US" altLang="zh-CN">
                  <a:latin typeface="宋体" pitchFamily="2" charset="-122"/>
                </a:rPr>
                <a:t>FT</a:t>
              </a:r>
              <a:r>
                <a:rPr lang="en-US" altLang="zh-CN">
                  <a:latin typeface="Courier New"/>
                </a:rPr>
                <a:t>’</a:t>
              </a:r>
              <a:endParaRPr lang="en-US" altLang="zh-CN">
                <a:latin typeface="宋体" pitchFamily="2" charset="-122"/>
              </a:endParaRPr>
            </a:p>
          </p:txBody>
        </p:sp>
      </p:grpSp>
      <p:sp>
        <p:nvSpPr>
          <p:cNvPr id="64538" name="Rectangle 26"/>
          <p:cNvSpPr>
            <a:spLocks noChangeArrowheads="1"/>
          </p:cNvSpPr>
          <p:nvPr/>
        </p:nvSpPr>
        <p:spPr bwMode="auto">
          <a:xfrm>
            <a:off x="152400" y="4881563"/>
            <a:ext cx="723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T</a:t>
            </a:r>
          </a:p>
        </p:txBody>
      </p:sp>
      <p:grpSp>
        <p:nvGrpSpPr>
          <p:cNvPr id="64931" name="Group 419"/>
          <p:cNvGrpSpPr>
            <a:grpSpLocks/>
          </p:cNvGrpSpPr>
          <p:nvPr/>
        </p:nvGrpSpPr>
        <p:grpSpPr bwMode="auto">
          <a:xfrm>
            <a:off x="876300" y="4425950"/>
            <a:ext cx="8115300" cy="455613"/>
            <a:chOff x="552" y="2788"/>
            <a:chExt cx="5112" cy="287"/>
          </a:xfrm>
        </p:grpSpPr>
        <p:sp>
          <p:nvSpPr>
            <p:cNvPr id="64539" name="Rectangle 27"/>
            <p:cNvSpPr>
              <a:spLocks noChangeArrowheads="1"/>
            </p:cNvSpPr>
            <p:nvPr/>
          </p:nvSpPr>
          <p:spPr bwMode="auto">
            <a:xfrm>
              <a:off x="4931" y="2788"/>
              <a:ext cx="7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E'→ </a:t>
              </a:r>
              <a:r>
                <a:rPr lang="en-US" altLang="zh-CN">
                  <a:latin typeface="宋体" pitchFamily="2" charset="-122"/>
                </a:rPr>
                <a:t>ε</a:t>
              </a:r>
            </a:p>
          </p:txBody>
        </p:sp>
        <p:sp>
          <p:nvSpPr>
            <p:cNvPr id="64540" name="Rectangle 28"/>
            <p:cNvSpPr>
              <a:spLocks noChangeArrowheads="1"/>
            </p:cNvSpPr>
            <p:nvPr/>
          </p:nvSpPr>
          <p:spPr bwMode="auto">
            <a:xfrm>
              <a:off x="4101" y="2788"/>
              <a:ext cx="8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E'→ </a:t>
              </a:r>
              <a:r>
                <a:rPr lang="en-US" altLang="zh-CN">
                  <a:latin typeface="宋体" pitchFamily="2" charset="-122"/>
                </a:rPr>
                <a:t>ε</a:t>
              </a:r>
            </a:p>
          </p:txBody>
        </p:sp>
        <p:sp>
          <p:nvSpPr>
            <p:cNvPr id="64541" name="Rectangle 29"/>
            <p:cNvSpPr>
              <a:spLocks noChangeArrowheads="1"/>
            </p:cNvSpPr>
            <p:nvPr/>
          </p:nvSpPr>
          <p:spPr bwMode="auto">
            <a:xfrm>
              <a:off x="3386" y="2788"/>
              <a:ext cx="71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42" name="Rectangle 30"/>
            <p:cNvSpPr>
              <a:spLocks noChangeArrowheads="1"/>
            </p:cNvSpPr>
            <p:nvPr/>
          </p:nvSpPr>
          <p:spPr bwMode="auto">
            <a:xfrm>
              <a:off x="2424" y="2788"/>
              <a:ext cx="9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43" name="Rectangle 31"/>
            <p:cNvSpPr>
              <a:spLocks noChangeArrowheads="1"/>
            </p:cNvSpPr>
            <p:nvPr/>
          </p:nvSpPr>
          <p:spPr bwMode="auto">
            <a:xfrm>
              <a:off x="1463" y="2788"/>
              <a:ext cx="96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E'→+TE</a:t>
              </a:r>
              <a:r>
                <a:rPr lang="en-US" altLang="zh-CN">
                  <a:latin typeface="Times New Roman"/>
                </a:rPr>
                <a:t>’</a:t>
              </a:r>
              <a:endParaRPr lang="en-US" altLang="zh-CN"/>
            </a:p>
          </p:txBody>
        </p:sp>
        <p:sp>
          <p:nvSpPr>
            <p:cNvPr id="64544" name="Rectangle 32"/>
            <p:cNvSpPr>
              <a:spLocks noChangeArrowheads="1"/>
            </p:cNvSpPr>
            <p:nvPr/>
          </p:nvSpPr>
          <p:spPr bwMode="auto">
            <a:xfrm>
              <a:off x="552" y="2788"/>
              <a:ext cx="9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grpSp>
      <p:sp>
        <p:nvSpPr>
          <p:cNvPr id="64545" name="Rectangle 33"/>
          <p:cNvSpPr>
            <a:spLocks noChangeArrowheads="1"/>
          </p:cNvSpPr>
          <p:nvPr/>
        </p:nvSpPr>
        <p:spPr bwMode="auto">
          <a:xfrm>
            <a:off x="152400" y="4425950"/>
            <a:ext cx="723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E'</a:t>
            </a:r>
          </a:p>
        </p:txBody>
      </p:sp>
      <p:sp>
        <p:nvSpPr>
          <p:cNvPr id="64552" name="Rectangle 40"/>
          <p:cNvSpPr>
            <a:spLocks noChangeArrowheads="1"/>
          </p:cNvSpPr>
          <p:nvPr/>
        </p:nvSpPr>
        <p:spPr bwMode="auto">
          <a:xfrm>
            <a:off x="152400" y="3970338"/>
            <a:ext cx="7239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E</a:t>
            </a:r>
          </a:p>
        </p:txBody>
      </p:sp>
      <p:sp>
        <p:nvSpPr>
          <p:cNvPr id="64553" name="Rectangle 41"/>
          <p:cNvSpPr>
            <a:spLocks noChangeArrowheads="1"/>
          </p:cNvSpPr>
          <p:nvPr/>
        </p:nvSpPr>
        <p:spPr bwMode="auto">
          <a:xfrm>
            <a:off x="7827963" y="3514725"/>
            <a:ext cx="116363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zh-CN" altLang="en-US">
                <a:solidFill>
                  <a:srgbClr val="FFFF66"/>
                </a:solidFill>
              </a:rPr>
              <a:t>#</a:t>
            </a:r>
          </a:p>
        </p:txBody>
      </p:sp>
      <p:sp>
        <p:nvSpPr>
          <p:cNvPr id="64554" name="Rectangle 42"/>
          <p:cNvSpPr>
            <a:spLocks noChangeArrowheads="1"/>
          </p:cNvSpPr>
          <p:nvPr/>
        </p:nvSpPr>
        <p:spPr bwMode="auto">
          <a:xfrm>
            <a:off x="6510338" y="3514725"/>
            <a:ext cx="13176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zh-CN" altLang="en-US"/>
              <a:t>）</a:t>
            </a:r>
          </a:p>
        </p:txBody>
      </p:sp>
      <p:sp>
        <p:nvSpPr>
          <p:cNvPr id="64555" name="Rectangle 43"/>
          <p:cNvSpPr>
            <a:spLocks noChangeArrowheads="1"/>
          </p:cNvSpPr>
          <p:nvPr/>
        </p:nvSpPr>
        <p:spPr bwMode="auto">
          <a:xfrm>
            <a:off x="5375275" y="3514725"/>
            <a:ext cx="113506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zh-CN" altLang="en-US"/>
              <a:t>（</a:t>
            </a:r>
          </a:p>
        </p:txBody>
      </p:sp>
      <p:sp>
        <p:nvSpPr>
          <p:cNvPr id="64556" name="Rectangle 44"/>
          <p:cNvSpPr>
            <a:spLocks noChangeArrowheads="1"/>
          </p:cNvSpPr>
          <p:nvPr/>
        </p:nvSpPr>
        <p:spPr bwMode="auto">
          <a:xfrm>
            <a:off x="3848100" y="3514725"/>
            <a:ext cx="152717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zh-CN" altLang="en-US"/>
              <a:t>*</a:t>
            </a:r>
          </a:p>
        </p:txBody>
      </p:sp>
      <p:sp>
        <p:nvSpPr>
          <p:cNvPr id="64557" name="Rectangle 45"/>
          <p:cNvSpPr>
            <a:spLocks noChangeArrowheads="1"/>
          </p:cNvSpPr>
          <p:nvPr/>
        </p:nvSpPr>
        <p:spPr bwMode="auto">
          <a:xfrm>
            <a:off x="2322513" y="3514725"/>
            <a:ext cx="15255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zh-CN" altLang="en-US"/>
              <a:t>+</a:t>
            </a:r>
          </a:p>
        </p:txBody>
      </p:sp>
      <p:sp>
        <p:nvSpPr>
          <p:cNvPr id="64558" name="Rectangle 46"/>
          <p:cNvSpPr>
            <a:spLocks noChangeArrowheads="1"/>
          </p:cNvSpPr>
          <p:nvPr/>
        </p:nvSpPr>
        <p:spPr bwMode="auto">
          <a:xfrm>
            <a:off x="876300" y="3514725"/>
            <a:ext cx="14462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i</a:t>
            </a:r>
          </a:p>
        </p:txBody>
      </p:sp>
      <p:sp>
        <p:nvSpPr>
          <p:cNvPr id="64559" name="Rectangle 47"/>
          <p:cNvSpPr>
            <a:spLocks noChangeArrowheads="1"/>
          </p:cNvSpPr>
          <p:nvPr/>
        </p:nvSpPr>
        <p:spPr bwMode="auto">
          <a:xfrm>
            <a:off x="152400" y="3514725"/>
            <a:ext cx="7239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61" name="Line 49"/>
          <p:cNvSpPr>
            <a:spLocks noChangeShapeType="1"/>
          </p:cNvSpPr>
          <p:nvPr/>
        </p:nvSpPr>
        <p:spPr bwMode="auto">
          <a:xfrm>
            <a:off x="152400" y="3970338"/>
            <a:ext cx="88392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4930" name="Group 418"/>
          <p:cNvGrpSpPr>
            <a:grpSpLocks/>
          </p:cNvGrpSpPr>
          <p:nvPr/>
        </p:nvGrpSpPr>
        <p:grpSpPr bwMode="auto">
          <a:xfrm>
            <a:off x="876300" y="3970338"/>
            <a:ext cx="8115300" cy="455612"/>
            <a:chOff x="552" y="2501"/>
            <a:chExt cx="5112" cy="287"/>
          </a:xfrm>
        </p:grpSpPr>
        <p:sp>
          <p:nvSpPr>
            <p:cNvPr id="64546" name="Rectangle 34"/>
            <p:cNvSpPr>
              <a:spLocks noChangeArrowheads="1"/>
            </p:cNvSpPr>
            <p:nvPr/>
          </p:nvSpPr>
          <p:spPr bwMode="auto">
            <a:xfrm>
              <a:off x="4931" y="2501"/>
              <a:ext cx="733"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47" name="Rectangle 35"/>
            <p:cNvSpPr>
              <a:spLocks noChangeArrowheads="1"/>
            </p:cNvSpPr>
            <p:nvPr/>
          </p:nvSpPr>
          <p:spPr bwMode="auto">
            <a:xfrm>
              <a:off x="4101" y="2501"/>
              <a:ext cx="8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48" name="Rectangle 36"/>
            <p:cNvSpPr>
              <a:spLocks noChangeArrowheads="1"/>
            </p:cNvSpPr>
            <p:nvPr/>
          </p:nvSpPr>
          <p:spPr bwMode="auto">
            <a:xfrm>
              <a:off x="3386" y="2501"/>
              <a:ext cx="71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sz="2000"/>
                <a:t>E→TE</a:t>
              </a:r>
              <a:r>
                <a:rPr lang="en-US" altLang="zh-CN" sz="2000">
                  <a:latin typeface="Times New Roman"/>
                </a:rPr>
                <a:t>’</a:t>
              </a:r>
              <a:endParaRPr lang="en-US" altLang="zh-CN" sz="2000"/>
            </a:p>
          </p:txBody>
        </p:sp>
        <p:sp>
          <p:nvSpPr>
            <p:cNvPr id="64549" name="Rectangle 37"/>
            <p:cNvSpPr>
              <a:spLocks noChangeArrowheads="1"/>
            </p:cNvSpPr>
            <p:nvPr/>
          </p:nvSpPr>
          <p:spPr bwMode="auto">
            <a:xfrm>
              <a:off x="2424" y="2501"/>
              <a:ext cx="962"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50" name="Rectangle 38"/>
            <p:cNvSpPr>
              <a:spLocks noChangeArrowheads="1"/>
            </p:cNvSpPr>
            <p:nvPr/>
          </p:nvSpPr>
          <p:spPr bwMode="auto">
            <a:xfrm>
              <a:off x="1463" y="2501"/>
              <a:ext cx="96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endParaRPr lang="zh-CN" altLang="en-US"/>
            </a:p>
          </p:txBody>
        </p:sp>
        <p:sp>
          <p:nvSpPr>
            <p:cNvPr id="64551" name="Rectangle 39"/>
            <p:cNvSpPr>
              <a:spLocks noChangeArrowheads="1"/>
            </p:cNvSpPr>
            <p:nvPr/>
          </p:nvSpPr>
          <p:spPr bwMode="auto">
            <a:xfrm>
              <a:off x="552" y="2501"/>
              <a:ext cx="91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buClr>
                  <a:schemeClr val="tx2"/>
                </a:buClr>
                <a:buSzTx/>
                <a:buFont typeface="Monotype Sorts" pitchFamily="2" charset="2"/>
                <a:buNone/>
              </a:pPr>
              <a:r>
                <a:rPr lang="en-US" altLang="zh-CN"/>
                <a:t>E→TE</a:t>
              </a:r>
              <a:r>
                <a:rPr lang="en-US" altLang="zh-CN">
                  <a:latin typeface="Times New Roman"/>
                </a:rPr>
                <a:t>’</a:t>
              </a:r>
              <a:endParaRPr lang="en-US" altLang="zh-CN"/>
            </a:p>
          </p:txBody>
        </p:sp>
      </p:grpSp>
      <p:sp>
        <p:nvSpPr>
          <p:cNvPr id="64562" name="Line 50"/>
          <p:cNvSpPr>
            <a:spLocks noChangeShapeType="1"/>
          </p:cNvSpPr>
          <p:nvPr/>
        </p:nvSpPr>
        <p:spPr bwMode="auto">
          <a:xfrm>
            <a:off x="152400" y="4425950"/>
            <a:ext cx="88392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3" name="Line 51"/>
          <p:cNvSpPr>
            <a:spLocks noChangeShapeType="1"/>
          </p:cNvSpPr>
          <p:nvPr/>
        </p:nvSpPr>
        <p:spPr bwMode="auto">
          <a:xfrm>
            <a:off x="152400" y="4881563"/>
            <a:ext cx="88392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4" name="Line 52"/>
          <p:cNvSpPr>
            <a:spLocks noChangeShapeType="1"/>
          </p:cNvSpPr>
          <p:nvPr/>
        </p:nvSpPr>
        <p:spPr bwMode="auto">
          <a:xfrm>
            <a:off x="152400" y="5337175"/>
            <a:ext cx="88392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5" name="Line 53"/>
          <p:cNvSpPr>
            <a:spLocks noChangeShapeType="1"/>
          </p:cNvSpPr>
          <p:nvPr/>
        </p:nvSpPr>
        <p:spPr bwMode="auto">
          <a:xfrm>
            <a:off x="152400" y="5792788"/>
            <a:ext cx="88392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8" name="Line 56"/>
          <p:cNvSpPr>
            <a:spLocks noChangeShapeType="1"/>
          </p:cNvSpPr>
          <p:nvPr/>
        </p:nvSpPr>
        <p:spPr bwMode="auto">
          <a:xfrm>
            <a:off x="876300" y="3514725"/>
            <a:ext cx="0" cy="2733675"/>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9" name="Line 57"/>
          <p:cNvSpPr>
            <a:spLocks noChangeShapeType="1"/>
          </p:cNvSpPr>
          <p:nvPr/>
        </p:nvSpPr>
        <p:spPr bwMode="auto">
          <a:xfrm>
            <a:off x="2322513" y="3514725"/>
            <a:ext cx="0" cy="2733675"/>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0" name="Line 58"/>
          <p:cNvSpPr>
            <a:spLocks noChangeShapeType="1"/>
          </p:cNvSpPr>
          <p:nvPr/>
        </p:nvSpPr>
        <p:spPr bwMode="auto">
          <a:xfrm>
            <a:off x="3848100" y="3514725"/>
            <a:ext cx="0" cy="2733675"/>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1" name="Line 59"/>
          <p:cNvSpPr>
            <a:spLocks noChangeShapeType="1"/>
          </p:cNvSpPr>
          <p:nvPr/>
        </p:nvSpPr>
        <p:spPr bwMode="auto">
          <a:xfrm>
            <a:off x="5375275" y="3514725"/>
            <a:ext cx="0" cy="2733675"/>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2" name="Line 60"/>
          <p:cNvSpPr>
            <a:spLocks noChangeShapeType="1"/>
          </p:cNvSpPr>
          <p:nvPr/>
        </p:nvSpPr>
        <p:spPr bwMode="auto">
          <a:xfrm>
            <a:off x="6510338" y="3514725"/>
            <a:ext cx="0" cy="2733675"/>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3" name="Line 61"/>
          <p:cNvSpPr>
            <a:spLocks noChangeShapeType="1"/>
          </p:cNvSpPr>
          <p:nvPr/>
        </p:nvSpPr>
        <p:spPr bwMode="auto">
          <a:xfrm>
            <a:off x="7827963" y="3514725"/>
            <a:ext cx="0" cy="2733675"/>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0" name="Line 48"/>
          <p:cNvSpPr>
            <a:spLocks noChangeShapeType="1"/>
          </p:cNvSpPr>
          <p:nvPr/>
        </p:nvSpPr>
        <p:spPr bwMode="auto">
          <a:xfrm>
            <a:off x="152400" y="3514725"/>
            <a:ext cx="8839200" cy="0"/>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7" name="Line 55"/>
          <p:cNvSpPr>
            <a:spLocks noChangeShapeType="1"/>
          </p:cNvSpPr>
          <p:nvPr/>
        </p:nvSpPr>
        <p:spPr bwMode="auto">
          <a:xfrm>
            <a:off x="152400" y="3514725"/>
            <a:ext cx="0" cy="2733675"/>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4" name="Line 62"/>
          <p:cNvSpPr>
            <a:spLocks noChangeShapeType="1"/>
          </p:cNvSpPr>
          <p:nvPr/>
        </p:nvSpPr>
        <p:spPr bwMode="auto">
          <a:xfrm>
            <a:off x="8991600" y="3514725"/>
            <a:ext cx="0" cy="2733675"/>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6" name="Line 54"/>
          <p:cNvSpPr>
            <a:spLocks noChangeShapeType="1"/>
          </p:cNvSpPr>
          <p:nvPr/>
        </p:nvSpPr>
        <p:spPr bwMode="auto">
          <a:xfrm>
            <a:off x="152400" y="6248400"/>
            <a:ext cx="8839200" cy="0"/>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743" name="Rectangle 231"/>
          <p:cNvSpPr>
            <a:spLocks noChangeArrowheads="1"/>
          </p:cNvSpPr>
          <p:nvPr/>
        </p:nvSpPr>
        <p:spPr bwMode="auto">
          <a:xfrm>
            <a:off x="76200" y="2895600"/>
            <a:ext cx="550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zh-CN" altLang="en-US">
                <a:latin typeface="宋体" pitchFamily="2" charset="-122"/>
                <a:sym typeface="Wingdings" pitchFamily="2" charset="2"/>
              </a:rPr>
              <a:t>（3）依照选择集合把产生式填入分析表</a:t>
            </a:r>
          </a:p>
        </p:txBody>
      </p:sp>
      <p:sp>
        <p:nvSpPr>
          <p:cNvPr id="64932" name="Text Box 420"/>
          <p:cNvSpPr txBox="1">
            <a:spLocks noChangeArrowheads="1"/>
          </p:cNvSpPr>
          <p:nvPr/>
        </p:nvSpPr>
        <p:spPr bwMode="auto">
          <a:xfrm>
            <a:off x="152400" y="63246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ClrTx/>
              <a:buSzTx/>
              <a:buFontTx/>
              <a:buNone/>
            </a:pPr>
            <a:r>
              <a:rPr lang="zh-CN" altLang="en-US"/>
              <a:t>注：表中空白处为出错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49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49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49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49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3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52400" y="152400"/>
            <a:ext cx="7791450" cy="685800"/>
          </a:xfrm>
        </p:spPr>
        <p:txBody>
          <a:bodyPr/>
          <a:lstStyle/>
          <a:p>
            <a:r>
              <a:rPr lang="zh-CN" altLang="en-US" sz="3600" b="1"/>
              <a:t>2  预测分析程序</a:t>
            </a:r>
          </a:p>
        </p:txBody>
      </p:sp>
      <p:grpSp>
        <p:nvGrpSpPr>
          <p:cNvPr id="88067" name="Group 3"/>
          <p:cNvGrpSpPr>
            <a:grpSpLocks/>
          </p:cNvGrpSpPr>
          <p:nvPr/>
        </p:nvGrpSpPr>
        <p:grpSpPr bwMode="auto">
          <a:xfrm>
            <a:off x="76200" y="762000"/>
            <a:ext cx="8991600" cy="6096000"/>
            <a:chOff x="96" y="960"/>
            <a:chExt cx="5664" cy="3264"/>
          </a:xfrm>
        </p:grpSpPr>
        <p:sp>
          <p:nvSpPr>
            <p:cNvPr id="88068" name="Rectangle 4"/>
            <p:cNvSpPr>
              <a:spLocks noChangeArrowheads="1"/>
            </p:cNvSpPr>
            <p:nvPr/>
          </p:nvSpPr>
          <p:spPr bwMode="auto">
            <a:xfrm>
              <a:off x="2119" y="1819"/>
              <a:ext cx="1483" cy="171"/>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上托栈顶符放入</a:t>
              </a:r>
              <a:r>
                <a:rPr kumimoji="0" lang="en-US" altLang="zh-CN" sz="2000">
                  <a:latin typeface="Times New Roman" pitchFamily="18" charset="0"/>
                </a:rPr>
                <a:t>X</a:t>
              </a:r>
            </a:p>
          </p:txBody>
        </p:sp>
        <p:sp>
          <p:nvSpPr>
            <p:cNvPr id="88069" name="Text Box 5"/>
            <p:cNvSpPr txBox="1">
              <a:spLocks noChangeArrowheads="1"/>
            </p:cNvSpPr>
            <p:nvPr/>
          </p:nvSpPr>
          <p:spPr bwMode="auto">
            <a:xfrm>
              <a:off x="4277" y="2677"/>
              <a:ext cx="13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N</a:t>
              </a:r>
            </a:p>
          </p:txBody>
        </p:sp>
        <p:sp>
          <p:nvSpPr>
            <p:cNvPr id="88070" name="Text Box 6"/>
            <p:cNvSpPr txBox="1">
              <a:spLocks noChangeArrowheads="1"/>
            </p:cNvSpPr>
            <p:nvPr/>
          </p:nvSpPr>
          <p:spPr bwMode="auto">
            <a:xfrm>
              <a:off x="2928" y="2935"/>
              <a:ext cx="1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Y</a:t>
              </a:r>
            </a:p>
          </p:txBody>
        </p:sp>
        <p:sp>
          <p:nvSpPr>
            <p:cNvPr id="88071" name="Text Box 7"/>
            <p:cNvSpPr txBox="1">
              <a:spLocks noChangeArrowheads="1"/>
            </p:cNvSpPr>
            <p:nvPr/>
          </p:nvSpPr>
          <p:spPr bwMode="auto">
            <a:xfrm>
              <a:off x="2928" y="3450"/>
              <a:ext cx="1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Y</a:t>
              </a:r>
            </a:p>
          </p:txBody>
        </p:sp>
        <p:sp>
          <p:nvSpPr>
            <p:cNvPr id="88072" name="Text Box 8"/>
            <p:cNvSpPr txBox="1">
              <a:spLocks noChangeArrowheads="1"/>
            </p:cNvSpPr>
            <p:nvPr/>
          </p:nvSpPr>
          <p:spPr bwMode="auto">
            <a:xfrm>
              <a:off x="3737" y="3020"/>
              <a:ext cx="13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N</a:t>
              </a:r>
            </a:p>
          </p:txBody>
        </p:sp>
        <p:sp>
          <p:nvSpPr>
            <p:cNvPr id="88073" name="Text Box 9"/>
            <p:cNvSpPr txBox="1">
              <a:spLocks noChangeArrowheads="1"/>
            </p:cNvSpPr>
            <p:nvPr/>
          </p:nvSpPr>
          <p:spPr bwMode="auto">
            <a:xfrm>
              <a:off x="2928" y="2420"/>
              <a:ext cx="13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N</a:t>
              </a:r>
            </a:p>
          </p:txBody>
        </p:sp>
        <p:sp>
          <p:nvSpPr>
            <p:cNvPr id="88074" name="Text Box 10"/>
            <p:cNvSpPr txBox="1">
              <a:spLocks noChangeArrowheads="1"/>
            </p:cNvSpPr>
            <p:nvPr/>
          </p:nvSpPr>
          <p:spPr bwMode="auto">
            <a:xfrm>
              <a:off x="2119" y="2591"/>
              <a:ext cx="1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N</a:t>
              </a:r>
            </a:p>
          </p:txBody>
        </p:sp>
        <p:sp>
          <p:nvSpPr>
            <p:cNvPr id="88075" name="Text Box 11"/>
            <p:cNvSpPr txBox="1">
              <a:spLocks noChangeArrowheads="1"/>
            </p:cNvSpPr>
            <p:nvPr/>
          </p:nvSpPr>
          <p:spPr bwMode="auto">
            <a:xfrm>
              <a:off x="1175" y="2935"/>
              <a:ext cx="13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N</a:t>
              </a:r>
            </a:p>
          </p:txBody>
        </p:sp>
        <p:sp>
          <p:nvSpPr>
            <p:cNvPr id="88076" name="Text Box 12"/>
            <p:cNvSpPr txBox="1">
              <a:spLocks noChangeArrowheads="1"/>
            </p:cNvSpPr>
            <p:nvPr/>
          </p:nvSpPr>
          <p:spPr bwMode="auto">
            <a:xfrm>
              <a:off x="1038" y="2335"/>
              <a:ext cx="27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zh-CN" altLang="en-US" sz="2000">
                  <a:latin typeface="Times New Roman" pitchFamily="18" charset="0"/>
                </a:rPr>
                <a:t>  </a:t>
              </a:r>
              <a:r>
                <a:rPr kumimoji="0" lang="en-US" altLang="zh-CN" sz="2000">
                  <a:latin typeface="Times New Roman" pitchFamily="18" charset="0"/>
                </a:rPr>
                <a:t>Y</a:t>
              </a:r>
            </a:p>
          </p:txBody>
        </p:sp>
        <p:sp>
          <p:nvSpPr>
            <p:cNvPr id="88077" name="Text Box 13"/>
            <p:cNvSpPr txBox="1">
              <a:spLocks noChangeArrowheads="1"/>
            </p:cNvSpPr>
            <p:nvPr/>
          </p:nvSpPr>
          <p:spPr bwMode="auto">
            <a:xfrm>
              <a:off x="4546" y="2162"/>
              <a:ext cx="13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lIns="0" tIns="0" rIns="0" bIns="0"/>
            <a:lstStyle/>
            <a:p>
              <a:pPr eaLnBrk="0" hangingPunct="0">
                <a:lnSpc>
                  <a:spcPct val="100000"/>
                </a:lnSpc>
                <a:spcBef>
                  <a:spcPct val="0"/>
                </a:spcBef>
                <a:buClrTx/>
                <a:buSzTx/>
                <a:buFontTx/>
                <a:buNone/>
              </a:pPr>
              <a:r>
                <a:rPr kumimoji="0" lang="en-US" altLang="zh-CN" sz="2000">
                  <a:latin typeface="Times New Roman" pitchFamily="18" charset="0"/>
                </a:rPr>
                <a:t>Y</a:t>
              </a:r>
            </a:p>
          </p:txBody>
        </p:sp>
        <p:sp>
          <p:nvSpPr>
            <p:cNvPr id="88078" name="Text Box 14"/>
            <p:cNvSpPr txBox="1">
              <a:spLocks noChangeArrowheads="1"/>
            </p:cNvSpPr>
            <p:nvPr/>
          </p:nvSpPr>
          <p:spPr bwMode="auto">
            <a:xfrm>
              <a:off x="3333" y="2248"/>
              <a:ext cx="40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Lst>
          </p:spPr>
          <p:txBody>
            <a:bodyPr/>
            <a:lstStyle/>
            <a:p>
              <a:pPr eaLnBrk="0" hangingPunct="0">
                <a:lnSpc>
                  <a:spcPct val="100000"/>
                </a:lnSpc>
                <a:spcBef>
                  <a:spcPct val="0"/>
                </a:spcBef>
                <a:buClrTx/>
                <a:buSzTx/>
                <a:buFontTx/>
                <a:buNone/>
              </a:pPr>
              <a:r>
                <a:rPr kumimoji="0" lang="zh-CN" altLang="en-US" sz="2000">
                  <a:latin typeface="Times New Roman" pitchFamily="18" charset="0"/>
                </a:rPr>
                <a:t> </a:t>
              </a:r>
              <a:r>
                <a:rPr kumimoji="0" lang="en-US" altLang="zh-CN" sz="2000">
                  <a:latin typeface="Times New Roman" pitchFamily="18" charset="0"/>
                </a:rPr>
                <a:t>Y</a:t>
              </a:r>
            </a:p>
          </p:txBody>
        </p:sp>
        <p:sp>
          <p:nvSpPr>
            <p:cNvPr id="88079" name="Rectangle 15"/>
            <p:cNvSpPr>
              <a:spLocks noChangeArrowheads="1"/>
            </p:cNvSpPr>
            <p:nvPr/>
          </p:nvSpPr>
          <p:spPr bwMode="auto">
            <a:xfrm>
              <a:off x="1577" y="1218"/>
              <a:ext cx="2359" cy="343"/>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lIns="18000" tIns="0" rIns="18000" bIns="0"/>
            <a:lstStyle/>
            <a:p>
              <a:pPr eaLnBrk="0" hangingPunct="0">
                <a:lnSpc>
                  <a:spcPct val="100000"/>
                </a:lnSpc>
                <a:spcBef>
                  <a:spcPct val="0"/>
                </a:spcBef>
                <a:buClrTx/>
                <a:buSzTx/>
                <a:buFontTx/>
                <a:buNone/>
              </a:pPr>
              <a:r>
                <a:rPr kumimoji="0" lang="zh-CN" altLang="en-US" sz="2000">
                  <a:latin typeface="Times New Roman" pitchFamily="18" charset="0"/>
                </a:rPr>
                <a:t>把’</a:t>
              </a:r>
              <a:r>
                <a:rPr kumimoji="0" lang="zh-CN" altLang="en-US" sz="2000">
                  <a:solidFill>
                    <a:srgbClr val="FFFF66"/>
                  </a:solidFill>
                  <a:latin typeface="Times New Roman" pitchFamily="18" charset="0"/>
                </a:rPr>
                <a:t>#</a:t>
              </a:r>
              <a:r>
                <a:rPr kumimoji="0" lang="zh-CN" altLang="en-US" sz="2000">
                  <a:latin typeface="Times New Roman" pitchFamily="18" charset="0"/>
                </a:rPr>
                <a:t>’和</a:t>
              </a:r>
              <a:r>
                <a:rPr kumimoji="0" lang="zh-CN" altLang="en-US" sz="2000">
                  <a:solidFill>
                    <a:srgbClr val="FFFF66"/>
                  </a:solidFill>
                  <a:latin typeface="Times New Roman" pitchFamily="18" charset="0"/>
                </a:rPr>
                <a:t>文法开始符</a:t>
              </a:r>
              <a:r>
                <a:rPr kumimoji="0" lang="zh-CN" altLang="en-US" sz="2000">
                  <a:latin typeface="Times New Roman" pitchFamily="18" charset="0"/>
                </a:rPr>
                <a:t>压入分析栈；    当前输入符送</a:t>
              </a:r>
              <a:r>
                <a:rPr kumimoji="0" lang="en-US" altLang="zh-CN" sz="2000">
                  <a:latin typeface="Times New Roman" pitchFamily="18" charset="0"/>
                </a:rPr>
                <a:t>a</a:t>
              </a:r>
            </a:p>
          </p:txBody>
        </p:sp>
        <p:sp>
          <p:nvSpPr>
            <p:cNvPr id="88080" name="Rectangle 16"/>
            <p:cNvSpPr>
              <a:spLocks noChangeArrowheads="1"/>
            </p:cNvSpPr>
            <p:nvPr/>
          </p:nvSpPr>
          <p:spPr bwMode="auto">
            <a:xfrm>
              <a:off x="501" y="1819"/>
              <a:ext cx="1213" cy="343"/>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把产生式右部</a:t>
              </a:r>
              <a:r>
                <a:rPr kumimoji="0" lang="zh-CN" altLang="en-US" sz="2000">
                  <a:solidFill>
                    <a:srgbClr val="FF3399"/>
                  </a:solidFill>
                  <a:latin typeface="Times New Roman" pitchFamily="18" charset="0"/>
                </a:rPr>
                <a:t>反序</a:t>
              </a:r>
              <a:r>
                <a:rPr kumimoji="0" lang="zh-CN" altLang="en-US" sz="2000">
                  <a:latin typeface="Times New Roman" pitchFamily="18" charset="0"/>
                </a:rPr>
                <a:t>进栈</a:t>
              </a:r>
            </a:p>
          </p:txBody>
        </p:sp>
        <p:sp>
          <p:nvSpPr>
            <p:cNvPr id="88081" name="Line 17"/>
            <p:cNvSpPr>
              <a:spLocks noChangeShapeType="1"/>
            </p:cNvSpPr>
            <p:nvPr/>
          </p:nvSpPr>
          <p:spPr bwMode="auto">
            <a:xfrm>
              <a:off x="2793" y="960"/>
              <a:ext cx="0" cy="258"/>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2" name="Line 18"/>
            <p:cNvSpPr>
              <a:spLocks noChangeShapeType="1"/>
            </p:cNvSpPr>
            <p:nvPr/>
          </p:nvSpPr>
          <p:spPr bwMode="auto">
            <a:xfrm>
              <a:off x="1040" y="1647"/>
              <a:ext cx="0" cy="172"/>
            </a:xfrm>
            <a:prstGeom prst="line">
              <a:avLst/>
            </a:prstGeom>
            <a:noFill/>
            <a:ln w="2540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3" name="Line 19"/>
            <p:cNvSpPr>
              <a:spLocks noChangeShapeType="1"/>
            </p:cNvSpPr>
            <p:nvPr/>
          </p:nvSpPr>
          <p:spPr bwMode="auto">
            <a:xfrm>
              <a:off x="1040" y="1647"/>
              <a:ext cx="1483" cy="0"/>
            </a:xfrm>
            <a:prstGeom prst="line">
              <a:avLst/>
            </a:prstGeom>
            <a:noFill/>
            <a:ln w="2540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4" name="Line 20"/>
            <p:cNvSpPr>
              <a:spLocks noChangeShapeType="1"/>
            </p:cNvSpPr>
            <p:nvPr/>
          </p:nvSpPr>
          <p:spPr bwMode="auto">
            <a:xfrm>
              <a:off x="2523" y="1647"/>
              <a:ext cx="0" cy="172"/>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5" name="Line 21"/>
            <p:cNvSpPr>
              <a:spLocks noChangeShapeType="1"/>
            </p:cNvSpPr>
            <p:nvPr/>
          </p:nvSpPr>
          <p:spPr bwMode="auto">
            <a:xfrm>
              <a:off x="2793" y="1561"/>
              <a:ext cx="0" cy="258"/>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6" name="Line 22"/>
            <p:cNvSpPr>
              <a:spLocks noChangeShapeType="1"/>
            </p:cNvSpPr>
            <p:nvPr/>
          </p:nvSpPr>
          <p:spPr bwMode="auto">
            <a:xfrm>
              <a:off x="3198" y="1647"/>
              <a:ext cx="0" cy="172"/>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7" name="Line 23"/>
            <p:cNvSpPr>
              <a:spLocks noChangeShapeType="1"/>
            </p:cNvSpPr>
            <p:nvPr/>
          </p:nvSpPr>
          <p:spPr bwMode="auto">
            <a:xfrm>
              <a:off x="3198" y="1647"/>
              <a:ext cx="2023" cy="0"/>
            </a:xfrm>
            <a:prstGeom prst="line">
              <a:avLst/>
            </a:prstGeom>
            <a:noFill/>
            <a:ln w="2540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88" name="AutoShape 24"/>
            <p:cNvSpPr>
              <a:spLocks noChangeArrowheads="1"/>
            </p:cNvSpPr>
            <p:nvPr/>
          </p:nvSpPr>
          <p:spPr bwMode="auto">
            <a:xfrm>
              <a:off x="2254" y="2162"/>
              <a:ext cx="1213" cy="258"/>
            </a:xfrm>
            <a:prstGeom prst="hexagon">
              <a:avLst>
                <a:gd name="adj" fmla="val 117539"/>
                <a:gd name="vf" fmla="val 115470"/>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en-US" altLang="zh-CN" sz="2000">
                  <a:latin typeface="Times New Roman" pitchFamily="18" charset="0"/>
                </a:rPr>
                <a:t>X∈V</a:t>
              </a:r>
              <a:r>
                <a:rPr kumimoji="0" lang="en-US" altLang="zh-CN" sz="2000" baseline="-25000">
                  <a:latin typeface="Times New Roman" pitchFamily="18" charset="0"/>
                </a:rPr>
                <a:t>T </a:t>
              </a:r>
              <a:r>
                <a:rPr kumimoji="0" lang="en-US" altLang="zh-CN" sz="2000">
                  <a:latin typeface="Times New Roman" pitchFamily="18" charset="0"/>
                </a:rPr>
                <a:t>?</a:t>
              </a:r>
            </a:p>
          </p:txBody>
        </p:sp>
        <p:sp>
          <p:nvSpPr>
            <p:cNvPr id="88089" name="AutoShape 25"/>
            <p:cNvSpPr>
              <a:spLocks noChangeArrowheads="1"/>
            </p:cNvSpPr>
            <p:nvPr/>
          </p:nvSpPr>
          <p:spPr bwMode="auto">
            <a:xfrm>
              <a:off x="2254" y="2677"/>
              <a:ext cx="1213" cy="258"/>
            </a:xfrm>
            <a:prstGeom prst="hexagon">
              <a:avLst>
                <a:gd name="adj" fmla="val 117539"/>
                <a:gd name="vf" fmla="val 115470"/>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en-US" altLang="zh-CN" sz="2000">
                  <a:latin typeface="Times New Roman" pitchFamily="18" charset="0"/>
                </a:rPr>
                <a:t>X=’#’ ?</a:t>
              </a:r>
            </a:p>
          </p:txBody>
        </p:sp>
        <p:sp>
          <p:nvSpPr>
            <p:cNvPr id="88090" name="AutoShape 26"/>
            <p:cNvSpPr>
              <a:spLocks noChangeArrowheads="1"/>
            </p:cNvSpPr>
            <p:nvPr/>
          </p:nvSpPr>
          <p:spPr bwMode="auto">
            <a:xfrm>
              <a:off x="2254" y="3106"/>
              <a:ext cx="1213" cy="258"/>
            </a:xfrm>
            <a:prstGeom prst="hexagon">
              <a:avLst>
                <a:gd name="adj" fmla="val 117539"/>
                <a:gd name="vf" fmla="val 115470"/>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  </a:t>
              </a:r>
              <a:r>
                <a:rPr kumimoji="0" lang="en-US" altLang="zh-CN" sz="2000">
                  <a:latin typeface="Times New Roman" pitchFamily="18" charset="0"/>
                </a:rPr>
                <a:t>X=a ?</a:t>
              </a:r>
            </a:p>
          </p:txBody>
        </p:sp>
        <p:sp>
          <p:nvSpPr>
            <p:cNvPr id="88091" name="AutoShape 27"/>
            <p:cNvSpPr>
              <a:spLocks noChangeArrowheads="1"/>
            </p:cNvSpPr>
            <p:nvPr/>
          </p:nvSpPr>
          <p:spPr bwMode="auto">
            <a:xfrm>
              <a:off x="3737" y="2162"/>
              <a:ext cx="809" cy="258"/>
            </a:xfrm>
            <a:prstGeom prst="hexagon">
              <a:avLst>
                <a:gd name="adj" fmla="val 78391"/>
                <a:gd name="vf" fmla="val 115470"/>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en-US" altLang="zh-CN" sz="2000">
                  <a:latin typeface="Times New Roman" pitchFamily="18" charset="0"/>
                </a:rPr>
                <a:t>X=a?</a:t>
              </a:r>
            </a:p>
          </p:txBody>
        </p:sp>
        <p:sp>
          <p:nvSpPr>
            <p:cNvPr id="88092" name="Rectangle 28"/>
            <p:cNvSpPr>
              <a:spLocks noChangeArrowheads="1"/>
            </p:cNvSpPr>
            <p:nvPr/>
          </p:nvSpPr>
          <p:spPr bwMode="auto">
            <a:xfrm>
              <a:off x="4816" y="2076"/>
              <a:ext cx="944" cy="344"/>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读下一输入符到</a:t>
              </a:r>
              <a:r>
                <a:rPr kumimoji="0" lang="en-US" altLang="zh-CN" sz="2000">
                  <a:latin typeface="Times New Roman" pitchFamily="18" charset="0"/>
                </a:rPr>
                <a:t>a</a:t>
              </a:r>
            </a:p>
          </p:txBody>
        </p:sp>
        <p:sp>
          <p:nvSpPr>
            <p:cNvPr id="88093" name="Line 29"/>
            <p:cNvSpPr>
              <a:spLocks noChangeShapeType="1"/>
            </p:cNvSpPr>
            <p:nvPr/>
          </p:nvSpPr>
          <p:spPr bwMode="auto">
            <a:xfrm flipV="1">
              <a:off x="5221" y="1647"/>
              <a:ext cx="0" cy="429"/>
            </a:xfrm>
            <a:prstGeom prst="line">
              <a:avLst/>
            </a:prstGeom>
            <a:noFill/>
            <a:ln w="2540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94" name="Line 30"/>
            <p:cNvSpPr>
              <a:spLocks noChangeShapeType="1"/>
            </p:cNvSpPr>
            <p:nvPr/>
          </p:nvSpPr>
          <p:spPr bwMode="auto">
            <a:xfrm>
              <a:off x="2793" y="1990"/>
              <a:ext cx="0" cy="172"/>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5" name="Line 31"/>
            <p:cNvSpPr>
              <a:spLocks noChangeShapeType="1"/>
            </p:cNvSpPr>
            <p:nvPr/>
          </p:nvSpPr>
          <p:spPr bwMode="auto">
            <a:xfrm>
              <a:off x="2793" y="2420"/>
              <a:ext cx="0" cy="257"/>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6" name="Line 32"/>
            <p:cNvSpPr>
              <a:spLocks noChangeShapeType="1"/>
            </p:cNvSpPr>
            <p:nvPr/>
          </p:nvSpPr>
          <p:spPr bwMode="auto">
            <a:xfrm>
              <a:off x="2793" y="2935"/>
              <a:ext cx="0" cy="171"/>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7" name="AutoShape 33"/>
            <p:cNvSpPr>
              <a:spLocks noChangeArrowheads="1"/>
            </p:cNvSpPr>
            <p:nvPr/>
          </p:nvSpPr>
          <p:spPr bwMode="auto">
            <a:xfrm>
              <a:off x="96" y="2677"/>
              <a:ext cx="1888" cy="258"/>
            </a:xfrm>
            <a:prstGeom prst="hexagon">
              <a:avLst>
                <a:gd name="adj" fmla="val 182946"/>
                <a:gd name="vf" fmla="val 115470"/>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en-US" altLang="zh-CN" sz="1800">
                  <a:latin typeface="Times New Roman" pitchFamily="18" charset="0"/>
                </a:rPr>
                <a:t>M[X,a]</a:t>
              </a:r>
              <a:r>
                <a:rPr kumimoji="0" lang="zh-CN" altLang="en-US" sz="1800">
                  <a:latin typeface="Times New Roman" pitchFamily="18" charset="0"/>
                </a:rPr>
                <a:t>有产生式？</a:t>
              </a:r>
            </a:p>
          </p:txBody>
        </p:sp>
        <p:sp>
          <p:nvSpPr>
            <p:cNvPr id="88098" name="Oval 34"/>
            <p:cNvSpPr>
              <a:spLocks noChangeArrowheads="1"/>
            </p:cNvSpPr>
            <p:nvPr/>
          </p:nvSpPr>
          <p:spPr bwMode="auto">
            <a:xfrm>
              <a:off x="635" y="3194"/>
              <a:ext cx="810" cy="256"/>
            </a:xfrm>
            <a:prstGeom prst="ellipse">
              <a:avLst/>
            </a:prstGeom>
            <a:noFill/>
            <a:ln w="25400">
              <a:solidFill>
                <a:srgbClr val="FFFF66"/>
              </a:solidFill>
              <a:round/>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出错</a:t>
              </a:r>
            </a:p>
          </p:txBody>
        </p:sp>
        <p:sp>
          <p:nvSpPr>
            <p:cNvPr id="88099" name="Oval 35"/>
            <p:cNvSpPr>
              <a:spLocks noChangeArrowheads="1"/>
            </p:cNvSpPr>
            <p:nvPr/>
          </p:nvSpPr>
          <p:spPr bwMode="auto">
            <a:xfrm>
              <a:off x="2389" y="3621"/>
              <a:ext cx="809" cy="258"/>
            </a:xfrm>
            <a:prstGeom prst="ellipse">
              <a:avLst/>
            </a:prstGeom>
            <a:noFill/>
            <a:ln w="25400">
              <a:solidFill>
                <a:srgbClr val="FFFF66"/>
              </a:solidFill>
              <a:round/>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结束</a:t>
              </a:r>
            </a:p>
          </p:txBody>
        </p:sp>
        <p:sp>
          <p:nvSpPr>
            <p:cNvPr id="88100" name="Oval 36"/>
            <p:cNvSpPr>
              <a:spLocks noChangeArrowheads="1"/>
            </p:cNvSpPr>
            <p:nvPr/>
          </p:nvSpPr>
          <p:spPr bwMode="auto">
            <a:xfrm>
              <a:off x="4546" y="3060"/>
              <a:ext cx="809" cy="343"/>
            </a:xfrm>
            <a:prstGeom prst="ellipse">
              <a:avLst/>
            </a:prstGeom>
            <a:noFill/>
            <a:ln w="25400">
              <a:solidFill>
                <a:srgbClr val="FFFF66"/>
              </a:solidFill>
              <a:round/>
              <a:headEnd/>
              <a:tailEnd/>
            </a:ln>
            <a:extLst>
              <a:ext uri="{909E8E84-426E-40DD-AFC4-6F175D3DCCD1}">
                <a14:hiddenFill xmlns:a14="http://schemas.microsoft.com/office/drawing/2010/main">
                  <a:solidFill>
                    <a:srgbClr val="FFFFFF"/>
                  </a:solidFill>
                </a14:hiddenFill>
              </a:ext>
            </a:extLst>
          </p:spPr>
          <p:txBody>
            <a:bodyPr tIns="0" bIns="0"/>
            <a:lstStyle/>
            <a:p>
              <a:pPr eaLnBrk="0" hangingPunct="0">
                <a:lnSpc>
                  <a:spcPct val="100000"/>
                </a:lnSpc>
                <a:spcBef>
                  <a:spcPct val="0"/>
                </a:spcBef>
                <a:buClrTx/>
                <a:buSzTx/>
                <a:buFontTx/>
                <a:buNone/>
              </a:pPr>
              <a:r>
                <a:rPr kumimoji="0" lang="zh-CN" altLang="en-US" sz="2000">
                  <a:latin typeface="Times New Roman" pitchFamily="18" charset="0"/>
                </a:rPr>
                <a:t>出错</a:t>
              </a:r>
            </a:p>
          </p:txBody>
        </p:sp>
        <p:sp>
          <p:nvSpPr>
            <p:cNvPr id="88101" name="Line 37"/>
            <p:cNvSpPr>
              <a:spLocks noChangeShapeType="1"/>
            </p:cNvSpPr>
            <p:nvPr/>
          </p:nvSpPr>
          <p:spPr bwMode="auto">
            <a:xfrm>
              <a:off x="2793" y="3364"/>
              <a:ext cx="0" cy="257"/>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2" name="Line 38"/>
            <p:cNvSpPr>
              <a:spLocks noChangeShapeType="1"/>
            </p:cNvSpPr>
            <p:nvPr/>
          </p:nvSpPr>
          <p:spPr bwMode="auto">
            <a:xfrm flipV="1">
              <a:off x="1040" y="2162"/>
              <a:ext cx="0" cy="515"/>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3" name="Line 39"/>
            <p:cNvSpPr>
              <a:spLocks noChangeShapeType="1"/>
            </p:cNvSpPr>
            <p:nvPr/>
          </p:nvSpPr>
          <p:spPr bwMode="auto">
            <a:xfrm flipH="1">
              <a:off x="1984" y="2806"/>
              <a:ext cx="270" cy="0"/>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4" name="Line 40"/>
            <p:cNvSpPr>
              <a:spLocks noChangeShapeType="1"/>
            </p:cNvSpPr>
            <p:nvPr/>
          </p:nvSpPr>
          <p:spPr bwMode="auto">
            <a:xfrm>
              <a:off x="1040" y="2935"/>
              <a:ext cx="0" cy="257"/>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5" name="Line 41"/>
            <p:cNvSpPr>
              <a:spLocks noChangeShapeType="1"/>
            </p:cNvSpPr>
            <p:nvPr/>
          </p:nvSpPr>
          <p:spPr bwMode="auto">
            <a:xfrm>
              <a:off x="3467" y="3231"/>
              <a:ext cx="1079" cy="0"/>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6" name="Line 42"/>
            <p:cNvSpPr>
              <a:spLocks noChangeShapeType="1"/>
            </p:cNvSpPr>
            <p:nvPr/>
          </p:nvSpPr>
          <p:spPr bwMode="auto">
            <a:xfrm>
              <a:off x="4142" y="2420"/>
              <a:ext cx="0" cy="772"/>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7" name="Line 43"/>
            <p:cNvSpPr>
              <a:spLocks noChangeShapeType="1"/>
            </p:cNvSpPr>
            <p:nvPr/>
          </p:nvSpPr>
          <p:spPr bwMode="auto">
            <a:xfrm>
              <a:off x="4546" y="2291"/>
              <a:ext cx="270" cy="0"/>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8" name="Line 44"/>
            <p:cNvSpPr>
              <a:spLocks noChangeShapeType="1"/>
            </p:cNvSpPr>
            <p:nvPr/>
          </p:nvSpPr>
          <p:spPr bwMode="auto">
            <a:xfrm>
              <a:off x="3472" y="2291"/>
              <a:ext cx="270" cy="0"/>
            </a:xfrm>
            <a:prstGeom prst="line">
              <a:avLst/>
            </a:prstGeom>
            <a:noFill/>
            <a:ln w="25400">
              <a:solidFill>
                <a:srgbClr val="FFFF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109" name="Rectangle 45"/>
            <p:cNvSpPr>
              <a:spLocks noChangeArrowheads="1"/>
            </p:cNvSpPr>
            <p:nvPr/>
          </p:nvSpPr>
          <p:spPr bwMode="auto">
            <a:xfrm>
              <a:off x="1904" y="4052"/>
              <a:ext cx="1888"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lnSpc>
                  <a:spcPct val="100000"/>
                </a:lnSpc>
                <a:spcBef>
                  <a:spcPct val="0"/>
                </a:spcBef>
                <a:buClrTx/>
                <a:buSzTx/>
                <a:buFontTx/>
                <a:buNone/>
              </a:pPr>
              <a:r>
                <a:rPr kumimoji="0" lang="zh-CN" altLang="en-US" sz="2000">
                  <a:latin typeface="Times New Roman" pitchFamily="18" charset="0"/>
                </a:rPr>
                <a:t>预测分析程序工作过程</a:t>
              </a:r>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76200" y="76200"/>
            <a:ext cx="8915400" cy="533400"/>
          </a:xfrm>
        </p:spPr>
        <p:txBody>
          <a:bodyPr/>
          <a:lstStyle/>
          <a:p>
            <a:pPr>
              <a:buFont typeface="Monotype Sorts" pitchFamily="2" charset="2"/>
              <a:buNone/>
            </a:pPr>
            <a:r>
              <a:rPr lang="zh-CN" altLang="en-US" sz="2400" b="1">
                <a:solidFill>
                  <a:srgbClr val="FFFF66"/>
                </a:solidFill>
              </a:rPr>
              <a:t>3 输入串</a:t>
            </a:r>
            <a:r>
              <a:rPr lang="en-US" altLang="zh-CN" sz="2400" b="1">
                <a:solidFill>
                  <a:srgbClr val="FFFF66"/>
                </a:solidFill>
              </a:rPr>
              <a:t>i+i*i#</a:t>
            </a:r>
            <a:r>
              <a:rPr lang="zh-CN" altLang="en-US" sz="2400" b="1">
                <a:solidFill>
                  <a:srgbClr val="FFFF66"/>
                </a:solidFill>
              </a:rPr>
              <a:t>的分析过程</a:t>
            </a:r>
          </a:p>
        </p:txBody>
      </p:sp>
      <p:graphicFrame>
        <p:nvGraphicFramePr>
          <p:cNvPr id="65763" name="Group 227"/>
          <p:cNvGraphicFramePr>
            <a:graphicFrameLocks noGrp="1"/>
          </p:cNvGraphicFramePr>
          <p:nvPr/>
        </p:nvGraphicFramePr>
        <p:xfrm>
          <a:off x="304800" y="609600"/>
          <a:ext cx="8382000" cy="2377440"/>
        </p:xfrm>
        <a:graphic>
          <a:graphicData uri="http://schemas.openxmlformats.org/drawingml/2006/table">
            <a:tbl>
              <a:tblPr/>
              <a:tblGrid>
                <a:gridCol w="1154113"/>
                <a:gridCol w="1154112"/>
                <a:gridCol w="1273175"/>
                <a:gridCol w="1371600"/>
                <a:gridCol w="1219200"/>
                <a:gridCol w="1066800"/>
                <a:gridCol w="1143000"/>
              </a:tblGrid>
              <a:tr h="261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i</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E→TE</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E→TE</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E'→+TE</a:t>
                      </a:r>
                      <a:r>
                        <a:rPr kumimoji="1" lang="en-US" altLang="zh-CN" sz="2000" b="1" i="0" u="none" strike="noStrike" cap="none" normalizeH="0" baseline="0" smtClean="0">
                          <a:ln>
                            <a:noFill/>
                          </a:ln>
                          <a:solidFill>
                            <a:schemeClr val="tx1"/>
                          </a:solidFill>
                          <a:effectLst/>
                          <a:latin typeface="Times New Roman"/>
                          <a:ea typeface="宋体" pitchFamily="2" charset="-122"/>
                        </a:rPr>
                        <a:t>’</a:t>
                      </a:r>
                      <a:endParaRPr kumimoji="1" lang="en-US" altLang="zh-CN"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FT</a:t>
                      </a:r>
                      <a:r>
                        <a:rPr kumimoji="1" lang="en-US" altLang="zh-CN" sz="2000" b="1" i="0" u="none" strike="noStrike" cap="none" normalizeH="0" baseline="0" smtClean="0">
                          <a:ln>
                            <a:noFill/>
                          </a:ln>
                          <a:solidFill>
                            <a:schemeClr val="tx1"/>
                          </a:solidFill>
                          <a:effectLst/>
                          <a:latin typeface="Courier New"/>
                          <a:ea typeface="宋体" pitchFamily="2" charset="-122"/>
                        </a:rPr>
                        <a:t>’</a:t>
                      </a:r>
                      <a:endParaRPr kumimoji="1" lang="en-US"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FT</a:t>
                      </a:r>
                      <a:r>
                        <a:rPr kumimoji="1" lang="en-US" altLang="zh-CN" sz="2000" b="1" i="0" u="none" strike="noStrike" cap="none" normalizeH="0" baseline="0" smtClean="0">
                          <a:ln>
                            <a:noFill/>
                          </a:ln>
                          <a:solidFill>
                            <a:schemeClr val="tx1"/>
                          </a:solidFill>
                          <a:effectLst/>
                          <a:latin typeface="Courier New"/>
                          <a:ea typeface="宋体" pitchFamily="2" charset="-122"/>
                        </a:rPr>
                        <a:t>’</a:t>
                      </a:r>
                      <a:endParaRPr kumimoji="1" lang="en-US" altLang="zh-CN" sz="2000" b="1" i="0" u="none" strike="noStrike" cap="none" normalizeH="0" baseline="0" smtClean="0">
                        <a:ln>
                          <a:noFill/>
                        </a:ln>
                        <a:solidFill>
                          <a:schemeClr val="tx1"/>
                        </a:solidFill>
                        <a:effectLst/>
                        <a:latin typeface="宋体" pitchFamily="2" charset="-122"/>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FT'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F</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F→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F→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bl>
          </a:graphicData>
        </a:graphic>
      </p:graphicFrame>
      <p:grpSp>
        <p:nvGrpSpPr>
          <p:cNvPr id="65892" name="Group 356"/>
          <p:cNvGrpSpPr>
            <a:grpSpLocks/>
          </p:cNvGrpSpPr>
          <p:nvPr/>
        </p:nvGrpSpPr>
        <p:grpSpPr bwMode="auto">
          <a:xfrm>
            <a:off x="2211388" y="6326188"/>
            <a:ext cx="5637212" cy="455612"/>
            <a:chOff x="1393" y="3985"/>
            <a:chExt cx="3551" cy="287"/>
          </a:xfrm>
        </p:grpSpPr>
        <p:sp>
          <p:nvSpPr>
            <p:cNvPr id="65796" name="Rectangle 260"/>
            <p:cNvSpPr>
              <a:spLocks noChangeArrowheads="1"/>
            </p:cNvSpPr>
            <p:nvPr/>
          </p:nvSpPr>
          <p:spPr bwMode="auto">
            <a:xfrm>
              <a:off x="3658" y="3985"/>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+匹配</a:t>
              </a:r>
            </a:p>
          </p:txBody>
        </p:sp>
        <p:sp>
          <p:nvSpPr>
            <p:cNvPr id="65795" name="Rectangle 259"/>
            <p:cNvSpPr>
              <a:spLocks noChangeArrowheads="1"/>
            </p:cNvSpPr>
            <p:nvPr/>
          </p:nvSpPr>
          <p:spPr bwMode="auto">
            <a:xfrm>
              <a:off x="2434" y="3985"/>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i*i#</a:t>
              </a:r>
            </a:p>
          </p:txBody>
        </p:sp>
        <p:sp>
          <p:nvSpPr>
            <p:cNvPr id="65794" name="Rectangle 258"/>
            <p:cNvSpPr>
              <a:spLocks noChangeArrowheads="1"/>
            </p:cNvSpPr>
            <p:nvPr/>
          </p:nvSpPr>
          <p:spPr bwMode="auto">
            <a:xfrm>
              <a:off x="1393" y="3985"/>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solidFill>
                    <a:srgbClr val="FFFF66"/>
                  </a:solidFill>
                  <a:latin typeface="Times New Roman" pitchFamily="18" charset="0"/>
                </a:rPr>
                <a:t>E’T+</a:t>
              </a:r>
            </a:p>
          </p:txBody>
        </p:sp>
      </p:grpSp>
      <p:sp>
        <p:nvSpPr>
          <p:cNvPr id="65793" name="Rectangle 257"/>
          <p:cNvSpPr>
            <a:spLocks noChangeArrowheads="1"/>
          </p:cNvSpPr>
          <p:nvPr/>
        </p:nvSpPr>
        <p:spPr bwMode="auto">
          <a:xfrm>
            <a:off x="1143000" y="6326188"/>
            <a:ext cx="1068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7</a:t>
            </a:r>
          </a:p>
        </p:txBody>
      </p:sp>
      <p:grpSp>
        <p:nvGrpSpPr>
          <p:cNvPr id="65891" name="Group 355"/>
          <p:cNvGrpSpPr>
            <a:grpSpLocks/>
          </p:cNvGrpSpPr>
          <p:nvPr/>
        </p:nvGrpSpPr>
        <p:grpSpPr bwMode="auto">
          <a:xfrm>
            <a:off x="2211388" y="5870575"/>
            <a:ext cx="5637212" cy="455613"/>
            <a:chOff x="1393" y="3698"/>
            <a:chExt cx="3551" cy="287"/>
          </a:xfrm>
        </p:grpSpPr>
        <p:sp>
          <p:nvSpPr>
            <p:cNvPr id="65792" name="Rectangle 256"/>
            <p:cNvSpPr>
              <a:spLocks noChangeArrowheads="1"/>
            </p:cNvSpPr>
            <p:nvPr/>
          </p:nvSpPr>
          <p:spPr bwMode="auto">
            <a:xfrm>
              <a:off x="3658" y="3698"/>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E’→+TE’</a:t>
              </a:r>
              <a:endParaRPr lang="en-US" altLang="zh-CN">
                <a:latin typeface="宋体" pitchFamily="2" charset="-122"/>
              </a:endParaRPr>
            </a:p>
          </p:txBody>
        </p:sp>
        <p:sp>
          <p:nvSpPr>
            <p:cNvPr id="65791" name="Rectangle 255"/>
            <p:cNvSpPr>
              <a:spLocks noChangeArrowheads="1"/>
            </p:cNvSpPr>
            <p:nvPr/>
          </p:nvSpPr>
          <p:spPr bwMode="auto">
            <a:xfrm>
              <a:off x="2434" y="3698"/>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i*i#</a:t>
              </a:r>
            </a:p>
          </p:txBody>
        </p:sp>
        <p:sp>
          <p:nvSpPr>
            <p:cNvPr id="65790" name="Rectangle 254"/>
            <p:cNvSpPr>
              <a:spLocks noChangeArrowheads="1"/>
            </p:cNvSpPr>
            <p:nvPr/>
          </p:nvSpPr>
          <p:spPr bwMode="auto">
            <a:xfrm>
              <a:off x="1393" y="3698"/>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E’</a:t>
              </a:r>
            </a:p>
          </p:txBody>
        </p:sp>
      </p:grpSp>
      <p:sp>
        <p:nvSpPr>
          <p:cNvPr id="65789" name="Rectangle 253"/>
          <p:cNvSpPr>
            <a:spLocks noChangeArrowheads="1"/>
          </p:cNvSpPr>
          <p:nvPr/>
        </p:nvSpPr>
        <p:spPr bwMode="auto">
          <a:xfrm>
            <a:off x="1143000" y="5870575"/>
            <a:ext cx="1068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6</a:t>
            </a:r>
          </a:p>
        </p:txBody>
      </p:sp>
      <p:grpSp>
        <p:nvGrpSpPr>
          <p:cNvPr id="65890" name="Group 354"/>
          <p:cNvGrpSpPr>
            <a:grpSpLocks/>
          </p:cNvGrpSpPr>
          <p:nvPr/>
        </p:nvGrpSpPr>
        <p:grpSpPr bwMode="auto">
          <a:xfrm>
            <a:off x="2211388" y="5414963"/>
            <a:ext cx="5637212" cy="455612"/>
            <a:chOff x="1393" y="3411"/>
            <a:chExt cx="3551" cy="287"/>
          </a:xfrm>
        </p:grpSpPr>
        <p:sp>
          <p:nvSpPr>
            <p:cNvPr id="65788" name="Rectangle 252"/>
            <p:cNvSpPr>
              <a:spLocks noChangeArrowheads="1"/>
            </p:cNvSpPr>
            <p:nvPr/>
          </p:nvSpPr>
          <p:spPr bwMode="auto">
            <a:xfrm>
              <a:off x="3658" y="3411"/>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T’→ </a:t>
              </a:r>
              <a:r>
                <a:rPr lang="en-US" altLang="zh-CN">
                  <a:latin typeface="宋体" pitchFamily="2" charset="-122"/>
                </a:rPr>
                <a:t>ε</a:t>
              </a:r>
            </a:p>
          </p:txBody>
        </p:sp>
        <p:sp>
          <p:nvSpPr>
            <p:cNvPr id="65787" name="Rectangle 251"/>
            <p:cNvSpPr>
              <a:spLocks noChangeArrowheads="1"/>
            </p:cNvSpPr>
            <p:nvPr/>
          </p:nvSpPr>
          <p:spPr bwMode="auto">
            <a:xfrm>
              <a:off x="2434" y="3411"/>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i*i#</a:t>
              </a:r>
            </a:p>
          </p:txBody>
        </p:sp>
        <p:sp>
          <p:nvSpPr>
            <p:cNvPr id="65786" name="Rectangle 250"/>
            <p:cNvSpPr>
              <a:spLocks noChangeArrowheads="1"/>
            </p:cNvSpPr>
            <p:nvPr/>
          </p:nvSpPr>
          <p:spPr bwMode="auto">
            <a:xfrm>
              <a:off x="1393" y="3411"/>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E’T’</a:t>
              </a:r>
            </a:p>
          </p:txBody>
        </p:sp>
      </p:grpSp>
      <p:sp>
        <p:nvSpPr>
          <p:cNvPr id="65785" name="Rectangle 249"/>
          <p:cNvSpPr>
            <a:spLocks noChangeArrowheads="1"/>
          </p:cNvSpPr>
          <p:nvPr/>
        </p:nvSpPr>
        <p:spPr bwMode="auto">
          <a:xfrm>
            <a:off x="1143000" y="5414963"/>
            <a:ext cx="1068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5</a:t>
            </a:r>
          </a:p>
        </p:txBody>
      </p:sp>
      <p:grpSp>
        <p:nvGrpSpPr>
          <p:cNvPr id="65889" name="Group 353"/>
          <p:cNvGrpSpPr>
            <a:grpSpLocks/>
          </p:cNvGrpSpPr>
          <p:nvPr/>
        </p:nvGrpSpPr>
        <p:grpSpPr bwMode="auto">
          <a:xfrm>
            <a:off x="2211388" y="4959350"/>
            <a:ext cx="5637212" cy="455613"/>
            <a:chOff x="1393" y="3124"/>
            <a:chExt cx="3551" cy="287"/>
          </a:xfrm>
        </p:grpSpPr>
        <p:sp>
          <p:nvSpPr>
            <p:cNvPr id="65784" name="Rectangle 248"/>
            <p:cNvSpPr>
              <a:spLocks noChangeArrowheads="1"/>
            </p:cNvSpPr>
            <p:nvPr/>
          </p:nvSpPr>
          <p:spPr bwMode="auto">
            <a:xfrm>
              <a:off x="3658" y="3124"/>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i</a:t>
              </a:r>
              <a:r>
                <a:rPr lang="zh-CN" altLang="en-US">
                  <a:latin typeface="Times New Roman" pitchFamily="18" charset="0"/>
                </a:rPr>
                <a:t>匹配</a:t>
              </a:r>
            </a:p>
          </p:txBody>
        </p:sp>
        <p:sp>
          <p:nvSpPr>
            <p:cNvPr id="65783" name="Rectangle 247"/>
            <p:cNvSpPr>
              <a:spLocks noChangeArrowheads="1"/>
            </p:cNvSpPr>
            <p:nvPr/>
          </p:nvSpPr>
          <p:spPr bwMode="auto">
            <a:xfrm>
              <a:off x="2434" y="3124"/>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i+i*i#</a:t>
              </a:r>
            </a:p>
          </p:txBody>
        </p:sp>
        <p:sp>
          <p:nvSpPr>
            <p:cNvPr id="65782" name="Rectangle 246"/>
            <p:cNvSpPr>
              <a:spLocks noChangeArrowheads="1"/>
            </p:cNvSpPr>
            <p:nvPr/>
          </p:nvSpPr>
          <p:spPr bwMode="auto">
            <a:xfrm>
              <a:off x="1393" y="3124"/>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E’T’</a:t>
              </a:r>
              <a:r>
                <a:rPr lang="en-US" altLang="zh-CN">
                  <a:solidFill>
                    <a:srgbClr val="FFFF66"/>
                  </a:solidFill>
                  <a:latin typeface="Times New Roman" pitchFamily="18" charset="0"/>
                </a:rPr>
                <a:t>i</a:t>
              </a:r>
            </a:p>
          </p:txBody>
        </p:sp>
      </p:grpSp>
      <p:sp>
        <p:nvSpPr>
          <p:cNvPr id="65781" name="Rectangle 245"/>
          <p:cNvSpPr>
            <a:spLocks noChangeArrowheads="1"/>
          </p:cNvSpPr>
          <p:nvPr/>
        </p:nvSpPr>
        <p:spPr bwMode="auto">
          <a:xfrm>
            <a:off x="1143000" y="4959350"/>
            <a:ext cx="1068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4</a:t>
            </a:r>
          </a:p>
        </p:txBody>
      </p:sp>
      <p:grpSp>
        <p:nvGrpSpPr>
          <p:cNvPr id="65888" name="Group 352"/>
          <p:cNvGrpSpPr>
            <a:grpSpLocks/>
          </p:cNvGrpSpPr>
          <p:nvPr/>
        </p:nvGrpSpPr>
        <p:grpSpPr bwMode="auto">
          <a:xfrm>
            <a:off x="2211388" y="4503738"/>
            <a:ext cx="5637212" cy="455612"/>
            <a:chOff x="1393" y="2837"/>
            <a:chExt cx="3551" cy="287"/>
          </a:xfrm>
        </p:grpSpPr>
        <p:sp>
          <p:nvSpPr>
            <p:cNvPr id="65780" name="Rectangle 244"/>
            <p:cNvSpPr>
              <a:spLocks noChangeArrowheads="1"/>
            </p:cNvSpPr>
            <p:nvPr/>
          </p:nvSpPr>
          <p:spPr bwMode="auto">
            <a:xfrm>
              <a:off x="3658" y="2837"/>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F→i</a:t>
              </a:r>
            </a:p>
          </p:txBody>
        </p:sp>
        <p:sp>
          <p:nvSpPr>
            <p:cNvPr id="65779" name="Rectangle 243"/>
            <p:cNvSpPr>
              <a:spLocks noChangeArrowheads="1"/>
            </p:cNvSpPr>
            <p:nvPr/>
          </p:nvSpPr>
          <p:spPr bwMode="auto">
            <a:xfrm>
              <a:off x="2434" y="2837"/>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i+i*i#</a:t>
              </a:r>
            </a:p>
          </p:txBody>
        </p:sp>
        <p:sp>
          <p:nvSpPr>
            <p:cNvPr id="65778" name="Rectangle 242"/>
            <p:cNvSpPr>
              <a:spLocks noChangeArrowheads="1"/>
            </p:cNvSpPr>
            <p:nvPr/>
          </p:nvSpPr>
          <p:spPr bwMode="auto">
            <a:xfrm>
              <a:off x="1393" y="2837"/>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E’</a:t>
              </a:r>
              <a:r>
                <a:rPr lang="en-US" altLang="zh-CN">
                  <a:solidFill>
                    <a:srgbClr val="FFFF66"/>
                  </a:solidFill>
                  <a:latin typeface="Times New Roman" pitchFamily="18" charset="0"/>
                </a:rPr>
                <a:t>T’F</a:t>
              </a:r>
            </a:p>
          </p:txBody>
        </p:sp>
      </p:grpSp>
      <p:sp>
        <p:nvSpPr>
          <p:cNvPr id="65777" name="Rectangle 241"/>
          <p:cNvSpPr>
            <a:spLocks noChangeArrowheads="1"/>
          </p:cNvSpPr>
          <p:nvPr/>
        </p:nvSpPr>
        <p:spPr bwMode="auto">
          <a:xfrm>
            <a:off x="1143000" y="4503738"/>
            <a:ext cx="1068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3</a:t>
            </a:r>
          </a:p>
        </p:txBody>
      </p:sp>
      <p:grpSp>
        <p:nvGrpSpPr>
          <p:cNvPr id="65887" name="Group 351"/>
          <p:cNvGrpSpPr>
            <a:grpSpLocks/>
          </p:cNvGrpSpPr>
          <p:nvPr/>
        </p:nvGrpSpPr>
        <p:grpSpPr bwMode="auto">
          <a:xfrm>
            <a:off x="2211388" y="4048125"/>
            <a:ext cx="5637212" cy="455613"/>
            <a:chOff x="1393" y="2550"/>
            <a:chExt cx="3551" cy="287"/>
          </a:xfrm>
        </p:grpSpPr>
        <p:sp>
          <p:nvSpPr>
            <p:cNvPr id="65776" name="Rectangle 240"/>
            <p:cNvSpPr>
              <a:spLocks noChangeArrowheads="1"/>
            </p:cNvSpPr>
            <p:nvPr/>
          </p:nvSpPr>
          <p:spPr bwMode="auto">
            <a:xfrm>
              <a:off x="3658" y="2550"/>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T→FT’</a:t>
              </a:r>
            </a:p>
          </p:txBody>
        </p:sp>
        <p:sp>
          <p:nvSpPr>
            <p:cNvPr id="65775" name="Rectangle 239"/>
            <p:cNvSpPr>
              <a:spLocks noChangeArrowheads="1"/>
            </p:cNvSpPr>
            <p:nvPr/>
          </p:nvSpPr>
          <p:spPr bwMode="auto">
            <a:xfrm>
              <a:off x="2434" y="2550"/>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i+i*i#</a:t>
              </a:r>
            </a:p>
          </p:txBody>
        </p:sp>
        <p:sp>
          <p:nvSpPr>
            <p:cNvPr id="65774" name="Rectangle 238"/>
            <p:cNvSpPr>
              <a:spLocks noChangeArrowheads="1"/>
            </p:cNvSpPr>
            <p:nvPr/>
          </p:nvSpPr>
          <p:spPr bwMode="auto">
            <a:xfrm>
              <a:off x="1393" y="2550"/>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solidFill>
                    <a:srgbClr val="FFFF66"/>
                  </a:solidFill>
                  <a:latin typeface="Times New Roman" pitchFamily="18" charset="0"/>
                </a:rPr>
                <a:t>E’T</a:t>
              </a:r>
            </a:p>
          </p:txBody>
        </p:sp>
      </p:grpSp>
      <p:sp>
        <p:nvSpPr>
          <p:cNvPr id="65773" name="Rectangle 237"/>
          <p:cNvSpPr>
            <a:spLocks noChangeArrowheads="1"/>
          </p:cNvSpPr>
          <p:nvPr/>
        </p:nvSpPr>
        <p:spPr bwMode="auto">
          <a:xfrm>
            <a:off x="1143000" y="4048125"/>
            <a:ext cx="1068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2</a:t>
            </a:r>
          </a:p>
        </p:txBody>
      </p:sp>
      <p:grpSp>
        <p:nvGrpSpPr>
          <p:cNvPr id="65886" name="Group 350"/>
          <p:cNvGrpSpPr>
            <a:grpSpLocks/>
          </p:cNvGrpSpPr>
          <p:nvPr/>
        </p:nvGrpSpPr>
        <p:grpSpPr bwMode="auto">
          <a:xfrm>
            <a:off x="2211388" y="3592513"/>
            <a:ext cx="5637212" cy="455612"/>
            <a:chOff x="1393" y="2263"/>
            <a:chExt cx="3551" cy="287"/>
          </a:xfrm>
        </p:grpSpPr>
        <p:sp>
          <p:nvSpPr>
            <p:cNvPr id="65772" name="Rectangle 236"/>
            <p:cNvSpPr>
              <a:spLocks noChangeArrowheads="1"/>
            </p:cNvSpPr>
            <p:nvPr/>
          </p:nvSpPr>
          <p:spPr bwMode="auto">
            <a:xfrm>
              <a:off x="3658" y="2263"/>
              <a:ext cx="12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E→TE’</a:t>
              </a:r>
            </a:p>
          </p:txBody>
        </p:sp>
        <p:sp>
          <p:nvSpPr>
            <p:cNvPr id="65771" name="Rectangle 235"/>
            <p:cNvSpPr>
              <a:spLocks noChangeArrowheads="1"/>
            </p:cNvSpPr>
            <p:nvPr/>
          </p:nvSpPr>
          <p:spPr bwMode="auto">
            <a:xfrm>
              <a:off x="2434" y="2263"/>
              <a:ext cx="122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a:latin typeface="Times New Roman" pitchFamily="18" charset="0"/>
                </a:rPr>
                <a:t>i+i*i#</a:t>
              </a:r>
            </a:p>
          </p:txBody>
        </p:sp>
        <p:sp>
          <p:nvSpPr>
            <p:cNvPr id="65770" name="Rectangle 234"/>
            <p:cNvSpPr>
              <a:spLocks noChangeArrowheads="1"/>
            </p:cNvSpPr>
            <p:nvPr/>
          </p:nvSpPr>
          <p:spPr bwMode="auto">
            <a:xfrm>
              <a:off x="1393" y="2263"/>
              <a:ext cx="1041"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a:t>
              </a:r>
              <a:r>
                <a:rPr lang="en-US" altLang="zh-CN">
                  <a:latin typeface="Times New Roman" pitchFamily="18" charset="0"/>
                </a:rPr>
                <a:t>E</a:t>
              </a:r>
            </a:p>
          </p:txBody>
        </p:sp>
      </p:grpSp>
      <p:sp>
        <p:nvSpPr>
          <p:cNvPr id="65769" name="Rectangle 233"/>
          <p:cNvSpPr>
            <a:spLocks noChangeArrowheads="1"/>
          </p:cNvSpPr>
          <p:nvPr/>
        </p:nvSpPr>
        <p:spPr bwMode="auto">
          <a:xfrm>
            <a:off x="1143000" y="3592513"/>
            <a:ext cx="1068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latin typeface="Times New Roman" pitchFamily="18" charset="0"/>
              </a:rPr>
              <a:t>1</a:t>
            </a:r>
          </a:p>
        </p:txBody>
      </p:sp>
      <p:sp>
        <p:nvSpPr>
          <p:cNvPr id="65768" name="Rectangle 232"/>
          <p:cNvSpPr>
            <a:spLocks noChangeArrowheads="1"/>
          </p:cNvSpPr>
          <p:nvPr/>
        </p:nvSpPr>
        <p:spPr bwMode="auto">
          <a:xfrm>
            <a:off x="5807075" y="3136900"/>
            <a:ext cx="2041525"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t>所用产生式</a:t>
            </a:r>
          </a:p>
        </p:txBody>
      </p:sp>
      <p:sp>
        <p:nvSpPr>
          <p:cNvPr id="65767" name="Rectangle 231"/>
          <p:cNvSpPr>
            <a:spLocks noChangeArrowheads="1"/>
          </p:cNvSpPr>
          <p:nvPr/>
        </p:nvSpPr>
        <p:spPr bwMode="auto">
          <a:xfrm>
            <a:off x="3863975" y="3136900"/>
            <a:ext cx="19431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t>剩余输入串</a:t>
            </a:r>
          </a:p>
        </p:txBody>
      </p:sp>
      <p:sp>
        <p:nvSpPr>
          <p:cNvPr id="65766" name="Rectangle 230"/>
          <p:cNvSpPr>
            <a:spLocks noChangeArrowheads="1"/>
          </p:cNvSpPr>
          <p:nvPr/>
        </p:nvSpPr>
        <p:spPr bwMode="auto">
          <a:xfrm>
            <a:off x="2211388" y="3136900"/>
            <a:ext cx="1652587"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t>分析栈</a:t>
            </a:r>
          </a:p>
        </p:txBody>
      </p:sp>
      <p:sp>
        <p:nvSpPr>
          <p:cNvPr id="65765" name="Rectangle 229"/>
          <p:cNvSpPr>
            <a:spLocks noChangeArrowheads="1"/>
          </p:cNvSpPr>
          <p:nvPr/>
        </p:nvSpPr>
        <p:spPr bwMode="auto">
          <a:xfrm>
            <a:off x="1143000" y="3136900"/>
            <a:ext cx="1068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a:t>步骤</a:t>
            </a:r>
          </a:p>
        </p:txBody>
      </p:sp>
      <p:sp>
        <p:nvSpPr>
          <p:cNvPr id="65801" name="Line 265"/>
          <p:cNvSpPr>
            <a:spLocks noChangeShapeType="1"/>
          </p:cNvSpPr>
          <p:nvPr/>
        </p:nvSpPr>
        <p:spPr bwMode="auto">
          <a:xfrm>
            <a:off x="1143000" y="3136900"/>
            <a:ext cx="6705600" cy="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2" name="Line 266"/>
          <p:cNvSpPr>
            <a:spLocks noChangeShapeType="1"/>
          </p:cNvSpPr>
          <p:nvPr/>
        </p:nvSpPr>
        <p:spPr bwMode="auto">
          <a:xfrm>
            <a:off x="1143000" y="3592513"/>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3" name="Line 267"/>
          <p:cNvSpPr>
            <a:spLocks noChangeShapeType="1"/>
          </p:cNvSpPr>
          <p:nvPr/>
        </p:nvSpPr>
        <p:spPr bwMode="auto">
          <a:xfrm>
            <a:off x="1143000" y="4048125"/>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4" name="Line 268"/>
          <p:cNvSpPr>
            <a:spLocks noChangeShapeType="1"/>
          </p:cNvSpPr>
          <p:nvPr/>
        </p:nvSpPr>
        <p:spPr bwMode="auto">
          <a:xfrm>
            <a:off x="1143000" y="4503738"/>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5" name="Line 269"/>
          <p:cNvSpPr>
            <a:spLocks noChangeShapeType="1"/>
          </p:cNvSpPr>
          <p:nvPr/>
        </p:nvSpPr>
        <p:spPr bwMode="auto">
          <a:xfrm>
            <a:off x="1143000" y="4959350"/>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6" name="Line 270"/>
          <p:cNvSpPr>
            <a:spLocks noChangeShapeType="1"/>
          </p:cNvSpPr>
          <p:nvPr/>
        </p:nvSpPr>
        <p:spPr bwMode="auto">
          <a:xfrm>
            <a:off x="1143000" y="5414963"/>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7" name="Line 271"/>
          <p:cNvSpPr>
            <a:spLocks noChangeShapeType="1"/>
          </p:cNvSpPr>
          <p:nvPr/>
        </p:nvSpPr>
        <p:spPr bwMode="auto">
          <a:xfrm>
            <a:off x="1143000" y="5870575"/>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08" name="Line 272"/>
          <p:cNvSpPr>
            <a:spLocks noChangeShapeType="1"/>
          </p:cNvSpPr>
          <p:nvPr/>
        </p:nvSpPr>
        <p:spPr bwMode="auto">
          <a:xfrm>
            <a:off x="1143000" y="6326188"/>
            <a:ext cx="67056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10" name="Line 274"/>
          <p:cNvSpPr>
            <a:spLocks noChangeShapeType="1"/>
          </p:cNvSpPr>
          <p:nvPr/>
        </p:nvSpPr>
        <p:spPr bwMode="auto">
          <a:xfrm>
            <a:off x="1143000" y="6781800"/>
            <a:ext cx="6705600" cy="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11" name="Line 275"/>
          <p:cNvSpPr>
            <a:spLocks noChangeShapeType="1"/>
          </p:cNvSpPr>
          <p:nvPr/>
        </p:nvSpPr>
        <p:spPr bwMode="auto">
          <a:xfrm>
            <a:off x="1143000" y="3136900"/>
            <a:ext cx="0" cy="364490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12" name="Line 276"/>
          <p:cNvSpPr>
            <a:spLocks noChangeShapeType="1"/>
          </p:cNvSpPr>
          <p:nvPr/>
        </p:nvSpPr>
        <p:spPr bwMode="auto">
          <a:xfrm>
            <a:off x="2211388" y="3136900"/>
            <a:ext cx="0" cy="36449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13" name="Line 277"/>
          <p:cNvSpPr>
            <a:spLocks noChangeShapeType="1"/>
          </p:cNvSpPr>
          <p:nvPr/>
        </p:nvSpPr>
        <p:spPr bwMode="auto">
          <a:xfrm>
            <a:off x="3863975" y="3136900"/>
            <a:ext cx="0" cy="36449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14" name="Line 278"/>
          <p:cNvSpPr>
            <a:spLocks noChangeShapeType="1"/>
          </p:cNvSpPr>
          <p:nvPr/>
        </p:nvSpPr>
        <p:spPr bwMode="auto">
          <a:xfrm>
            <a:off x="5807075" y="3136900"/>
            <a:ext cx="0" cy="364490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815" name="Line 279"/>
          <p:cNvSpPr>
            <a:spLocks noChangeShapeType="1"/>
          </p:cNvSpPr>
          <p:nvPr/>
        </p:nvSpPr>
        <p:spPr bwMode="auto">
          <a:xfrm>
            <a:off x="7848600" y="3136900"/>
            <a:ext cx="0" cy="3644900"/>
          </a:xfrm>
          <a:prstGeom prst="line">
            <a:avLst/>
          </a:prstGeom>
          <a:noFill/>
          <a:ln w="28575" cap="sq">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8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58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58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58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58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58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5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6812" name="Group 252"/>
          <p:cNvGrpSpPr>
            <a:grpSpLocks/>
          </p:cNvGrpSpPr>
          <p:nvPr/>
        </p:nvGrpSpPr>
        <p:grpSpPr bwMode="auto">
          <a:xfrm>
            <a:off x="2290763" y="2590800"/>
            <a:ext cx="5253037" cy="427038"/>
            <a:chOff x="1443" y="1632"/>
            <a:chExt cx="3309" cy="269"/>
          </a:xfrm>
        </p:grpSpPr>
        <p:sp>
          <p:nvSpPr>
            <p:cNvPr id="66666" name="Rectangle 106"/>
            <p:cNvSpPr>
              <a:spLocks noChangeArrowheads="1"/>
            </p:cNvSpPr>
            <p:nvPr/>
          </p:nvSpPr>
          <p:spPr bwMode="auto">
            <a:xfrm>
              <a:off x="3554" y="1632"/>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T→FT’</a:t>
              </a:r>
            </a:p>
          </p:txBody>
        </p:sp>
        <p:sp>
          <p:nvSpPr>
            <p:cNvPr id="66664" name="Rectangle 104"/>
            <p:cNvSpPr>
              <a:spLocks noChangeArrowheads="1"/>
            </p:cNvSpPr>
            <p:nvPr/>
          </p:nvSpPr>
          <p:spPr bwMode="auto">
            <a:xfrm>
              <a:off x="2413" y="1632"/>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i*i#</a:t>
              </a:r>
            </a:p>
          </p:txBody>
        </p:sp>
        <p:sp>
          <p:nvSpPr>
            <p:cNvPr id="66662" name="Rectangle 102"/>
            <p:cNvSpPr>
              <a:spLocks noChangeArrowheads="1"/>
            </p:cNvSpPr>
            <p:nvPr/>
          </p:nvSpPr>
          <p:spPr bwMode="auto">
            <a:xfrm>
              <a:off x="1443" y="1632"/>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E’T</a:t>
              </a:r>
            </a:p>
          </p:txBody>
        </p:sp>
      </p:grpSp>
      <p:sp>
        <p:nvSpPr>
          <p:cNvPr id="66660" name="Rectangle 100"/>
          <p:cNvSpPr>
            <a:spLocks noChangeArrowheads="1"/>
          </p:cNvSpPr>
          <p:nvPr/>
        </p:nvSpPr>
        <p:spPr bwMode="auto">
          <a:xfrm>
            <a:off x="1295400" y="2590800"/>
            <a:ext cx="9953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8</a:t>
            </a:r>
          </a:p>
        </p:txBody>
      </p:sp>
      <p:grpSp>
        <p:nvGrpSpPr>
          <p:cNvPr id="66817" name="Group 257"/>
          <p:cNvGrpSpPr>
            <a:grpSpLocks/>
          </p:cNvGrpSpPr>
          <p:nvPr/>
        </p:nvGrpSpPr>
        <p:grpSpPr bwMode="auto">
          <a:xfrm>
            <a:off x="2290763" y="4724400"/>
            <a:ext cx="5253037" cy="427038"/>
            <a:chOff x="1443" y="2976"/>
            <a:chExt cx="3309" cy="269"/>
          </a:xfrm>
        </p:grpSpPr>
        <p:sp>
          <p:nvSpPr>
            <p:cNvPr id="66563" name="Rectangle 3"/>
            <p:cNvSpPr>
              <a:spLocks noChangeArrowheads="1"/>
            </p:cNvSpPr>
            <p:nvPr/>
          </p:nvSpPr>
          <p:spPr bwMode="auto">
            <a:xfrm>
              <a:off x="3554" y="2976"/>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t>F→i</a:t>
              </a:r>
            </a:p>
          </p:txBody>
        </p:sp>
        <p:sp>
          <p:nvSpPr>
            <p:cNvPr id="66564" name="Rectangle 4"/>
            <p:cNvSpPr>
              <a:spLocks noChangeArrowheads="1"/>
            </p:cNvSpPr>
            <p:nvPr/>
          </p:nvSpPr>
          <p:spPr bwMode="auto">
            <a:xfrm>
              <a:off x="2413" y="2976"/>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a:t>
              </a:r>
            </a:p>
          </p:txBody>
        </p:sp>
        <p:sp>
          <p:nvSpPr>
            <p:cNvPr id="66565" name="Rectangle 5"/>
            <p:cNvSpPr>
              <a:spLocks noChangeArrowheads="1"/>
            </p:cNvSpPr>
            <p:nvPr/>
          </p:nvSpPr>
          <p:spPr bwMode="auto">
            <a:xfrm>
              <a:off x="1443" y="2976"/>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E’T’F</a:t>
              </a:r>
            </a:p>
          </p:txBody>
        </p:sp>
      </p:grpSp>
      <p:sp>
        <p:nvSpPr>
          <p:cNvPr id="66566" name="Rectangle 6"/>
          <p:cNvSpPr>
            <a:spLocks noChangeArrowheads="1"/>
          </p:cNvSpPr>
          <p:nvPr/>
        </p:nvSpPr>
        <p:spPr bwMode="auto">
          <a:xfrm>
            <a:off x="1295400" y="4724400"/>
            <a:ext cx="9953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13</a:t>
            </a:r>
          </a:p>
        </p:txBody>
      </p:sp>
      <p:grpSp>
        <p:nvGrpSpPr>
          <p:cNvPr id="66818" name="Group 258"/>
          <p:cNvGrpSpPr>
            <a:grpSpLocks/>
          </p:cNvGrpSpPr>
          <p:nvPr/>
        </p:nvGrpSpPr>
        <p:grpSpPr bwMode="auto">
          <a:xfrm>
            <a:off x="2290763" y="5151438"/>
            <a:ext cx="5253037" cy="427037"/>
            <a:chOff x="1443" y="3245"/>
            <a:chExt cx="3309" cy="269"/>
          </a:xfrm>
        </p:grpSpPr>
        <p:sp>
          <p:nvSpPr>
            <p:cNvPr id="66567" name="Rectangle 7"/>
            <p:cNvSpPr>
              <a:spLocks noChangeArrowheads="1"/>
            </p:cNvSpPr>
            <p:nvPr/>
          </p:nvSpPr>
          <p:spPr bwMode="auto">
            <a:xfrm>
              <a:off x="3554" y="3245"/>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a:t>
              </a:r>
              <a:r>
                <a:rPr lang="zh-CN" altLang="en-US" sz="2200">
                  <a:latin typeface="Times New Roman" pitchFamily="18" charset="0"/>
                </a:rPr>
                <a:t>匹配</a:t>
              </a:r>
            </a:p>
          </p:txBody>
        </p:sp>
        <p:sp>
          <p:nvSpPr>
            <p:cNvPr id="66568" name="Rectangle 8"/>
            <p:cNvSpPr>
              <a:spLocks noChangeArrowheads="1"/>
            </p:cNvSpPr>
            <p:nvPr/>
          </p:nvSpPr>
          <p:spPr bwMode="auto">
            <a:xfrm>
              <a:off x="2413" y="3245"/>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a:t>
              </a:r>
            </a:p>
          </p:txBody>
        </p:sp>
        <p:sp>
          <p:nvSpPr>
            <p:cNvPr id="66569" name="Rectangle 9"/>
            <p:cNvSpPr>
              <a:spLocks noChangeArrowheads="1"/>
            </p:cNvSpPr>
            <p:nvPr/>
          </p:nvSpPr>
          <p:spPr bwMode="auto">
            <a:xfrm>
              <a:off x="1443" y="3245"/>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E’T’</a:t>
              </a:r>
              <a:r>
                <a:rPr lang="en-US" altLang="zh-CN" sz="2200">
                  <a:solidFill>
                    <a:srgbClr val="FFFF66"/>
                  </a:solidFill>
                  <a:latin typeface="Times New Roman" pitchFamily="18" charset="0"/>
                </a:rPr>
                <a:t>i</a:t>
              </a:r>
            </a:p>
          </p:txBody>
        </p:sp>
      </p:grpSp>
      <p:sp>
        <p:nvSpPr>
          <p:cNvPr id="66570" name="Rectangle 10"/>
          <p:cNvSpPr>
            <a:spLocks noChangeArrowheads="1"/>
          </p:cNvSpPr>
          <p:nvPr/>
        </p:nvSpPr>
        <p:spPr bwMode="auto">
          <a:xfrm>
            <a:off x="1295400" y="5151438"/>
            <a:ext cx="9953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14</a:t>
            </a:r>
          </a:p>
        </p:txBody>
      </p:sp>
      <p:grpSp>
        <p:nvGrpSpPr>
          <p:cNvPr id="66819" name="Group 259"/>
          <p:cNvGrpSpPr>
            <a:grpSpLocks/>
          </p:cNvGrpSpPr>
          <p:nvPr/>
        </p:nvGrpSpPr>
        <p:grpSpPr bwMode="auto">
          <a:xfrm>
            <a:off x="2290763" y="5578475"/>
            <a:ext cx="5253037" cy="425450"/>
            <a:chOff x="1443" y="3514"/>
            <a:chExt cx="3309" cy="268"/>
          </a:xfrm>
        </p:grpSpPr>
        <p:sp>
          <p:nvSpPr>
            <p:cNvPr id="66571" name="Rectangle 11"/>
            <p:cNvSpPr>
              <a:spLocks noChangeArrowheads="1"/>
            </p:cNvSpPr>
            <p:nvPr/>
          </p:nvSpPr>
          <p:spPr bwMode="auto">
            <a:xfrm>
              <a:off x="3554" y="3514"/>
              <a:ext cx="119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T’→ </a:t>
              </a:r>
              <a:r>
                <a:rPr lang="en-US" altLang="zh-CN" sz="2200">
                  <a:latin typeface="宋体" pitchFamily="2" charset="-122"/>
                </a:rPr>
                <a:t>ε</a:t>
              </a:r>
              <a:endParaRPr lang="en-US" altLang="zh-CN" sz="2200">
                <a:latin typeface="Times New Roman" pitchFamily="18" charset="0"/>
              </a:endParaRPr>
            </a:p>
          </p:txBody>
        </p:sp>
        <p:sp>
          <p:nvSpPr>
            <p:cNvPr id="66572" name="Rectangle 12"/>
            <p:cNvSpPr>
              <a:spLocks noChangeArrowheads="1"/>
            </p:cNvSpPr>
            <p:nvPr/>
          </p:nvSpPr>
          <p:spPr bwMode="auto">
            <a:xfrm>
              <a:off x="2413" y="3514"/>
              <a:ext cx="114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p>
          </p:txBody>
        </p:sp>
        <p:sp>
          <p:nvSpPr>
            <p:cNvPr id="66573" name="Rectangle 13"/>
            <p:cNvSpPr>
              <a:spLocks noChangeArrowheads="1"/>
            </p:cNvSpPr>
            <p:nvPr/>
          </p:nvSpPr>
          <p:spPr bwMode="auto">
            <a:xfrm>
              <a:off x="1443" y="3514"/>
              <a:ext cx="97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E’T’</a:t>
              </a:r>
            </a:p>
          </p:txBody>
        </p:sp>
      </p:grpSp>
      <p:sp>
        <p:nvSpPr>
          <p:cNvPr id="66574" name="Rectangle 14"/>
          <p:cNvSpPr>
            <a:spLocks noChangeArrowheads="1"/>
          </p:cNvSpPr>
          <p:nvPr/>
        </p:nvSpPr>
        <p:spPr bwMode="auto">
          <a:xfrm>
            <a:off x="1295400" y="5578475"/>
            <a:ext cx="99536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15</a:t>
            </a:r>
          </a:p>
        </p:txBody>
      </p:sp>
      <p:grpSp>
        <p:nvGrpSpPr>
          <p:cNvPr id="66820" name="Group 260"/>
          <p:cNvGrpSpPr>
            <a:grpSpLocks/>
          </p:cNvGrpSpPr>
          <p:nvPr/>
        </p:nvGrpSpPr>
        <p:grpSpPr bwMode="auto">
          <a:xfrm>
            <a:off x="2290763" y="6003925"/>
            <a:ext cx="5253037" cy="427038"/>
            <a:chOff x="1443" y="3782"/>
            <a:chExt cx="3309" cy="269"/>
          </a:xfrm>
        </p:grpSpPr>
        <p:sp>
          <p:nvSpPr>
            <p:cNvPr id="66575" name="Rectangle 15"/>
            <p:cNvSpPr>
              <a:spLocks noChangeArrowheads="1"/>
            </p:cNvSpPr>
            <p:nvPr/>
          </p:nvSpPr>
          <p:spPr bwMode="auto">
            <a:xfrm>
              <a:off x="3554" y="3782"/>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E’→ </a:t>
              </a:r>
              <a:r>
                <a:rPr lang="en-US" altLang="zh-CN" sz="2200">
                  <a:latin typeface="宋体" pitchFamily="2" charset="-122"/>
                </a:rPr>
                <a:t>ε</a:t>
              </a:r>
              <a:endParaRPr lang="en-US" altLang="zh-CN" sz="2200">
                <a:latin typeface="Times New Roman" pitchFamily="18" charset="0"/>
              </a:endParaRPr>
            </a:p>
          </p:txBody>
        </p:sp>
        <p:sp>
          <p:nvSpPr>
            <p:cNvPr id="66576" name="Rectangle 16"/>
            <p:cNvSpPr>
              <a:spLocks noChangeArrowheads="1"/>
            </p:cNvSpPr>
            <p:nvPr/>
          </p:nvSpPr>
          <p:spPr bwMode="auto">
            <a:xfrm>
              <a:off x="2413" y="3782"/>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p>
          </p:txBody>
        </p:sp>
        <p:sp>
          <p:nvSpPr>
            <p:cNvPr id="66577" name="Rectangle 17"/>
            <p:cNvSpPr>
              <a:spLocks noChangeArrowheads="1"/>
            </p:cNvSpPr>
            <p:nvPr/>
          </p:nvSpPr>
          <p:spPr bwMode="auto">
            <a:xfrm>
              <a:off x="1443" y="3782"/>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a:t>
              </a:r>
            </a:p>
          </p:txBody>
        </p:sp>
      </p:grpSp>
      <p:sp>
        <p:nvSpPr>
          <p:cNvPr id="66578" name="Rectangle 18"/>
          <p:cNvSpPr>
            <a:spLocks noChangeArrowheads="1"/>
          </p:cNvSpPr>
          <p:nvPr/>
        </p:nvSpPr>
        <p:spPr bwMode="auto">
          <a:xfrm>
            <a:off x="1295400" y="6003925"/>
            <a:ext cx="9953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16</a:t>
            </a:r>
          </a:p>
        </p:txBody>
      </p:sp>
      <p:grpSp>
        <p:nvGrpSpPr>
          <p:cNvPr id="66821" name="Group 261"/>
          <p:cNvGrpSpPr>
            <a:grpSpLocks/>
          </p:cNvGrpSpPr>
          <p:nvPr/>
        </p:nvGrpSpPr>
        <p:grpSpPr bwMode="auto">
          <a:xfrm>
            <a:off x="2290763" y="6430963"/>
            <a:ext cx="5253037" cy="427037"/>
            <a:chOff x="1443" y="4051"/>
            <a:chExt cx="3309" cy="269"/>
          </a:xfrm>
        </p:grpSpPr>
        <p:sp>
          <p:nvSpPr>
            <p:cNvPr id="66579" name="Rectangle 19"/>
            <p:cNvSpPr>
              <a:spLocks noChangeArrowheads="1"/>
            </p:cNvSpPr>
            <p:nvPr/>
          </p:nvSpPr>
          <p:spPr bwMode="auto">
            <a:xfrm>
              <a:off x="3554" y="4051"/>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接受</a:t>
              </a:r>
            </a:p>
          </p:txBody>
        </p:sp>
        <p:sp>
          <p:nvSpPr>
            <p:cNvPr id="66580" name="Rectangle 20"/>
            <p:cNvSpPr>
              <a:spLocks noChangeArrowheads="1"/>
            </p:cNvSpPr>
            <p:nvPr/>
          </p:nvSpPr>
          <p:spPr bwMode="auto">
            <a:xfrm>
              <a:off x="2413" y="4051"/>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p>
          </p:txBody>
        </p:sp>
        <p:sp>
          <p:nvSpPr>
            <p:cNvPr id="66581" name="Rectangle 21"/>
            <p:cNvSpPr>
              <a:spLocks noChangeArrowheads="1"/>
            </p:cNvSpPr>
            <p:nvPr/>
          </p:nvSpPr>
          <p:spPr bwMode="auto">
            <a:xfrm>
              <a:off x="1443" y="4051"/>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p>
          </p:txBody>
        </p:sp>
      </p:grpSp>
      <p:sp>
        <p:nvSpPr>
          <p:cNvPr id="66582" name="Rectangle 22"/>
          <p:cNvSpPr>
            <a:spLocks noChangeArrowheads="1"/>
          </p:cNvSpPr>
          <p:nvPr/>
        </p:nvSpPr>
        <p:spPr bwMode="auto">
          <a:xfrm>
            <a:off x="1295400" y="6430963"/>
            <a:ext cx="9953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17</a:t>
            </a:r>
          </a:p>
        </p:txBody>
      </p:sp>
      <p:grpSp>
        <p:nvGrpSpPr>
          <p:cNvPr id="66816" name="Group 256"/>
          <p:cNvGrpSpPr>
            <a:grpSpLocks/>
          </p:cNvGrpSpPr>
          <p:nvPr/>
        </p:nvGrpSpPr>
        <p:grpSpPr bwMode="auto">
          <a:xfrm>
            <a:off x="2290763" y="4297363"/>
            <a:ext cx="5253037" cy="427037"/>
            <a:chOff x="1443" y="2707"/>
            <a:chExt cx="3309" cy="269"/>
          </a:xfrm>
        </p:grpSpPr>
        <p:sp>
          <p:nvSpPr>
            <p:cNvPr id="66583" name="Rectangle 23"/>
            <p:cNvSpPr>
              <a:spLocks noChangeArrowheads="1"/>
            </p:cNvSpPr>
            <p:nvPr/>
          </p:nvSpPr>
          <p:spPr bwMode="auto">
            <a:xfrm>
              <a:off x="3554" y="2707"/>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t>*匹配</a:t>
              </a:r>
            </a:p>
          </p:txBody>
        </p:sp>
        <p:sp>
          <p:nvSpPr>
            <p:cNvPr id="66584" name="Rectangle 24"/>
            <p:cNvSpPr>
              <a:spLocks noChangeArrowheads="1"/>
            </p:cNvSpPr>
            <p:nvPr/>
          </p:nvSpPr>
          <p:spPr bwMode="auto">
            <a:xfrm>
              <a:off x="2413" y="2707"/>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i#</a:t>
              </a:r>
            </a:p>
          </p:txBody>
        </p:sp>
        <p:sp>
          <p:nvSpPr>
            <p:cNvPr id="66585" name="Rectangle 25"/>
            <p:cNvSpPr>
              <a:spLocks noChangeArrowheads="1"/>
            </p:cNvSpPr>
            <p:nvPr/>
          </p:nvSpPr>
          <p:spPr bwMode="auto">
            <a:xfrm>
              <a:off x="1443" y="2707"/>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t>#</a:t>
              </a:r>
              <a:r>
                <a:rPr lang="en-US" altLang="zh-CN" sz="2200"/>
                <a:t>E</a:t>
              </a:r>
              <a:r>
                <a:rPr lang="en-US" altLang="zh-CN" sz="2200">
                  <a:latin typeface="Times New Roman"/>
                </a:rPr>
                <a:t>’</a:t>
              </a:r>
              <a:r>
                <a:rPr lang="en-US" altLang="zh-CN" sz="2200">
                  <a:solidFill>
                    <a:srgbClr val="FFFF66"/>
                  </a:solidFill>
                </a:rPr>
                <a:t>T</a:t>
              </a:r>
              <a:r>
                <a:rPr lang="en-US" altLang="zh-CN" sz="2200">
                  <a:solidFill>
                    <a:srgbClr val="FFFF66"/>
                  </a:solidFill>
                  <a:latin typeface="Times New Roman"/>
                </a:rPr>
                <a:t>’</a:t>
              </a:r>
              <a:r>
                <a:rPr lang="en-US" altLang="zh-CN" sz="2200">
                  <a:solidFill>
                    <a:srgbClr val="FFFF66"/>
                  </a:solidFill>
                </a:rPr>
                <a:t>F*</a:t>
              </a:r>
            </a:p>
          </p:txBody>
        </p:sp>
      </p:grpSp>
      <p:sp>
        <p:nvSpPr>
          <p:cNvPr id="66586" name="Rectangle 26"/>
          <p:cNvSpPr>
            <a:spLocks noChangeArrowheads="1"/>
          </p:cNvSpPr>
          <p:nvPr/>
        </p:nvSpPr>
        <p:spPr bwMode="auto">
          <a:xfrm>
            <a:off x="1295400" y="4297363"/>
            <a:ext cx="9953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12</a:t>
            </a:r>
          </a:p>
        </p:txBody>
      </p:sp>
      <p:grpSp>
        <p:nvGrpSpPr>
          <p:cNvPr id="66815" name="Group 255"/>
          <p:cNvGrpSpPr>
            <a:grpSpLocks/>
          </p:cNvGrpSpPr>
          <p:nvPr/>
        </p:nvGrpSpPr>
        <p:grpSpPr bwMode="auto">
          <a:xfrm>
            <a:off x="2290763" y="3870325"/>
            <a:ext cx="5253037" cy="427038"/>
            <a:chOff x="1443" y="2438"/>
            <a:chExt cx="3309" cy="269"/>
          </a:xfrm>
        </p:grpSpPr>
        <p:sp>
          <p:nvSpPr>
            <p:cNvPr id="66587" name="Rectangle 27"/>
            <p:cNvSpPr>
              <a:spLocks noChangeArrowheads="1"/>
            </p:cNvSpPr>
            <p:nvPr/>
          </p:nvSpPr>
          <p:spPr bwMode="auto">
            <a:xfrm>
              <a:off x="3554" y="2438"/>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T’→ </a:t>
              </a:r>
              <a:r>
                <a:rPr lang="en-US" altLang="zh-CN" sz="2200">
                  <a:latin typeface="宋体" pitchFamily="2" charset="-122"/>
                </a:rPr>
                <a:t>*FT</a:t>
              </a:r>
              <a:r>
                <a:rPr lang="en-US" altLang="zh-CN" sz="2200">
                  <a:latin typeface="Courier New"/>
                </a:rPr>
                <a:t>’</a:t>
              </a:r>
              <a:endParaRPr lang="en-US" altLang="zh-CN" sz="2200">
                <a:latin typeface="宋体" pitchFamily="2" charset="-122"/>
              </a:endParaRPr>
            </a:p>
          </p:txBody>
        </p:sp>
        <p:sp>
          <p:nvSpPr>
            <p:cNvPr id="66588" name="Rectangle 28"/>
            <p:cNvSpPr>
              <a:spLocks noChangeArrowheads="1"/>
            </p:cNvSpPr>
            <p:nvPr/>
          </p:nvSpPr>
          <p:spPr bwMode="auto">
            <a:xfrm>
              <a:off x="2413" y="2438"/>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i#</a:t>
              </a:r>
            </a:p>
          </p:txBody>
        </p:sp>
        <p:sp>
          <p:nvSpPr>
            <p:cNvPr id="66589" name="Rectangle 29"/>
            <p:cNvSpPr>
              <a:spLocks noChangeArrowheads="1"/>
            </p:cNvSpPr>
            <p:nvPr/>
          </p:nvSpPr>
          <p:spPr bwMode="auto">
            <a:xfrm>
              <a:off x="1443" y="2438"/>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E’T’</a:t>
              </a:r>
            </a:p>
          </p:txBody>
        </p:sp>
      </p:grpSp>
      <p:sp>
        <p:nvSpPr>
          <p:cNvPr id="66590" name="Rectangle 30"/>
          <p:cNvSpPr>
            <a:spLocks noChangeArrowheads="1"/>
          </p:cNvSpPr>
          <p:nvPr/>
        </p:nvSpPr>
        <p:spPr bwMode="auto">
          <a:xfrm>
            <a:off x="1295400" y="3870325"/>
            <a:ext cx="9953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11</a:t>
            </a:r>
          </a:p>
        </p:txBody>
      </p:sp>
      <p:grpSp>
        <p:nvGrpSpPr>
          <p:cNvPr id="66814" name="Group 254"/>
          <p:cNvGrpSpPr>
            <a:grpSpLocks/>
          </p:cNvGrpSpPr>
          <p:nvPr/>
        </p:nvGrpSpPr>
        <p:grpSpPr bwMode="auto">
          <a:xfrm>
            <a:off x="2290763" y="3444875"/>
            <a:ext cx="5253037" cy="425450"/>
            <a:chOff x="1443" y="2170"/>
            <a:chExt cx="3309" cy="268"/>
          </a:xfrm>
        </p:grpSpPr>
        <p:sp>
          <p:nvSpPr>
            <p:cNvPr id="66591" name="Rectangle 31"/>
            <p:cNvSpPr>
              <a:spLocks noChangeArrowheads="1"/>
            </p:cNvSpPr>
            <p:nvPr/>
          </p:nvSpPr>
          <p:spPr bwMode="auto">
            <a:xfrm>
              <a:off x="3554" y="2170"/>
              <a:ext cx="119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a:t>
              </a:r>
              <a:r>
                <a:rPr lang="zh-CN" altLang="en-US" sz="2200">
                  <a:latin typeface="Times New Roman" pitchFamily="18" charset="0"/>
                </a:rPr>
                <a:t>匹配</a:t>
              </a:r>
            </a:p>
          </p:txBody>
        </p:sp>
        <p:sp>
          <p:nvSpPr>
            <p:cNvPr id="66592" name="Rectangle 32"/>
            <p:cNvSpPr>
              <a:spLocks noChangeArrowheads="1"/>
            </p:cNvSpPr>
            <p:nvPr/>
          </p:nvSpPr>
          <p:spPr bwMode="auto">
            <a:xfrm>
              <a:off x="2413" y="2170"/>
              <a:ext cx="114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i*i#</a:t>
              </a:r>
            </a:p>
          </p:txBody>
        </p:sp>
        <p:sp>
          <p:nvSpPr>
            <p:cNvPr id="66593" name="Rectangle 33"/>
            <p:cNvSpPr>
              <a:spLocks noChangeArrowheads="1"/>
            </p:cNvSpPr>
            <p:nvPr/>
          </p:nvSpPr>
          <p:spPr bwMode="auto">
            <a:xfrm>
              <a:off x="1443" y="2170"/>
              <a:ext cx="97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E’T’</a:t>
              </a:r>
              <a:r>
                <a:rPr lang="en-US" altLang="zh-CN" sz="2200">
                  <a:solidFill>
                    <a:srgbClr val="FFFF66"/>
                  </a:solidFill>
                  <a:latin typeface="Times New Roman" pitchFamily="18" charset="0"/>
                </a:rPr>
                <a:t>i</a:t>
              </a:r>
            </a:p>
          </p:txBody>
        </p:sp>
      </p:grpSp>
      <p:sp>
        <p:nvSpPr>
          <p:cNvPr id="66594" name="Rectangle 34"/>
          <p:cNvSpPr>
            <a:spLocks noChangeArrowheads="1"/>
          </p:cNvSpPr>
          <p:nvPr/>
        </p:nvSpPr>
        <p:spPr bwMode="auto">
          <a:xfrm>
            <a:off x="1295400" y="3444875"/>
            <a:ext cx="995363"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10</a:t>
            </a:r>
          </a:p>
        </p:txBody>
      </p:sp>
      <p:grpSp>
        <p:nvGrpSpPr>
          <p:cNvPr id="66813" name="Group 253"/>
          <p:cNvGrpSpPr>
            <a:grpSpLocks/>
          </p:cNvGrpSpPr>
          <p:nvPr/>
        </p:nvGrpSpPr>
        <p:grpSpPr bwMode="auto">
          <a:xfrm>
            <a:off x="2290763" y="3017838"/>
            <a:ext cx="5253037" cy="427037"/>
            <a:chOff x="1443" y="1901"/>
            <a:chExt cx="3309" cy="269"/>
          </a:xfrm>
        </p:grpSpPr>
        <p:sp>
          <p:nvSpPr>
            <p:cNvPr id="66595" name="Rectangle 35"/>
            <p:cNvSpPr>
              <a:spLocks noChangeArrowheads="1"/>
            </p:cNvSpPr>
            <p:nvPr/>
          </p:nvSpPr>
          <p:spPr bwMode="auto">
            <a:xfrm>
              <a:off x="3554" y="1901"/>
              <a:ext cx="11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F→i</a:t>
              </a:r>
            </a:p>
          </p:txBody>
        </p:sp>
        <p:sp>
          <p:nvSpPr>
            <p:cNvPr id="66596" name="Rectangle 36"/>
            <p:cNvSpPr>
              <a:spLocks noChangeArrowheads="1"/>
            </p:cNvSpPr>
            <p:nvPr/>
          </p:nvSpPr>
          <p:spPr bwMode="auto">
            <a:xfrm>
              <a:off x="2413" y="1901"/>
              <a:ext cx="11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en-US" altLang="zh-CN" sz="2200">
                  <a:latin typeface="Times New Roman" pitchFamily="18" charset="0"/>
                </a:rPr>
                <a:t>i*i#</a:t>
              </a:r>
            </a:p>
          </p:txBody>
        </p:sp>
        <p:sp>
          <p:nvSpPr>
            <p:cNvPr id="66597" name="Rectangle 37"/>
            <p:cNvSpPr>
              <a:spLocks noChangeArrowheads="1"/>
            </p:cNvSpPr>
            <p:nvPr/>
          </p:nvSpPr>
          <p:spPr bwMode="auto">
            <a:xfrm>
              <a:off x="1443" y="1901"/>
              <a:ext cx="97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a:t>
              </a:r>
              <a:r>
                <a:rPr lang="en-US" altLang="zh-CN" sz="2200">
                  <a:latin typeface="Times New Roman" pitchFamily="18" charset="0"/>
                </a:rPr>
                <a:t>E’</a:t>
              </a:r>
              <a:r>
                <a:rPr lang="en-US" altLang="zh-CN" sz="2200">
                  <a:solidFill>
                    <a:srgbClr val="FFFF66"/>
                  </a:solidFill>
                  <a:latin typeface="Times New Roman" pitchFamily="18" charset="0"/>
                </a:rPr>
                <a:t>T’F</a:t>
              </a:r>
            </a:p>
          </p:txBody>
        </p:sp>
      </p:grpSp>
      <p:sp>
        <p:nvSpPr>
          <p:cNvPr id="66598" name="Rectangle 38"/>
          <p:cNvSpPr>
            <a:spLocks noChangeArrowheads="1"/>
          </p:cNvSpPr>
          <p:nvPr/>
        </p:nvSpPr>
        <p:spPr bwMode="auto">
          <a:xfrm>
            <a:off x="1295400" y="3017838"/>
            <a:ext cx="99536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buClr>
                <a:schemeClr val="tx2"/>
              </a:buClr>
              <a:buSzTx/>
              <a:buFont typeface="Monotype Sorts" pitchFamily="2" charset="2"/>
              <a:buNone/>
            </a:pPr>
            <a:r>
              <a:rPr lang="zh-CN" altLang="en-US" sz="2200">
                <a:latin typeface="Times New Roman" pitchFamily="18" charset="0"/>
              </a:rPr>
              <a:t>9</a:t>
            </a:r>
          </a:p>
        </p:txBody>
      </p:sp>
      <p:sp>
        <p:nvSpPr>
          <p:cNvPr id="66635" name="Line 75"/>
          <p:cNvSpPr>
            <a:spLocks noChangeShapeType="1"/>
          </p:cNvSpPr>
          <p:nvPr/>
        </p:nvSpPr>
        <p:spPr bwMode="auto">
          <a:xfrm>
            <a:off x="1295400" y="2590800"/>
            <a:ext cx="6248400" cy="0"/>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5" name="Line 85"/>
          <p:cNvSpPr>
            <a:spLocks noChangeShapeType="1"/>
          </p:cNvSpPr>
          <p:nvPr/>
        </p:nvSpPr>
        <p:spPr bwMode="auto">
          <a:xfrm>
            <a:off x="1295400" y="3444875"/>
            <a:ext cx="62484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6" name="Line 86"/>
          <p:cNvSpPr>
            <a:spLocks noChangeShapeType="1"/>
          </p:cNvSpPr>
          <p:nvPr/>
        </p:nvSpPr>
        <p:spPr bwMode="auto">
          <a:xfrm>
            <a:off x="1295400" y="3870325"/>
            <a:ext cx="62484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7" name="Line 87"/>
          <p:cNvSpPr>
            <a:spLocks noChangeShapeType="1"/>
          </p:cNvSpPr>
          <p:nvPr/>
        </p:nvSpPr>
        <p:spPr bwMode="auto">
          <a:xfrm>
            <a:off x="1295400" y="4297363"/>
            <a:ext cx="6248400" cy="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8" name="Line 88"/>
          <p:cNvSpPr>
            <a:spLocks noChangeShapeType="1"/>
          </p:cNvSpPr>
          <p:nvPr/>
        </p:nvSpPr>
        <p:spPr bwMode="auto">
          <a:xfrm>
            <a:off x="1295400" y="6858000"/>
            <a:ext cx="6248400" cy="0"/>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49" name="Line 89"/>
          <p:cNvSpPr>
            <a:spLocks noChangeShapeType="1"/>
          </p:cNvSpPr>
          <p:nvPr/>
        </p:nvSpPr>
        <p:spPr bwMode="auto">
          <a:xfrm>
            <a:off x="1295400" y="2590800"/>
            <a:ext cx="0" cy="4267200"/>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0" name="Line 90"/>
          <p:cNvSpPr>
            <a:spLocks noChangeShapeType="1"/>
          </p:cNvSpPr>
          <p:nvPr/>
        </p:nvSpPr>
        <p:spPr bwMode="auto">
          <a:xfrm>
            <a:off x="2290763" y="2590800"/>
            <a:ext cx="0" cy="426720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1" name="Line 91"/>
          <p:cNvSpPr>
            <a:spLocks noChangeShapeType="1"/>
          </p:cNvSpPr>
          <p:nvPr/>
        </p:nvSpPr>
        <p:spPr bwMode="auto">
          <a:xfrm>
            <a:off x="3830638" y="2590800"/>
            <a:ext cx="0" cy="426720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2" name="Line 92"/>
          <p:cNvSpPr>
            <a:spLocks noChangeShapeType="1"/>
          </p:cNvSpPr>
          <p:nvPr/>
        </p:nvSpPr>
        <p:spPr bwMode="auto">
          <a:xfrm>
            <a:off x="5641975" y="2590800"/>
            <a:ext cx="0" cy="4267200"/>
          </a:xfrm>
          <a:prstGeom prst="line">
            <a:avLst/>
          </a:prstGeom>
          <a:noFill/>
          <a:ln w="28575">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3" name="Line 93"/>
          <p:cNvSpPr>
            <a:spLocks noChangeShapeType="1"/>
          </p:cNvSpPr>
          <p:nvPr/>
        </p:nvSpPr>
        <p:spPr bwMode="auto">
          <a:xfrm>
            <a:off x="7543800" y="2590800"/>
            <a:ext cx="0" cy="4267200"/>
          </a:xfrm>
          <a:prstGeom prst="line">
            <a:avLst/>
          </a:prstGeom>
          <a:noFill/>
          <a:ln w="28575" cap="sq">
            <a:solidFill>
              <a:srgbClr val="FFFF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4" name="Line 94"/>
          <p:cNvSpPr>
            <a:spLocks noChangeShapeType="1"/>
          </p:cNvSpPr>
          <p:nvPr/>
        </p:nvSpPr>
        <p:spPr bwMode="auto">
          <a:xfrm>
            <a:off x="1295400" y="4724400"/>
            <a:ext cx="62484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5" name="Line 95"/>
          <p:cNvSpPr>
            <a:spLocks noChangeShapeType="1"/>
          </p:cNvSpPr>
          <p:nvPr/>
        </p:nvSpPr>
        <p:spPr bwMode="auto">
          <a:xfrm>
            <a:off x="1295400" y="6430963"/>
            <a:ext cx="62484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6" name="Line 96"/>
          <p:cNvSpPr>
            <a:spLocks noChangeShapeType="1"/>
          </p:cNvSpPr>
          <p:nvPr/>
        </p:nvSpPr>
        <p:spPr bwMode="auto">
          <a:xfrm>
            <a:off x="1295400" y="6003925"/>
            <a:ext cx="62484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7" name="Line 97"/>
          <p:cNvSpPr>
            <a:spLocks noChangeShapeType="1"/>
          </p:cNvSpPr>
          <p:nvPr/>
        </p:nvSpPr>
        <p:spPr bwMode="auto">
          <a:xfrm>
            <a:off x="1295400" y="5578475"/>
            <a:ext cx="62484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58" name="Line 98"/>
          <p:cNvSpPr>
            <a:spLocks noChangeShapeType="1"/>
          </p:cNvSpPr>
          <p:nvPr/>
        </p:nvSpPr>
        <p:spPr bwMode="auto">
          <a:xfrm>
            <a:off x="1295400" y="5151438"/>
            <a:ext cx="62484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661" name="Line 101"/>
          <p:cNvSpPr>
            <a:spLocks noChangeShapeType="1"/>
          </p:cNvSpPr>
          <p:nvPr/>
        </p:nvSpPr>
        <p:spPr bwMode="auto">
          <a:xfrm>
            <a:off x="1295400" y="3017838"/>
            <a:ext cx="6248400" cy="0"/>
          </a:xfrm>
          <a:prstGeom prst="line">
            <a:avLst/>
          </a:prstGeom>
          <a:noFill/>
          <a:ln w="28575">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6825" name="Group 265"/>
          <p:cNvGraphicFramePr>
            <a:graphicFrameLocks noGrp="1"/>
          </p:cNvGraphicFramePr>
          <p:nvPr/>
        </p:nvGraphicFramePr>
        <p:xfrm>
          <a:off x="304800" y="76200"/>
          <a:ext cx="8382000" cy="2377440"/>
        </p:xfrm>
        <a:graphic>
          <a:graphicData uri="http://schemas.openxmlformats.org/drawingml/2006/table">
            <a:tbl>
              <a:tblPr/>
              <a:tblGrid>
                <a:gridCol w="1154113"/>
                <a:gridCol w="1154112"/>
                <a:gridCol w="1273175"/>
                <a:gridCol w="1371600"/>
                <a:gridCol w="1219200"/>
                <a:gridCol w="1066800"/>
                <a:gridCol w="1143000"/>
              </a:tblGrid>
              <a:tr h="2619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i</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zh-CN" altLang="en-US" sz="2000" b="1" i="0" u="none" strike="noStrike" cap="none" normalizeH="0" baseline="0" smtClean="0">
                          <a:ln>
                            <a:noFill/>
                          </a:ln>
                          <a:solidFill>
                            <a:schemeClr val="tx1"/>
                          </a:solidFill>
                          <a:effectLst/>
                          <a:latin typeface="Arial" charset="0"/>
                          <a:ea typeface="宋体" pitchFamily="2" charset="-122"/>
                        </a:rPr>
                        <a: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E'→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T→FT '</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FT '</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159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FT'</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T'→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ε</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r h="3175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F</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F→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i</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r>
                        <a:rPr kumimoji="1" lang="en-US" altLang="zh-CN" sz="2000" b="1" i="0" u="none" strike="noStrike" cap="none" normalizeH="0" baseline="0" smtClean="0">
                          <a:ln>
                            <a:noFill/>
                          </a:ln>
                          <a:solidFill>
                            <a:schemeClr val="tx1"/>
                          </a:solidFill>
                          <a:effectLst/>
                          <a:latin typeface="Arial" charset="0"/>
                          <a:ea typeface="宋体" pitchFamily="2" charset="-122"/>
                        </a:rPr>
                        <a:t>F→ </a:t>
                      </a:r>
                      <a:r>
                        <a:rPr kumimoji="1" lang="en-US" altLang="zh-CN" sz="2000" b="1" i="0" u="none" strike="noStrike" cap="none" normalizeH="0" baseline="0" smtClean="0">
                          <a:ln>
                            <a:noFill/>
                          </a:ln>
                          <a:solidFill>
                            <a:schemeClr val="tx1"/>
                          </a:solidFill>
                          <a:effectLst/>
                          <a:latin typeface="宋体" pitchFamily="2" charset="-122"/>
                          <a:ea typeface="宋体" pitchFamily="2" charset="-122"/>
                        </a:rPr>
                        <a:t>(E)</a:t>
                      </a: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Monotype Sorts" pitchFamily="2" charset="2"/>
                        <a:buNone/>
                        <a:tabLst/>
                      </a:pPr>
                      <a:endParaRPr kumimoji="1" lang="zh-CN" altLang="en-US" sz="2000" b="1"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rgbClr val="FFFF66"/>
                      </a:solidFill>
                      <a:prstDash val="solid"/>
                      <a:miter lim="800000"/>
                      <a:headEnd type="none" w="med" len="med"/>
                      <a:tailEnd type="none" w="med" len="med"/>
                    </a:lnL>
                    <a:lnR w="28575" cap="flat" cmpd="sng" algn="ctr">
                      <a:solidFill>
                        <a:srgbClr val="FFFF66"/>
                      </a:solidFill>
                      <a:prstDash val="solid"/>
                      <a:miter lim="800000"/>
                      <a:headEnd type="none" w="med" len="med"/>
                      <a:tailEnd type="none" w="med" len="med"/>
                    </a:lnR>
                    <a:lnT w="28575" cap="flat" cmpd="sng" algn="ctr">
                      <a:solidFill>
                        <a:srgbClr val="FFFF66"/>
                      </a:solidFill>
                      <a:prstDash val="solid"/>
                      <a:miter lim="800000"/>
                      <a:headEnd type="none" w="med" len="med"/>
                      <a:tailEnd type="none" w="med" len="med"/>
                    </a:lnT>
                    <a:lnB w="28575" cap="flat" cmpd="sng" algn="ctr">
                      <a:solidFill>
                        <a:srgbClr val="FFFF66"/>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68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68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68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68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68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68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668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68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66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endParaRPr lang="zh-CN" altLang="en-US"/>
          </a:p>
        </p:txBody>
      </p:sp>
      <p:sp>
        <p:nvSpPr>
          <p:cNvPr id="80899" name="Rectangle 3"/>
          <p:cNvSpPr>
            <a:spLocks noGrp="1" noChangeArrowheads="1"/>
          </p:cNvSpPr>
          <p:nvPr>
            <p:ph type="body" idx="1"/>
          </p:nvPr>
        </p:nvSpPr>
        <p:spPr>
          <a:xfrm>
            <a:off x="1676400" y="1790700"/>
            <a:ext cx="7162800" cy="4152900"/>
          </a:xfrm>
        </p:spPr>
        <p:txBody>
          <a:bodyPr/>
          <a:lstStyle/>
          <a:p>
            <a:pPr>
              <a:buFont typeface="Monotype Sorts" pitchFamily="2" charset="2"/>
              <a:buNone/>
            </a:pPr>
            <a:r>
              <a:rPr lang="zh-CN" altLang="en-US" b="1"/>
              <a:t>本章小结</a:t>
            </a:r>
          </a:p>
          <a:p>
            <a:pPr>
              <a:buFont typeface="Wingdings" pitchFamily="2" charset="2"/>
              <a:buChar char="q"/>
            </a:pPr>
            <a:r>
              <a:rPr lang="zh-CN" altLang="en-US" b="1"/>
              <a:t>两种自顶向下分析方法：</a:t>
            </a:r>
          </a:p>
          <a:p>
            <a:pPr>
              <a:buFont typeface="Wingdings" pitchFamily="2" charset="2"/>
              <a:buChar char="Ø"/>
            </a:pPr>
            <a:r>
              <a:rPr lang="zh-CN" altLang="en-US" b="1"/>
              <a:t>递归子程序法</a:t>
            </a:r>
          </a:p>
          <a:p>
            <a:pPr>
              <a:buFont typeface="Wingdings" pitchFamily="2" charset="2"/>
              <a:buChar char="Ø"/>
            </a:pPr>
            <a:r>
              <a:rPr lang="zh-CN" altLang="en-US" b="1"/>
              <a:t>预测分析法</a:t>
            </a:r>
          </a:p>
          <a:p>
            <a:pPr>
              <a:buFont typeface="Wingdings" pitchFamily="2" charset="2"/>
              <a:buChar char="q"/>
            </a:pPr>
            <a:r>
              <a:rPr lang="zh-CN" altLang="en-US" b="1"/>
              <a:t>一种文法：</a:t>
            </a:r>
            <a:r>
              <a:rPr lang="en-US" altLang="zh-CN" b="1"/>
              <a:t>LL(1)</a:t>
            </a:r>
            <a:r>
              <a:rPr lang="zh-CN" altLang="en-US" b="1"/>
              <a:t>文法</a:t>
            </a:r>
          </a:p>
          <a:p>
            <a:pPr>
              <a:buFont typeface="Wingdings" pitchFamily="2" charset="2"/>
              <a:buChar char="Ø"/>
            </a:pPr>
            <a:r>
              <a:rPr lang="zh-CN" altLang="en-US" b="1"/>
              <a:t>判别方法</a:t>
            </a:r>
          </a:p>
          <a:p>
            <a:pPr>
              <a:buFont typeface="Wingdings" pitchFamily="2" charset="2"/>
              <a:buChar char="Ø"/>
            </a:pPr>
            <a:r>
              <a:rPr lang="zh-CN" altLang="en-US" b="1"/>
              <a:t>非</a:t>
            </a:r>
            <a:r>
              <a:rPr lang="en-US" altLang="zh-CN" b="1"/>
              <a:t>LL(1)</a:t>
            </a:r>
            <a:r>
              <a:rPr lang="zh-CN" altLang="en-US" b="1"/>
              <a:t>到</a:t>
            </a:r>
            <a:r>
              <a:rPr lang="en-US" altLang="zh-CN" b="1"/>
              <a:t>LL(1)</a:t>
            </a:r>
            <a:r>
              <a:rPr lang="zh-CN" altLang="en-US" b="1"/>
              <a:t>的转换</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228600" y="152400"/>
            <a:ext cx="38862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800">
                <a:latin typeface="Times New Roman" pitchFamily="18" charset="0"/>
              </a:rPr>
              <a:t>例</a:t>
            </a:r>
            <a:r>
              <a:rPr lang="zh-CN" altLang="en-US" sz="2800"/>
              <a:t>2：</a:t>
            </a:r>
            <a:r>
              <a:rPr lang="zh-CN" altLang="en-US" sz="2800">
                <a:latin typeface="Times New Roman" pitchFamily="18" charset="0"/>
              </a:rPr>
              <a:t>设有文法</a:t>
            </a:r>
            <a:r>
              <a:rPr lang="en-US" altLang="zh-CN" sz="2800"/>
              <a:t>G</a:t>
            </a:r>
            <a:r>
              <a:rPr lang="en-US" altLang="zh-CN" sz="2800" baseline="-30000"/>
              <a:t>2</a:t>
            </a:r>
            <a:r>
              <a:rPr lang="en-US" altLang="zh-CN" sz="2800"/>
              <a:t>[S]</a:t>
            </a:r>
            <a:r>
              <a:rPr lang="zh-CN" altLang="en-US" sz="2800"/>
              <a:t>为:</a:t>
            </a:r>
          </a:p>
          <a:p>
            <a:pPr algn="l">
              <a:lnSpc>
                <a:spcPct val="100000"/>
              </a:lnSpc>
              <a:spcBef>
                <a:spcPct val="50000"/>
              </a:spcBef>
            </a:pPr>
            <a:r>
              <a:rPr lang="en-US" altLang="zh-CN" sz="2800"/>
              <a:t>S→Ap|Bq</a:t>
            </a:r>
          </a:p>
          <a:p>
            <a:pPr algn="l">
              <a:lnSpc>
                <a:spcPct val="100000"/>
              </a:lnSpc>
              <a:spcBef>
                <a:spcPct val="50000"/>
              </a:spcBef>
            </a:pPr>
            <a:r>
              <a:rPr lang="en-US" altLang="zh-CN" sz="2800"/>
              <a:t>A→a|cA</a:t>
            </a:r>
          </a:p>
          <a:p>
            <a:pPr algn="l">
              <a:lnSpc>
                <a:spcPct val="100000"/>
              </a:lnSpc>
              <a:spcBef>
                <a:spcPct val="50000"/>
              </a:spcBef>
            </a:pPr>
            <a:r>
              <a:rPr lang="en-US" altLang="zh-CN" sz="2800"/>
              <a:t>B→b|dB</a:t>
            </a:r>
          </a:p>
        </p:txBody>
      </p:sp>
      <p:grpSp>
        <p:nvGrpSpPr>
          <p:cNvPr id="13390" name="Group 78"/>
          <p:cNvGrpSpPr>
            <a:grpSpLocks/>
          </p:cNvGrpSpPr>
          <p:nvPr/>
        </p:nvGrpSpPr>
        <p:grpSpPr bwMode="auto">
          <a:xfrm>
            <a:off x="533400" y="3371850"/>
            <a:ext cx="1597025" cy="760413"/>
            <a:chOff x="2099" y="2316"/>
            <a:chExt cx="1006" cy="479"/>
          </a:xfrm>
        </p:grpSpPr>
        <p:sp>
          <p:nvSpPr>
            <p:cNvPr id="13364" name="Line 52"/>
            <p:cNvSpPr>
              <a:spLocks noChangeShapeType="1"/>
            </p:cNvSpPr>
            <p:nvPr/>
          </p:nvSpPr>
          <p:spPr bwMode="auto">
            <a:xfrm flipH="1">
              <a:off x="2290" y="2316"/>
              <a:ext cx="233" cy="20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5" name="Text Box 53"/>
            <p:cNvSpPr txBox="1">
              <a:spLocks noChangeArrowheads="1"/>
            </p:cNvSpPr>
            <p:nvPr/>
          </p:nvSpPr>
          <p:spPr bwMode="auto">
            <a:xfrm>
              <a:off x="2756" y="2448"/>
              <a:ext cx="34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p</a:t>
              </a:r>
            </a:p>
          </p:txBody>
        </p:sp>
        <p:sp>
          <p:nvSpPr>
            <p:cNvPr id="13366" name="Line 54"/>
            <p:cNvSpPr>
              <a:spLocks noChangeShapeType="1"/>
            </p:cNvSpPr>
            <p:nvPr/>
          </p:nvSpPr>
          <p:spPr bwMode="auto">
            <a:xfrm>
              <a:off x="2639" y="2316"/>
              <a:ext cx="233" cy="200"/>
            </a:xfrm>
            <a:prstGeom prst="line">
              <a:avLst/>
            </a:prstGeom>
            <a:noFill/>
            <a:ln w="254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67" name="Text Box 55"/>
            <p:cNvSpPr txBox="1">
              <a:spLocks noChangeArrowheads="1"/>
            </p:cNvSpPr>
            <p:nvPr/>
          </p:nvSpPr>
          <p:spPr bwMode="auto">
            <a:xfrm>
              <a:off x="2099" y="2496"/>
              <a:ext cx="34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grpSp>
      <p:sp>
        <p:nvSpPr>
          <p:cNvPr id="13368" name="Text Box 56"/>
          <p:cNvSpPr txBox="1">
            <a:spLocks noChangeArrowheads="1"/>
          </p:cNvSpPr>
          <p:nvPr/>
        </p:nvSpPr>
        <p:spPr bwMode="auto">
          <a:xfrm>
            <a:off x="1020763" y="2895600"/>
            <a:ext cx="555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grpSp>
        <p:nvGrpSpPr>
          <p:cNvPr id="13391" name="Group 79"/>
          <p:cNvGrpSpPr>
            <a:grpSpLocks/>
          </p:cNvGrpSpPr>
          <p:nvPr/>
        </p:nvGrpSpPr>
        <p:grpSpPr bwMode="auto">
          <a:xfrm>
            <a:off x="228600" y="4122738"/>
            <a:ext cx="1260475" cy="854075"/>
            <a:chOff x="1907" y="2789"/>
            <a:chExt cx="794" cy="538"/>
          </a:xfrm>
        </p:grpSpPr>
        <p:sp>
          <p:nvSpPr>
            <p:cNvPr id="13369" name="Line 57"/>
            <p:cNvSpPr>
              <a:spLocks noChangeShapeType="1"/>
            </p:cNvSpPr>
            <p:nvPr/>
          </p:nvSpPr>
          <p:spPr bwMode="auto">
            <a:xfrm flipH="1">
              <a:off x="2023" y="2789"/>
              <a:ext cx="233" cy="187"/>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0" name="Line 58"/>
            <p:cNvSpPr>
              <a:spLocks noChangeShapeType="1"/>
            </p:cNvSpPr>
            <p:nvPr/>
          </p:nvSpPr>
          <p:spPr bwMode="auto">
            <a:xfrm>
              <a:off x="2263" y="2789"/>
              <a:ext cx="233" cy="187"/>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1" name="Text Box 59"/>
            <p:cNvSpPr txBox="1">
              <a:spLocks noChangeArrowheads="1"/>
            </p:cNvSpPr>
            <p:nvPr/>
          </p:nvSpPr>
          <p:spPr bwMode="auto">
            <a:xfrm>
              <a:off x="1907" y="2928"/>
              <a:ext cx="3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c</a:t>
              </a:r>
            </a:p>
          </p:txBody>
        </p:sp>
        <p:sp>
          <p:nvSpPr>
            <p:cNvPr id="13372" name="Text Box 60"/>
            <p:cNvSpPr txBox="1">
              <a:spLocks noChangeArrowheads="1"/>
            </p:cNvSpPr>
            <p:nvPr/>
          </p:nvSpPr>
          <p:spPr bwMode="auto">
            <a:xfrm>
              <a:off x="2352" y="2952"/>
              <a:ext cx="3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grpSp>
      <p:grpSp>
        <p:nvGrpSpPr>
          <p:cNvPr id="13392" name="Group 80"/>
          <p:cNvGrpSpPr>
            <a:grpSpLocks/>
          </p:cNvGrpSpPr>
          <p:nvPr/>
        </p:nvGrpSpPr>
        <p:grpSpPr bwMode="auto">
          <a:xfrm>
            <a:off x="533400" y="4883150"/>
            <a:ext cx="1338263" cy="815975"/>
            <a:chOff x="2099" y="3268"/>
            <a:chExt cx="843" cy="514"/>
          </a:xfrm>
        </p:grpSpPr>
        <p:sp>
          <p:nvSpPr>
            <p:cNvPr id="13373" name="Line 61"/>
            <p:cNvSpPr>
              <a:spLocks noChangeShapeType="1"/>
            </p:cNvSpPr>
            <p:nvPr/>
          </p:nvSpPr>
          <p:spPr bwMode="auto">
            <a:xfrm flipH="1">
              <a:off x="2263" y="3268"/>
              <a:ext cx="233" cy="188"/>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4" name="Line 62"/>
            <p:cNvSpPr>
              <a:spLocks noChangeShapeType="1"/>
            </p:cNvSpPr>
            <p:nvPr/>
          </p:nvSpPr>
          <p:spPr bwMode="auto">
            <a:xfrm>
              <a:off x="2496" y="3268"/>
              <a:ext cx="233" cy="188"/>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75" name="Text Box 63"/>
            <p:cNvSpPr txBox="1">
              <a:spLocks noChangeArrowheads="1"/>
            </p:cNvSpPr>
            <p:nvPr/>
          </p:nvSpPr>
          <p:spPr bwMode="auto">
            <a:xfrm>
              <a:off x="2099" y="3370"/>
              <a:ext cx="349"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c</a:t>
              </a:r>
            </a:p>
          </p:txBody>
        </p:sp>
        <p:sp>
          <p:nvSpPr>
            <p:cNvPr id="13376" name="Text Box 64"/>
            <p:cNvSpPr txBox="1">
              <a:spLocks noChangeArrowheads="1"/>
            </p:cNvSpPr>
            <p:nvPr/>
          </p:nvSpPr>
          <p:spPr bwMode="auto">
            <a:xfrm>
              <a:off x="2592" y="3408"/>
              <a:ext cx="35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grpSp>
      <p:grpSp>
        <p:nvGrpSpPr>
          <p:cNvPr id="13393" name="Group 81"/>
          <p:cNvGrpSpPr>
            <a:grpSpLocks/>
          </p:cNvGrpSpPr>
          <p:nvPr/>
        </p:nvGrpSpPr>
        <p:grpSpPr bwMode="auto">
          <a:xfrm>
            <a:off x="1390650" y="5502275"/>
            <a:ext cx="1109663" cy="593725"/>
            <a:chOff x="2639" y="3658"/>
            <a:chExt cx="699" cy="374"/>
          </a:xfrm>
        </p:grpSpPr>
        <p:sp>
          <p:nvSpPr>
            <p:cNvPr id="13377" name="Text Box 65"/>
            <p:cNvSpPr txBox="1">
              <a:spLocks noChangeArrowheads="1"/>
            </p:cNvSpPr>
            <p:nvPr/>
          </p:nvSpPr>
          <p:spPr bwMode="auto">
            <a:xfrm>
              <a:off x="2639" y="3751"/>
              <a:ext cx="699"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13378" name="Line 66"/>
            <p:cNvSpPr>
              <a:spLocks noChangeShapeType="1"/>
            </p:cNvSpPr>
            <p:nvPr/>
          </p:nvSpPr>
          <p:spPr bwMode="auto">
            <a:xfrm>
              <a:off x="2756" y="3658"/>
              <a:ext cx="0" cy="187"/>
            </a:xfrm>
            <a:prstGeom prst="line">
              <a:avLst/>
            </a:prstGeom>
            <a:noFill/>
            <a:ln w="254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3380" name="Rectangle 68"/>
          <p:cNvSpPr>
            <a:spLocks noChangeArrowheads="1"/>
          </p:cNvSpPr>
          <p:nvPr/>
        </p:nvSpPr>
        <p:spPr bwMode="auto">
          <a:xfrm>
            <a:off x="4606925" y="6276975"/>
            <a:ext cx="1412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=&gt;cc</a:t>
            </a:r>
            <a:r>
              <a:rPr lang="en-US" altLang="zh-CN" sz="2800">
                <a:solidFill>
                  <a:srgbClr val="FFFF66"/>
                </a:solidFill>
              </a:rPr>
              <a:t>a</a:t>
            </a:r>
            <a:r>
              <a:rPr lang="en-US" altLang="zh-CN" sz="2800"/>
              <a:t>p</a:t>
            </a:r>
            <a:endParaRPr lang="zh-CN" altLang="en-US" sz="2800"/>
          </a:p>
        </p:txBody>
      </p:sp>
      <p:sp>
        <p:nvSpPr>
          <p:cNvPr id="13381" name="Rectangle 69"/>
          <p:cNvSpPr>
            <a:spLocks noChangeArrowheads="1"/>
          </p:cNvSpPr>
          <p:nvPr/>
        </p:nvSpPr>
        <p:spPr bwMode="auto">
          <a:xfrm>
            <a:off x="323850" y="624840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u="sng"/>
              <a:t>S</a:t>
            </a:r>
            <a:endParaRPr lang="zh-CN" altLang="en-US" sz="2800" u="sng"/>
          </a:p>
        </p:txBody>
      </p:sp>
      <p:sp>
        <p:nvSpPr>
          <p:cNvPr id="13382" name="Rectangle 70"/>
          <p:cNvSpPr>
            <a:spLocks noChangeArrowheads="1"/>
          </p:cNvSpPr>
          <p:nvPr/>
        </p:nvSpPr>
        <p:spPr bwMode="auto">
          <a:xfrm>
            <a:off x="1787525" y="6276975"/>
            <a:ext cx="127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a:t>
            </a:r>
            <a:r>
              <a:rPr lang="en-US" altLang="zh-CN" sz="2800">
                <a:solidFill>
                  <a:srgbClr val="FFFF66"/>
                </a:solidFill>
              </a:rPr>
              <a:t>c</a:t>
            </a:r>
            <a:r>
              <a:rPr lang="en-US" altLang="zh-CN" sz="2800" u="sng">
                <a:solidFill>
                  <a:srgbClr val="FFFF66"/>
                </a:solidFill>
              </a:rPr>
              <a:t>A</a:t>
            </a:r>
            <a:r>
              <a:rPr lang="en-US" altLang="zh-CN" sz="2800"/>
              <a:t>p</a:t>
            </a:r>
            <a:endParaRPr lang="zh-CN" altLang="en-US" sz="2800"/>
          </a:p>
        </p:txBody>
      </p:sp>
      <p:sp>
        <p:nvSpPr>
          <p:cNvPr id="13383" name="Rectangle 71"/>
          <p:cNvSpPr>
            <a:spLocks noChangeArrowheads="1"/>
          </p:cNvSpPr>
          <p:nvPr/>
        </p:nvSpPr>
        <p:spPr bwMode="auto">
          <a:xfrm>
            <a:off x="3059113" y="6276975"/>
            <a:ext cx="1471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=&gt;c</a:t>
            </a:r>
            <a:r>
              <a:rPr lang="en-US" altLang="zh-CN" sz="2800">
                <a:solidFill>
                  <a:srgbClr val="FFFF66"/>
                </a:solidFill>
              </a:rPr>
              <a:t>c</a:t>
            </a:r>
            <a:r>
              <a:rPr lang="en-US" altLang="zh-CN" sz="2800" u="sng">
                <a:solidFill>
                  <a:srgbClr val="FFFF66"/>
                </a:solidFill>
              </a:rPr>
              <a:t>A</a:t>
            </a:r>
            <a:r>
              <a:rPr lang="en-US" altLang="zh-CN" sz="2800"/>
              <a:t>p</a:t>
            </a:r>
            <a:endParaRPr lang="zh-CN" altLang="en-US" sz="2800"/>
          </a:p>
        </p:txBody>
      </p:sp>
      <p:sp>
        <p:nvSpPr>
          <p:cNvPr id="13389" name="Rectangle 77"/>
          <p:cNvSpPr>
            <a:spLocks noChangeArrowheads="1"/>
          </p:cNvSpPr>
          <p:nvPr/>
        </p:nvSpPr>
        <p:spPr bwMode="auto">
          <a:xfrm>
            <a:off x="720725" y="6262688"/>
            <a:ext cx="10747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a:t>
            </a:r>
            <a:r>
              <a:rPr lang="en-US" altLang="zh-CN" sz="2800" u="sng">
                <a:solidFill>
                  <a:srgbClr val="FFFF66"/>
                </a:solidFill>
              </a:rPr>
              <a:t>A</a:t>
            </a:r>
            <a:r>
              <a:rPr lang="en-US" altLang="zh-CN" sz="2800">
                <a:solidFill>
                  <a:srgbClr val="FFFF66"/>
                </a:solidFill>
              </a:rPr>
              <a:t>p</a:t>
            </a:r>
            <a:endParaRPr lang="zh-CN" altLang="en-US" sz="2800">
              <a:solidFill>
                <a:srgbClr val="FFFF66"/>
              </a:solidFill>
            </a:endParaRPr>
          </a:p>
        </p:txBody>
      </p:sp>
      <p:sp>
        <p:nvSpPr>
          <p:cNvPr id="13379" name="AutoShape 67"/>
          <p:cNvSpPr>
            <a:spLocks noChangeArrowheads="1"/>
          </p:cNvSpPr>
          <p:nvPr/>
        </p:nvSpPr>
        <p:spPr bwMode="auto">
          <a:xfrm>
            <a:off x="2057400" y="1752600"/>
            <a:ext cx="6934200" cy="3581400"/>
          </a:xfrm>
          <a:prstGeom prst="wedgeRoundRectCallout">
            <a:avLst>
              <a:gd name="adj1" fmla="val -50847"/>
              <a:gd name="adj2" fmla="val -59486"/>
              <a:gd name="adj3" fmla="val 16667"/>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pPr>
            <a:r>
              <a:rPr lang="zh-CN" altLang="en-US" dirty="0">
                <a:latin typeface="Times New Roman" pitchFamily="18" charset="0"/>
              </a:rPr>
              <a:t>该例说明，当</a:t>
            </a:r>
            <a:endParaRPr lang="zh-CN" altLang="en-US" dirty="0"/>
          </a:p>
          <a:p>
            <a:pPr>
              <a:lnSpc>
                <a:spcPct val="100000"/>
              </a:lnSpc>
            </a:pPr>
            <a:r>
              <a:rPr lang="zh-CN" altLang="en-US" dirty="0">
                <a:latin typeface="Times New Roman" pitchFamily="18" charset="0"/>
              </a:rPr>
              <a:t>(1)  产生式右部以终结符或非终结符开头（无空产生式）；</a:t>
            </a:r>
            <a:endParaRPr lang="zh-CN" altLang="en-US" dirty="0"/>
          </a:p>
          <a:p>
            <a:pPr algn="l">
              <a:lnSpc>
                <a:spcPct val="100000"/>
              </a:lnSpc>
            </a:pPr>
            <a:r>
              <a:rPr lang="zh-CN" altLang="en-US" dirty="0">
                <a:latin typeface="Times New Roman" pitchFamily="18" charset="0"/>
              </a:rPr>
              <a:t>(2)  同一非终结符的不同产生式的右部由不同的</a:t>
            </a:r>
            <a:r>
              <a:rPr lang="zh-CN" altLang="en-US" dirty="0">
                <a:solidFill>
                  <a:srgbClr val="FF9933"/>
                </a:solidFill>
                <a:latin typeface="Times New Roman" pitchFamily="18" charset="0"/>
              </a:rPr>
              <a:t>符号</a:t>
            </a:r>
            <a:r>
              <a:rPr lang="zh-CN" altLang="en-US" dirty="0">
                <a:latin typeface="Times New Roman" pitchFamily="18" charset="0"/>
              </a:rPr>
              <a:t>开头。</a:t>
            </a:r>
          </a:p>
          <a:p>
            <a:pPr algn="l">
              <a:lnSpc>
                <a:spcPct val="100000"/>
              </a:lnSpc>
            </a:pPr>
            <a:r>
              <a:rPr lang="zh-CN" altLang="en-US" dirty="0">
                <a:latin typeface="Times New Roman" pitchFamily="18" charset="0"/>
              </a:rPr>
              <a:t>对于这种文法，在推导过程选用哪个产生式不直观，关键是判断</a:t>
            </a:r>
            <a:r>
              <a:rPr lang="zh-CN" altLang="en-US" dirty="0">
                <a:solidFill>
                  <a:srgbClr val="FF9933"/>
                </a:solidFill>
                <a:latin typeface="Times New Roman" pitchFamily="18" charset="0"/>
              </a:rPr>
              <a:t>产生式右部推出的开始符号（集）</a:t>
            </a:r>
            <a:r>
              <a:rPr lang="zh-CN" altLang="en-US" dirty="0">
                <a:latin typeface="Times New Roman" pitchFamily="18" charset="0"/>
              </a:rPr>
              <a:t>，分析过程</a:t>
            </a:r>
            <a:r>
              <a:rPr lang="zh-CN" altLang="en-US" dirty="0">
                <a:solidFill>
                  <a:srgbClr val="FF9933"/>
                </a:solidFill>
                <a:latin typeface="Times New Roman" pitchFamily="18" charset="0"/>
              </a:rPr>
              <a:t>可能</a:t>
            </a:r>
            <a:r>
              <a:rPr lang="zh-CN" altLang="en-US" dirty="0">
                <a:latin typeface="Times New Roman" pitchFamily="18" charset="0"/>
              </a:rPr>
              <a:t>是确定的</a:t>
            </a:r>
            <a:endParaRPr lang="en-US" altLang="zh-CN" dirty="0">
              <a:latin typeface="Times New Roman" pitchFamily="18" charset="0"/>
            </a:endParaRPr>
          </a:p>
        </p:txBody>
      </p:sp>
      <p:sp>
        <p:nvSpPr>
          <p:cNvPr id="13394" name="Rectangle 82"/>
          <p:cNvSpPr>
            <a:spLocks noChangeArrowheads="1"/>
          </p:cNvSpPr>
          <p:nvPr/>
        </p:nvSpPr>
        <p:spPr bwMode="auto">
          <a:xfrm>
            <a:off x="2224088" y="838200"/>
            <a:ext cx="6843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ClrTx/>
              <a:buSzTx/>
              <a:buFontTx/>
              <a:buNone/>
            </a:pPr>
            <a:r>
              <a:rPr lang="zh-CN" altLang="en-US" sz="2800">
                <a:latin typeface="Times New Roman" pitchFamily="18" charset="0"/>
              </a:rPr>
              <a:t>若输入串</a:t>
            </a:r>
            <a:r>
              <a:rPr lang="en-US" altLang="zh-CN" sz="2800"/>
              <a:t>W=ccap,</a:t>
            </a:r>
            <a:r>
              <a:rPr lang="zh-CN" altLang="en-US" sz="2800"/>
              <a:t>自顶向下的</a:t>
            </a:r>
            <a:r>
              <a:rPr lang="zh-CN" altLang="en-US" sz="2800">
                <a:latin typeface="Times New Roman" pitchFamily="18" charset="0"/>
              </a:rPr>
              <a:t>推导过程为：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3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39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39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8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339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38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3379"/>
                                        </p:tgtEl>
                                        <p:attrNameLst>
                                          <p:attrName>style.visibility</p:attrName>
                                        </p:attrNameLst>
                                      </p:cBhvr>
                                      <p:to>
                                        <p:strVal val="visible"/>
                                      </p:to>
                                    </p:set>
                                    <p:anim calcmode="lin" valueType="num">
                                      <p:cBhvr>
                                        <p:cTn id="47" dur="1000" fill="hold"/>
                                        <p:tgtEl>
                                          <p:spTgt spid="13379"/>
                                        </p:tgtEl>
                                        <p:attrNameLst>
                                          <p:attrName>ppt_w</p:attrName>
                                        </p:attrNameLst>
                                      </p:cBhvr>
                                      <p:tavLst>
                                        <p:tav tm="0">
                                          <p:val>
                                            <p:fltVal val="0"/>
                                          </p:val>
                                        </p:tav>
                                        <p:tav tm="100000">
                                          <p:val>
                                            <p:strVal val="#ppt_w"/>
                                          </p:val>
                                        </p:tav>
                                      </p:tavLst>
                                    </p:anim>
                                    <p:anim calcmode="lin" valueType="num">
                                      <p:cBhvr>
                                        <p:cTn id="48" dur="1000" fill="hold"/>
                                        <p:tgtEl>
                                          <p:spTgt spid="13379"/>
                                        </p:tgtEl>
                                        <p:attrNameLst>
                                          <p:attrName>ppt_h</p:attrName>
                                        </p:attrNameLst>
                                      </p:cBhvr>
                                      <p:tavLst>
                                        <p:tav tm="0">
                                          <p:val>
                                            <p:fltVal val="0"/>
                                          </p:val>
                                        </p:tav>
                                        <p:tav tm="100000">
                                          <p:val>
                                            <p:strVal val="#ppt_h"/>
                                          </p:val>
                                        </p:tav>
                                      </p:tavLst>
                                    </p:anim>
                                    <p:anim calcmode="lin" valueType="num">
                                      <p:cBhvr>
                                        <p:cTn id="49" dur="1000" fill="hold"/>
                                        <p:tgtEl>
                                          <p:spTgt spid="13379"/>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3379"/>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33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68" grpId="0" autoUpdateAnimBg="0"/>
      <p:bldP spid="13380" grpId="0" autoUpdateAnimBg="0"/>
      <p:bldP spid="13381" grpId="0" autoUpdateAnimBg="0"/>
      <p:bldP spid="13382" grpId="0" autoUpdateAnimBg="0"/>
      <p:bldP spid="13383" grpId="0" autoUpdateAnimBg="0"/>
      <p:bldP spid="13389" grpId="0" autoUpdateAnimBg="0"/>
      <p:bldP spid="1337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228600" y="304800"/>
            <a:ext cx="8686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pPr>
            <a:r>
              <a:rPr lang="zh-CN" altLang="en-US" sz="2800">
                <a:latin typeface="Times New Roman" pitchFamily="18" charset="0"/>
              </a:rPr>
              <a:t>例</a:t>
            </a:r>
            <a:r>
              <a:rPr lang="zh-CN" altLang="en-US" sz="2800"/>
              <a:t>3：</a:t>
            </a:r>
            <a:r>
              <a:rPr lang="zh-CN" altLang="en-US" sz="2800">
                <a:latin typeface="Times New Roman" pitchFamily="18" charset="0"/>
              </a:rPr>
              <a:t>设有文法</a:t>
            </a:r>
            <a:r>
              <a:rPr lang="en-US" altLang="zh-CN" sz="2800"/>
              <a:t>G</a:t>
            </a:r>
            <a:r>
              <a:rPr lang="en-US" altLang="zh-CN" sz="2800" baseline="-30000"/>
              <a:t>3</a:t>
            </a:r>
            <a:r>
              <a:rPr lang="en-US" altLang="zh-CN" sz="2800"/>
              <a:t>[S]</a:t>
            </a:r>
          </a:p>
          <a:p>
            <a:pPr algn="l">
              <a:lnSpc>
                <a:spcPct val="100000"/>
              </a:lnSpc>
              <a:spcBef>
                <a:spcPct val="50000"/>
              </a:spcBef>
            </a:pPr>
            <a:r>
              <a:rPr lang="en-US" altLang="zh-CN" sz="2800"/>
              <a:t>S→aA|d</a:t>
            </a:r>
          </a:p>
          <a:p>
            <a:pPr algn="l">
              <a:lnSpc>
                <a:spcPct val="100000"/>
              </a:lnSpc>
              <a:spcBef>
                <a:spcPct val="50000"/>
              </a:spcBef>
            </a:pPr>
            <a:r>
              <a:rPr lang="en-US" altLang="zh-CN" sz="2800"/>
              <a:t>A→bAS| </a:t>
            </a:r>
            <a:r>
              <a:rPr lang="en-US" altLang="zh-CN"/>
              <a:t>ε</a:t>
            </a:r>
          </a:p>
          <a:p>
            <a:pPr algn="l">
              <a:lnSpc>
                <a:spcPct val="100000"/>
              </a:lnSpc>
              <a:spcBef>
                <a:spcPct val="50000"/>
              </a:spcBef>
            </a:pPr>
            <a:r>
              <a:rPr lang="zh-CN" altLang="en-US" sz="2800">
                <a:latin typeface="Times New Roman" pitchFamily="18" charset="0"/>
              </a:rPr>
              <a:t>若输入串</a:t>
            </a:r>
            <a:r>
              <a:rPr lang="en-US" altLang="zh-CN" sz="2800"/>
              <a:t>W=abd</a:t>
            </a:r>
            <a:r>
              <a:rPr lang="en-US" altLang="zh-CN" sz="2800">
                <a:latin typeface="Times New Roman" pitchFamily="18" charset="0"/>
              </a:rPr>
              <a:t>，</a:t>
            </a:r>
            <a:r>
              <a:rPr lang="zh-CN" altLang="en-US" sz="2800">
                <a:latin typeface="Times New Roman" pitchFamily="18" charset="0"/>
              </a:rPr>
              <a:t>自顶向下的推导过程为：</a:t>
            </a:r>
            <a:endParaRPr lang="en-US" altLang="zh-CN" sz="2800">
              <a:latin typeface="Times New Roman" pitchFamily="18" charset="0"/>
            </a:endParaRPr>
          </a:p>
        </p:txBody>
      </p:sp>
      <p:grpSp>
        <p:nvGrpSpPr>
          <p:cNvPr id="14414" name="Group 78"/>
          <p:cNvGrpSpPr>
            <a:grpSpLocks/>
          </p:cNvGrpSpPr>
          <p:nvPr/>
        </p:nvGrpSpPr>
        <p:grpSpPr bwMode="auto">
          <a:xfrm>
            <a:off x="457200" y="3360738"/>
            <a:ext cx="1352550" cy="763587"/>
            <a:chOff x="288" y="2117"/>
            <a:chExt cx="852" cy="481"/>
          </a:xfrm>
        </p:grpSpPr>
        <p:sp>
          <p:nvSpPr>
            <p:cNvPr id="14387" name="Line 51"/>
            <p:cNvSpPr>
              <a:spLocks noChangeShapeType="1"/>
            </p:cNvSpPr>
            <p:nvPr/>
          </p:nvSpPr>
          <p:spPr bwMode="auto">
            <a:xfrm flipH="1">
              <a:off x="408" y="2117"/>
              <a:ext cx="216" cy="22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Text Box 52"/>
            <p:cNvSpPr txBox="1">
              <a:spLocks noChangeArrowheads="1"/>
            </p:cNvSpPr>
            <p:nvPr/>
          </p:nvSpPr>
          <p:spPr bwMode="auto">
            <a:xfrm>
              <a:off x="816" y="2255"/>
              <a:ext cx="32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sp>
          <p:nvSpPr>
            <p:cNvPr id="14389" name="Line 53"/>
            <p:cNvSpPr>
              <a:spLocks noChangeShapeType="1"/>
            </p:cNvSpPr>
            <p:nvPr/>
          </p:nvSpPr>
          <p:spPr bwMode="auto">
            <a:xfrm>
              <a:off x="732" y="2117"/>
              <a:ext cx="216" cy="228"/>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Text Box 54"/>
            <p:cNvSpPr txBox="1">
              <a:spLocks noChangeArrowheads="1"/>
            </p:cNvSpPr>
            <p:nvPr/>
          </p:nvSpPr>
          <p:spPr bwMode="auto">
            <a:xfrm>
              <a:off x="288" y="2255"/>
              <a:ext cx="32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grpSp>
      <p:sp>
        <p:nvSpPr>
          <p:cNvPr id="14391" name="Text Box 55"/>
          <p:cNvSpPr txBox="1">
            <a:spLocks noChangeArrowheads="1"/>
          </p:cNvSpPr>
          <p:nvPr/>
        </p:nvSpPr>
        <p:spPr bwMode="auto">
          <a:xfrm>
            <a:off x="857250" y="2863850"/>
            <a:ext cx="5143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grpSp>
        <p:nvGrpSpPr>
          <p:cNvPr id="14415" name="Group 79"/>
          <p:cNvGrpSpPr>
            <a:grpSpLocks/>
          </p:cNvGrpSpPr>
          <p:nvPr/>
        </p:nvGrpSpPr>
        <p:grpSpPr bwMode="auto">
          <a:xfrm>
            <a:off x="933450" y="4089400"/>
            <a:ext cx="1333500" cy="936625"/>
            <a:chOff x="588" y="2576"/>
            <a:chExt cx="840" cy="590"/>
          </a:xfrm>
        </p:grpSpPr>
        <p:sp>
          <p:nvSpPr>
            <p:cNvPr id="14393" name="Line 57"/>
            <p:cNvSpPr>
              <a:spLocks noChangeShapeType="1"/>
            </p:cNvSpPr>
            <p:nvPr/>
          </p:nvSpPr>
          <p:spPr bwMode="auto">
            <a:xfrm flipH="1">
              <a:off x="720" y="2576"/>
              <a:ext cx="216" cy="21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94" name="Line 58"/>
            <p:cNvSpPr>
              <a:spLocks noChangeShapeType="1"/>
            </p:cNvSpPr>
            <p:nvPr/>
          </p:nvSpPr>
          <p:spPr bwMode="auto">
            <a:xfrm>
              <a:off x="972" y="2576"/>
              <a:ext cx="216" cy="21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95" name="Text Box 59"/>
            <p:cNvSpPr txBox="1">
              <a:spLocks noChangeArrowheads="1"/>
            </p:cNvSpPr>
            <p:nvPr/>
          </p:nvSpPr>
          <p:spPr bwMode="auto">
            <a:xfrm>
              <a:off x="588" y="2737"/>
              <a:ext cx="324"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b</a:t>
              </a:r>
            </a:p>
          </p:txBody>
        </p:sp>
        <p:sp>
          <p:nvSpPr>
            <p:cNvPr id="14396" name="Text Box 60"/>
            <p:cNvSpPr txBox="1">
              <a:spLocks noChangeArrowheads="1"/>
            </p:cNvSpPr>
            <p:nvPr/>
          </p:nvSpPr>
          <p:spPr bwMode="auto">
            <a:xfrm>
              <a:off x="1104" y="2737"/>
              <a:ext cx="324"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S</a:t>
              </a:r>
            </a:p>
          </p:txBody>
        </p:sp>
        <p:sp>
          <p:nvSpPr>
            <p:cNvPr id="14397" name="Line 61"/>
            <p:cNvSpPr>
              <a:spLocks noChangeShapeType="1"/>
            </p:cNvSpPr>
            <p:nvPr/>
          </p:nvSpPr>
          <p:spPr bwMode="auto">
            <a:xfrm>
              <a:off x="972" y="2576"/>
              <a:ext cx="0" cy="21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98" name="Text Box 62"/>
            <p:cNvSpPr txBox="1">
              <a:spLocks noChangeArrowheads="1"/>
            </p:cNvSpPr>
            <p:nvPr/>
          </p:nvSpPr>
          <p:spPr bwMode="auto">
            <a:xfrm>
              <a:off x="828" y="2737"/>
              <a:ext cx="324"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A</a:t>
              </a:r>
            </a:p>
          </p:txBody>
        </p:sp>
      </p:grpSp>
      <p:grpSp>
        <p:nvGrpSpPr>
          <p:cNvPr id="14416" name="Group 80"/>
          <p:cNvGrpSpPr>
            <a:grpSpLocks/>
          </p:cNvGrpSpPr>
          <p:nvPr/>
        </p:nvGrpSpPr>
        <p:grpSpPr bwMode="auto">
          <a:xfrm>
            <a:off x="1238250" y="4883150"/>
            <a:ext cx="514350" cy="908050"/>
            <a:chOff x="780" y="3076"/>
            <a:chExt cx="324" cy="572"/>
          </a:xfrm>
        </p:grpSpPr>
        <p:sp>
          <p:nvSpPr>
            <p:cNvPr id="14399" name="Line 63"/>
            <p:cNvSpPr>
              <a:spLocks noChangeShapeType="1"/>
            </p:cNvSpPr>
            <p:nvPr/>
          </p:nvSpPr>
          <p:spPr bwMode="auto">
            <a:xfrm>
              <a:off x="968" y="3076"/>
              <a:ext cx="0" cy="21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00" name="Text Box 64"/>
            <p:cNvSpPr txBox="1">
              <a:spLocks noChangeArrowheads="1"/>
            </p:cNvSpPr>
            <p:nvPr/>
          </p:nvSpPr>
          <p:spPr bwMode="auto">
            <a:xfrm>
              <a:off x="780" y="3219"/>
              <a:ext cx="324"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宋体" pitchFamily="2" charset="-122"/>
                </a:rPr>
                <a:t>ε</a:t>
              </a:r>
              <a:endParaRPr kumimoji="0" lang="en-US" altLang="zh-CN" sz="2800">
                <a:latin typeface="Times New Roman" pitchFamily="18" charset="0"/>
              </a:endParaRPr>
            </a:p>
          </p:txBody>
        </p:sp>
      </p:grpSp>
      <p:grpSp>
        <p:nvGrpSpPr>
          <p:cNvPr id="14417" name="Group 81"/>
          <p:cNvGrpSpPr>
            <a:grpSpLocks/>
          </p:cNvGrpSpPr>
          <p:nvPr/>
        </p:nvGrpSpPr>
        <p:grpSpPr bwMode="auto">
          <a:xfrm>
            <a:off x="1790700" y="4870450"/>
            <a:ext cx="685800" cy="750888"/>
            <a:chOff x="1128" y="3068"/>
            <a:chExt cx="432" cy="473"/>
          </a:xfrm>
        </p:grpSpPr>
        <p:sp>
          <p:nvSpPr>
            <p:cNvPr id="14401" name="Line 65"/>
            <p:cNvSpPr>
              <a:spLocks noChangeShapeType="1"/>
            </p:cNvSpPr>
            <p:nvPr/>
          </p:nvSpPr>
          <p:spPr bwMode="auto">
            <a:xfrm>
              <a:off x="1244" y="3068"/>
              <a:ext cx="0" cy="214"/>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02" name="Text Box 66"/>
            <p:cNvSpPr txBox="1">
              <a:spLocks noChangeArrowheads="1"/>
            </p:cNvSpPr>
            <p:nvPr/>
          </p:nvSpPr>
          <p:spPr bwMode="auto">
            <a:xfrm>
              <a:off x="1128" y="3219"/>
              <a:ext cx="432"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lnSpc>
                  <a:spcPct val="100000"/>
                </a:lnSpc>
                <a:spcBef>
                  <a:spcPct val="0"/>
                </a:spcBef>
                <a:buClrTx/>
                <a:buSzTx/>
                <a:buFontTx/>
                <a:buNone/>
              </a:pPr>
              <a:r>
                <a:rPr kumimoji="0" lang="en-US" altLang="zh-CN" sz="2800">
                  <a:latin typeface="Times New Roman" pitchFamily="18" charset="0"/>
                </a:rPr>
                <a:t>d</a:t>
              </a:r>
            </a:p>
          </p:txBody>
        </p:sp>
      </p:grpSp>
      <p:sp>
        <p:nvSpPr>
          <p:cNvPr id="14404" name="Rectangle 68"/>
          <p:cNvSpPr>
            <a:spLocks noChangeArrowheads="1"/>
          </p:cNvSpPr>
          <p:nvPr/>
        </p:nvSpPr>
        <p:spPr bwMode="auto">
          <a:xfrm>
            <a:off x="4078288" y="5715000"/>
            <a:ext cx="1331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50000"/>
              </a:spcBef>
            </a:pPr>
            <a:r>
              <a:rPr lang="en-US" altLang="zh-CN" sz="2800"/>
              <a:t>=&gt;ab</a:t>
            </a:r>
            <a:r>
              <a:rPr lang="en-US" altLang="zh-CN" sz="2800">
                <a:solidFill>
                  <a:srgbClr val="FFFF66"/>
                </a:solidFill>
              </a:rPr>
              <a:t>d</a:t>
            </a:r>
            <a:r>
              <a:rPr lang="en-US" altLang="zh-CN" sz="2800"/>
              <a:t> </a:t>
            </a:r>
          </a:p>
        </p:txBody>
      </p:sp>
      <p:sp>
        <p:nvSpPr>
          <p:cNvPr id="14405" name="Rectangle 69"/>
          <p:cNvSpPr>
            <a:spLocks noChangeArrowheads="1"/>
          </p:cNvSpPr>
          <p:nvPr/>
        </p:nvSpPr>
        <p:spPr bwMode="auto">
          <a:xfrm>
            <a:off x="195263" y="5729288"/>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u="sng"/>
              <a:t>S</a:t>
            </a:r>
            <a:endParaRPr lang="zh-CN" altLang="en-US" sz="2800" u="sng"/>
          </a:p>
        </p:txBody>
      </p:sp>
      <p:sp>
        <p:nvSpPr>
          <p:cNvPr id="14406" name="Rectangle 70"/>
          <p:cNvSpPr>
            <a:spLocks noChangeArrowheads="1"/>
          </p:cNvSpPr>
          <p:nvPr/>
        </p:nvSpPr>
        <p:spPr bwMode="auto">
          <a:xfrm>
            <a:off x="1411288" y="5715000"/>
            <a:ext cx="1509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=&gt;a</a:t>
            </a:r>
            <a:r>
              <a:rPr lang="en-US" altLang="zh-CN" sz="2800">
                <a:solidFill>
                  <a:srgbClr val="FFFF66"/>
                </a:solidFill>
              </a:rPr>
              <a:t>b</a:t>
            </a:r>
            <a:r>
              <a:rPr lang="en-US" altLang="zh-CN" sz="2800" u="sng">
                <a:solidFill>
                  <a:srgbClr val="FFFF66"/>
                </a:solidFill>
              </a:rPr>
              <a:t>A</a:t>
            </a:r>
            <a:r>
              <a:rPr lang="en-US" altLang="zh-CN" sz="2800">
                <a:solidFill>
                  <a:srgbClr val="FFFF66"/>
                </a:solidFill>
              </a:rPr>
              <a:t>S</a:t>
            </a:r>
            <a:endParaRPr lang="zh-CN" altLang="en-US" sz="2800">
              <a:solidFill>
                <a:srgbClr val="FFFF66"/>
              </a:solidFill>
            </a:endParaRPr>
          </a:p>
        </p:txBody>
      </p:sp>
      <p:sp>
        <p:nvSpPr>
          <p:cNvPr id="14407" name="Rectangle 71"/>
          <p:cNvSpPr>
            <a:spLocks noChangeArrowheads="1"/>
          </p:cNvSpPr>
          <p:nvPr/>
        </p:nvSpPr>
        <p:spPr bwMode="auto">
          <a:xfrm>
            <a:off x="2859088" y="5715000"/>
            <a:ext cx="1252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=&gt;ab</a:t>
            </a:r>
            <a:r>
              <a:rPr lang="en-US" altLang="zh-CN" sz="2800" u="sng"/>
              <a:t>S</a:t>
            </a:r>
            <a:endParaRPr lang="zh-CN" altLang="en-US" sz="2800" u="sng"/>
          </a:p>
        </p:txBody>
      </p:sp>
      <p:sp>
        <p:nvSpPr>
          <p:cNvPr id="14403" name="AutoShape 67"/>
          <p:cNvSpPr>
            <a:spLocks noChangeArrowheads="1"/>
          </p:cNvSpPr>
          <p:nvPr/>
        </p:nvSpPr>
        <p:spPr bwMode="auto">
          <a:xfrm>
            <a:off x="2438400" y="2971800"/>
            <a:ext cx="6248400" cy="1828800"/>
          </a:xfrm>
          <a:prstGeom prst="wedgeRoundRectCallout">
            <a:avLst>
              <a:gd name="adj1" fmla="val -51167"/>
              <a:gd name="adj2" fmla="val -104079"/>
              <a:gd name="adj3" fmla="val 16667"/>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lang="zh-CN" altLang="en-US" dirty="0">
                <a:latin typeface="Times New Roman" pitchFamily="18" charset="0"/>
              </a:rPr>
              <a:t>文法的特点是:包含空产生式</a:t>
            </a:r>
          </a:p>
          <a:p>
            <a:pPr algn="l"/>
            <a:r>
              <a:rPr lang="zh-CN" altLang="en-US" dirty="0"/>
              <a:t>对于空产生式</a:t>
            </a:r>
            <a:r>
              <a:rPr lang="zh-CN" altLang="en-US" dirty="0">
                <a:solidFill>
                  <a:srgbClr val="FF9933"/>
                </a:solidFill>
              </a:rPr>
              <a:t>左部的非终结符</a:t>
            </a:r>
            <a:r>
              <a:rPr lang="en-US" altLang="zh-CN" dirty="0"/>
              <a:t>，</a:t>
            </a:r>
            <a:r>
              <a:rPr lang="zh-CN" altLang="en-US" dirty="0"/>
              <a:t>关键是判断该</a:t>
            </a:r>
            <a:r>
              <a:rPr lang="zh-CN" altLang="en-US" dirty="0">
                <a:solidFill>
                  <a:srgbClr val="FF9933"/>
                </a:solidFill>
              </a:rPr>
              <a:t>非终结符的后跟符号（集）</a:t>
            </a:r>
            <a:r>
              <a:rPr lang="zh-CN" altLang="en-US" dirty="0"/>
              <a:t>，分析过程</a:t>
            </a:r>
            <a:r>
              <a:rPr lang="zh-CN" altLang="en-US" dirty="0">
                <a:solidFill>
                  <a:srgbClr val="FF9933"/>
                </a:solidFill>
              </a:rPr>
              <a:t>可能</a:t>
            </a:r>
            <a:r>
              <a:rPr lang="zh-CN" altLang="en-US" dirty="0"/>
              <a:t>是确定的。</a:t>
            </a:r>
          </a:p>
        </p:txBody>
      </p:sp>
      <p:sp>
        <p:nvSpPr>
          <p:cNvPr id="14412" name="Rectangle 76"/>
          <p:cNvSpPr>
            <a:spLocks noChangeArrowheads="1"/>
          </p:cNvSpPr>
          <p:nvPr/>
        </p:nvSpPr>
        <p:spPr bwMode="auto">
          <a:xfrm>
            <a:off x="496888" y="5729288"/>
            <a:ext cx="105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00000"/>
              </a:lnSpc>
              <a:spcBef>
                <a:spcPct val="0"/>
              </a:spcBef>
              <a:buClrTx/>
              <a:buSzTx/>
              <a:buFontTx/>
              <a:buNone/>
            </a:pPr>
            <a:r>
              <a:rPr lang="en-US" altLang="zh-CN" sz="2800"/>
              <a:t>=&gt;</a:t>
            </a:r>
            <a:r>
              <a:rPr lang="en-US" altLang="zh-CN" sz="2800">
                <a:solidFill>
                  <a:srgbClr val="FFFF66"/>
                </a:solidFill>
              </a:rPr>
              <a:t>a</a:t>
            </a:r>
            <a:r>
              <a:rPr lang="en-US" altLang="zh-CN" sz="2800" u="sng">
                <a:solidFill>
                  <a:srgbClr val="FFFF66"/>
                </a:solidFill>
              </a:rPr>
              <a:t>A</a:t>
            </a:r>
            <a:endParaRPr lang="zh-CN" altLang="en-US" sz="2800" u="sng">
              <a:solidFill>
                <a:srgbClr val="FFFF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4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4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0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44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4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44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4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14403"/>
                                        </p:tgtEl>
                                        <p:attrNameLst>
                                          <p:attrName>style.visibility</p:attrName>
                                        </p:attrNameLst>
                                      </p:cBhvr>
                                      <p:to>
                                        <p:strVal val="visible"/>
                                      </p:to>
                                    </p:set>
                                    <p:anim calcmode="lin" valueType="num">
                                      <p:cBhvr>
                                        <p:cTn id="47" dur="1000" fill="hold"/>
                                        <p:tgtEl>
                                          <p:spTgt spid="14403"/>
                                        </p:tgtEl>
                                        <p:attrNameLst>
                                          <p:attrName>ppt_w</p:attrName>
                                        </p:attrNameLst>
                                      </p:cBhvr>
                                      <p:tavLst>
                                        <p:tav tm="0">
                                          <p:val>
                                            <p:fltVal val="0"/>
                                          </p:val>
                                        </p:tav>
                                        <p:tav tm="100000">
                                          <p:val>
                                            <p:strVal val="#ppt_w"/>
                                          </p:val>
                                        </p:tav>
                                      </p:tavLst>
                                    </p:anim>
                                    <p:anim calcmode="lin" valueType="num">
                                      <p:cBhvr>
                                        <p:cTn id="48" dur="1000" fill="hold"/>
                                        <p:tgtEl>
                                          <p:spTgt spid="14403"/>
                                        </p:tgtEl>
                                        <p:attrNameLst>
                                          <p:attrName>ppt_h</p:attrName>
                                        </p:attrNameLst>
                                      </p:cBhvr>
                                      <p:tavLst>
                                        <p:tav tm="0">
                                          <p:val>
                                            <p:fltVal val="0"/>
                                          </p:val>
                                        </p:tav>
                                        <p:tav tm="100000">
                                          <p:val>
                                            <p:strVal val="#ppt_h"/>
                                          </p:val>
                                        </p:tav>
                                      </p:tavLst>
                                    </p:anim>
                                    <p:anim calcmode="lin" valueType="num">
                                      <p:cBhvr>
                                        <p:cTn id="49" dur="1000" fill="hold"/>
                                        <p:tgtEl>
                                          <p:spTgt spid="1440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144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1" grpId="0" autoUpdateAnimBg="0"/>
      <p:bldP spid="14404" grpId="0" autoUpdateAnimBg="0"/>
      <p:bldP spid="14405" grpId="0" autoUpdateAnimBg="0"/>
      <p:bldP spid="14406" grpId="0" autoUpdateAnimBg="0"/>
      <p:bldP spid="14407" grpId="0" autoUpdateAnimBg="0"/>
      <p:bldP spid="14403" grpId="0" animBg="1" autoUpdateAnimBg="0"/>
      <p:bldP spid="144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endParaRPr lang="zh-CN" altLang="en-US" b="1"/>
          </a:p>
        </p:txBody>
      </p:sp>
      <p:sp>
        <p:nvSpPr>
          <p:cNvPr id="16387" name="Rectangle 3"/>
          <p:cNvSpPr>
            <a:spLocks noGrp="1" noChangeArrowheads="1"/>
          </p:cNvSpPr>
          <p:nvPr>
            <p:ph type="body" idx="1"/>
          </p:nvPr>
        </p:nvSpPr>
        <p:spPr/>
        <p:txBody>
          <a:bodyPr/>
          <a:lstStyle/>
          <a:p>
            <a:pPr>
              <a:buFont typeface="Monotype Sorts" pitchFamily="2" charset="2"/>
              <a:buBlip>
                <a:blip r:embed="rId3"/>
              </a:buBlip>
            </a:pPr>
            <a:r>
              <a:rPr lang="zh-CN" altLang="en-US" sz="2800" b="1">
                <a:latin typeface="Times New Roman" pitchFamily="18" charset="0"/>
              </a:rPr>
              <a:t>要进行确定的自顶向下的分析，文法要满足一定的限制——即文法是</a:t>
            </a:r>
            <a:r>
              <a:rPr lang="en-US" altLang="zh-CN" sz="2800" b="1"/>
              <a:t>LL</a:t>
            </a:r>
            <a:r>
              <a:rPr lang="en-US" altLang="zh-CN" sz="2800" b="1">
                <a:latin typeface="Times New Roman" pitchFamily="18" charset="0"/>
              </a:rPr>
              <a:t>(</a:t>
            </a:r>
            <a:r>
              <a:rPr lang="en-US" altLang="zh-CN" sz="2800" b="1"/>
              <a:t>1</a:t>
            </a:r>
            <a:r>
              <a:rPr lang="en-US" altLang="zh-CN" sz="2800" b="1">
                <a:latin typeface="Times New Roman" pitchFamily="18" charset="0"/>
              </a:rPr>
              <a:t>)</a:t>
            </a:r>
            <a:r>
              <a:rPr lang="zh-CN" altLang="en-US" sz="2800" b="1">
                <a:latin typeface="Times New Roman" pitchFamily="18" charset="0"/>
              </a:rPr>
              <a:t>文法。</a:t>
            </a:r>
          </a:p>
          <a:p>
            <a:pPr>
              <a:buFont typeface="Monotype Sorts" pitchFamily="2" charset="2"/>
              <a:buBlip>
                <a:blip r:embed="rId3"/>
              </a:buBlip>
            </a:pPr>
            <a:r>
              <a:rPr lang="zh-CN" altLang="en-US" sz="2800" b="1">
                <a:latin typeface="Times New Roman" pitchFamily="18" charset="0"/>
              </a:rPr>
              <a:t>先研究三个定义</a:t>
            </a:r>
          </a:p>
          <a:p>
            <a:pPr>
              <a:buFont typeface="Monotype Sorts" pitchFamily="2" charset="2"/>
              <a:buNone/>
            </a:pPr>
            <a:r>
              <a:rPr lang="zh-CN" altLang="en-US" sz="2800" b="1">
                <a:solidFill>
                  <a:srgbClr val="CC0066"/>
                </a:solidFill>
                <a:latin typeface="宋体" pitchFamily="2" charset="-122"/>
              </a:rPr>
              <a:t>	</a:t>
            </a:r>
            <a:r>
              <a:rPr lang="zh-CN" altLang="en-US" sz="2800" b="1">
                <a:solidFill>
                  <a:srgbClr val="FFFF66"/>
                </a:solidFill>
                <a:latin typeface="宋体" pitchFamily="2" charset="-122"/>
              </a:rPr>
              <a:t>开始符号集</a:t>
            </a:r>
            <a:r>
              <a:rPr lang="en-US" altLang="zh-CN" sz="2800" b="1">
                <a:solidFill>
                  <a:srgbClr val="FFFF66"/>
                </a:solidFill>
                <a:latin typeface="宋体" pitchFamily="2" charset="-122"/>
              </a:rPr>
              <a:t>FIRST</a:t>
            </a:r>
          </a:p>
          <a:p>
            <a:pPr>
              <a:buFont typeface="Monotype Sorts" pitchFamily="2" charset="2"/>
              <a:buNone/>
            </a:pPr>
            <a:r>
              <a:rPr lang="zh-CN" altLang="en-US" sz="2800" b="1">
                <a:solidFill>
                  <a:srgbClr val="FFFF66"/>
                </a:solidFill>
                <a:latin typeface="宋体" pitchFamily="2" charset="-122"/>
              </a:rPr>
              <a:t>	后跟符号集</a:t>
            </a:r>
            <a:r>
              <a:rPr lang="en-US" altLang="zh-CN" sz="2800" b="1">
                <a:solidFill>
                  <a:srgbClr val="FFFF66"/>
                </a:solidFill>
                <a:latin typeface="宋体" pitchFamily="2" charset="-122"/>
              </a:rPr>
              <a:t>FOLLOW</a:t>
            </a:r>
          </a:p>
          <a:p>
            <a:pPr>
              <a:buFont typeface="Monotype Sorts" pitchFamily="2" charset="2"/>
              <a:buNone/>
            </a:pPr>
            <a:r>
              <a:rPr lang="zh-CN" altLang="en-US" sz="2800" b="1">
                <a:solidFill>
                  <a:srgbClr val="FFFF66"/>
                </a:solidFill>
                <a:latin typeface="宋体" pitchFamily="2" charset="-122"/>
              </a:rPr>
              <a:t>	选择集合</a:t>
            </a:r>
            <a:r>
              <a:rPr lang="en-US" altLang="zh-CN" sz="2800" b="1">
                <a:solidFill>
                  <a:srgbClr val="FFFF66"/>
                </a:solidFill>
                <a:latin typeface="宋体" pitchFamily="2" charset="-122"/>
              </a:rPr>
              <a:t>SELECT</a:t>
            </a:r>
            <a:endParaRPr lang="zh-CN" altLang="en-US" sz="2800" b="1">
              <a:latin typeface="Times New Roman" pitchFamily="18" charset="0"/>
            </a:endParaRPr>
          </a:p>
        </p:txBody>
      </p:sp>
      <p:graphicFrame>
        <p:nvGraphicFramePr>
          <p:cNvPr id="16388" name="Object 4"/>
          <p:cNvGraphicFramePr>
            <a:graphicFrameLocks noChangeAspect="1"/>
          </p:cNvGraphicFramePr>
          <p:nvPr/>
        </p:nvGraphicFramePr>
        <p:xfrm>
          <a:off x="7292975" y="5592763"/>
          <a:ext cx="1774825" cy="1265237"/>
        </p:xfrm>
        <a:graphic>
          <a:graphicData uri="http://schemas.openxmlformats.org/presentationml/2006/ole">
            <mc:AlternateContent xmlns:mc="http://schemas.openxmlformats.org/markup-compatibility/2006">
              <mc:Choice xmlns:v="urn:schemas-microsoft-com:vml" Requires="v">
                <p:oleObj spid="_x0000_s16391" name="剪辑" r:id="rId4" imgW="4006800" imgH="2856960" progId="MS_ClipArt_Gallery.2">
                  <p:embed/>
                </p:oleObj>
              </mc:Choice>
              <mc:Fallback>
                <p:oleObj name="剪辑" r:id="rId4" imgW="4006800" imgH="2856960"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975" y="5592763"/>
                        <a:ext cx="1774825"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项目总结">
  <a:themeElements>
    <a:clrScheme name="项目总结 1">
      <a:dk1>
        <a:srgbClr val="003366"/>
      </a:dk1>
      <a:lt1>
        <a:srgbClr val="FFFFFF"/>
      </a:lt1>
      <a:dk2>
        <a:srgbClr val="008080"/>
      </a:dk2>
      <a:lt2>
        <a:srgbClr val="FFCC66"/>
      </a:lt2>
      <a:accent1>
        <a:srgbClr val="3366CC"/>
      </a:accent1>
      <a:accent2>
        <a:srgbClr val="0099CC"/>
      </a:accent2>
      <a:accent3>
        <a:srgbClr val="AAC0C0"/>
      </a:accent3>
      <a:accent4>
        <a:srgbClr val="DADADA"/>
      </a:accent4>
      <a:accent5>
        <a:srgbClr val="ADB8E2"/>
      </a:accent5>
      <a:accent6>
        <a:srgbClr val="008AB9"/>
      </a:accent6>
      <a:hlink>
        <a:srgbClr val="999933"/>
      </a:hlink>
      <a:folHlink>
        <a:srgbClr val="009900"/>
      </a:folHlink>
    </a:clrScheme>
    <a:fontScheme name="项目总结">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8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20000"/>
          </a:spcBef>
          <a:spcAft>
            <a:spcPct val="0"/>
          </a:spcAft>
          <a:buClr>
            <a:schemeClr val="tx1"/>
          </a:buClr>
          <a:buSzPct val="75000"/>
          <a:buFont typeface="Wingdings" pitchFamily="2" charset="2"/>
          <a:buNone/>
          <a:tabLst/>
          <a:defRPr kumimoji="1" lang="en-US" sz="24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00008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just" defTabSz="914400" rtl="0" eaLnBrk="1" fontAlgn="base" latinLnBrk="0" hangingPunct="1">
          <a:lnSpc>
            <a:spcPct val="90000"/>
          </a:lnSpc>
          <a:spcBef>
            <a:spcPct val="20000"/>
          </a:spcBef>
          <a:spcAft>
            <a:spcPct val="0"/>
          </a:spcAft>
          <a:buClr>
            <a:schemeClr val="tx1"/>
          </a:buClr>
          <a:buSzPct val="75000"/>
          <a:buFont typeface="Wingdings" pitchFamily="2" charset="2"/>
          <a:buNone/>
          <a:tabLst/>
          <a:defRPr kumimoji="1" 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项目总结 1">
        <a:dk1>
          <a:srgbClr val="003366"/>
        </a:dk1>
        <a:lt1>
          <a:srgbClr val="FFFFFF"/>
        </a:lt1>
        <a:dk2>
          <a:srgbClr val="008080"/>
        </a:dk2>
        <a:lt2>
          <a:srgbClr val="FFCC66"/>
        </a:lt2>
        <a:accent1>
          <a:srgbClr val="3366CC"/>
        </a:accent1>
        <a:accent2>
          <a:srgbClr val="0099CC"/>
        </a:accent2>
        <a:accent3>
          <a:srgbClr val="AAC0C0"/>
        </a:accent3>
        <a:accent4>
          <a:srgbClr val="DADADA"/>
        </a:accent4>
        <a:accent5>
          <a:srgbClr val="ADB8E2"/>
        </a:accent5>
        <a:accent6>
          <a:srgbClr val="008AB9"/>
        </a:accent6>
        <a:hlink>
          <a:srgbClr val="999933"/>
        </a:hlink>
        <a:folHlink>
          <a:srgbClr val="009900"/>
        </a:folHlink>
      </a:clrScheme>
      <a:clrMap bg1="dk2" tx1="lt1" bg2="dk1" tx2="lt2" accent1="accent1" accent2="accent2" accent3="accent3" accent4="accent4" accent5="accent5" accent6="accent6" hlink="hlink" folHlink="folHlink"/>
    </a:extraClrScheme>
    <a:extraClrScheme>
      <a:clrScheme name="项目总结 2">
        <a:dk1>
          <a:srgbClr val="4D4D4D"/>
        </a:dk1>
        <a:lt1>
          <a:srgbClr val="D6EFD0"/>
        </a:lt1>
        <a:dk2>
          <a:srgbClr val="336699"/>
        </a:dk2>
        <a:lt2>
          <a:srgbClr val="65B5D1"/>
        </a:lt2>
        <a:accent1>
          <a:srgbClr val="9BB9C3"/>
        </a:accent1>
        <a:accent2>
          <a:srgbClr val="99CCFF"/>
        </a:accent2>
        <a:accent3>
          <a:srgbClr val="E8F6E4"/>
        </a:accent3>
        <a:accent4>
          <a:srgbClr val="404040"/>
        </a:accent4>
        <a:accent5>
          <a:srgbClr val="CBD9DE"/>
        </a:accent5>
        <a:accent6>
          <a:srgbClr val="8AB9E7"/>
        </a:accent6>
        <a:hlink>
          <a:srgbClr val="009999"/>
        </a:hlink>
        <a:folHlink>
          <a:srgbClr val="CCCCFF"/>
        </a:folHlink>
      </a:clrScheme>
      <a:clrMap bg1="lt1" tx1="dk1" bg2="lt2" tx2="dk2" accent1="accent1" accent2="accent2" accent3="accent3" accent4="accent4" accent5="accent5" accent6="accent6" hlink="hlink" folHlink="folHlink"/>
    </a:extraClrScheme>
    <a:extraClrScheme>
      <a:clrScheme name="项目总结 3">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项目总结 4">
        <a:dk1>
          <a:srgbClr val="003300"/>
        </a:dk1>
        <a:lt1>
          <a:srgbClr val="FFFFFF"/>
        </a:lt1>
        <a:dk2>
          <a:srgbClr val="336600"/>
        </a:dk2>
        <a:lt2>
          <a:srgbClr val="FFCC66"/>
        </a:lt2>
        <a:accent1>
          <a:srgbClr val="996633"/>
        </a:accent1>
        <a:accent2>
          <a:srgbClr val="0099CC"/>
        </a:accent2>
        <a:accent3>
          <a:srgbClr val="ADB8AA"/>
        </a:accent3>
        <a:accent4>
          <a:srgbClr val="DADADA"/>
        </a:accent4>
        <a:accent5>
          <a:srgbClr val="CAB8AD"/>
        </a:accent5>
        <a:accent6>
          <a:srgbClr val="008AB9"/>
        </a:accent6>
        <a:hlink>
          <a:srgbClr val="FF9933"/>
        </a:hlink>
        <a:folHlink>
          <a:srgbClr val="009900"/>
        </a:folHlink>
      </a:clrScheme>
      <a:clrMap bg1="dk2" tx1="lt1" bg2="dk1" tx2="lt2" accent1="accent1" accent2="accent2" accent3="accent3" accent4="accent4" accent5="accent5" accent6="accent6" hlink="hlink" folHlink="folHlink"/>
    </a:extraClrScheme>
    <a:extraClrScheme>
      <a:clrScheme name="项目总结 5">
        <a:dk1>
          <a:srgbClr val="100000"/>
        </a:dk1>
        <a:lt1>
          <a:srgbClr val="FFFFFF"/>
        </a:lt1>
        <a:dk2>
          <a:srgbClr val="800000"/>
        </a:dk2>
        <a:lt2>
          <a:srgbClr val="FFCC66"/>
        </a:lt2>
        <a:accent1>
          <a:srgbClr val="003366"/>
        </a:accent1>
        <a:accent2>
          <a:srgbClr val="996633"/>
        </a:accent2>
        <a:accent3>
          <a:srgbClr val="C0AAAA"/>
        </a:accent3>
        <a:accent4>
          <a:srgbClr val="DADADA"/>
        </a:accent4>
        <a:accent5>
          <a:srgbClr val="AAADB8"/>
        </a:accent5>
        <a:accent6>
          <a:srgbClr val="8A5C2D"/>
        </a:accent6>
        <a:hlink>
          <a:srgbClr val="336699"/>
        </a:hlink>
        <a:folHlink>
          <a:srgbClr val="CC3300"/>
        </a:folHlink>
      </a:clrScheme>
      <a:clrMap bg1="dk2" tx1="lt1" bg2="dk1" tx2="lt2" accent1="accent1" accent2="accent2" accent3="accent3" accent4="accent4" accent5="accent5" accent6="accent6" hlink="hlink" folHlink="folHlink"/>
    </a:extraClrScheme>
    <a:extraClrScheme>
      <a:clrScheme name="项目总结 6">
        <a:dk1>
          <a:srgbClr val="666633"/>
        </a:dk1>
        <a:lt1>
          <a:srgbClr val="FFFFFF"/>
        </a:lt1>
        <a:dk2>
          <a:srgbClr val="CC9900"/>
        </a:dk2>
        <a:lt2>
          <a:srgbClr val="DDDDDD"/>
        </a:lt2>
        <a:accent1>
          <a:srgbClr val="CC6600"/>
        </a:accent1>
        <a:accent2>
          <a:srgbClr val="996633"/>
        </a:accent2>
        <a:accent3>
          <a:srgbClr val="E2CAAA"/>
        </a:accent3>
        <a:accent4>
          <a:srgbClr val="DADADA"/>
        </a:accent4>
        <a:accent5>
          <a:srgbClr val="E2B8AA"/>
        </a:accent5>
        <a:accent6>
          <a:srgbClr val="8A5C2D"/>
        </a:accent6>
        <a:hlink>
          <a:srgbClr val="663300"/>
        </a:hlink>
        <a:folHlink>
          <a:srgbClr val="CC33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 Files\Microsoft Office\Templates\2052\项目总结.pot</Template>
  <TotalTime>5463</TotalTime>
  <Words>3216</Words>
  <Application>Microsoft Office PowerPoint</Application>
  <PresentationFormat>全屏显示(4:3)</PresentationFormat>
  <Paragraphs>904</Paragraphs>
  <Slides>67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69" baseType="lpstr">
      <vt:lpstr>项目总结</vt:lpstr>
      <vt:lpstr>剪辑</vt:lpstr>
      <vt:lpstr>第四章  自顶向下语法分析方法</vt:lpstr>
      <vt:lpstr>PowerPoint 演示文稿</vt:lpstr>
      <vt:lpstr>PowerPoint 演示文稿</vt:lpstr>
      <vt:lpstr>4.1  确定的自顶向下分析思想</vt:lpstr>
      <vt:lpstr>1  确定分析的条件</vt:lpstr>
      <vt:lpstr>PowerPoint 演示文稿</vt:lpstr>
      <vt:lpstr>PowerPoint 演示文稿</vt:lpstr>
      <vt:lpstr>PowerPoint 演示文稿</vt:lpstr>
      <vt:lpstr>PowerPoint 演示文稿</vt:lpstr>
      <vt:lpstr>2  开始符号集FIRST(α)的定义</vt:lpstr>
      <vt:lpstr>PowerPoint 演示文稿</vt:lpstr>
      <vt:lpstr>3  后跟符号集FOLLOW(A)的定义</vt:lpstr>
      <vt:lpstr>PowerPoint 演示文稿</vt:lpstr>
      <vt:lpstr>PowerPoint 演示文稿</vt:lpstr>
      <vt:lpstr>4  选择集合SELECT(A→α)的定义</vt:lpstr>
      <vt:lpstr>PowerPoint 演示文稿</vt:lpstr>
      <vt:lpstr>PowerPoint 演示文稿</vt:lpstr>
      <vt:lpstr>PowerPoint 演示文稿</vt:lpstr>
      <vt:lpstr>5  LL(1)文法的定义</vt:lpstr>
      <vt:lpstr>PowerPoint 演示文稿</vt:lpstr>
      <vt:lpstr>4.2  LL(1)文法的判别</vt:lpstr>
      <vt:lpstr>1.  求出能推出ε的非终结符集</vt:lpstr>
      <vt:lpstr>PowerPoint 演示文稿</vt:lpstr>
      <vt:lpstr>2.  计算每个产生式右部α的FIRST(α)集</vt:lpstr>
      <vt:lpstr>PowerPoint 演示文稿</vt:lpstr>
      <vt:lpstr>PowerPoint 演示文稿</vt:lpstr>
      <vt:lpstr>PowerPoint 演示文稿</vt:lpstr>
      <vt:lpstr>PowerPoint 演示文稿</vt:lpstr>
      <vt:lpstr>3．计算每个非终结符A的FOLLOW(A)集</vt:lpstr>
      <vt:lpstr>PowerPoint 演示文稿</vt:lpstr>
      <vt:lpstr>4．计算每个产生式A→α的SELECT(A→α)集</vt:lpstr>
      <vt:lpstr>PowerPoint 演示文稿</vt:lpstr>
      <vt:lpstr>4.  按LL(1)文法的定义判别</vt:lpstr>
      <vt:lpstr>4.3  某些非LL(1)文法到LL(1)文法的等价变换</vt:lpstr>
      <vt:lpstr>PowerPoint 演示文稿</vt:lpstr>
      <vt:lpstr>PowerPoint 演示文稿</vt:lpstr>
      <vt:lpstr>PowerPoint 演示文稿</vt:lpstr>
      <vt:lpstr>1 提取左公共因子</vt:lpstr>
      <vt:lpstr>PowerPoint 演示文稿</vt:lpstr>
      <vt:lpstr>2.  消除左递归</vt:lpstr>
      <vt:lpstr>PowerPoint 演示文稿</vt:lpstr>
      <vt:lpstr>PowerPoint 演示文稿</vt:lpstr>
      <vt:lpstr>PowerPoint 演示文稿</vt:lpstr>
      <vt:lpstr>4.4  不确定的自顶向下分析思想</vt:lpstr>
      <vt:lpstr>PowerPoint 演示文稿</vt:lpstr>
      <vt:lpstr>PowerPoint 演示文稿</vt:lpstr>
      <vt:lpstr>PowerPoint 演示文稿</vt:lpstr>
      <vt:lpstr>4.5  确定的自顶向下分析方法</vt:lpstr>
      <vt:lpstr>4.4.1 递归子程序法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4.4.2  预测分析方法</vt:lpstr>
      <vt:lpstr>PowerPoint 演示文稿</vt:lpstr>
      <vt:lpstr>PowerPoint 演示文稿</vt:lpstr>
      <vt:lpstr>PowerPoint 演示文稿</vt:lpstr>
      <vt:lpstr>2  预测分析程序</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dc:creator>
  <cp:lastModifiedBy>Frank</cp:lastModifiedBy>
  <cp:revision>719</cp:revision>
  <dcterms:created xsi:type="dcterms:W3CDTF">1601-01-01T00:00:00Z</dcterms:created>
  <dcterms:modified xsi:type="dcterms:W3CDTF">2016-10-07T13:56:47Z</dcterms:modified>
</cp:coreProperties>
</file>