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61" r:id="rId4"/>
    <p:sldId id="262" r:id="rId5"/>
    <p:sldId id="258" r:id="rId6"/>
    <p:sldId id="259" r:id="rId7"/>
    <p:sldId id="26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6" autoAdjust="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374B356-7B9C-45E7-862F-83AA4C9108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8582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0B6ECDB-06A5-4FCC-B2C3-85AD511E1E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427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DF08EE5-B9AD-4E50-820C-93766140DC90}" type="slidenum">
              <a:rPr lang="en-US" altLang="zh-CN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8" name="Rectangle 1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81200"/>
            <a:ext cx="7772400" cy="1143000"/>
          </a:xfr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dt" sz="quarter" idx="10"/>
          </p:nvPr>
        </p:nvSpPr>
        <p:spPr>
          <a:xfrm>
            <a:off x="439738" y="59896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D1D83-6F11-4CFF-8CC9-D3B6272F3F5D}" type="datetime1">
              <a:rPr lang="zh-CN" altLang="en-US"/>
              <a:pPr>
                <a:defRPr/>
              </a:pPr>
              <a:t>2016/8/30</a:t>
            </a:fld>
            <a:endParaRPr lang="en-US" altLang="zh-CN"/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5313" y="60023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00850" y="5978525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2A7A10-CA8D-432C-A662-3D173B9975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37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C6840-5ED2-4C6F-BA8C-3014ABA90CB3}" type="datetime1">
              <a:rPr lang="zh-CN" altLang="en-US"/>
              <a:pPr>
                <a:defRPr/>
              </a:pPr>
              <a:t>2016/8/30</a:t>
            </a:fld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06578-1DD2-4DCE-B99F-EE3C4FE9C3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610329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60C58-1DC2-4C60-AE2C-26552E04C50B}" type="datetime1">
              <a:rPr lang="zh-CN" altLang="en-US"/>
              <a:pPr>
                <a:defRPr/>
              </a:pPr>
              <a:t>2016/8/30</a:t>
            </a:fld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EC738-F3DA-482D-86A7-1DDF6EC59A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44341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39A4F-7B8B-44EB-B0F8-97C4EAE22FE6}" type="datetime1">
              <a:rPr lang="zh-CN" altLang="en-US"/>
              <a:pPr>
                <a:defRPr/>
              </a:pPr>
              <a:t>2016/8/30</a:t>
            </a:fld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C20BA-F77E-4D7B-A0FE-C14ED7827E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6667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842E0-C804-483B-85AF-F766D5E93FB7}" type="datetime1">
              <a:rPr lang="zh-CN" altLang="en-US"/>
              <a:pPr>
                <a:defRPr/>
              </a:pPr>
              <a:t>2016/8/30</a:t>
            </a:fld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90C76-F2E8-4281-97BE-37242ACFF6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1635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964F6-0415-402A-B1B4-F40C6C7890DD}" type="datetime1">
              <a:rPr lang="zh-CN" altLang="en-US"/>
              <a:pPr>
                <a:defRPr/>
              </a:pPr>
              <a:t>2016/8/30</a:t>
            </a:fld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249E6-9759-4997-BCAA-1CBD7C41BA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4889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7EA4B-F11F-41DA-A247-29454C262AB3}" type="datetime1">
              <a:rPr lang="zh-CN" altLang="en-US"/>
              <a:pPr>
                <a:defRPr/>
              </a:pPr>
              <a:t>2016/8/30</a:t>
            </a:fld>
            <a:endParaRPr lang="en-US" altLang="zh-CN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C5354-E69B-4173-9855-6B7F7D2898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8750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6E4AB-3240-44FF-80C1-7C02B4581655}" type="datetime1">
              <a:rPr lang="zh-CN" altLang="en-US"/>
              <a:pPr>
                <a:defRPr/>
              </a:pPr>
              <a:t>2016/8/30</a:t>
            </a:fld>
            <a:endParaRPr lang="en-US" altLang="zh-CN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83925-641B-4EB9-A2DF-2353B560AD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5862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43F34-0C5F-4BF5-B94E-F743B5A49731}" type="datetime1">
              <a:rPr lang="zh-CN" altLang="en-US"/>
              <a:pPr>
                <a:defRPr/>
              </a:pPr>
              <a:t>2016/8/30</a:t>
            </a:fld>
            <a:endParaRPr lang="en-US" altLang="zh-CN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3DE4D-3620-40B7-AE0C-2D4E0DF93A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5936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7FAFE-438E-4E09-BE1C-948F0B9432A0}" type="datetime1">
              <a:rPr lang="zh-CN" altLang="en-US"/>
              <a:pPr>
                <a:defRPr/>
              </a:pPr>
              <a:t>2016/8/30</a:t>
            </a:fld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10B97-F3FC-489A-AFB1-CDE0A33BC1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03253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03E20-EE95-40DC-8446-80FEDA6FACD1}" type="datetime1">
              <a:rPr lang="zh-CN" altLang="en-US"/>
              <a:pPr>
                <a:defRPr/>
              </a:pPr>
              <a:t>2016/8/30</a:t>
            </a:fld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C7778-F0CD-4D04-BFEF-A7904D780C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55016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1044" name="Rectangle 3"/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Rectangle 4"/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/>
            </a:p>
          </p:txBody>
        </p:sp>
      </p:grpSp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1042" name="Rectangle 6"/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Rectangle 7"/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8" name="Group 8"/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1040" name="Rectangle 9"/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Rectangle 10"/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9" name="Group 11"/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1038" name="Rectangle 12"/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Rectangle 13"/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0" name="Group 14"/>
          <p:cNvGrpSpPr>
            <a:grpSpLocks/>
          </p:cNvGrpSpPr>
          <p:nvPr/>
        </p:nvGrpSpPr>
        <p:grpSpPr bwMode="auto">
          <a:xfrm>
            <a:off x="71438" y="176213"/>
            <a:ext cx="8745537" cy="161925"/>
            <a:chOff x="45" y="111"/>
            <a:chExt cx="5509" cy="102"/>
          </a:xfrm>
        </p:grpSpPr>
        <p:sp>
          <p:nvSpPr>
            <p:cNvPr id="1036" name="Rectangle 15"/>
            <p:cNvSpPr>
              <a:spLocks noChangeArrowheads="1"/>
            </p:cNvSpPr>
            <p:nvPr/>
          </p:nvSpPr>
          <p:spPr bwMode="auto">
            <a:xfrm rot="5400000" flipV="1">
              <a:off x="2850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Rectangle 16"/>
            <p:cNvSpPr>
              <a:spLocks noChangeArrowheads="1"/>
            </p:cNvSpPr>
            <p:nvPr/>
          </p:nvSpPr>
          <p:spPr bwMode="auto">
            <a:xfrm rot="5400000" flipV="1">
              <a:off x="2781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019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/>
            </a:lvl1pPr>
          </a:lstStyle>
          <a:p>
            <a:pPr>
              <a:defRPr/>
            </a:pPr>
            <a:fld id="{269C3BD9-3E2E-45E3-9E6F-AFA8BE91BE44}" type="datetime1">
              <a:rPr lang="zh-CN" altLang="en-US"/>
              <a:pPr>
                <a:defRPr/>
              </a:pPr>
              <a:t>2016/8/30</a:t>
            </a:fld>
            <a:endParaRPr lang="en-US" altLang="zh-CN"/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/>
            </a:lvl1pPr>
          </a:lstStyle>
          <a:p>
            <a:pPr>
              <a:defRPr/>
            </a:pPr>
            <a:fld id="{B2699C20-1C02-4203-85AA-A65BF408AB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24300" y="4221163"/>
            <a:ext cx="4392613" cy="194468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华文行楷" pitchFamily="2" charset="-122"/>
                <a:ea typeface="华文行楷" pitchFamily="2" charset="-122"/>
              </a:rPr>
              <a:t>任课教师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华文行楷" pitchFamily="2" charset="-122"/>
                <a:ea typeface="华文行楷" pitchFamily="2" charset="-122"/>
              </a:rPr>
              <a:t>: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华文行楷" pitchFamily="2" charset="-122"/>
                <a:ea typeface="华文行楷" pitchFamily="2" charset="-122"/>
              </a:rPr>
              <a:t>付春英</a:t>
            </a:r>
          </a:p>
          <a:p>
            <a:pPr algn="l" eaLnBrk="1" hangingPunct="1"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华文行楷" pitchFamily="2" charset="-122"/>
                <a:ea typeface="华文行楷" pitchFamily="2" charset="-122"/>
              </a:rPr>
              <a:t>电话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华文行楷" pitchFamily="2" charset="-122"/>
                <a:ea typeface="华文行楷" pitchFamily="2" charset="-122"/>
              </a:rPr>
              <a:t>:698336</a:t>
            </a:r>
          </a:p>
          <a:p>
            <a:pPr algn="l" eaLnBrk="1" hangingPunct="1"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华文行楷" pitchFamily="2" charset="-122"/>
                <a:ea typeface="华文行楷" pitchFamily="2" charset="-122"/>
              </a:rPr>
              <a:t>                 B1-312</a:t>
            </a:r>
          </a:p>
          <a:p>
            <a:pPr algn="l" eaLnBrk="1" hangingPunct="1">
              <a:defRPr/>
            </a:pPr>
            <a:endParaRPr lang="en-US" altLang="zh-CN" sz="3200" b="1" dirty="0" smtClean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685800" y="4267200"/>
          <a:ext cx="2209800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Clip" r:id="rId3" imgW="1407262" imgH="1268273" progId="MS_ClipArt_Gallery.5">
                  <p:embed/>
                </p:oleObj>
              </mc:Choice>
              <mc:Fallback>
                <p:oleObj name="Clip" r:id="rId3" imgW="1407262" imgH="1268273" progId="MS_ClipArt_Gallery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267200"/>
                        <a:ext cx="2209800" cy="199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9"/>
          <p:cNvSpPr txBox="1">
            <a:spLocks noChangeArrowheads="1"/>
          </p:cNvSpPr>
          <p:nvPr/>
        </p:nvSpPr>
        <p:spPr bwMode="auto">
          <a:xfrm>
            <a:off x="2286000" y="1524000"/>
            <a:ext cx="4724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8800" b="1">
                <a:ea typeface="华文行楷" pitchFamily="2" charset="-122"/>
              </a:rPr>
              <a:t>编译原理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345616" y="836712"/>
            <a:ext cx="8532812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latin typeface="楷体_GB2312" pitchFamily="49" charset="-122"/>
              </a:rPr>
              <a:t>计算机专业主干课</a:t>
            </a:r>
            <a:endParaRPr lang="zh-CN" altLang="en-US" sz="3200" b="1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b="1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b="1" dirty="0"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</a:rPr>
              <a:t>编译程序（系统）是计算机系统的核心支撑软件</a:t>
            </a:r>
          </a:p>
          <a:p>
            <a:pPr lvl="1" algn="l"/>
            <a:endParaRPr lang="zh-CN" altLang="en-US" sz="1000" b="1" dirty="0"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b="1" dirty="0"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</a:rPr>
              <a:t>贯穿程序语言、运行时系统、体系结构</a:t>
            </a:r>
          </a:p>
          <a:p>
            <a:pPr lvl="1" algn="l"/>
            <a:endParaRPr lang="zh-CN" altLang="en-US" sz="1000" b="1" dirty="0"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b="1" dirty="0"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</a:rPr>
              <a:t>联系计算机科学和计算机系统的典范</a:t>
            </a:r>
            <a:endParaRPr lang="zh-CN" altLang="en-US" sz="2800" b="1" dirty="0">
              <a:latin typeface="楷体_GB2312" pitchFamily="49" charset="-122"/>
            </a:endParaRPr>
          </a:p>
          <a:p>
            <a:pPr lvl="1" algn="l"/>
            <a:endParaRPr lang="zh-CN" altLang="en-US" sz="1000" b="1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²"/>
            </a:pPr>
            <a:r>
              <a:rPr lang="zh-CN" altLang="en-US" sz="3200" b="1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latin typeface="楷体_GB2312" pitchFamily="49" charset="-122"/>
              </a:rPr>
              <a:t>专业工作者必备的基本技能</a:t>
            </a:r>
            <a:endParaRPr lang="zh-CN" altLang="en-US" sz="3200" b="1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b="1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</a:rPr>
              <a:t> 编译原理的知识影响到专业人员的素质</a:t>
            </a:r>
          </a:p>
          <a:p>
            <a:pPr lvl="1" algn="l"/>
            <a:endParaRPr lang="zh-CN" altLang="en-US" sz="1000" b="1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</a:rPr>
              <a:t> 大量专业工作与编译技术相关 </a:t>
            </a:r>
          </a:p>
          <a:p>
            <a:pPr lvl="1" algn="l"/>
            <a:endParaRPr lang="zh-CN" altLang="en-US" sz="1000" b="1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r>
              <a:rPr lang="zh-CN" altLang="en-US" b="1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lang="zh-CN" altLang="en-US" sz="2000" b="1" dirty="0">
                <a:solidFill>
                  <a:srgbClr val="333399"/>
                </a:solidFill>
                <a:latin typeface="楷体_GB2312" pitchFamily="49" charset="-122"/>
              </a:rPr>
              <a:t>高级语言实现，体系结构设计与优化，硬件综合，二进制翻译，智</a:t>
            </a:r>
          </a:p>
          <a:p>
            <a:pPr lvl="1" algn="l"/>
            <a:r>
              <a:rPr lang="zh-CN" altLang="en-US" sz="2000" b="1" dirty="0">
                <a:solidFill>
                  <a:srgbClr val="333399"/>
                </a:solidFill>
                <a:latin typeface="楷体_GB2312" pitchFamily="49" charset="-122"/>
              </a:rPr>
              <a:t>   能编辑器，面向领域的语言以及业务逻辑语言的实现，软件静态分</a:t>
            </a:r>
          </a:p>
          <a:p>
            <a:pPr lvl="1" algn="l"/>
            <a:r>
              <a:rPr lang="zh-CN" altLang="en-US" sz="2000" b="1" dirty="0">
                <a:solidFill>
                  <a:srgbClr val="333399"/>
                </a:solidFill>
                <a:latin typeface="楷体_GB2312" pitchFamily="49" charset="-122"/>
              </a:rPr>
              <a:t>   析，逆向工程，调试器，模型驱动的开发，程序验证，</a:t>
            </a:r>
            <a:r>
              <a:rPr lang="en-US" altLang="zh-CN" sz="2000" b="1" dirty="0">
                <a:solidFill>
                  <a:srgbClr val="333399"/>
                </a:solidFill>
              </a:rPr>
              <a:t>…</a:t>
            </a:r>
            <a:endParaRPr lang="en-US" altLang="zh-CN" sz="2000" b="1" dirty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14343" name="Rectangle 20"/>
          <p:cNvSpPr>
            <a:spLocks noChangeArrowheads="1"/>
          </p:cNvSpPr>
          <p:nvPr/>
        </p:nvSpPr>
        <p:spPr bwMode="auto">
          <a:xfrm>
            <a:off x="416446" y="332656"/>
            <a:ext cx="32194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课 程 的 地 位</a:t>
            </a:r>
          </a:p>
        </p:txBody>
      </p:sp>
    </p:spTree>
    <p:extLst>
      <p:ext uri="{BB962C8B-B14F-4D97-AF65-F5344CB8AC3E}">
        <p14:creationId xmlns:p14="http://schemas.microsoft.com/office/powerpoint/2010/main" val="1817842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8"/>
          <p:cNvSpPr txBox="1">
            <a:spLocks noChangeArrowheads="1"/>
          </p:cNvSpPr>
          <p:nvPr/>
        </p:nvSpPr>
        <p:spPr bwMode="auto">
          <a:xfrm>
            <a:off x="580348" y="974006"/>
            <a:ext cx="7777162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chemeClr val="tx1"/>
                </a:solidFill>
              </a:rPr>
              <a:t>  </a:t>
            </a:r>
            <a:r>
              <a:rPr lang="zh-CN" altLang="en-US" sz="3200" b="1" dirty="0"/>
              <a:t>掌握</a:t>
            </a:r>
            <a:r>
              <a:rPr lang="zh-CN" altLang="en-US" sz="3200" b="1" dirty="0">
                <a:solidFill>
                  <a:srgbClr val="333399"/>
                </a:solidFill>
              </a:rPr>
              <a:t>编译程序</a:t>
            </a:r>
            <a:r>
              <a:rPr lang="en-US" altLang="zh-CN" sz="3200" b="1" dirty="0">
                <a:solidFill>
                  <a:srgbClr val="333399"/>
                </a:solidFill>
              </a:rPr>
              <a:t>/</a:t>
            </a:r>
            <a:r>
              <a:rPr lang="zh-CN" altLang="en-US" sz="3200" b="1" dirty="0">
                <a:solidFill>
                  <a:srgbClr val="333399"/>
                </a:solidFill>
              </a:rPr>
              <a:t>系统设计的</a:t>
            </a:r>
            <a:r>
              <a:rPr lang="zh-CN" altLang="en-US" sz="3200" b="1" dirty="0"/>
              <a:t>基本原理</a:t>
            </a:r>
            <a:endParaRPr lang="zh-CN" altLang="en-US" sz="3200" b="1" dirty="0"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b="1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algn="l">
              <a:buFont typeface="Wingdings" pitchFamily="2" charset="2"/>
              <a:buChar char="²"/>
            </a:pPr>
            <a:r>
              <a:rPr lang="zh-CN" altLang="en-US" sz="3200" b="1" dirty="0">
                <a:solidFill>
                  <a:schemeClr val="tx1"/>
                </a:solidFill>
              </a:rPr>
              <a:t>  </a:t>
            </a:r>
            <a:r>
              <a:rPr lang="zh-CN" altLang="en-US" sz="3200" b="1" dirty="0"/>
              <a:t>掌握</a:t>
            </a:r>
            <a:r>
              <a:rPr lang="zh-CN" altLang="en-US" sz="3200" b="1" dirty="0">
                <a:solidFill>
                  <a:srgbClr val="333399"/>
                </a:solidFill>
              </a:rPr>
              <a:t>“常见”语言机制的</a:t>
            </a:r>
            <a:r>
              <a:rPr lang="zh-CN" altLang="en-US" sz="3200" b="1" dirty="0"/>
              <a:t>实现技术</a:t>
            </a:r>
          </a:p>
          <a:p>
            <a:pPr lvl="1" algn="l"/>
            <a:endParaRPr lang="zh-CN" altLang="en-US" sz="1000" b="1" dirty="0">
              <a:latin typeface="楷体_GB2312" pitchFamily="49" charset="-122"/>
            </a:endParaRPr>
          </a:p>
          <a:p>
            <a:pPr algn="l">
              <a:buFont typeface="Wingdings" pitchFamily="2" charset="2"/>
              <a:buChar char="²"/>
            </a:pPr>
            <a:r>
              <a:rPr lang="zh-CN" altLang="en-US" sz="3200" b="1" dirty="0">
                <a:solidFill>
                  <a:schemeClr val="tx1"/>
                </a:solidFill>
              </a:rPr>
              <a:t>  </a:t>
            </a:r>
            <a:r>
              <a:rPr lang="zh-CN" altLang="en-US" sz="3200" b="1" dirty="0">
                <a:solidFill>
                  <a:srgbClr val="333399"/>
                </a:solidFill>
              </a:rPr>
              <a:t>经历开发一个</a:t>
            </a:r>
            <a:r>
              <a:rPr lang="zh-CN" altLang="en-US" sz="3200" b="1" dirty="0"/>
              <a:t>小型编译程序</a:t>
            </a:r>
            <a:r>
              <a:rPr lang="zh-CN" altLang="en-US" sz="3200" b="1" dirty="0">
                <a:solidFill>
                  <a:srgbClr val="333399"/>
                </a:solidFill>
              </a:rPr>
              <a:t>的主要阶段</a:t>
            </a:r>
          </a:p>
          <a:p>
            <a:pPr lvl="1" algn="l"/>
            <a:endParaRPr lang="zh-CN" altLang="en-US" sz="1000" b="1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²"/>
            </a:pPr>
            <a:r>
              <a:rPr lang="zh-CN" altLang="en-US" sz="3200" b="1" dirty="0"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333399"/>
                </a:solidFill>
              </a:rPr>
              <a:t>自学并使用</a:t>
            </a:r>
            <a:r>
              <a:rPr lang="zh-CN" altLang="en-US" sz="3200" b="1" dirty="0"/>
              <a:t>自动构造工具</a:t>
            </a:r>
          </a:p>
          <a:p>
            <a:pPr algn="l">
              <a:buFont typeface="Wingdings" pitchFamily="2" charset="2"/>
              <a:buNone/>
            </a:pPr>
            <a:endParaRPr lang="zh-CN" altLang="en-US" sz="1000" b="1" dirty="0"/>
          </a:p>
          <a:p>
            <a:pPr algn="l">
              <a:buFont typeface="Wingdings" pitchFamily="2" charset="2"/>
              <a:buChar char="²"/>
            </a:pPr>
            <a:r>
              <a:rPr lang="zh-CN" altLang="en-US" sz="3200" b="1" dirty="0"/>
              <a:t>  </a:t>
            </a:r>
            <a:r>
              <a:rPr lang="zh-CN" altLang="en-US" sz="3200" b="1" dirty="0">
                <a:solidFill>
                  <a:srgbClr val="333399"/>
                </a:solidFill>
              </a:rPr>
              <a:t>加深对</a:t>
            </a:r>
            <a:r>
              <a:rPr lang="zh-CN" altLang="en-US" sz="3200" b="1" dirty="0"/>
              <a:t>计算机系统</a:t>
            </a:r>
            <a:r>
              <a:rPr lang="zh-CN" altLang="en-US" sz="3200" b="1" dirty="0">
                <a:solidFill>
                  <a:srgbClr val="333399"/>
                </a:solidFill>
              </a:rPr>
              <a:t>的理解</a:t>
            </a:r>
          </a:p>
          <a:p>
            <a:pPr algn="l">
              <a:buFont typeface="Wingdings" pitchFamily="2" charset="2"/>
              <a:buNone/>
            </a:pPr>
            <a:endParaRPr lang="zh-CN" altLang="en-US" sz="1000" b="1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Char char="²"/>
            </a:pPr>
            <a:r>
              <a:rPr lang="zh-CN" altLang="en-US" sz="3200" b="1" dirty="0">
                <a:solidFill>
                  <a:srgbClr val="333399"/>
                </a:solidFill>
              </a:rPr>
              <a:t>  会将所学知识</a:t>
            </a:r>
            <a:r>
              <a:rPr lang="zh-CN" altLang="en-US" sz="3200" b="1" dirty="0"/>
              <a:t>灵活应用</a:t>
            </a:r>
          </a:p>
        </p:txBody>
      </p:sp>
      <p:sp>
        <p:nvSpPr>
          <p:cNvPr id="15363" name="AutoShape 10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10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AutoShape 10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Rectangle 1033"/>
          <p:cNvSpPr>
            <a:spLocks noChangeArrowheads="1"/>
          </p:cNvSpPr>
          <p:nvPr/>
        </p:nvSpPr>
        <p:spPr bwMode="auto">
          <a:xfrm>
            <a:off x="395536" y="332656"/>
            <a:ext cx="32416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教学目的要求</a:t>
            </a:r>
          </a:p>
        </p:txBody>
      </p:sp>
      <p:sp>
        <p:nvSpPr>
          <p:cNvPr id="77834" name="Text Box 1034"/>
          <p:cNvSpPr txBox="1">
            <a:spLocks noChangeArrowheads="1"/>
          </p:cNvSpPr>
          <p:nvPr/>
        </p:nvSpPr>
        <p:spPr bwMode="auto">
          <a:xfrm>
            <a:off x="1403648" y="5085184"/>
            <a:ext cx="4967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zh-CN" altLang="en-US" sz="4000" b="1" dirty="0">
                <a:solidFill>
                  <a:srgbClr val="333399"/>
                </a:solidFill>
                <a:latin typeface="宋体" pitchFamily="2" charset="-122"/>
              </a:rPr>
              <a:t>原理 </a:t>
            </a:r>
            <a:r>
              <a:rPr lang="en-US" altLang="zh-CN" sz="4000" b="1" dirty="0">
                <a:solidFill>
                  <a:srgbClr val="333399"/>
                </a:solidFill>
                <a:latin typeface="宋体" pitchFamily="2" charset="-122"/>
              </a:rPr>
              <a:t>+ </a:t>
            </a:r>
            <a:r>
              <a:rPr lang="zh-CN" altLang="en-US" sz="4000" b="1" dirty="0">
                <a:solidFill>
                  <a:srgbClr val="333399"/>
                </a:solidFill>
                <a:latin typeface="宋体" pitchFamily="2" charset="-122"/>
              </a:rPr>
              <a:t>技术 </a:t>
            </a:r>
            <a:r>
              <a:rPr lang="en-US" altLang="zh-CN" sz="4000" b="1" dirty="0">
                <a:solidFill>
                  <a:srgbClr val="333399"/>
                </a:solidFill>
                <a:latin typeface="宋体" pitchFamily="2" charset="-122"/>
              </a:rPr>
              <a:t>+ </a:t>
            </a:r>
            <a:r>
              <a:rPr lang="zh-CN" altLang="en-US" sz="4000" b="1" dirty="0">
                <a:solidFill>
                  <a:srgbClr val="333399"/>
                </a:solidFill>
                <a:latin typeface="宋体" pitchFamily="2" charset="-122"/>
              </a:rPr>
              <a:t>工具</a:t>
            </a:r>
            <a:endParaRPr lang="zh-CN" altLang="en-US" sz="4000" b="1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93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Text Box 17"/>
          <p:cNvSpPr txBox="1">
            <a:spLocks noChangeArrowheads="1"/>
          </p:cNvSpPr>
          <p:nvPr/>
        </p:nvSpPr>
        <p:spPr bwMode="auto">
          <a:xfrm>
            <a:off x="495301" y="1028647"/>
            <a:ext cx="8066087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latin typeface="楷体_GB2312" pitchFamily="49" charset="-122"/>
              </a:rPr>
              <a:t>先修课程</a:t>
            </a:r>
            <a:endParaRPr lang="zh-CN" altLang="en-US" sz="3200" b="1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b="1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b="1" dirty="0">
                <a:latin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333399"/>
                </a:solidFill>
                <a:latin typeface="楷体_GB2312" pitchFamily="49" charset="-122"/>
              </a:rPr>
              <a:t>《</a:t>
            </a: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</a:rPr>
              <a:t>高级语言程序设计</a:t>
            </a:r>
            <a:r>
              <a:rPr lang="en-US" altLang="zh-CN" sz="2800" b="1" dirty="0">
                <a:solidFill>
                  <a:srgbClr val="333399"/>
                </a:solidFill>
                <a:latin typeface="楷体_GB2312" pitchFamily="49" charset="-122"/>
              </a:rPr>
              <a:t>》</a:t>
            </a: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</a:rPr>
              <a:t>（</a:t>
            </a:r>
            <a:r>
              <a:rPr lang="en-US" altLang="zh-CN" sz="2800" b="1" dirty="0"/>
              <a:t>Java</a:t>
            </a:r>
            <a:r>
              <a:rPr lang="en-US" altLang="zh-CN" sz="2800" b="1" dirty="0">
                <a:solidFill>
                  <a:srgbClr val="333399"/>
                </a:solidFill>
              </a:rPr>
              <a:t>, C/C++</a:t>
            </a: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</a:rPr>
              <a:t>）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333399"/>
                </a:solidFill>
                <a:latin typeface="楷体_GB2312" pitchFamily="49" charset="-122"/>
              </a:rPr>
              <a:t>《</a:t>
            </a: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</a:rPr>
              <a:t>数据结构</a:t>
            </a:r>
            <a:r>
              <a:rPr lang="en-US" altLang="zh-CN" sz="2800" b="1" dirty="0">
                <a:solidFill>
                  <a:srgbClr val="333399"/>
                </a:solidFill>
                <a:latin typeface="楷体_GB2312" pitchFamily="49" charset="-122"/>
              </a:rPr>
              <a:t>》</a:t>
            </a:r>
            <a:endParaRPr lang="en-US" altLang="zh-CN" sz="1000" b="1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endParaRPr lang="en-US" altLang="zh-CN" sz="1000" b="1" dirty="0" smtClean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endParaRPr lang="en-US" altLang="zh-CN" sz="1000" b="1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endParaRPr lang="en-US" altLang="zh-CN" sz="1000" b="1" dirty="0" smtClean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endParaRPr lang="en-US" altLang="zh-CN" sz="1000" b="1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endParaRPr lang="en-US" altLang="zh-CN" sz="1000" b="1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latin typeface="楷体_GB2312" pitchFamily="49" charset="-122"/>
              </a:rPr>
              <a:t>其它相关课程</a:t>
            </a:r>
            <a:endParaRPr lang="zh-CN" altLang="en-US" sz="3200" b="1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b="1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just">
              <a:buFont typeface="Symbol" pitchFamily="18" charset="2"/>
              <a:buChar char="-"/>
            </a:pPr>
            <a:r>
              <a:rPr lang="zh-CN" altLang="en-US" sz="2800" b="1" dirty="0">
                <a:latin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333399"/>
                </a:solidFill>
                <a:latin typeface="楷体_GB2312" pitchFamily="49" charset="-122"/>
              </a:rPr>
              <a:t>《</a:t>
            </a: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</a:rPr>
              <a:t>计算机系统结构</a:t>
            </a:r>
            <a:r>
              <a:rPr lang="en-US" altLang="zh-CN" sz="2800" b="1" dirty="0">
                <a:solidFill>
                  <a:srgbClr val="333399"/>
                </a:solidFill>
                <a:latin typeface="楷体_GB2312" pitchFamily="49" charset="-122"/>
              </a:rPr>
              <a:t>》</a:t>
            </a: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333399"/>
                </a:solidFill>
                <a:latin typeface="楷体_GB2312" pitchFamily="49" charset="-122"/>
              </a:rPr>
              <a:t>《</a:t>
            </a: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</a:rPr>
              <a:t>操作系统</a:t>
            </a:r>
            <a:r>
              <a:rPr lang="en-US" altLang="zh-CN" sz="2800" b="1" dirty="0">
                <a:solidFill>
                  <a:srgbClr val="333399"/>
                </a:solidFill>
                <a:latin typeface="楷体_GB2312" pitchFamily="49" charset="-122"/>
              </a:rPr>
              <a:t>》</a:t>
            </a: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</a:rPr>
              <a:t>，</a:t>
            </a:r>
          </a:p>
          <a:p>
            <a:pPr lvl="1" algn="just"/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  </a:t>
            </a:r>
            <a:r>
              <a:rPr lang="en-US" altLang="zh-CN" sz="2800" b="1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《</a:t>
            </a: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汇编语言</a:t>
            </a:r>
            <a:r>
              <a:rPr lang="en-US" altLang="zh-CN" sz="2800" b="1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》</a:t>
            </a: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1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《</a:t>
            </a: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计算</a:t>
            </a:r>
            <a:r>
              <a:rPr lang="zh-CN" altLang="en-US" sz="2800" b="1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机组成原理</a:t>
            </a:r>
            <a:r>
              <a:rPr lang="en-US" altLang="zh-CN" sz="2800" b="1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》</a:t>
            </a:r>
            <a:r>
              <a:rPr lang="zh-CN" altLang="en-US" sz="2800" b="1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，</a:t>
            </a:r>
            <a:endParaRPr lang="en-US" altLang="zh-CN" sz="2800" b="1" dirty="0" smtClean="0">
              <a:solidFill>
                <a:srgbClr val="333399"/>
              </a:solidFill>
              <a:latin typeface="楷体_GB2312" pitchFamily="49" charset="-122"/>
              <a:sym typeface="Symbol" pitchFamily="18" charset="2"/>
            </a:endParaRPr>
          </a:p>
          <a:p>
            <a:pPr lvl="1" algn="just"/>
            <a:r>
              <a:rPr lang="en-US" altLang="zh-CN" sz="2800" b="1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  </a:t>
            </a:r>
            <a:r>
              <a:rPr lang="en-US" altLang="zh-CN" sz="2800" b="1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《</a:t>
            </a:r>
            <a:r>
              <a:rPr lang="zh-CN" altLang="en-US" sz="2800" b="1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人工智能</a:t>
            </a:r>
            <a:r>
              <a:rPr lang="en-US" altLang="zh-CN" sz="2800" b="1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》</a:t>
            </a:r>
            <a:endParaRPr lang="en-US" altLang="zh-CN" sz="2800" b="1" dirty="0">
              <a:solidFill>
                <a:srgbClr val="333399"/>
              </a:solidFill>
              <a:latin typeface="楷体_GB2312" pitchFamily="49" charset="-122"/>
              <a:sym typeface="Symbol" pitchFamily="18" charset="2"/>
            </a:endParaRPr>
          </a:p>
        </p:txBody>
      </p:sp>
      <p:sp>
        <p:nvSpPr>
          <p:cNvPr id="16391" name="Rectangle 18"/>
          <p:cNvSpPr>
            <a:spLocks noChangeArrowheads="1"/>
          </p:cNvSpPr>
          <p:nvPr/>
        </p:nvSpPr>
        <p:spPr bwMode="auto">
          <a:xfrm>
            <a:off x="395536" y="387297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相 关 课 程</a:t>
            </a:r>
          </a:p>
        </p:txBody>
      </p:sp>
    </p:spTree>
    <p:extLst>
      <p:ext uri="{BB962C8B-B14F-4D97-AF65-F5344CB8AC3E}">
        <p14:creationId xmlns:p14="http://schemas.microsoft.com/office/powerpoint/2010/main" val="2731351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课程安排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lang="en-US" altLang="zh-CN" sz="2800" b="1" dirty="0" smtClean="0">
                <a:latin typeface="宋体" pitchFamily="2" charset="-122"/>
              </a:rPr>
              <a:t>64</a:t>
            </a:r>
            <a:r>
              <a:rPr lang="zh-CN" altLang="en-US" sz="2800" b="1" dirty="0" smtClean="0">
                <a:latin typeface="宋体" pitchFamily="2" charset="-122"/>
              </a:rPr>
              <a:t>学时</a:t>
            </a:r>
            <a:r>
              <a:rPr lang="en-US" altLang="zh-CN" sz="2800" b="1" dirty="0" smtClean="0">
                <a:latin typeface="宋体" pitchFamily="2" charset="-122"/>
              </a:rPr>
              <a:t>=48</a:t>
            </a:r>
            <a:r>
              <a:rPr lang="zh-CN" altLang="en-US" sz="2800" b="1" dirty="0" smtClean="0">
                <a:latin typeface="宋体" pitchFamily="2" charset="-122"/>
              </a:rPr>
              <a:t>学时授课</a:t>
            </a:r>
            <a:r>
              <a:rPr lang="en-US" altLang="zh-CN" sz="2800" b="1" dirty="0" smtClean="0">
                <a:latin typeface="宋体" pitchFamily="2" charset="-122"/>
              </a:rPr>
              <a:t>+16</a:t>
            </a:r>
            <a:r>
              <a:rPr lang="zh-CN" altLang="en-US" sz="2800" b="1" dirty="0" smtClean="0">
                <a:latin typeface="宋体" pitchFamily="2" charset="-122"/>
              </a:rPr>
              <a:t>学时实验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lang="zh-CN" altLang="en-US" sz="2800" b="1" dirty="0" smtClean="0">
                <a:latin typeface="宋体" pitchFamily="2" charset="-122"/>
              </a:rPr>
              <a:t>实验</a:t>
            </a:r>
            <a:r>
              <a:rPr lang="en-US" altLang="zh-CN" sz="2800" b="1" dirty="0" smtClean="0">
                <a:latin typeface="宋体" pitchFamily="2" charset="-122"/>
              </a:rPr>
              <a:t>,</a:t>
            </a:r>
            <a:r>
              <a:rPr lang="zh-CN" altLang="en-US" sz="2800" b="1" dirty="0" smtClean="0">
                <a:latin typeface="宋体" pitchFamily="2" charset="-122"/>
              </a:rPr>
              <a:t>作业</a:t>
            </a:r>
            <a:r>
              <a:rPr lang="en-US" altLang="zh-CN" sz="2800" b="1" dirty="0" smtClean="0">
                <a:latin typeface="宋体" pitchFamily="2" charset="-122"/>
              </a:rPr>
              <a:t>,</a:t>
            </a:r>
            <a:r>
              <a:rPr lang="zh-CN" altLang="en-US" sz="2800" b="1" dirty="0" smtClean="0">
                <a:latin typeface="宋体" pitchFamily="2" charset="-122"/>
              </a:rPr>
              <a:t>平时出席情况占总成绩的</a:t>
            </a:r>
            <a:r>
              <a:rPr lang="en-US" altLang="zh-CN" sz="2800" b="1" dirty="0" smtClean="0">
                <a:latin typeface="宋体" pitchFamily="2" charset="-122"/>
              </a:rPr>
              <a:t>30%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宋体" pitchFamily="2" charset="-122"/>
              </a:rPr>
              <a:t>	</a:t>
            </a:r>
            <a:r>
              <a:rPr lang="zh-CN" altLang="en-US" sz="2800" b="1" dirty="0" smtClean="0">
                <a:latin typeface="宋体" pitchFamily="2" charset="-122"/>
              </a:rPr>
              <a:t>期末考试占总成绩的</a:t>
            </a:r>
            <a:r>
              <a:rPr lang="en-US" altLang="zh-CN" sz="2800" b="1" dirty="0" smtClean="0">
                <a:latin typeface="宋体" pitchFamily="2" charset="-122"/>
              </a:rPr>
              <a:t>70%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b="1" dirty="0" smtClean="0">
              <a:latin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3600" b="1" dirty="0" smtClean="0">
                <a:solidFill>
                  <a:schemeClr val="tx2"/>
                </a:solidFill>
              </a:rPr>
              <a:t>使用教材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/>
              <a:t>			</a:t>
            </a:r>
            <a:r>
              <a:rPr lang="en-US" altLang="zh-CN" sz="2800" b="1" dirty="0" smtClean="0"/>
              <a:t>《</a:t>
            </a:r>
            <a:r>
              <a:rPr lang="zh-CN" altLang="en-US" sz="2800" b="1" dirty="0" smtClean="0"/>
              <a:t>编译原理</a:t>
            </a:r>
            <a:r>
              <a:rPr lang="en-US" altLang="zh-CN" sz="2800" b="1" dirty="0" smtClean="0"/>
              <a:t>》(</a:t>
            </a:r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版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/>
              <a:t>				</a:t>
            </a:r>
            <a:r>
              <a:rPr lang="zh-CN" altLang="en-US" sz="2400" b="1" dirty="0"/>
              <a:t>王生原</a:t>
            </a:r>
            <a:r>
              <a:rPr lang="zh-CN" altLang="en-US" sz="2400" b="1" dirty="0" smtClean="0"/>
              <a:t>等   编著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/>
              <a:t>				清华大学出版社</a:t>
            </a:r>
          </a:p>
        </p:txBody>
      </p:sp>
      <p:pic>
        <p:nvPicPr>
          <p:cNvPr id="4098" name="Picture 2" descr="http://www.tup.tsinghua.edu.cn/upload/bigbookimg/026315-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212976"/>
            <a:ext cx="226310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主要参考书</a:t>
            </a:r>
            <a:r>
              <a:rPr lang="zh-CN" altLang="en-US" b="1" dirty="0" smtClean="0"/>
              <a:t>：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196975"/>
            <a:ext cx="36703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1042988" y="1916113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编译原理</a:t>
            </a:r>
            <a:r>
              <a:rPr lang="en-US" altLang="zh-CN" b="1"/>
              <a:t>(</a:t>
            </a:r>
            <a:r>
              <a:rPr lang="zh-CN" altLang="en-US" b="1"/>
              <a:t>原书第</a:t>
            </a:r>
            <a:r>
              <a:rPr lang="en-US" altLang="zh-CN" b="1"/>
              <a:t>2</a:t>
            </a:r>
            <a:r>
              <a:rPr lang="zh-CN" altLang="en-US" b="1"/>
              <a:t>版</a:t>
            </a:r>
            <a:r>
              <a:rPr lang="en-US" altLang="zh-CN" b="1"/>
              <a:t>)</a:t>
            </a:r>
            <a:r>
              <a:rPr lang="zh-CN" altLang="en-US" b="1"/>
              <a:t>（龙书）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65970" y="1046014"/>
            <a:ext cx="8334375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en-US" altLang="zh-CN" sz="2200" b="1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Char char="²"/>
            </a:pPr>
            <a:r>
              <a:rPr lang="en-US" altLang="zh-CN" sz="2200" b="1" dirty="0">
                <a:solidFill>
                  <a:schemeClr val="tx1"/>
                </a:solidFill>
              </a:rPr>
              <a:t>  </a:t>
            </a:r>
            <a:r>
              <a:rPr lang="en-US" altLang="zh-CN" sz="2200" b="1" dirty="0"/>
              <a:t>Modern Compiler Implementation in Java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200" b="1" dirty="0"/>
              <a:t>      Modern Compiler Implementation in C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333399"/>
                </a:solidFill>
              </a:rPr>
              <a:t>      Andrew </a:t>
            </a:r>
            <a:r>
              <a:rPr lang="en-US" altLang="zh-CN" sz="2200" b="1" dirty="0" err="1">
                <a:solidFill>
                  <a:srgbClr val="333399"/>
                </a:solidFill>
              </a:rPr>
              <a:t>W.Appel</a:t>
            </a:r>
            <a:r>
              <a:rPr lang="zh-CN" altLang="en-US" sz="2200" b="1" dirty="0">
                <a:solidFill>
                  <a:srgbClr val="333399"/>
                </a:solidFill>
              </a:rPr>
              <a:t>，人民邮电出版社影印，</a:t>
            </a:r>
            <a:r>
              <a:rPr lang="en-US" altLang="zh-CN" sz="2200" b="1" dirty="0">
                <a:solidFill>
                  <a:srgbClr val="333399"/>
                </a:solidFill>
              </a:rPr>
              <a:t>2005    </a:t>
            </a:r>
            <a:r>
              <a:rPr lang="zh-CN" altLang="en-US" sz="2200" b="1" dirty="0">
                <a:solidFill>
                  <a:srgbClr val="333399"/>
                </a:solidFill>
              </a:rPr>
              <a:t>（虎书）</a:t>
            </a:r>
          </a:p>
          <a:p>
            <a:pPr algn="l">
              <a:buFont typeface="Wingdings" pitchFamily="2" charset="2"/>
              <a:buChar char=" "/>
            </a:pPr>
            <a:endParaRPr lang="zh-CN" altLang="en-US" sz="2200" b="1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Char char="²"/>
            </a:pPr>
            <a:r>
              <a:rPr lang="zh-CN" altLang="en-US" sz="2200" b="1" dirty="0"/>
              <a:t>  </a:t>
            </a:r>
            <a:r>
              <a:rPr lang="en-US" altLang="zh-CN" sz="2200" b="1" dirty="0"/>
              <a:t>Advanced Compiler Design and Implementation </a:t>
            </a:r>
            <a:endParaRPr lang="en-US" altLang="zh-CN" sz="2200" b="1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333399"/>
                </a:solidFill>
              </a:rPr>
              <a:t>      Steven S. </a:t>
            </a:r>
            <a:r>
              <a:rPr lang="en-US" altLang="zh-CN" sz="2200" b="1" dirty="0" err="1">
                <a:solidFill>
                  <a:srgbClr val="333399"/>
                </a:solidFill>
              </a:rPr>
              <a:t>Muchnick</a:t>
            </a:r>
            <a:r>
              <a:rPr lang="en-US" altLang="zh-CN" sz="2200" b="1" dirty="0">
                <a:solidFill>
                  <a:srgbClr val="333399"/>
                </a:solidFill>
              </a:rPr>
              <a:t>, 1997. </a:t>
            </a:r>
            <a:r>
              <a:rPr lang="zh-CN" altLang="en-US" sz="2200" b="1" dirty="0">
                <a:solidFill>
                  <a:srgbClr val="333399"/>
                </a:solidFill>
              </a:rPr>
              <a:t>机械工业出版社影印，</a:t>
            </a:r>
            <a:r>
              <a:rPr lang="en-US" altLang="zh-CN" sz="2200" b="1" dirty="0">
                <a:solidFill>
                  <a:srgbClr val="333399"/>
                </a:solidFill>
              </a:rPr>
              <a:t>2003  </a:t>
            </a:r>
            <a:r>
              <a:rPr lang="zh-CN" altLang="en-US" sz="2200" b="1" dirty="0">
                <a:solidFill>
                  <a:srgbClr val="333399"/>
                </a:solidFill>
              </a:rPr>
              <a:t>（鲸书）</a:t>
            </a:r>
            <a:r>
              <a:rPr lang="zh-CN" altLang="en-US" sz="2200" b="1" dirty="0"/>
              <a:t> 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48508" y="3621211"/>
            <a:ext cx="7704137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2200" b="1" dirty="0"/>
              <a:t>  </a:t>
            </a:r>
            <a:r>
              <a:rPr lang="en-US" altLang="zh-CN" sz="2200" b="1" dirty="0">
                <a:ea typeface="华文行楷" pitchFamily="2" charset="-122"/>
              </a:rPr>
              <a:t>Elements of Compiler Design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333399"/>
                </a:solidFill>
              </a:rPr>
              <a:t>       Alexander </a:t>
            </a:r>
            <a:r>
              <a:rPr lang="en-US" altLang="zh-CN" sz="2200" b="1" dirty="0" err="1">
                <a:solidFill>
                  <a:srgbClr val="333399"/>
                </a:solidFill>
              </a:rPr>
              <a:t>Meduna</a:t>
            </a:r>
            <a:r>
              <a:rPr lang="zh-CN" altLang="en-US" sz="2200" b="1" dirty="0">
                <a:solidFill>
                  <a:srgbClr val="333399"/>
                </a:solidFill>
              </a:rPr>
              <a:t>，</a:t>
            </a:r>
            <a:r>
              <a:rPr lang="en-US" altLang="zh-CN" sz="2200" b="1" dirty="0">
                <a:solidFill>
                  <a:srgbClr val="333399"/>
                </a:solidFill>
              </a:rPr>
              <a:t>Taylor &amp; Francis Group</a:t>
            </a:r>
            <a:r>
              <a:rPr lang="zh-CN" altLang="en-US" sz="2200" b="1" dirty="0">
                <a:solidFill>
                  <a:srgbClr val="333399"/>
                </a:solidFill>
              </a:rPr>
              <a:t>，</a:t>
            </a:r>
            <a:r>
              <a:rPr lang="en-US" altLang="zh-CN" sz="2200" b="1" dirty="0">
                <a:solidFill>
                  <a:srgbClr val="333399"/>
                </a:solidFill>
              </a:rPr>
              <a:t>2008</a:t>
            </a:r>
          </a:p>
          <a:p>
            <a:pPr lvl="1" algn="l"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333399"/>
                </a:solidFill>
              </a:rPr>
              <a:t>清华大学出版中译本，</a:t>
            </a:r>
            <a:r>
              <a:rPr lang="en-US" altLang="zh-CN" sz="2200" b="1" dirty="0">
                <a:solidFill>
                  <a:srgbClr val="333399"/>
                </a:solidFill>
              </a:rPr>
              <a:t>2009</a:t>
            </a:r>
            <a:endParaRPr lang="en-US" altLang="zh-CN" sz="2200" b="1" dirty="0">
              <a:solidFill>
                <a:srgbClr val="333399"/>
              </a:solidFill>
              <a:ea typeface="华文行楷" pitchFamily="2" charset="-122"/>
            </a:endParaRPr>
          </a:p>
          <a:p>
            <a:pPr algn="l">
              <a:buFont typeface="Wingdings" pitchFamily="2" charset="2"/>
              <a:buNone/>
            </a:pPr>
            <a:endParaRPr lang="en-US" altLang="zh-CN" sz="2200" b="1" dirty="0">
              <a:solidFill>
                <a:srgbClr val="333399"/>
              </a:solidFill>
              <a:ea typeface="华文行楷" pitchFamily="2" charset="-122"/>
            </a:endParaRPr>
          </a:p>
          <a:p>
            <a:pPr algn="l">
              <a:buFont typeface="Wingdings" pitchFamily="2" charset="2"/>
              <a:buChar char="²"/>
            </a:pPr>
            <a:r>
              <a:rPr lang="en-US" altLang="zh-CN" sz="2200" b="1" dirty="0"/>
              <a:t>  Engineering a Compiler</a:t>
            </a:r>
            <a:r>
              <a:rPr lang="en-US" altLang="zh-CN" sz="2200" b="1" dirty="0">
                <a:solidFill>
                  <a:srgbClr val="333399"/>
                </a:solidFill>
              </a:rPr>
              <a:t> </a:t>
            </a:r>
            <a:endParaRPr lang="en-US" altLang="zh-CN" sz="2200" b="1" dirty="0"/>
          </a:p>
          <a:p>
            <a:pPr algn="l">
              <a:buFont typeface="Wingdings" pitchFamily="2" charset="2"/>
              <a:buChar char=" "/>
            </a:pPr>
            <a:r>
              <a:rPr lang="en-US" altLang="zh-CN" sz="2200" b="1" dirty="0">
                <a:solidFill>
                  <a:srgbClr val="333399"/>
                </a:solidFill>
              </a:rPr>
              <a:t>   </a:t>
            </a:r>
            <a:r>
              <a:rPr lang="en-US" altLang="zh-CN" sz="2200" b="1" dirty="0" smtClean="0">
                <a:solidFill>
                  <a:srgbClr val="333399"/>
                </a:solidFill>
              </a:rPr>
              <a:t>   Keith </a:t>
            </a:r>
            <a:r>
              <a:rPr lang="en-US" altLang="zh-CN" sz="2200" b="1" dirty="0">
                <a:solidFill>
                  <a:srgbClr val="333399"/>
                </a:solidFill>
              </a:rPr>
              <a:t>Cooper, Linda </a:t>
            </a:r>
            <a:r>
              <a:rPr lang="en-US" altLang="zh-CN" sz="2200" b="1" dirty="0" err="1">
                <a:solidFill>
                  <a:srgbClr val="333399"/>
                </a:solidFill>
              </a:rPr>
              <a:t>Torczon</a:t>
            </a:r>
            <a:r>
              <a:rPr lang="en-US" altLang="zh-CN" sz="2200" b="1" dirty="0">
                <a:solidFill>
                  <a:srgbClr val="333399"/>
                </a:solidFill>
              </a:rPr>
              <a:t>, Morgan Kaufmann, 2003</a:t>
            </a:r>
          </a:p>
          <a:p>
            <a:pPr algn="l">
              <a:buFont typeface="Wingdings" pitchFamily="2" charset="2"/>
              <a:buChar char=" "/>
            </a:pPr>
            <a:endParaRPr lang="en-US" altLang="zh-CN" sz="2200" b="1" dirty="0">
              <a:solidFill>
                <a:srgbClr val="333399"/>
              </a:solidFill>
            </a:endParaRP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467544" y="499262"/>
            <a:ext cx="3672408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参 考 阅 读 书 目</a:t>
            </a:r>
          </a:p>
        </p:txBody>
      </p:sp>
    </p:spTree>
    <p:extLst>
      <p:ext uri="{BB962C8B-B14F-4D97-AF65-F5344CB8AC3E}">
        <p14:creationId xmlns:p14="http://schemas.microsoft.com/office/powerpoint/2010/main" val="2799964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on Frame">
  <a:themeElements>
    <a:clrScheme name="Neon Frame 2">
      <a:dk1>
        <a:srgbClr val="000066"/>
      </a:dk1>
      <a:lt1>
        <a:srgbClr val="FFFFFF"/>
      </a:lt1>
      <a:dk2>
        <a:srgbClr val="3333FF"/>
      </a:dk2>
      <a:lt2>
        <a:srgbClr val="3399FF"/>
      </a:lt2>
      <a:accent1>
        <a:srgbClr val="66CCFF"/>
      </a:accent1>
      <a:accent2>
        <a:srgbClr val="FF66FF"/>
      </a:accent2>
      <a:accent3>
        <a:srgbClr val="FFFFFF"/>
      </a:accent3>
      <a:accent4>
        <a:srgbClr val="000056"/>
      </a:accent4>
      <a:accent5>
        <a:srgbClr val="B8E2FF"/>
      </a:accent5>
      <a:accent6>
        <a:srgbClr val="E75CE7"/>
      </a:accent6>
      <a:hlink>
        <a:srgbClr val="CC00CC"/>
      </a:hlink>
      <a:folHlink>
        <a:srgbClr val="CC99FF"/>
      </a:folHlink>
    </a:clrScheme>
    <a:fontScheme name="Neon Frame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on Fram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on Fram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on Fra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on Fram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on Frame 5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FF6600"/>
        </a:accent1>
        <a:accent2>
          <a:srgbClr val="FF41FF"/>
        </a:accent2>
        <a:accent3>
          <a:srgbClr val="AAAAAA"/>
        </a:accent3>
        <a:accent4>
          <a:srgbClr val="D4D4D4"/>
        </a:accent4>
        <a:accent5>
          <a:srgbClr val="FFB8AA"/>
        </a:accent5>
        <a:accent6>
          <a:srgbClr val="E73AE7"/>
        </a:accent6>
        <a:hlink>
          <a:srgbClr val="FF0066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on Frame 6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FF4FC9"/>
        </a:accent1>
        <a:accent2>
          <a:srgbClr val="FF91B6"/>
        </a:accent2>
        <a:accent3>
          <a:srgbClr val="AAAAAA"/>
        </a:accent3>
        <a:accent4>
          <a:srgbClr val="D4D4D4"/>
        </a:accent4>
        <a:accent5>
          <a:srgbClr val="FFB2E1"/>
        </a:accent5>
        <a:accent6>
          <a:srgbClr val="E783A5"/>
        </a:accent6>
        <a:hlink>
          <a:srgbClr val="FF99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Office\Templates\Presentation Designs\Neon Frame.pot</Template>
  <TotalTime>925</TotalTime>
  <Words>369</Words>
  <Application>Microsoft Office PowerPoint</Application>
  <PresentationFormat>全屏显示(4:3)</PresentationFormat>
  <Paragraphs>76</Paragraphs>
  <Slides>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Neon Frame</vt:lpstr>
      <vt:lpstr>Clip</vt:lpstr>
      <vt:lpstr>PowerPoint 演示文稿</vt:lpstr>
      <vt:lpstr>PowerPoint 演示文稿</vt:lpstr>
      <vt:lpstr>PowerPoint 演示文稿</vt:lpstr>
      <vt:lpstr>PowerPoint 演示文稿</vt:lpstr>
      <vt:lpstr>课程安排</vt:lpstr>
      <vt:lpstr>主要参考书：</vt:lpstr>
      <vt:lpstr>PowerPoint 演示文稿</vt:lpstr>
    </vt:vector>
  </TitlesOfParts>
  <Company>rgkj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 Viscual Basic6.0程序设       计实验指导与习题详解》</dc:title>
  <dc:creator>ws021</dc:creator>
  <cp:lastModifiedBy>Frank</cp:lastModifiedBy>
  <cp:revision>79</cp:revision>
  <dcterms:created xsi:type="dcterms:W3CDTF">2001-08-16T12:48:45Z</dcterms:created>
  <dcterms:modified xsi:type="dcterms:W3CDTF">2016-08-30T01:38:45Z</dcterms:modified>
</cp:coreProperties>
</file>