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327" r:id="rId2"/>
    <p:sldId id="306" r:id="rId3"/>
    <p:sldId id="307" r:id="rId4"/>
    <p:sldId id="328" r:id="rId5"/>
    <p:sldId id="308" r:id="rId6"/>
    <p:sldId id="309" r:id="rId7"/>
    <p:sldId id="329" r:id="rId8"/>
    <p:sldId id="313" r:id="rId9"/>
    <p:sldId id="259" r:id="rId10"/>
    <p:sldId id="260" r:id="rId11"/>
    <p:sldId id="261" r:id="rId12"/>
    <p:sldId id="315" r:id="rId13"/>
    <p:sldId id="262" r:id="rId14"/>
    <p:sldId id="263" r:id="rId15"/>
    <p:sldId id="318" r:id="rId16"/>
    <p:sldId id="264" r:id="rId17"/>
    <p:sldId id="265" r:id="rId18"/>
    <p:sldId id="266" r:id="rId19"/>
    <p:sldId id="269" r:id="rId20"/>
    <p:sldId id="270" r:id="rId21"/>
    <p:sldId id="271" r:id="rId22"/>
    <p:sldId id="272" r:id="rId23"/>
    <p:sldId id="273" r:id="rId24"/>
    <p:sldId id="274" r:id="rId25"/>
    <p:sldId id="275" r:id="rId26"/>
    <p:sldId id="276" r:id="rId27"/>
    <p:sldId id="277" r:id="rId28"/>
    <p:sldId id="278" r:id="rId29"/>
    <p:sldId id="279" r:id="rId30"/>
    <p:sldId id="281" r:id="rId31"/>
    <p:sldId id="316" r:id="rId32"/>
    <p:sldId id="321" r:id="rId33"/>
    <p:sldId id="322" r:id="rId34"/>
    <p:sldId id="323" r:id="rId35"/>
    <p:sldId id="283" r:id="rId36"/>
    <p:sldId id="284" r:id="rId37"/>
    <p:sldId id="290" r:id="rId38"/>
    <p:sldId id="291" r:id="rId39"/>
    <p:sldId id="292" r:id="rId40"/>
    <p:sldId id="319" r:id="rId41"/>
    <p:sldId id="324" r:id="rId42"/>
    <p:sldId id="320" r:id="rId43"/>
    <p:sldId id="325" r:id="rId44"/>
    <p:sldId id="285" r:id="rId45"/>
    <p:sldId id="317" r:id="rId46"/>
    <p:sldId id="286" r:id="rId47"/>
    <p:sldId id="314" r:id="rId48"/>
    <p:sldId id="268" r:id="rId49"/>
    <p:sldId id="305" r:id="rId50"/>
    <p:sldId id="288" r:id="rId51"/>
    <p:sldId id="289" r:id="rId52"/>
    <p:sldId id="293" r:id="rId53"/>
    <p:sldId id="326" r:id="rId54"/>
    <p:sldId id="294" r:id="rId55"/>
    <p:sldId id="295" r:id="rId56"/>
    <p:sldId id="296" r:id="rId57"/>
    <p:sldId id="297" r:id="rId58"/>
    <p:sldId id="298" r:id="rId59"/>
    <p:sldId id="299" r:id="rId60"/>
    <p:sldId id="300" r:id="rId61"/>
    <p:sldId id="301" r:id="rId62"/>
    <p:sldId id="302" r:id="rId63"/>
    <p:sldId id="310" r:id="rId64"/>
    <p:sldId id="312" r:id="rId65"/>
  </p:sldIdLst>
  <p:sldSz cx="9144000" cy="6858000" type="screen4x3"/>
  <p:notesSz cx="6858000" cy="9144000"/>
  <p:defaultTextStyle>
    <a:defPPr>
      <a:defRPr lang="zh-CN"/>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7521D"/>
    <a:srgbClr val="E6DFE9"/>
    <a:srgbClr val="E2D9E5"/>
    <a:srgbClr val="DFD6E2"/>
    <a:srgbClr val="E9E1D1"/>
    <a:srgbClr val="FF3300"/>
    <a:srgbClr val="009900"/>
    <a:srgbClr val="2D8B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65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65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6877FD3-5734-4FF2-A978-1E90BB8B91CF}" type="slidenum">
              <a:rPr lang="en-US" altLang="zh-CN"/>
              <a:pPr>
                <a:defRPr/>
              </a:pPr>
              <a:t>‹#›</a:t>
            </a:fld>
            <a:endParaRPr lang="en-US" altLang="zh-CN"/>
          </a:p>
        </p:txBody>
      </p:sp>
    </p:spTree>
    <p:extLst>
      <p:ext uri="{BB962C8B-B14F-4D97-AF65-F5344CB8AC3E}">
        <p14:creationId xmlns:p14="http://schemas.microsoft.com/office/powerpoint/2010/main" val="3003660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8CB2A9C-B2E1-4005-9EF6-5CD104F6BA24}" type="slidenum">
              <a:rPr lang="en-US" altLang="zh-CN"/>
              <a:pPr>
                <a:defRPr/>
              </a:pPr>
              <a:t>‹#›</a:t>
            </a:fld>
            <a:endParaRPr lang="en-US" altLang="zh-CN"/>
          </a:p>
        </p:txBody>
      </p:sp>
    </p:spTree>
    <p:extLst>
      <p:ext uri="{BB962C8B-B14F-4D97-AF65-F5344CB8AC3E}">
        <p14:creationId xmlns:p14="http://schemas.microsoft.com/office/powerpoint/2010/main" val="2040487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94DDCF4-85B3-4C5C-BE42-738BE8C73E8A}" type="slidenum">
              <a:rPr lang="en-US" altLang="zh-CN" sz="1200" smtClean="0"/>
              <a:pPr eaLnBrk="1" hangingPunct="1"/>
              <a:t>2</a:t>
            </a:fld>
            <a:endParaRPr lang="en-US" altLang="zh-CN" sz="1200" smtClean="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6700" cy="757238"/>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b="0"/>
            </a:lvl1pPr>
          </a:lstStyle>
          <a:p>
            <a:pPr>
              <a:defRPr/>
            </a:pPr>
            <a:fld id="{C721B983-A949-4FEB-B76A-37E3912D1264}" type="datetime2">
              <a:rPr lang="zh-CN" altLang="en-US"/>
              <a:pPr>
                <a:defRPr/>
              </a:pPr>
              <a:t>2017年2月26日</a:t>
            </a:fld>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9B4C0612-B545-4AC6-9A22-D2B3A703A3FB}" type="datetime10">
              <a:rPr lang="zh-CN" altLang="en-US"/>
              <a:pPr>
                <a:defRPr/>
              </a:pPr>
              <a:t>21:09</a:t>
            </a:fld>
            <a:endParaRPr lang="en-US" altLang="zh-CN"/>
          </a:p>
        </p:txBody>
      </p:sp>
    </p:spTree>
    <p:extLst>
      <p:ext uri="{BB962C8B-B14F-4D97-AF65-F5344CB8AC3E}">
        <p14:creationId xmlns:p14="http://schemas.microsoft.com/office/powerpoint/2010/main" val="2442266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869BC73E-B064-4C6E-884D-668D90C29E73}" type="datetime2">
              <a:rPr lang="zh-CN" altLang="en-US"/>
              <a:pPr>
                <a:defRPr/>
              </a:pPr>
              <a:t>2017年2月26日</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27E01D70-A872-4025-8AF4-1D0666B3E368}" type="slidenum">
              <a:rPr lang="en-US" altLang="zh-CN"/>
              <a:pPr>
                <a:defRPr/>
              </a:pPr>
              <a:t>‹#›</a:t>
            </a:fld>
            <a:endParaRPr lang="en-US" altLang="zh-CN"/>
          </a:p>
        </p:txBody>
      </p:sp>
    </p:spTree>
    <p:extLst>
      <p:ext uri="{BB962C8B-B14F-4D97-AF65-F5344CB8AC3E}">
        <p14:creationId xmlns:p14="http://schemas.microsoft.com/office/powerpoint/2010/main" val="15691455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A2D5375C-BE2B-4FFE-A45D-8AD28DC2284E}" type="datetime2">
              <a:rPr lang="zh-CN" altLang="en-US"/>
              <a:pPr>
                <a:defRPr/>
              </a:pPr>
              <a:t>2017年2月26日</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57CEB93B-84DD-4F1C-8BA5-B6888B94430B}" type="slidenum">
              <a:rPr lang="en-US" altLang="zh-CN"/>
              <a:pPr>
                <a:defRPr/>
              </a:pPr>
              <a:t>‹#›</a:t>
            </a:fld>
            <a:endParaRPr lang="en-US" altLang="zh-CN"/>
          </a:p>
        </p:txBody>
      </p:sp>
    </p:spTree>
    <p:extLst>
      <p:ext uri="{BB962C8B-B14F-4D97-AF65-F5344CB8AC3E}">
        <p14:creationId xmlns:p14="http://schemas.microsoft.com/office/powerpoint/2010/main" val="23559465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B0643F7F-C893-471F-8539-7D72B7054439}" type="datetime2">
              <a:rPr lang="zh-CN" altLang="en-US"/>
              <a:pPr>
                <a:defRPr/>
              </a:pPr>
              <a:t>2017年2月26日</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D9B82BD1-C25E-412D-AEC2-2E8FDCC08A19}" type="slidenum">
              <a:rPr lang="en-US" altLang="zh-CN"/>
              <a:pPr>
                <a:defRPr/>
              </a:pPr>
              <a:t>‹#›</a:t>
            </a:fld>
            <a:endParaRPr lang="en-US" altLang="zh-CN"/>
          </a:p>
        </p:txBody>
      </p:sp>
    </p:spTree>
    <p:extLst>
      <p:ext uri="{BB962C8B-B14F-4D97-AF65-F5344CB8AC3E}">
        <p14:creationId xmlns:p14="http://schemas.microsoft.com/office/powerpoint/2010/main" val="2560212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ln/>
        </p:spPr>
        <p:txBody>
          <a:bodyPr/>
          <a:lstStyle>
            <a:lvl1pPr>
              <a:defRPr/>
            </a:lvl1pPr>
          </a:lstStyle>
          <a:p>
            <a:pPr>
              <a:defRPr/>
            </a:pPr>
            <a:fld id="{B17759A1-FD67-4582-8DD4-125C821407CB}" type="datetime2">
              <a:rPr lang="zh-CN" altLang="en-US"/>
              <a:pPr>
                <a:defRPr/>
              </a:pPr>
              <a:t>2017年2月26日</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C976206C-A278-474B-8CE9-B90EB8F56611}" type="slidenum">
              <a:rPr lang="en-US" altLang="zh-CN"/>
              <a:pPr>
                <a:defRPr/>
              </a:pPr>
              <a:t>‹#›</a:t>
            </a:fld>
            <a:endParaRPr lang="en-US" altLang="zh-CN"/>
          </a:p>
        </p:txBody>
      </p:sp>
    </p:spTree>
    <p:extLst>
      <p:ext uri="{BB962C8B-B14F-4D97-AF65-F5344CB8AC3E}">
        <p14:creationId xmlns:p14="http://schemas.microsoft.com/office/powerpoint/2010/main" val="666882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fld id="{5949EC1F-D8CD-4413-8EFA-3FA51FBC19AF}" type="datetime2">
              <a:rPr lang="zh-CN" altLang="en-US"/>
              <a:pPr>
                <a:defRPr/>
              </a:pPr>
              <a:t>2017年2月26日</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4BC202FA-DC33-416A-984C-FE73238CD136}" type="slidenum">
              <a:rPr lang="en-US" altLang="zh-CN"/>
              <a:pPr>
                <a:defRPr/>
              </a:pPr>
              <a:t>‹#›</a:t>
            </a:fld>
            <a:endParaRPr lang="en-US" altLang="zh-CN"/>
          </a:p>
        </p:txBody>
      </p:sp>
    </p:spTree>
    <p:extLst>
      <p:ext uri="{BB962C8B-B14F-4D97-AF65-F5344CB8AC3E}">
        <p14:creationId xmlns:p14="http://schemas.microsoft.com/office/powerpoint/2010/main" val="31015344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ln/>
        </p:spPr>
        <p:txBody>
          <a:bodyPr/>
          <a:lstStyle>
            <a:lvl1pPr>
              <a:defRPr/>
            </a:lvl1pPr>
          </a:lstStyle>
          <a:p>
            <a:pPr>
              <a:defRPr/>
            </a:pPr>
            <a:fld id="{E44044C3-743A-4E25-A128-729A6B498339}" type="datetime2">
              <a:rPr lang="zh-CN" altLang="en-US"/>
              <a:pPr>
                <a:defRPr/>
              </a:pPr>
              <a:t>2017年2月26日</a:t>
            </a:fld>
            <a:endParaRPr lang="en-US" altLang="zh-CN"/>
          </a:p>
        </p:txBody>
      </p:sp>
      <p:sp>
        <p:nvSpPr>
          <p:cNvPr id="8" name="Rectangle 33"/>
          <p:cNvSpPr>
            <a:spLocks noGrp="1" noChangeArrowheads="1"/>
          </p:cNvSpPr>
          <p:nvPr>
            <p:ph type="sldNum" sz="quarter" idx="11"/>
          </p:nvPr>
        </p:nvSpPr>
        <p:spPr>
          <a:ln/>
        </p:spPr>
        <p:txBody>
          <a:bodyPr/>
          <a:lstStyle>
            <a:lvl1pPr>
              <a:defRPr/>
            </a:lvl1pPr>
          </a:lstStyle>
          <a:p>
            <a:pPr>
              <a:defRPr/>
            </a:pPr>
            <a:fld id="{ED88B5FF-2743-4D1F-A72C-A2E611B638D6}" type="slidenum">
              <a:rPr lang="en-US" altLang="zh-CN"/>
              <a:pPr>
                <a:defRPr/>
              </a:pPr>
              <a:t>‹#›</a:t>
            </a:fld>
            <a:endParaRPr lang="en-US" altLang="zh-CN"/>
          </a:p>
        </p:txBody>
      </p:sp>
    </p:spTree>
    <p:extLst>
      <p:ext uri="{BB962C8B-B14F-4D97-AF65-F5344CB8AC3E}">
        <p14:creationId xmlns:p14="http://schemas.microsoft.com/office/powerpoint/2010/main" val="3834192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ln/>
        </p:spPr>
        <p:txBody>
          <a:bodyPr/>
          <a:lstStyle>
            <a:lvl1pPr>
              <a:defRPr/>
            </a:lvl1pPr>
          </a:lstStyle>
          <a:p>
            <a:pPr>
              <a:defRPr/>
            </a:pPr>
            <a:fld id="{70537030-CA38-4D99-83DE-12FD65D31C75}" type="datetime2">
              <a:rPr lang="zh-CN" altLang="en-US"/>
              <a:pPr>
                <a:defRPr/>
              </a:pPr>
              <a:t>2017年2月26日</a:t>
            </a:fld>
            <a:endParaRPr lang="en-US" altLang="zh-CN"/>
          </a:p>
        </p:txBody>
      </p:sp>
      <p:sp>
        <p:nvSpPr>
          <p:cNvPr id="4" name="Rectangle 33"/>
          <p:cNvSpPr>
            <a:spLocks noGrp="1" noChangeArrowheads="1"/>
          </p:cNvSpPr>
          <p:nvPr>
            <p:ph type="sldNum" sz="quarter" idx="11"/>
          </p:nvPr>
        </p:nvSpPr>
        <p:spPr>
          <a:ln/>
        </p:spPr>
        <p:txBody>
          <a:bodyPr/>
          <a:lstStyle>
            <a:lvl1pPr>
              <a:defRPr/>
            </a:lvl1pPr>
          </a:lstStyle>
          <a:p>
            <a:pPr>
              <a:defRPr/>
            </a:pPr>
            <a:fld id="{8BE5078C-623E-40C6-A098-B4B99010FA36}" type="slidenum">
              <a:rPr lang="en-US" altLang="zh-CN"/>
              <a:pPr>
                <a:defRPr/>
              </a:pPr>
              <a:t>‹#›</a:t>
            </a:fld>
            <a:endParaRPr lang="en-US" altLang="zh-CN"/>
          </a:p>
        </p:txBody>
      </p:sp>
    </p:spTree>
    <p:extLst>
      <p:ext uri="{BB962C8B-B14F-4D97-AF65-F5344CB8AC3E}">
        <p14:creationId xmlns:p14="http://schemas.microsoft.com/office/powerpoint/2010/main" val="2779173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06D0F0D-9854-44DA-9BA4-288F69BE2D03}" type="datetime2">
              <a:rPr lang="zh-CN" altLang="en-US"/>
              <a:pPr>
                <a:defRPr/>
              </a:pPr>
              <a:t>2017年2月26日</a:t>
            </a:fld>
            <a:endParaRPr lang="en-US" altLang="zh-CN"/>
          </a:p>
        </p:txBody>
      </p:sp>
      <p:sp>
        <p:nvSpPr>
          <p:cNvPr id="3" name="灯片编号占位符 2"/>
          <p:cNvSpPr>
            <a:spLocks noGrp="1"/>
          </p:cNvSpPr>
          <p:nvPr>
            <p:ph type="sldNum" sz="quarter" idx="11"/>
          </p:nvPr>
        </p:nvSpPr>
        <p:spPr/>
        <p:txBody>
          <a:bodyPr/>
          <a:lstStyle>
            <a:lvl1pPr>
              <a:defRPr/>
            </a:lvl1pPr>
          </a:lstStyle>
          <a:p>
            <a:pPr>
              <a:defRPr/>
            </a:pPr>
            <a:fld id="{720B6C75-D91F-41A8-9D41-0831E19E2CE4}" type="slidenum">
              <a:rPr lang="en-US" altLang="zh-CN"/>
              <a:pPr>
                <a:defRPr/>
              </a:pPr>
              <a:t>‹#›</a:t>
            </a:fld>
            <a:endParaRPr lang="en-US" altLang="zh-CN"/>
          </a:p>
        </p:txBody>
      </p:sp>
    </p:spTree>
    <p:extLst>
      <p:ext uri="{BB962C8B-B14F-4D97-AF65-F5344CB8AC3E}">
        <p14:creationId xmlns:p14="http://schemas.microsoft.com/office/powerpoint/2010/main" val="2229189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6C01003C-7DEC-4CD1-92EB-B947F6248703}" type="datetime2">
              <a:rPr lang="zh-CN" altLang="en-US"/>
              <a:pPr>
                <a:defRPr/>
              </a:pPr>
              <a:t>2017年2月26日</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186380F0-2DC0-4FF5-AA3F-D24B682E091E}" type="slidenum">
              <a:rPr lang="en-US" altLang="zh-CN"/>
              <a:pPr>
                <a:defRPr/>
              </a:pPr>
              <a:t>‹#›</a:t>
            </a:fld>
            <a:endParaRPr lang="en-US" altLang="zh-CN"/>
          </a:p>
        </p:txBody>
      </p:sp>
    </p:spTree>
    <p:extLst>
      <p:ext uri="{BB962C8B-B14F-4D97-AF65-F5344CB8AC3E}">
        <p14:creationId xmlns:p14="http://schemas.microsoft.com/office/powerpoint/2010/main" val="42441417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2CC63EE6-89DC-4BB8-82CF-41C6206341F8}" type="datetime2">
              <a:rPr lang="zh-CN" altLang="en-US"/>
              <a:pPr>
                <a:defRPr/>
              </a:pPr>
              <a:t>2017年2月26日</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6ACA7AF8-A800-4654-A7F2-588BA439A89A}" type="slidenum">
              <a:rPr lang="en-US" altLang="zh-CN"/>
              <a:pPr>
                <a:defRPr/>
              </a:pPr>
              <a:t>‹#›</a:t>
            </a:fld>
            <a:endParaRPr lang="en-US" altLang="zh-CN"/>
          </a:p>
        </p:txBody>
      </p:sp>
    </p:spTree>
    <p:extLst>
      <p:ext uri="{BB962C8B-B14F-4D97-AF65-F5344CB8AC3E}">
        <p14:creationId xmlns:p14="http://schemas.microsoft.com/office/powerpoint/2010/main" val="9460918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CFFFF"/>
            </a:gs>
            <a:gs pos="100000">
              <a:srgbClr val="F5FFFF"/>
            </a:gs>
          </a:gsLst>
          <a:lin ang="5400000" scaled="1"/>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0" y="228600"/>
            <a:ext cx="45720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1"/>
            </a:lvl1pPr>
          </a:lstStyle>
          <a:p>
            <a:pPr>
              <a:defRPr/>
            </a:pPr>
            <a:fld id="{F4BE5C5C-1C8F-4857-897E-7114C740AF0D}" type="datetime2">
              <a:rPr lang="zh-CN" altLang="en-US"/>
              <a:pPr>
                <a:defRPr/>
              </a:pPr>
              <a:t>2017年2月26日</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7C876D8-23D0-44BB-8C1C-5FCADBC1F33B}" type="slidenum">
              <a:rPr lang="en-US" altLang="zh-CN"/>
              <a:pPr>
                <a:defRPr/>
              </a:pPr>
              <a:t>‹#›</a:t>
            </a:fld>
            <a:endParaRPr lang="en-US" altLang="zh-CN"/>
          </a:p>
        </p:txBody>
      </p:sp>
      <p:sp>
        <p:nvSpPr>
          <p:cNvPr id="1032"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3"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grpSp>
      <p:sp>
        <p:nvSpPr>
          <p:cNvPr id="17" name="Rectangle 31"/>
          <p:cNvSpPr txBox="1">
            <a:spLocks noChangeArrowheads="1"/>
          </p:cNvSpPr>
          <p:nvPr userDrawn="1"/>
        </p:nvSpPr>
        <p:spPr bwMode="auto">
          <a:xfrm>
            <a:off x="3203848" y="6365856"/>
            <a:ext cx="2232248" cy="37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defRPr/>
            </a:pPr>
            <a:r>
              <a:rPr lang="zh-CN" altLang="en-US" sz="1600" dirty="0" smtClean="0">
                <a:solidFill>
                  <a:srgbClr val="87521D"/>
                </a:solidFill>
              </a:rPr>
              <a:t>华南理工大学广州学院</a:t>
            </a:r>
            <a:endParaRPr lang="en-US" altLang="zh-CN" sz="1600" dirty="0">
              <a:solidFill>
                <a:srgbClr val="87521D"/>
              </a:solidFill>
            </a:endParaRPr>
          </a:p>
        </p:txBody>
      </p:sp>
      <p:sp>
        <p:nvSpPr>
          <p:cNvPr id="1030" name="Rectangle 34"/>
          <p:cNvSpPr>
            <a:spLocks noChangeArrowheads="1"/>
          </p:cNvSpPr>
          <p:nvPr userDrawn="1"/>
        </p:nvSpPr>
        <p:spPr bwMode="auto">
          <a:xfrm>
            <a:off x="5292080" y="228600"/>
            <a:ext cx="3851920"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sz="2400" b="1" dirty="0">
                <a:solidFill>
                  <a:srgbClr val="990000"/>
                </a:solidFill>
                <a:latin typeface="华文行楷" pitchFamily="2" charset="-122"/>
                <a:ea typeface="华文行楷" pitchFamily="2" charset="-122"/>
              </a:rPr>
              <a:t>计算机组成</a:t>
            </a:r>
            <a:r>
              <a:rPr lang="zh-CN" altLang="en-US" sz="2400" b="1" dirty="0" smtClean="0">
                <a:solidFill>
                  <a:srgbClr val="990000"/>
                </a:solidFill>
                <a:latin typeface="华文行楷" pitchFamily="2" charset="-122"/>
                <a:ea typeface="华文行楷" pitchFamily="2" charset="-122"/>
              </a:rPr>
              <a:t>原理</a:t>
            </a:r>
            <a:endParaRPr lang="zh-CN" altLang="en-US" sz="2400" b="1" dirty="0">
              <a:solidFill>
                <a:srgbClr val="990000"/>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76" r:id="rId2"/>
    <p:sldLayoutId id="2147483677" r:id="rId3"/>
    <p:sldLayoutId id="2147483678" r:id="rId4"/>
    <p:sldLayoutId id="2147483679" r:id="rId5"/>
    <p:sldLayoutId id="2147483680" r:id="rId6"/>
    <p:sldLayoutId id="2147483686" r:id="rId7"/>
    <p:sldLayoutId id="2147483681" r:id="rId8"/>
    <p:sldLayoutId id="2147483682" r:id="rId9"/>
    <p:sldLayoutId id="2147483683" r:id="rId10"/>
    <p:sldLayoutId id="2147483684" r:id="rId11"/>
  </p:sldLayoutIdLst>
  <p:timing>
    <p:tnLst>
      <p:par>
        <p:cTn id="1" dur="indefinite" restart="never" nodeType="tmRoot"/>
      </p:par>
    </p:tnLst>
  </p:timing>
  <p:hf sldNum="0" hdr="0"/>
  <p:txStyles>
    <p:titleStyle>
      <a:lvl1pPr algn="l" rtl="0" eaLnBrk="0" fontAlgn="base" hangingPunct="0">
        <a:spcBef>
          <a:spcPct val="0"/>
        </a:spcBef>
        <a:spcAft>
          <a:spcPct val="0"/>
        </a:spcAft>
        <a:defRPr kumimoji="1" sz="2800" b="1">
          <a:solidFill>
            <a:srgbClr val="000000"/>
          </a:solidFill>
          <a:latin typeface="+mj-lt"/>
          <a:ea typeface="+mj-ea"/>
          <a:cs typeface="+mj-cs"/>
        </a:defRPr>
      </a:lvl1pPr>
      <a:lvl2pPr algn="l" rtl="0" eaLnBrk="0" fontAlgn="base" hangingPunct="0">
        <a:spcBef>
          <a:spcPct val="0"/>
        </a:spcBef>
        <a:spcAft>
          <a:spcPct val="0"/>
        </a:spcAft>
        <a:defRPr kumimoji="1" sz="2800" b="1">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2800" b="1">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2800" b="1">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subTitle" idx="1"/>
          </p:nvPr>
        </p:nvSpPr>
        <p:spPr>
          <a:xfrm>
            <a:off x="3924300" y="4221163"/>
            <a:ext cx="4392613" cy="1944687"/>
          </a:xfrm>
        </p:spPr>
        <p:txBody>
          <a:bodyPr/>
          <a:lstStyle/>
          <a:p>
            <a:pPr algn="l" eaLnBrk="1" hangingPunct="1">
              <a:defRPr/>
            </a:pPr>
            <a:r>
              <a:rPr lang="zh-CN" altLang="en-US" sz="3600" b="1" dirty="0" smtClean="0">
                <a:effectLst>
                  <a:outerShdw blurRad="38100" dist="38100" dir="2700000" algn="tl">
                    <a:srgbClr val="000000"/>
                  </a:outerShdw>
                </a:effectLst>
                <a:latin typeface="华文行楷" pitchFamily="2" charset="-122"/>
                <a:ea typeface="华文行楷" pitchFamily="2" charset="-122"/>
              </a:rPr>
              <a:t>任课教师</a:t>
            </a:r>
            <a:r>
              <a:rPr lang="en-US" altLang="zh-CN" sz="3600" b="1" dirty="0" smtClean="0">
                <a:effectLst>
                  <a:outerShdw blurRad="38100" dist="38100" dir="2700000" algn="tl">
                    <a:srgbClr val="000000"/>
                  </a:outerShdw>
                </a:effectLst>
                <a:latin typeface="华文行楷" pitchFamily="2" charset="-122"/>
                <a:ea typeface="华文行楷" pitchFamily="2" charset="-122"/>
              </a:rPr>
              <a:t>:</a:t>
            </a:r>
            <a:r>
              <a:rPr lang="zh-CN" altLang="en-US" sz="3600" b="1" dirty="0" smtClean="0">
                <a:effectLst>
                  <a:outerShdw blurRad="38100" dist="38100" dir="2700000" algn="tl">
                    <a:srgbClr val="000000"/>
                  </a:outerShdw>
                </a:effectLst>
                <a:latin typeface="华文行楷" pitchFamily="2" charset="-122"/>
                <a:ea typeface="华文行楷" pitchFamily="2" charset="-122"/>
              </a:rPr>
              <a:t>付春英</a:t>
            </a:r>
          </a:p>
          <a:p>
            <a:pPr algn="l" eaLnBrk="1" hangingPunct="1">
              <a:defRPr/>
            </a:pPr>
            <a:r>
              <a:rPr lang="zh-CN" altLang="en-US" sz="3200" b="1" dirty="0" smtClean="0">
                <a:effectLst>
                  <a:outerShdw blurRad="38100" dist="38100" dir="2700000" algn="tl">
                    <a:srgbClr val="000000"/>
                  </a:outerShdw>
                </a:effectLst>
                <a:latin typeface="华文行楷" pitchFamily="2" charset="-122"/>
                <a:ea typeface="华文行楷" pitchFamily="2" charset="-122"/>
              </a:rPr>
              <a:t>电话</a:t>
            </a:r>
            <a:r>
              <a:rPr lang="en-US" altLang="zh-CN" sz="3200" b="1" dirty="0" smtClean="0">
                <a:effectLst>
                  <a:outerShdw blurRad="38100" dist="38100" dir="2700000" algn="tl">
                    <a:srgbClr val="000000"/>
                  </a:outerShdw>
                </a:effectLst>
                <a:latin typeface="华文行楷" pitchFamily="2" charset="-122"/>
                <a:ea typeface="华文行楷" pitchFamily="2" charset="-122"/>
              </a:rPr>
              <a:t>:698336</a:t>
            </a:r>
          </a:p>
          <a:p>
            <a:pPr algn="l" eaLnBrk="1" hangingPunct="1">
              <a:defRPr/>
            </a:pPr>
            <a:r>
              <a:rPr lang="en-US" altLang="zh-CN" sz="3200" b="1" dirty="0" smtClean="0">
                <a:effectLst>
                  <a:outerShdw blurRad="38100" dist="38100" dir="2700000" algn="tl">
                    <a:srgbClr val="000000"/>
                  </a:outerShdw>
                </a:effectLst>
                <a:latin typeface="华文行楷" pitchFamily="2" charset="-122"/>
                <a:ea typeface="华文行楷" pitchFamily="2" charset="-122"/>
              </a:rPr>
              <a:t>                 B1-312</a:t>
            </a:r>
          </a:p>
          <a:p>
            <a:pPr algn="l" eaLnBrk="1" hangingPunct="1">
              <a:defRPr/>
            </a:pPr>
            <a:endParaRPr lang="en-US" altLang="zh-CN" sz="3200" b="1" dirty="0" smtClean="0">
              <a:latin typeface="黑体" pitchFamily="2" charset="-122"/>
              <a:ea typeface="黑体" pitchFamily="2" charset="-122"/>
            </a:endParaRPr>
          </a:p>
        </p:txBody>
      </p:sp>
      <p:graphicFrame>
        <p:nvGraphicFramePr>
          <p:cNvPr id="3075" name="Object 8"/>
          <p:cNvGraphicFramePr>
            <a:graphicFrameLocks noChangeAspect="1"/>
          </p:cNvGraphicFramePr>
          <p:nvPr/>
        </p:nvGraphicFramePr>
        <p:xfrm>
          <a:off x="685800" y="4267200"/>
          <a:ext cx="2209800" cy="1992313"/>
        </p:xfrm>
        <a:graphic>
          <a:graphicData uri="http://schemas.openxmlformats.org/presentationml/2006/ole">
            <mc:AlternateContent xmlns:mc="http://schemas.openxmlformats.org/markup-compatibility/2006">
              <mc:Choice xmlns:v="urn:schemas-microsoft-com:vml" Requires="v">
                <p:oleObj spid="_x0000_s65544" name="Clip" r:id="rId3" imgW="1407262" imgH="1268273" progId="MS_ClipArt_Gallery.5">
                  <p:embed/>
                </p:oleObj>
              </mc:Choice>
              <mc:Fallback>
                <p:oleObj name="Clip" r:id="rId3" imgW="1407262" imgH="1268273"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267200"/>
                        <a:ext cx="2209800"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9"/>
          <p:cNvSpPr txBox="1">
            <a:spLocks noChangeArrowheads="1"/>
          </p:cNvSpPr>
          <p:nvPr/>
        </p:nvSpPr>
        <p:spPr bwMode="auto">
          <a:xfrm>
            <a:off x="611560" y="1196752"/>
            <a:ext cx="806489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8800" b="1" dirty="0" smtClean="0">
                <a:ea typeface="华文行楷" pitchFamily="2" charset="-122"/>
              </a:rPr>
              <a:t>计算机组成</a:t>
            </a:r>
            <a:r>
              <a:rPr lang="zh-CN" altLang="en-US" sz="8800" b="1" dirty="0" smtClean="0">
                <a:ea typeface="华文行楷" pitchFamily="2" charset="-122"/>
              </a:rPr>
              <a:t>原理</a:t>
            </a:r>
            <a:endParaRPr lang="zh-CN" altLang="en-US" sz="8800" b="1" dirty="0">
              <a:ea typeface="华文行楷" pitchFamily="2" charset="-122"/>
            </a:endParaRPr>
          </a:p>
        </p:txBody>
      </p:sp>
    </p:spTree>
    <p:extLst>
      <p:ext uri="{BB962C8B-B14F-4D97-AF65-F5344CB8AC3E}">
        <p14:creationId xmlns:p14="http://schemas.microsoft.com/office/powerpoint/2010/main" val="214318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2C786DB-BB45-40CC-961A-DB29688A6003}" type="datetime2">
              <a:rPr kumimoji="0" lang="zh-CN" altLang="en-US" sz="1400" smtClean="0"/>
              <a:pPr eaLnBrk="1" hangingPunct="1"/>
              <a:t>2017年2月26日</a:t>
            </a:fld>
            <a:endParaRPr kumimoji="0" lang="en-US" altLang="zh-CN" sz="1400" smtClean="0"/>
          </a:p>
        </p:txBody>
      </p:sp>
      <p:sp>
        <p:nvSpPr>
          <p:cNvPr id="11268" name="Rectangle 2"/>
          <p:cNvSpPr>
            <a:spLocks noGrp="1" noChangeArrowheads="1"/>
          </p:cNvSpPr>
          <p:nvPr>
            <p:ph type="title" idx="4294967295"/>
          </p:nvPr>
        </p:nvSpPr>
        <p:spPr/>
        <p:txBody>
          <a:bodyPr/>
          <a:lstStyle/>
          <a:p>
            <a:pPr eaLnBrk="1" hangingPunct="1"/>
            <a:r>
              <a:rPr lang="zh-CN" altLang="en-US" smtClean="0">
                <a:solidFill>
                  <a:schemeClr val="tx1"/>
                </a:solidFill>
                <a:latin typeface="宋体" pitchFamily="2" charset="-122"/>
              </a:rPr>
              <a:t>第</a:t>
            </a:r>
            <a:r>
              <a:rPr lang="en-US" altLang="zh-CN" smtClean="0">
                <a:solidFill>
                  <a:schemeClr val="tx1"/>
                </a:solidFill>
                <a:latin typeface="宋体" pitchFamily="2" charset="-122"/>
              </a:rPr>
              <a:t>1</a:t>
            </a:r>
            <a:r>
              <a:rPr lang="zh-CN" altLang="en-US" smtClean="0">
                <a:solidFill>
                  <a:schemeClr val="tx1"/>
                </a:solidFill>
                <a:latin typeface="宋体" pitchFamily="2" charset="-122"/>
              </a:rPr>
              <a:t>章  </a:t>
            </a:r>
          </a:p>
        </p:txBody>
      </p:sp>
      <p:sp>
        <p:nvSpPr>
          <p:cNvPr id="11269" name="Rectangle 3"/>
          <p:cNvSpPr>
            <a:spLocks noGrp="1" noChangeArrowheads="1"/>
          </p:cNvSpPr>
          <p:nvPr>
            <p:ph type="body" idx="4294967295"/>
          </p:nvPr>
        </p:nvSpPr>
        <p:spPr/>
        <p:txBody>
          <a:bodyPr/>
          <a:lstStyle/>
          <a:p>
            <a:pPr eaLnBrk="1" hangingPunct="1">
              <a:lnSpc>
                <a:spcPct val="110000"/>
              </a:lnSpc>
              <a:buFontTx/>
              <a:buNone/>
            </a:pPr>
            <a:r>
              <a:rPr lang="en-US" altLang="zh-CN" b="1" smtClean="0">
                <a:latin typeface="宋体" pitchFamily="2" charset="-122"/>
              </a:rPr>
              <a:t>      </a:t>
            </a:r>
            <a:r>
              <a:rPr lang="zh-CN" altLang="en-US" sz="3600" b="1" smtClean="0">
                <a:latin typeface="宋体" pitchFamily="2" charset="-122"/>
              </a:rPr>
              <a:t>在本章中我们将从存储程序的概念入手，讨论计算机的基本组成与工作原理，使大家对于计算机系统先有一个简单的整体概念，为今后深入讨论各个部件打下基础。 </a:t>
            </a:r>
          </a:p>
        </p:txBody>
      </p:sp>
      <p:sp>
        <p:nvSpPr>
          <p:cNvPr id="11270" name="Line 4"/>
          <p:cNvSpPr>
            <a:spLocks noChangeShapeType="1"/>
          </p:cNvSpPr>
          <p:nvPr/>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type="title" idx="4294967295"/>
          </p:nvPr>
        </p:nvSpPr>
        <p:spPr>
          <a:xfrm>
            <a:off x="0" y="228600"/>
            <a:ext cx="5292080" cy="446088"/>
          </a:xfrm>
        </p:spPr>
        <p:txBody>
          <a:bodyPr/>
          <a:lstStyle/>
          <a:p>
            <a:pPr eaLnBrk="1" hangingPunct="1"/>
            <a:r>
              <a:rPr lang="en-US" altLang="zh-CN" sz="2400" smtClean="0">
                <a:solidFill>
                  <a:schemeClr val="tx1"/>
                </a:solidFill>
                <a:latin typeface="Times New Roman" pitchFamily="18" charset="0"/>
              </a:rPr>
              <a:t>1.1 </a:t>
            </a:r>
            <a:r>
              <a:rPr lang="zh-CN" altLang="en-US" sz="2400" smtClean="0">
                <a:solidFill>
                  <a:schemeClr val="tx1"/>
                </a:solidFill>
                <a:latin typeface="Times New Roman" pitchFamily="18" charset="0"/>
              </a:rPr>
              <a:t>电子计算机与存储程序控制</a:t>
            </a:r>
          </a:p>
        </p:txBody>
      </p:sp>
      <p:sp>
        <p:nvSpPr>
          <p:cNvPr id="1229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9A2ED0F-9D79-4591-87D9-C2AE8272E16E}" type="datetime2">
              <a:rPr kumimoji="0" lang="zh-CN" altLang="en-US" sz="1400" smtClean="0"/>
              <a:pPr eaLnBrk="1" hangingPunct="1"/>
              <a:t>2017年2月26日</a:t>
            </a:fld>
            <a:endParaRPr kumimoji="0" lang="en-US" altLang="zh-CN" sz="1400" smtClean="0"/>
          </a:p>
        </p:txBody>
      </p:sp>
      <p:sp>
        <p:nvSpPr>
          <p:cNvPr id="98306" name="Rectangle 2"/>
          <p:cNvSpPr>
            <a:spLocks noGrp="1" noChangeArrowheads="1"/>
          </p:cNvSpPr>
          <p:nvPr>
            <p:ph type="body" idx="4294967295"/>
          </p:nvPr>
        </p:nvSpPr>
        <p:spPr>
          <a:xfrm>
            <a:off x="533400" y="990600"/>
            <a:ext cx="8077200" cy="5105400"/>
          </a:xfrm>
          <a:extLst>
            <a:ext uri="{91240B29-F687-4F45-9708-019B960494DF}">
              <a14:hiddenLine xmlns:a14="http://schemas.microsoft.com/office/drawing/2010/main" w="9525">
                <a:solidFill>
                  <a:srgbClr val="660033"/>
                </a:solidFill>
                <a:miter lim="800000"/>
                <a:headEnd/>
                <a:tailEnd/>
              </a14:hiddenLine>
            </a:ext>
          </a:extLst>
        </p:spPr>
        <p:txBody>
          <a:bodyPr/>
          <a:lstStyle/>
          <a:p>
            <a:pPr eaLnBrk="1" hangingPunct="1">
              <a:buFontTx/>
              <a:buNone/>
            </a:pPr>
            <a:r>
              <a:rPr lang="en-US" altLang="zh-CN" b="1" dirty="0" smtClean="0">
                <a:latin typeface="Times New Roman" pitchFamily="18" charset="0"/>
              </a:rPr>
              <a:t>            </a:t>
            </a:r>
            <a:r>
              <a:rPr lang="zh-CN" altLang="en-US" b="1" dirty="0" smtClean="0">
                <a:latin typeface="Times New Roman" pitchFamily="18" charset="0"/>
              </a:rPr>
              <a:t>电子计算机是一种不需要人工</a:t>
            </a:r>
            <a:r>
              <a:rPr lang="zh-CN" altLang="en-US" b="1" dirty="0" smtClean="0">
                <a:solidFill>
                  <a:srgbClr val="0000FF"/>
                </a:solidFill>
                <a:latin typeface="Times New Roman" pitchFamily="18" charset="0"/>
              </a:rPr>
              <a:t>直接干预</a:t>
            </a:r>
            <a:r>
              <a:rPr lang="zh-CN" altLang="en-US" b="1" dirty="0" smtClean="0">
                <a:latin typeface="Times New Roman" pitchFamily="18" charset="0"/>
              </a:rPr>
              <a:t>，能够自动、高速、准确的对各种信息进行</a:t>
            </a:r>
            <a:r>
              <a:rPr lang="zh-CN" altLang="en-US" b="1" dirty="0" smtClean="0">
                <a:solidFill>
                  <a:srgbClr val="0000FF"/>
                </a:solidFill>
                <a:latin typeface="Times New Roman" pitchFamily="18" charset="0"/>
              </a:rPr>
              <a:t>处理</a:t>
            </a:r>
            <a:r>
              <a:rPr lang="zh-CN" altLang="en-US" b="1" dirty="0" smtClean="0">
                <a:latin typeface="Times New Roman" pitchFamily="18" charset="0"/>
              </a:rPr>
              <a:t>和</a:t>
            </a:r>
            <a:r>
              <a:rPr lang="zh-CN" altLang="en-US" b="1" dirty="0" smtClean="0">
                <a:solidFill>
                  <a:srgbClr val="0000FF"/>
                </a:solidFill>
                <a:latin typeface="Times New Roman" pitchFamily="18" charset="0"/>
              </a:rPr>
              <a:t>存储</a:t>
            </a:r>
            <a:r>
              <a:rPr lang="zh-CN" altLang="en-US" b="1" dirty="0" smtClean="0">
                <a:latin typeface="Times New Roman" pitchFamily="18" charset="0"/>
              </a:rPr>
              <a:t>的电子设备。</a:t>
            </a:r>
          </a:p>
          <a:p>
            <a:pPr eaLnBrk="1" hangingPunct="1">
              <a:buFontTx/>
              <a:buNone/>
            </a:pPr>
            <a:r>
              <a:rPr lang="zh-CN" altLang="en-US" b="1" dirty="0" smtClean="0">
                <a:latin typeface="Times New Roman" pitchFamily="18" charset="0"/>
              </a:rPr>
              <a:t>            可以有非电子计算机（如：光计算机、量子计算机、超导计算机等）。</a:t>
            </a:r>
          </a:p>
          <a:p>
            <a:pPr eaLnBrk="1" hangingPunct="1">
              <a:buFontTx/>
              <a:buNone/>
            </a:pPr>
            <a:r>
              <a:rPr lang="zh-CN" altLang="en-US" b="1" dirty="0" smtClean="0">
                <a:latin typeface="Times New Roman" pitchFamily="18" charset="0"/>
              </a:rPr>
              <a:t>            可以有非数字计算机（如：模拟计算机）。</a:t>
            </a:r>
            <a:endParaRPr lang="zh-CN" altLang="en-GB" b="1"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CDCF138-9CDF-4A74-B3BF-B5049317E4C1}" type="datetime2">
              <a:rPr kumimoji="0" lang="zh-CN" altLang="en-US" sz="1400" smtClean="0"/>
              <a:pPr eaLnBrk="1" hangingPunct="1"/>
              <a:t>2017年2月26日</a:t>
            </a:fld>
            <a:endParaRPr kumimoji="0" lang="en-US" altLang="zh-CN" sz="1400" smtClean="0"/>
          </a:p>
        </p:txBody>
      </p:sp>
      <p:sp>
        <p:nvSpPr>
          <p:cNvPr id="159746" name="Rectangle 1026"/>
          <p:cNvSpPr>
            <a:spLocks noGrp="1" noChangeArrowheads="1"/>
          </p:cNvSpPr>
          <p:nvPr>
            <p:ph type="body" idx="4294967295"/>
          </p:nvPr>
        </p:nvSpPr>
        <p:spPr>
          <a:xfrm>
            <a:off x="457200" y="990600"/>
            <a:ext cx="8077200" cy="5029200"/>
          </a:xfrm>
          <a:extLst>
            <a:ext uri="{91240B29-F687-4F45-9708-019B960494DF}">
              <a14:hiddenLine xmlns:a14="http://schemas.microsoft.com/office/drawing/2010/main" w="9525">
                <a:solidFill>
                  <a:srgbClr val="660033"/>
                </a:solidFill>
                <a:miter lim="800000"/>
                <a:headEnd/>
                <a:tailEnd/>
              </a14:hiddenLine>
            </a:ext>
          </a:extLst>
        </p:spPr>
        <p:txBody>
          <a:bodyPr/>
          <a:lstStyle/>
          <a:p>
            <a:pPr eaLnBrk="1" hangingPunct="1">
              <a:buFontTx/>
              <a:buNone/>
            </a:pPr>
            <a:r>
              <a:rPr lang="en-US" altLang="zh-CN" b="1" smtClean="0">
                <a:solidFill>
                  <a:srgbClr val="800000"/>
                </a:solidFill>
                <a:latin typeface="Times New Roman" pitchFamily="18" charset="0"/>
              </a:rPr>
              <a:t>1.1.1</a:t>
            </a:r>
            <a:r>
              <a:rPr lang="zh-CN" altLang="en-US" b="1" smtClean="0">
                <a:solidFill>
                  <a:srgbClr val="800000"/>
                </a:solidFill>
                <a:latin typeface="Times New Roman" pitchFamily="18" charset="0"/>
              </a:rPr>
              <a:t>电子计算机的发展</a:t>
            </a:r>
            <a:endParaRPr lang="zh-CN" altLang="en-US" b="1" smtClean="0">
              <a:latin typeface="Times New Roman" pitchFamily="18" charset="0"/>
            </a:endParaRPr>
          </a:p>
          <a:p>
            <a:pPr eaLnBrk="1" hangingPunct="1">
              <a:buFontTx/>
              <a:buNone/>
            </a:pPr>
            <a:r>
              <a:rPr lang="zh-CN" altLang="en-US" b="1" smtClean="0">
                <a:latin typeface="Times New Roman" pitchFamily="18" charset="0"/>
              </a:rPr>
              <a:t>           世界上第一台电子数字计算机是</a:t>
            </a:r>
            <a:r>
              <a:rPr lang="en-US" altLang="zh-CN" b="1" smtClean="0">
                <a:latin typeface="Times New Roman" pitchFamily="18" charset="0"/>
              </a:rPr>
              <a:t>1946</a:t>
            </a:r>
            <a:r>
              <a:rPr lang="zh-CN" altLang="en-US" b="1" smtClean="0">
                <a:latin typeface="Times New Roman" pitchFamily="18" charset="0"/>
              </a:rPr>
              <a:t>年</a:t>
            </a:r>
            <a:r>
              <a:rPr lang="en-US" altLang="zh-CN" b="1" smtClean="0">
                <a:latin typeface="Times New Roman" pitchFamily="18" charset="0"/>
              </a:rPr>
              <a:t>2</a:t>
            </a:r>
            <a:r>
              <a:rPr lang="zh-CN" altLang="en-US" b="1" smtClean="0">
                <a:latin typeface="Times New Roman" pitchFamily="18" charset="0"/>
              </a:rPr>
              <a:t>月问世的</a:t>
            </a:r>
            <a:r>
              <a:rPr lang="en-US" altLang="zh-CN" b="1" smtClean="0">
                <a:solidFill>
                  <a:srgbClr val="FF3300"/>
                </a:solidFill>
                <a:latin typeface="Times New Roman" pitchFamily="18" charset="0"/>
              </a:rPr>
              <a:t>ENIAC</a:t>
            </a:r>
            <a:r>
              <a:rPr lang="zh-CN" altLang="en-US" b="1" smtClean="0">
                <a:latin typeface="Times New Roman" pitchFamily="18" charset="0"/>
              </a:rPr>
              <a:t>。 </a:t>
            </a:r>
          </a:p>
          <a:p>
            <a:pPr eaLnBrk="1" hangingPunct="1">
              <a:buFontTx/>
              <a:buNone/>
            </a:pPr>
            <a:r>
              <a:rPr lang="zh-CN" altLang="en-US" b="1" smtClean="0">
                <a:latin typeface="Times New Roman" pitchFamily="18" charset="0"/>
              </a:rPr>
              <a:t>           </a:t>
            </a:r>
            <a:r>
              <a:rPr lang="en-US" altLang="zh-CN" b="1" smtClean="0">
                <a:solidFill>
                  <a:srgbClr val="FF3300"/>
                </a:solidFill>
                <a:latin typeface="Times New Roman" pitchFamily="18" charset="0"/>
              </a:rPr>
              <a:t>ENIAC</a:t>
            </a:r>
            <a:r>
              <a:rPr lang="zh-CN" altLang="en-US" b="1" smtClean="0">
                <a:latin typeface="Times New Roman" pitchFamily="18" charset="0"/>
              </a:rPr>
              <a:t>的</a:t>
            </a:r>
            <a:r>
              <a:rPr lang="zh-CN" altLang="en-GB" b="1" smtClean="0">
                <a:latin typeface="Times New Roman" pitchFamily="18" charset="0"/>
              </a:rPr>
              <a:t>设计开始于1943年, 该机一直使用到</a:t>
            </a:r>
            <a:r>
              <a:rPr lang="en-GB" altLang="zh-CN" b="1" smtClean="0">
                <a:latin typeface="Times New Roman" pitchFamily="18" charset="0"/>
              </a:rPr>
              <a:t>1955</a:t>
            </a:r>
            <a:r>
              <a:rPr lang="zh-CN" altLang="en-GB" b="1" smtClean="0">
                <a:latin typeface="Times New Roman" pitchFamily="18" charset="0"/>
              </a:rPr>
              <a:t>年。</a:t>
            </a:r>
          </a:p>
        </p:txBody>
      </p:sp>
      <p:sp>
        <p:nvSpPr>
          <p:cNvPr id="13317" name="Rectangle 1027"/>
          <p:cNvSpPr>
            <a:spLocks noGrp="1" noChangeArrowheads="1"/>
          </p:cNvSpPr>
          <p:nvPr>
            <p:ph type="title" idx="4294967295"/>
          </p:nvPr>
        </p:nvSpPr>
        <p:spPr>
          <a:xfrm>
            <a:off x="0" y="228600"/>
            <a:ext cx="5004048" cy="446088"/>
          </a:xfrm>
        </p:spPr>
        <p:txBody>
          <a:bodyPr/>
          <a:lstStyle/>
          <a:p>
            <a:pPr eaLnBrk="1" hangingPunct="1"/>
            <a:r>
              <a:rPr lang="en-US" altLang="zh-CN" sz="2400" smtClean="0">
                <a:solidFill>
                  <a:schemeClr val="tx1"/>
                </a:solidFill>
                <a:latin typeface="Times New Roman" pitchFamily="18" charset="0"/>
              </a:rPr>
              <a:t>1.1 </a:t>
            </a:r>
            <a:r>
              <a:rPr lang="zh-CN" altLang="en-US" sz="2400" smtClean="0">
                <a:solidFill>
                  <a:schemeClr val="tx1"/>
                </a:solidFill>
                <a:latin typeface="Times New Roman" pitchFamily="18" charset="0"/>
              </a:rPr>
              <a:t>电子计算机与存储程序控制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27A1370-67A5-419E-9943-82FC27E4E5A6}" type="datetime2">
              <a:rPr kumimoji="0" lang="zh-CN" altLang="en-US" sz="1400" smtClean="0"/>
              <a:pPr eaLnBrk="1" hangingPunct="1"/>
              <a:t>2017年2月26日</a:t>
            </a:fld>
            <a:endParaRPr kumimoji="0" lang="en-US" altLang="zh-CN" sz="1400" smtClean="0"/>
          </a:p>
        </p:txBody>
      </p:sp>
      <p:sp>
        <p:nvSpPr>
          <p:cNvPr id="14340" name="Rectangle 2"/>
          <p:cNvSpPr>
            <a:spLocks noGrp="1" noChangeArrowheads="1"/>
          </p:cNvSpPr>
          <p:nvPr>
            <p:ph type="title" idx="4294967295"/>
          </p:nvPr>
        </p:nvSpPr>
        <p:spPr>
          <a:xfrm>
            <a:off x="0" y="228600"/>
            <a:ext cx="4932040" cy="446088"/>
          </a:xfrm>
        </p:spPr>
        <p:txBody>
          <a:bodyPr/>
          <a:lstStyle/>
          <a:p>
            <a:pPr eaLnBrk="1" hangingPunct="1"/>
            <a:r>
              <a:rPr lang="en-US" altLang="zh-CN" sz="2400" smtClean="0">
                <a:solidFill>
                  <a:schemeClr val="tx1"/>
                </a:solidFill>
                <a:latin typeface="Times New Roman" pitchFamily="18" charset="0"/>
              </a:rPr>
              <a:t>1.1 </a:t>
            </a:r>
            <a:r>
              <a:rPr lang="zh-CN" altLang="en-US" sz="2400" smtClean="0">
                <a:solidFill>
                  <a:schemeClr val="tx1"/>
                </a:solidFill>
                <a:latin typeface="宋体" pitchFamily="2" charset="-122"/>
              </a:rPr>
              <a:t>电子计算机与存储程序控制</a:t>
            </a:r>
          </a:p>
        </p:txBody>
      </p:sp>
      <p:pic>
        <p:nvPicPr>
          <p:cNvPr id="14341" name="Picture 3" descr="ENI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4"/>
          <p:cNvSpPr>
            <a:spLocks noGrp="1" noChangeArrowheads="1"/>
          </p:cNvSpPr>
          <p:nvPr>
            <p:ph type="body" idx="4294967295"/>
          </p:nvPr>
        </p:nvSpPr>
        <p:spPr>
          <a:xfrm>
            <a:off x="228600" y="1066800"/>
            <a:ext cx="8610600" cy="4876800"/>
          </a:xfrm>
        </p:spPr>
        <p:txBody>
          <a:bodyPr/>
          <a:lstStyle/>
          <a:p>
            <a:pPr eaLnBrk="1" hangingPunct="1">
              <a:lnSpc>
                <a:spcPct val="90000"/>
              </a:lnSpc>
              <a:buFontTx/>
              <a:buNone/>
            </a:pPr>
            <a:r>
              <a:rPr lang="en-US" altLang="zh-CN" sz="3600" b="1" smtClean="0">
                <a:solidFill>
                  <a:srgbClr val="FF3300"/>
                </a:solidFill>
                <a:latin typeface="Times New Roman" pitchFamily="18" charset="0"/>
              </a:rPr>
              <a:t>ENIAC</a:t>
            </a:r>
            <a:r>
              <a:rPr lang="zh-CN" altLang="en-US" sz="3600" b="1" smtClean="0">
                <a:solidFill>
                  <a:srgbClr val="FF3300"/>
                </a:solidFill>
                <a:latin typeface="Times New Roman" pitchFamily="18" charset="0"/>
              </a:rPr>
              <a:t>的特点：</a:t>
            </a:r>
            <a:endParaRPr lang="zh-CN" altLang="en-US" sz="3600" b="1" smtClean="0">
              <a:latin typeface="Times New Roman" pitchFamily="18" charset="0"/>
            </a:endParaRPr>
          </a:p>
          <a:p>
            <a:pPr lvl="1" eaLnBrk="1" hangingPunct="1">
              <a:lnSpc>
                <a:spcPct val="90000"/>
              </a:lnSpc>
            </a:pPr>
            <a:r>
              <a:rPr lang="zh-CN" altLang="en-US" sz="3200" b="1" smtClean="0">
                <a:solidFill>
                  <a:srgbClr val="FFFF00"/>
                </a:solidFill>
                <a:latin typeface="Times New Roman" pitchFamily="18" charset="0"/>
              </a:rPr>
              <a:t>采用十进制</a:t>
            </a:r>
            <a:endParaRPr lang="zh-CN" altLang="en-GB" sz="3200" b="1" smtClean="0">
              <a:solidFill>
                <a:srgbClr val="FFFF00"/>
              </a:solidFill>
              <a:latin typeface="Times New Roman" pitchFamily="18" charset="0"/>
            </a:endParaRPr>
          </a:p>
          <a:p>
            <a:pPr lvl="1" eaLnBrk="1" hangingPunct="1">
              <a:lnSpc>
                <a:spcPct val="90000"/>
              </a:lnSpc>
            </a:pPr>
            <a:r>
              <a:rPr lang="en-GB" altLang="zh-CN" sz="3200" b="1" smtClean="0">
                <a:solidFill>
                  <a:srgbClr val="FFFF00"/>
                </a:solidFill>
                <a:latin typeface="Times New Roman" pitchFamily="18" charset="0"/>
              </a:rPr>
              <a:t>20 </a:t>
            </a:r>
            <a:r>
              <a:rPr lang="zh-CN" altLang="en-GB" sz="3200" b="1" smtClean="0">
                <a:solidFill>
                  <a:srgbClr val="FFFF00"/>
                </a:solidFill>
                <a:latin typeface="Times New Roman" pitchFamily="18" charset="0"/>
              </a:rPr>
              <a:t>个10位的累加器</a:t>
            </a:r>
            <a:endParaRPr lang="zh-CN" altLang="en-US" sz="3200" b="1" smtClean="0">
              <a:solidFill>
                <a:srgbClr val="FFFF00"/>
              </a:solidFill>
              <a:latin typeface="Times New Roman" pitchFamily="18" charset="0"/>
            </a:endParaRPr>
          </a:p>
          <a:p>
            <a:pPr lvl="1" eaLnBrk="1" hangingPunct="1">
              <a:lnSpc>
                <a:spcPct val="90000"/>
              </a:lnSpc>
            </a:pPr>
            <a:r>
              <a:rPr lang="zh-CN" altLang="en-GB" sz="3200" b="1" smtClean="0">
                <a:solidFill>
                  <a:srgbClr val="FFFF00"/>
                </a:solidFill>
                <a:latin typeface="Times New Roman" pitchFamily="18" charset="0"/>
              </a:rPr>
              <a:t>用开关手动编程</a:t>
            </a:r>
            <a:endParaRPr lang="zh-CN" altLang="en-US" sz="3200" b="1" smtClean="0">
              <a:solidFill>
                <a:srgbClr val="FFFF00"/>
              </a:solidFill>
              <a:latin typeface="Times New Roman" pitchFamily="18" charset="0"/>
            </a:endParaRPr>
          </a:p>
          <a:p>
            <a:pPr lvl="1" eaLnBrk="1" hangingPunct="1">
              <a:lnSpc>
                <a:spcPct val="90000"/>
              </a:lnSpc>
            </a:pPr>
            <a:r>
              <a:rPr lang="en-US" altLang="zh-CN" sz="3200" b="1" smtClean="0">
                <a:solidFill>
                  <a:srgbClr val="FFFF00"/>
                </a:solidFill>
                <a:latin typeface="Times New Roman" pitchFamily="18" charset="0"/>
              </a:rPr>
              <a:t>18,000</a:t>
            </a:r>
            <a:r>
              <a:rPr lang="zh-CN" altLang="en-US" sz="3200" b="1" smtClean="0">
                <a:solidFill>
                  <a:srgbClr val="FFFF00"/>
                </a:solidFill>
                <a:latin typeface="Times New Roman" pitchFamily="18" charset="0"/>
              </a:rPr>
              <a:t>个电子管</a:t>
            </a:r>
          </a:p>
          <a:p>
            <a:pPr lvl="1" eaLnBrk="1" hangingPunct="1">
              <a:lnSpc>
                <a:spcPct val="90000"/>
              </a:lnSpc>
            </a:pPr>
            <a:r>
              <a:rPr lang="zh-CN" altLang="en-US" sz="3200" b="1" smtClean="0">
                <a:solidFill>
                  <a:srgbClr val="FFFF00"/>
                </a:solidFill>
                <a:latin typeface="Times New Roman" pitchFamily="18" charset="0"/>
              </a:rPr>
              <a:t>重</a:t>
            </a:r>
            <a:r>
              <a:rPr lang="en-US" altLang="zh-CN" sz="3200" b="1" smtClean="0">
                <a:solidFill>
                  <a:srgbClr val="FFFF00"/>
                </a:solidFill>
                <a:latin typeface="Times New Roman" pitchFamily="18" charset="0"/>
              </a:rPr>
              <a:t>30 </a:t>
            </a:r>
            <a:r>
              <a:rPr lang="zh-CN" altLang="en-US" sz="3200" b="1" smtClean="0">
                <a:solidFill>
                  <a:srgbClr val="FFFF00"/>
                </a:solidFill>
                <a:latin typeface="Times New Roman" pitchFamily="18" charset="0"/>
              </a:rPr>
              <a:t>吨</a:t>
            </a:r>
          </a:p>
          <a:p>
            <a:pPr lvl="1" eaLnBrk="1" hangingPunct="1">
              <a:lnSpc>
                <a:spcPct val="90000"/>
              </a:lnSpc>
            </a:pPr>
            <a:r>
              <a:rPr lang="zh-CN" altLang="en-US" sz="3200" b="1" smtClean="0">
                <a:solidFill>
                  <a:srgbClr val="FFFF00"/>
                </a:solidFill>
                <a:latin typeface="Times New Roman" pitchFamily="18" charset="0"/>
              </a:rPr>
              <a:t>占地</a:t>
            </a:r>
            <a:r>
              <a:rPr lang="en-US" altLang="zh-CN" sz="3200" b="1" smtClean="0">
                <a:solidFill>
                  <a:srgbClr val="FFFF00"/>
                </a:solidFill>
                <a:latin typeface="Times New Roman" pitchFamily="18" charset="0"/>
              </a:rPr>
              <a:t>170</a:t>
            </a:r>
            <a:r>
              <a:rPr lang="zh-CN" altLang="en-US" sz="3200" b="1" smtClean="0">
                <a:solidFill>
                  <a:srgbClr val="FFFF00"/>
                </a:solidFill>
                <a:latin typeface="Times New Roman" pitchFamily="18" charset="0"/>
              </a:rPr>
              <a:t>平方米</a:t>
            </a:r>
          </a:p>
          <a:p>
            <a:pPr lvl="1" eaLnBrk="1" hangingPunct="1">
              <a:lnSpc>
                <a:spcPct val="90000"/>
              </a:lnSpc>
            </a:pPr>
            <a:r>
              <a:rPr lang="zh-CN" altLang="en-US" sz="3200" b="1" smtClean="0">
                <a:solidFill>
                  <a:srgbClr val="FFFF00"/>
                </a:solidFill>
                <a:latin typeface="Times New Roman" pitchFamily="18" charset="0"/>
              </a:rPr>
              <a:t>耗电</a:t>
            </a:r>
            <a:r>
              <a:rPr lang="en-US" altLang="zh-CN" sz="3200" b="1" smtClean="0">
                <a:solidFill>
                  <a:srgbClr val="FFFF00"/>
                </a:solidFill>
                <a:latin typeface="Times New Roman" pitchFamily="18" charset="0"/>
              </a:rPr>
              <a:t>170 KW</a:t>
            </a:r>
          </a:p>
          <a:p>
            <a:pPr lvl="1" eaLnBrk="1" hangingPunct="1">
              <a:lnSpc>
                <a:spcPct val="90000"/>
              </a:lnSpc>
            </a:pPr>
            <a:r>
              <a:rPr lang="en-US" altLang="zh-CN" sz="3200" b="1" smtClean="0">
                <a:solidFill>
                  <a:srgbClr val="FFFF00"/>
                </a:solidFill>
                <a:latin typeface="Times New Roman" pitchFamily="18" charset="0"/>
              </a:rPr>
              <a:t>5,000</a:t>
            </a:r>
            <a:r>
              <a:rPr lang="zh-CN" altLang="en-US" sz="3200" b="1" smtClean="0">
                <a:solidFill>
                  <a:srgbClr val="FFFF00"/>
                </a:solidFill>
                <a:latin typeface="Times New Roman" pitchFamily="18" charset="0"/>
              </a:rPr>
              <a:t>次</a:t>
            </a:r>
            <a:r>
              <a:rPr lang="en-US" altLang="zh-CN" sz="3200" b="1" smtClean="0">
                <a:solidFill>
                  <a:srgbClr val="FFFF00"/>
                </a:solidFill>
                <a:latin typeface="Times New Roman" pitchFamily="18" charset="0"/>
              </a:rPr>
              <a:t>/</a:t>
            </a:r>
            <a:r>
              <a:rPr lang="zh-CN" altLang="en-US" sz="3200" b="1" smtClean="0">
                <a:solidFill>
                  <a:srgbClr val="FFFF00"/>
                </a:solidFill>
                <a:latin typeface="Times New Roman" pitchFamily="18" charset="0"/>
              </a:rPr>
              <a:t>秒加法运算</a:t>
            </a:r>
            <a:r>
              <a:rPr lang="zh-CN" altLang="en-US" sz="3200"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93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933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933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933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93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67D61D0-2CB8-4968-9D84-DC854C3A91DD}" type="datetime2">
              <a:rPr kumimoji="0" lang="zh-CN" altLang="en-US" sz="1400" smtClean="0"/>
              <a:pPr eaLnBrk="1" hangingPunct="1"/>
              <a:t>2017年2月26日</a:t>
            </a:fld>
            <a:endParaRPr kumimoji="0" lang="en-US" altLang="zh-CN" sz="1400" smtClean="0"/>
          </a:p>
        </p:txBody>
      </p:sp>
      <p:sp>
        <p:nvSpPr>
          <p:cNvPr id="100354" name="Rectangle 2"/>
          <p:cNvSpPr>
            <a:spLocks noGrp="1" noChangeArrowheads="1"/>
          </p:cNvSpPr>
          <p:nvPr>
            <p:ph type="body" idx="4294967295"/>
          </p:nvPr>
        </p:nvSpPr>
        <p:spPr>
          <a:xfrm>
            <a:off x="533400" y="838200"/>
            <a:ext cx="4038600" cy="5183188"/>
          </a:xfrm>
        </p:spPr>
        <p:txBody>
          <a:bodyPr/>
          <a:lstStyle/>
          <a:p>
            <a:pPr eaLnBrk="1" hangingPunct="1">
              <a:buFontTx/>
              <a:buNone/>
            </a:pPr>
            <a:r>
              <a:rPr lang="en-US" altLang="zh-CN" b="1" smtClean="0">
                <a:solidFill>
                  <a:srgbClr val="800000"/>
                </a:solidFill>
                <a:latin typeface="Times New Roman" pitchFamily="18" charset="0"/>
              </a:rPr>
              <a:t>1.1.2 </a:t>
            </a:r>
            <a:r>
              <a:rPr lang="zh-CN" altLang="en-US" b="1" smtClean="0">
                <a:solidFill>
                  <a:srgbClr val="800000"/>
                </a:solidFill>
                <a:latin typeface="Times New Roman" pitchFamily="18" charset="0"/>
              </a:rPr>
              <a:t>存储程序概念</a:t>
            </a:r>
          </a:p>
          <a:p>
            <a:pPr eaLnBrk="1" hangingPunct="1">
              <a:buFontTx/>
              <a:buNone/>
            </a:pPr>
            <a:r>
              <a:rPr lang="zh-CN" altLang="en-US" b="1" smtClean="0"/>
              <a:t>          美籍匈牙利数学家</a:t>
            </a:r>
            <a:r>
              <a:rPr lang="zh-CN" altLang="en-US" b="1" smtClean="0">
                <a:latin typeface="Times New Roman" pitchFamily="18" charset="0"/>
              </a:rPr>
              <a:t>冯</a:t>
            </a:r>
            <a:r>
              <a:rPr lang="en-US" altLang="zh-CN" b="1" smtClean="0">
                <a:latin typeface="Times New Roman" pitchFamily="18" charset="0"/>
              </a:rPr>
              <a:t>·</a:t>
            </a:r>
            <a:r>
              <a:rPr lang="zh-CN" altLang="en-US" b="1" smtClean="0">
                <a:latin typeface="Times New Roman" pitchFamily="18" charset="0"/>
              </a:rPr>
              <a:t>诺依曼等人在</a:t>
            </a:r>
            <a:r>
              <a:rPr lang="en-US" altLang="zh-CN" b="1" smtClean="0">
                <a:latin typeface="Times New Roman" pitchFamily="18" charset="0"/>
              </a:rPr>
              <a:t>1946</a:t>
            </a:r>
            <a:r>
              <a:rPr lang="zh-CN" altLang="en-US" b="1" smtClean="0">
                <a:latin typeface="Times New Roman" pitchFamily="18" charset="0"/>
              </a:rPr>
              <a:t>年</a:t>
            </a:r>
            <a:r>
              <a:rPr lang="en-US" altLang="zh-CN" b="1" smtClean="0">
                <a:latin typeface="Times New Roman" pitchFamily="18" charset="0"/>
              </a:rPr>
              <a:t>6</a:t>
            </a:r>
            <a:r>
              <a:rPr lang="zh-CN" altLang="en-US" b="1" smtClean="0">
                <a:latin typeface="Times New Roman" pitchFamily="18" charset="0"/>
              </a:rPr>
              <a:t>月提出存储程序概念。</a:t>
            </a:r>
          </a:p>
        </p:txBody>
      </p:sp>
      <p:sp>
        <p:nvSpPr>
          <p:cNvPr id="15365" name="Rectangle 3"/>
          <p:cNvSpPr>
            <a:spLocks noGrp="1" noChangeArrowheads="1"/>
          </p:cNvSpPr>
          <p:nvPr>
            <p:ph type="title" idx="4294967295"/>
          </p:nvPr>
        </p:nvSpPr>
        <p:spPr>
          <a:xfrm>
            <a:off x="0" y="228600"/>
            <a:ext cx="4716016" cy="446088"/>
          </a:xfrm>
        </p:spPr>
        <p:txBody>
          <a:bodyPr/>
          <a:lstStyle/>
          <a:p>
            <a:pPr eaLnBrk="1" hangingPunct="1"/>
            <a:r>
              <a:rPr lang="en-US" altLang="zh-CN" sz="2400" dirty="0" smtClean="0">
                <a:solidFill>
                  <a:schemeClr val="tx1"/>
                </a:solidFill>
                <a:latin typeface="Times New Roman" pitchFamily="18" charset="0"/>
              </a:rPr>
              <a:t>1.1 </a:t>
            </a:r>
            <a:r>
              <a:rPr lang="zh-CN" altLang="en-US" sz="2400" dirty="0" smtClean="0">
                <a:solidFill>
                  <a:schemeClr val="tx1"/>
                </a:solidFill>
                <a:latin typeface="宋体" pitchFamily="2" charset="-122"/>
              </a:rPr>
              <a:t>电子计算机与存储程序控制</a:t>
            </a:r>
          </a:p>
        </p:txBody>
      </p:sp>
      <p:pic>
        <p:nvPicPr>
          <p:cNvPr id="100356" name="Picture 4" descr="冯•诺伊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052513"/>
            <a:ext cx="384333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1F01B1A-E56F-4AF9-8803-8DFCA09519D5}" type="datetime2">
              <a:rPr kumimoji="0" lang="zh-CN" altLang="en-US" sz="1400" smtClean="0"/>
              <a:pPr eaLnBrk="1" hangingPunct="1"/>
              <a:t>2017年2月26日</a:t>
            </a:fld>
            <a:endParaRPr kumimoji="0" lang="en-US" altLang="zh-CN" sz="1400" smtClean="0"/>
          </a:p>
        </p:txBody>
      </p:sp>
      <p:sp>
        <p:nvSpPr>
          <p:cNvPr id="162818" name="Rectangle 2"/>
          <p:cNvSpPr>
            <a:spLocks noGrp="1" noChangeArrowheads="1"/>
          </p:cNvSpPr>
          <p:nvPr>
            <p:ph type="body" idx="4294967295"/>
          </p:nvPr>
        </p:nvSpPr>
        <p:spPr>
          <a:xfrm>
            <a:off x="533400" y="838200"/>
            <a:ext cx="8077200" cy="5791200"/>
          </a:xfrm>
        </p:spPr>
        <p:txBody>
          <a:bodyPr/>
          <a:lstStyle/>
          <a:p>
            <a:pPr eaLnBrk="1" hangingPunct="1">
              <a:buFontTx/>
              <a:buNone/>
            </a:pPr>
            <a:r>
              <a:rPr lang="zh-CN" altLang="en-US" b="1" dirty="0" smtClean="0">
                <a:latin typeface="Times New Roman" pitchFamily="18" charset="0"/>
              </a:rPr>
              <a:t>存储程序概念：</a:t>
            </a:r>
          </a:p>
          <a:p>
            <a:pPr lvl="1" eaLnBrk="1" hangingPunct="1"/>
            <a:r>
              <a:rPr lang="zh-CN" altLang="en-US" sz="3200" b="1" dirty="0" smtClean="0">
                <a:latin typeface="Times New Roman" pitchFamily="18" charset="0"/>
              </a:rPr>
              <a:t>⑴ 计算机（指硬件）应由运算器、存储器、控制器、输入设备和输出设备五大基本部件组成；</a:t>
            </a:r>
          </a:p>
          <a:p>
            <a:pPr lvl="1" eaLnBrk="1" hangingPunct="1"/>
            <a:r>
              <a:rPr lang="zh-CN" altLang="en-US" sz="3200" b="1" dirty="0" smtClean="0">
                <a:latin typeface="Times New Roman" pitchFamily="18" charset="0"/>
              </a:rPr>
              <a:t>⑵ 计算机内部采用二进制来表示指令和数据；</a:t>
            </a:r>
          </a:p>
          <a:p>
            <a:pPr lvl="1" eaLnBrk="1" hangingPunct="1"/>
            <a:r>
              <a:rPr lang="zh-CN" altLang="en-US" sz="3200" b="1" dirty="0" smtClean="0">
                <a:latin typeface="Times New Roman" pitchFamily="18" charset="0"/>
              </a:rPr>
              <a:t>⑶ </a:t>
            </a:r>
            <a:r>
              <a:rPr lang="zh-CN" altLang="en-US" sz="3200" b="1" dirty="0" smtClean="0">
                <a:solidFill>
                  <a:srgbClr val="FF0000"/>
                </a:solidFill>
                <a:latin typeface="Times New Roman" pitchFamily="18" charset="0"/>
              </a:rPr>
              <a:t>将编好的程序和原始数据事先存入存储器中，然后再启动计算机工作</a:t>
            </a:r>
            <a:r>
              <a:rPr lang="zh-CN" altLang="en-US" sz="3200" b="1" dirty="0" smtClean="0">
                <a:latin typeface="Times New Roman" pitchFamily="18" charset="0"/>
              </a:rPr>
              <a:t>，这就是存储程序的基本含义。</a:t>
            </a:r>
          </a:p>
        </p:txBody>
      </p:sp>
      <p:sp>
        <p:nvSpPr>
          <p:cNvPr id="16389" name="Rectangle 3"/>
          <p:cNvSpPr>
            <a:spLocks noGrp="1" noChangeArrowheads="1"/>
          </p:cNvSpPr>
          <p:nvPr>
            <p:ph type="title" idx="4294967295"/>
          </p:nvPr>
        </p:nvSpPr>
        <p:spPr>
          <a:xfrm>
            <a:off x="0" y="228600"/>
            <a:ext cx="5220072" cy="446088"/>
          </a:xfrm>
        </p:spPr>
        <p:txBody>
          <a:bodyPr/>
          <a:lstStyle/>
          <a:p>
            <a:pPr eaLnBrk="1" hangingPunct="1"/>
            <a:r>
              <a:rPr lang="en-US" altLang="zh-CN" sz="2400" smtClean="0">
                <a:solidFill>
                  <a:schemeClr val="tx1"/>
                </a:solidFill>
                <a:latin typeface="Times New Roman" pitchFamily="18" charset="0"/>
              </a:rPr>
              <a:t>1.1 </a:t>
            </a:r>
            <a:r>
              <a:rPr lang="zh-CN" altLang="en-US" sz="2400" smtClean="0">
                <a:solidFill>
                  <a:schemeClr val="tx1"/>
                </a:solidFill>
                <a:latin typeface="宋体" pitchFamily="2" charset="-122"/>
              </a:rPr>
              <a:t>电子计算机与存储程序控制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2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2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28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C0350F3-113C-4BDA-B849-160FCC0CF322}" type="datetime2">
              <a:rPr kumimoji="0" lang="zh-CN" altLang="en-US" sz="1400" smtClean="0"/>
              <a:pPr eaLnBrk="1" hangingPunct="1"/>
              <a:t>2017年2月26日</a:t>
            </a:fld>
            <a:endParaRPr kumimoji="0" lang="en-US" altLang="zh-CN" sz="1400" smtClean="0"/>
          </a:p>
        </p:txBody>
      </p:sp>
      <p:sp>
        <p:nvSpPr>
          <p:cNvPr id="17412" name="Rectangle 2"/>
          <p:cNvSpPr>
            <a:spLocks noGrp="1" noChangeArrowheads="1"/>
          </p:cNvSpPr>
          <p:nvPr>
            <p:ph type="title"/>
          </p:nvPr>
        </p:nvSpPr>
        <p:spPr>
          <a:xfrm>
            <a:off x="0" y="228600"/>
            <a:ext cx="4932040" cy="446088"/>
          </a:xfrm>
        </p:spPr>
        <p:txBody>
          <a:bodyPr/>
          <a:lstStyle/>
          <a:p>
            <a:pPr eaLnBrk="1" hangingPunct="1"/>
            <a:r>
              <a:rPr lang="en-US" altLang="zh-CN" sz="2400" smtClean="0">
                <a:solidFill>
                  <a:schemeClr val="tx1"/>
                </a:solidFill>
                <a:latin typeface="Times New Roman" pitchFamily="18" charset="0"/>
              </a:rPr>
              <a:t>1.1 </a:t>
            </a:r>
            <a:r>
              <a:rPr lang="zh-CN" altLang="en-US" sz="2400" smtClean="0">
                <a:solidFill>
                  <a:schemeClr val="tx1"/>
                </a:solidFill>
                <a:latin typeface="宋体" pitchFamily="2" charset="-122"/>
              </a:rPr>
              <a:t>电子计算机与存储程序控制</a:t>
            </a:r>
            <a:endParaRPr lang="zh-CN" altLang="en-US" sz="3200" b="0" smtClean="0">
              <a:latin typeface="宋体" pitchFamily="2" charset="-122"/>
            </a:endParaRPr>
          </a:p>
        </p:txBody>
      </p:sp>
      <p:sp>
        <p:nvSpPr>
          <p:cNvPr id="101379" name="Rectangle 3"/>
          <p:cNvSpPr>
            <a:spLocks noGrp="1" noChangeArrowheads="1"/>
          </p:cNvSpPr>
          <p:nvPr>
            <p:ph type="body" idx="1"/>
          </p:nvPr>
        </p:nvSpPr>
        <p:spPr>
          <a:xfrm>
            <a:off x="457200" y="973138"/>
            <a:ext cx="8077200" cy="5122862"/>
          </a:xfrm>
        </p:spPr>
        <p:txBody>
          <a:bodyPr/>
          <a:lstStyle/>
          <a:p>
            <a:pPr eaLnBrk="1" hangingPunct="1">
              <a:lnSpc>
                <a:spcPct val="90000"/>
              </a:lnSpc>
              <a:buFontTx/>
              <a:buNone/>
            </a:pPr>
            <a:r>
              <a:rPr lang="en-US" altLang="zh-CN" b="1" smtClean="0">
                <a:latin typeface="Times New Roman" pitchFamily="18" charset="0"/>
              </a:rPr>
              <a:t>            </a:t>
            </a:r>
            <a:r>
              <a:rPr lang="en-US" altLang="zh-CN" b="1" smtClean="0">
                <a:solidFill>
                  <a:srgbClr val="FF3300"/>
                </a:solidFill>
                <a:latin typeface="Times New Roman" pitchFamily="18" charset="0"/>
              </a:rPr>
              <a:t>EDVAC</a:t>
            </a:r>
            <a:r>
              <a:rPr lang="en-US" altLang="zh-CN" b="1" smtClean="0">
                <a:latin typeface="Times New Roman" pitchFamily="18" charset="0"/>
              </a:rPr>
              <a:t> </a:t>
            </a:r>
            <a:r>
              <a:rPr lang="zh-CN" altLang="en-US" b="1" smtClean="0">
                <a:latin typeface="Times New Roman" pitchFamily="18" charset="0"/>
              </a:rPr>
              <a:t>冯</a:t>
            </a:r>
            <a:r>
              <a:rPr lang="en-US" altLang="zh-CN" b="1" smtClean="0">
                <a:latin typeface="Times New Roman" pitchFamily="18" charset="0"/>
              </a:rPr>
              <a:t>·</a:t>
            </a:r>
            <a:r>
              <a:rPr lang="zh-CN" altLang="en-US" b="1" smtClean="0">
                <a:latin typeface="Times New Roman" pitchFamily="18" charset="0"/>
              </a:rPr>
              <a:t>诺依曼设计的存储程序计算机 </a:t>
            </a:r>
            <a:r>
              <a:rPr lang="en-US" altLang="zh-CN" b="1" smtClean="0">
                <a:latin typeface="Times New Roman" pitchFamily="18" charset="0"/>
              </a:rPr>
              <a:t>1951</a:t>
            </a:r>
            <a:r>
              <a:rPr lang="zh-CN" altLang="en-US" b="1" smtClean="0">
                <a:latin typeface="Times New Roman" pitchFamily="18" charset="0"/>
              </a:rPr>
              <a:t>年诞生。</a:t>
            </a:r>
          </a:p>
          <a:p>
            <a:pPr eaLnBrk="1" hangingPunct="1">
              <a:lnSpc>
                <a:spcPct val="90000"/>
              </a:lnSpc>
              <a:buFontTx/>
              <a:buNone/>
            </a:pPr>
            <a:r>
              <a:rPr lang="zh-CN" altLang="en-US" b="1" smtClean="0">
                <a:latin typeface="Times New Roman" pitchFamily="18" charset="0"/>
              </a:rPr>
              <a:t>            </a:t>
            </a:r>
            <a:r>
              <a:rPr lang="en-US" altLang="zh-CN" b="1" smtClean="0">
                <a:solidFill>
                  <a:srgbClr val="FF3300"/>
                </a:solidFill>
                <a:latin typeface="Times New Roman" pitchFamily="18" charset="0"/>
              </a:rPr>
              <a:t>EDSAC </a:t>
            </a:r>
            <a:r>
              <a:rPr lang="zh-CN" altLang="en-US" b="1" smtClean="0">
                <a:latin typeface="Times New Roman" pitchFamily="18" charset="0"/>
              </a:rPr>
              <a:t>事实上的第一台存储程序计算机 </a:t>
            </a:r>
            <a:r>
              <a:rPr lang="en-US" altLang="zh-CN" b="1" smtClean="0">
                <a:latin typeface="Times New Roman" pitchFamily="18" charset="0"/>
              </a:rPr>
              <a:t>1949</a:t>
            </a:r>
            <a:r>
              <a:rPr lang="zh-CN" altLang="en-US" b="1" smtClean="0">
                <a:latin typeface="Times New Roman" pitchFamily="18" charset="0"/>
              </a:rPr>
              <a:t>年诞生。</a:t>
            </a:r>
          </a:p>
          <a:p>
            <a:pPr eaLnBrk="1" hangingPunct="1">
              <a:lnSpc>
                <a:spcPct val="90000"/>
              </a:lnSpc>
              <a:buFontTx/>
              <a:buNone/>
            </a:pPr>
            <a:r>
              <a:rPr lang="zh-CN" altLang="en-US" b="1" smtClean="0">
                <a:latin typeface="Times New Roman" pitchFamily="18" charset="0"/>
              </a:rPr>
              <a:t>            目前绝大多数计算机仍建立在存储程序概念的基础上，称冯</a:t>
            </a:r>
            <a:r>
              <a:rPr lang="en-US" altLang="zh-CN" b="1" smtClean="0">
                <a:latin typeface="Times New Roman" pitchFamily="18" charset="0"/>
              </a:rPr>
              <a:t>·</a:t>
            </a:r>
            <a:r>
              <a:rPr lang="zh-CN" altLang="en-US" b="1" smtClean="0">
                <a:latin typeface="Times New Roman" pitchFamily="18" charset="0"/>
              </a:rPr>
              <a:t>诺依曼型计算机。</a:t>
            </a:r>
          </a:p>
          <a:p>
            <a:pPr eaLnBrk="1" hangingPunct="1">
              <a:lnSpc>
                <a:spcPct val="90000"/>
              </a:lnSpc>
              <a:buFontTx/>
              <a:buNone/>
            </a:pPr>
            <a:r>
              <a:rPr lang="zh-CN" altLang="en-US" b="1" smtClean="0">
                <a:latin typeface="Times New Roman" pitchFamily="18" charset="0"/>
              </a:rPr>
              <a:t>            也出现了一些突破冯</a:t>
            </a:r>
            <a:r>
              <a:rPr lang="en-US" altLang="zh-CN" b="1" smtClean="0">
                <a:latin typeface="Times New Roman" pitchFamily="18" charset="0"/>
              </a:rPr>
              <a:t>·</a:t>
            </a:r>
            <a:r>
              <a:rPr lang="zh-CN" altLang="en-US" b="1" smtClean="0">
                <a:latin typeface="Times New Roman" pitchFamily="18" charset="0"/>
              </a:rPr>
              <a:t>诺依曼结构的计算机，统称非冯结构计算机，如：数据驱动的数据流计算机、需求驱动的归约计算机和模式匹配驱动的智能计算机等。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9BF58F0-4506-4F08-852A-05258CECE3DE}" type="datetime2">
              <a:rPr kumimoji="0" lang="zh-CN" altLang="en-US" sz="1400" smtClean="0"/>
              <a:pPr eaLnBrk="1" hangingPunct="1"/>
              <a:t>2017年2月26日</a:t>
            </a:fld>
            <a:endParaRPr kumimoji="0" lang="en-US" altLang="zh-CN" sz="1400" smtClean="0"/>
          </a:p>
        </p:txBody>
      </p:sp>
      <p:sp>
        <p:nvSpPr>
          <p:cNvPr id="102402" name="Rectangle 2"/>
          <p:cNvSpPr>
            <a:spLocks noGrp="1" noChangeArrowheads="1"/>
          </p:cNvSpPr>
          <p:nvPr>
            <p:ph type="body" idx="4294967295"/>
          </p:nvPr>
        </p:nvSpPr>
        <p:spPr>
          <a:xfrm>
            <a:off x="533400" y="973138"/>
            <a:ext cx="8077200" cy="5199062"/>
          </a:xfrm>
        </p:spPr>
        <p:txBody>
          <a:bodyPr/>
          <a:lstStyle/>
          <a:p>
            <a:pPr eaLnBrk="1" hangingPunct="1">
              <a:buFontTx/>
              <a:buNone/>
            </a:pPr>
            <a:r>
              <a:rPr lang="zh-CN" altLang="en-US" sz="3600" b="1" smtClean="0">
                <a:latin typeface="Times New Roman" pitchFamily="18" charset="0"/>
              </a:rPr>
              <a:t>中央处理器（</a:t>
            </a:r>
            <a:r>
              <a:rPr lang="en-US" altLang="zh-CN" sz="3600" b="1" smtClean="0">
                <a:latin typeface="Times New Roman" pitchFamily="18" charset="0"/>
              </a:rPr>
              <a:t>CPU</a:t>
            </a:r>
            <a:r>
              <a:rPr lang="zh-CN" altLang="en-US" sz="3600" b="1" smtClean="0">
                <a:latin typeface="Times New Roman" pitchFamily="18" charset="0"/>
              </a:rPr>
              <a:t>）</a:t>
            </a:r>
          </a:p>
          <a:p>
            <a:pPr lvl="1" eaLnBrk="1" hangingPunct="1">
              <a:buFontTx/>
              <a:buNone/>
            </a:pPr>
            <a:r>
              <a:rPr lang="zh-CN" altLang="en-US" sz="3200" b="1" smtClean="0">
                <a:solidFill>
                  <a:srgbClr val="FF0000"/>
                </a:solidFill>
                <a:latin typeface="Times New Roman" pitchFamily="18" charset="0"/>
              </a:rPr>
              <a:t>     </a:t>
            </a:r>
            <a:r>
              <a:rPr lang="en-US" altLang="zh-CN" sz="3200" b="1" smtClean="0">
                <a:solidFill>
                  <a:srgbClr val="FF0000"/>
                </a:solidFill>
                <a:latin typeface="Times New Roman" pitchFamily="18" charset="0"/>
              </a:rPr>
              <a:t>CPU = </a:t>
            </a:r>
            <a:r>
              <a:rPr lang="zh-CN" altLang="en-US" sz="3200" b="1" smtClean="0">
                <a:solidFill>
                  <a:srgbClr val="FF0000"/>
                </a:solidFill>
                <a:latin typeface="Times New Roman" pitchFamily="18" charset="0"/>
              </a:rPr>
              <a:t>运算器 </a:t>
            </a:r>
            <a:r>
              <a:rPr lang="en-US" altLang="zh-CN" sz="3200" b="1" smtClean="0">
                <a:solidFill>
                  <a:srgbClr val="FF0000"/>
                </a:solidFill>
                <a:latin typeface="Times New Roman" pitchFamily="18" charset="0"/>
              </a:rPr>
              <a:t>+ </a:t>
            </a:r>
            <a:r>
              <a:rPr lang="zh-CN" altLang="en-US" sz="3200" b="1" smtClean="0">
                <a:solidFill>
                  <a:srgbClr val="FF0000"/>
                </a:solidFill>
                <a:latin typeface="Times New Roman" pitchFamily="18" charset="0"/>
              </a:rPr>
              <a:t>控制器</a:t>
            </a:r>
            <a:endParaRPr lang="zh-CN" altLang="en-US" sz="3200" b="1" smtClean="0">
              <a:latin typeface="Times New Roman" pitchFamily="18" charset="0"/>
            </a:endParaRPr>
          </a:p>
          <a:p>
            <a:pPr eaLnBrk="1" hangingPunct="1">
              <a:buFontTx/>
              <a:buNone/>
            </a:pPr>
            <a:r>
              <a:rPr lang="zh-CN" altLang="en-US" sz="3600" b="1" smtClean="0">
                <a:latin typeface="Times New Roman" pitchFamily="18" charset="0"/>
              </a:rPr>
              <a:t>主机</a:t>
            </a:r>
          </a:p>
          <a:p>
            <a:pPr lvl="1" eaLnBrk="1" hangingPunct="1">
              <a:buFontTx/>
              <a:buNone/>
            </a:pPr>
            <a:r>
              <a:rPr lang="zh-CN" altLang="en-US" sz="3200" b="1" smtClean="0">
                <a:solidFill>
                  <a:srgbClr val="FF0000"/>
                </a:solidFill>
                <a:latin typeface="Times New Roman" pitchFamily="18" charset="0"/>
              </a:rPr>
              <a:t>     主机 </a:t>
            </a:r>
            <a:r>
              <a:rPr lang="en-US" altLang="zh-CN" sz="3200" b="1" smtClean="0">
                <a:solidFill>
                  <a:srgbClr val="FF0000"/>
                </a:solidFill>
                <a:latin typeface="Times New Roman" pitchFamily="18" charset="0"/>
              </a:rPr>
              <a:t>= </a:t>
            </a:r>
            <a:r>
              <a:rPr lang="zh-CN" altLang="en-US" sz="3200" b="1" smtClean="0">
                <a:solidFill>
                  <a:srgbClr val="FF0000"/>
                </a:solidFill>
                <a:latin typeface="Times New Roman" pitchFamily="18" charset="0"/>
              </a:rPr>
              <a:t>中央处理器 </a:t>
            </a:r>
            <a:r>
              <a:rPr lang="en-US" altLang="zh-CN" sz="3200" b="1" smtClean="0">
                <a:solidFill>
                  <a:srgbClr val="FF0000"/>
                </a:solidFill>
                <a:latin typeface="Times New Roman" pitchFamily="18" charset="0"/>
              </a:rPr>
              <a:t>+ </a:t>
            </a:r>
            <a:r>
              <a:rPr lang="zh-CN" altLang="en-US" sz="3200" b="1" smtClean="0">
                <a:solidFill>
                  <a:srgbClr val="FF0000"/>
                </a:solidFill>
                <a:latin typeface="Times New Roman" pitchFamily="18" charset="0"/>
              </a:rPr>
              <a:t>主存储器</a:t>
            </a:r>
            <a:endParaRPr lang="zh-CN" altLang="en-US" sz="3200" b="1" smtClean="0">
              <a:latin typeface="Times New Roman" pitchFamily="18" charset="0"/>
            </a:endParaRPr>
          </a:p>
          <a:p>
            <a:pPr eaLnBrk="1" hangingPunct="1">
              <a:buFontTx/>
              <a:buNone/>
            </a:pPr>
            <a:r>
              <a:rPr lang="zh-CN" altLang="en-US" sz="3600" b="1" smtClean="0">
                <a:latin typeface="Times New Roman" pitchFamily="18" charset="0"/>
              </a:rPr>
              <a:t>外部设备</a:t>
            </a:r>
          </a:p>
          <a:p>
            <a:pPr lvl="1" eaLnBrk="1" hangingPunct="1">
              <a:buFontTx/>
              <a:buNone/>
            </a:pPr>
            <a:r>
              <a:rPr lang="zh-CN" altLang="en-US" sz="3200" b="1" smtClean="0">
                <a:latin typeface="Times New Roman" pitchFamily="18" charset="0"/>
              </a:rPr>
              <a:t>        除去主机以外的硬件装置（如输入设备、输出设备、辅助存储器等）</a:t>
            </a:r>
          </a:p>
        </p:txBody>
      </p:sp>
      <p:sp>
        <p:nvSpPr>
          <p:cNvPr id="18437" name="Rectangle 3"/>
          <p:cNvSpPr>
            <a:spLocks noGrp="1" noChangeArrowheads="1"/>
          </p:cNvSpPr>
          <p:nvPr>
            <p:ph type="title" idx="4294967295"/>
          </p:nvPr>
        </p:nvSpPr>
        <p:spPr>
          <a:xfrm>
            <a:off x="0" y="228600"/>
            <a:ext cx="5076056" cy="457200"/>
          </a:xfrm>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02405" name="AutoShape 5"/>
          <p:cNvSpPr>
            <a:spLocks noChangeArrowheads="1"/>
          </p:cNvSpPr>
          <p:nvPr/>
        </p:nvSpPr>
        <p:spPr bwMode="auto">
          <a:xfrm>
            <a:off x="7086600" y="23622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0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4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0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02">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autoUpdateAnimBg="0"/>
      <p:bldP spid="10240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6EBA7CD-DA89-44D4-9192-2056BDD761F7}" type="datetime2">
              <a:rPr kumimoji="0" lang="zh-CN" altLang="en-US" sz="1400" smtClean="0"/>
              <a:pPr eaLnBrk="1" hangingPunct="1"/>
              <a:t>2017年2月26日</a:t>
            </a:fld>
            <a:endParaRPr kumimoji="0" lang="en-US" altLang="zh-CN" sz="1400" smtClean="0"/>
          </a:p>
        </p:txBody>
      </p:sp>
      <p:sp>
        <p:nvSpPr>
          <p:cNvPr id="103426" name="Rectangle 2"/>
          <p:cNvSpPr>
            <a:spLocks noChangeArrowheads="1"/>
          </p:cNvSpPr>
          <p:nvPr/>
        </p:nvSpPr>
        <p:spPr bwMode="auto">
          <a:xfrm>
            <a:off x="2971800" y="1219200"/>
            <a:ext cx="3200400" cy="2514600"/>
          </a:xfrm>
          <a:prstGeom prst="rect">
            <a:avLst/>
          </a:prstGeom>
          <a:solidFill>
            <a:srgbClr val="CCFF99"/>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solidFill>
                <a:srgbClr val="FF0000"/>
              </a:solidFill>
            </a:endParaRPr>
          </a:p>
        </p:txBody>
      </p:sp>
      <p:sp>
        <p:nvSpPr>
          <p:cNvPr id="103427" name="Rectangle 3"/>
          <p:cNvSpPr>
            <a:spLocks noChangeArrowheads="1"/>
          </p:cNvSpPr>
          <p:nvPr/>
        </p:nvSpPr>
        <p:spPr bwMode="auto">
          <a:xfrm>
            <a:off x="0" y="1066800"/>
            <a:ext cx="9144000" cy="1447800"/>
          </a:xfrm>
          <a:prstGeom prst="rect">
            <a:avLst/>
          </a:prstGeom>
          <a:solidFill>
            <a:srgbClr val="A786F8"/>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28" name="Rectangle 4"/>
          <p:cNvSpPr>
            <a:spLocks noChangeArrowheads="1"/>
          </p:cNvSpPr>
          <p:nvPr/>
        </p:nvSpPr>
        <p:spPr bwMode="auto">
          <a:xfrm>
            <a:off x="1981200" y="4191000"/>
            <a:ext cx="5181600" cy="1295400"/>
          </a:xfrm>
          <a:prstGeom prst="rect">
            <a:avLst/>
          </a:prstGeom>
          <a:solidFill>
            <a:srgbClr val="FEBBB6"/>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3" name="Rectangle 5"/>
          <p:cNvSpPr>
            <a:spLocks noGrp="1" noChangeArrowheads="1"/>
          </p:cNvSpPr>
          <p:nvPr>
            <p:ph type="title" idx="4294967295"/>
          </p:nvPr>
        </p:nvSpPr>
        <p:spPr>
          <a:xfrm>
            <a:off x="0" y="228600"/>
            <a:ext cx="5364088" cy="457200"/>
          </a:xfrm>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03430" name="Rectangle 6"/>
          <p:cNvSpPr>
            <a:spLocks noChangeArrowheads="1"/>
          </p:cNvSpPr>
          <p:nvPr/>
        </p:nvSpPr>
        <p:spPr bwMode="auto">
          <a:xfrm>
            <a:off x="0" y="2514600"/>
            <a:ext cx="9144000" cy="3352800"/>
          </a:xfrm>
          <a:prstGeom prst="rect">
            <a:avLst/>
          </a:prstGeom>
          <a:solidFill>
            <a:srgbClr val="FFFF00"/>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5" name="Text Box 7"/>
          <p:cNvSpPr txBox="1">
            <a:spLocks noChangeArrowheads="1"/>
          </p:cNvSpPr>
          <p:nvPr/>
        </p:nvSpPr>
        <p:spPr bwMode="auto">
          <a:xfrm>
            <a:off x="2209800" y="4419600"/>
            <a:ext cx="1752600" cy="636588"/>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运算器</a:t>
            </a:r>
          </a:p>
        </p:txBody>
      </p:sp>
      <p:sp>
        <p:nvSpPr>
          <p:cNvPr id="19466" name="Text Box 8"/>
          <p:cNvSpPr txBox="1">
            <a:spLocks noChangeArrowheads="1"/>
          </p:cNvSpPr>
          <p:nvPr/>
        </p:nvSpPr>
        <p:spPr bwMode="auto">
          <a:xfrm>
            <a:off x="5181600" y="4419600"/>
            <a:ext cx="1752600" cy="636588"/>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控制器</a:t>
            </a:r>
          </a:p>
        </p:txBody>
      </p:sp>
      <p:sp>
        <p:nvSpPr>
          <p:cNvPr id="19467" name="Text Box 9"/>
          <p:cNvSpPr txBox="1">
            <a:spLocks noChangeArrowheads="1"/>
          </p:cNvSpPr>
          <p:nvPr/>
        </p:nvSpPr>
        <p:spPr bwMode="auto">
          <a:xfrm>
            <a:off x="3505200" y="2895600"/>
            <a:ext cx="2133600" cy="514350"/>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主存储器</a:t>
            </a:r>
            <a:endParaRPr lang="zh-CN" altLang="en-US" sz="2400"/>
          </a:p>
        </p:txBody>
      </p:sp>
      <p:sp>
        <p:nvSpPr>
          <p:cNvPr id="19468" name="Text Box 10"/>
          <p:cNvSpPr txBox="1">
            <a:spLocks noChangeArrowheads="1"/>
          </p:cNvSpPr>
          <p:nvPr/>
        </p:nvSpPr>
        <p:spPr bwMode="auto">
          <a:xfrm>
            <a:off x="457200" y="1524000"/>
            <a:ext cx="1981200" cy="636588"/>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输入设备</a:t>
            </a:r>
          </a:p>
        </p:txBody>
      </p:sp>
      <p:sp>
        <p:nvSpPr>
          <p:cNvPr id="19469" name="Text Box 11"/>
          <p:cNvSpPr txBox="1">
            <a:spLocks noChangeArrowheads="1"/>
          </p:cNvSpPr>
          <p:nvPr/>
        </p:nvSpPr>
        <p:spPr bwMode="auto">
          <a:xfrm>
            <a:off x="6705600" y="1524000"/>
            <a:ext cx="1981200" cy="636588"/>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输出设备</a:t>
            </a:r>
          </a:p>
        </p:txBody>
      </p:sp>
      <p:sp>
        <p:nvSpPr>
          <p:cNvPr id="19470" name="Text Box 12"/>
          <p:cNvSpPr txBox="1">
            <a:spLocks noChangeArrowheads="1"/>
          </p:cNvSpPr>
          <p:nvPr/>
        </p:nvSpPr>
        <p:spPr bwMode="auto">
          <a:xfrm>
            <a:off x="3505200" y="1600200"/>
            <a:ext cx="2133600" cy="514350"/>
          </a:xfrm>
          <a:prstGeom prst="rect">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辅助存储器</a:t>
            </a:r>
            <a:endParaRPr lang="zh-CN" altLang="en-US" sz="2400"/>
          </a:p>
        </p:txBody>
      </p:sp>
      <p:sp>
        <p:nvSpPr>
          <p:cNvPr id="19471" name="Line 13"/>
          <p:cNvSpPr>
            <a:spLocks noChangeShapeType="1"/>
          </p:cNvSpPr>
          <p:nvPr/>
        </p:nvSpPr>
        <p:spPr bwMode="auto">
          <a:xfrm>
            <a:off x="4572000" y="2133600"/>
            <a:ext cx="0" cy="762000"/>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2" name="Rectangle 14"/>
          <p:cNvSpPr>
            <a:spLocks noChangeArrowheads="1"/>
          </p:cNvSpPr>
          <p:nvPr/>
        </p:nvSpPr>
        <p:spPr bwMode="auto">
          <a:xfrm>
            <a:off x="2971800" y="1219200"/>
            <a:ext cx="3200400" cy="2514600"/>
          </a:xfrm>
          <a:prstGeom prst="rect">
            <a:avLst/>
          </a:prstGeom>
          <a:noFill/>
          <a:ln w="28575">
            <a:solidFill>
              <a:srgbClr val="1F6FFF"/>
            </a:solidFill>
            <a:prstDash val="lgDashDot"/>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3" name="Rectangle 15"/>
          <p:cNvSpPr>
            <a:spLocks noChangeArrowheads="1"/>
          </p:cNvSpPr>
          <p:nvPr/>
        </p:nvSpPr>
        <p:spPr bwMode="auto">
          <a:xfrm>
            <a:off x="1981200" y="4191000"/>
            <a:ext cx="5181600" cy="1295400"/>
          </a:xfrm>
          <a:prstGeom prst="rect">
            <a:avLst/>
          </a:prstGeom>
          <a:noFill/>
          <a:ln w="28575">
            <a:solidFill>
              <a:srgbClr val="2D8B13"/>
            </a:solidFill>
            <a:prstDash val="lgDashDot"/>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4" name="Line 16"/>
          <p:cNvSpPr>
            <a:spLocks noChangeShapeType="1"/>
          </p:cNvSpPr>
          <p:nvPr/>
        </p:nvSpPr>
        <p:spPr bwMode="auto">
          <a:xfrm flipH="1">
            <a:off x="3962400" y="4876800"/>
            <a:ext cx="1219200" cy="0"/>
          </a:xfrm>
          <a:prstGeom prst="line">
            <a:avLst/>
          </a:prstGeom>
          <a:noFill/>
          <a:ln w="1905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5" name="Line 17"/>
          <p:cNvSpPr>
            <a:spLocks noChangeShapeType="1"/>
          </p:cNvSpPr>
          <p:nvPr/>
        </p:nvSpPr>
        <p:spPr bwMode="auto">
          <a:xfrm flipH="1">
            <a:off x="4572000" y="4648200"/>
            <a:ext cx="609600" cy="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6" name="Line 18"/>
          <p:cNvSpPr>
            <a:spLocks noChangeShapeType="1"/>
          </p:cNvSpPr>
          <p:nvPr/>
        </p:nvSpPr>
        <p:spPr bwMode="auto">
          <a:xfrm flipV="1">
            <a:off x="4572000" y="3429000"/>
            <a:ext cx="0" cy="1219200"/>
          </a:xfrm>
          <a:prstGeom prst="line">
            <a:avLst/>
          </a:prstGeom>
          <a:noFill/>
          <a:ln w="1905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7" name="Line 19"/>
          <p:cNvSpPr>
            <a:spLocks noChangeShapeType="1"/>
          </p:cNvSpPr>
          <p:nvPr/>
        </p:nvSpPr>
        <p:spPr bwMode="auto">
          <a:xfrm flipV="1">
            <a:off x="6400800" y="1828800"/>
            <a:ext cx="0" cy="25908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8" name="Line 20"/>
          <p:cNvSpPr>
            <a:spLocks noChangeShapeType="1"/>
          </p:cNvSpPr>
          <p:nvPr/>
        </p:nvSpPr>
        <p:spPr bwMode="auto">
          <a:xfrm flipH="1">
            <a:off x="5638800" y="1828800"/>
            <a:ext cx="762000" cy="0"/>
          </a:xfrm>
          <a:prstGeom prst="line">
            <a:avLst/>
          </a:prstGeom>
          <a:noFill/>
          <a:ln w="1905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9" name="Line 21"/>
          <p:cNvSpPr>
            <a:spLocks noChangeShapeType="1"/>
          </p:cNvSpPr>
          <p:nvPr/>
        </p:nvSpPr>
        <p:spPr bwMode="auto">
          <a:xfrm flipV="1">
            <a:off x="6858000" y="2133600"/>
            <a:ext cx="0" cy="2286000"/>
          </a:xfrm>
          <a:prstGeom prst="line">
            <a:avLst/>
          </a:prstGeom>
          <a:noFill/>
          <a:ln w="1905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0" name="Line 22"/>
          <p:cNvSpPr>
            <a:spLocks noChangeShapeType="1"/>
          </p:cNvSpPr>
          <p:nvPr/>
        </p:nvSpPr>
        <p:spPr bwMode="auto">
          <a:xfrm flipV="1">
            <a:off x="5410200" y="3962400"/>
            <a:ext cx="0" cy="4572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1" name="Line 23"/>
          <p:cNvSpPr>
            <a:spLocks noChangeShapeType="1"/>
          </p:cNvSpPr>
          <p:nvPr/>
        </p:nvSpPr>
        <p:spPr bwMode="auto">
          <a:xfrm flipH="1">
            <a:off x="2286000" y="3962400"/>
            <a:ext cx="3124200" cy="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2" name="Line 24"/>
          <p:cNvSpPr>
            <a:spLocks noChangeShapeType="1"/>
          </p:cNvSpPr>
          <p:nvPr/>
        </p:nvSpPr>
        <p:spPr bwMode="auto">
          <a:xfrm flipV="1">
            <a:off x="2286000" y="2133600"/>
            <a:ext cx="0" cy="1828800"/>
          </a:xfrm>
          <a:prstGeom prst="line">
            <a:avLst/>
          </a:prstGeom>
          <a:noFill/>
          <a:ln w="1905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3" name="Line 25"/>
          <p:cNvSpPr>
            <a:spLocks noChangeShapeType="1"/>
          </p:cNvSpPr>
          <p:nvPr/>
        </p:nvSpPr>
        <p:spPr bwMode="auto">
          <a:xfrm>
            <a:off x="3124200" y="3276600"/>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4" name="Line 26"/>
          <p:cNvSpPr>
            <a:spLocks noChangeShapeType="1"/>
          </p:cNvSpPr>
          <p:nvPr/>
        </p:nvSpPr>
        <p:spPr bwMode="auto">
          <a:xfrm>
            <a:off x="3124200" y="3276600"/>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5" name="Line 27"/>
          <p:cNvSpPr>
            <a:spLocks noChangeShapeType="1"/>
          </p:cNvSpPr>
          <p:nvPr/>
        </p:nvSpPr>
        <p:spPr bwMode="auto">
          <a:xfrm>
            <a:off x="6019800" y="3276600"/>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6" name="Line 28"/>
          <p:cNvSpPr>
            <a:spLocks noChangeShapeType="1"/>
          </p:cNvSpPr>
          <p:nvPr/>
        </p:nvSpPr>
        <p:spPr bwMode="auto">
          <a:xfrm flipH="1">
            <a:off x="5638800" y="3276600"/>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7" name="Line 29"/>
          <p:cNvSpPr>
            <a:spLocks noChangeShapeType="1"/>
          </p:cNvSpPr>
          <p:nvPr/>
        </p:nvSpPr>
        <p:spPr bwMode="auto">
          <a:xfrm>
            <a:off x="1447800" y="3048000"/>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8" name="Line 30"/>
          <p:cNvSpPr>
            <a:spLocks noChangeShapeType="1"/>
          </p:cNvSpPr>
          <p:nvPr/>
        </p:nvSpPr>
        <p:spPr bwMode="auto">
          <a:xfrm>
            <a:off x="1447800" y="2133600"/>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9" name="Line 31"/>
          <p:cNvSpPr>
            <a:spLocks noChangeShapeType="1"/>
          </p:cNvSpPr>
          <p:nvPr/>
        </p:nvSpPr>
        <p:spPr bwMode="auto">
          <a:xfrm>
            <a:off x="5638800" y="3048000"/>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0" name="Line 32"/>
          <p:cNvSpPr>
            <a:spLocks noChangeShapeType="1"/>
          </p:cNvSpPr>
          <p:nvPr/>
        </p:nvSpPr>
        <p:spPr bwMode="auto">
          <a:xfrm flipV="1">
            <a:off x="7696200" y="2133600"/>
            <a:ext cx="0" cy="9144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60" name="Text Box 36"/>
          <p:cNvSpPr txBox="1">
            <a:spLocks noChangeArrowheads="1"/>
          </p:cNvSpPr>
          <p:nvPr/>
        </p:nvSpPr>
        <p:spPr bwMode="auto">
          <a:xfrm>
            <a:off x="4191000" y="5029200"/>
            <a:ext cx="811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009900"/>
                </a:solidFill>
              </a:rPr>
              <a:t>CPU</a:t>
            </a:r>
          </a:p>
        </p:txBody>
      </p:sp>
      <p:sp>
        <p:nvSpPr>
          <p:cNvPr id="19492" name="Text Box 37"/>
          <p:cNvSpPr txBox="1">
            <a:spLocks noChangeArrowheads="1"/>
          </p:cNvSpPr>
          <p:nvPr/>
        </p:nvSpPr>
        <p:spPr bwMode="auto">
          <a:xfrm>
            <a:off x="8001000" y="4652963"/>
            <a:ext cx="6905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0000"/>
                </a:solidFill>
              </a:rPr>
              <a:t>控制</a:t>
            </a:r>
          </a:p>
        </p:txBody>
      </p:sp>
      <p:sp>
        <p:nvSpPr>
          <p:cNvPr id="19493" name="Text Box 38"/>
          <p:cNvSpPr txBox="1">
            <a:spLocks noChangeArrowheads="1"/>
          </p:cNvSpPr>
          <p:nvPr/>
        </p:nvSpPr>
        <p:spPr bwMode="auto">
          <a:xfrm>
            <a:off x="8002588" y="49530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数据</a:t>
            </a:r>
          </a:p>
        </p:txBody>
      </p:sp>
      <p:sp>
        <p:nvSpPr>
          <p:cNvPr id="19494" name="Text Box 39"/>
          <p:cNvSpPr txBox="1">
            <a:spLocks noChangeArrowheads="1"/>
          </p:cNvSpPr>
          <p:nvPr/>
        </p:nvSpPr>
        <p:spPr bwMode="auto">
          <a:xfrm>
            <a:off x="7689850" y="5241925"/>
            <a:ext cx="14430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008000"/>
                </a:solidFill>
              </a:rPr>
              <a:t>地址或指令</a:t>
            </a:r>
          </a:p>
        </p:txBody>
      </p:sp>
      <p:sp>
        <p:nvSpPr>
          <p:cNvPr id="103464" name="Text Box 40"/>
          <p:cNvSpPr txBox="1">
            <a:spLocks noChangeArrowheads="1"/>
          </p:cNvSpPr>
          <p:nvPr/>
        </p:nvSpPr>
        <p:spPr bwMode="auto">
          <a:xfrm>
            <a:off x="4191000" y="5448300"/>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FF0000"/>
                </a:solidFill>
              </a:rPr>
              <a:t>主机</a:t>
            </a:r>
          </a:p>
        </p:txBody>
      </p:sp>
      <p:sp>
        <p:nvSpPr>
          <p:cNvPr id="103465" name="Text Box 41"/>
          <p:cNvSpPr txBox="1">
            <a:spLocks noChangeArrowheads="1"/>
          </p:cNvSpPr>
          <p:nvPr/>
        </p:nvSpPr>
        <p:spPr bwMode="auto">
          <a:xfrm flipH="1">
            <a:off x="6537325" y="1052513"/>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FF0000"/>
                </a:solidFill>
              </a:rPr>
              <a:t>外设</a:t>
            </a:r>
          </a:p>
        </p:txBody>
      </p:sp>
      <p:sp>
        <p:nvSpPr>
          <p:cNvPr id="103466" name="Text Box 42"/>
          <p:cNvSpPr txBox="1">
            <a:spLocks noChangeArrowheads="1"/>
          </p:cNvSpPr>
          <p:nvPr/>
        </p:nvSpPr>
        <p:spPr bwMode="auto">
          <a:xfrm>
            <a:off x="3833813" y="1125538"/>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1F6FFF"/>
                </a:solidFill>
              </a:rPr>
              <a:t>存储器</a:t>
            </a:r>
          </a:p>
        </p:txBody>
      </p:sp>
      <p:sp>
        <p:nvSpPr>
          <p:cNvPr id="19498" name="Line 43"/>
          <p:cNvSpPr>
            <a:spLocks noChangeShapeType="1"/>
          </p:cNvSpPr>
          <p:nvPr/>
        </p:nvSpPr>
        <p:spPr bwMode="auto">
          <a:xfrm>
            <a:off x="0" y="2514600"/>
            <a:ext cx="9144000" cy="0"/>
          </a:xfrm>
          <a:prstGeom prst="line">
            <a:avLst/>
          </a:prstGeom>
          <a:noFill/>
          <a:ln w="12700">
            <a:solidFill>
              <a:srgbClr val="7A48C4"/>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9" name="Line 46"/>
          <p:cNvSpPr>
            <a:spLocks noChangeShapeType="1"/>
          </p:cNvSpPr>
          <p:nvPr/>
        </p:nvSpPr>
        <p:spPr bwMode="auto">
          <a:xfrm>
            <a:off x="7235825" y="4868863"/>
            <a:ext cx="431800" cy="0"/>
          </a:xfrm>
          <a:prstGeom prst="line">
            <a:avLst/>
          </a:prstGeom>
          <a:noFill/>
          <a:ln w="190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00" name="Line 48"/>
          <p:cNvSpPr>
            <a:spLocks noChangeShapeType="1"/>
          </p:cNvSpPr>
          <p:nvPr/>
        </p:nvSpPr>
        <p:spPr bwMode="auto">
          <a:xfrm>
            <a:off x="7235825" y="5157788"/>
            <a:ext cx="431800" cy="0"/>
          </a:xfrm>
          <a:prstGeom prst="line">
            <a:avLst/>
          </a:prstGeom>
          <a:noFill/>
          <a:ln w="381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01" name="Line 49"/>
          <p:cNvSpPr>
            <a:spLocks noChangeShapeType="1"/>
          </p:cNvSpPr>
          <p:nvPr/>
        </p:nvSpPr>
        <p:spPr bwMode="auto">
          <a:xfrm>
            <a:off x="7235825" y="5445125"/>
            <a:ext cx="431800" cy="0"/>
          </a:xfrm>
          <a:prstGeom prst="line">
            <a:avLst/>
          </a:prstGeom>
          <a:noFill/>
          <a:ln w="38100">
            <a:solidFill>
              <a:srgbClr val="2D8B1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3460"/>
                                        </p:tgtEl>
                                        <p:attrNameLst>
                                          <p:attrName>style.visibility</p:attrName>
                                        </p:attrNameLst>
                                      </p:cBhvr>
                                      <p:to>
                                        <p:strVal val="visible"/>
                                      </p:to>
                                    </p:set>
                                  </p:childTnLst>
                                  <p:subTnLst>
                                    <p:set>
                                      <p:cBhvr override="childStyle">
                                        <p:cTn dur="1" fill="hold" display="0" masterRel="nextClick" afterEffect="1"/>
                                        <p:tgtEl>
                                          <p:spTgt spid="103460"/>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03426"/>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03466"/>
                                        </p:tgtEl>
                                        <p:attrNameLst>
                                          <p:attrName>style.visibility</p:attrName>
                                        </p:attrNameLst>
                                      </p:cBhvr>
                                      <p:to>
                                        <p:strVal val="visible"/>
                                      </p:to>
                                    </p:set>
                                  </p:childTnLst>
                                  <p:subTnLst>
                                    <p:set>
                                      <p:cBhvr override="childStyle">
                                        <p:cTn dur="1" fill="hold" display="0" masterRel="nextClick" afterEffect="1"/>
                                        <p:tgtEl>
                                          <p:spTgt spid="10346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3430"/>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0346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3427"/>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03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autoUpdateAnimBg="0"/>
      <p:bldP spid="103427" grpId="0" animBg="1"/>
      <p:bldP spid="103428" grpId="0" animBg="1"/>
      <p:bldP spid="103430" grpId="0" animBg="1"/>
      <p:bldP spid="103460" grpId="0" autoUpdateAnimBg="0"/>
      <p:bldP spid="103464" grpId="0" autoUpdateAnimBg="0"/>
      <p:bldP spid="103465" grpId="0" autoUpdateAnimBg="0"/>
      <p:bldP spid="10346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EE156A8-7B88-4ED3-8E95-55939FB52F52}" type="datetime2">
              <a:rPr kumimoji="0" lang="zh-CN" altLang="en-US" sz="1400" smtClean="0"/>
              <a:pPr eaLnBrk="1" hangingPunct="1"/>
              <a:t>2017年2月26日</a:t>
            </a:fld>
            <a:endParaRPr kumimoji="0" lang="en-US" altLang="zh-CN" sz="1400" smtClean="0"/>
          </a:p>
        </p:txBody>
      </p:sp>
      <p:sp>
        <p:nvSpPr>
          <p:cNvPr id="20484"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06499" name="Rectangle 3"/>
          <p:cNvSpPr>
            <a:spLocks noGrp="1" noChangeArrowheads="1"/>
          </p:cNvSpPr>
          <p:nvPr>
            <p:ph type="body" idx="4294967295"/>
          </p:nvPr>
        </p:nvSpPr>
        <p:spPr>
          <a:xfrm>
            <a:off x="228600" y="838200"/>
            <a:ext cx="8382000" cy="5562600"/>
          </a:xfrm>
        </p:spPr>
        <p:txBody>
          <a:bodyPr/>
          <a:lstStyle/>
          <a:p>
            <a:pPr eaLnBrk="1" hangingPunct="1">
              <a:lnSpc>
                <a:spcPct val="90000"/>
              </a:lnSpc>
              <a:buFontTx/>
              <a:buNone/>
            </a:pPr>
            <a:r>
              <a:rPr lang="en-US" altLang="zh-CN" sz="3600" b="1" smtClean="0">
                <a:solidFill>
                  <a:srgbClr val="800000"/>
                </a:solidFill>
                <a:latin typeface="Times New Roman" pitchFamily="18" charset="0"/>
              </a:rPr>
              <a:t>1.2.1 </a:t>
            </a:r>
            <a:r>
              <a:rPr lang="zh-CN" altLang="en-US" sz="3600" b="1" smtClean="0">
                <a:solidFill>
                  <a:srgbClr val="800000"/>
                </a:solidFill>
                <a:latin typeface="Times New Roman" pitchFamily="18" charset="0"/>
              </a:rPr>
              <a:t>计算机的主要部件</a:t>
            </a:r>
          </a:p>
          <a:p>
            <a:pPr eaLnBrk="1" hangingPunct="1">
              <a:lnSpc>
                <a:spcPct val="90000"/>
              </a:lnSpc>
              <a:buFontTx/>
              <a:buNone/>
            </a:pPr>
            <a:r>
              <a:rPr lang="zh-CN" altLang="en-US" sz="3600" b="1" smtClean="0">
                <a:latin typeface="Times New Roman" pitchFamily="18" charset="0"/>
              </a:rPr>
              <a:t>  </a:t>
            </a:r>
            <a:r>
              <a:rPr lang="en-US" altLang="zh-CN" sz="3600" b="1" smtClean="0">
                <a:latin typeface="Times New Roman" pitchFamily="18" charset="0"/>
              </a:rPr>
              <a:t>1.</a:t>
            </a:r>
            <a:r>
              <a:rPr lang="zh-CN" altLang="en-US" sz="3600" b="1" smtClean="0">
                <a:latin typeface="Times New Roman" pitchFamily="18" charset="0"/>
              </a:rPr>
              <a:t>输入设备</a:t>
            </a:r>
          </a:p>
          <a:p>
            <a:pPr lvl="1" eaLnBrk="1" hangingPunct="1">
              <a:lnSpc>
                <a:spcPct val="90000"/>
              </a:lnSpc>
              <a:buFontTx/>
              <a:buNone/>
            </a:pPr>
            <a:r>
              <a:rPr lang="zh-CN" altLang="en-US" sz="3200" b="1" smtClean="0">
                <a:latin typeface="Times New Roman" pitchFamily="18" charset="0"/>
              </a:rPr>
              <a:t>           输入设备的任务是把人们编好的程序和原始数据送到计算机中去，并且将它们转换成计算机内部所能识别和接受的信息方式。常用的有键盘、鼠标、扫描仪等。</a:t>
            </a:r>
          </a:p>
          <a:p>
            <a:pPr eaLnBrk="1" hangingPunct="1">
              <a:lnSpc>
                <a:spcPct val="90000"/>
              </a:lnSpc>
              <a:buFontTx/>
              <a:buNone/>
            </a:pPr>
            <a:r>
              <a:rPr lang="zh-CN" altLang="en-US" sz="3600" b="1" smtClean="0">
                <a:latin typeface="Times New Roman" pitchFamily="18" charset="0"/>
              </a:rPr>
              <a:t>  </a:t>
            </a:r>
            <a:r>
              <a:rPr lang="en-US" altLang="zh-CN" sz="3600" b="1" smtClean="0">
                <a:latin typeface="Times New Roman" pitchFamily="18" charset="0"/>
              </a:rPr>
              <a:t>2.</a:t>
            </a:r>
            <a:r>
              <a:rPr lang="zh-CN" altLang="en-US" sz="3600" b="1" smtClean="0">
                <a:latin typeface="Times New Roman" pitchFamily="18" charset="0"/>
              </a:rPr>
              <a:t>输出设备</a:t>
            </a:r>
          </a:p>
          <a:p>
            <a:pPr lvl="1" eaLnBrk="1" hangingPunct="1">
              <a:lnSpc>
                <a:spcPct val="90000"/>
              </a:lnSpc>
              <a:buFontTx/>
              <a:buNone/>
            </a:pPr>
            <a:r>
              <a:rPr lang="zh-CN" altLang="en-US" sz="3200" b="1" smtClean="0">
                <a:latin typeface="Times New Roman" pitchFamily="18" charset="0"/>
              </a:rPr>
              <a:t>           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64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64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718296C-2DD8-405C-8E45-B635FCF1CDA4}" type="datetime2">
              <a:rPr kumimoji="0" lang="zh-CN" altLang="en-US" sz="1400" smtClean="0"/>
              <a:pPr eaLnBrk="1" hangingPunct="1"/>
              <a:t>2017年2月26日</a:t>
            </a:fld>
            <a:endParaRPr kumimoji="0" lang="en-US" altLang="zh-CN" sz="1400" smtClean="0"/>
          </a:p>
        </p:txBody>
      </p:sp>
      <p:sp>
        <p:nvSpPr>
          <p:cNvPr id="5124" name="Rectangle 2"/>
          <p:cNvSpPr>
            <a:spLocks noGrp="1" noChangeArrowheads="1"/>
          </p:cNvSpPr>
          <p:nvPr>
            <p:ph type="title" idx="4294967295"/>
          </p:nvPr>
        </p:nvSpPr>
        <p:spPr/>
        <p:txBody>
          <a:bodyPr/>
          <a:lstStyle/>
          <a:p>
            <a:pPr eaLnBrk="1" hangingPunct="1"/>
            <a:r>
              <a:rPr lang="zh-CN" altLang="en-US" smtClean="0">
                <a:latin typeface="宋体" pitchFamily="2" charset="-122"/>
              </a:rPr>
              <a:t>学习指南</a:t>
            </a:r>
          </a:p>
        </p:txBody>
      </p:sp>
      <p:sp>
        <p:nvSpPr>
          <p:cNvPr id="145411" name="Rectangle 3"/>
          <p:cNvSpPr>
            <a:spLocks noGrp="1" noChangeArrowheads="1"/>
          </p:cNvSpPr>
          <p:nvPr>
            <p:ph type="body" idx="4294967295"/>
          </p:nvPr>
        </p:nvSpPr>
        <p:spPr/>
        <p:txBody>
          <a:bodyPr/>
          <a:lstStyle/>
          <a:p>
            <a:pPr eaLnBrk="1" hangingPunct="1"/>
            <a:r>
              <a:rPr lang="zh-CN" altLang="en-US" sz="4000" b="1" dirty="0" smtClean="0">
                <a:latin typeface="宋体" pitchFamily="2" charset="-122"/>
              </a:rPr>
              <a:t>本课程的性质</a:t>
            </a:r>
          </a:p>
          <a:p>
            <a:pPr lvl="1" eaLnBrk="1" hangingPunct="1">
              <a:buFontTx/>
              <a:buNone/>
            </a:pPr>
            <a:r>
              <a:rPr lang="zh-CN" altLang="en-US" sz="3600" b="1" dirty="0" smtClean="0">
                <a:latin typeface="宋体" pitchFamily="2" charset="-122"/>
              </a:rPr>
              <a:t>     </a:t>
            </a:r>
            <a:r>
              <a:rPr lang="zh-CN" altLang="en-US" sz="3600" b="1" dirty="0" smtClean="0">
                <a:solidFill>
                  <a:srgbClr val="CC0000"/>
                </a:solidFill>
                <a:latin typeface="宋体" pitchFamily="2" charset="-122"/>
              </a:rPr>
              <a:t>计算机组成原理</a:t>
            </a:r>
            <a:r>
              <a:rPr lang="zh-CN" altLang="en-US" sz="3600" b="1" dirty="0" smtClean="0">
                <a:latin typeface="宋体" pitchFamily="2" charset="-122"/>
              </a:rPr>
              <a:t>是计算机科学与技术专业本科生的核心课程之一，是必修的专业基础课。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F1CD83E-E736-47E4-85DC-0BC57CEB1281}" type="datetime2">
              <a:rPr kumimoji="0" lang="zh-CN" altLang="en-US" sz="1400" smtClean="0"/>
              <a:pPr eaLnBrk="1" hangingPunct="1"/>
              <a:t>2017年2月26日</a:t>
            </a:fld>
            <a:endParaRPr kumimoji="0" lang="en-US" altLang="zh-CN" sz="1400" smtClean="0"/>
          </a:p>
        </p:txBody>
      </p:sp>
      <p:sp>
        <p:nvSpPr>
          <p:cNvPr id="21508"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07523" name="Rectangle 3"/>
          <p:cNvSpPr>
            <a:spLocks noGrp="1" noChangeArrowheads="1"/>
          </p:cNvSpPr>
          <p:nvPr>
            <p:ph type="body" idx="4294967295"/>
          </p:nvPr>
        </p:nvSpPr>
        <p:spPr>
          <a:xfrm>
            <a:off x="304800" y="1143000"/>
            <a:ext cx="8458200" cy="2590800"/>
          </a:xfrm>
        </p:spPr>
        <p:txBody>
          <a:bodyPr/>
          <a:lstStyle/>
          <a:p>
            <a:pPr eaLnBrk="1" hangingPunct="1">
              <a:buFontTx/>
              <a:buNone/>
            </a:pPr>
            <a:r>
              <a:rPr lang="en-US" altLang="zh-CN" sz="3600" b="1" smtClean="0">
                <a:latin typeface="Times New Roman" pitchFamily="18" charset="0"/>
              </a:rPr>
              <a:t>  3.</a:t>
            </a:r>
            <a:r>
              <a:rPr lang="zh-CN" altLang="en-US" sz="3600" b="1" smtClean="0">
                <a:latin typeface="Times New Roman" pitchFamily="18" charset="0"/>
              </a:rPr>
              <a:t>存储器</a:t>
            </a:r>
          </a:p>
          <a:p>
            <a:pPr lvl="1" eaLnBrk="1" hangingPunct="1">
              <a:buFontTx/>
              <a:buNone/>
            </a:pPr>
            <a:r>
              <a:rPr lang="zh-CN" altLang="en-US" sz="3200" b="1" smtClean="0">
                <a:latin typeface="Times New Roman" pitchFamily="18" charset="0"/>
              </a:rPr>
              <a:t>           存储器是用来存放程序和数据的部件，它是一个记忆装置，也是计算机能够实现“存储程序控制”的基础。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64B49C0-54B9-45C3-8287-C09D7389D48B}" type="datetime2">
              <a:rPr kumimoji="0" lang="zh-CN" altLang="en-US" sz="1400" smtClean="0"/>
              <a:pPr eaLnBrk="1" hangingPunct="1"/>
              <a:t>2017年2月26日</a:t>
            </a:fld>
            <a:endParaRPr kumimoji="0" lang="en-US" altLang="zh-CN" sz="1400" smtClean="0"/>
          </a:p>
        </p:txBody>
      </p:sp>
      <p:sp>
        <p:nvSpPr>
          <p:cNvPr id="22532"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2533" name="Group 3"/>
          <p:cNvGrpSpPr>
            <a:grpSpLocks/>
          </p:cNvGrpSpPr>
          <p:nvPr/>
        </p:nvGrpSpPr>
        <p:grpSpPr bwMode="auto">
          <a:xfrm>
            <a:off x="3200400" y="2438400"/>
            <a:ext cx="2057400" cy="2819400"/>
            <a:chOff x="2064" y="1536"/>
            <a:chExt cx="1296" cy="1776"/>
          </a:xfrm>
        </p:grpSpPr>
        <p:sp>
          <p:nvSpPr>
            <p:cNvPr id="22539" name="Text Box 4"/>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2540" name="Text Box 5"/>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2541" name="Text Box 6"/>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2542" name="Line 7"/>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543" name="Line 8"/>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8553" name="Text Box 9"/>
          <p:cNvSpPr txBox="1">
            <a:spLocks noChangeArrowheads="1"/>
          </p:cNvSpPr>
          <p:nvPr/>
        </p:nvSpPr>
        <p:spPr bwMode="auto">
          <a:xfrm>
            <a:off x="6019800" y="1981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rgbClr val="FF3300"/>
                </a:solidFill>
              </a:rPr>
              <a:t>速度</a:t>
            </a:r>
          </a:p>
        </p:txBody>
      </p:sp>
      <p:sp>
        <p:nvSpPr>
          <p:cNvPr id="108554" name="Line 10"/>
          <p:cNvSpPr>
            <a:spLocks noChangeShapeType="1"/>
          </p:cNvSpPr>
          <p:nvPr/>
        </p:nvSpPr>
        <p:spPr bwMode="auto">
          <a:xfrm flipV="1">
            <a:off x="6400800" y="2667000"/>
            <a:ext cx="0" cy="2133600"/>
          </a:xfrm>
          <a:prstGeom prst="line">
            <a:avLst/>
          </a:prstGeom>
          <a:noFill/>
          <a:ln w="762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5" name="Text Box 11"/>
          <p:cNvSpPr txBox="1">
            <a:spLocks noChangeArrowheads="1"/>
          </p:cNvSpPr>
          <p:nvPr/>
        </p:nvSpPr>
        <p:spPr bwMode="auto">
          <a:xfrm>
            <a:off x="6170613" y="2286000"/>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快</a:t>
            </a:r>
          </a:p>
        </p:txBody>
      </p:sp>
      <p:sp>
        <p:nvSpPr>
          <p:cNvPr id="108556" name="Text Box 12"/>
          <p:cNvSpPr txBox="1">
            <a:spLocks noChangeArrowheads="1"/>
          </p:cNvSpPr>
          <p:nvPr/>
        </p:nvSpPr>
        <p:spPr bwMode="auto">
          <a:xfrm>
            <a:off x="6170613" y="4784725"/>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慢</a:t>
            </a:r>
          </a:p>
        </p:txBody>
      </p:sp>
      <p:sp>
        <p:nvSpPr>
          <p:cNvPr id="22538" name="Text Box 13"/>
          <p:cNvSpPr txBox="1">
            <a:spLocks noChangeArrowheads="1"/>
          </p:cNvSpPr>
          <p:nvPr/>
        </p:nvSpPr>
        <p:spPr bwMode="auto">
          <a:xfrm>
            <a:off x="3203575" y="1303338"/>
            <a:ext cx="2578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2800" b="1">
                <a:solidFill>
                  <a:srgbClr val="660033"/>
                </a:solidFill>
                <a:latin typeface="宋体" pitchFamily="2" charset="-122"/>
              </a:rPr>
              <a:t>三级存储系统</a:t>
            </a:r>
            <a:endParaRPr lang="zh-CN" altLang="en-US" sz="2800">
              <a:solidFill>
                <a:srgbClr val="660033"/>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53"/>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108554"/>
                                        </p:tgtEl>
                                        <p:attrNameLst>
                                          <p:attrName>style.visibility</p:attrName>
                                        </p:attrNameLst>
                                      </p:cBhvr>
                                      <p:to>
                                        <p:strVal val="visible"/>
                                      </p:to>
                                    </p:set>
                                    <p:animEffect transition="in" filter="wipe(down)">
                                      <p:cBhvr>
                                        <p:cTn id="10" dur="500"/>
                                        <p:tgtEl>
                                          <p:spTgt spid="108554"/>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855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8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3" grpId="0" autoUpdateAnimBg="0"/>
      <p:bldP spid="108554" grpId="0" animBg="1"/>
      <p:bldP spid="108555" grpId="0" autoUpdateAnimBg="0"/>
      <p:bldP spid="1085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4C0777D-A3CB-418E-8CD9-C6CB058CF47C}" type="datetime2">
              <a:rPr kumimoji="0" lang="zh-CN" altLang="en-US" sz="1400" smtClean="0"/>
              <a:pPr eaLnBrk="1" hangingPunct="1"/>
              <a:t>2017年2月26日</a:t>
            </a:fld>
            <a:endParaRPr kumimoji="0" lang="en-US" altLang="zh-CN" sz="1400" smtClean="0"/>
          </a:p>
        </p:txBody>
      </p:sp>
      <p:sp>
        <p:nvSpPr>
          <p:cNvPr id="23556"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3557" name="Group 3"/>
          <p:cNvGrpSpPr>
            <a:grpSpLocks/>
          </p:cNvGrpSpPr>
          <p:nvPr/>
        </p:nvGrpSpPr>
        <p:grpSpPr bwMode="auto">
          <a:xfrm>
            <a:off x="3200400" y="2438400"/>
            <a:ext cx="2057400" cy="2819400"/>
            <a:chOff x="2064" y="1536"/>
            <a:chExt cx="1296" cy="1776"/>
          </a:xfrm>
        </p:grpSpPr>
        <p:sp>
          <p:nvSpPr>
            <p:cNvPr id="23563" name="Text Box 4"/>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3564" name="Text Box 5"/>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3565" name="Text Box 6"/>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3566" name="Line 7"/>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67" name="Line 8"/>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3558" name="Text Box 9"/>
          <p:cNvSpPr txBox="1">
            <a:spLocks noChangeArrowheads="1"/>
          </p:cNvSpPr>
          <p:nvPr/>
        </p:nvSpPr>
        <p:spPr bwMode="auto">
          <a:xfrm>
            <a:off x="3219450" y="1303338"/>
            <a:ext cx="2505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2800" b="1">
                <a:solidFill>
                  <a:srgbClr val="660033"/>
                </a:solidFill>
                <a:latin typeface="宋体" pitchFamily="2" charset="-122"/>
              </a:rPr>
              <a:t>三级存储系统</a:t>
            </a:r>
            <a:endParaRPr lang="zh-CN" altLang="en-US" sz="2800">
              <a:solidFill>
                <a:srgbClr val="660033"/>
              </a:solidFill>
              <a:latin typeface="宋体" pitchFamily="2" charset="-122"/>
            </a:endParaRPr>
          </a:p>
        </p:txBody>
      </p:sp>
      <p:sp>
        <p:nvSpPr>
          <p:cNvPr id="109578" name="Line 10"/>
          <p:cNvSpPr>
            <a:spLocks noChangeShapeType="1"/>
          </p:cNvSpPr>
          <p:nvPr/>
        </p:nvSpPr>
        <p:spPr bwMode="auto">
          <a:xfrm>
            <a:off x="6324600" y="2803525"/>
            <a:ext cx="0" cy="2133600"/>
          </a:xfrm>
          <a:prstGeom prst="line">
            <a:avLst/>
          </a:prstGeom>
          <a:noFill/>
          <a:ln w="762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9579" name="Text Box 11"/>
          <p:cNvSpPr txBox="1">
            <a:spLocks noChangeArrowheads="1"/>
          </p:cNvSpPr>
          <p:nvPr/>
        </p:nvSpPr>
        <p:spPr bwMode="auto">
          <a:xfrm>
            <a:off x="6096000" y="2422525"/>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小</a:t>
            </a:r>
          </a:p>
        </p:txBody>
      </p:sp>
      <p:sp>
        <p:nvSpPr>
          <p:cNvPr id="109580" name="Text Box 12"/>
          <p:cNvSpPr txBox="1">
            <a:spLocks noChangeArrowheads="1"/>
          </p:cNvSpPr>
          <p:nvPr/>
        </p:nvSpPr>
        <p:spPr bwMode="auto">
          <a:xfrm>
            <a:off x="6096000" y="4937125"/>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大</a:t>
            </a:r>
          </a:p>
        </p:txBody>
      </p:sp>
      <p:sp>
        <p:nvSpPr>
          <p:cNvPr id="109581" name="Text Box 13"/>
          <p:cNvSpPr txBox="1">
            <a:spLocks noChangeArrowheads="1"/>
          </p:cNvSpPr>
          <p:nvPr/>
        </p:nvSpPr>
        <p:spPr bwMode="auto">
          <a:xfrm>
            <a:off x="5943600" y="211772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rgbClr val="FF3300"/>
                </a:solidFill>
              </a:rPr>
              <a:t>容量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8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09578"/>
                                        </p:tgtEl>
                                        <p:attrNameLst>
                                          <p:attrName>style.visibility</p:attrName>
                                        </p:attrNameLst>
                                      </p:cBhvr>
                                      <p:to>
                                        <p:strVal val="visible"/>
                                      </p:to>
                                    </p:set>
                                    <p:animEffect transition="in" filter="wipe(up)">
                                      <p:cBhvr>
                                        <p:cTn id="10" dur="500"/>
                                        <p:tgtEl>
                                          <p:spTgt spid="109578"/>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9579"/>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9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8" grpId="0" animBg="1"/>
      <p:bldP spid="109579" grpId="0" autoUpdateAnimBg="0"/>
      <p:bldP spid="109580" grpId="0" autoUpdateAnimBg="0"/>
      <p:bldP spid="10958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0571AF2-FAF8-48C8-8B94-AD770F82FD76}" type="datetime2">
              <a:rPr kumimoji="0" lang="zh-CN" altLang="en-US" sz="1400" smtClean="0"/>
              <a:pPr eaLnBrk="1" hangingPunct="1"/>
              <a:t>2017年2月26日</a:t>
            </a:fld>
            <a:endParaRPr kumimoji="0" lang="en-US" altLang="zh-CN" sz="1400" smtClean="0"/>
          </a:p>
        </p:txBody>
      </p:sp>
      <p:sp>
        <p:nvSpPr>
          <p:cNvPr id="24580"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4581" name="Group 3"/>
          <p:cNvGrpSpPr>
            <a:grpSpLocks/>
          </p:cNvGrpSpPr>
          <p:nvPr/>
        </p:nvGrpSpPr>
        <p:grpSpPr bwMode="auto">
          <a:xfrm>
            <a:off x="3200400" y="2438400"/>
            <a:ext cx="2057400" cy="2819400"/>
            <a:chOff x="2064" y="1536"/>
            <a:chExt cx="1296" cy="1776"/>
          </a:xfrm>
        </p:grpSpPr>
        <p:sp>
          <p:nvSpPr>
            <p:cNvPr id="24587" name="Text Box 4"/>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4588" name="Text Box 5"/>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4589" name="Text Box 6"/>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4590" name="Line 7"/>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591" name="Line 8"/>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582" name="Text Box 9"/>
          <p:cNvSpPr txBox="1">
            <a:spLocks noChangeArrowheads="1"/>
          </p:cNvSpPr>
          <p:nvPr/>
        </p:nvSpPr>
        <p:spPr bwMode="auto">
          <a:xfrm>
            <a:off x="3059113" y="1303338"/>
            <a:ext cx="2720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2800" b="1">
                <a:solidFill>
                  <a:srgbClr val="660033"/>
                </a:solidFill>
                <a:latin typeface="宋体" pitchFamily="2" charset="-122"/>
              </a:rPr>
              <a:t>三级存储系统</a:t>
            </a:r>
            <a:endParaRPr lang="zh-CN" altLang="en-US" sz="2800">
              <a:solidFill>
                <a:srgbClr val="660033"/>
              </a:solidFill>
              <a:latin typeface="宋体" pitchFamily="2" charset="-122"/>
            </a:endParaRPr>
          </a:p>
        </p:txBody>
      </p:sp>
      <p:sp>
        <p:nvSpPr>
          <p:cNvPr id="110602" name="Line 10"/>
          <p:cNvSpPr>
            <a:spLocks noChangeShapeType="1"/>
          </p:cNvSpPr>
          <p:nvPr/>
        </p:nvSpPr>
        <p:spPr bwMode="auto">
          <a:xfrm flipV="1">
            <a:off x="6324600" y="2819400"/>
            <a:ext cx="0" cy="2133600"/>
          </a:xfrm>
          <a:prstGeom prst="line">
            <a:avLst/>
          </a:prstGeom>
          <a:noFill/>
          <a:ln w="762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0603" name="Text Box 11"/>
          <p:cNvSpPr txBox="1">
            <a:spLocks noChangeArrowheads="1"/>
          </p:cNvSpPr>
          <p:nvPr/>
        </p:nvSpPr>
        <p:spPr bwMode="auto">
          <a:xfrm>
            <a:off x="6096000" y="2438400"/>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贵</a:t>
            </a:r>
          </a:p>
        </p:txBody>
      </p:sp>
      <p:sp>
        <p:nvSpPr>
          <p:cNvPr id="110604" name="Text Box 12"/>
          <p:cNvSpPr txBox="1">
            <a:spLocks noChangeArrowheads="1"/>
          </p:cNvSpPr>
          <p:nvPr/>
        </p:nvSpPr>
        <p:spPr bwMode="auto">
          <a:xfrm>
            <a:off x="5969000" y="4953000"/>
            <a:ext cx="69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便宜</a:t>
            </a:r>
          </a:p>
        </p:txBody>
      </p:sp>
      <p:sp>
        <p:nvSpPr>
          <p:cNvPr id="110605" name="Text Box 13"/>
          <p:cNvSpPr txBox="1">
            <a:spLocks noChangeArrowheads="1"/>
          </p:cNvSpPr>
          <p:nvPr/>
        </p:nvSpPr>
        <p:spPr bwMode="auto">
          <a:xfrm>
            <a:off x="5715000" y="2133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rgbClr val="FF3300"/>
                </a:solidFill>
              </a:rPr>
              <a:t>价格</a:t>
            </a:r>
            <a:r>
              <a:rPr lang="en-US" altLang="zh-CN" sz="2400" b="1">
                <a:solidFill>
                  <a:srgbClr val="FF3300"/>
                </a:solidFill>
              </a:rPr>
              <a:t>/</a:t>
            </a:r>
            <a:r>
              <a:rPr lang="zh-CN" altLang="en-US" sz="2400" b="1">
                <a:solidFill>
                  <a:srgbClr val="FF3300"/>
                </a:solidFill>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05"/>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110602"/>
                                        </p:tgtEl>
                                        <p:attrNameLst>
                                          <p:attrName>style.visibility</p:attrName>
                                        </p:attrNameLst>
                                      </p:cBhvr>
                                      <p:to>
                                        <p:strVal val="visible"/>
                                      </p:to>
                                    </p:set>
                                    <p:animEffect transition="in" filter="wipe(down)">
                                      <p:cBhvr>
                                        <p:cTn id="10" dur="500"/>
                                        <p:tgtEl>
                                          <p:spTgt spid="110602"/>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10604"/>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10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2" grpId="0" animBg="1"/>
      <p:bldP spid="110603" grpId="0" autoUpdateAnimBg="0"/>
      <p:bldP spid="110604" grpId="0" autoUpdateAnimBg="0"/>
      <p:bldP spid="1106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1244635-5A05-4706-9DD3-8E3E46DE1B02}" type="datetime2">
              <a:rPr kumimoji="0" lang="zh-CN" altLang="en-US" sz="1400" smtClean="0"/>
              <a:pPr eaLnBrk="1" hangingPunct="1"/>
              <a:t>2017年2月26日</a:t>
            </a:fld>
            <a:endParaRPr kumimoji="0" lang="en-US" altLang="zh-CN" sz="1400" smtClean="0"/>
          </a:p>
        </p:txBody>
      </p:sp>
      <p:sp>
        <p:nvSpPr>
          <p:cNvPr id="25604"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5605" name="Group 3"/>
          <p:cNvGrpSpPr>
            <a:grpSpLocks/>
          </p:cNvGrpSpPr>
          <p:nvPr/>
        </p:nvGrpSpPr>
        <p:grpSpPr bwMode="auto">
          <a:xfrm>
            <a:off x="3429000" y="2971800"/>
            <a:ext cx="2057400" cy="2819400"/>
            <a:chOff x="2064" y="1536"/>
            <a:chExt cx="1296" cy="1776"/>
          </a:xfrm>
        </p:grpSpPr>
        <p:sp>
          <p:nvSpPr>
            <p:cNvPr id="25610" name="Text Box 4"/>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5611" name="Text Box 5"/>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5612" name="Text Box 6"/>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5613" name="Line 7"/>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4" name="Line 8"/>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606" name="Rectangle 9"/>
          <p:cNvSpPr>
            <a:spLocks noChangeArrowheads="1"/>
          </p:cNvSpPr>
          <p:nvPr/>
        </p:nvSpPr>
        <p:spPr bwMode="auto">
          <a:xfrm>
            <a:off x="228600" y="838200"/>
            <a:ext cx="838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50000"/>
              </a:spcBef>
              <a:buSzPct val="90000"/>
            </a:pPr>
            <a:r>
              <a:rPr lang="en-US" altLang="zh-CN" sz="3200" b="1">
                <a:solidFill>
                  <a:srgbClr val="FF3300"/>
                </a:solidFill>
              </a:rPr>
              <a:t>  </a:t>
            </a:r>
            <a:r>
              <a:rPr lang="zh-CN" altLang="en-US" sz="3200" b="1">
                <a:solidFill>
                  <a:srgbClr val="FF3300"/>
                </a:solidFill>
              </a:rPr>
              <a:t>主存储器</a:t>
            </a:r>
          </a:p>
          <a:p>
            <a:pPr marL="342900" indent="-342900">
              <a:lnSpc>
                <a:spcPct val="90000"/>
              </a:lnSpc>
              <a:spcBef>
                <a:spcPct val="50000"/>
              </a:spcBef>
              <a:buSzPct val="90000"/>
            </a:pPr>
            <a:r>
              <a:rPr lang="zh-CN" altLang="en-US" sz="3200" b="1"/>
              <a:t>            可由</a:t>
            </a:r>
            <a:r>
              <a:rPr lang="en-US" altLang="zh-CN" sz="3200" b="1"/>
              <a:t>CPU</a:t>
            </a:r>
            <a:r>
              <a:rPr lang="zh-CN" altLang="en-US" sz="3200" b="1"/>
              <a:t>直接访问，用来存放当前正在执行的程序和数据。</a:t>
            </a:r>
          </a:p>
        </p:txBody>
      </p:sp>
      <p:sp>
        <p:nvSpPr>
          <p:cNvPr id="111626" name="Text Box 10"/>
          <p:cNvSpPr txBox="1">
            <a:spLocks noChangeArrowheads="1"/>
          </p:cNvSpPr>
          <p:nvPr/>
        </p:nvSpPr>
        <p:spPr bwMode="auto">
          <a:xfrm>
            <a:off x="3505200" y="4114800"/>
            <a:ext cx="1905000" cy="538163"/>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sp>
        <p:nvSpPr>
          <p:cNvPr id="111627" name="Text Box 11"/>
          <p:cNvSpPr txBox="1">
            <a:spLocks noChangeArrowheads="1"/>
          </p:cNvSpPr>
          <p:nvPr/>
        </p:nvSpPr>
        <p:spPr bwMode="auto">
          <a:xfrm>
            <a:off x="3505200" y="4114800"/>
            <a:ext cx="1905000" cy="538163"/>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sp>
        <p:nvSpPr>
          <p:cNvPr id="111628" name="Text Box 12"/>
          <p:cNvSpPr txBox="1">
            <a:spLocks noChangeArrowheads="1"/>
          </p:cNvSpPr>
          <p:nvPr/>
        </p:nvSpPr>
        <p:spPr bwMode="auto">
          <a:xfrm>
            <a:off x="3505200" y="4114800"/>
            <a:ext cx="1905000" cy="538163"/>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1000">
                                          <p:stCondLst>
                                            <p:cond delay="0"/>
                                          </p:stCondLst>
                                        </p:cTn>
                                        <p:tgtEl>
                                          <p:spTgt spid="111626"/>
                                        </p:tgtEl>
                                        <p:attrNameLst>
                                          <p:attrName>style.visibility</p:attrName>
                                        </p:attrNameLst>
                                      </p:cBhvr>
                                      <p:to>
                                        <p:strVal val="visible"/>
                                      </p:to>
                                    </p:set>
                                  </p:childTnLst>
                                </p:cTn>
                              </p:par>
                            </p:childTnLst>
                          </p:cTn>
                        </p:par>
                        <p:par>
                          <p:cTn id="7" fill="hold" nodeType="afterGroup">
                            <p:stCondLst>
                              <p:cond delay="1000"/>
                            </p:stCondLst>
                            <p:childTnLst>
                              <p:par>
                                <p:cTn id="8" presetID="11" presetClass="entr" presetSubtype="0" fill="hold" grpId="0" nodeType="afterEffect">
                                  <p:stCondLst>
                                    <p:cond delay="200"/>
                                  </p:stCondLst>
                                  <p:childTnLst>
                                    <p:set>
                                      <p:cBhvr>
                                        <p:cTn id="9" dur="1000">
                                          <p:stCondLst>
                                            <p:cond delay="0"/>
                                          </p:stCondLst>
                                        </p:cTn>
                                        <p:tgtEl>
                                          <p:spTgt spid="111627"/>
                                        </p:tgtEl>
                                        <p:attrNameLst>
                                          <p:attrName>style.visibility</p:attrName>
                                        </p:attrNameLst>
                                      </p:cBhvr>
                                      <p:to>
                                        <p:strVal val="visible"/>
                                      </p:to>
                                    </p:set>
                                  </p:childTnLst>
                                </p:cTn>
                              </p:par>
                            </p:childTnLst>
                          </p:cTn>
                        </p:par>
                        <p:par>
                          <p:cTn id="10" fill="hold" nodeType="afterGroup">
                            <p:stCondLst>
                              <p:cond delay="2200"/>
                            </p:stCondLst>
                            <p:childTnLst>
                              <p:par>
                                <p:cTn id="11" presetID="1" presetClass="entr" presetSubtype="0" fill="hold" grpId="0" nodeType="afterEffect">
                                  <p:stCondLst>
                                    <p:cond delay="200"/>
                                  </p:stCondLst>
                                  <p:childTnLst>
                                    <p:set>
                                      <p:cBhvr>
                                        <p:cTn id="12" dur="1" fill="hold">
                                          <p:stCondLst>
                                            <p:cond delay="499"/>
                                          </p:stCondLst>
                                        </p:cTn>
                                        <p:tgtEl>
                                          <p:spTgt spid="111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6" grpId="0" animBg="1" autoUpdateAnimBg="0"/>
      <p:bldP spid="111627" grpId="0" animBg="1" autoUpdateAnimBg="0"/>
      <p:bldP spid="11162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9FA7EC6-B939-44B7-ABAF-7687A5FF0849}" type="datetime2">
              <a:rPr kumimoji="0" lang="zh-CN" altLang="en-US" sz="1400" smtClean="0"/>
              <a:pPr eaLnBrk="1" hangingPunct="1"/>
              <a:t>2017年2月26日</a:t>
            </a:fld>
            <a:endParaRPr kumimoji="0" lang="en-US" altLang="zh-CN" sz="1400" smtClean="0"/>
          </a:p>
        </p:txBody>
      </p:sp>
      <p:sp>
        <p:nvSpPr>
          <p:cNvPr id="26628"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6629" name="Group 3"/>
          <p:cNvGrpSpPr>
            <a:grpSpLocks/>
          </p:cNvGrpSpPr>
          <p:nvPr/>
        </p:nvGrpSpPr>
        <p:grpSpPr bwMode="auto">
          <a:xfrm>
            <a:off x="3429000" y="2967038"/>
            <a:ext cx="2057400" cy="2819400"/>
            <a:chOff x="2160" y="1728"/>
            <a:chExt cx="1296" cy="1776"/>
          </a:xfrm>
        </p:grpSpPr>
        <p:grpSp>
          <p:nvGrpSpPr>
            <p:cNvPr id="26634" name="Group 4"/>
            <p:cNvGrpSpPr>
              <a:grpSpLocks/>
            </p:cNvGrpSpPr>
            <p:nvPr/>
          </p:nvGrpSpPr>
          <p:grpSpPr bwMode="auto">
            <a:xfrm>
              <a:off x="2160" y="1728"/>
              <a:ext cx="1296" cy="1776"/>
              <a:chOff x="2064" y="1536"/>
              <a:chExt cx="1296" cy="1776"/>
            </a:xfrm>
          </p:grpSpPr>
          <p:sp>
            <p:nvSpPr>
              <p:cNvPr id="26637" name="Text Box 5"/>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6638" name="Text Box 6"/>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6639" name="Text Box 7"/>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6640" name="Line 8"/>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1" name="Line 9"/>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635" name="Text Box 10"/>
            <p:cNvSpPr txBox="1">
              <a:spLocks noChangeArrowheads="1"/>
            </p:cNvSpPr>
            <p:nvPr/>
          </p:nvSpPr>
          <p:spPr bwMode="auto">
            <a:xfrm>
              <a:off x="2208" y="2448"/>
              <a:ext cx="1200"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sp>
          <p:nvSpPr>
            <p:cNvPr id="26636" name="Text Box 11"/>
            <p:cNvSpPr txBox="1">
              <a:spLocks noChangeArrowheads="1"/>
            </p:cNvSpPr>
            <p:nvPr/>
          </p:nvSpPr>
          <p:spPr bwMode="auto">
            <a:xfrm>
              <a:off x="2208" y="2448"/>
              <a:ext cx="1200"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grpSp>
      <p:sp>
        <p:nvSpPr>
          <p:cNvPr id="112652" name="Text Box 12"/>
          <p:cNvSpPr txBox="1">
            <a:spLocks noChangeArrowheads="1"/>
          </p:cNvSpPr>
          <p:nvPr/>
        </p:nvSpPr>
        <p:spPr bwMode="auto">
          <a:xfrm>
            <a:off x="3429000" y="5253038"/>
            <a:ext cx="2057400" cy="538162"/>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sp>
        <p:nvSpPr>
          <p:cNvPr id="112653" name="Text Box 13"/>
          <p:cNvSpPr txBox="1">
            <a:spLocks noChangeArrowheads="1"/>
          </p:cNvSpPr>
          <p:nvPr/>
        </p:nvSpPr>
        <p:spPr bwMode="auto">
          <a:xfrm>
            <a:off x="3429000" y="5253038"/>
            <a:ext cx="2057400" cy="538162"/>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sp>
        <p:nvSpPr>
          <p:cNvPr id="112654" name="Text Box 14"/>
          <p:cNvSpPr txBox="1">
            <a:spLocks noChangeArrowheads="1"/>
          </p:cNvSpPr>
          <p:nvPr/>
        </p:nvSpPr>
        <p:spPr bwMode="auto">
          <a:xfrm>
            <a:off x="3429000" y="5253038"/>
            <a:ext cx="2057400" cy="538162"/>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sp>
        <p:nvSpPr>
          <p:cNvPr id="26633" name="Text Box 15"/>
          <p:cNvSpPr txBox="1">
            <a:spLocks noChangeArrowheads="1"/>
          </p:cNvSpPr>
          <p:nvPr/>
        </p:nvSpPr>
        <p:spPr bwMode="auto">
          <a:xfrm>
            <a:off x="457200" y="762000"/>
            <a:ext cx="8229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FF3300"/>
                </a:solidFill>
              </a:rPr>
              <a:t>辅助存储器</a:t>
            </a:r>
            <a:endParaRPr lang="zh-CN" altLang="en-US" sz="3200" b="1"/>
          </a:p>
          <a:p>
            <a:pPr eaLnBrk="1" hangingPunct="1">
              <a:spcBef>
                <a:spcPct val="50000"/>
              </a:spcBef>
            </a:pPr>
            <a:r>
              <a:rPr lang="zh-CN" altLang="en-US" sz="3200" b="1"/>
              <a:t>        设置在主机外部，</a:t>
            </a:r>
            <a:r>
              <a:rPr lang="en-US" altLang="zh-CN" sz="3200" b="1">
                <a:solidFill>
                  <a:srgbClr val="A50021"/>
                </a:solidFill>
              </a:rPr>
              <a:t>CPU</a:t>
            </a:r>
            <a:r>
              <a:rPr lang="zh-CN" altLang="en-US" sz="3200" b="1">
                <a:solidFill>
                  <a:srgbClr val="A50021"/>
                </a:solidFill>
              </a:rPr>
              <a:t>不能直接访问</a:t>
            </a:r>
            <a:r>
              <a:rPr lang="zh-CN" altLang="en-US" sz="3200" b="1"/>
              <a:t>，用来存放暂时不参与运行的程序和数据，需要时再传送到主存。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1000">
                                          <p:stCondLst>
                                            <p:cond delay="0"/>
                                          </p:stCondLst>
                                        </p:cTn>
                                        <p:tgtEl>
                                          <p:spTgt spid="112652"/>
                                        </p:tgtEl>
                                        <p:attrNameLst>
                                          <p:attrName>style.visibility</p:attrName>
                                        </p:attrNameLst>
                                      </p:cBhvr>
                                      <p:to>
                                        <p:strVal val="visible"/>
                                      </p:to>
                                    </p:set>
                                  </p:childTnLst>
                                </p:cTn>
                              </p:par>
                            </p:childTnLst>
                          </p:cTn>
                        </p:par>
                        <p:par>
                          <p:cTn id="7" fill="hold" nodeType="afterGroup">
                            <p:stCondLst>
                              <p:cond delay="1000"/>
                            </p:stCondLst>
                            <p:childTnLst>
                              <p:par>
                                <p:cTn id="8" presetID="11" presetClass="entr" presetSubtype="0" fill="hold" grpId="0" nodeType="afterEffect">
                                  <p:stCondLst>
                                    <p:cond delay="200"/>
                                  </p:stCondLst>
                                  <p:childTnLst>
                                    <p:set>
                                      <p:cBhvr>
                                        <p:cTn id="9" dur="1000">
                                          <p:stCondLst>
                                            <p:cond delay="0"/>
                                          </p:stCondLst>
                                        </p:cTn>
                                        <p:tgtEl>
                                          <p:spTgt spid="112653"/>
                                        </p:tgtEl>
                                        <p:attrNameLst>
                                          <p:attrName>style.visibility</p:attrName>
                                        </p:attrNameLst>
                                      </p:cBhvr>
                                      <p:to>
                                        <p:strVal val="visible"/>
                                      </p:to>
                                    </p:set>
                                  </p:childTnLst>
                                </p:cTn>
                              </p:par>
                            </p:childTnLst>
                          </p:cTn>
                        </p:par>
                        <p:par>
                          <p:cTn id="10" fill="hold" nodeType="afterGroup">
                            <p:stCondLst>
                              <p:cond delay="2200"/>
                            </p:stCondLst>
                            <p:childTnLst>
                              <p:par>
                                <p:cTn id="11" presetID="1" presetClass="entr" presetSubtype="0" fill="hold" grpId="0" nodeType="afterEffect">
                                  <p:stCondLst>
                                    <p:cond delay="200"/>
                                  </p:stCondLst>
                                  <p:childTnLst>
                                    <p:set>
                                      <p:cBhvr>
                                        <p:cTn id="12" dur="1" fill="hold">
                                          <p:stCondLst>
                                            <p:cond delay="499"/>
                                          </p:stCondLst>
                                        </p:cTn>
                                        <p:tgtEl>
                                          <p:spTgt spid="112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2" grpId="0" animBg="1" autoUpdateAnimBg="0"/>
      <p:bldP spid="112653" grpId="0" animBg="1" autoUpdateAnimBg="0"/>
      <p:bldP spid="11265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853656F-2A50-4794-982B-4BD8ECC522C1}" type="datetime2">
              <a:rPr kumimoji="0" lang="zh-CN" altLang="en-US" sz="1400" smtClean="0"/>
              <a:pPr eaLnBrk="1" hangingPunct="1"/>
              <a:t>2017年2月26日</a:t>
            </a:fld>
            <a:endParaRPr kumimoji="0" lang="en-US" altLang="zh-CN" sz="1400" smtClean="0"/>
          </a:p>
        </p:txBody>
      </p:sp>
      <p:sp>
        <p:nvSpPr>
          <p:cNvPr id="27652"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27653" name="Group 3"/>
          <p:cNvGrpSpPr>
            <a:grpSpLocks/>
          </p:cNvGrpSpPr>
          <p:nvPr/>
        </p:nvGrpSpPr>
        <p:grpSpPr bwMode="auto">
          <a:xfrm>
            <a:off x="3429000" y="2967038"/>
            <a:ext cx="2057400" cy="2824162"/>
            <a:chOff x="2160" y="1728"/>
            <a:chExt cx="1296" cy="1779"/>
          </a:xfrm>
        </p:grpSpPr>
        <p:grpSp>
          <p:nvGrpSpPr>
            <p:cNvPr id="27658" name="Group 4"/>
            <p:cNvGrpSpPr>
              <a:grpSpLocks/>
            </p:cNvGrpSpPr>
            <p:nvPr/>
          </p:nvGrpSpPr>
          <p:grpSpPr bwMode="auto">
            <a:xfrm>
              <a:off x="2160" y="1728"/>
              <a:ext cx="1296" cy="1776"/>
              <a:chOff x="2160" y="1728"/>
              <a:chExt cx="1296" cy="1776"/>
            </a:xfrm>
          </p:grpSpPr>
          <p:grpSp>
            <p:nvGrpSpPr>
              <p:cNvPr id="27662" name="Group 5"/>
              <p:cNvGrpSpPr>
                <a:grpSpLocks/>
              </p:cNvGrpSpPr>
              <p:nvPr/>
            </p:nvGrpSpPr>
            <p:grpSpPr bwMode="auto">
              <a:xfrm>
                <a:off x="2160" y="1728"/>
                <a:ext cx="1296" cy="1776"/>
                <a:chOff x="2064" y="1536"/>
                <a:chExt cx="1296" cy="1776"/>
              </a:xfrm>
            </p:grpSpPr>
            <p:sp>
              <p:nvSpPr>
                <p:cNvPr id="27665" name="Text Box 6"/>
                <p:cNvSpPr txBox="1">
                  <a:spLocks noChangeArrowheads="1"/>
                </p:cNvSpPr>
                <p:nvPr/>
              </p:nvSpPr>
              <p:spPr bwMode="auto">
                <a:xfrm>
                  <a:off x="2208" y="1536"/>
                  <a:ext cx="1008"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Cache</a:t>
                  </a:r>
                  <a:endParaRPr lang="en-US" altLang="zh-CN" sz="2400"/>
                </a:p>
              </p:txBody>
            </p:sp>
            <p:sp>
              <p:nvSpPr>
                <p:cNvPr id="27666" name="Text Box 7"/>
                <p:cNvSpPr txBox="1">
                  <a:spLocks noChangeArrowheads="1"/>
                </p:cNvSpPr>
                <p:nvPr/>
              </p:nvSpPr>
              <p:spPr bwMode="auto">
                <a:xfrm>
                  <a:off x="2112" y="2256"/>
                  <a:ext cx="1200"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主存储器</a:t>
                  </a:r>
                  <a:endParaRPr lang="zh-CN" altLang="en-US" sz="2800"/>
                </a:p>
              </p:txBody>
            </p:sp>
            <p:sp>
              <p:nvSpPr>
                <p:cNvPr id="27667" name="Text Box 8"/>
                <p:cNvSpPr txBox="1">
                  <a:spLocks noChangeArrowheads="1"/>
                </p:cNvSpPr>
                <p:nvPr/>
              </p:nvSpPr>
              <p:spPr bwMode="auto">
                <a:xfrm>
                  <a:off x="2064" y="2977"/>
                  <a:ext cx="1296" cy="335"/>
                </a:xfrm>
                <a:prstGeom prst="rect">
                  <a:avLst/>
                </a:prstGeom>
                <a:solidFill>
                  <a:srgbClr val="FFFFCC"/>
                </a:solidFill>
                <a:ln w="1270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辅助存储器</a:t>
                  </a:r>
                </a:p>
              </p:txBody>
            </p:sp>
            <p:sp>
              <p:nvSpPr>
                <p:cNvPr id="27668" name="Line 9"/>
                <p:cNvSpPr>
                  <a:spLocks noChangeShapeType="1"/>
                </p:cNvSpPr>
                <p:nvPr/>
              </p:nvSpPr>
              <p:spPr bwMode="auto">
                <a:xfrm>
                  <a:off x="2736" y="1872"/>
                  <a:ext cx="1" cy="384"/>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9" name="Line 10"/>
                <p:cNvSpPr>
                  <a:spLocks noChangeShapeType="1"/>
                </p:cNvSpPr>
                <p:nvPr/>
              </p:nvSpPr>
              <p:spPr bwMode="auto">
                <a:xfrm>
                  <a:off x="2736" y="2592"/>
                  <a:ext cx="1" cy="372"/>
                </a:xfrm>
                <a:prstGeom prst="line">
                  <a:avLst/>
                </a:prstGeom>
                <a:noFill/>
                <a:ln w="57150" cap="sq">
                  <a:solidFill>
                    <a:srgbClr val="66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7663" name="Text Box 11"/>
              <p:cNvSpPr txBox="1">
                <a:spLocks noChangeArrowheads="1"/>
              </p:cNvSpPr>
              <p:nvPr/>
            </p:nvSpPr>
            <p:spPr bwMode="auto">
              <a:xfrm>
                <a:off x="2208" y="2448"/>
                <a:ext cx="1200"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sp>
            <p:nvSpPr>
              <p:cNvPr id="27664" name="Text Box 12"/>
              <p:cNvSpPr txBox="1">
                <a:spLocks noChangeArrowheads="1"/>
              </p:cNvSpPr>
              <p:nvPr/>
            </p:nvSpPr>
            <p:spPr bwMode="auto">
              <a:xfrm>
                <a:off x="2208" y="2448"/>
                <a:ext cx="1200"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主存储器</a:t>
                </a:r>
                <a:endParaRPr lang="zh-CN" altLang="en-US" sz="2800"/>
              </a:p>
            </p:txBody>
          </p:sp>
        </p:grpSp>
        <p:sp>
          <p:nvSpPr>
            <p:cNvPr id="27659" name="Text Box 13"/>
            <p:cNvSpPr txBox="1">
              <a:spLocks noChangeArrowheads="1"/>
            </p:cNvSpPr>
            <p:nvPr/>
          </p:nvSpPr>
          <p:spPr bwMode="auto">
            <a:xfrm>
              <a:off x="2160" y="3168"/>
              <a:ext cx="1296"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sp>
          <p:nvSpPr>
            <p:cNvPr id="27660" name="Text Box 14"/>
            <p:cNvSpPr txBox="1">
              <a:spLocks noChangeArrowheads="1"/>
            </p:cNvSpPr>
            <p:nvPr/>
          </p:nvSpPr>
          <p:spPr bwMode="auto">
            <a:xfrm>
              <a:off x="2160" y="3168"/>
              <a:ext cx="1296"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sp>
          <p:nvSpPr>
            <p:cNvPr id="27661" name="Text Box 15"/>
            <p:cNvSpPr txBox="1">
              <a:spLocks noChangeArrowheads="1"/>
            </p:cNvSpPr>
            <p:nvPr/>
          </p:nvSpPr>
          <p:spPr bwMode="auto">
            <a:xfrm>
              <a:off x="2160" y="3168"/>
              <a:ext cx="1296" cy="339"/>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00"/>
                  </a:solidFill>
                </a:rPr>
                <a:t>辅助存储器</a:t>
              </a:r>
              <a:endParaRPr lang="zh-CN" altLang="en-US" sz="2800"/>
            </a:p>
          </p:txBody>
        </p:sp>
      </p:grpSp>
      <p:sp>
        <p:nvSpPr>
          <p:cNvPr id="113680" name="Text Box 16"/>
          <p:cNvSpPr txBox="1">
            <a:spLocks noChangeArrowheads="1"/>
          </p:cNvSpPr>
          <p:nvPr/>
        </p:nvSpPr>
        <p:spPr bwMode="auto">
          <a:xfrm>
            <a:off x="3657600" y="2967038"/>
            <a:ext cx="1600200" cy="581025"/>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110000"/>
              </a:lnSpc>
              <a:spcBef>
                <a:spcPct val="50000"/>
              </a:spcBef>
            </a:pPr>
            <a:r>
              <a:rPr lang="en-US" altLang="zh-CN" sz="2800" b="1">
                <a:solidFill>
                  <a:srgbClr val="FFFF00"/>
                </a:solidFill>
              </a:rPr>
              <a:t>Cache</a:t>
            </a:r>
            <a:endParaRPr lang="en-US" altLang="zh-CN" sz="2800"/>
          </a:p>
        </p:txBody>
      </p:sp>
      <p:sp>
        <p:nvSpPr>
          <p:cNvPr id="113681" name="Text Box 17"/>
          <p:cNvSpPr txBox="1">
            <a:spLocks noChangeArrowheads="1"/>
          </p:cNvSpPr>
          <p:nvPr/>
        </p:nvSpPr>
        <p:spPr bwMode="auto">
          <a:xfrm>
            <a:off x="3657600" y="2967038"/>
            <a:ext cx="1600200" cy="581025"/>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110000"/>
              </a:lnSpc>
              <a:spcBef>
                <a:spcPct val="50000"/>
              </a:spcBef>
            </a:pPr>
            <a:r>
              <a:rPr lang="en-US" altLang="zh-CN" sz="2800" b="1">
                <a:solidFill>
                  <a:srgbClr val="FFFF00"/>
                </a:solidFill>
              </a:rPr>
              <a:t>Cache</a:t>
            </a:r>
            <a:endParaRPr lang="en-US" altLang="zh-CN" sz="2800"/>
          </a:p>
        </p:txBody>
      </p:sp>
      <p:sp>
        <p:nvSpPr>
          <p:cNvPr id="113682" name="Text Box 18"/>
          <p:cNvSpPr txBox="1">
            <a:spLocks noChangeArrowheads="1"/>
          </p:cNvSpPr>
          <p:nvPr/>
        </p:nvSpPr>
        <p:spPr bwMode="auto">
          <a:xfrm>
            <a:off x="3657600" y="2967038"/>
            <a:ext cx="1600200" cy="581025"/>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flatTx/>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110000"/>
              </a:lnSpc>
              <a:spcBef>
                <a:spcPct val="50000"/>
              </a:spcBef>
            </a:pPr>
            <a:r>
              <a:rPr lang="en-US" altLang="zh-CN" sz="2800" b="1">
                <a:solidFill>
                  <a:srgbClr val="FFFF00"/>
                </a:solidFill>
              </a:rPr>
              <a:t>Cache</a:t>
            </a:r>
            <a:endParaRPr lang="en-US" altLang="zh-CN" sz="2800"/>
          </a:p>
        </p:txBody>
      </p:sp>
      <p:sp>
        <p:nvSpPr>
          <p:cNvPr id="27657" name="Text Box 19"/>
          <p:cNvSpPr txBox="1">
            <a:spLocks noChangeArrowheads="1"/>
          </p:cNvSpPr>
          <p:nvPr/>
        </p:nvSpPr>
        <p:spPr bwMode="auto">
          <a:xfrm>
            <a:off x="533400" y="838200"/>
            <a:ext cx="8229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r>
              <a:rPr lang="zh-CN" altLang="en-US" sz="3200" b="1">
                <a:solidFill>
                  <a:srgbClr val="FF3300"/>
                </a:solidFill>
              </a:rPr>
              <a:t>高速缓冲存储器（</a:t>
            </a:r>
            <a:r>
              <a:rPr lang="en-US" altLang="zh-CN" sz="3200" b="1">
                <a:solidFill>
                  <a:srgbClr val="FF3300"/>
                </a:solidFill>
              </a:rPr>
              <a:t>Cache</a:t>
            </a:r>
            <a:r>
              <a:rPr lang="zh-CN" altLang="en-US" sz="3200" b="1">
                <a:solidFill>
                  <a:srgbClr val="FF3300"/>
                </a:solidFill>
              </a:rPr>
              <a:t>）</a:t>
            </a:r>
          </a:p>
          <a:p>
            <a:r>
              <a:rPr lang="zh-CN" altLang="en-US" sz="3200" b="1"/>
              <a:t>         </a:t>
            </a:r>
            <a:r>
              <a:rPr lang="en-US" altLang="zh-CN" sz="3200" b="1"/>
              <a:t>CPU</a:t>
            </a:r>
            <a:r>
              <a:rPr lang="zh-CN" altLang="en-US" sz="3200" b="1"/>
              <a:t>可以直接访问，用来存放当前正在执行的程序中的</a:t>
            </a:r>
            <a:r>
              <a:rPr lang="zh-CN" altLang="en-US" sz="3200" b="1">
                <a:solidFill>
                  <a:srgbClr val="A50021"/>
                </a:solidFill>
              </a:rPr>
              <a:t>活跃部分（副本）</a:t>
            </a:r>
            <a:r>
              <a:rPr lang="zh-CN" altLang="en-US" sz="3200" b="1"/>
              <a:t>，以便快速地向</a:t>
            </a:r>
            <a:r>
              <a:rPr lang="en-US" altLang="zh-CN" sz="3200" b="1"/>
              <a:t>CPU</a:t>
            </a:r>
            <a:r>
              <a:rPr lang="zh-CN" altLang="en-US" sz="3200" b="1"/>
              <a:t>提供指令和数据。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1000">
                                          <p:stCondLst>
                                            <p:cond delay="0"/>
                                          </p:stCondLst>
                                        </p:cTn>
                                        <p:tgtEl>
                                          <p:spTgt spid="113680"/>
                                        </p:tgtEl>
                                        <p:attrNameLst>
                                          <p:attrName>style.visibility</p:attrName>
                                        </p:attrNameLst>
                                      </p:cBhvr>
                                      <p:to>
                                        <p:strVal val="visible"/>
                                      </p:to>
                                    </p:set>
                                  </p:childTnLst>
                                </p:cTn>
                              </p:par>
                            </p:childTnLst>
                          </p:cTn>
                        </p:par>
                        <p:par>
                          <p:cTn id="7" fill="hold" nodeType="afterGroup">
                            <p:stCondLst>
                              <p:cond delay="1000"/>
                            </p:stCondLst>
                            <p:childTnLst>
                              <p:par>
                                <p:cTn id="8" presetID="11" presetClass="entr" presetSubtype="0" fill="hold" grpId="0" nodeType="afterEffect">
                                  <p:stCondLst>
                                    <p:cond delay="200"/>
                                  </p:stCondLst>
                                  <p:childTnLst>
                                    <p:set>
                                      <p:cBhvr>
                                        <p:cTn id="9" dur="1000">
                                          <p:stCondLst>
                                            <p:cond delay="0"/>
                                          </p:stCondLst>
                                        </p:cTn>
                                        <p:tgtEl>
                                          <p:spTgt spid="113681"/>
                                        </p:tgtEl>
                                        <p:attrNameLst>
                                          <p:attrName>style.visibility</p:attrName>
                                        </p:attrNameLst>
                                      </p:cBhvr>
                                      <p:to>
                                        <p:strVal val="visible"/>
                                      </p:to>
                                    </p:set>
                                  </p:childTnLst>
                                </p:cTn>
                              </p:par>
                            </p:childTnLst>
                          </p:cTn>
                        </p:par>
                        <p:par>
                          <p:cTn id="10" fill="hold" nodeType="afterGroup">
                            <p:stCondLst>
                              <p:cond delay="2200"/>
                            </p:stCondLst>
                            <p:childTnLst>
                              <p:par>
                                <p:cTn id="11" presetID="1" presetClass="entr" presetSubtype="0" fill="hold" grpId="0" nodeType="afterEffect">
                                  <p:stCondLst>
                                    <p:cond delay="200"/>
                                  </p:stCondLst>
                                  <p:childTnLst>
                                    <p:set>
                                      <p:cBhvr>
                                        <p:cTn id="12" dur="1" fill="hold">
                                          <p:stCondLst>
                                            <p:cond delay="499"/>
                                          </p:stCondLst>
                                        </p:cTn>
                                        <p:tgtEl>
                                          <p:spTgt spid="113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0" grpId="0" animBg="1" autoUpdateAnimBg="0"/>
      <p:bldP spid="113681" grpId="0" animBg="1" autoUpdateAnimBg="0"/>
      <p:bldP spid="11368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8D4A7E6-CC97-4465-9B70-B93BAB749D56}" type="datetime2">
              <a:rPr kumimoji="0" lang="zh-CN" altLang="en-US" sz="1400" smtClean="0"/>
              <a:pPr eaLnBrk="1" hangingPunct="1"/>
              <a:t>2017年2月26日</a:t>
            </a:fld>
            <a:endParaRPr kumimoji="0" lang="en-US" altLang="zh-CN" sz="1400" smtClean="0"/>
          </a:p>
        </p:txBody>
      </p:sp>
      <p:sp>
        <p:nvSpPr>
          <p:cNvPr id="28676"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14691" name="Rectangle 3"/>
          <p:cNvSpPr>
            <a:spLocks noGrp="1" noChangeArrowheads="1"/>
          </p:cNvSpPr>
          <p:nvPr>
            <p:ph type="body" idx="4294967295"/>
          </p:nvPr>
        </p:nvSpPr>
        <p:spPr>
          <a:xfrm>
            <a:off x="304800" y="838200"/>
            <a:ext cx="8382000" cy="5638800"/>
          </a:xfrm>
        </p:spPr>
        <p:txBody>
          <a:bodyPr/>
          <a:lstStyle/>
          <a:p>
            <a:pPr eaLnBrk="1" hangingPunct="1">
              <a:lnSpc>
                <a:spcPct val="90000"/>
              </a:lnSpc>
              <a:buFontTx/>
              <a:buNone/>
            </a:pPr>
            <a:r>
              <a:rPr lang="en-US" altLang="zh-CN" b="1" smtClean="0">
                <a:latin typeface="Times New Roman" pitchFamily="18" charset="0"/>
              </a:rPr>
              <a:t>  4.</a:t>
            </a:r>
            <a:r>
              <a:rPr lang="zh-CN" altLang="en-US" b="1" smtClean="0">
                <a:latin typeface="Times New Roman" pitchFamily="18" charset="0"/>
              </a:rPr>
              <a:t>运算器</a:t>
            </a:r>
          </a:p>
          <a:p>
            <a:pPr lvl="1" eaLnBrk="1" hangingPunct="1">
              <a:lnSpc>
                <a:spcPct val="90000"/>
              </a:lnSpc>
              <a:buFontTx/>
              <a:buNone/>
            </a:pPr>
            <a:r>
              <a:rPr lang="zh-CN" altLang="en-US" sz="3200" b="1" smtClean="0">
                <a:latin typeface="Times New Roman" pitchFamily="18" charset="0"/>
              </a:rPr>
              <a:t>           运算器是对信息进行处理和运算的部件，经常进行的运算是算术运算和逻辑运算，因此运算器的核心是</a:t>
            </a:r>
            <a:r>
              <a:rPr lang="zh-CN" altLang="en-US" sz="3200" b="1" smtClean="0">
                <a:solidFill>
                  <a:srgbClr val="A50021"/>
                </a:solidFill>
                <a:latin typeface="Times New Roman" pitchFamily="18" charset="0"/>
              </a:rPr>
              <a:t>算术逻辑运算部件</a:t>
            </a:r>
            <a:r>
              <a:rPr lang="en-US" altLang="zh-CN" sz="3200" b="1" smtClean="0">
                <a:solidFill>
                  <a:srgbClr val="A50021"/>
                </a:solidFill>
                <a:latin typeface="Times New Roman" pitchFamily="18" charset="0"/>
              </a:rPr>
              <a:t>ALU</a:t>
            </a:r>
            <a:r>
              <a:rPr lang="zh-CN" altLang="en-US" sz="3200" b="1" smtClean="0">
                <a:latin typeface="Times New Roman" pitchFamily="18" charset="0"/>
              </a:rPr>
              <a:t>。</a:t>
            </a:r>
          </a:p>
          <a:p>
            <a:pPr lvl="1" eaLnBrk="1" hangingPunct="1">
              <a:lnSpc>
                <a:spcPct val="90000"/>
              </a:lnSpc>
              <a:buFontTx/>
              <a:buNone/>
            </a:pPr>
            <a:r>
              <a:rPr lang="zh-CN" altLang="en-US" sz="3200" b="1" smtClean="0">
                <a:latin typeface="Times New Roman" pitchFamily="18" charset="0"/>
              </a:rPr>
              <a:t>           运算器中有若干个寄存器（如累加寄存器、暂存器等）。</a:t>
            </a: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5.</a:t>
            </a:r>
            <a:r>
              <a:rPr lang="zh-CN" altLang="en-US" b="1" smtClean="0">
                <a:latin typeface="Times New Roman" pitchFamily="18" charset="0"/>
              </a:rPr>
              <a:t>控制器</a:t>
            </a:r>
          </a:p>
          <a:p>
            <a:pPr lvl="1" eaLnBrk="1" hangingPunct="1">
              <a:lnSpc>
                <a:spcPct val="90000"/>
              </a:lnSpc>
              <a:buFontTx/>
              <a:buNone/>
            </a:pPr>
            <a:r>
              <a:rPr lang="zh-CN" altLang="en-US" sz="3200" b="1" smtClean="0">
                <a:latin typeface="Times New Roman" pitchFamily="18" charset="0"/>
              </a:rPr>
              <a:t>           控制器是整个计算机的指挥中心。</a:t>
            </a:r>
          </a:p>
          <a:p>
            <a:pPr lvl="1" eaLnBrk="1" hangingPunct="1">
              <a:lnSpc>
                <a:spcPct val="90000"/>
              </a:lnSpc>
              <a:buFontTx/>
              <a:buNone/>
            </a:pPr>
            <a:r>
              <a:rPr lang="zh-CN" altLang="en-US" sz="3200" b="1" smtClean="0">
                <a:latin typeface="Times New Roman" pitchFamily="18" charset="0"/>
              </a:rPr>
              <a:t>           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4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20C0CA7-5A74-4CD4-9DE5-BB1391A5C557}" type="datetime2">
              <a:rPr kumimoji="0" lang="zh-CN" altLang="en-US" sz="1400" smtClean="0"/>
              <a:pPr eaLnBrk="1" hangingPunct="1"/>
              <a:t>2017年2月26日</a:t>
            </a:fld>
            <a:endParaRPr kumimoji="0" lang="en-US" altLang="zh-CN" sz="1400" smtClean="0"/>
          </a:p>
        </p:txBody>
      </p:sp>
      <p:sp>
        <p:nvSpPr>
          <p:cNvPr id="29700"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15715" name="Rectangle 3"/>
          <p:cNvSpPr>
            <a:spLocks noGrp="1" noChangeArrowheads="1"/>
          </p:cNvSpPr>
          <p:nvPr>
            <p:ph type="body" idx="4294967295"/>
          </p:nvPr>
        </p:nvSpPr>
        <p:spPr>
          <a:xfrm>
            <a:off x="304800" y="838200"/>
            <a:ext cx="8305800" cy="5181600"/>
          </a:xfrm>
        </p:spPr>
        <p:txBody>
          <a:bodyPr/>
          <a:lstStyle/>
          <a:p>
            <a:pPr eaLnBrk="1" hangingPunct="1">
              <a:lnSpc>
                <a:spcPct val="90000"/>
              </a:lnSpc>
              <a:buFontTx/>
              <a:buNone/>
            </a:pPr>
            <a:r>
              <a:rPr lang="en-US" altLang="zh-CN" b="1" dirty="0" smtClean="0">
                <a:solidFill>
                  <a:srgbClr val="800000"/>
                </a:solidFill>
                <a:latin typeface="Times New Roman" pitchFamily="18" charset="0"/>
              </a:rPr>
              <a:t>1.2.2 </a:t>
            </a:r>
            <a:r>
              <a:rPr lang="zh-CN" altLang="en-US" b="1" dirty="0" smtClean="0">
                <a:solidFill>
                  <a:srgbClr val="800000"/>
                </a:solidFill>
                <a:latin typeface="Times New Roman" pitchFamily="18" charset="0"/>
              </a:rPr>
              <a:t>计算机各大部件之间的连接</a:t>
            </a:r>
          </a:p>
          <a:p>
            <a:pPr eaLnBrk="1" hangingPunct="1">
              <a:lnSpc>
                <a:spcPct val="90000"/>
              </a:lnSpc>
              <a:buFontTx/>
              <a:buNone/>
            </a:pPr>
            <a:r>
              <a:rPr lang="zh-CN" altLang="en-US" b="1" dirty="0" smtClean="0">
                <a:latin typeface="Times New Roman" pitchFamily="18" charset="0"/>
              </a:rPr>
              <a:t>            将各大基本部件，按某种方式连接起来就构成了计算机的硬件系统。</a:t>
            </a:r>
          </a:p>
          <a:p>
            <a:pPr eaLnBrk="1" hangingPunct="1">
              <a:lnSpc>
                <a:spcPct val="90000"/>
              </a:lnSpc>
              <a:buFontTx/>
              <a:buNone/>
            </a:pPr>
            <a:r>
              <a:rPr lang="zh-CN" altLang="en-US" b="1" dirty="0" smtClean="0">
                <a:latin typeface="Times New Roman" pitchFamily="18" charset="0"/>
              </a:rPr>
              <a:t>            目前许多计算机（主要指小、微型计算机）的各大基本部件之间是用总线（</a:t>
            </a:r>
            <a:r>
              <a:rPr lang="en-US" altLang="zh-CN" b="1" dirty="0" smtClean="0">
                <a:latin typeface="Times New Roman" pitchFamily="18" charset="0"/>
              </a:rPr>
              <a:t>Bus</a:t>
            </a:r>
            <a:r>
              <a:rPr lang="zh-CN" altLang="en-US" b="1" dirty="0" smtClean="0">
                <a:latin typeface="Times New Roman" pitchFamily="18" charset="0"/>
              </a:rPr>
              <a:t>）连接起来的。</a:t>
            </a:r>
          </a:p>
          <a:p>
            <a:pPr eaLnBrk="1" hangingPunct="1">
              <a:lnSpc>
                <a:spcPct val="90000"/>
              </a:lnSpc>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总线是一组能为多个部件服务的公共信息传送线路，它能</a:t>
            </a:r>
            <a:r>
              <a:rPr lang="zh-CN" altLang="en-US" b="1" dirty="0" smtClean="0">
                <a:solidFill>
                  <a:srgbClr val="0000FF"/>
                </a:solidFill>
                <a:latin typeface="Times New Roman" pitchFamily="18" charset="0"/>
              </a:rPr>
              <a:t>分时</a:t>
            </a:r>
            <a:r>
              <a:rPr lang="zh-CN" altLang="en-US" b="1" dirty="0" smtClean="0">
                <a:solidFill>
                  <a:srgbClr val="FF3300"/>
                </a:solidFill>
                <a:latin typeface="Times New Roman" pitchFamily="18" charset="0"/>
              </a:rPr>
              <a:t>地发送与接收各部件的信息。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3F06D04-42AA-42D7-A425-4F5AD44264F2}" type="datetime2">
              <a:rPr kumimoji="0" lang="zh-CN" altLang="en-US" sz="1400" smtClean="0"/>
              <a:pPr eaLnBrk="1" hangingPunct="1"/>
              <a:t>2017年2月26日</a:t>
            </a:fld>
            <a:endParaRPr kumimoji="0" lang="en-US" altLang="zh-CN" sz="1400" smtClean="0"/>
          </a:p>
        </p:txBody>
      </p:sp>
      <p:sp>
        <p:nvSpPr>
          <p:cNvPr id="30724"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3200" smtClean="0">
              <a:solidFill>
                <a:srgbClr val="FF3300"/>
              </a:solidFill>
              <a:latin typeface="Times New Roman" pitchFamily="18" charset="0"/>
            </a:endParaRPr>
          </a:p>
        </p:txBody>
      </p:sp>
      <p:sp>
        <p:nvSpPr>
          <p:cNvPr id="116739" name="Rectangle 3"/>
          <p:cNvSpPr>
            <a:spLocks noGrp="1" noChangeArrowheads="1"/>
          </p:cNvSpPr>
          <p:nvPr>
            <p:ph type="body" idx="1"/>
          </p:nvPr>
        </p:nvSpPr>
        <p:spPr>
          <a:xfrm>
            <a:off x="304800" y="914400"/>
            <a:ext cx="8382000" cy="5122863"/>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总线特点：</a:t>
            </a:r>
          </a:p>
          <a:p>
            <a:pPr lvl="1" eaLnBrk="1" hangingPunct="1">
              <a:buFontTx/>
              <a:buNone/>
            </a:pPr>
            <a:r>
              <a:rPr lang="zh-CN" altLang="en-US" sz="3200" b="1" smtClean="0">
                <a:latin typeface="Times New Roman" pitchFamily="18" charset="0"/>
              </a:rPr>
              <a:t>       </a:t>
            </a:r>
            <a:r>
              <a:rPr lang="zh-CN" altLang="en-US" sz="3200" b="1" smtClean="0">
                <a:solidFill>
                  <a:srgbClr val="FF3300"/>
                </a:solidFill>
                <a:latin typeface="Times New Roman" pitchFamily="18" charset="0"/>
              </a:rPr>
              <a:t>共享</a:t>
            </a:r>
          </a:p>
          <a:p>
            <a:pPr lvl="1" eaLnBrk="1" hangingPunct="1">
              <a:buFontTx/>
              <a:buNone/>
            </a:pPr>
            <a:r>
              <a:rPr lang="zh-CN" altLang="en-US" sz="3200" b="1" smtClean="0">
                <a:solidFill>
                  <a:srgbClr val="FF3300"/>
                </a:solidFill>
                <a:latin typeface="Times New Roman" pitchFamily="18" charset="0"/>
              </a:rPr>
              <a:t>       分时</a:t>
            </a:r>
          </a:p>
          <a:p>
            <a:pPr eaLnBrk="1" hangingPunct="1">
              <a:buFontTx/>
              <a:buNone/>
            </a:pPr>
            <a:r>
              <a:rPr lang="zh-CN" altLang="en-US" b="1" smtClean="0">
                <a:latin typeface="Times New Roman" pitchFamily="18" charset="0"/>
              </a:rPr>
              <a:t>            小型、微型机的设计目标是以较小的硬件代价组成具有较强功能的系统，而总线结构正好能满足这一要求。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6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4A1A569-7FEB-448A-9A4D-D3F881AB6437}" type="datetime2">
              <a:rPr kumimoji="0" lang="zh-CN" altLang="en-US" sz="1400" smtClean="0"/>
              <a:pPr eaLnBrk="1" hangingPunct="1"/>
              <a:t>2017年2月26日</a:t>
            </a:fld>
            <a:endParaRPr kumimoji="0" lang="en-US" altLang="zh-CN" sz="1400" smtClean="0"/>
          </a:p>
        </p:txBody>
      </p:sp>
      <p:sp>
        <p:nvSpPr>
          <p:cNvPr id="148482" name="Rectangle 2"/>
          <p:cNvSpPr>
            <a:spLocks noGrp="1" noChangeArrowheads="1"/>
          </p:cNvSpPr>
          <p:nvPr>
            <p:ph type="body" idx="4294967295"/>
          </p:nvPr>
        </p:nvSpPr>
        <p:spPr/>
        <p:txBody>
          <a:bodyPr/>
          <a:lstStyle/>
          <a:p>
            <a:pPr algn="just" eaLnBrk="1" hangingPunct="1"/>
            <a:r>
              <a:rPr lang="zh-CN" altLang="en-US" sz="4000" b="1" dirty="0" smtClean="0"/>
              <a:t>本课程的</a:t>
            </a:r>
            <a:r>
              <a:rPr lang="zh-CN" altLang="en-US" sz="4000" b="1" dirty="0" smtClean="0">
                <a:latin typeface="宋体" pitchFamily="2" charset="-122"/>
              </a:rPr>
              <a:t>地位</a:t>
            </a:r>
          </a:p>
          <a:p>
            <a:pPr lvl="1" algn="just" eaLnBrk="1" hangingPunct="1">
              <a:buFontTx/>
              <a:buNone/>
            </a:pPr>
            <a:r>
              <a:rPr lang="zh-CN" altLang="en-US" sz="3600" b="1" dirty="0" smtClean="0">
                <a:latin typeface="宋体" pitchFamily="2" charset="-122"/>
              </a:rPr>
              <a:t>     本课程在计算机学科中处于承上启下的地位，要求</a:t>
            </a:r>
            <a:r>
              <a:rPr lang="zh-CN" altLang="en-US" sz="3600" b="1" dirty="0" smtClean="0">
                <a:solidFill>
                  <a:srgbClr val="0000FF"/>
                </a:solidFill>
                <a:latin typeface="宋体" pitchFamily="2" charset="-122"/>
              </a:rPr>
              <a:t>先修</a:t>
            </a:r>
            <a:r>
              <a:rPr lang="zh-CN" altLang="en-US" sz="3600" b="1" dirty="0" smtClean="0">
                <a:latin typeface="宋体" pitchFamily="2" charset="-122"/>
              </a:rPr>
              <a:t>的课程有：</a:t>
            </a:r>
          </a:p>
          <a:p>
            <a:pPr algn="just" eaLnBrk="1" hangingPunct="1">
              <a:buFontTx/>
              <a:buNone/>
            </a:pPr>
            <a:r>
              <a:rPr lang="zh-CN" altLang="en-US" sz="4000" b="1" dirty="0" smtClean="0">
                <a:solidFill>
                  <a:srgbClr val="FF0000"/>
                </a:solidFill>
                <a:latin typeface="宋体" pitchFamily="2" charset="-122"/>
              </a:rPr>
              <a:t>       </a:t>
            </a:r>
            <a:r>
              <a:rPr lang="zh-CN" altLang="en-US" sz="4000" b="1" dirty="0" smtClean="0">
                <a:solidFill>
                  <a:srgbClr val="CC0000"/>
                </a:solidFill>
                <a:latin typeface="宋体" pitchFamily="2" charset="-122"/>
              </a:rPr>
              <a:t>计算机科学导论</a:t>
            </a:r>
          </a:p>
          <a:p>
            <a:pPr algn="just" eaLnBrk="1" hangingPunct="1">
              <a:buFontTx/>
              <a:buNone/>
            </a:pPr>
            <a:r>
              <a:rPr lang="zh-CN" altLang="en-US" sz="4000" b="1" dirty="0" smtClean="0">
                <a:solidFill>
                  <a:schemeClr val="accent2">
                    <a:lumMod val="50000"/>
                  </a:schemeClr>
                </a:solidFill>
                <a:latin typeface="宋体" pitchFamily="2" charset="-122"/>
              </a:rPr>
              <a:t>       数字电路</a:t>
            </a:r>
            <a:endParaRPr lang="en-US" altLang="zh-CN" sz="4000" b="1" dirty="0" smtClean="0">
              <a:solidFill>
                <a:schemeClr val="accent2">
                  <a:lumMod val="50000"/>
                </a:schemeClr>
              </a:solidFill>
              <a:latin typeface="宋体" pitchFamily="2" charset="-122"/>
            </a:endParaRPr>
          </a:p>
          <a:p>
            <a:pPr algn="just" eaLnBrk="1" hangingPunct="1">
              <a:buFontTx/>
              <a:buNone/>
            </a:pPr>
            <a:r>
              <a:rPr lang="en-US" altLang="zh-CN" sz="4000" b="1" dirty="0">
                <a:solidFill>
                  <a:schemeClr val="accent2">
                    <a:lumMod val="50000"/>
                  </a:schemeClr>
                </a:solidFill>
                <a:latin typeface="宋体" pitchFamily="2" charset="-122"/>
              </a:rPr>
              <a:t>	</a:t>
            </a:r>
            <a:r>
              <a:rPr lang="en-US" altLang="zh-CN" sz="4000" b="1" dirty="0" smtClean="0">
                <a:solidFill>
                  <a:schemeClr val="accent2">
                    <a:lumMod val="50000"/>
                  </a:schemeClr>
                </a:solidFill>
                <a:latin typeface="宋体" pitchFamily="2" charset="-122"/>
              </a:rPr>
              <a:t>		</a:t>
            </a:r>
            <a:r>
              <a:rPr lang="zh-CN" altLang="en-US" sz="4000" b="1" dirty="0" smtClean="0">
                <a:solidFill>
                  <a:schemeClr val="accent2">
                    <a:lumMod val="50000"/>
                  </a:schemeClr>
                </a:solidFill>
                <a:latin typeface="宋体" pitchFamily="2" charset="-122"/>
              </a:rPr>
              <a:t>汇编语言程序设计</a:t>
            </a:r>
          </a:p>
        </p:txBody>
      </p:sp>
      <p:sp>
        <p:nvSpPr>
          <p:cNvPr id="6149" name="Rectangle 3"/>
          <p:cNvSpPr>
            <a:spLocks noGrp="1" noChangeArrowheads="1"/>
          </p:cNvSpPr>
          <p:nvPr>
            <p:ph type="title" idx="4294967295"/>
          </p:nvPr>
        </p:nvSpPr>
        <p:spPr/>
        <p:txBody>
          <a:bodyPr/>
          <a:lstStyle/>
          <a:p>
            <a:pPr eaLnBrk="1" hangingPunct="1"/>
            <a:r>
              <a:rPr lang="zh-CN" altLang="en-US" smtClean="0">
                <a:latin typeface="宋体" pitchFamily="2" charset="-122"/>
              </a:rPr>
              <a:t>学习指南</a:t>
            </a:r>
            <a:endParaRPr lang="zh-CN" altLang="en-US" sz="3600" b="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48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848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848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8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FF47743-69B8-4904-88FF-8F8017BD89AD}" type="datetime2">
              <a:rPr kumimoji="0" lang="zh-CN" altLang="en-US" sz="1400" smtClean="0"/>
              <a:pPr eaLnBrk="1" hangingPunct="1"/>
              <a:t>2017年2月26日</a:t>
            </a:fld>
            <a:endParaRPr kumimoji="0" lang="en-US" altLang="zh-CN" sz="1400" smtClean="0"/>
          </a:p>
        </p:txBody>
      </p:sp>
      <p:sp>
        <p:nvSpPr>
          <p:cNvPr id="31748"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grpSp>
        <p:nvGrpSpPr>
          <p:cNvPr id="31749" name="Group 3"/>
          <p:cNvGrpSpPr>
            <a:grpSpLocks/>
          </p:cNvGrpSpPr>
          <p:nvPr/>
        </p:nvGrpSpPr>
        <p:grpSpPr bwMode="auto">
          <a:xfrm>
            <a:off x="914400" y="1538288"/>
            <a:ext cx="7391400" cy="2881312"/>
            <a:chOff x="576" y="969"/>
            <a:chExt cx="4656" cy="1815"/>
          </a:xfrm>
        </p:grpSpPr>
        <p:sp>
          <p:nvSpPr>
            <p:cNvPr id="31751" name="Text Box 4"/>
            <p:cNvSpPr txBox="1">
              <a:spLocks noChangeArrowheads="1"/>
            </p:cNvSpPr>
            <p:nvPr/>
          </p:nvSpPr>
          <p:spPr bwMode="auto">
            <a:xfrm>
              <a:off x="3168" y="1812"/>
              <a:ext cx="576"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接口</a:t>
              </a:r>
            </a:p>
          </p:txBody>
        </p:sp>
        <p:sp>
          <p:nvSpPr>
            <p:cNvPr id="31752" name="Text Box 5"/>
            <p:cNvSpPr txBox="1">
              <a:spLocks noChangeArrowheads="1"/>
            </p:cNvSpPr>
            <p:nvPr/>
          </p:nvSpPr>
          <p:spPr bwMode="auto">
            <a:xfrm>
              <a:off x="4416" y="1812"/>
              <a:ext cx="576"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接口</a:t>
              </a:r>
            </a:p>
          </p:txBody>
        </p:sp>
        <p:sp>
          <p:nvSpPr>
            <p:cNvPr id="31753" name="Text Box 6"/>
            <p:cNvSpPr txBox="1">
              <a:spLocks noChangeArrowheads="1"/>
            </p:cNvSpPr>
            <p:nvPr/>
          </p:nvSpPr>
          <p:spPr bwMode="auto">
            <a:xfrm>
              <a:off x="3168" y="2484"/>
              <a:ext cx="576"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外设</a:t>
              </a:r>
            </a:p>
          </p:txBody>
        </p:sp>
        <p:sp>
          <p:nvSpPr>
            <p:cNvPr id="31754" name="Text Box 7"/>
            <p:cNvSpPr txBox="1">
              <a:spLocks noChangeArrowheads="1"/>
            </p:cNvSpPr>
            <p:nvPr/>
          </p:nvSpPr>
          <p:spPr bwMode="auto">
            <a:xfrm>
              <a:off x="4416" y="2484"/>
              <a:ext cx="564"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外设</a:t>
              </a:r>
            </a:p>
          </p:txBody>
        </p:sp>
        <p:sp>
          <p:nvSpPr>
            <p:cNvPr id="31755" name="AutoShape 8"/>
            <p:cNvSpPr>
              <a:spLocks noChangeArrowheads="1"/>
            </p:cNvSpPr>
            <p:nvPr/>
          </p:nvSpPr>
          <p:spPr bwMode="auto">
            <a:xfrm>
              <a:off x="576" y="1200"/>
              <a:ext cx="4656" cy="240"/>
            </a:xfrm>
            <a:prstGeom prst="leftRightArrow">
              <a:avLst>
                <a:gd name="adj1" fmla="val 56667"/>
                <a:gd name="adj2" fmla="val 143524"/>
              </a:avLst>
            </a:prstGeom>
            <a:solidFill>
              <a:srgbClr val="9999FF"/>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6" name="Line 9"/>
            <p:cNvSpPr>
              <a:spLocks noChangeShapeType="1"/>
            </p:cNvSpPr>
            <p:nvPr/>
          </p:nvSpPr>
          <p:spPr bwMode="auto">
            <a:xfrm>
              <a:off x="3456" y="1392"/>
              <a:ext cx="0" cy="432"/>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7" name="Line 10"/>
            <p:cNvSpPr>
              <a:spLocks noChangeShapeType="1"/>
            </p:cNvSpPr>
            <p:nvPr/>
          </p:nvSpPr>
          <p:spPr bwMode="auto">
            <a:xfrm>
              <a:off x="4704" y="1392"/>
              <a:ext cx="0" cy="432"/>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8" name="Line 11"/>
            <p:cNvSpPr>
              <a:spLocks noChangeShapeType="1"/>
            </p:cNvSpPr>
            <p:nvPr/>
          </p:nvSpPr>
          <p:spPr bwMode="auto">
            <a:xfrm>
              <a:off x="3456" y="2112"/>
              <a:ext cx="0" cy="384"/>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9" name="Line 12"/>
            <p:cNvSpPr>
              <a:spLocks noChangeShapeType="1"/>
            </p:cNvSpPr>
            <p:nvPr/>
          </p:nvSpPr>
          <p:spPr bwMode="auto">
            <a:xfrm>
              <a:off x="4704" y="2112"/>
              <a:ext cx="0" cy="384"/>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0" name="Text Box 13"/>
            <p:cNvSpPr txBox="1">
              <a:spLocks noChangeArrowheads="1"/>
            </p:cNvSpPr>
            <p:nvPr/>
          </p:nvSpPr>
          <p:spPr bwMode="auto">
            <a:xfrm>
              <a:off x="3888" y="1680"/>
              <a:ext cx="3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1761" name="Text Box 14"/>
            <p:cNvSpPr txBox="1">
              <a:spLocks noChangeArrowheads="1"/>
            </p:cNvSpPr>
            <p:nvPr/>
          </p:nvSpPr>
          <p:spPr bwMode="auto">
            <a:xfrm>
              <a:off x="768" y="2112"/>
              <a:ext cx="743"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CPU</a:t>
              </a:r>
            </a:p>
          </p:txBody>
        </p:sp>
        <p:sp>
          <p:nvSpPr>
            <p:cNvPr id="31762" name="Text Box 15"/>
            <p:cNvSpPr txBox="1">
              <a:spLocks noChangeArrowheads="1"/>
            </p:cNvSpPr>
            <p:nvPr/>
          </p:nvSpPr>
          <p:spPr bwMode="auto">
            <a:xfrm>
              <a:off x="1920" y="2112"/>
              <a:ext cx="1056" cy="300"/>
            </a:xfrm>
            <a:prstGeom prst="rect">
              <a:avLst/>
            </a:prstGeom>
            <a:solidFill>
              <a:srgbClr val="CC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主存储器</a:t>
              </a:r>
            </a:p>
          </p:txBody>
        </p:sp>
        <p:sp>
          <p:nvSpPr>
            <p:cNvPr id="31763" name="Line 16"/>
            <p:cNvSpPr>
              <a:spLocks noChangeShapeType="1"/>
            </p:cNvSpPr>
            <p:nvPr/>
          </p:nvSpPr>
          <p:spPr bwMode="auto">
            <a:xfrm flipV="1">
              <a:off x="2464" y="1392"/>
              <a:ext cx="0" cy="720"/>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4" name="Line 17"/>
            <p:cNvSpPr>
              <a:spLocks noChangeShapeType="1"/>
            </p:cNvSpPr>
            <p:nvPr/>
          </p:nvSpPr>
          <p:spPr bwMode="auto">
            <a:xfrm flipV="1">
              <a:off x="1152" y="1392"/>
              <a:ext cx="0" cy="720"/>
            </a:xfrm>
            <a:prstGeom prst="line">
              <a:avLst/>
            </a:prstGeom>
            <a:noFill/>
            <a:ln w="57150" cap="sq">
              <a:solidFill>
                <a:srgbClr val="7A48C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5" name="Text Box 18"/>
            <p:cNvSpPr txBox="1">
              <a:spLocks noChangeArrowheads="1"/>
            </p:cNvSpPr>
            <p:nvPr/>
          </p:nvSpPr>
          <p:spPr bwMode="auto">
            <a:xfrm>
              <a:off x="4016" y="969"/>
              <a:ext cx="6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FF0000"/>
                  </a:solidFill>
                </a:rPr>
                <a:t>系统总线</a:t>
              </a:r>
            </a:p>
          </p:txBody>
        </p:sp>
      </p:grpSp>
      <p:sp>
        <p:nvSpPr>
          <p:cNvPr id="31750" name="Rectangle 19"/>
          <p:cNvSpPr>
            <a:spLocks noChangeArrowheads="1"/>
          </p:cNvSpPr>
          <p:nvPr/>
        </p:nvSpPr>
        <p:spPr bwMode="auto">
          <a:xfrm>
            <a:off x="685800" y="855663"/>
            <a:ext cx="777240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SzPct val="90000"/>
            </a:pPr>
            <a:r>
              <a:rPr lang="en-US" altLang="zh-CN" sz="3200" b="1"/>
              <a:t>1.</a:t>
            </a:r>
            <a:r>
              <a:rPr lang="zh-CN" altLang="en-US" sz="3200" b="1"/>
              <a:t>单总线结构</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5EE5233-33CC-4029-AFB7-7C1658340E1B}" type="datetime2">
              <a:rPr kumimoji="0" lang="zh-CN" altLang="en-US" sz="1400" smtClean="0"/>
              <a:pPr eaLnBrk="1" hangingPunct="1"/>
              <a:t>2017年2月26日</a:t>
            </a:fld>
            <a:endParaRPr kumimoji="0" lang="en-US" altLang="zh-CN" sz="1400" smtClean="0"/>
          </a:p>
        </p:txBody>
      </p:sp>
      <p:sp>
        <p:nvSpPr>
          <p:cNvPr id="32772" name="Rectangle 2050"/>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3200" smtClean="0">
              <a:solidFill>
                <a:srgbClr val="FF3300"/>
              </a:solidFill>
              <a:latin typeface="Times New Roman" pitchFamily="18" charset="0"/>
            </a:endParaRPr>
          </a:p>
        </p:txBody>
      </p:sp>
      <p:sp>
        <p:nvSpPr>
          <p:cNvPr id="160771" name="Rectangle 2051"/>
          <p:cNvSpPr>
            <a:spLocks noGrp="1" noChangeArrowheads="1"/>
          </p:cNvSpPr>
          <p:nvPr>
            <p:ph type="body" idx="1"/>
          </p:nvPr>
        </p:nvSpPr>
        <p:spPr>
          <a:xfrm>
            <a:off x="533400" y="914400"/>
            <a:ext cx="8077200" cy="5257800"/>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单总线并不是指只有一根信号线。系统总线按传送信息的不同又可以细分为：</a:t>
            </a:r>
            <a:r>
              <a:rPr lang="zh-CN" altLang="en-US" b="1" smtClean="0">
                <a:solidFill>
                  <a:srgbClr val="FF0000"/>
                </a:solidFill>
                <a:latin typeface="Times New Roman" pitchFamily="18" charset="0"/>
              </a:rPr>
              <a:t>地址总线、数据总线和控制总线</a:t>
            </a:r>
            <a:r>
              <a:rPr lang="zh-CN" altLang="en-US" b="1" smtClean="0">
                <a:latin typeface="Times New Roman" pitchFamily="18" charset="0"/>
              </a:rPr>
              <a:t>。</a:t>
            </a:r>
            <a:r>
              <a:rPr lang="zh-CN" altLang="en-US" b="1" smtClean="0">
                <a:solidFill>
                  <a:srgbClr val="0000FF"/>
                </a:solidFill>
                <a:latin typeface="Times New Roman" pitchFamily="18" charset="0"/>
              </a:rPr>
              <a:t>地址总线（</a:t>
            </a:r>
            <a:r>
              <a:rPr lang="en-US" altLang="zh-CN" b="1" smtClean="0">
                <a:solidFill>
                  <a:srgbClr val="0000FF"/>
                </a:solidFill>
                <a:latin typeface="Times New Roman" pitchFamily="18" charset="0"/>
                <a:cs typeface="Times New Roman" pitchFamily="18" charset="0"/>
              </a:rPr>
              <a:t>Address Bus</a:t>
            </a:r>
            <a:r>
              <a:rPr lang="zh-CN" altLang="en-US" b="1" smtClean="0">
                <a:solidFill>
                  <a:srgbClr val="0000FF"/>
                </a:solidFill>
                <a:latin typeface="Times New Roman" pitchFamily="18" charset="0"/>
              </a:rPr>
              <a:t>）</a:t>
            </a:r>
            <a:r>
              <a:rPr lang="zh-CN" altLang="en-US" b="1" smtClean="0">
                <a:latin typeface="Times New Roman" pitchFamily="18" charset="0"/>
              </a:rPr>
              <a:t>由单方向的多根信号线组成，用于</a:t>
            </a:r>
            <a:r>
              <a:rPr lang="en-US" altLang="zh-CN" b="1" smtClean="0">
                <a:latin typeface="Times New Roman" pitchFamily="18" charset="0"/>
                <a:cs typeface="Times New Roman" pitchFamily="18" charset="0"/>
              </a:rPr>
              <a:t>CPU</a:t>
            </a:r>
            <a:r>
              <a:rPr lang="zh-CN" altLang="en-US" b="1" smtClean="0">
                <a:latin typeface="Times New Roman" pitchFamily="18" charset="0"/>
              </a:rPr>
              <a:t>向主存、外设传输地址信息；</a:t>
            </a:r>
            <a:r>
              <a:rPr lang="zh-CN" altLang="en-US" b="1" smtClean="0">
                <a:solidFill>
                  <a:srgbClr val="0000FF"/>
                </a:solidFill>
                <a:latin typeface="Times New Roman" pitchFamily="18" charset="0"/>
              </a:rPr>
              <a:t>数据总线（</a:t>
            </a:r>
            <a:r>
              <a:rPr lang="en-US" altLang="zh-CN" b="1" smtClean="0">
                <a:solidFill>
                  <a:srgbClr val="0000FF"/>
                </a:solidFill>
                <a:latin typeface="Times New Roman" pitchFamily="18" charset="0"/>
                <a:cs typeface="Times New Roman" pitchFamily="18" charset="0"/>
              </a:rPr>
              <a:t>Data Bus</a:t>
            </a:r>
            <a:r>
              <a:rPr lang="zh-CN" altLang="en-US" b="1" smtClean="0">
                <a:solidFill>
                  <a:srgbClr val="0000FF"/>
                </a:solidFill>
                <a:latin typeface="Times New Roman" pitchFamily="18" charset="0"/>
              </a:rPr>
              <a:t>）</a:t>
            </a:r>
            <a:r>
              <a:rPr lang="zh-CN" altLang="en-US" b="1" smtClean="0">
                <a:latin typeface="Times New Roman" pitchFamily="18" charset="0"/>
              </a:rPr>
              <a:t>由双方向的多根信号线组成，</a:t>
            </a:r>
            <a:r>
              <a:rPr lang="en-US" altLang="zh-CN" b="1" smtClean="0">
                <a:latin typeface="Times New Roman" pitchFamily="18" charset="0"/>
                <a:cs typeface="Times New Roman" pitchFamily="18" charset="0"/>
              </a:rPr>
              <a:t>CPU</a:t>
            </a:r>
            <a:r>
              <a:rPr lang="zh-CN" altLang="en-US" b="1" smtClean="0">
                <a:latin typeface="Times New Roman" pitchFamily="18" charset="0"/>
              </a:rPr>
              <a:t>可以沿这些线从主存或外设读入数据，也可以沿这些线向主存或外设送出数据；</a:t>
            </a:r>
            <a:r>
              <a:rPr lang="zh-CN" altLang="en-US" b="1" smtClean="0">
                <a:solidFill>
                  <a:srgbClr val="0000FF"/>
                </a:solidFill>
                <a:latin typeface="Times New Roman" pitchFamily="18" charset="0"/>
              </a:rPr>
              <a:t>控制总线（</a:t>
            </a:r>
            <a:r>
              <a:rPr lang="en-US" altLang="zh-CN" b="1" smtClean="0">
                <a:solidFill>
                  <a:srgbClr val="0000FF"/>
                </a:solidFill>
                <a:latin typeface="Times New Roman" pitchFamily="18" charset="0"/>
                <a:cs typeface="Times New Roman" pitchFamily="18" charset="0"/>
              </a:rPr>
              <a:t>Control Bus</a:t>
            </a:r>
            <a:r>
              <a:rPr lang="zh-CN" altLang="en-US" b="1" smtClean="0">
                <a:solidFill>
                  <a:srgbClr val="0000FF"/>
                </a:solidFill>
                <a:latin typeface="Times New Roman" pitchFamily="18" charset="0"/>
              </a:rPr>
              <a:t>）</a:t>
            </a:r>
            <a:r>
              <a:rPr lang="zh-CN" altLang="en-US" b="1" smtClean="0">
                <a:latin typeface="Times New Roman" pitchFamily="18" charset="0"/>
              </a:rPr>
              <a:t>上传输的是控制信息，包括</a:t>
            </a:r>
            <a:r>
              <a:rPr lang="en-US" altLang="zh-CN" b="1" smtClean="0">
                <a:latin typeface="Times New Roman" pitchFamily="18" charset="0"/>
                <a:cs typeface="Times New Roman" pitchFamily="18" charset="0"/>
              </a:rPr>
              <a:t>CPU</a:t>
            </a:r>
            <a:r>
              <a:rPr lang="zh-CN" altLang="en-US" b="1" smtClean="0">
                <a:latin typeface="Times New Roman" pitchFamily="18" charset="0"/>
              </a:rPr>
              <a:t>送出的控制命令和主存</a:t>
            </a:r>
            <a:r>
              <a:rPr lang="en-US" altLang="zh-CN" b="1" smtClean="0">
                <a:latin typeface="Times New Roman" pitchFamily="18" charset="0"/>
                <a:cs typeface="Times New Roman" pitchFamily="18" charset="0"/>
              </a:rPr>
              <a:t>/</a:t>
            </a:r>
            <a:r>
              <a:rPr lang="zh-CN" altLang="en-US" b="1" smtClean="0">
                <a:latin typeface="Times New Roman" pitchFamily="18" charset="0"/>
              </a:rPr>
              <a:t>外设反馈给</a:t>
            </a:r>
            <a:r>
              <a:rPr lang="en-US" altLang="zh-CN" b="1" smtClean="0">
                <a:latin typeface="Times New Roman" pitchFamily="18" charset="0"/>
                <a:cs typeface="Times New Roman" pitchFamily="18" charset="0"/>
              </a:rPr>
              <a:t>CPU</a:t>
            </a:r>
            <a:r>
              <a:rPr lang="zh-CN" altLang="en-US" b="1" smtClean="0">
                <a:latin typeface="Times New Roman" pitchFamily="18" charset="0"/>
              </a:rPr>
              <a:t>的状态信号。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1E915E3-18FF-4D19-B0FE-59E9CF0F2837}" type="datetime2">
              <a:rPr kumimoji="0" lang="zh-CN" altLang="en-US" sz="1400" smtClean="0"/>
              <a:pPr eaLnBrk="1" hangingPunct="1"/>
              <a:t>2017年2月26日</a:t>
            </a:fld>
            <a:endParaRPr kumimoji="0" lang="en-US" altLang="zh-CN" sz="1400" smtClean="0"/>
          </a:p>
        </p:txBody>
      </p:sp>
      <p:sp>
        <p:nvSpPr>
          <p:cNvPr id="168963" name="Rectangle 3"/>
          <p:cNvSpPr>
            <a:spLocks noGrp="1" noChangeArrowheads="1"/>
          </p:cNvSpPr>
          <p:nvPr>
            <p:ph type="body" idx="4294967295"/>
          </p:nvPr>
        </p:nvSpPr>
        <p:spPr>
          <a:xfrm>
            <a:off x="228600" y="762000"/>
            <a:ext cx="8534400" cy="5122863"/>
          </a:xfrm>
        </p:spPr>
        <p:txBody>
          <a:bodyPr/>
          <a:lstStyle/>
          <a:p>
            <a:pPr eaLnBrk="1" hangingPunct="1">
              <a:buFontTx/>
              <a:buNone/>
            </a:pPr>
            <a:r>
              <a:rPr lang="en-US" altLang="zh-CN" b="1" smtClean="0">
                <a:latin typeface="Times New Roman" pitchFamily="18" charset="0"/>
              </a:rPr>
              <a:t>2. </a:t>
            </a:r>
            <a:r>
              <a:rPr lang="zh-CN" altLang="en-US" b="1" smtClean="0">
                <a:latin typeface="Times New Roman" pitchFamily="18" charset="0"/>
              </a:rPr>
              <a:t>总线电路</a:t>
            </a:r>
          </a:p>
          <a:p>
            <a:pPr eaLnBrk="1" hangingPunct="1">
              <a:buFontTx/>
              <a:buNone/>
            </a:pPr>
            <a:r>
              <a:rPr lang="en-US" altLang="zh-CN" b="1" smtClean="0">
                <a:latin typeface="Times New Roman" pitchFamily="18" charset="0"/>
              </a:rPr>
              <a:t>(1)</a:t>
            </a:r>
            <a:r>
              <a:rPr lang="zh-CN" altLang="en-US" b="1" smtClean="0">
                <a:latin typeface="Times New Roman" pitchFamily="18" charset="0"/>
              </a:rPr>
              <a:t>三态门</a:t>
            </a:r>
          </a:p>
          <a:p>
            <a:pPr eaLnBrk="1" hangingPunct="1">
              <a:buFontTx/>
              <a:buNone/>
            </a:pPr>
            <a:r>
              <a:rPr lang="zh-CN" altLang="en-US" b="1" smtClean="0">
                <a:latin typeface="Times New Roman" pitchFamily="18" charset="0"/>
              </a:rPr>
              <a:t>           具有三种逻辑状态的门电路。这三种状态是：</a:t>
            </a:r>
          </a:p>
          <a:p>
            <a:pPr eaLnBrk="1" hangingPunct="1">
              <a:buFontTx/>
              <a:buNone/>
            </a:pPr>
            <a:r>
              <a:rPr lang="zh-CN" altLang="en-US" b="1" smtClean="0">
                <a:latin typeface="Times New Roman" pitchFamily="18" charset="0"/>
              </a:rPr>
              <a:t>          </a:t>
            </a:r>
            <a:r>
              <a:rPr lang="zh-CN" altLang="en-US" b="1" smtClean="0">
                <a:solidFill>
                  <a:srgbClr val="FF0000"/>
                </a:solidFill>
                <a:latin typeface="Times New Roman" pitchFamily="18" charset="0"/>
              </a:rPr>
              <a:t>“</a:t>
            </a:r>
            <a:r>
              <a:rPr lang="en-US" altLang="zh-CN" b="1" smtClean="0">
                <a:solidFill>
                  <a:srgbClr val="FF0000"/>
                </a:solidFill>
                <a:latin typeface="Times New Roman" pitchFamily="18" charset="0"/>
              </a:rPr>
              <a:t>0”</a:t>
            </a:r>
            <a:r>
              <a:rPr lang="zh-CN" altLang="en-US" b="1" smtClean="0">
                <a:solidFill>
                  <a:srgbClr val="FF0000"/>
                </a:solidFill>
                <a:latin typeface="Times New Roman" pitchFamily="18" charset="0"/>
              </a:rPr>
              <a:t>状态</a:t>
            </a:r>
          </a:p>
          <a:p>
            <a:pPr eaLnBrk="1" hangingPunct="1">
              <a:buFontTx/>
              <a:buNone/>
            </a:pPr>
            <a:r>
              <a:rPr lang="zh-CN" altLang="en-US" b="1" smtClean="0">
                <a:solidFill>
                  <a:srgbClr val="FF0000"/>
                </a:solidFill>
                <a:latin typeface="Times New Roman" pitchFamily="18" charset="0"/>
              </a:rPr>
              <a:t>          “</a:t>
            </a:r>
            <a:r>
              <a:rPr lang="en-US" altLang="zh-CN" b="1" smtClean="0">
                <a:solidFill>
                  <a:srgbClr val="FF0000"/>
                </a:solidFill>
                <a:latin typeface="Times New Roman" pitchFamily="18" charset="0"/>
              </a:rPr>
              <a:t>1”</a:t>
            </a:r>
            <a:r>
              <a:rPr lang="zh-CN" altLang="en-US" b="1" smtClean="0">
                <a:solidFill>
                  <a:srgbClr val="FF0000"/>
                </a:solidFill>
                <a:latin typeface="Times New Roman" pitchFamily="18" charset="0"/>
              </a:rPr>
              <a:t>状态</a:t>
            </a:r>
          </a:p>
          <a:p>
            <a:pPr eaLnBrk="1" hangingPunct="1">
              <a:buFontTx/>
              <a:buNone/>
            </a:pPr>
            <a:r>
              <a:rPr lang="zh-CN" altLang="en-US" b="1" smtClean="0">
                <a:solidFill>
                  <a:srgbClr val="FF0000"/>
                </a:solidFill>
                <a:latin typeface="Times New Roman" pitchFamily="18" charset="0"/>
              </a:rPr>
              <a:t>           浮空状态</a:t>
            </a:r>
          </a:p>
        </p:txBody>
      </p:sp>
      <p:grpSp>
        <p:nvGrpSpPr>
          <p:cNvPr id="168964" name="Group 4"/>
          <p:cNvGrpSpPr>
            <a:grpSpLocks/>
          </p:cNvGrpSpPr>
          <p:nvPr/>
        </p:nvGrpSpPr>
        <p:grpSpPr bwMode="auto">
          <a:xfrm>
            <a:off x="5410200" y="3657600"/>
            <a:ext cx="3314700" cy="2933700"/>
            <a:chOff x="3000" y="2136"/>
            <a:chExt cx="2088" cy="1848"/>
          </a:xfrm>
        </p:grpSpPr>
        <p:graphicFrame>
          <p:nvGraphicFramePr>
            <p:cNvPr id="33801" name="Object 5"/>
            <p:cNvGraphicFramePr>
              <a:graphicFrameLocks noChangeAspect="1"/>
            </p:cNvGraphicFramePr>
            <p:nvPr/>
          </p:nvGraphicFramePr>
          <p:xfrm>
            <a:off x="3000" y="2136"/>
            <a:ext cx="2088" cy="1848"/>
          </p:xfrm>
          <a:graphic>
            <a:graphicData uri="http://schemas.openxmlformats.org/presentationml/2006/ole">
              <mc:AlternateContent xmlns:mc="http://schemas.openxmlformats.org/markup-compatibility/2006">
                <mc:Choice xmlns:v="urn:schemas-microsoft-com:vml" Requires="v">
                  <p:oleObj spid="_x0000_s33819" name="Document" r:id="rId3" imgW="3319780" imgH="2946400" progId="Word.Document.8">
                    <p:embed/>
                  </p:oleObj>
                </mc:Choice>
                <mc:Fallback>
                  <p:oleObj name="Document" r:id="rId3" imgW="3319780" imgH="29464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 y="2136"/>
                          <a:ext cx="2088" cy="1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Line 6"/>
            <p:cNvSpPr>
              <a:spLocks noChangeShapeType="1"/>
            </p:cNvSpPr>
            <p:nvPr/>
          </p:nvSpPr>
          <p:spPr bwMode="auto">
            <a:xfrm>
              <a:off x="3312" y="2412"/>
              <a:ext cx="144"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168967" name="Object 7"/>
          <p:cNvGraphicFramePr>
            <a:graphicFrameLocks noChangeAspect="1"/>
          </p:cNvGraphicFramePr>
          <p:nvPr/>
        </p:nvGraphicFramePr>
        <p:xfrm>
          <a:off x="1371600" y="4648200"/>
          <a:ext cx="2667000" cy="1811338"/>
        </p:xfrm>
        <a:graphic>
          <a:graphicData uri="http://schemas.openxmlformats.org/presentationml/2006/ole">
            <mc:AlternateContent xmlns:mc="http://schemas.openxmlformats.org/markup-compatibility/2006">
              <mc:Choice xmlns:v="urn:schemas-microsoft-com:vml" Requires="v">
                <p:oleObj spid="_x0000_s33820" name="VISIO" r:id="rId5" imgW="1004711" imgH="688622" progId="Visio.Drawing.6">
                  <p:embed/>
                </p:oleObj>
              </mc:Choice>
              <mc:Fallback>
                <p:oleObj name="VISIO" r:id="rId5" imgW="1004711" imgH="688622" progId="Visio.Drawing.6">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648200"/>
                        <a:ext cx="26670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8" name="AutoShape 8"/>
          <p:cNvSpPr>
            <a:spLocks noChangeArrowheads="1"/>
          </p:cNvSpPr>
          <p:nvPr/>
        </p:nvSpPr>
        <p:spPr bwMode="auto">
          <a:xfrm>
            <a:off x="3200400" y="35052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a:solidFill>
                  <a:srgbClr val="F93D17"/>
                </a:solidFill>
              </a:rPr>
              <a:t>注意</a:t>
            </a:r>
          </a:p>
        </p:txBody>
      </p:sp>
      <p:sp>
        <p:nvSpPr>
          <p:cNvPr id="33800" name="Rectangle 1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8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89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89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8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6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3F3EBEA-6832-441E-81B6-5894667CDD36}" type="datetime2">
              <a:rPr kumimoji="0" lang="zh-CN" altLang="en-US" sz="1400" smtClean="0"/>
              <a:pPr eaLnBrk="1" hangingPunct="1"/>
              <a:t>2017年2月26日</a:t>
            </a:fld>
            <a:endParaRPr kumimoji="0" lang="en-US" altLang="zh-CN" sz="1400" smtClean="0"/>
          </a:p>
        </p:txBody>
      </p:sp>
      <p:graphicFrame>
        <p:nvGraphicFramePr>
          <p:cNvPr id="34820" name="Object 3"/>
          <p:cNvGraphicFramePr>
            <a:graphicFrameLocks noChangeAspect="1"/>
          </p:cNvGraphicFramePr>
          <p:nvPr/>
        </p:nvGraphicFramePr>
        <p:xfrm>
          <a:off x="0" y="2403475"/>
          <a:ext cx="9144000" cy="2049463"/>
        </p:xfrm>
        <a:graphic>
          <a:graphicData uri="http://schemas.openxmlformats.org/presentationml/2006/ole">
            <mc:AlternateContent xmlns:mc="http://schemas.openxmlformats.org/markup-compatibility/2006">
              <mc:Choice xmlns:v="urn:schemas-microsoft-com:vml" Requires="v">
                <p:oleObj spid="_x0000_s34834" name="Visio" r:id="rId3" imgW="3720846" imgH="832485" progId="Visio.Drawing.11">
                  <p:embed/>
                </p:oleObj>
              </mc:Choice>
              <mc:Fallback>
                <p:oleObj name="Visio" r:id="rId3" imgW="3720846" imgH="83248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03475"/>
                        <a:ext cx="91440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Rectangle 6"/>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sp>
        <p:nvSpPr>
          <p:cNvPr id="34822" name="Line 7"/>
          <p:cNvSpPr>
            <a:spLocks noChangeShapeType="1"/>
          </p:cNvSpPr>
          <p:nvPr/>
        </p:nvSpPr>
        <p:spPr bwMode="auto">
          <a:xfrm>
            <a:off x="4284663" y="2852738"/>
            <a:ext cx="2159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3" name="Line 8"/>
          <p:cNvSpPr>
            <a:spLocks noChangeShapeType="1"/>
          </p:cNvSpPr>
          <p:nvPr/>
        </p:nvSpPr>
        <p:spPr bwMode="auto">
          <a:xfrm>
            <a:off x="8748713" y="2924175"/>
            <a:ext cx="2159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4" name="Line 9"/>
          <p:cNvSpPr>
            <a:spLocks noChangeShapeType="1"/>
          </p:cNvSpPr>
          <p:nvPr/>
        </p:nvSpPr>
        <p:spPr bwMode="auto">
          <a:xfrm>
            <a:off x="7885113" y="3860800"/>
            <a:ext cx="2159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5" name="Line 12"/>
          <p:cNvSpPr>
            <a:spLocks noChangeShapeType="1"/>
          </p:cNvSpPr>
          <p:nvPr/>
        </p:nvSpPr>
        <p:spPr bwMode="auto">
          <a:xfrm>
            <a:off x="5651500" y="3860800"/>
            <a:ext cx="2159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0480D82-2196-4F04-808B-20F27FA0E2A2}" type="datetime2">
              <a:rPr kumimoji="0" lang="zh-CN" altLang="en-US" sz="1400" smtClean="0"/>
              <a:pPr eaLnBrk="1" hangingPunct="1"/>
              <a:t>2017年2月26日</a:t>
            </a:fld>
            <a:endParaRPr kumimoji="0" lang="en-US" altLang="zh-CN" sz="1400" smtClean="0"/>
          </a:p>
        </p:txBody>
      </p:sp>
      <p:sp>
        <p:nvSpPr>
          <p:cNvPr id="171011" name="Rectangle 3"/>
          <p:cNvSpPr>
            <a:spLocks noGrp="1" noChangeArrowheads="1"/>
          </p:cNvSpPr>
          <p:nvPr>
            <p:ph type="body" idx="4294967295"/>
          </p:nvPr>
        </p:nvSpPr>
        <p:spPr>
          <a:xfrm>
            <a:off x="457200" y="819150"/>
            <a:ext cx="8077200" cy="2894013"/>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单向和双向总线</a:t>
            </a:r>
          </a:p>
          <a:p>
            <a:pPr eaLnBrk="1" hangingPunct="1">
              <a:buFontTx/>
              <a:buNone/>
            </a:pPr>
            <a:r>
              <a:rPr lang="zh-CN" altLang="en-US" b="1" smtClean="0">
                <a:latin typeface="Times New Roman" pitchFamily="18" charset="0"/>
              </a:rPr>
              <a:t>            单向总线上的信息只能向一个方向传送，如地址总线。</a:t>
            </a:r>
          </a:p>
          <a:p>
            <a:pPr eaLnBrk="1" hangingPunct="1">
              <a:buFontTx/>
              <a:buNone/>
            </a:pPr>
            <a:r>
              <a:rPr lang="zh-CN" altLang="en-US" b="1" smtClean="0">
                <a:latin typeface="Times New Roman" pitchFamily="18" charset="0"/>
              </a:rPr>
              <a:t>            双向总线上的信息可以向两个方向上传送，如数据总线。</a:t>
            </a:r>
          </a:p>
        </p:txBody>
      </p:sp>
      <p:sp>
        <p:nvSpPr>
          <p:cNvPr id="35845" name="Rectangle 37"/>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84D8A02-0A68-4D1F-9D0A-C8E3D56538C1}" type="datetime2">
              <a:rPr kumimoji="0" lang="zh-CN" altLang="en-US" sz="1400" smtClean="0"/>
              <a:pPr eaLnBrk="1" hangingPunct="1"/>
              <a:t>2017年2月26日</a:t>
            </a:fld>
            <a:endParaRPr kumimoji="0" lang="en-US" altLang="zh-CN" sz="1400" smtClean="0"/>
          </a:p>
        </p:txBody>
      </p:sp>
      <p:sp>
        <p:nvSpPr>
          <p:cNvPr id="36868"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120835" name="Rectangle 3"/>
          <p:cNvSpPr>
            <a:spLocks noGrp="1" noChangeArrowheads="1"/>
          </p:cNvSpPr>
          <p:nvPr>
            <p:ph type="body" idx="1"/>
          </p:nvPr>
        </p:nvSpPr>
        <p:spPr>
          <a:xfrm>
            <a:off x="381000" y="914400"/>
            <a:ext cx="8229600" cy="5410200"/>
          </a:xfrm>
        </p:spPr>
        <p:txBody>
          <a:bodyPr/>
          <a:lstStyle/>
          <a:p>
            <a:pPr eaLnBrk="1" hangingPunct="1">
              <a:buFontTx/>
              <a:buNone/>
            </a:pPr>
            <a:r>
              <a:rPr lang="zh-CN" altLang="en-US" b="1" dirty="0" smtClean="0">
                <a:solidFill>
                  <a:srgbClr val="800000"/>
                </a:solidFill>
                <a:latin typeface="Times New Roman" pitchFamily="18" charset="0"/>
              </a:rPr>
              <a:t>大、中型机的典型结构</a:t>
            </a:r>
          </a:p>
          <a:p>
            <a:pPr eaLnBrk="1" hangingPunct="1">
              <a:buFontTx/>
              <a:buNone/>
            </a:pPr>
            <a:r>
              <a:rPr lang="zh-CN" altLang="en-US" b="1" dirty="0" smtClean="0">
                <a:latin typeface="Times New Roman" pitchFamily="18" charset="0"/>
              </a:rPr>
              <a:t>            大、中型计算机系统的设计目标更着重于系统</a:t>
            </a:r>
            <a:r>
              <a:rPr lang="zh-CN" altLang="en-US" b="1" dirty="0" smtClean="0">
                <a:solidFill>
                  <a:srgbClr val="0000FF"/>
                </a:solidFill>
                <a:latin typeface="Times New Roman" pitchFamily="18" charset="0"/>
              </a:rPr>
              <a:t>功能的扩大</a:t>
            </a:r>
            <a:r>
              <a:rPr lang="zh-CN" altLang="en-US" b="1" dirty="0" smtClean="0">
                <a:latin typeface="Times New Roman" pitchFamily="18" charset="0"/>
              </a:rPr>
              <a:t>与</a:t>
            </a:r>
            <a:r>
              <a:rPr lang="zh-CN" altLang="en-US" b="1" dirty="0" smtClean="0">
                <a:solidFill>
                  <a:srgbClr val="0000FF"/>
                </a:solidFill>
                <a:latin typeface="Times New Roman" pitchFamily="18" charset="0"/>
              </a:rPr>
              <a:t>效率的提高</a:t>
            </a:r>
            <a:r>
              <a:rPr lang="zh-CN" altLang="en-US" b="1" dirty="0" smtClean="0">
                <a:latin typeface="Times New Roman" pitchFamily="18" charset="0"/>
              </a:rPr>
              <a:t>。</a:t>
            </a:r>
          </a:p>
          <a:p>
            <a:pPr eaLnBrk="1" hangingPunct="1">
              <a:buFontTx/>
              <a:buNone/>
            </a:pPr>
            <a:r>
              <a:rPr lang="zh-CN" altLang="en-US" b="1" dirty="0" smtClean="0">
                <a:latin typeface="Times New Roman" pitchFamily="18" charset="0"/>
              </a:rPr>
              <a:t>            通道是承担</a:t>
            </a:r>
            <a:r>
              <a:rPr lang="en-US" altLang="zh-CN" b="1" dirty="0" smtClean="0">
                <a:latin typeface="Times New Roman" pitchFamily="18" charset="0"/>
              </a:rPr>
              <a:t>I/O</a:t>
            </a:r>
            <a:r>
              <a:rPr lang="zh-CN" altLang="en-US" b="1" dirty="0" smtClean="0">
                <a:latin typeface="Times New Roman" pitchFamily="18" charset="0"/>
              </a:rPr>
              <a:t>操作管理的主要部件，主机可以连接多个通道，每个通道可以接一台或几台设备控制器，每个设备控制器又可接一台或几台外部设备，这样整个系统就可以连接很多的外部设备。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48317F5-506F-45BF-A9D3-C290ABF2B34A}" type="datetime2">
              <a:rPr kumimoji="0" lang="zh-CN" altLang="en-US" sz="1400" smtClean="0"/>
              <a:pPr eaLnBrk="1" hangingPunct="1"/>
              <a:t>2017年2月26日</a:t>
            </a:fld>
            <a:endParaRPr kumimoji="0" lang="en-US" altLang="zh-CN" sz="1400" smtClean="0"/>
          </a:p>
        </p:txBody>
      </p:sp>
      <p:sp>
        <p:nvSpPr>
          <p:cNvPr id="121858" name="Rectangle 2"/>
          <p:cNvSpPr>
            <a:spLocks noChangeArrowheads="1"/>
          </p:cNvSpPr>
          <p:nvPr/>
        </p:nvSpPr>
        <p:spPr bwMode="auto">
          <a:xfrm>
            <a:off x="5486400" y="1524000"/>
            <a:ext cx="3200400" cy="4114800"/>
          </a:xfrm>
          <a:prstGeom prst="rect">
            <a:avLst/>
          </a:prstGeom>
          <a:solidFill>
            <a:srgbClr val="FFFFFF"/>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59" name="Text Box 3"/>
          <p:cNvSpPr txBox="1">
            <a:spLocks noChangeArrowheads="1"/>
          </p:cNvSpPr>
          <p:nvPr/>
        </p:nvSpPr>
        <p:spPr bwMode="auto">
          <a:xfrm>
            <a:off x="6662738" y="1462088"/>
            <a:ext cx="874712"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FF6600"/>
                </a:solidFill>
              </a:rPr>
              <a:t>第四级</a:t>
            </a:r>
          </a:p>
        </p:txBody>
      </p:sp>
      <p:sp>
        <p:nvSpPr>
          <p:cNvPr id="121860" name="Rectangle 4"/>
          <p:cNvSpPr>
            <a:spLocks noChangeArrowheads="1"/>
          </p:cNvSpPr>
          <p:nvPr/>
        </p:nvSpPr>
        <p:spPr bwMode="auto">
          <a:xfrm>
            <a:off x="3886200" y="1524000"/>
            <a:ext cx="1600200" cy="4114800"/>
          </a:xfrm>
          <a:prstGeom prst="rect">
            <a:avLst/>
          </a:prstGeom>
          <a:solidFill>
            <a:srgbClr val="FFFFFF"/>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61" name="Text Box 5"/>
          <p:cNvSpPr txBox="1">
            <a:spLocks noChangeArrowheads="1"/>
          </p:cNvSpPr>
          <p:nvPr/>
        </p:nvSpPr>
        <p:spPr bwMode="auto">
          <a:xfrm>
            <a:off x="4313238" y="1462088"/>
            <a:ext cx="874712"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FF6600"/>
                </a:solidFill>
              </a:rPr>
              <a:t>第三级</a:t>
            </a:r>
          </a:p>
        </p:txBody>
      </p:sp>
      <p:sp>
        <p:nvSpPr>
          <p:cNvPr id="121862" name="Rectangle 6"/>
          <p:cNvSpPr>
            <a:spLocks noChangeArrowheads="1"/>
          </p:cNvSpPr>
          <p:nvPr/>
        </p:nvSpPr>
        <p:spPr bwMode="auto">
          <a:xfrm>
            <a:off x="2438400" y="1524000"/>
            <a:ext cx="1447800" cy="4114800"/>
          </a:xfrm>
          <a:prstGeom prst="rect">
            <a:avLst/>
          </a:prstGeom>
          <a:solidFill>
            <a:srgbClr val="FFFFFF"/>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63" name="Text Box 7"/>
          <p:cNvSpPr txBox="1">
            <a:spLocks noChangeArrowheads="1"/>
          </p:cNvSpPr>
          <p:nvPr/>
        </p:nvSpPr>
        <p:spPr bwMode="auto">
          <a:xfrm>
            <a:off x="2773363" y="1462088"/>
            <a:ext cx="874712"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FF6600"/>
                </a:solidFill>
              </a:rPr>
              <a:t>第二级</a:t>
            </a:r>
          </a:p>
        </p:txBody>
      </p:sp>
      <p:sp>
        <p:nvSpPr>
          <p:cNvPr id="121864" name="Rectangle 8"/>
          <p:cNvSpPr>
            <a:spLocks noChangeArrowheads="1"/>
          </p:cNvSpPr>
          <p:nvPr/>
        </p:nvSpPr>
        <p:spPr bwMode="auto">
          <a:xfrm>
            <a:off x="685800" y="1524000"/>
            <a:ext cx="1752600" cy="4114800"/>
          </a:xfrm>
          <a:prstGeom prst="rect">
            <a:avLst/>
          </a:prstGeom>
          <a:solidFill>
            <a:srgbClr val="FFFFFF"/>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899" name="Rectangle 9"/>
          <p:cNvSpPr>
            <a:spLocks noChangeArrowheads="1"/>
          </p:cNvSpPr>
          <p:nvPr/>
        </p:nvSpPr>
        <p:spPr bwMode="auto">
          <a:xfrm>
            <a:off x="838200" y="1981200"/>
            <a:ext cx="1447800" cy="3200400"/>
          </a:xfrm>
          <a:prstGeom prst="rect">
            <a:avLst/>
          </a:prstGeom>
          <a:solidFill>
            <a:srgbClr val="CCFFCC"/>
          </a:solidFill>
          <a:ln w="12700">
            <a:solidFill>
              <a:srgbClr val="7A48C4"/>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00" name="Rectangle 10"/>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2400" smtClean="0">
              <a:solidFill>
                <a:schemeClr val="tx1"/>
              </a:solidFill>
              <a:latin typeface="宋体" pitchFamily="2" charset="-122"/>
            </a:endParaRPr>
          </a:p>
        </p:txBody>
      </p:sp>
      <p:sp>
        <p:nvSpPr>
          <p:cNvPr id="37901" name="Text Box 11"/>
          <p:cNvSpPr txBox="1">
            <a:spLocks noChangeArrowheads="1"/>
          </p:cNvSpPr>
          <p:nvPr/>
        </p:nvSpPr>
        <p:spPr bwMode="auto">
          <a:xfrm>
            <a:off x="1217613" y="4298950"/>
            <a:ext cx="657225" cy="379413"/>
          </a:xfrm>
          <a:prstGeom prst="rect">
            <a:avLst/>
          </a:prstGeom>
          <a:noFill/>
          <a:ln w="1270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主存</a:t>
            </a:r>
          </a:p>
        </p:txBody>
      </p:sp>
      <p:sp>
        <p:nvSpPr>
          <p:cNvPr id="37902" name="Text Box 12"/>
          <p:cNvSpPr txBox="1">
            <a:spLocks noChangeArrowheads="1"/>
          </p:cNvSpPr>
          <p:nvPr/>
        </p:nvSpPr>
        <p:spPr bwMode="auto">
          <a:xfrm>
            <a:off x="1143000" y="2425700"/>
            <a:ext cx="823913" cy="469900"/>
          </a:xfrm>
          <a:prstGeom prst="rect">
            <a:avLst/>
          </a:prstGeom>
          <a:noFill/>
          <a:ln w="1270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CPU</a:t>
            </a:r>
          </a:p>
        </p:txBody>
      </p:sp>
      <p:sp>
        <p:nvSpPr>
          <p:cNvPr id="37903" name="Text Box 13"/>
          <p:cNvSpPr txBox="1">
            <a:spLocks noChangeArrowheads="1"/>
          </p:cNvSpPr>
          <p:nvPr/>
        </p:nvSpPr>
        <p:spPr bwMode="auto">
          <a:xfrm>
            <a:off x="2744788" y="2406650"/>
            <a:ext cx="657225" cy="379413"/>
          </a:xfrm>
          <a:prstGeom prst="rect">
            <a:avLst/>
          </a:prstGeom>
          <a:solidFill>
            <a:srgbClr val="66FF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000066"/>
                </a:solidFill>
              </a:rPr>
              <a:t>通道</a:t>
            </a:r>
          </a:p>
        </p:txBody>
      </p:sp>
      <p:sp>
        <p:nvSpPr>
          <p:cNvPr id="37904" name="Text Box 14"/>
          <p:cNvSpPr txBox="1">
            <a:spLocks noChangeArrowheads="1"/>
          </p:cNvSpPr>
          <p:nvPr/>
        </p:nvSpPr>
        <p:spPr bwMode="auto">
          <a:xfrm>
            <a:off x="2770188" y="4298950"/>
            <a:ext cx="657225" cy="379413"/>
          </a:xfrm>
          <a:prstGeom prst="rect">
            <a:avLst/>
          </a:prstGeom>
          <a:solidFill>
            <a:srgbClr val="66FF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000066"/>
                </a:solidFill>
              </a:rPr>
              <a:t>通道</a:t>
            </a:r>
          </a:p>
        </p:txBody>
      </p:sp>
      <p:sp>
        <p:nvSpPr>
          <p:cNvPr id="37905" name="Text Box 15"/>
          <p:cNvSpPr txBox="1">
            <a:spLocks noChangeArrowheads="1"/>
          </p:cNvSpPr>
          <p:nvPr/>
        </p:nvSpPr>
        <p:spPr bwMode="auto">
          <a:xfrm>
            <a:off x="4225925" y="3757613"/>
            <a:ext cx="887413" cy="573087"/>
          </a:xfrm>
          <a:prstGeom prst="rect">
            <a:avLst/>
          </a:prstGeom>
          <a:solidFill>
            <a:srgbClr val="CCEC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60000"/>
              </a:lnSpc>
              <a:spcBef>
                <a:spcPct val="50000"/>
              </a:spcBef>
            </a:pPr>
            <a:r>
              <a:rPr lang="zh-CN" altLang="en-US" sz="1800" b="1"/>
              <a:t>设备</a:t>
            </a:r>
          </a:p>
          <a:p>
            <a:pPr algn="ctr" eaLnBrk="1" hangingPunct="1">
              <a:lnSpc>
                <a:spcPct val="60000"/>
              </a:lnSpc>
              <a:spcBef>
                <a:spcPct val="50000"/>
              </a:spcBef>
            </a:pPr>
            <a:r>
              <a:rPr lang="zh-CN" altLang="en-US" sz="1800" b="1"/>
              <a:t>控制器</a:t>
            </a:r>
          </a:p>
        </p:txBody>
      </p:sp>
      <p:sp>
        <p:nvSpPr>
          <p:cNvPr id="37906" name="Text Box 16"/>
          <p:cNvSpPr txBox="1">
            <a:spLocks noChangeArrowheads="1"/>
          </p:cNvSpPr>
          <p:nvPr/>
        </p:nvSpPr>
        <p:spPr bwMode="auto">
          <a:xfrm>
            <a:off x="4225925" y="4672013"/>
            <a:ext cx="887413" cy="573087"/>
          </a:xfrm>
          <a:prstGeom prst="rect">
            <a:avLst/>
          </a:prstGeom>
          <a:solidFill>
            <a:srgbClr val="CCEC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60000"/>
              </a:lnSpc>
              <a:spcBef>
                <a:spcPct val="50000"/>
              </a:spcBef>
            </a:pPr>
            <a:r>
              <a:rPr lang="zh-CN" altLang="en-US" sz="1800" b="1"/>
              <a:t>设备</a:t>
            </a:r>
          </a:p>
          <a:p>
            <a:pPr algn="ctr" eaLnBrk="1" hangingPunct="1">
              <a:lnSpc>
                <a:spcPct val="60000"/>
              </a:lnSpc>
              <a:spcBef>
                <a:spcPct val="50000"/>
              </a:spcBef>
            </a:pPr>
            <a:r>
              <a:rPr lang="zh-CN" altLang="en-US" sz="1800" b="1"/>
              <a:t>控制器</a:t>
            </a:r>
          </a:p>
        </p:txBody>
      </p:sp>
      <p:sp>
        <p:nvSpPr>
          <p:cNvPr id="37907" name="Text Box 17"/>
          <p:cNvSpPr txBox="1">
            <a:spLocks noChangeArrowheads="1"/>
          </p:cNvSpPr>
          <p:nvPr/>
        </p:nvSpPr>
        <p:spPr bwMode="auto">
          <a:xfrm>
            <a:off x="4225925" y="2767013"/>
            <a:ext cx="887413" cy="573087"/>
          </a:xfrm>
          <a:prstGeom prst="rect">
            <a:avLst/>
          </a:prstGeom>
          <a:solidFill>
            <a:srgbClr val="CCEC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60000"/>
              </a:lnSpc>
              <a:spcBef>
                <a:spcPct val="50000"/>
              </a:spcBef>
            </a:pPr>
            <a:r>
              <a:rPr lang="zh-CN" altLang="en-US" sz="1800" b="1"/>
              <a:t>设备</a:t>
            </a:r>
          </a:p>
          <a:p>
            <a:pPr algn="ctr" eaLnBrk="1" hangingPunct="1">
              <a:lnSpc>
                <a:spcPct val="60000"/>
              </a:lnSpc>
              <a:spcBef>
                <a:spcPct val="50000"/>
              </a:spcBef>
            </a:pPr>
            <a:r>
              <a:rPr lang="zh-CN" altLang="en-US" sz="1800" b="1"/>
              <a:t>控制器</a:t>
            </a:r>
          </a:p>
        </p:txBody>
      </p:sp>
      <p:sp>
        <p:nvSpPr>
          <p:cNvPr id="37908" name="Text Box 18"/>
          <p:cNvSpPr txBox="1">
            <a:spLocks noChangeArrowheads="1"/>
          </p:cNvSpPr>
          <p:nvPr/>
        </p:nvSpPr>
        <p:spPr bwMode="auto">
          <a:xfrm>
            <a:off x="4225925" y="1852613"/>
            <a:ext cx="887413" cy="573087"/>
          </a:xfrm>
          <a:prstGeom prst="rect">
            <a:avLst/>
          </a:prstGeom>
          <a:solidFill>
            <a:srgbClr val="CCEC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60000"/>
              </a:lnSpc>
              <a:spcBef>
                <a:spcPct val="50000"/>
              </a:spcBef>
            </a:pPr>
            <a:r>
              <a:rPr lang="zh-CN" altLang="en-US" sz="1800" b="1"/>
              <a:t>设备</a:t>
            </a:r>
          </a:p>
          <a:p>
            <a:pPr algn="ctr" eaLnBrk="1" hangingPunct="1">
              <a:lnSpc>
                <a:spcPct val="60000"/>
              </a:lnSpc>
              <a:spcBef>
                <a:spcPct val="50000"/>
              </a:spcBef>
            </a:pPr>
            <a:r>
              <a:rPr lang="zh-CN" altLang="en-US" sz="1800" b="1"/>
              <a:t>控制器</a:t>
            </a:r>
          </a:p>
        </p:txBody>
      </p:sp>
      <p:sp>
        <p:nvSpPr>
          <p:cNvPr id="37909" name="Text Box 19"/>
          <p:cNvSpPr txBox="1">
            <a:spLocks noChangeArrowheads="1"/>
          </p:cNvSpPr>
          <p:nvPr/>
        </p:nvSpPr>
        <p:spPr bwMode="auto">
          <a:xfrm>
            <a:off x="5945188" y="51498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0" name="Text Box 20"/>
          <p:cNvSpPr txBox="1">
            <a:spLocks noChangeArrowheads="1"/>
          </p:cNvSpPr>
          <p:nvPr/>
        </p:nvSpPr>
        <p:spPr bwMode="auto">
          <a:xfrm>
            <a:off x="5945188" y="42354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1" name="Text Box 21"/>
          <p:cNvSpPr txBox="1">
            <a:spLocks noChangeArrowheads="1"/>
          </p:cNvSpPr>
          <p:nvPr/>
        </p:nvSpPr>
        <p:spPr bwMode="auto">
          <a:xfrm>
            <a:off x="5945188" y="32321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2" name="Text Box 22"/>
          <p:cNvSpPr txBox="1">
            <a:spLocks noChangeArrowheads="1"/>
          </p:cNvSpPr>
          <p:nvPr/>
        </p:nvSpPr>
        <p:spPr bwMode="auto">
          <a:xfrm>
            <a:off x="5970588" y="23177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3" name="Text Box 23"/>
          <p:cNvSpPr txBox="1">
            <a:spLocks noChangeArrowheads="1"/>
          </p:cNvSpPr>
          <p:nvPr/>
        </p:nvSpPr>
        <p:spPr bwMode="auto">
          <a:xfrm>
            <a:off x="7545388" y="51625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4" name="Text Box 24"/>
          <p:cNvSpPr txBox="1">
            <a:spLocks noChangeArrowheads="1"/>
          </p:cNvSpPr>
          <p:nvPr/>
        </p:nvSpPr>
        <p:spPr bwMode="auto">
          <a:xfrm>
            <a:off x="7545388" y="42227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5" name="Text Box 25"/>
          <p:cNvSpPr txBox="1">
            <a:spLocks noChangeArrowheads="1"/>
          </p:cNvSpPr>
          <p:nvPr/>
        </p:nvSpPr>
        <p:spPr bwMode="auto">
          <a:xfrm>
            <a:off x="7545388" y="32321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6" name="Text Box 26"/>
          <p:cNvSpPr txBox="1">
            <a:spLocks noChangeArrowheads="1"/>
          </p:cNvSpPr>
          <p:nvPr/>
        </p:nvSpPr>
        <p:spPr bwMode="auto">
          <a:xfrm>
            <a:off x="7545388" y="2317750"/>
            <a:ext cx="657225" cy="379413"/>
          </a:xfrm>
          <a:prstGeom prst="rect">
            <a:avLst/>
          </a:prstGeom>
          <a:solidFill>
            <a:srgbClr val="D5D5FF"/>
          </a:solidFill>
          <a:ln w="1270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t>外设</a:t>
            </a:r>
          </a:p>
        </p:txBody>
      </p:sp>
      <p:sp>
        <p:nvSpPr>
          <p:cNvPr id="37917" name="Line 27"/>
          <p:cNvSpPr>
            <a:spLocks noChangeShapeType="1"/>
          </p:cNvSpPr>
          <p:nvPr/>
        </p:nvSpPr>
        <p:spPr bwMode="auto">
          <a:xfrm>
            <a:off x="5105400" y="2133600"/>
            <a:ext cx="2743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8" name="Line 28"/>
          <p:cNvSpPr>
            <a:spLocks noChangeShapeType="1"/>
          </p:cNvSpPr>
          <p:nvPr/>
        </p:nvSpPr>
        <p:spPr bwMode="auto">
          <a:xfrm>
            <a:off x="5105400" y="3048000"/>
            <a:ext cx="2743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9" name="Line 29"/>
          <p:cNvSpPr>
            <a:spLocks noChangeShapeType="1"/>
          </p:cNvSpPr>
          <p:nvPr/>
        </p:nvSpPr>
        <p:spPr bwMode="auto">
          <a:xfrm>
            <a:off x="5105400" y="4038600"/>
            <a:ext cx="2743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0" name="Line 30"/>
          <p:cNvSpPr>
            <a:spLocks noChangeShapeType="1"/>
          </p:cNvSpPr>
          <p:nvPr/>
        </p:nvSpPr>
        <p:spPr bwMode="auto">
          <a:xfrm>
            <a:off x="5105400" y="4953000"/>
            <a:ext cx="2743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1" name="Line 31"/>
          <p:cNvSpPr>
            <a:spLocks noChangeShapeType="1"/>
          </p:cNvSpPr>
          <p:nvPr/>
        </p:nvSpPr>
        <p:spPr bwMode="auto">
          <a:xfrm flipH="1">
            <a:off x="6248400" y="21336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2" name="Line 32"/>
          <p:cNvSpPr>
            <a:spLocks noChangeShapeType="1"/>
          </p:cNvSpPr>
          <p:nvPr/>
        </p:nvSpPr>
        <p:spPr bwMode="auto">
          <a:xfrm flipH="1">
            <a:off x="7848600" y="21336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3" name="Line 33"/>
          <p:cNvSpPr>
            <a:spLocks noChangeShapeType="1"/>
          </p:cNvSpPr>
          <p:nvPr/>
        </p:nvSpPr>
        <p:spPr bwMode="auto">
          <a:xfrm flipH="1">
            <a:off x="6248400" y="30480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4" name="Line 34"/>
          <p:cNvSpPr>
            <a:spLocks noChangeShapeType="1"/>
          </p:cNvSpPr>
          <p:nvPr/>
        </p:nvSpPr>
        <p:spPr bwMode="auto">
          <a:xfrm flipH="1">
            <a:off x="6248400" y="40386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5" name="Line 35"/>
          <p:cNvSpPr>
            <a:spLocks noChangeShapeType="1"/>
          </p:cNvSpPr>
          <p:nvPr/>
        </p:nvSpPr>
        <p:spPr bwMode="auto">
          <a:xfrm flipH="1">
            <a:off x="7848600" y="30480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6" name="Line 36"/>
          <p:cNvSpPr>
            <a:spLocks noChangeShapeType="1"/>
          </p:cNvSpPr>
          <p:nvPr/>
        </p:nvSpPr>
        <p:spPr bwMode="auto">
          <a:xfrm flipH="1">
            <a:off x="6248400" y="49530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7" name="Line 37"/>
          <p:cNvSpPr>
            <a:spLocks noChangeShapeType="1"/>
          </p:cNvSpPr>
          <p:nvPr/>
        </p:nvSpPr>
        <p:spPr bwMode="auto">
          <a:xfrm flipH="1">
            <a:off x="7848600" y="49530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8" name="Line 38"/>
          <p:cNvSpPr>
            <a:spLocks noChangeShapeType="1"/>
          </p:cNvSpPr>
          <p:nvPr/>
        </p:nvSpPr>
        <p:spPr bwMode="auto">
          <a:xfrm flipH="1">
            <a:off x="7848600" y="4038600"/>
            <a:ext cx="0" cy="152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9" name="Line 39"/>
          <p:cNvSpPr>
            <a:spLocks noChangeShapeType="1"/>
          </p:cNvSpPr>
          <p:nvPr/>
        </p:nvSpPr>
        <p:spPr bwMode="auto">
          <a:xfrm flipH="1">
            <a:off x="3810000" y="2133600"/>
            <a:ext cx="3810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0" name="Line 40"/>
          <p:cNvSpPr>
            <a:spLocks noChangeShapeType="1"/>
          </p:cNvSpPr>
          <p:nvPr/>
        </p:nvSpPr>
        <p:spPr bwMode="auto">
          <a:xfrm flipH="1">
            <a:off x="3810000" y="3048000"/>
            <a:ext cx="3810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1" name="Line 41"/>
          <p:cNvSpPr>
            <a:spLocks noChangeShapeType="1"/>
          </p:cNvSpPr>
          <p:nvPr/>
        </p:nvSpPr>
        <p:spPr bwMode="auto">
          <a:xfrm flipH="1">
            <a:off x="3810000" y="4038600"/>
            <a:ext cx="3810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2" name="Line 42"/>
          <p:cNvSpPr>
            <a:spLocks noChangeShapeType="1"/>
          </p:cNvSpPr>
          <p:nvPr/>
        </p:nvSpPr>
        <p:spPr bwMode="auto">
          <a:xfrm flipH="1">
            <a:off x="3810000" y="4953000"/>
            <a:ext cx="3810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3" name="Line 43"/>
          <p:cNvSpPr>
            <a:spLocks noChangeShapeType="1"/>
          </p:cNvSpPr>
          <p:nvPr/>
        </p:nvSpPr>
        <p:spPr bwMode="auto">
          <a:xfrm>
            <a:off x="3810000" y="2133600"/>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4" name="Line 44"/>
          <p:cNvSpPr>
            <a:spLocks noChangeShapeType="1"/>
          </p:cNvSpPr>
          <p:nvPr/>
        </p:nvSpPr>
        <p:spPr bwMode="auto">
          <a:xfrm>
            <a:off x="3810000" y="4038600"/>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5" name="Line 45"/>
          <p:cNvSpPr>
            <a:spLocks noChangeShapeType="1"/>
          </p:cNvSpPr>
          <p:nvPr/>
        </p:nvSpPr>
        <p:spPr bwMode="auto">
          <a:xfrm flipH="1">
            <a:off x="3505200" y="4495800"/>
            <a:ext cx="3048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6" name="Line 46"/>
          <p:cNvSpPr>
            <a:spLocks noChangeShapeType="1"/>
          </p:cNvSpPr>
          <p:nvPr/>
        </p:nvSpPr>
        <p:spPr bwMode="auto">
          <a:xfrm flipH="1">
            <a:off x="3505200" y="2578100"/>
            <a:ext cx="3048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7" name="Line 47"/>
          <p:cNvSpPr>
            <a:spLocks noChangeShapeType="1"/>
          </p:cNvSpPr>
          <p:nvPr/>
        </p:nvSpPr>
        <p:spPr bwMode="auto">
          <a:xfrm flipH="1">
            <a:off x="2438400" y="2667000"/>
            <a:ext cx="2286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8" name="Line 48"/>
          <p:cNvSpPr>
            <a:spLocks noChangeShapeType="1"/>
          </p:cNvSpPr>
          <p:nvPr/>
        </p:nvSpPr>
        <p:spPr bwMode="auto">
          <a:xfrm>
            <a:off x="2438400" y="26670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39" name="Line 49"/>
          <p:cNvSpPr>
            <a:spLocks noChangeShapeType="1"/>
          </p:cNvSpPr>
          <p:nvPr/>
        </p:nvSpPr>
        <p:spPr bwMode="auto">
          <a:xfrm flipH="1">
            <a:off x="2438400" y="4572000"/>
            <a:ext cx="2286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0" name="Line 50"/>
          <p:cNvSpPr>
            <a:spLocks noChangeShapeType="1"/>
          </p:cNvSpPr>
          <p:nvPr/>
        </p:nvSpPr>
        <p:spPr bwMode="auto">
          <a:xfrm flipH="1">
            <a:off x="2209800" y="4419600"/>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1" name="Line 51"/>
          <p:cNvSpPr>
            <a:spLocks noChangeShapeType="1"/>
          </p:cNvSpPr>
          <p:nvPr/>
        </p:nvSpPr>
        <p:spPr bwMode="auto">
          <a:xfrm flipH="1">
            <a:off x="2209800" y="2514600"/>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2" name="Line 52"/>
          <p:cNvSpPr>
            <a:spLocks noChangeShapeType="1"/>
          </p:cNvSpPr>
          <p:nvPr/>
        </p:nvSpPr>
        <p:spPr bwMode="auto">
          <a:xfrm>
            <a:off x="2209800" y="25146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3" name="Line 53"/>
          <p:cNvSpPr>
            <a:spLocks noChangeShapeType="1"/>
          </p:cNvSpPr>
          <p:nvPr/>
        </p:nvSpPr>
        <p:spPr bwMode="auto">
          <a:xfrm>
            <a:off x="1981200" y="2654300"/>
            <a:ext cx="2286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4" name="Line 54"/>
          <p:cNvSpPr>
            <a:spLocks noChangeShapeType="1"/>
          </p:cNvSpPr>
          <p:nvPr/>
        </p:nvSpPr>
        <p:spPr bwMode="auto">
          <a:xfrm>
            <a:off x="1981200" y="4495800"/>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45" name="Text Box 55"/>
          <p:cNvSpPr txBox="1">
            <a:spLocks noChangeArrowheads="1"/>
          </p:cNvSpPr>
          <p:nvPr/>
        </p:nvSpPr>
        <p:spPr bwMode="auto">
          <a:xfrm>
            <a:off x="1195388" y="2011363"/>
            <a:ext cx="69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009900"/>
                </a:solidFill>
              </a:rPr>
              <a:t>主机</a:t>
            </a:r>
          </a:p>
        </p:txBody>
      </p:sp>
      <p:sp>
        <p:nvSpPr>
          <p:cNvPr id="37946" name="Text Box 56"/>
          <p:cNvSpPr txBox="1">
            <a:spLocks noChangeArrowheads="1"/>
          </p:cNvSpPr>
          <p:nvPr/>
        </p:nvSpPr>
        <p:spPr bwMode="auto">
          <a:xfrm rot="-5400000">
            <a:off x="2615407" y="3282156"/>
            <a:ext cx="5905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7947" name="Text Box 57"/>
          <p:cNvSpPr txBox="1">
            <a:spLocks noChangeArrowheads="1"/>
          </p:cNvSpPr>
          <p:nvPr/>
        </p:nvSpPr>
        <p:spPr bwMode="auto">
          <a:xfrm>
            <a:off x="6858000" y="2133600"/>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7948" name="Text Box 58"/>
          <p:cNvSpPr txBox="1">
            <a:spLocks noChangeArrowheads="1"/>
          </p:cNvSpPr>
          <p:nvPr/>
        </p:nvSpPr>
        <p:spPr bwMode="auto">
          <a:xfrm>
            <a:off x="6858000" y="3063875"/>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7949" name="Text Box 59"/>
          <p:cNvSpPr txBox="1">
            <a:spLocks noChangeArrowheads="1"/>
          </p:cNvSpPr>
          <p:nvPr/>
        </p:nvSpPr>
        <p:spPr bwMode="auto">
          <a:xfrm>
            <a:off x="6858000" y="4038600"/>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7950" name="Text Box 60"/>
          <p:cNvSpPr txBox="1">
            <a:spLocks noChangeArrowheads="1"/>
          </p:cNvSpPr>
          <p:nvPr/>
        </p:nvSpPr>
        <p:spPr bwMode="auto">
          <a:xfrm>
            <a:off x="6858000" y="4906963"/>
            <a:ext cx="5905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t>…</a:t>
            </a:r>
          </a:p>
        </p:txBody>
      </p:sp>
      <p:sp>
        <p:nvSpPr>
          <p:cNvPr id="37951" name="Text Box 61"/>
          <p:cNvSpPr txBox="1">
            <a:spLocks noChangeArrowheads="1"/>
          </p:cNvSpPr>
          <p:nvPr/>
        </p:nvSpPr>
        <p:spPr bwMode="auto">
          <a:xfrm rot="-5400000">
            <a:off x="4389438" y="2346325"/>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t>
            </a:r>
          </a:p>
        </p:txBody>
      </p:sp>
      <p:sp>
        <p:nvSpPr>
          <p:cNvPr id="37952" name="Text Box 62"/>
          <p:cNvSpPr txBox="1">
            <a:spLocks noChangeArrowheads="1"/>
          </p:cNvSpPr>
          <p:nvPr/>
        </p:nvSpPr>
        <p:spPr bwMode="auto">
          <a:xfrm rot="-5400000">
            <a:off x="4403725" y="4283075"/>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t>
            </a:r>
          </a:p>
        </p:txBody>
      </p:sp>
      <p:sp>
        <p:nvSpPr>
          <p:cNvPr id="121919" name="Text Box 63"/>
          <p:cNvSpPr txBox="1">
            <a:spLocks noChangeArrowheads="1"/>
          </p:cNvSpPr>
          <p:nvPr/>
        </p:nvSpPr>
        <p:spPr bwMode="auto">
          <a:xfrm>
            <a:off x="1152525" y="1462088"/>
            <a:ext cx="874713"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solidFill>
                  <a:srgbClr val="FF6600"/>
                </a:solidFill>
              </a:rPr>
              <a:t>第一级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191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186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18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1860"/>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218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1858"/>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21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P spid="121859" grpId="0" autoUpdateAnimBg="0"/>
      <p:bldP spid="121860" grpId="0" animBg="1"/>
      <p:bldP spid="121861" grpId="0" autoUpdateAnimBg="0"/>
      <p:bldP spid="121862" grpId="0" animBg="1"/>
      <p:bldP spid="121863" grpId="0" autoUpdateAnimBg="0"/>
      <p:bldP spid="121864" grpId="0" animBg="1"/>
      <p:bldP spid="1219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0122C19-6EE8-4BA2-B1C2-0943B34BE304}" type="datetime2">
              <a:rPr kumimoji="0" lang="zh-CN" altLang="en-US" sz="1400" smtClean="0"/>
              <a:pPr eaLnBrk="1" hangingPunct="1"/>
              <a:t>2017年2月26日</a:t>
            </a:fld>
            <a:endParaRPr kumimoji="0" lang="en-US" altLang="zh-CN" sz="1400" smtClean="0"/>
          </a:p>
        </p:txBody>
      </p:sp>
      <p:sp>
        <p:nvSpPr>
          <p:cNvPr id="38916"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3200" smtClean="0">
              <a:solidFill>
                <a:srgbClr val="FF6600"/>
              </a:solidFill>
              <a:latin typeface="Times New Roman" pitchFamily="18" charset="0"/>
            </a:endParaRPr>
          </a:p>
        </p:txBody>
      </p:sp>
      <p:sp>
        <p:nvSpPr>
          <p:cNvPr id="128003" name="Rectangle 3"/>
          <p:cNvSpPr>
            <a:spLocks noGrp="1" noChangeArrowheads="1"/>
          </p:cNvSpPr>
          <p:nvPr>
            <p:ph type="body" idx="1"/>
          </p:nvPr>
        </p:nvSpPr>
        <p:spPr>
          <a:xfrm>
            <a:off x="304800" y="914400"/>
            <a:ext cx="8534400" cy="914400"/>
          </a:xfrm>
        </p:spPr>
        <p:txBody>
          <a:bodyPr/>
          <a:lstStyle/>
          <a:p>
            <a:pPr eaLnBrk="1" hangingPunct="1">
              <a:buFontTx/>
              <a:buNone/>
            </a:pPr>
            <a:r>
              <a:rPr lang="en-US" altLang="zh-CN" sz="3600" b="1" dirty="0" smtClean="0">
                <a:solidFill>
                  <a:srgbClr val="800000"/>
                </a:solidFill>
                <a:latin typeface="Times New Roman" pitchFamily="18" charset="0"/>
              </a:rPr>
              <a:t>1.2.3  </a:t>
            </a:r>
            <a:r>
              <a:rPr lang="zh-CN" altLang="en-US" sz="3600" b="1" dirty="0" smtClean="0">
                <a:solidFill>
                  <a:srgbClr val="800000"/>
                </a:solidFill>
                <a:latin typeface="Times New Roman" pitchFamily="18" charset="0"/>
              </a:rPr>
              <a:t>不同对象观察到的计算机硬件系统</a:t>
            </a:r>
            <a:r>
              <a:rPr lang="zh-CN" altLang="en-US" sz="3600" b="1" dirty="0" smtClean="0">
                <a:solidFill>
                  <a:srgbClr val="800000"/>
                </a:solidFill>
              </a:rPr>
              <a:t> </a:t>
            </a:r>
          </a:p>
        </p:txBody>
      </p:sp>
      <p:pic>
        <p:nvPicPr>
          <p:cNvPr id="128004" name="Picture 4" descr="t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5791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Text Box 5"/>
          <p:cNvSpPr txBox="1">
            <a:spLocks noChangeArrowheads="1"/>
          </p:cNvSpPr>
          <p:nvPr/>
        </p:nvSpPr>
        <p:spPr bwMode="auto">
          <a:xfrm>
            <a:off x="457200" y="2209800"/>
            <a:ext cx="2438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3200" b="1"/>
              <a:t>        </a:t>
            </a:r>
            <a:r>
              <a:rPr lang="zh-CN" altLang="en-US" sz="3200" b="1"/>
              <a:t>一般用户观察到的计算机硬件系统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P spid="12800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7F63DAF-F892-4CE1-98BC-2FAF5A3F494A}" type="datetime2">
              <a:rPr kumimoji="0" lang="zh-CN" altLang="en-US" sz="1400" smtClean="0"/>
              <a:pPr eaLnBrk="1" hangingPunct="1"/>
              <a:t>2017年2月26日</a:t>
            </a:fld>
            <a:endParaRPr kumimoji="0" lang="en-US" altLang="zh-CN" sz="1400" smtClean="0"/>
          </a:p>
        </p:txBody>
      </p:sp>
      <p:sp>
        <p:nvSpPr>
          <p:cNvPr id="39940"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3200" smtClean="0"/>
          </a:p>
        </p:txBody>
      </p:sp>
      <p:sp>
        <p:nvSpPr>
          <p:cNvPr id="129027" name="Rectangle 3"/>
          <p:cNvSpPr>
            <a:spLocks noGrp="1" noChangeArrowheads="1"/>
          </p:cNvSpPr>
          <p:nvPr>
            <p:ph type="body" idx="1"/>
          </p:nvPr>
        </p:nvSpPr>
        <p:spPr>
          <a:xfrm>
            <a:off x="304800" y="1160463"/>
            <a:ext cx="2971800" cy="4876800"/>
          </a:xfrm>
        </p:spPr>
        <p:txBody>
          <a:bodyPr/>
          <a:lstStyle/>
          <a:p>
            <a:pPr eaLnBrk="1" hangingPunct="1">
              <a:buFontTx/>
              <a:buNone/>
            </a:pPr>
            <a:r>
              <a:rPr lang="en-US" altLang="zh-CN" sz="3600" b="1" smtClean="0">
                <a:latin typeface="Times New Roman" pitchFamily="18" charset="0"/>
              </a:rPr>
              <a:t>           </a:t>
            </a:r>
            <a:r>
              <a:rPr lang="zh-CN" altLang="en-US" sz="3600" b="1" smtClean="0">
                <a:latin typeface="Times New Roman" pitchFamily="18" charset="0"/>
              </a:rPr>
              <a:t>专业用户观察到的计算机硬件系统</a:t>
            </a:r>
            <a:r>
              <a:rPr lang="zh-CN" altLang="en-US" sz="3600" b="1" smtClean="0"/>
              <a:t> </a:t>
            </a:r>
          </a:p>
        </p:txBody>
      </p:sp>
      <p:pic>
        <p:nvPicPr>
          <p:cNvPr id="129028" name="Picture 4" descr="t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5156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78F2E46-8F83-4224-B5DA-B4CC6B8250CB}" type="datetime2">
              <a:rPr kumimoji="0" lang="zh-CN" altLang="en-US" sz="1400" smtClean="0"/>
              <a:pPr eaLnBrk="1" hangingPunct="1"/>
              <a:t>2017年2月26日</a:t>
            </a:fld>
            <a:endParaRPr kumimoji="0" lang="en-US" altLang="zh-CN" sz="1400" smtClean="0"/>
          </a:p>
        </p:txBody>
      </p:sp>
      <p:sp>
        <p:nvSpPr>
          <p:cNvPr id="40964"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z="3200" smtClean="0"/>
          </a:p>
        </p:txBody>
      </p:sp>
      <p:sp>
        <p:nvSpPr>
          <p:cNvPr id="130051" name="Rectangle 3"/>
          <p:cNvSpPr>
            <a:spLocks noGrp="1" noChangeArrowheads="1"/>
          </p:cNvSpPr>
          <p:nvPr>
            <p:ph type="body" idx="1"/>
          </p:nvPr>
        </p:nvSpPr>
        <p:spPr>
          <a:xfrm>
            <a:off x="228600" y="1160463"/>
            <a:ext cx="3124200" cy="4876800"/>
          </a:xfrm>
        </p:spPr>
        <p:txBody>
          <a:bodyPr/>
          <a:lstStyle/>
          <a:p>
            <a:pPr eaLnBrk="1" hangingPunct="1">
              <a:buFontTx/>
              <a:buNone/>
            </a:pPr>
            <a:r>
              <a:rPr lang="en-US" altLang="zh-CN" sz="3600" b="1" smtClean="0">
                <a:latin typeface="Times New Roman" pitchFamily="18" charset="0"/>
              </a:rPr>
              <a:t>           </a:t>
            </a:r>
            <a:r>
              <a:rPr lang="zh-CN" altLang="en-US" sz="3600" b="1" smtClean="0">
                <a:latin typeface="Times New Roman" pitchFamily="18" charset="0"/>
              </a:rPr>
              <a:t>计算机设计者观察到的计算机硬件系统</a:t>
            </a:r>
            <a:r>
              <a:rPr lang="zh-CN" altLang="en-US" sz="3600" b="1" smtClean="0"/>
              <a:t> </a:t>
            </a:r>
          </a:p>
        </p:txBody>
      </p:sp>
      <p:graphicFrame>
        <p:nvGraphicFramePr>
          <p:cNvPr id="130052" name="Object 4"/>
          <p:cNvGraphicFramePr>
            <a:graphicFrameLocks noChangeAspect="1"/>
          </p:cNvGraphicFramePr>
          <p:nvPr/>
        </p:nvGraphicFramePr>
        <p:xfrm>
          <a:off x="3886200" y="762000"/>
          <a:ext cx="4797425" cy="5486400"/>
        </p:xfrm>
        <a:graphic>
          <a:graphicData uri="http://schemas.openxmlformats.org/presentationml/2006/ole">
            <mc:AlternateContent xmlns:mc="http://schemas.openxmlformats.org/markup-compatibility/2006">
              <mc:Choice xmlns:v="urn:schemas-microsoft-com:vml" Requires="v">
                <p:oleObj spid="_x0000_s40975" name="VISIO" r:id="rId3" imgW="2819400" imgH="3223260" progId="Visio.Drawing.6">
                  <p:embed/>
                </p:oleObj>
              </mc:Choice>
              <mc:Fallback>
                <p:oleObj name="VISIO" r:id="rId3" imgW="2819400" imgH="32232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762000"/>
                        <a:ext cx="4797425"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4A1A569-7FEB-448A-9A4D-D3F881AB6437}" type="datetime2">
              <a:rPr kumimoji="0" lang="zh-CN" altLang="en-US" sz="1400" smtClean="0"/>
              <a:pPr eaLnBrk="1" hangingPunct="1"/>
              <a:t>2017年2月26日</a:t>
            </a:fld>
            <a:endParaRPr kumimoji="0" lang="en-US" altLang="zh-CN" sz="1400" smtClean="0"/>
          </a:p>
        </p:txBody>
      </p:sp>
      <p:sp>
        <p:nvSpPr>
          <p:cNvPr id="148482" name="Rectangle 2"/>
          <p:cNvSpPr>
            <a:spLocks noGrp="1" noChangeArrowheads="1"/>
          </p:cNvSpPr>
          <p:nvPr>
            <p:ph type="body" idx="4294967295"/>
          </p:nvPr>
        </p:nvSpPr>
        <p:spPr/>
        <p:txBody>
          <a:bodyPr/>
          <a:lstStyle/>
          <a:p>
            <a:pPr algn="just" eaLnBrk="1" hangingPunct="1"/>
            <a:r>
              <a:rPr lang="zh-CN" altLang="en-US" sz="4000" b="1" dirty="0" smtClean="0"/>
              <a:t>本课程的</a:t>
            </a:r>
            <a:r>
              <a:rPr lang="zh-CN" altLang="en-US" sz="4000" b="1" dirty="0" smtClean="0">
                <a:latin typeface="宋体" pitchFamily="2" charset="-122"/>
              </a:rPr>
              <a:t>地位</a:t>
            </a:r>
          </a:p>
          <a:p>
            <a:pPr lvl="1" algn="just" eaLnBrk="1" hangingPunct="1">
              <a:buFontTx/>
              <a:buNone/>
            </a:pPr>
            <a:r>
              <a:rPr lang="zh-CN" altLang="en-US" sz="3600" b="1" dirty="0" smtClean="0">
                <a:latin typeface="宋体" pitchFamily="2" charset="-122"/>
              </a:rPr>
              <a:t>其</a:t>
            </a:r>
            <a:r>
              <a:rPr lang="zh-CN" altLang="en-US" sz="3600" b="1" dirty="0" smtClean="0">
                <a:solidFill>
                  <a:srgbClr val="0000FF"/>
                </a:solidFill>
                <a:latin typeface="宋体" pitchFamily="2" charset="-122"/>
              </a:rPr>
              <a:t>后续</a:t>
            </a:r>
            <a:r>
              <a:rPr lang="zh-CN" altLang="en-US" sz="3600" b="1" dirty="0" smtClean="0">
                <a:latin typeface="宋体" pitchFamily="2" charset="-122"/>
              </a:rPr>
              <a:t>的课程有：</a:t>
            </a:r>
          </a:p>
          <a:p>
            <a:pPr algn="just" eaLnBrk="1" hangingPunct="1">
              <a:buFontTx/>
              <a:buNone/>
            </a:pPr>
            <a:r>
              <a:rPr lang="zh-CN" altLang="en-US" sz="4000" b="1" dirty="0" smtClean="0">
                <a:solidFill>
                  <a:srgbClr val="FF0000"/>
                </a:solidFill>
                <a:latin typeface="宋体" pitchFamily="2" charset="-122"/>
              </a:rPr>
              <a:t>       操作系统</a:t>
            </a:r>
            <a:endParaRPr lang="en-US" altLang="zh-CN" sz="4000" b="1" dirty="0">
              <a:solidFill>
                <a:srgbClr val="FF0000"/>
              </a:solidFill>
              <a:latin typeface="宋体" pitchFamily="2" charset="-122"/>
            </a:endParaRPr>
          </a:p>
          <a:p>
            <a:pPr algn="just" eaLnBrk="1" hangingPunct="1">
              <a:buFontTx/>
              <a:buNone/>
            </a:pPr>
            <a:r>
              <a:rPr lang="en-US" altLang="zh-CN" sz="4000" b="1" dirty="0" smtClean="0">
                <a:solidFill>
                  <a:srgbClr val="FF0000"/>
                </a:solidFill>
                <a:latin typeface="宋体" pitchFamily="2" charset="-122"/>
              </a:rPr>
              <a:t>			</a:t>
            </a:r>
            <a:r>
              <a:rPr lang="zh-CN" altLang="en-US" sz="4000" b="1" dirty="0" smtClean="0">
                <a:solidFill>
                  <a:srgbClr val="FF0000"/>
                </a:solidFill>
                <a:latin typeface="宋体" pitchFamily="2" charset="-122"/>
              </a:rPr>
              <a:t>计算机网络</a:t>
            </a:r>
            <a:endParaRPr lang="en-US" altLang="zh-CN" sz="4000" b="1" dirty="0" smtClean="0">
              <a:solidFill>
                <a:srgbClr val="FF0000"/>
              </a:solidFill>
              <a:latin typeface="宋体" pitchFamily="2" charset="-122"/>
            </a:endParaRPr>
          </a:p>
          <a:p>
            <a:pPr algn="just" eaLnBrk="1" hangingPunct="1">
              <a:buFontTx/>
              <a:buNone/>
            </a:pPr>
            <a:r>
              <a:rPr lang="en-US" altLang="zh-CN" sz="4000" b="1" dirty="0">
                <a:solidFill>
                  <a:srgbClr val="FF0000"/>
                </a:solidFill>
                <a:latin typeface="宋体" pitchFamily="2" charset="-122"/>
              </a:rPr>
              <a:t>	</a:t>
            </a:r>
            <a:r>
              <a:rPr lang="en-US" altLang="zh-CN" sz="4000" b="1" dirty="0" smtClean="0">
                <a:solidFill>
                  <a:srgbClr val="FF0000"/>
                </a:solidFill>
                <a:latin typeface="宋体" pitchFamily="2" charset="-122"/>
              </a:rPr>
              <a:t>		</a:t>
            </a:r>
            <a:r>
              <a:rPr lang="zh-CN" altLang="en-US" sz="4000" b="1" dirty="0" smtClean="0">
                <a:solidFill>
                  <a:schemeClr val="accent2">
                    <a:lumMod val="50000"/>
                  </a:schemeClr>
                </a:solidFill>
                <a:latin typeface="宋体" pitchFamily="2" charset="-122"/>
              </a:rPr>
              <a:t>单片机</a:t>
            </a:r>
            <a:endParaRPr lang="en-US" altLang="zh-CN" sz="4000" b="1" dirty="0">
              <a:solidFill>
                <a:schemeClr val="accent2">
                  <a:lumMod val="50000"/>
                </a:schemeClr>
              </a:solidFill>
              <a:latin typeface="宋体" pitchFamily="2" charset="-122"/>
            </a:endParaRPr>
          </a:p>
          <a:p>
            <a:pPr algn="just" eaLnBrk="1" hangingPunct="1">
              <a:buFontTx/>
              <a:buNone/>
            </a:pPr>
            <a:r>
              <a:rPr lang="en-US" altLang="zh-CN" sz="4000" b="1" dirty="0" smtClean="0">
                <a:solidFill>
                  <a:schemeClr val="accent2">
                    <a:lumMod val="50000"/>
                  </a:schemeClr>
                </a:solidFill>
                <a:latin typeface="宋体" pitchFamily="2" charset="-122"/>
              </a:rPr>
              <a:t>			</a:t>
            </a:r>
            <a:r>
              <a:rPr lang="zh-CN" altLang="en-US" sz="4000" b="1" dirty="0" smtClean="0">
                <a:solidFill>
                  <a:schemeClr val="accent2">
                    <a:lumMod val="50000"/>
                  </a:schemeClr>
                </a:solidFill>
                <a:latin typeface="宋体" pitchFamily="2" charset="-122"/>
              </a:rPr>
              <a:t>嵌入式 </a:t>
            </a:r>
            <a:r>
              <a:rPr lang="zh-CN" altLang="en-US" sz="4000" b="1" dirty="0" smtClean="0">
                <a:solidFill>
                  <a:srgbClr val="FF0000"/>
                </a:solidFill>
                <a:latin typeface="宋体" pitchFamily="2" charset="-122"/>
              </a:rPr>
              <a:t>等。</a:t>
            </a:r>
            <a:endParaRPr lang="zh-CN" altLang="en-US" sz="4000" b="1" dirty="0" smtClean="0">
              <a:solidFill>
                <a:schemeClr val="accent2">
                  <a:lumMod val="50000"/>
                </a:schemeClr>
              </a:solidFill>
              <a:latin typeface="宋体" pitchFamily="2" charset="-122"/>
            </a:endParaRPr>
          </a:p>
        </p:txBody>
      </p:sp>
      <p:sp>
        <p:nvSpPr>
          <p:cNvPr id="6149" name="Rectangle 3"/>
          <p:cNvSpPr>
            <a:spLocks noGrp="1" noChangeArrowheads="1"/>
          </p:cNvSpPr>
          <p:nvPr>
            <p:ph type="title" idx="4294967295"/>
          </p:nvPr>
        </p:nvSpPr>
        <p:spPr/>
        <p:txBody>
          <a:bodyPr/>
          <a:lstStyle/>
          <a:p>
            <a:pPr eaLnBrk="1" hangingPunct="1"/>
            <a:r>
              <a:rPr lang="zh-CN" altLang="en-US" smtClean="0">
                <a:latin typeface="宋体" pitchFamily="2" charset="-122"/>
              </a:rPr>
              <a:t>学习指南</a:t>
            </a:r>
            <a:endParaRPr lang="zh-CN" altLang="en-US" sz="3600" b="0" smtClean="0"/>
          </a:p>
        </p:txBody>
      </p:sp>
    </p:spTree>
    <p:extLst>
      <p:ext uri="{BB962C8B-B14F-4D97-AF65-F5344CB8AC3E}">
        <p14:creationId xmlns:p14="http://schemas.microsoft.com/office/powerpoint/2010/main" val="19322917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48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84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848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848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84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F75A848-D21F-4190-B17F-82660641B287}" type="datetime2">
              <a:rPr kumimoji="0" lang="zh-CN" altLang="en-US" sz="1400" smtClean="0"/>
              <a:pPr eaLnBrk="1" hangingPunct="1"/>
              <a:t>2017年2月26日</a:t>
            </a:fld>
            <a:endParaRPr kumimoji="0" lang="en-US" altLang="zh-CN" sz="1400" smtClean="0"/>
          </a:p>
        </p:txBody>
      </p:sp>
      <p:sp>
        <p:nvSpPr>
          <p:cNvPr id="163843" name="Rectangle 3"/>
          <p:cNvSpPr>
            <a:spLocks noGrp="1" noChangeArrowheads="1"/>
          </p:cNvSpPr>
          <p:nvPr>
            <p:ph type="body" idx="1"/>
          </p:nvPr>
        </p:nvSpPr>
        <p:spPr>
          <a:xfrm>
            <a:off x="468313" y="908050"/>
            <a:ext cx="8280400" cy="5568950"/>
          </a:xfrm>
        </p:spPr>
        <p:txBody>
          <a:bodyPr/>
          <a:lstStyle/>
          <a:p>
            <a:pPr eaLnBrk="1" hangingPunct="1">
              <a:lnSpc>
                <a:spcPct val="90000"/>
              </a:lnSpc>
              <a:buFontTx/>
              <a:buNone/>
            </a:pPr>
            <a:r>
              <a:rPr lang="en-US" altLang="zh-CN" b="1" dirty="0" smtClean="0">
                <a:solidFill>
                  <a:srgbClr val="A50021"/>
                </a:solidFill>
                <a:latin typeface="Times New Roman" pitchFamily="18" charset="0"/>
              </a:rPr>
              <a:t>1.2.4 </a:t>
            </a:r>
            <a:r>
              <a:rPr lang="zh-CN" altLang="en-US" b="1" dirty="0" smtClean="0">
                <a:solidFill>
                  <a:srgbClr val="A50021"/>
                </a:solidFill>
                <a:latin typeface="Times New Roman" pitchFamily="18" charset="0"/>
              </a:rPr>
              <a:t>冯</a:t>
            </a:r>
            <a:r>
              <a:rPr lang="en-US" altLang="zh-CN" b="1" dirty="0" smtClean="0">
                <a:solidFill>
                  <a:srgbClr val="A50021"/>
                </a:solidFill>
                <a:latin typeface="Times New Roman" pitchFamily="18" charset="0"/>
              </a:rPr>
              <a:t>·</a:t>
            </a:r>
            <a:r>
              <a:rPr lang="zh-CN" altLang="en-US" b="1" dirty="0" smtClean="0">
                <a:solidFill>
                  <a:srgbClr val="A50021"/>
                </a:solidFill>
                <a:latin typeface="Times New Roman" pitchFamily="18" charset="0"/>
              </a:rPr>
              <a:t>诺依曼结构和哈佛结构的存储器设计思想</a:t>
            </a:r>
            <a:r>
              <a:rPr lang="zh-CN" altLang="en-US" b="1" dirty="0" smtClean="0">
                <a:solidFill>
                  <a:srgbClr val="1F6FFF"/>
                </a:solidFill>
                <a:latin typeface="Times New Roman" pitchFamily="18" charset="0"/>
              </a:rPr>
              <a:t> </a:t>
            </a:r>
          </a:p>
          <a:p>
            <a:pPr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冯</a:t>
            </a:r>
            <a:r>
              <a:rPr lang="en-US" altLang="zh-CN" b="1" dirty="0" smtClean="0">
                <a:latin typeface="Times New Roman" pitchFamily="18" charset="0"/>
              </a:rPr>
              <a:t>·</a:t>
            </a:r>
            <a:r>
              <a:rPr lang="zh-CN" altLang="en-US" b="1" dirty="0" smtClean="0">
                <a:latin typeface="Times New Roman" pitchFamily="18" charset="0"/>
              </a:rPr>
              <a:t>诺伊曼结构</a:t>
            </a:r>
          </a:p>
          <a:p>
            <a:pPr eaLnBrk="1" hangingPunct="1">
              <a:lnSpc>
                <a:spcPct val="90000"/>
              </a:lnSpc>
              <a:buFontTx/>
              <a:buNone/>
            </a:pPr>
            <a:r>
              <a:rPr lang="zh-CN" altLang="en-US" b="1" dirty="0" smtClean="0">
                <a:latin typeface="Times New Roman" pitchFamily="18" charset="0"/>
              </a:rPr>
              <a:t>            冯</a:t>
            </a:r>
            <a:r>
              <a:rPr lang="en-US" altLang="zh-CN" b="1" dirty="0" smtClean="0">
                <a:latin typeface="Times New Roman" pitchFamily="18" charset="0"/>
              </a:rPr>
              <a:t>·</a:t>
            </a:r>
            <a:r>
              <a:rPr lang="zh-CN" altLang="en-US" b="1" dirty="0" smtClean="0">
                <a:latin typeface="Times New Roman" pitchFamily="18" charset="0"/>
              </a:rPr>
              <a:t>诺依曼结构也称普林斯顿结构，是一种将程序指令存储器和数据存储器合并在一起的存储器结构。指令存储地址和数据存储地址指向同一个存储器的不同物理位置。</a:t>
            </a:r>
          </a:p>
          <a:p>
            <a:pPr eaLnBrk="1" hangingPunct="1">
              <a:lnSpc>
                <a:spcPct val="90000"/>
              </a:lnSpc>
              <a:buFontTx/>
              <a:buNone/>
            </a:pPr>
            <a:r>
              <a:rPr lang="zh-CN" altLang="en-US" b="1" dirty="0" smtClean="0">
                <a:latin typeface="Times New Roman" pitchFamily="18" charset="0"/>
              </a:rPr>
              <a:t>          使用冯</a:t>
            </a:r>
            <a:r>
              <a:rPr lang="en-US" altLang="zh-CN" b="1" dirty="0" smtClean="0">
                <a:latin typeface="Times New Roman" pitchFamily="18" charset="0"/>
              </a:rPr>
              <a:t>·</a:t>
            </a:r>
            <a:r>
              <a:rPr lang="zh-CN" altLang="en-US" b="1" dirty="0" smtClean="0">
                <a:latin typeface="Times New Roman" pitchFamily="18" charset="0"/>
              </a:rPr>
              <a:t>诺伊曼结构的中央处理器有很多。如</a:t>
            </a:r>
            <a:r>
              <a:rPr lang="en-US" altLang="zh-CN" b="1" dirty="0" smtClean="0">
                <a:latin typeface="Times New Roman" pitchFamily="18" charset="0"/>
              </a:rPr>
              <a:t>Intel</a:t>
            </a:r>
            <a:r>
              <a:rPr lang="zh-CN" altLang="en-US" b="1" dirty="0" smtClean="0">
                <a:latin typeface="Times New Roman" pitchFamily="18" charset="0"/>
              </a:rPr>
              <a:t>公司的</a:t>
            </a:r>
            <a:r>
              <a:rPr lang="en-US" altLang="zh-CN" b="1" dirty="0" smtClean="0">
                <a:solidFill>
                  <a:srgbClr val="F93D17"/>
                </a:solidFill>
                <a:latin typeface="Times New Roman" pitchFamily="18" charset="0"/>
              </a:rPr>
              <a:t>80X86</a:t>
            </a:r>
            <a:r>
              <a:rPr lang="zh-CN" altLang="en-US" b="1" dirty="0" smtClean="0">
                <a:latin typeface="Times New Roman" pitchFamily="18" charset="0"/>
              </a:rPr>
              <a:t>、</a:t>
            </a:r>
            <a:r>
              <a:rPr lang="en-US" altLang="zh-CN" b="1" dirty="0" smtClean="0">
                <a:latin typeface="Times New Roman" pitchFamily="18" charset="0"/>
              </a:rPr>
              <a:t>ARM</a:t>
            </a:r>
            <a:r>
              <a:rPr lang="zh-CN" altLang="en-US" b="1" dirty="0" smtClean="0">
                <a:latin typeface="Times New Roman" pitchFamily="18" charset="0"/>
              </a:rPr>
              <a:t>公司的</a:t>
            </a:r>
            <a:r>
              <a:rPr lang="en-US" altLang="zh-CN" b="1" dirty="0" smtClean="0">
                <a:solidFill>
                  <a:srgbClr val="F93D17"/>
                </a:solidFill>
                <a:latin typeface="Times New Roman" pitchFamily="18" charset="0"/>
              </a:rPr>
              <a:t>ARM7</a:t>
            </a:r>
            <a:r>
              <a:rPr lang="zh-CN" altLang="en-US" b="1" dirty="0" smtClean="0">
                <a:latin typeface="Times New Roman" pitchFamily="18" charset="0"/>
              </a:rPr>
              <a:t>、</a:t>
            </a:r>
            <a:r>
              <a:rPr lang="en-US" altLang="zh-CN" b="1" dirty="0" smtClean="0">
                <a:latin typeface="Times New Roman" pitchFamily="18" charset="0"/>
              </a:rPr>
              <a:t>MIPS</a:t>
            </a:r>
            <a:r>
              <a:rPr lang="zh-CN" altLang="en-US" b="1" dirty="0" smtClean="0">
                <a:latin typeface="Times New Roman" pitchFamily="18" charset="0"/>
              </a:rPr>
              <a:t>公司的</a:t>
            </a:r>
            <a:r>
              <a:rPr lang="en-US" altLang="zh-CN" b="1" dirty="0" smtClean="0">
                <a:solidFill>
                  <a:srgbClr val="F93D17"/>
                </a:solidFill>
                <a:latin typeface="Times New Roman" pitchFamily="18" charset="0"/>
              </a:rPr>
              <a:t>MIPS</a:t>
            </a:r>
            <a:r>
              <a:rPr lang="zh-CN" altLang="en-US" b="1" dirty="0" smtClean="0">
                <a:latin typeface="Times New Roman" pitchFamily="18" charset="0"/>
              </a:rPr>
              <a:t>等都采用了冯</a:t>
            </a:r>
            <a:r>
              <a:rPr lang="en-US" altLang="zh-CN" b="1" dirty="0" smtClean="0">
                <a:latin typeface="Times New Roman" pitchFamily="18" charset="0"/>
              </a:rPr>
              <a:t>·</a:t>
            </a:r>
            <a:r>
              <a:rPr lang="zh-CN" altLang="en-US" b="1" dirty="0" smtClean="0">
                <a:latin typeface="Times New Roman" pitchFamily="18" charset="0"/>
              </a:rPr>
              <a:t>诺伊曼结构。</a:t>
            </a:r>
          </a:p>
        </p:txBody>
      </p:sp>
      <p:sp>
        <p:nvSpPr>
          <p:cNvPr id="41989" name="Rectangle 5"/>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81FBD00-0951-439E-A714-D9D83D81D773}" type="datetime2">
              <a:rPr kumimoji="0" lang="zh-CN" altLang="en-US" sz="1400" smtClean="0"/>
              <a:pPr eaLnBrk="1" hangingPunct="1"/>
              <a:t>2017年2月26日</a:t>
            </a:fld>
            <a:endParaRPr kumimoji="0" lang="en-US" altLang="zh-CN" sz="1400" smtClean="0"/>
          </a:p>
        </p:txBody>
      </p:sp>
      <p:sp>
        <p:nvSpPr>
          <p:cNvPr id="43012" name="Rectangle 3"/>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graphicFrame>
        <p:nvGraphicFramePr>
          <p:cNvPr id="43013" name="Object 6"/>
          <p:cNvGraphicFramePr>
            <a:graphicFrameLocks noChangeAspect="1"/>
          </p:cNvGraphicFramePr>
          <p:nvPr/>
        </p:nvGraphicFramePr>
        <p:xfrm>
          <a:off x="1600200" y="2209800"/>
          <a:ext cx="5791200" cy="2535238"/>
        </p:xfrm>
        <a:graphic>
          <a:graphicData uri="http://schemas.openxmlformats.org/presentationml/2006/ole">
            <mc:AlternateContent xmlns:mc="http://schemas.openxmlformats.org/markup-compatibility/2006">
              <mc:Choice xmlns:v="urn:schemas-microsoft-com:vml" Requires="v">
                <p:oleObj spid="_x0000_s43023" r:id="rId3" imgW="1760110" imgH="768732" progId="">
                  <p:embed/>
                </p:oleObj>
              </mc:Choice>
              <mc:Fallback>
                <p:oleObj r:id="rId3" imgW="1760110" imgH="768732"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7912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5" name="Rectangle 7"/>
          <p:cNvSpPr>
            <a:spLocks noGrp="1" noChangeArrowheads="1"/>
          </p:cNvSpPr>
          <p:nvPr>
            <p:ph type="body" idx="1"/>
          </p:nvPr>
        </p:nvSpPr>
        <p:spPr>
          <a:xfrm>
            <a:off x="468313" y="908050"/>
            <a:ext cx="8280400" cy="5568950"/>
          </a:xfrm>
          <a:noFill/>
        </p:spPr>
        <p:txBody>
          <a:bodyPr/>
          <a:lstStyle/>
          <a:p>
            <a:pPr eaLnBrk="1" hangingPunct="1">
              <a:buFontTx/>
              <a:buNone/>
            </a:pPr>
            <a:r>
              <a:rPr lang="zh-CN" altLang="en-US" sz="3600" b="1" smtClean="0">
                <a:solidFill>
                  <a:srgbClr val="1F6FFF"/>
                </a:solidFill>
                <a:latin typeface="Times New Roman" pitchFamily="18" charset="0"/>
              </a:rPr>
              <a:t>冯</a:t>
            </a:r>
            <a:r>
              <a:rPr lang="en-US" altLang="zh-CN" sz="3600" b="1" smtClean="0">
                <a:solidFill>
                  <a:srgbClr val="1F6FFF"/>
                </a:solidFill>
                <a:latin typeface="Times New Roman" pitchFamily="18" charset="0"/>
              </a:rPr>
              <a:t>·</a:t>
            </a:r>
            <a:r>
              <a:rPr lang="zh-CN" altLang="en-US" sz="3600" b="1" smtClean="0">
                <a:solidFill>
                  <a:srgbClr val="1F6FFF"/>
                </a:solidFill>
                <a:latin typeface="Times New Roman" pitchFamily="18" charset="0"/>
              </a:rPr>
              <a:t>诺依曼结构的存储器设计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7AEB29E-5AA0-4E0D-BB27-8FB9925F3D55}" type="datetime2">
              <a:rPr kumimoji="0" lang="zh-CN" altLang="en-US" sz="1400" smtClean="0"/>
              <a:pPr eaLnBrk="1" hangingPunct="1"/>
              <a:t>2017年2月26日</a:t>
            </a:fld>
            <a:endParaRPr kumimoji="0" lang="en-US" altLang="zh-CN" sz="1400" smtClean="0"/>
          </a:p>
        </p:txBody>
      </p:sp>
      <p:sp>
        <p:nvSpPr>
          <p:cNvPr id="164867" name="Rectangle 3"/>
          <p:cNvSpPr>
            <a:spLocks noGrp="1" noChangeArrowheads="1"/>
          </p:cNvSpPr>
          <p:nvPr>
            <p:ph type="body" idx="1"/>
          </p:nvPr>
        </p:nvSpPr>
        <p:spPr>
          <a:xfrm>
            <a:off x="323529" y="836613"/>
            <a:ext cx="8424936" cy="5472707"/>
          </a:xfrm>
        </p:spPr>
        <p:txBody>
          <a:bodyPr/>
          <a:lstStyle/>
          <a:p>
            <a:pPr eaLnBrk="1" hangingPunct="1">
              <a:buFontTx/>
              <a:buNone/>
            </a:pPr>
            <a:r>
              <a:rPr lang="en-US" altLang="zh-CN" sz="2800" b="1" dirty="0" smtClean="0">
                <a:latin typeface="Times New Roman" pitchFamily="18" charset="0"/>
              </a:rPr>
              <a:t> 2.</a:t>
            </a:r>
            <a:r>
              <a:rPr lang="zh-CN" altLang="en-US" sz="2800" b="1" dirty="0" smtClean="0">
                <a:latin typeface="Times New Roman" pitchFamily="18" charset="0"/>
              </a:rPr>
              <a:t>哈佛结构</a:t>
            </a:r>
          </a:p>
          <a:p>
            <a:pPr eaLnBrk="1" hangingPunct="1">
              <a:buFontTx/>
              <a:buNone/>
            </a:pPr>
            <a:r>
              <a:rPr lang="zh-CN" altLang="en-US" sz="2800" b="1" dirty="0" smtClean="0">
                <a:latin typeface="Times New Roman" pitchFamily="18" charset="0"/>
              </a:rPr>
              <a:t>            哈佛结构是一种将程序指令存储和数据存储分开的存储器结构。</a:t>
            </a:r>
            <a:r>
              <a:rPr lang="en-US" altLang="zh-CN" sz="2800" b="1" dirty="0" smtClean="0">
                <a:latin typeface="Times New Roman" pitchFamily="18" charset="0"/>
              </a:rPr>
              <a:t>CPU</a:t>
            </a:r>
            <a:r>
              <a:rPr lang="zh-CN" altLang="en-US" sz="2800" b="1" dirty="0" smtClean="0">
                <a:latin typeface="Times New Roman" pitchFamily="18" charset="0"/>
              </a:rPr>
              <a:t>首先到指令存储器中读取指令内容，译码后得到数据地址，再到相应的数据存储器中读取数据，并进行下一步的操作（通常是执行）。 </a:t>
            </a:r>
          </a:p>
          <a:p>
            <a:pPr eaLnBrk="1" hangingPunct="1">
              <a:buFontTx/>
              <a:buNone/>
            </a:pPr>
            <a:r>
              <a:rPr lang="zh-CN" altLang="en-US" sz="2800" b="1" dirty="0" smtClean="0">
                <a:solidFill>
                  <a:srgbClr val="0000FF"/>
                </a:solidFill>
                <a:latin typeface="Times New Roman" pitchFamily="18" charset="0"/>
              </a:rPr>
              <a:t>            哈佛结构的处理器通常具有较高的执行效率。其指令和数据分开组织和存储的，执行时可以预先读取下一条指令</a:t>
            </a:r>
            <a:r>
              <a:rPr lang="zh-CN" altLang="en-US" sz="2800" b="1" dirty="0" smtClean="0">
                <a:latin typeface="Times New Roman" pitchFamily="18" charset="0"/>
              </a:rPr>
              <a:t>。</a:t>
            </a:r>
          </a:p>
          <a:p>
            <a:pPr eaLnBrk="1" hangingPunct="1">
              <a:buFontTx/>
              <a:buNone/>
            </a:pPr>
            <a:r>
              <a:rPr lang="zh-CN" altLang="en-US" sz="2800" b="1" dirty="0" smtClean="0">
                <a:latin typeface="Times New Roman" pitchFamily="18" charset="0"/>
              </a:rPr>
              <a:t>            目前使用哈佛结构的中央处理器也有很多，如</a:t>
            </a:r>
            <a:r>
              <a:rPr lang="en-US" altLang="zh-CN" sz="2800" b="1" dirty="0" smtClean="0">
                <a:latin typeface="Times New Roman" pitchFamily="18" charset="0"/>
              </a:rPr>
              <a:t>MOTOROLA</a:t>
            </a:r>
            <a:r>
              <a:rPr lang="zh-CN" altLang="en-US" sz="2800" b="1" dirty="0" smtClean="0">
                <a:latin typeface="Times New Roman" pitchFamily="18" charset="0"/>
              </a:rPr>
              <a:t>公司的</a:t>
            </a:r>
            <a:r>
              <a:rPr lang="en-US" altLang="zh-CN" sz="2800" b="1" dirty="0" smtClean="0">
                <a:latin typeface="Times New Roman" pitchFamily="18" charset="0"/>
              </a:rPr>
              <a:t>MC68</a:t>
            </a:r>
            <a:r>
              <a:rPr lang="zh-CN" altLang="en-US" sz="2800" b="1" dirty="0" smtClean="0">
                <a:latin typeface="Times New Roman" pitchFamily="18" charset="0"/>
              </a:rPr>
              <a:t>系列、</a:t>
            </a:r>
            <a:r>
              <a:rPr lang="en-US" altLang="zh-CN" sz="2800" b="1" dirty="0" err="1" smtClean="0">
                <a:latin typeface="Times New Roman" pitchFamily="18" charset="0"/>
              </a:rPr>
              <a:t>Zilog</a:t>
            </a:r>
            <a:r>
              <a:rPr lang="zh-CN" altLang="en-US" sz="2800" b="1" dirty="0" smtClean="0">
                <a:latin typeface="Times New Roman" pitchFamily="18" charset="0"/>
              </a:rPr>
              <a:t>公司的</a:t>
            </a:r>
            <a:r>
              <a:rPr lang="en-US" altLang="zh-CN" sz="2800" b="1" dirty="0" smtClean="0">
                <a:latin typeface="Times New Roman" pitchFamily="18" charset="0"/>
              </a:rPr>
              <a:t>Z8</a:t>
            </a:r>
            <a:r>
              <a:rPr lang="zh-CN" altLang="en-US" sz="2800" b="1" dirty="0" smtClean="0">
                <a:latin typeface="Times New Roman" pitchFamily="18" charset="0"/>
              </a:rPr>
              <a:t>系列和</a:t>
            </a:r>
            <a:r>
              <a:rPr lang="en-US" altLang="zh-CN" sz="2800" b="1" dirty="0" smtClean="0">
                <a:latin typeface="Times New Roman" pitchFamily="18" charset="0"/>
              </a:rPr>
              <a:t>ARM</a:t>
            </a:r>
            <a:r>
              <a:rPr lang="zh-CN" altLang="en-US" sz="2800" b="1" dirty="0" smtClean="0">
                <a:latin typeface="Times New Roman" pitchFamily="18" charset="0"/>
              </a:rPr>
              <a:t>公司的</a:t>
            </a:r>
            <a:r>
              <a:rPr lang="en-US" altLang="zh-CN" sz="2800" b="1" dirty="0" smtClean="0">
                <a:latin typeface="Times New Roman" pitchFamily="18" charset="0"/>
              </a:rPr>
              <a:t>ARM9</a:t>
            </a:r>
            <a:r>
              <a:rPr lang="zh-CN" altLang="en-US" sz="2800" b="1" dirty="0" smtClean="0">
                <a:latin typeface="Times New Roman" pitchFamily="18" charset="0"/>
              </a:rPr>
              <a:t>、</a:t>
            </a:r>
            <a:r>
              <a:rPr lang="en-US" altLang="zh-CN" sz="2800" b="1" dirty="0" smtClean="0">
                <a:latin typeface="Times New Roman" pitchFamily="18" charset="0"/>
              </a:rPr>
              <a:t>ARM10</a:t>
            </a:r>
            <a:r>
              <a:rPr lang="zh-CN" altLang="en-US" sz="2800" b="1" dirty="0" smtClean="0">
                <a:latin typeface="Times New Roman" pitchFamily="18" charset="0"/>
              </a:rPr>
              <a:t>和</a:t>
            </a:r>
            <a:r>
              <a:rPr lang="en-US" altLang="zh-CN" sz="2800" b="1" dirty="0" smtClean="0">
                <a:latin typeface="Times New Roman" pitchFamily="18" charset="0"/>
              </a:rPr>
              <a:t>ARM11</a:t>
            </a:r>
            <a:r>
              <a:rPr lang="zh-CN" altLang="en-US" sz="2800" b="1" dirty="0" smtClean="0">
                <a:latin typeface="Times New Roman" pitchFamily="18" charset="0"/>
              </a:rPr>
              <a:t>等。</a:t>
            </a:r>
          </a:p>
        </p:txBody>
      </p:sp>
      <p:sp>
        <p:nvSpPr>
          <p:cNvPr id="44037" name="Rectangle 5"/>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CE82D69-4094-47E5-AB66-0C58D3D4CF50}" type="datetime2">
              <a:rPr kumimoji="0" lang="zh-CN" altLang="en-US" sz="1400" smtClean="0"/>
              <a:pPr eaLnBrk="1" hangingPunct="1"/>
              <a:t>2017年2月26日</a:t>
            </a:fld>
            <a:endParaRPr kumimoji="0" lang="en-US" altLang="zh-CN" sz="1400" smtClean="0"/>
          </a:p>
        </p:txBody>
      </p:sp>
      <p:sp>
        <p:nvSpPr>
          <p:cNvPr id="177154" name="Rectangle 2"/>
          <p:cNvSpPr>
            <a:spLocks noGrp="1" noChangeArrowheads="1"/>
          </p:cNvSpPr>
          <p:nvPr>
            <p:ph type="body" idx="1"/>
          </p:nvPr>
        </p:nvSpPr>
        <p:spPr>
          <a:xfrm>
            <a:off x="468313" y="908050"/>
            <a:ext cx="8280400" cy="5122863"/>
          </a:xfrm>
        </p:spPr>
        <p:txBody>
          <a:bodyPr/>
          <a:lstStyle/>
          <a:p>
            <a:pPr eaLnBrk="1" hangingPunct="1">
              <a:buFontTx/>
              <a:buNone/>
            </a:pPr>
            <a:r>
              <a:rPr lang="zh-CN" altLang="en-US" b="1" smtClean="0">
                <a:solidFill>
                  <a:srgbClr val="1F6FFF"/>
                </a:solidFill>
                <a:latin typeface="Times New Roman" pitchFamily="18" charset="0"/>
              </a:rPr>
              <a:t>哈佛结构的存储器设计 </a:t>
            </a:r>
          </a:p>
        </p:txBody>
      </p:sp>
      <p:sp>
        <p:nvSpPr>
          <p:cNvPr id="45061" name="Rectangle 3"/>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1.2 </a:t>
            </a:r>
            <a:r>
              <a:rPr lang="zh-CN" altLang="en-US" sz="2400" smtClean="0">
                <a:solidFill>
                  <a:schemeClr val="tx1"/>
                </a:solidFill>
                <a:latin typeface="Times New Roman" pitchFamily="18" charset="0"/>
              </a:rPr>
              <a:t>计算机的硬件组成</a:t>
            </a:r>
            <a:endParaRPr lang="zh-CN" altLang="en-US" smtClean="0"/>
          </a:p>
        </p:txBody>
      </p:sp>
      <p:graphicFrame>
        <p:nvGraphicFramePr>
          <p:cNvPr id="45062" name="Object 4"/>
          <p:cNvGraphicFramePr>
            <a:graphicFrameLocks noChangeAspect="1"/>
          </p:cNvGraphicFramePr>
          <p:nvPr/>
        </p:nvGraphicFramePr>
        <p:xfrm>
          <a:off x="1692275" y="2636838"/>
          <a:ext cx="6297613" cy="1677987"/>
        </p:xfrm>
        <a:graphic>
          <a:graphicData uri="http://schemas.openxmlformats.org/presentationml/2006/ole">
            <mc:AlternateContent xmlns:mc="http://schemas.openxmlformats.org/markup-compatibility/2006">
              <mc:Choice xmlns:v="urn:schemas-microsoft-com:vml" Requires="v">
                <p:oleObj spid="_x0000_s45071" name="Visio" r:id="rId3" imgW="2884551" imgH="768858" progId="Visio.Drawing.11">
                  <p:embed/>
                </p:oleObj>
              </mc:Choice>
              <mc:Fallback>
                <p:oleObj name="Visio" r:id="rId3" imgW="2884551" imgH="76885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6838"/>
                        <a:ext cx="6297613"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EAD41DB-502D-42D9-86FE-52A0ED0566B9}" type="datetime2">
              <a:rPr kumimoji="0" lang="zh-CN" altLang="en-US" sz="1400" smtClean="0"/>
              <a:pPr eaLnBrk="1" hangingPunct="1"/>
              <a:t>2017年2月26日</a:t>
            </a:fld>
            <a:endParaRPr kumimoji="0" lang="en-US" altLang="zh-CN" sz="1400" smtClean="0"/>
          </a:p>
        </p:txBody>
      </p:sp>
      <p:sp>
        <p:nvSpPr>
          <p:cNvPr id="46084"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sp>
        <p:nvSpPr>
          <p:cNvPr id="122883" name="Rectangle 3"/>
          <p:cNvSpPr>
            <a:spLocks noGrp="1" noChangeArrowheads="1"/>
          </p:cNvSpPr>
          <p:nvPr>
            <p:ph type="body" idx="4294967295"/>
          </p:nvPr>
        </p:nvSpPr>
        <p:spPr>
          <a:xfrm>
            <a:off x="533400" y="990600"/>
            <a:ext cx="8001000" cy="5410200"/>
          </a:xfrm>
        </p:spPr>
        <p:txBody>
          <a:bodyPr/>
          <a:lstStyle/>
          <a:p>
            <a:pPr eaLnBrk="1" hangingPunct="1">
              <a:buFontTx/>
              <a:buNone/>
            </a:pPr>
            <a:r>
              <a:rPr lang="en-US" altLang="zh-CN" b="1" dirty="0" smtClean="0">
                <a:solidFill>
                  <a:srgbClr val="FF3300"/>
                </a:solidFill>
                <a:latin typeface="Times New Roman" pitchFamily="18" charset="0"/>
              </a:rPr>
              <a:t>            </a:t>
            </a:r>
            <a:r>
              <a:rPr lang="zh-CN" altLang="en-US" b="1" dirty="0" smtClean="0">
                <a:solidFill>
                  <a:srgbClr val="FF3300"/>
                </a:solidFill>
                <a:latin typeface="Times New Roman" pitchFamily="18" charset="0"/>
              </a:rPr>
              <a:t>计算机系统</a:t>
            </a:r>
            <a:r>
              <a:rPr lang="en-US" altLang="zh-CN" b="1" dirty="0" smtClean="0">
                <a:solidFill>
                  <a:srgbClr val="FF3300"/>
                </a:solidFill>
                <a:latin typeface="Times New Roman" pitchFamily="18" charset="0"/>
              </a:rPr>
              <a:t>=</a:t>
            </a:r>
            <a:r>
              <a:rPr lang="zh-CN" altLang="en-US" b="1" dirty="0" smtClean="0">
                <a:solidFill>
                  <a:srgbClr val="FF3300"/>
                </a:solidFill>
                <a:latin typeface="Times New Roman" pitchFamily="18" charset="0"/>
              </a:rPr>
              <a:t>硬件系统</a:t>
            </a:r>
            <a:r>
              <a:rPr lang="en-US" altLang="zh-CN" b="1" dirty="0" smtClean="0">
                <a:solidFill>
                  <a:srgbClr val="FF3300"/>
                </a:solidFill>
                <a:latin typeface="Times New Roman" pitchFamily="18" charset="0"/>
              </a:rPr>
              <a:t>+</a:t>
            </a:r>
            <a:r>
              <a:rPr lang="zh-CN" altLang="en-US" b="1" dirty="0" smtClean="0">
                <a:solidFill>
                  <a:srgbClr val="FF3300"/>
                </a:solidFill>
                <a:latin typeface="Times New Roman" pitchFamily="18" charset="0"/>
              </a:rPr>
              <a:t>软件系统</a:t>
            </a:r>
            <a:endParaRPr lang="zh-CN" altLang="en-US" b="1" dirty="0" smtClean="0">
              <a:latin typeface="Times New Roman" pitchFamily="18" charset="0"/>
            </a:endParaRPr>
          </a:p>
          <a:p>
            <a:pPr eaLnBrk="1" hangingPunct="1">
              <a:buFontTx/>
              <a:buNone/>
            </a:pPr>
            <a:r>
              <a:rPr lang="zh-CN" altLang="en-US" b="1" dirty="0" smtClean="0">
                <a:latin typeface="宋体" pitchFamily="2" charset="-122"/>
              </a:rPr>
              <a:t>      硬件通常是指一切看得见，摸得到的设备实体；软件通常是泛指</a:t>
            </a:r>
            <a:r>
              <a:rPr lang="zh-CN" altLang="en-US" b="1" dirty="0" smtClean="0">
                <a:solidFill>
                  <a:srgbClr val="0000FF"/>
                </a:solidFill>
                <a:latin typeface="宋体" pitchFamily="2" charset="-122"/>
              </a:rPr>
              <a:t>各类程序</a:t>
            </a:r>
            <a:r>
              <a:rPr lang="zh-CN" altLang="en-US" b="1" dirty="0" smtClean="0">
                <a:latin typeface="宋体" pitchFamily="2" charset="-122"/>
              </a:rPr>
              <a:t>和</a:t>
            </a:r>
            <a:r>
              <a:rPr lang="zh-CN" altLang="en-US" b="1" dirty="0" smtClean="0">
                <a:solidFill>
                  <a:srgbClr val="0000FF"/>
                </a:solidFill>
                <a:latin typeface="宋体" pitchFamily="2" charset="-122"/>
              </a:rPr>
              <a:t>文件</a:t>
            </a:r>
            <a:r>
              <a:rPr lang="zh-CN" altLang="en-US" b="1" dirty="0" smtClean="0">
                <a:latin typeface="宋体" pitchFamily="2" charset="-122"/>
              </a:rPr>
              <a:t>，它们实际上是由一些算法以及其在计算机中的表示所构成的。</a:t>
            </a:r>
            <a:r>
              <a:rPr lang="zh-CN" altLang="en-US" b="1" dirty="0" smtClean="0">
                <a:latin typeface="Times New Roman" pitchFamily="18" charset="0"/>
              </a:rPr>
              <a:t> </a:t>
            </a:r>
          </a:p>
        </p:txBody>
      </p:sp>
      <p:sp>
        <p:nvSpPr>
          <p:cNvPr id="122884" name="AutoShape 4"/>
          <p:cNvSpPr>
            <a:spLocks noChangeArrowheads="1"/>
          </p:cNvSpPr>
          <p:nvPr/>
        </p:nvSpPr>
        <p:spPr bwMode="auto">
          <a:xfrm>
            <a:off x="0" y="9144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2CEE53D-0CF0-49C9-A2DE-724FBE69FB09}" type="datetime2">
              <a:rPr kumimoji="0" lang="zh-CN" altLang="en-US" sz="1400" smtClean="0"/>
              <a:pPr eaLnBrk="1" hangingPunct="1"/>
              <a:t>2017年2月26日</a:t>
            </a:fld>
            <a:endParaRPr kumimoji="0" lang="en-US" altLang="zh-CN" sz="1400" smtClean="0"/>
          </a:p>
        </p:txBody>
      </p:sp>
      <p:sp>
        <p:nvSpPr>
          <p:cNvPr id="47108"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sp>
        <p:nvSpPr>
          <p:cNvPr id="161795" name="Rectangle 3"/>
          <p:cNvSpPr>
            <a:spLocks noGrp="1" noChangeArrowheads="1"/>
          </p:cNvSpPr>
          <p:nvPr>
            <p:ph type="body" idx="4294967295"/>
          </p:nvPr>
        </p:nvSpPr>
        <p:spPr>
          <a:xfrm>
            <a:off x="381000" y="838200"/>
            <a:ext cx="8153400" cy="5562600"/>
          </a:xfrm>
        </p:spPr>
        <p:txBody>
          <a:bodyPr/>
          <a:lstStyle/>
          <a:p>
            <a:pPr eaLnBrk="1" hangingPunct="1">
              <a:buFontTx/>
              <a:buNone/>
            </a:pPr>
            <a:r>
              <a:rPr lang="en-US" altLang="zh-CN" b="1" smtClean="0">
                <a:solidFill>
                  <a:srgbClr val="800000"/>
                </a:solidFill>
                <a:latin typeface="Times New Roman" pitchFamily="18" charset="0"/>
              </a:rPr>
              <a:t>1.3.1 </a:t>
            </a:r>
            <a:r>
              <a:rPr lang="zh-CN" altLang="en-US" b="1" smtClean="0">
                <a:solidFill>
                  <a:srgbClr val="800000"/>
                </a:solidFill>
                <a:latin typeface="Times New Roman" pitchFamily="18" charset="0"/>
              </a:rPr>
              <a:t>硬件与软件的关系</a:t>
            </a:r>
          </a:p>
          <a:p>
            <a:pPr eaLnBrk="1" hangingPunct="1">
              <a:buFontTx/>
              <a:buNone/>
            </a:pPr>
            <a:r>
              <a:rPr lang="zh-CN" altLang="en-US" b="1" smtClean="0">
                <a:latin typeface="Times New Roman" pitchFamily="18" charset="0"/>
              </a:rPr>
              <a:t>            硬件是计算机系统的物质基础，软件是计算机系统的灵魂。硬件和软件是相辅相成的，不可分割的整体。</a:t>
            </a:r>
          </a:p>
          <a:p>
            <a:pPr eaLnBrk="1" hangingPunct="1">
              <a:buFontTx/>
              <a:buNone/>
            </a:pPr>
            <a:r>
              <a:rPr lang="zh-CN" altLang="en-US" b="1" smtClean="0">
                <a:latin typeface="Times New Roman" pitchFamily="18" charset="0"/>
              </a:rPr>
              <a:t>            当前计算机的硬件和软件正朝着互相渗透，互相融合的方向发展，在计算机系统中没有一条明确的硬件与软件的分界线。硬件和软件之间的界面是浮动的，对于程序设计人员来说，</a:t>
            </a:r>
            <a:r>
              <a:rPr lang="zh-CN" altLang="en-US" b="1" smtClean="0">
                <a:solidFill>
                  <a:srgbClr val="FF3300"/>
                </a:solidFill>
                <a:latin typeface="Times New Roman" pitchFamily="18" charset="0"/>
              </a:rPr>
              <a:t>硬件和软件在逻辑上是等价的</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6E3F33C-17A9-4BF8-8E2A-E6D80F113E28}" type="datetime2">
              <a:rPr kumimoji="0" lang="zh-CN" altLang="en-US" sz="1400" smtClean="0"/>
              <a:pPr eaLnBrk="1" hangingPunct="1"/>
              <a:t>2017年2月26日</a:t>
            </a:fld>
            <a:endParaRPr kumimoji="0" lang="en-US" altLang="zh-CN" sz="1400" smtClean="0"/>
          </a:p>
        </p:txBody>
      </p:sp>
      <p:sp>
        <p:nvSpPr>
          <p:cNvPr id="48132" name="Rectangle 1026"/>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endParaRPr lang="zh-CN" altLang="en-US" sz="1600" smtClean="0">
              <a:solidFill>
                <a:schemeClr val="tx1"/>
              </a:solidFill>
              <a:latin typeface="宋体" pitchFamily="2" charset="-122"/>
            </a:endParaRPr>
          </a:p>
        </p:txBody>
      </p:sp>
      <p:sp>
        <p:nvSpPr>
          <p:cNvPr id="123907" name="Rectangle 1027"/>
          <p:cNvSpPr>
            <a:spLocks noGrp="1" noChangeArrowheads="1"/>
          </p:cNvSpPr>
          <p:nvPr>
            <p:ph type="body" idx="4294967295"/>
          </p:nvPr>
        </p:nvSpPr>
        <p:spPr>
          <a:xfrm>
            <a:off x="381000" y="914400"/>
            <a:ext cx="8229600" cy="54864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硬件软化：原来由硬件实现的操作改由软件来实现。它可以增强系统的功能和适应性。</a:t>
            </a:r>
          </a:p>
          <a:p>
            <a:pPr eaLnBrk="1" hangingPunct="1">
              <a:buFontTx/>
              <a:buNone/>
            </a:pPr>
            <a:r>
              <a:rPr lang="zh-CN" altLang="en-US" b="1" smtClean="0">
                <a:latin typeface="Times New Roman" pitchFamily="18" charset="0"/>
              </a:rPr>
              <a:t>            软件硬化：原来由软件实现的操作改由硬件来实现。它可以显著降低软件在时间上的开销。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780982A-C415-40DD-9CF3-DC89B65FD07D}" type="datetime2">
              <a:rPr kumimoji="0" lang="zh-CN" altLang="en-US" sz="1400" smtClean="0"/>
              <a:pPr eaLnBrk="1" hangingPunct="1"/>
              <a:t>2017年2月26日</a:t>
            </a:fld>
            <a:endParaRPr kumimoji="0" lang="en-US" altLang="zh-CN" sz="1400" smtClean="0"/>
          </a:p>
        </p:txBody>
      </p:sp>
      <p:sp>
        <p:nvSpPr>
          <p:cNvPr id="49156"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endParaRPr lang="zh-CN" altLang="en-US" sz="1600" smtClean="0">
              <a:solidFill>
                <a:schemeClr val="tx1"/>
              </a:solidFill>
              <a:latin typeface="宋体" pitchFamily="2" charset="-122"/>
            </a:endParaRPr>
          </a:p>
        </p:txBody>
      </p:sp>
      <p:sp>
        <p:nvSpPr>
          <p:cNvPr id="158723" name="Rectangle 3"/>
          <p:cNvSpPr>
            <a:spLocks noGrp="1" noChangeArrowheads="1"/>
          </p:cNvSpPr>
          <p:nvPr>
            <p:ph type="body" idx="4294967295"/>
          </p:nvPr>
        </p:nvSpPr>
        <p:spPr>
          <a:xfrm>
            <a:off x="381000" y="914400"/>
            <a:ext cx="8229600" cy="5562600"/>
          </a:xfrm>
        </p:spPr>
        <p:txBody>
          <a:bodyPr/>
          <a:lstStyle/>
          <a:p>
            <a:pPr eaLnBrk="1" hangingPunct="1">
              <a:buFontTx/>
              <a:buNone/>
            </a:pPr>
            <a:r>
              <a:rPr lang="en-US" altLang="zh-CN" b="1" smtClean="0">
                <a:solidFill>
                  <a:srgbClr val="FF3300"/>
                </a:solidFill>
                <a:latin typeface="Times New Roman" pitchFamily="18" charset="0"/>
              </a:rPr>
              <a:t>            </a:t>
            </a:r>
            <a:r>
              <a:rPr lang="zh-CN" altLang="en-US" b="1" smtClean="0">
                <a:solidFill>
                  <a:srgbClr val="FF3300"/>
                </a:solidFill>
                <a:latin typeface="Times New Roman" pitchFamily="18" charset="0"/>
              </a:rPr>
              <a:t>固件</a:t>
            </a:r>
            <a:r>
              <a:rPr lang="zh-CN" altLang="en-US" b="1" smtClean="0">
                <a:latin typeface="Times New Roman" pitchFamily="18" charset="0"/>
              </a:rPr>
              <a:t>是指那些存储在能永久保存信息的器件（如</a:t>
            </a:r>
            <a:r>
              <a:rPr lang="en-US" altLang="zh-CN" b="1" smtClean="0">
                <a:latin typeface="Times New Roman" pitchFamily="18" charset="0"/>
              </a:rPr>
              <a:t>ROM</a:t>
            </a:r>
            <a:r>
              <a:rPr lang="zh-CN" altLang="en-US" b="1" smtClean="0">
                <a:latin typeface="Times New Roman" pitchFamily="18" charset="0"/>
              </a:rPr>
              <a:t>）中的程序，是</a:t>
            </a:r>
            <a:r>
              <a:rPr lang="zh-CN" altLang="en-US" b="1" smtClean="0">
                <a:solidFill>
                  <a:srgbClr val="FF3300"/>
                </a:solidFill>
                <a:latin typeface="Times New Roman" pitchFamily="18" charset="0"/>
              </a:rPr>
              <a:t>具有软件功能的硬件</a:t>
            </a:r>
            <a:r>
              <a:rPr lang="zh-CN" altLang="en-US" b="1" smtClean="0">
                <a:latin typeface="Times New Roman" pitchFamily="18" charset="0"/>
              </a:rPr>
              <a:t>。固件的性能指标介于硬件与软件之间，吸收了软、硬件各自的优点，其执行速度快于软件，灵活性优于硬件，是软、硬件结合的产物，计算机功能的固件化将成为计算机发展中的一个趋势。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746FAB3-FF4C-4F0E-9B95-22A4D447CE68}" type="datetime2">
              <a:rPr kumimoji="0" lang="zh-CN" altLang="en-US" sz="1400" smtClean="0"/>
              <a:pPr eaLnBrk="1" hangingPunct="1"/>
              <a:t>2017年2月26日</a:t>
            </a:fld>
            <a:endParaRPr kumimoji="0" lang="en-US" altLang="zh-CN" sz="1400" smtClean="0"/>
          </a:p>
        </p:txBody>
      </p:sp>
      <p:sp>
        <p:nvSpPr>
          <p:cNvPr id="50180"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sp>
        <p:nvSpPr>
          <p:cNvPr id="105475" name="Rectangle 3"/>
          <p:cNvSpPr>
            <a:spLocks noGrp="1" noChangeArrowheads="1"/>
          </p:cNvSpPr>
          <p:nvPr>
            <p:ph type="body" idx="4294967295"/>
          </p:nvPr>
        </p:nvSpPr>
        <p:spPr>
          <a:xfrm>
            <a:off x="381000" y="838200"/>
            <a:ext cx="8153400" cy="5486400"/>
          </a:xfrm>
        </p:spPr>
        <p:txBody>
          <a:bodyPr/>
          <a:lstStyle/>
          <a:p>
            <a:pPr eaLnBrk="1" hangingPunct="1">
              <a:buFontTx/>
              <a:buNone/>
            </a:pPr>
            <a:r>
              <a:rPr lang="en-US" altLang="zh-CN" b="1" smtClean="0">
                <a:solidFill>
                  <a:srgbClr val="800000"/>
                </a:solidFill>
                <a:latin typeface="Times New Roman" pitchFamily="18" charset="0"/>
              </a:rPr>
              <a:t>1.3.2 </a:t>
            </a:r>
            <a:r>
              <a:rPr lang="zh-CN" altLang="en-US" b="1" smtClean="0">
                <a:solidFill>
                  <a:srgbClr val="800000"/>
                </a:solidFill>
                <a:latin typeface="Times New Roman" pitchFamily="18" charset="0"/>
              </a:rPr>
              <a:t>系列机和软件兼容</a:t>
            </a:r>
          </a:p>
          <a:p>
            <a:pPr eaLnBrk="1" hangingPunct="1">
              <a:lnSpc>
                <a:spcPct val="80000"/>
              </a:lnSpc>
              <a:buFontTx/>
              <a:buNone/>
            </a:pPr>
            <a:r>
              <a:rPr lang="zh-CN" altLang="en-US" b="1" smtClean="0">
                <a:latin typeface="Times New Roman" pitchFamily="18" charset="0"/>
              </a:rPr>
              <a:t>            系列机是指一个厂家生产的，具有相同的系统结构，但具有不同组成和实现的一系列不同型号的机器。</a:t>
            </a:r>
          </a:p>
          <a:p>
            <a:pPr eaLnBrk="1" hangingPunct="1">
              <a:lnSpc>
                <a:spcPct val="80000"/>
              </a:lnSpc>
              <a:buFontTx/>
              <a:buNone/>
            </a:pPr>
            <a:r>
              <a:rPr lang="zh-CN" altLang="en-US" b="1" smtClean="0">
                <a:latin typeface="Times New Roman" pitchFamily="18" charset="0"/>
              </a:rPr>
              <a:t>           系列机应在指令系统、数据格式、字符编码、中断系统、控制方式、输入</a:t>
            </a:r>
            <a:r>
              <a:rPr lang="en-US" altLang="zh-CN" b="1" smtClean="0">
                <a:latin typeface="Times New Roman" pitchFamily="18" charset="0"/>
              </a:rPr>
              <a:t>/</a:t>
            </a:r>
            <a:r>
              <a:rPr lang="zh-CN" altLang="en-US" b="1" smtClean="0">
                <a:latin typeface="Times New Roman" pitchFamily="18" charset="0"/>
              </a:rPr>
              <a:t>输出操作方式等方面保持统一，从而保证软件的兼容性。</a:t>
            </a:r>
          </a:p>
          <a:p>
            <a:pPr eaLnBrk="1" hangingPunct="1">
              <a:lnSpc>
                <a:spcPct val="80000"/>
              </a:lnSpc>
              <a:buFontTx/>
              <a:buNone/>
            </a:pPr>
            <a:r>
              <a:rPr lang="zh-CN" altLang="en-US" b="1" smtClean="0">
                <a:latin typeface="Times New Roman" pitchFamily="18" charset="0"/>
              </a:rPr>
              <a:t>           软件兼容：向上兼容	</a:t>
            </a:r>
          </a:p>
          <a:p>
            <a:pPr lvl="1" eaLnBrk="1" hangingPunct="1">
              <a:lnSpc>
                <a:spcPct val="80000"/>
              </a:lnSpc>
              <a:buFontTx/>
              <a:buNone/>
            </a:pPr>
            <a:r>
              <a:rPr lang="zh-CN" altLang="en-US" sz="3200" b="1" smtClean="0">
                <a:latin typeface="Times New Roman" pitchFamily="18" charset="0"/>
              </a:rPr>
              <a:t>             		    向下兼容</a:t>
            </a:r>
          </a:p>
          <a:p>
            <a:pPr lvl="1" eaLnBrk="1" hangingPunct="1">
              <a:lnSpc>
                <a:spcPct val="80000"/>
              </a:lnSpc>
              <a:buFontTx/>
              <a:buNone/>
            </a:pPr>
            <a:r>
              <a:rPr lang="zh-CN" altLang="en-US" sz="3200" b="1" smtClean="0">
                <a:latin typeface="Times New Roman" pitchFamily="18" charset="0"/>
              </a:rPr>
              <a:t>             		    向前兼容</a:t>
            </a:r>
          </a:p>
          <a:p>
            <a:pPr lvl="1" eaLnBrk="1" hangingPunct="1">
              <a:lnSpc>
                <a:spcPct val="80000"/>
              </a:lnSpc>
              <a:buFontTx/>
              <a:buNone/>
            </a:pPr>
            <a:r>
              <a:rPr lang="zh-CN" altLang="en-US" sz="3200" b="1" smtClean="0">
                <a:latin typeface="Times New Roman" pitchFamily="18" charset="0"/>
              </a:rPr>
              <a:t>             		    向后兼容</a:t>
            </a:r>
          </a:p>
        </p:txBody>
      </p:sp>
      <p:sp>
        <p:nvSpPr>
          <p:cNvPr id="105476" name="Text Box 4"/>
          <p:cNvSpPr txBox="1">
            <a:spLocks noChangeArrowheads="1"/>
          </p:cNvSpPr>
          <p:nvPr/>
        </p:nvSpPr>
        <p:spPr bwMode="auto">
          <a:xfrm>
            <a:off x="5486400" y="4159250"/>
            <a:ext cx="6445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b="1">
                <a:solidFill>
                  <a:srgbClr val="FF6600"/>
                </a:solidFill>
                <a:latin typeface="宋体" pitchFamily="2" charset="-122"/>
              </a:rPr>
              <a:t>√</a:t>
            </a:r>
          </a:p>
        </p:txBody>
      </p:sp>
      <p:sp>
        <p:nvSpPr>
          <p:cNvPr id="105477" name="Text Box 5"/>
          <p:cNvSpPr txBox="1">
            <a:spLocks noChangeArrowheads="1"/>
          </p:cNvSpPr>
          <p:nvPr/>
        </p:nvSpPr>
        <p:spPr bwMode="auto">
          <a:xfrm>
            <a:off x="5410200" y="5530850"/>
            <a:ext cx="6445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b="1">
                <a:solidFill>
                  <a:srgbClr val="FF6600"/>
                </a:solidFill>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4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54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5476"/>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05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105476" grpId="0" autoUpdateAnimBg="0"/>
      <p:bldP spid="10547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E4709B5-F6C2-47D9-93A0-BC69417860B5}" type="datetime2">
              <a:rPr kumimoji="0" lang="zh-CN" altLang="en-US" sz="1400" smtClean="0"/>
              <a:pPr eaLnBrk="1" hangingPunct="1"/>
              <a:t>2017年2月26日</a:t>
            </a:fld>
            <a:endParaRPr kumimoji="0" lang="en-US" altLang="zh-CN" sz="1400" smtClean="0"/>
          </a:p>
        </p:txBody>
      </p:sp>
      <p:sp>
        <p:nvSpPr>
          <p:cNvPr id="51204"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graphicFrame>
        <p:nvGraphicFramePr>
          <p:cNvPr id="51205" name="Object 3"/>
          <p:cNvGraphicFramePr>
            <a:graphicFrameLocks noGrp="1" noChangeAspect="1"/>
          </p:cNvGraphicFramePr>
          <p:nvPr>
            <p:ph type="body" idx="1"/>
          </p:nvPr>
        </p:nvGraphicFramePr>
        <p:xfrm>
          <a:off x="719138" y="838200"/>
          <a:ext cx="7705725" cy="5199063"/>
        </p:xfrm>
        <a:graphic>
          <a:graphicData uri="http://schemas.openxmlformats.org/presentationml/2006/ole">
            <mc:AlternateContent xmlns:mc="http://schemas.openxmlformats.org/markup-compatibility/2006">
              <mc:Choice xmlns:v="urn:schemas-microsoft-com:vml" Requires="v">
                <p:oleObj spid="_x0000_s51214" name="VISIO" r:id="rId3" imgW="2222500" imgH="1498600" progId="Visio.Drawing.6">
                  <p:embed/>
                </p:oleObj>
              </mc:Choice>
              <mc:Fallback>
                <p:oleObj name="VISIO" r:id="rId3" imgW="2222500" imgH="149860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838200"/>
                        <a:ext cx="7705725" cy="519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6C0B728-611A-42B8-8643-3D88FB3CEF39}" type="datetime2">
              <a:rPr kumimoji="0" lang="zh-CN" altLang="en-US" sz="1400" smtClean="0"/>
              <a:pPr eaLnBrk="1" hangingPunct="1"/>
              <a:t>2017年2月26日</a:t>
            </a:fld>
            <a:endParaRPr kumimoji="0" lang="en-US" altLang="zh-CN" sz="1400" smtClean="0"/>
          </a:p>
        </p:txBody>
      </p:sp>
      <p:sp>
        <p:nvSpPr>
          <p:cNvPr id="7172" name="Rectangle 2"/>
          <p:cNvSpPr>
            <a:spLocks noGrp="1" noChangeArrowheads="1"/>
          </p:cNvSpPr>
          <p:nvPr>
            <p:ph type="title"/>
          </p:nvPr>
        </p:nvSpPr>
        <p:spPr/>
        <p:txBody>
          <a:bodyPr/>
          <a:lstStyle/>
          <a:p>
            <a:pPr algn="just" eaLnBrk="1" hangingPunct="1"/>
            <a:r>
              <a:rPr lang="zh-CN" altLang="en-US" smtClean="0">
                <a:latin typeface="宋体" pitchFamily="2" charset="-122"/>
              </a:rPr>
              <a:t>学习指南</a:t>
            </a:r>
          </a:p>
        </p:txBody>
      </p:sp>
      <p:sp>
        <p:nvSpPr>
          <p:cNvPr id="149507" name="Rectangle 3"/>
          <p:cNvSpPr>
            <a:spLocks noGrp="1" noChangeArrowheads="1"/>
          </p:cNvSpPr>
          <p:nvPr>
            <p:ph type="body" idx="1"/>
          </p:nvPr>
        </p:nvSpPr>
        <p:spPr/>
        <p:txBody>
          <a:bodyPr/>
          <a:lstStyle/>
          <a:p>
            <a:pPr algn="just" eaLnBrk="1" hangingPunct="1"/>
            <a:r>
              <a:rPr lang="zh-CN" altLang="en-US" sz="4000" b="1" dirty="0" smtClean="0">
                <a:latin typeface="宋体" pitchFamily="2" charset="-122"/>
              </a:rPr>
              <a:t>本课程的任务</a:t>
            </a:r>
          </a:p>
          <a:p>
            <a:pPr lvl="1" algn="just" eaLnBrk="1" hangingPunct="1">
              <a:buFontTx/>
              <a:buNone/>
            </a:pPr>
            <a:r>
              <a:rPr lang="zh-CN" altLang="en-US" sz="3600" b="1" dirty="0" smtClean="0">
                <a:latin typeface="宋体" pitchFamily="2" charset="-122"/>
              </a:rPr>
              <a:t>     讨论</a:t>
            </a:r>
            <a:r>
              <a:rPr lang="zh-CN" altLang="en-US" sz="3600" b="1" dirty="0" smtClean="0">
                <a:solidFill>
                  <a:srgbClr val="CC0000"/>
                </a:solidFill>
                <a:latin typeface="宋体" pitchFamily="2" charset="-122"/>
              </a:rPr>
              <a:t>单机系统范围内计算机各部件和系统的组成以及内部工作机制</a:t>
            </a:r>
            <a:r>
              <a:rPr lang="zh-CN" altLang="en-US" sz="3600" b="1" dirty="0" smtClean="0">
                <a:latin typeface="宋体" pitchFamily="2" charset="-122"/>
              </a:rPr>
              <a:t>。通过学习，掌握计算机</a:t>
            </a:r>
            <a:r>
              <a:rPr lang="zh-CN" altLang="en-US" sz="3600" b="1" dirty="0" smtClean="0">
                <a:solidFill>
                  <a:srgbClr val="0000FF"/>
                </a:solidFill>
                <a:latin typeface="宋体" pitchFamily="2" charset="-122"/>
              </a:rPr>
              <a:t>各大部件的组成原理</a:t>
            </a:r>
            <a:r>
              <a:rPr lang="zh-CN" altLang="en-US" sz="3600" b="1" dirty="0" smtClean="0">
                <a:latin typeface="宋体" pitchFamily="2" charset="-122"/>
              </a:rPr>
              <a:t>、逻辑实现、设计方法及其</a:t>
            </a:r>
            <a:r>
              <a:rPr lang="zh-CN" altLang="en-US" sz="3600" b="1" dirty="0" smtClean="0">
                <a:solidFill>
                  <a:srgbClr val="0000FF"/>
                </a:solidFill>
                <a:latin typeface="宋体" pitchFamily="2" charset="-122"/>
              </a:rPr>
              <a:t>互连构成整机系统的技术</a:t>
            </a:r>
            <a:r>
              <a:rPr lang="zh-CN" altLang="en-US" sz="3600" b="1" dirty="0" smtClean="0">
                <a:latin typeface="宋体" pitchFamily="2" charset="-122"/>
              </a:rPr>
              <a:t>，并为后继课程的学习打好基础。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9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38C812A-08F7-4634-8871-EDB45A3F880E}" type="datetime2">
              <a:rPr kumimoji="0" lang="zh-CN" altLang="en-US" sz="1400" smtClean="0"/>
              <a:pPr eaLnBrk="1" hangingPunct="1"/>
              <a:t>2017年2月26日</a:t>
            </a:fld>
            <a:endParaRPr kumimoji="0" lang="en-US" altLang="zh-CN" sz="1400" smtClean="0"/>
          </a:p>
        </p:txBody>
      </p:sp>
      <p:sp>
        <p:nvSpPr>
          <p:cNvPr id="52228"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sp>
        <p:nvSpPr>
          <p:cNvPr id="125955" name="Rectangle 3"/>
          <p:cNvSpPr>
            <a:spLocks noGrp="1" noChangeArrowheads="1"/>
          </p:cNvSpPr>
          <p:nvPr>
            <p:ph type="body" idx="4294967295"/>
          </p:nvPr>
        </p:nvSpPr>
        <p:spPr>
          <a:xfrm>
            <a:off x="381000" y="990600"/>
            <a:ext cx="3581400" cy="5046663"/>
          </a:xfrm>
        </p:spPr>
        <p:txBody>
          <a:bodyPr/>
          <a:lstStyle/>
          <a:p>
            <a:pPr eaLnBrk="1" hangingPunct="1">
              <a:buFontTx/>
              <a:buNone/>
            </a:pPr>
            <a:r>
              <a:rPr lang="en-US" altLang="zh-CN" b="1" smtClean="0">
                <a:solidFill>
                  <a:srgbClr val="800000"/>
                </a:solidFill>
                <a:latin typeface="Times New Roman" pitchFamily="18" charset="0"/>
              </a:rPr>
              <a:t>1.3.3 </a:t>
            </a:r>
            <a:r>
              <a:rPr lang="zh-CN" altLang="en-US" b="1" smtClean="0">
                <a:solidFill>
                  <a:srgbClr val="800000"/>
                </a:solidFill>
                <a:latin typeface="Times New Roman" pitchFamily="18" charset="0"/>
              </a:rPr>
              <a:t>计算机系统的多层次结构</a:t>
            </a:r>
          </a:p>
          <a:p>
            <a:pPr eaLnBrk="1" hangingPunct="1">
              <a:buFontTx/>
              <a:buNone/>
            </a:pPr>
            <a:r>
              <a:rPr lang="zh-CN" altLang="en-US" b="1" smtClean="0">
                <a:latin typeface="Times New Roman" pitchFamily="18" charset="0"/>
              </a:rPr>
              <a:t>            现代计算机系统是一个硬件与软件组成的综合体，我们可以把它看成是按功能划分的多级层次结构。</a:t>
            </a:r>
          </a:p>
        </p:txBody>
      </p:sp>
      <p:grpSp>
        <p:nvGrpSpPr>
          <p:cNvPr id="125956" name="Group 4"/>
          <p:cNvGrpSpPr>
            <a:grpSpLocks/>
          </p:cNvGrpSpPr>
          <p:nvPr/>
        </p:nvGrpSpPr>
        <p:grpSpPr bwMode="auto">
          <a:xfrm>
            <a:off x="4038600" y="838200"/>
            <a:ext cx="4419600" cy="5486400"/>
            <a:chOff x="2544" y="528"/>
            <a:chExt cx="2784" cy="3456"/>
          </a:xfrm>
        </p:grpSpPr>
        <p:sp>
          <p:nvSpPr>
            <p:cNvPr id="52250" name="Text Box 5"/>
            <p:cNvSpPr txBox="1">
              <a:spLocks noChangeArrowheads="1"/>
            </p:cNvSpPr>
            <p:nvPr/>
          </p:nvSpPr>
          <p:spPr bwMode="auto">
            <a:xfrm>
              <a:off x="3066" y="3168"/>
              <a:ext cx="2256"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微程序级（实际机器）</a:t>
              </a:r>
            </a:p>
          </p:txBody>
        </p:sp>
        <p:sp>
          <p:nvSpPr>
            <p:cNvPr id="52251" name="Text Box 6"/>
            <p:cNvSpPr txBox="1">
              <a:spLocks noChangeArrowheads="1"/>
            </p:cNvSpPr>
            <p:nvPr/>
          </p:nvSpPr>
          <p:spPr bwMode="auto">
            <a:xfrm>
              <a:off x="3066" y="2640"/>
              <a:ext cx="2262"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机器语言级（实际机器）</a:t>
              </a:r>
            </a:p>
          </p:txBody>
        </p:sp>
        <p:sp>
          <p:nvSpPr>
            <p:cNvPr id="52252" name="Text Box 7"/>
            <p:cNvSpPr txBox="1">
              <a:spLocks noChangeArrowheads="1"/>
            </p:cNvSpPr>
            <p:nvPr/>
          </p:nvSpPr>
          <p:spPr bwMode="auto">
            <a:xfrm>
              <a:off x="3066" y="1584"/>
              <a:ext cx="2262"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汇编语言级（虚拟机器）</a:t>
              </a:r>
            </a:p>
          </p:txBody>
        </p:sp>
        <p:sp>
          <p:nvSpPr>
            <p:cNvPr id="52253" name="Text Box 8"/>
            <p:cNvSpPr txBox="1">
              <a:spLocks noChangeArrowheads="1"/>
            </p:cNvSpPr>
            <p:nvPr/>
          </p:nvSpPr>
          <p:spPr bwMode="auto">
            <a:xfrm>
              <a:off x="3066" y="528"/>
              <a:ext cx="2262"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应用语言级（虚拟机器）</a:t>
              </a:r>
            </a:p>
          </p:txBody>
        </p:sp>
        <p:sp>
          <p:nvSpPr>
            <p:cNvPr id="52254" name="Text Box 9"/>
            <p:cNvSpPr txBox="1">
              <a:spLocks noChangeArrowheads="1"/>
            </p:cNvSpPr>
            <p:nvPr/>
          </p:nvSpPr>
          <p:spPr bwMode="auto">
            <a:xfrm>
              <a:off x="3066" y="1056"/>
              <a:ext cx="2262"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高级语言级（虚拟机器）</a:t>
              </a:r>
            </a:p>
          </p:txBody>
        </p:sp>
        <p:sp>
          <p:nvSpPr>
            <p:cNvPr id="52255" name="Text Box 10"/>
            <p:cNvSpPr txBox="1">
              <a:spLocks noChangeArrowheads="1"/>
            </p:cNvSpPr>
            <p:nvPr/>
          </p:nvSpPr>
          <p:spPr bwMode="auto">
            <a:xfrm>
              <a:off x="3066" y="2112"/>
              <a:ext cx="2262"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操作系统级（虚拟机器）</a:t>
              </a:r>
            </a:p>
          </p:txBody>
        </p:sp>
        <p:sp>
          <p:nvSpPr>
            <p:cNvPr id="52256" name="Text Box 11"/>
            <p:cNvSpPr txBox="1">
              <a:spLocks noChangeArrowheads="1"/>
            </p:cNvSpPr>
            <p:nvPr/>
          </p:nvSpPr>
          <p:spPr bwMode="auto">
            <a:xfrm>
              <a:off x="3066" y="3684"/>
              <a:ext cx="2256" cy="300"/>
            </a:xfrm>
            <a:prstGeom prst="rect">
              <a:avLst/>
            </a:prstGeom>
            <a:noFill/>
            <a:ln w="19050" cap="sq">
              <a:solidFill>
                <a:srgbClr val="9900FF"/>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硬操作时序（实际机器）</a:t>
              </a:r>
            </a:p>
          </p:txBody>
        </p:sp>
        <p:sp>
          <p:nvSpPr>
            <p:cNvPr id="52257" name="Line 12"/>
            <p:cNvSpPr>
              <a:spLocks noChangeShapeType="1"/>
            </p:cNvSpPr>
            <p:nvPr/>
          </p:nvSpPr>
          <p:spPr bwMode="auto">
            <a:xfrm flipV="1">
              <a:off x="4218" y="816"/>
              <a:ext cx="0" cy="192"/>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8" name="Line 13"/>
            <p:cNvSpPr>
              <a:spLocks noChangeShapeType="1"/>
            </p:cNvSpPr>
            <p:nvPr/>
          </p:nvSpPr>
          <p:spPr bwMode="auto">
            <a:xfrm flipV="1">
              <a:off x="4218" y="1344"/>
              <a:ext cx="0" cy="192"/>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9" name="Line 14"/>
            <p:cNvSpPr>
              <a:spLocks noChangeShapeType="1"/>
            </p:cNvSpPr>
            <p:nvPr/>
          </p:nvSpPr>
          <p:spPr bwMode="auto">
            <a:xfrm flipV="1">
              <a:off x="4218" y="1872"/>
              <a:ext cx="0" cy="192"/>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60" name="Line 15"/>
            <p:cNvSpPr>
              <a:spLocks noChangeShapeType="1"/>
            </p:cNvSpPr>
            <p:nvPr/>
          </p:nvSpPr>
          <p:spPr bwMode="auto">
            <a:xfrm flipV="1">
              <a:off x="4218" y="2400"/>
              <a:ext cx="0" cy="192"/>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61" name="Line 16"/>
            <p:cNvSpPr>
              <a:spLocks noChangeShapeType="1"/>
            </p:cNvSpPr>
            <p:nvPr/>
          </p:nvSpPr>
          <p:spPr bwMode="auto">
            <a:xfrm flipV="1">
              <a:off x="4218" y="2940"/>
              <a:ext cx="0" cy="180"/>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62" name="Line 17"/>
            <p:cNvSpPr>
              <a:spLocks noChangeShapeType="1"/>
            </p:cNvSpPr>
            <p:nvPr/>
          </p:nvSpPr>
          <p:spPr bwMode="auto">
            <a:xfrm flipV="1">
              <a:off x="4218" y="3456"/>
              <a:ext cx="0" cy="192"/>
            </a:xfrm>
            <a:prstGeom prst="line">
              <a:avLst/>
            </a:prstGeom>
            <a:noFill/>
            <a:ln w="127000" cap="sq">
              <a:solidFill>
                <a:srgbClr val="7A48C4"/>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63" name="Text Box 18"/>
            <p:cNvSpPr txBox="1">
              <a:spLocks noChangeArrowheads="1"/>
            </p:cNvSpPr>
            <p:nvPr/>
          </p:nvSpPr>
          <p:spPr bwMode="auto">
            <a:xfrm>
              <a:off x="2544" y="3696"/>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0</a:t>
              </a:r>
              <a:r>
                <a:rPr lang="zh-CN" altLang="en-US" sz="2000" b="1">
                  <a:solidFill>
                    <a:srgbClr val="FF6600"/>
                  </a:solidFill>
                </a:rPr>
                <a:t>级</a:t>
              </a:r>
            </a:p>
          </p:txBody>
        </p:sp>
        <p:sp>
          <p:nvSpPr>
            <p:cNvPr id="52264" name="Text Box 19"/>
            <p:cNvSpPr txBox="1">
              <a:spLocks noChangeArrowheads="1"/>
            </p:cNvSpPr>
            <p:nvPr/>
          </p:nvSpPr>
          <p:spPr bwMode="auto">
            <a:xfrm>
              <a:off x="2544" y="3216"/>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1</a:t>
              </a:r>
              <a:r>
                <a:rPr lang="zh-CN" altLang="en-US" sz="2000" b="1">
                  <a:solidFill>
                    <a:srgbClr val="FF6600"/>
                  </a:solidFill>
                </a:rPr>
                <a:t>级</a:t>
              </a:r>
            </a:p>
          </p:txBody>
        </p:sp>
        <p:sp>
          <p:nvSpPr>
            <p:cNvPr id="52265" name="Text Box 20"/>
            <p:cNvSpPr txBox="1">
              <a:spLocks noChangeArrowheads="1"/>
            </p:cNvSpPr>
            <p:nvPr/>
          </p:nvSpPr>
          <p:spPr bwMode="auto">
            <a:xfrm>
              <a:off x="2544" y="2688"/>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2</a:t>
              </a:r>
              <a:r>
                <a:rPr lang="zh-CN" altLang="en-US" sz="2000" b="1">
                  <a:solidFill>
                    <a:srgbClr val="FF6600"/>
                  </a:solidFill>
                </a:rPr>
                <a:t>级</a:t>
              </a:r>
            </a:p>
          </p:txBody>
        </p:sp>
        <p:sp>
          <p:nvSpPr>
            <p:cNvPr id="52266" name="Text Box 21"/>
            <p:cNvSpPr txBox="1">
              <a:spLocks noChangeArrowheads="1"/>
            </p:cNvSpPr>
            <p:nvPr/>
          </p:nvSpPr>
          <p:spPr bwMode="auto">
            <a:xfrm>
              <a:off x="2544" y="2160"/>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3</a:t>
              </a:r>
              <a:r>
                <a:rPr lang="zh-CN" altLang="en-US" sz="2000" b="1">
                  <a:solidFill>
                    <a:srgbClr val="FF6600"/>
                  </a:solidFill>
                </a:rPr>
                <a:t>级</a:t>
              </a:r>
            </a:p>
          </p:txBody>
        </p:sp>
        <p:sp>
          <p:nvSpPr>
            <p:cNvPr id="52267" name="Text Box 22"/>
            <p:cNvSpPr txBox="1">
              <a:spLocks noChangeArrowheads="1"/>
            </p:cNvSpPr>
            <p:nvPr/>
          </p:nvSpPr>
          <p:spPr bwMode="auto">
            <a:xfrm>
              <a:off x="2544" y="1632"/>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4</a:t>
              </a:r>
              <a:r>
                <a:rPr lang="zh-CN" altLang="en-US" sz="2000" b="1">
                  <a:solidFill>
                    <a:srgbClr val="FF6600"/>
                  </a:solidFill>
                </a:rPr>
                <a:t>级</a:t>
              </a:r>
            </a:p>
          </p:txBody>
        </p:sp>
        <p:sp>
          <p:nvSpPr>
            <p:cNvPr id="52268" name="Text Box 23"/>
            <p:cNvSpPr txBox="1">
              <a:spLocks noChangeArrowheads="1"/>
            </p:cNvSpPr>
            <p:nvPr/>
          </p:nvSpPr>
          <p:spPr bwMode="auto">
            <a:xfrm>
              <a:off x="2544" y="1104"/>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5</a:t>
              </a:r>
              <a:r>
                <a:rPr lang="zh-CN" altLang="en-US" sz="2000" b="1">
                  <a:solidFill>
                    <a:srgbClr val="FF6600"/>
                  </a:solidFill>
                </a:rPr>
                <a:t>级</a:t>
              </a:r>
            </a:p>
          </p:txBody>
        </p:sp>
        <p:sp>
          <p:nvSpPr>
            <p:cNvPr id="52269" name="Text Box 24"/>
            <p:cNvSpPr txBox="1">
              <a:spLocks noChangeArrowheads="1"/>
            </p:cNvSpPr>
            <p:nvPr/>
          </p:nvSpPr>
          <p:spPr bwMode="auto">
            <a:xfrm>
              <a:off x="2544" y="566"/>
              <a:ext cx="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FF6600"/>
                  </a:solidFill>
                </a:rPr>
                <a:t>第</a:t>
              </a:r>
              <a:r>
                <a:rPr lang="en-US" altLang="zh-CN" sz="2000" b="1">
                  <a:solidFill>
                    <a:srgbClr val="FF6600"/>
                  </a:solidFill>
                </a:rPr>
                <a:t>6</a:t>
              </a:r>
              <a:r>
                <a:rPr lang="zh-CN" altLang="en-US" sz="2000" b="1">
                  <a:solidFill>
                    <a:srgbClr val="FF6600"/>
                  </a:solidFill>
                </a:rPr>
                <a:t>级</a:t>
              </a:r>
            </a:p>
          </p:txBody>
        </p:sp>
      </p:grpSp>
      <p:sp>
        <p:nvSpPr>
          <p:cNvPr id="125977" name="Text Box 25"/>
          <p:cNvSpPr txBox="1">
            <a:spLocks noChangeArrowheads="1"/>
          </p:cNvSpPr>
          <p:nvPr/>
        </p:nvSpPr>
        <p:spPr bwMode="auto">
          <a:xfrm>
            <a:off x="4876800" y="5848350"/>
            <a:ext cx="3581400"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硬联逻辑（实际机器）</a:t>
            </a:r>
          </a:p>
        </p:txBody>
      </p:sp>
      <p:sp>
        <p:nvSpPr>
          <p:cNvPr id="125978" name="Text Box 26"/>
          <p:cNvSpPr txBox="1">
            <a:spLocks noChangeArrowheads="1"/>
          </p:cNvSpPr>
          <p:nvPr/>
        </p:nvSpPr>
        <p:spPr bwMode="auto">
          <a:xfrm>
            <a:off x="4876800" y="5029200"/>
            <a:ext cx="3581400"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微程序级（实际机器）</a:t>
            </a:r>
          </a:p>
        </p:txBody>
      </p:sp>
      <p:sp>
        <p:nvSpPr>
          <p:cNvPr id="125979" name="Text Box 27"/>
          <p:cNvSpPr txBox="1">
            <a:spLocks noChangeArrowheads="1"/>
          </p:cNvSpPr>
          <p:nvPr/>
        </p:nvSpPr>
        <p:spPr bwMode="auto">
          <a:xfrm>
            <a:off x="4886325" y="4191000"/>
            <a:ext cx="3573463"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机器语言级（实际机器）</a:t>
            </a:r>
          </a:p>
        </p:txBody>
      </p:sp>
      <p:sp>
        <p:nvSpPr>
          <p:cNvPr id="125980" name="Text Box 28"/>
          <p:cNvSpPr txBox="1">
            <a:spLocks noChangeArrowheads="1"/>
          </p:cNvSpPr>
          <p:nvPr/>
        </p:nvSpPr>
        <p:spPr bwMode="auto">
          <a:xfrm>
            <a:off x="4886325" y="3352800"/>
            <a:ext cx="3573463"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操作系统级（虚拟机器）</a:t>
            </a:r>
          </a:p>
        </p:txBody>
      </p:sp>
      <p:sp>
        <p:nvSpPr>
          <p:cNvPr id="125981" name="Text Box 29"/>
          <p:cNvSpPr txBox="1">
            <a:spLocks noChangeArrowheads="1"/>
          </p:cNvSpPr>
          <p:nvPr/>
        </p:nvSpPr>
        <p:spPr bwMode="auto">
          <a:xfrm>
            <a:off x="4886325" y="2514600"/>
            <a:ext cx="3573463"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汇编语言级（虚拟机器）</a:t>
            </a:r>
          </a:p>
        </p:txBody>
      </p:sp>
      <p:sp>
        <p:nvSpPr>
          <p:cNvPr id="125982" name="Text Box 30"/>
          <p:cNvSpPr txBox="1">
            <a:spLocks noChangeArrowheads="1"/>
          </p:cNvSpPr>
          <p:nvPr/>
        </p:nvSpPr>
        <p:spPr bwMode="auto">
          <a:xfrm>
            <a:off x="4876800" y="1676400"/>
            <a:ext cx="3582988"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高级语言级（虚拟机器）</a:t>
            </a:r>
          </a:p>
        </p:txBody>
      </p:sp>
      <p:sp>
        <p:nvSpPr>
          <p:cNvPr id="125983" name="Text Box 31"/>
          <p:cNvSpPr txBox="1">
            <a:spLocks noChangeArrowheads="1"/>
          </p:cNvSpPr>
          <p:nvPr/>
        </p:nvSpPr>
        <p:spPr bwMode="auto">
          <a:xfrm>
            <a:off x="4876800" y="838200"/>
            <a:ext cx="3590925" cy="476250"/>
          </a:xfrm>
          <a:prstGeom prst="rect">
            <a:avLst/>
          </a:prstGeom>
          <a:solidFill>
            <a:srgbClr val="FFCCCC"/>
          </a:solidFill>
          <a:ln w="19050" cap="sq">
            <a:solidFill>
              <a:srgbClr val="99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latin typeface="宋体" pitchFamily="2" charset="-122"/>
              </a:rPr>
              <a:t>应用语言级（虚拟机器）</a:t>
            </a:r>
          </a:p>
        </p:txBody>
      </p:sp>
      <p:sp>
        <p:nvSpPr>
          <p:cNvPr id="125984" name="Line 32"/>
          <p:cNvSpPr>
            <a:spLocks noChangeShapeType="1"/>
          </p:cNvSpPr>
          <p:nvPr/>
        </p:nvSpPr>
        <p:spPr bwMode="auto">
          <a:xfrm flipV="1">
            <a:off x="6705600" y="54864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85" name="Line 33"/>
          <p:cNvSpPr>
            <a:spLocks noChangeShapeType="1"/>
          </p:cNvSpPr>
          <p:nvPr/>
        </p:nvSpPr>
        <p:spPr bwMode="auto">
          <a:xfrm flipV="1">
            <a:off x="6705600" y="46482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86" name="Line 34"/>
          <p:cNvSpPr>
            <a:spLocks noChangeShapeType="1"/>
          </p:cNvSpPr>
          <p:nvPr/>
        </p:nvSpPr>
        <p:spPr bwMode="auto">
          <a:xfrm flipV="1">
            <a:off x="6705600" y="38100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87" name="Line 35"/>
          <p:cNvSpPr>
            <a:spLocks noChangeShapeType="1"/>
          </p:cNvSpPr>
          <p:nvPr/>
        </p:nvSpPr>
        <p:spPr bwMode="auto">
          <a:xfrm flipV="1">
            <a:off x="6705600" y="29718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88" name="Line 36"/>
          <p:cNvSpPr>
            <a:spLocks noChangeShapeType="1"/>
          </p:cNvSpPr>
          <p:nvPr/>
        </p:nvSpPr>
        <p:spPr bwMode="auto">
          <a:xfrm flipV="1">
            <a:off x="6705600" y="21336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89" name="Line 37"/>
          <p:cNvSpPr>
            <a:spLocks noChangeShapeType="1"/>
          </p:cNvSpPr>
          <p:nvPr/>
        </p:nvSpPr>
        <p:spPr bwMode="auto">
          <a:xfrm flipV="1">
            <a:off x="6705600" y="1295400"/>
            <a:ext cx="0" cy="304800"/>
          </a:xfrm>
          <a:prstGeom prst="line">
            <a:avLst/>
          </a:prstGeom>
          <a:noFill/>
          <a:ln w="127000" cap="sq">
            <a:solidFill>
              <a:srgbClr val="660033"/>
            </a:solidFill>
            <a:round/>
            <a:headEnd type="none"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90" name="Text Box 38"/>
          <p:cNvSpPr txBox="1">
            <a:spLocks noChangeArrowheads="1"/>
          </p:cNvSpPr>
          <p:nvPr/>
        </p:nvSpPr>
        <p:spPr bwMode="auto">
          <a:xfrm>
            <a:off x="6858000" y="54864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硬联逻辑</a:t>
            </a:r>
          </a:p>
        </p:txBody>
      </p:sp>
      <p:sp>
        <p:nvSpPr>
          <p:cNvPr id="125991" name="Text Box 39"/>
          <p:cNvSpPr txBox="1">
            <a:spLocks noChangeArrowheads="1"/>
          </p:cNvSpPr>
          <p:nvPr/>
        </p:nvSpPr>
        <p:spPr bwMode="auto">
          <a:xfrm>
            <a:off x="6985000" y="4648200"/>
            <a:ext cx="9509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微程序</a:t>
            </a:r>
          </a:p>
        </p:txBody>
      </p:sp>
      <p:sp>
        <p:nvSpPr>
          <p:cNvPr id="125992" name="Text Box 40"/>
          <p:cNvSpPr txBox="1">
            <a:spLocks noChangeArrowheads="1"/>
          </p:cNvSpPr>
          <p:nvPr/>
        </p:nvSpPr>
        <p:spPr bwMode="auto">
          <a:xfrm>
            <a:off x="6858000" y="38100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操作系统</a:t>
            </a:r>
          </a:p>
        </p:txBody>
      </p:sp>
      <p:sp>
        <p:nvSpPr>
          <p:cNvPr id="125993" name="Text Box 41"/>
          <p:cNvSpPr txBox="1">
            <a:spLocks noChangeArrowheads="1"/>
          </p:cNvSpPr>
          <p:nvPr/>
        </p:nvSpPr>
        <p:spPr bwMode="auto">
          <a:xfrm>
            <a:off x="6858000" y="29718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汇编程序</a:t>
            </a:r>
          </a:p>
        </p:txBody>
      </p:sp>
      <p:sp>
        <p:nvSpPr>
          <p:cNvPr id="125994" name="Text Box 42"/>
          <p:cNvSpPr txBox="1">
            <a:spLocks noChangeArrowheads="1"/>
          </p:cNvSpPr>
          <p:nvPr/>
        </p:nvSpPr>
        <p:spPr bwMode="auto">
          <a:xfrm>
            <a:off x="6858000" y="21336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编译程序</a:t>
            </a:r>
          </a:p>
        </p:txBody>
      </p:sp>
      <p:sp>
        <p:nvSpPr>
          <p:cNvPr id="125995" name="Text Box 43"/>
          <p:cNvSpPr txBox="1">
            <a:spLocks noChangeArrowheads="1"/>
          </p:cNvSpPr>
          <p:nvPr/>
        </p:nvSpPr>
        <p:spPr bwMode="auto">
          <a:xfrm>
            <a:off x="6858000" y="12954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solidFill>
                  <a:srgbClr val="9900CC"/>
                </a:solidFill>
              </a:rPr>
              <a:t>应用程序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59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77"/>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25990"/>
                                        </p:tgtEl>
                                        <p:attrNameLst>
                                          <p:attrName>style.visibility</p:attrName>
                                        </p:attrNameLst>
                                      </p:cBhvr>
                                      <p:to>
                                        <p:strVal val="visible"/>
                                      </p:to>
                                    </p:set>
                                  </p:childTnLst>
                                </p:cTn>
                              </p:par>
                            </p:childTnLst>
                          </p:cTn>
                        </p:par>
                        <p:par>
                          <p:cTn id="22" fill="hold" nodeType="afterGroup">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25984"/>
                                        </p:tgtEl>
                                        <p:attrNameLst>
                                          <p:attrName>style.visibility</p:attrName>
                                        </p:attrNameLst>
                                      </p:cBhvr>
                                      <p:to>
                                        <p:strVal val="visible"/>
                                      </p:to>
                                    </p:set>
                                    <p:animEffect transition="in" filter="wipe(down)">
                                      <p:cBhvr>
                                        <p:cTn id="25" dur="500"/>
                                        <p:tgtEl>
                                          <p:spTgt spid="1259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5978"/>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25991"/>
                                        </p:tgtEl>
                                        <p:attrNameLst>
                                          <p:attrName>style.visibility</p:attrName>
                                        </p:attrNameLst>
                                      </p:cBhvr>
                                      <p:to>
                                        <p:strVal val="visible"/>
                                      </p:to>
                                    </p:set>
                                  </p:childTnLst>
                                </p:cTn>
                              </p:par>
                            </p:childTnLst>
                          </p:cTn>
                        </p:par>
                        <p:par>
                          <p:cTn id="33" fill="hold" nodeType="afterGroup">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25985"/>
                                        </p:tgtEl>
                                        <p:attrNameLst>
                                          <p:attrName>style.visibility</p:attrName>
                                        </p:attrNameLst>
                                      </p:cBhvr>
                                      <p:to>
                                        <p:strVal val="visible"/>
                                      </p:to>
                                    </p:set>
                                    <p:animEffect transition="in" filter="wipe(down)">
                                      <p:cBhvr>
                                        <p:cTn id="36" dur="500"/>
                                        <p:tgtEl>
                                          <p:spTgt spid="12598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5979"/>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125992"/>
                                        </p:tgtEl>
                                        <p:attrNameLst>
                                          <p:attrName>style.visibility</p:attrName>
                                        </p:attrNameLst>
                                      </p:cBhvr>
                                      <p:to>
                                        <p:strVal val="visible"/>
                                      </p:to>
                                    </p:set>
                                  </p:childTnLst>
                                </p:cTn>
                              </p:par>
                            </p:childTnLst>
                          </p:cTn>
                        </p:par>
                        <p:par>
                          <p:cTn id="44" fill="hold" nodeType="afterGroup">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125986"/>
                                        </p:tgtEl>
                                        <p:attrNameLst>
                                          <p:attrName>style.visibility</p:attrName>
                                        </p:attrNameLst>
                                      </p:cBhvr>
                                      <p:to>
                                        <p:strVal val="visible"/>
                                      </p:to>
                                    </p:set>
                                    <p:animEffect transition="in" filter="wipe(down)">
                                      <p:cBhvr>
                                        <p:cTn id="47" dur="500"/>
                                        <p:tgtEl>
                                          <p:spTgt spid="1259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5980"/>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25993"/>
                                        </p:tgtEl>
                                        <p:attrNameLst>
                                          <p:attrName>style.visibility</p:attrName>
                                        </p:attrNameLst>
                                      </p:cBhvr>
                                      <p:to>
                                        <p:strVal val="visible"/>
                                      </p:to>
                                    </p:set>
                                  </p:childTnLst>
                                </p:cTn>
                              </p:par>
                            </p:childTnLst>
                          </p:cTn>
                        </p:par>
                        <p:par>
                          <p:cTn id="55" fill="hold" nodeType="afterGroup">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125987"/>
                                        </p:tgtEl>
                                        <p:attrNameLst>
                                          <p:attrName>style.visibility</p:attrName>
                                        </p:attrNameLst>
                                      </p:cBhvr>
                                      <p:to>
                                        <p:strVal val="visible"/>
                                      </p:to>
                                    </p:set>
                                    <p:animEffect transition="in" filter="wipe(down)">
                                      <p:cBhvr>
                                        <p:cTn id="58" dur="500"/>
                                        <p:tgtEl>
                                          <p:spTgt spid="12598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25981"/>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125994"/>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125988"/>
                                        </p:tgtEl>
                                        <p:attrNameLst>
                                          <p:attrName>style.visibility</p:attrName>
                                        </p:attrNameLst>
                                      </p:cBhvr>
                                      <p:to>
                                        <p:strVal val="visible"/>
                                      </p:to>
                                    </p:set>
                                    <p:animEffect transition="in" filter="wipe(down)">
                                      <p:cBhvr>
                                        <p:cTn id="69" dur="500"/>
                                        <p:tgtEl>
                                          <p:spTgt spid="12598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125982"/>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25995"/>
                                        </p:tgtEl>
                                        <p:attrNameLst>
                                          <p:attrName>style.visibility</p:attrName>
                                        </p:attrNameLst>
                                      </p:cBhvr>
                                      <p:to>
                                        <p:strVal val="visible"/>
                                      </p:to>
                                    </p:set>
                                  </p:childTnLst>
                                </p:cTn>
                              </p:par>
                            </p:childTnLst>
                          </p:cTn>
                        </p:par>
                        <p:par>
                          <p:cTn id="77" fill="hold" nodeType="afterGroup">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125989"/>
                                        </p:tgtEl>
                                        <p:attrNameLst>
                                          <p:attrName>style.visibility</p:attrName>
                                        </p:attrNameLst>
                                      </p:cBhvr>
                                      <p:to>
                                        <p:strVal val="visible"/>
                                      </p:to>
                                    </p:set>
                                    <p:animEffect transition="in" filter="wipe(down)">
                                      <p:cBhvr>
                                        <p:cTn id="80" dur="500"/>
                                        <p:tgtEl>
                                          <p:spTgt spid="12598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25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P spid="125977" grpId="0" animBg="1" autoUpdateAnimBg="0"/>
      <p:bldP spid="125978" grpId="0" animBg="1" autoUpdateAnimBg="0"/>
      <p:bldP spid="125979" grpId="0" animBg="1" autoUpdateAnimBg="0"/>
      <p:bldP spid="125980" grpId="0" animBg="1" autoUpdateAnimBg="0"/>
      <p:bldP spid="125981" grpId="0" animBg="1" autoUpdateAnimBg="0"/>
      <p:bldP spid="125982" grpId="0" animBg="1" autoUpdateAnimBg="0"/>
      <p:bldP spid="125983" grpId="0" animBg="1" autoUpdateAnimBg="0"/>
      <p:bldP spid="125984" grpId="0" animBg="1"/>
      <p:bldP spid="125985" grpId="0" animBg="1"/>
      <p:bldP spid="125986" grpId="0" animBg="1"/>
      <p:bldP spid="125987" grpId="0" animBg="1"/>
      <p:bldP spid="125988" grpId="0" animBg="1"/>
      <p:bldP spid="125989" grpId="0" animBg="1"/>
      <p:bldP spid="125990" grpId="0" autoUpdateAnimBg="0"/>
      <p:bldP spid="125991" grpId="0" autoUpdateAnimBg="0"/>
      <p:bldP spid="125992" grpId="0" autoUpdateAnimBg="0"/>
      <p:bldP spid="125993" grpId="0" autoUpdateAnimBg="0"/>
      <p:bldP spid="125994" grpId="0" autoUpdateAnimBg="0"/>
      <p:bldP spid="12599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7CE8FCC-FA67-4996-953C-F8BD6ECE53FA}" type="datetime2">
              <a:rPr kumimoji="0" lang="zh-CN" altLang="en-US" sz="1400" smtClean="0"/>
              <a:pPr eaLnBrk="1" hangingPunct="1"/>
              <a:t>2017年2月26日</a:t>
            </a:fld>
            <a:endParaRPr kumimoji="0" lang="en-US" altLang="zh-CN" sz="1400" smtClean="0"/>
          </a:p>
        </p:txBody>
      </p:sp>
      <p:sp>
        <p:nvSpPr>
          <p:cNvPr id="53252" name="Rectangle 2"/>
          <p:cNvSpPr>
            <a:spLocks noGrp="1" noChangeArrowheads="1"/>
          </p:cNvSpPr>
          <p:nvPr>
            <p:ph type="title" idx="4294967295"/>
          </p:nvPr>
        </p:nvSpPr>
        <p:spPr/>
        <p:txBody>
          <a:bodyPr/>
          <a:lstStyle/>
          <a:p>
            <a:pPr eaLnBrk="1" hangingPunct="1"/>
            <a:r>
              <a:rPr lang="en-US" altLang="zh-CN" sz="2400" smtClean="0">
                <a:solidFill>
                  <a:schemeClr val="tx1"/>
                </a:solidFill>
                <a:latin typeface="Times New Roman" pitchFamily="18" charset="0"/>
              </a:rPr>
              <a:t>1.3 </a:t>
            </a:r>
            <a:r>
              <a:rPr lang="zh-CN" altLang="en-US" sz="2400" smtClean="0">
                <a:solidFill>
                  <a:schemeClr val="tx1"/>
                </a:solidFill>
                <a:latin typeface="宋体" pitchFamily="2" charset="-122"/>
              </a:rPr>
              <a:t>计算机系统</a:t>
            </a:r>
          </a:p>
        </p:txBody>
      </p:sp>
      <p:sp>
        <p:nvSpPr>
          <p:cNvPr id="126979" name="Rectangle 3"/>
          <p:cNvSpPr>
            <a:spLocks noGrp="1" noChangeArrowheads="1"/>
          </p:cNvSpPr>
          <p:nvPr>
            <p:ph type="body" idx="4294967295"/>
          </p:nvPr>
        </p:nvSpPr>
        <p:spPr>
          <a:xfrm>
            <a:off x="381000" y="838200"/>
            <a:ext cx="8229600" cy="5638800"/>
          </a:xfrm>
        </p:spPr>
        <p:txBody>
          <a:bodyPr/>
          <a:lstStyle/>
          <a:p>
            <a:pPr eaLnBrk="1" hangingPunct="1">
              <a:lnSpc>
                <a:spcPct val="90000"/>
              </a:lnSpc>
              <a:buFontTx/>
              <a:buNone/>
            </a:pPr>
            <a:r>
              <a:rPr lang="en-US" altLang="zh-CN" b="1" smtClean="0">
                <a:solidFill>
                  <a:srgbClr val="800000"/>
                </a:solidFill>
                <a:latin typeface="Times New Roman" pitchFamily="18" charset="0"/>
              </a:rPr>
              <a:t>1.3.4 </a:t>
            </a:r>
            <a:r>
              <a:rPr lang="zh-CN" altLang="en-US" b="1" smtClean="0">
                <a:solidFill>
                  <a:srgbClr val="800000"/>
                </a:solidFill>
                <a:latin typeface="Times New Roman" pitchFamily="18" charset="0"/>
              </a:rPr>
              <a:t>实际机器和虚拟机器</a:t>
            </a:r>
          </a:p>
          <a:p>
            <a:pPr eaLnBrk="1" hangingPunct="1">
              <a:lnSpc>
                <a:spcPct val="90000"/>
              </a:lnSpc>
              <a:buFontTx/>
              <a:buNone/>
            </a:pPr>
            <a:r>
              <a:rPr lang="zh-CN" altLang="en-US" b="1" smtClean="0">
                <a:latin typeface="宋体" pitchFamily="2" charset="-122"/>
              </a:rPr>
              <a:t>      对每一个机器级的用户来说，都可以将此机器级看成是一台独立的使用自己特有的</a:t>
            </a:r>
            <a:r>
              <a:rPr lang="zh-CN" altLang="en-US" b="1" smtClean="0">
                <a:latin typeface="Times New Roman" pitchFamily="18" charset="0"/>
              </a:rPr>
              <a:t>“</a:t>
            </a:r>
            <a:r>
              <a:rPr lang="zh-CN" altLang="en-US" b="1" smtClean="0">
                <a:latin typeface="宋体" pitchFamily="2" charset="-122"/>
              </a:rPr>
              <a:t>机器语言</a:t>
            </a:r>
            <a:r>
              <a:rPr lang="zh-CN" altLang="en-US" b="1" smtClean="0">
                <a:latin typeface="Times New Roman" pitchFamily="18" charset="0"/>
              </a:rPr>
              <a:t>”</a:t>
            </a:r>
            <a:r>
              <a:rPr lang="zh-CN" altLang="en-US" b="1" smtClean="0">
                <a:latin typeface="宋体" pitchFamily="2" charset="-122"/>
              </a:rPr>
              <a:t>的机器。</a:t>
            </a:r>
          </a:p>
          <a:p>
            <a:pPr eaLnBrk="1" hangingPunct="1">
              <a:lnSpc>
                <a:spcPct val="90000"/>
              </a:lnSpc>
              <a:buFontTx/>
              <a:buNone/>
            </a:pPr>
            <a:r>
              <a:rPr lang="zh-CN" altLang="en-US" b="1" smtClean="0">
                <a:latin typeface="Times New Roman" pitchFamily="18" charset="0"/>
              </a:rPr>
              <a:t>            在计算机系统的多层次结构中，除第</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2</a:t>
            </a:r>
            <a:r>
              <a:rPr lang="zh-CN" altLang="en-US" b="1" smtClean="0">
                <a:latin typeface="Times New Roman" pitchFamily="18" charset="0"/>
              </a:rPr>
              <a:t>级外，上面四级均为虚拟机。</a:t>
            </a:r>
          </a:p>
          <a:p>
            <a:pPr eaLnBrk="1" hangingPunct="1">
              <a:lnSpc>
                <a:spcPct val="90000"/>
              </a:lnSpc>
              <a:buFontTx/>
              <a:buNone/>
            </a:pPr>
            <a:r>
              <a:rPr lang="zh-CN" altLang="en-US" b="1" smtClean="0">
                <a:latin typeface="Times New Roman" pitchFamily="18" charset="0"/>
              </a:rPr>
              <a:t>            虚拟计算机是指这个计算机只对该级的观察者存在。对某一层次的观察者来说，他只能是通过该层次的语言来了解和使用计算机，至于下层是如何工作和实现的就不必关心了。简而言之，</a:t>
            </a:r>
            <a:r>
              <a:rPr lang="zh-CN" altLang="en-US" b="1" smtClean="0">
                <a:solidFill>
                  <a:srgbClr val="F93D17"/>
                </a:solidFill>
                <a:latin typeface="Times New Roman" pitchFamily="18" charset="0"/>
              </a:rPr>
              <a:t>虚拟计算机是指以软件或以软件为主实现的机器。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77A942A-9FDA-4A2D-8C3C-A91D26E3C419}" type="datetime2">
              <a:rPr kumimoji="0" lang="zh-CN" altLang="en-US" sz="1400" smtClean="0"/>
              <a:pPr eaLnBrk="1" hangingPunct="1"/>
              <a:t>2017年2月26日</a:t>
            </a:fld>
            <a:endParaRPr kumimoji="0" lang="en-US" altLang="zh-CN" sz="1400" smtClean="0"/>
          </a:p>
        </p:txBody>
      </p:sp>
      <p:sp>
        <p:nvSpPr>
          <p:cNvPr id="54276" name="Rectangle 49"/>
          <p:cNvSpPr>
            <a:spLocks noGrp="1" noChangeArrowheads="1"/>
          </p:cNvSpPr>
          <p:nvPr>
            <p:ph type="title" idx="4294967295"/>
          </p:nvPr>
        </p:nvSpPr>
        <p:spPr>
          <a:xfrm>
            <a:off x="0" y="228600"/>
            <a:ext cx="6781800" cy="457200"/>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1122" name="Rectangle 50"/>
          <p:cNvSpPr>
            <a:spLocks noGrp="1" noChangeArrowheads="1"/>
          </p:cNvSpPr>
          <p:nvPr>
            <p:ph type="body" idx="4294967295"/>
          </p:nvPr>
        </p:nvSpPr>
        <p:spPr>
          <a:xfrm>
            <a:off x="228600" y="838200"/>
            <a:ext cx="8686800" cy="5199063"/>
          </a:xfrm>
        </p:spPr>
        <p:txBody>
          <a:bodyPr/>
          <a:lstStyle/>
          <a:p>
            <a:pPr eaLnBrk="1" hangingPunct="1">
              <a:buFontTx/>
              <a:buNone/>
            </a:pPr>
            <a:r>
              <a:rPr lang="en-US" altLang="zh-CN" b="1" smtClean="0">
                <a:solidFill>
                  <a:srgbClr val="800000"/>
                </a:solidFill>
                <a:latin typeface="Times New Roman" pitchFamily="18" charset="0"/>
              </a:rPr>
              <a:t>1.4.1 </a:t>
            </a:r>
            <a:r>
              <a:rPr lang="zh-CN" altLang="en-US" b="1" smtClean="0">
                <a:solidFill>
                  <a:srgbClr val="800000"/>
                </a:solidFill>
                <a:latin typeface="Times New Roman" pitchFamily="18" charset="0"/>
              </a:rPr>
              <a:t>计算机的工作过程</a:t>
            </a:r>
          </a:p>
          <a:p>
            <a:pPr eaLnBrk="1" hangingPunct="1">
              <a:buFontTx/>
              <a:buNone/>
            </a:pPr>
            <a:r>
              <a:rPr lang="zh-CN" altLang="en-US" b="1" smtClean="0">
                <a:solidFill>
                  <a:srgbClr val="800000"/>
                </a:solidFill>
                <a:latin typeface="Times New Roman" pitchFamily="18" charset="0"/>
              </a:rPr>
              <a:t>           </a:t>
            </a:r>
            <a:r>
              <a:rPr lang="zh-CN" altLang="en-US" b="1" smtClean="0">
                <a:latin typeface="Times New Roman" pitchFamily="18" charset="0"/>
              </a:rPr>
              <a:t>将编制好的程序放在主存中，由控制器控制逐条取出指令执行，以计算</a:t>
            </a:r>
            <a:r>
              <a:rPr lang="en-US" altLang="zh-CN" b="1" smtClean="0">
                <a:latin typeface="Times New Roman" pitchFamily="18" charset="0"/>
              </a:rPr>
              <a:t>a+b-c=?</a:t>
            </a:r>
            <a:r>
              <a:rPr lang="zh-CN" altLang="en-US" b="1" smtClean="0">
                <a:latin typeface="Times New Roman" pitchFamily="18" charset="0"/>
              </a:rPr>
              <a:t>为例加以说明。</a:t>
            </a:r>
          </a:p>
          <a:p>
            <a:pPr eaLnBrk="1" hangingPunct="1">
              <a:buFontTx/>
              <a:buNone/>
            </a:pPr>
            <a:r>
              <a:rPr lang="zh-CN" altLang="en-US" b="1" smtClean="0">
                <a:latin typeface="Times New Roman" pitchFamily="18" charset="0"/>
              </a:rPr>
              <a:t>           设</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为已知的</a:t>
            </a:r>
            <a:r>
              <a:rPr lang="en-US" altLang="zh-CN" b="1" smtClean="0">
                <a:latin typeface="Times New Roman" pitchFamily="18" charset="0"/>
              </a:rPr>
              <a:t>3</a:t>
            </a:r>
            <a:r>
              <a:rPr lang="zh-CN" altLang="en-US" b="1" smtClean="0">
                <a:latin typeface="Times New Roman" pitchFamily="18" charset="0"/>
              </a:rPr>
              <a:t>个数，分别存放在主存的</a:t>
            </a:r>
            <a:r>
              <a:rPr lang="en-US" altLang="zh-CN" b="1" smtClean="0">
                <a:latin typeface="Times New Roman" pitchFamily="18" charset="0"/>
              </a:rPr>
              <a:t>5</a:t>
            </a:r>
            <a:r>
              <a:rPr lang="zh-CN" altLang="en-US" b="1" smtClean="0">
                <a:latin typeface="Times New Roman" pitchFamily="18" charset="0"/>
              </a:rPr>
              <a:t>～</a:t>
            </a:r>
            <a:r>
              <a:rPr lang="en-US" altLang="zh-CN" b="1" smtClean="0">
                <a:latin typeface="Times New Roman" pitchFamily="18" charset="0"/>
              </a:rPr>
              <a:t>7</a:t>
            </a:r>
            <a:r>
              <a:rPr lang="zh-CN" altLang="en-US" b="1" smtClean="0">
                <a:latin typeface="Times New Roman" pitchFamily="18" charset="0"/>
              </a:rPr>
              <a:t>号单元中，结果将存放在主存的</a:t>
            </a:r>
            <a:r>
              <a:rPr lang="en-US" altLang="zh-CN" b="1" smtClean="0">
                <a:latin typeface="Times New Roman" pitchFamily="18" charset="0"/>
              </a:rPr>
              <a:t>8</a:t>
            </a:r>
            <a:r>
              <a:rPr lang="zh-CN" altLang="en-US" b="1" smtClean="0">
                <a:latin typeface="Times New Roman" pitchFamily="18" charset="0"/>
              </a:rPr>
              <a:t>号单元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1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1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1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2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8C14756-9D7D-451D-A691-8E6D00B9BEDA}" type="datetime2">
              <a:rPr kumimoji="0" lang="zh-CN" altLang="en-US" sz="1400" smtClean="0"/>
              <a:pPr eaLnBrk="1" hangingPunct="1"/>
              <a:t>2017年2月26日</a:t>
            </a:fld>
            <a:endParaRPr kumimoji="0" lang="en-US" altLang="zh-CN" sz="1400" smtClean="0"/>
          </a:p>
        </p:txBody>
      </p:sp>
      <p:grpSp>
        <p:nvGrpSpPr>
          <p:cNvPr id="178178" name="Group 2"/>
          <p:cNvGrpSpPr>
            <a:grpSpLocks/>
          </p:cNvGrpSpPr>
          <p:nvPr/>
        </p:nvGrpSpPr>
        <p:grpSpPr bwMode="auto">
          <a:xfrm>
            <a:off x="1066800" y="1371600"/>
            <a:ext cx="2743200" cy="3887788"/>
            <a:chOff x="672" y="864"/>
            <a:chExt cx="1728" cy="2449"/>
          </a:xfrm>
        </p:grpSpPr>
        <p:sp>
          <p:nvSpPr>
            <p:cNvPr id="55319" name="Rectangle 3"/>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0" name="Line 4"/>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1" name="Line 5"/>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2" name="Line 6"/>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3" name="Line 7"/>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4" name="Line 8"/>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5" name="Line 9"/>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6" name="Line 10"/>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7" name="Line 11"/>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8" name="Line 12"/>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29" name="Text Box 13"/>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55330" name="Text Box 14"/>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55331" name="Text Box 15"/>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55332" name="Text Box 16"/>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55333" name="Text Box 17"/>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55334" name="Text Box 18"/>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55335" name="Text Box 19"/>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55336" name="Text Box 20"/>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55337" name="Text Box 21"/>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55338" name="Text Box 22"/>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55339" name="Text Box 23"/>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55340" name="Text Box 24"/>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55341" name="Text Box 25"/>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55342" name="Text Box 26"/>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55343" name="Text Box 27"/>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55344" name="Text Box 28"/>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55345" name="Text Box 29"/>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55346" name="Text Box 30"/>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178207" name="Group 31"/>
          <p:cNvGrpSpPr>
            <a:grpSpLocks/>
          </p:cNvGrpSpPr>
          <p:nvPr/>
        </p:nvGrpSpPr>
        <p:grpSpPr bwMode="auto">
          <a:xfrm>
            <a:off x="1581150" y="1295400"/>
            <a:ext cx="6496050" cy="4664075"/>
            <a:chOff x="996" y="816"/>
            <a:chExt cx="4092" cy="2938"/>
          </a:xfrm>
        </p:grpSpPr>
        <p:sp>
          <p:nvSpPr>
            <p:cNvPr id="55303" name="Rectangle 32"/>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4" name="Text Box 33"/>
            <p:cNvSpPr txBox="1">
              <a:spLocks noChangeArrowheads="1"/>
            </p:cNvSpPr>
            <p:nvPr/>
          </p:nvSpPr>
          <p:spPr bwMode="auto">
            <a:xfrm>
              <a:off x="996" y="3504"/>
              <a:ext cx="14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55305" name="Line 34"/>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6" name="Line 35"/>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7" name="AutoShape 36"/>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08" name="Rectangle 37"/>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5309" name="Line 38"/>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0" name="Line 39"/>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1" name="Line 40"/>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2" name="Line 41"/>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3" name="Line 42"/>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4" name="Line 43"/>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5" name="Line 44"/>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6" name="Text Box 45"/>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55317" name="Text Box 46"/>
            <p:cNvSpPr txBox="1">
              <a:spLocks noChangeArrowheads="1"/>
            </p:cNvSpPr>
            <p:nvPr/>
          </p:nvSpPr>
          <p:spPr bwMode="auto">
            <a:xfrm>
              <a:off x="3603" y="2256"/>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累加寄存器</a:t>
              </a:r>
            </a:p>
          </p:txBody>
        </p:sp>
        <p:sp>
          <p:nvSpPr>
            <p:cNvPr id="55318" name="Text Box 47"/>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sp>
        <p:nvSpPr>
          <p:cNvPr id="55302" name="Rectangle 48"/>
          <p:cNvSpPr>
            <a:spLocks noGrp="1" noChangeArrowheads="1"/>
          </p:cNvSpPr>
          <p:nvPr>
            <p:ph type="title" idx="4294967295"/>
          </p:nvPr>
        </p:nvSpPr>
        <p:spPr>
          <a:xfrm>
            <a:off x="0" y="228600"/>
            <a:ext cx="6781800" cy="457200"/>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8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8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7D71A1A-61BE-48AC-B471-F8B99D8BBA05}" type="datetime2">
              <a:rPr kumimoji="0" lang="zh-CN" altLang="en-US" sz="1400" smtClean="0"/>
              <a:pPr eaLnBrk="1" hangingPunct="1"/>
              <a:t>2017年2月26日</a:t>
            </a:fld>
            <a:endParaRPr kumimoji="0" lang="en-US" altLang="zh-CN" sz="1400" smtClean="0"/>
          </a:p>
        </p:txBody>
      </p:sp>
      <p:grpSp>
        <p:nvGrpSpPr>
          <p:cNvPr id="56324" name="Group 115"/>
          <p:cNvGrpSpPr>
            <a:grpSpLocks/>
          </p:cNvGrpSpPr>
          <p:nvPr/>
        </p:nvGrpSpPr>
        <p:grpSpPr bwMode="auto">
          <a:xfrm>
            <a:off x="1066800" y="1295400"/>
            <a:ext cx="7010400" cy="4664075"/>
            <a:chOff x="672" y="816"/>
            <a:chExt cx="4416" cy="2938"/>
          </a:xfrm>
        </p:grpSpPr>
        <p:grpSp>
          <p:nvGrpSpPr>
            <p:cNvPr id="56345" name="Group 69"/>
            <p:cNvGrpSpPr>
              <a:grpSpLocks/>
            </p:cNvGrpSpPr>
            <p:nvPr/>
          </p:nvGrpSpPr>
          <p:grpSpPr bwMode="auto">
            <a:xfrm>
              <a:off x="672" y="864"/>
              <a:ext cx="1728" cy="2449"/>
              <a:chOff x="672" y="864"/>
              <a:chExt cx="1728" cy="2449"/>
            </a:xfrm>
          </p:grpSpPr>
          <p:sp>
            <p:nvSpPr>
              <p:cNvPr id="56363" name="Rectangle 70"/>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4" name="Line 71"/>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5" name="Line 72"/>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6" name="Line 73"/>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7" name="Line 74"/>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8" name="Line 75"/>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9" name="Line 76"/>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70" name="Line 77"/>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71" name="Line 78"/>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72" name="Line 79"/>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73" name="Text Box 80"/>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56374" name="Text Box 81"/>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56375" name="Text Box 82"/>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56376" name="Text Box 83"/>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56377" name="Text Box 84"/>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56378" name="Text Box 85"/>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56379" name="Text Box 86"/>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56380" name="Text Box 87"/>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56381" name="Text Box 88"/>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56382" name="Text Box 89"/>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56383" name="Text Box 90"/>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56384" name="Text Box 91"/>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56385" name="Text Box 92"/>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56386" name="Text Box 93"/>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56387" name="Text Box 94"/>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56388" name="Text Box 95"/>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56389" name="Text Box 96"/>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56390" name="Text Box 97"/>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56346" name="Group 98"/>
            <p:cNvGrpSpPr>
              <a:grpSpLocks/>
            </p:cNvGrpSpPr>
            <p:nvPr/>
          </p:nvGrpSpPr>
          <p:grpSpPr bwMode="auto">
            <a:xfrm>
              <a:off x="1008" y="816"/>
              <a:ext cx="4080" cy="2938"/>
              <a:chOff x="1008" y="816"/>
              <a:chExt cx="4080" cy="2938"/>
            </a:xfrm>
          </p:grpSpPr>
          <p:sp>
            <p:nvSpPr>
              <p:cNvPr id="56347" name="Rectangle 99"/>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48" name="Text Box 100"/>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56349" name="Line 101"/>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0" name="Line 102"/>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1" name="AutoShape 103"/>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2" name="Rectangle 104"/>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6353" name="Line 105"/>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4" name="Line 106"/>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5" name="Line 107"/>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6" name="Line 108"/>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7" name="Line 109"/>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8" name="Line 110"/>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59" name="Line 111"/>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60" name="Text Box 112"/>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56361" name="Text Box 113"/>
              <p:cNvSpPr txBox="1">
                <a:spLocks noChangeArrowheads="1"/>
              </p:cNvSpPr>
              <p:nvPr/>
            </p:nvSpPr>
            <p:spPr bwMode="auto">
              <a:xfrm>
                <a:off x="3603" y="2256"/>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累加寄存器</a:t>
                </a:r>
              </a:p>
            </p:txBody>
          </p:sp>
          <p:sp>
            <p:nvSpPr>
              <p:cNvPr id="56362" name="Text Box 114"/>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grpSp>
      <p:sp>
        <p:nvSpPr>
          <p:cNvPr id="56325" name="Rectangle 49"/>
          <p:cNvSpPr>
            <a:spLocks noGrp="1" noChangeArrowheads="1"/>
          </p:cNvSpPr>
          <p:nvPr>
            <p:ph type="title" idx="4294967295"/>
          </p:nvPr>
        </p:nvSpPr>
        <p:spPr>
          <a:xfrm>
            <a:off x="0" y="228600"/>
            <a:ext cx="6781800" cy="457200"/>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2146" name="Rectangle 50"/>
          <p:cNvSpPr>
            <a:spLocks noChangeArrowheads="1"/>
          </p:cNvSpPr>
          <p:nvPr/>
        </p:nvSpPr>
        <p:spPr bwMode="auto">
          <a:xfrm>
            <a:off x="1676400" y="3733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47" name="Rectangle 51"/>
          <p:cNvSpPr>
            <a:spLocks noChangeArrowheads="1"/>
          </p:cNvSpPr>
          <p:nvPr/>
        </p:nvSpPr>
        <p:spPr bwMode="auto">
          <a:xfrm>
            <a:off x="1676400" y="1828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48" name="Text Box 52"/>
          <p:cNvSpPr txBox="1">
            <a:spLocks noChangeArrowheads="1"/>
          </p:cNvSpPr>
          <p:nvPr/>
        </p:nvSpPr>
        <p:spPr bwMode="auto">
          <a:xfrm>
            <a:off x="1981200" y="1752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LOAD 005</a:t>
            </a:r>
          </a:p>
        </p:txBody>
      </p:sp>
      <p:sp>
        <p:nvSpPr>
          <p:cNvPr id="132149" name="Text Box 53"/>
          <p:cNvSpPr txBox="1">
            <a:spLocks noChangeArrowheads="1"/>
          </p:cNvSpPr>
          <p:nvPr/>
        </p:nvSpPr>
        <p:spPr bwMode="auto">
          <a:xfrm>
            <a:off x="2438400" y="3657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132150" name="Line 54"/>
          <p:cNvSpPr>
            <a:spLocks noChangeShapeType="1"/>
          </p:cNvSpPr>
          <p:nvPr/>
        </p:nvSpPr>
        <p:spPr bwMode="auto">
          <a:xfrm>
            <a:off x="457200" y="1981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1" name="Line 55"/>
          <p:cNvSpPr>
            <a:spLocks noChangeShapeType="1"/>
          </p:cNvSpPr>
          <p:nvPr/>
        </p:nvSpPr>
        <p:spPr bwMode="auto">
          <a:xfrm>
            <a:off x="3657600" y="2057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2" name="Line 56"/>
          <p:cNvSpPr>
            <a:spLocks noChangeShapeType="1"/>
          </p:cNvSpPr>
          <p:nvPr/>
        </p:nvSpPr>
        <p:spPr bwMode="auto">
          <a:xfrm>
            <a:off x="3962400" y="2057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3" name="Line 57"/>
          <p:cNvSpPr>
            <a:spLocks noChangeShapeType="1"/>
          </p:cNvSpPr>
          <p:nvPr/>
        </p:nvSpPr>
        <p:spPr bwMode="auto">
          <a:xfrm flipH="1">
            <a:off x="3657600" y="3962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4" name="Line 58"/>
          <p:cNvSpPr>
            <a:spLocks noChangeShapeType="1"/>
          </p:cNvSpPr>
          <p:nvPr/>
        </p:nvSpPr>
        <p:spPr bwMode="auto">
          <a:xfrm>
            <a:off x="4572000" y="3886200"/>
            <a:ext cx="12192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5" name="Rectangle 59"/>
          <p:cNvSpPr>
            <a:spLocks noChangeArrowheads="1"/>
          </p:cNvSpPr>
          <p:nvPr/>
        </p:nvSpPr>
        <p:spPr bwMode="auto">
          <a:xfrm>
            <a:off x="5795963" y="36449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6" name="Text Box 60"/>
          <p:cNvSpPr txBox="1">
            <a:spLocks noChangeArrowheads="1"/>
          </p:cNvSpPr>
          <p:nvPr/>
        </p:nvSpPr>
        <p:spPr bwMode="auto">
          <a:xfrm>
            <a:off x="6400800" y="3581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a:t>
            </a:r>
          </a:p>
        </p:txBody>
      </p:sp>
      <p:sp>
        <p:nvSpPr>
          <p:cNvPr id="132157" name="Line 61"/>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8" name="Line 62"/>
          <p:cNvSpPr>
            <a:spLocks noChangeShapeType="1"/>
          </p:cNvSpPr>
          <p:nvPr/>
        </p:nvSpPr>
        <p:spPr bwMode="auto">
          <a:xfrm flipV="1">
            <a:off x="4572000" y="38862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59" name="Rectangle 63"/>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60" name="Text Box 64"/>
          <p:cNvSpPr txBox="1">
            <a:spLocks noChangeArrowheads="1"/>
          </p:cNvSpPr>
          <p:nvPr/>
        </p:nvSpPr>
        <p:spPr bwMode="auto">
          <a:xfrm>
            <a:off x="2438400"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a:t>
            </a:r>
          </a:p>
        </p:txBody>
      </p:sp>
      <p:sp>
        <p:nvSpPr>
          <p:cNvPr id="132161" name="AutoShape 65"/>
          <p:cNvSpPr>
            <a:spLocks noChangeArrowheads="1"/>
          </p:cNvSpPr>
          <p:nvPr/>
        </p:nvSpPr>
        <p:spPr bwMode="auto">
          <a:xfrm>
            <a:off x="2514600" y="4038600"/>
            <a:ext cx="304800" cy="1676400"/>
          </a:xfrm>
          <a:prstGeom prst="downArrow">
            <a:avLst>
              <a:gd name="adj1" fmla="val 57519"/>
              <a:gd name="adj2" fmla="val 13750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2162" name="Group 66"/>
          <p:cNvGrpSpPr>
            <a:grpSpLocks/>
          </p:cNvGrpSpPr>
          <p:nvPr/>
        </p:nvGrpSpPr>
        <p:grpSpPr bwMode="auto">
          <a:xfrm>
            <a:off x="3114675" y="914400"/>
            <a:ext cx="1409700" cy="609600"/>
            <a:chOff x="3354" y="3264"/>
            <a:chExt cx="888" cy="384"/>
          </a:xfrm>
        </p:grpSpPr>
        <p:sp>
          <p:nvSpPr>
            <p:cNvPr id="56343" name="AutoShape 67"/>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6344" name="Text Box 68"/>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808000"/>
                  </a:solidFill>
                </a:rPr>
                <a:t>取数指令</a:t>
              </a:r>
              <a:endParaRPr lang="zh-CN" altLang="en-US" sz="2400" b="1"/>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50"/>
                                        </p:tgtEl>
                                        <p:attrNameLst>
                                          <p:attrName>style.visibility</p:attrName>
                                        </p:attrNameLst>
                                      </p:cBhvr>
                                      <p:to>
                                        <p:strVal val="visible"/>
                                      </p:to>
                                    </p:set>
                                    <p:animEffect transition="in" filter="wipe(left)">
                                      <p:cBhvr>
                                        <p:cTn id="7" dur="500"/>
                                        <p:tgtEl>
                                          <p:spTgt spid="13215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2147"/>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2148"/>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2162"/>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32151"/>
                                        </p:tgtEl>
                                        <p:attrNameLst>
                                          <p:attrName>style.visibility</p:attrName>
                                        </p:attrNameLst>
                                      </p:cBhvr>
                                      <p:to>
                                        <p:strVal val="visible"/>
                                      </p:to>
                                    </p:set>
                                    <p:animEffect transition="in" filter="wipe(left)">
                                      <p:cBhvr>
                                        <p:cTn id="20" dur="500"/>
                                        <p:tgtEl>
                                          <p:spTgt spid="132151"/>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32152"/>
                                        </p:tgtEl>
                                        <p:attrNameLst>
                                          <p:attrName>style.visibility</p:attrName>
                                        </p:attrNameLst>
                                      </p:cBhvr>
                                      <p:to>
                                        <p:strVal val="visible"/>
                                      </p:to>
                                    </p:set>
                                    <p:animEffect transition="in" filter="wipe(up)">
                                      <p:cBhvr>
                                        <p:cTn id="24" dur="500"/>
                                        <p:tgtEl>
                                          <p:spTgt spid="132152"/>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132153"/>
                                        </p:tgtEl>
                                        <p:attrNameLst>
                                          <p:attrName>style.visibility</p:attrName>
                                        </p:attrNameLst>
                                      </p:cBhvr>
                                      <p:to>
                                        <p:strVal val="visible"/>
                                      </p:to>
                                    </p:set>
                                    <p:animEffect transition="in" filter="wipe(right)">
                                      <p:cBhvr>
                                        <p:cTn id="28" dur="500"/>
                                        <p:tgtEl>
                                          <p:spTgt spid="132153"/>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132146"/>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132149"/>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132161"/>
                                        </p:tgtEl>
                                        <p:attrNameLst>
                                          <p:attrName>style.visibility</p:attrName>
                                        </p:attrNameLst>
                                      </p:cBhvr>
                                      <p:to>
                                        <p:strVal val="visible"/>
                                      </p:to>
                                    </p:set>
                                    <p:animEffect transition="in" filter="wipe(up)">
                                      <p:cBhvr>
                                        <p:cTn id="38" dur="500"/>
                                        <p:tgtEl>
                                          <p:spTgt spid="132161"/>
                                        </p:tgtEl>
                                      </p:cBhvr>
                                    </p:animEffect>
                                  </p:childTnLst>
                                </p:cTn>
                              </p:par>
                            </p:childTnLst>
                          </p:cTn>
                        </p:par>
                        <p:par>
                          <p:cTn id="39" fill="hold" nodeType="afterGroup">
                            <p:stCondLst>
                              <p:cond delay="5400"/>
                            </p:stCondLst>
                            <p:childTnLst>
                              <p:par>
                                <p:cTn id="40" presetID="1" presetClass="entr" presetSubtype="0" fill="hold" grpId="0" nodeType="afterEffect">
                                  <p:stCondLst>
                                    <p:cond delay="0"/>
                                  </p:stCondLst>
                                  <p:childTnLst>
                                    <p:set>
                                      <p:cBhvr>
                                        <p:cTn id="41" dur="1" fill="hold">
                                          <p:stCondLst>
                                            <p:cond delay="499"/>
                                          </p:stCondLst>
                                        </p:cTn>
                                        <p:tgtEl>
                                          <p:spTgt spid="132159"/>
                                        </p:tgtEl>
                                        <p:attrNameLst>
                                          <p:attrName>style.visibility</p:attrName>
                                        </p:attrNameLst>
                                      </p:cBhvr>
                                      <p:to>
                                        <p:strVal val="visible"/>
                                      </p:to>
                                    </p:set>
                                  </p:childTnLst>
                                </p:cTn>
                              </p:par>
                            </p:childTnLst>
                          </p:cTn>
                        </p:par>
                        <p:par>
                          <p:cTn id="42" fill="hold" nodeType="afterGroup">
                            <p:stCondLst>
                              <p:cond delay="5900"/>
                            </p:stCondLst>
                            <p:childTnLst>
                              <p:par>
                                <p:cTn id="43" presetID="1" presetClass="entr" presetSubtype="0" fill="hold" grpId="0" nodeType="afterEffect">
                                  <p:stCondLst>
                                    <p:cond delay="400"/>
                                  </p:stCondLst>
                                  <p:childTnLst>
                                    <p:set>
                                      <p:cBhvr>
                                        <p:cTn id="44" dur="1" fill="hold">
                                          <p:stCondLst>
                                            <p:cond delay="499"/>
                                          </p:stCondLst>
                                        </p:cTn>
                                        <p:tgtEl>
                                          <p:spTgt spid="132160"/>
                                        </p:tgtEl>
                                        <p:attrNameLst>
                                          <p:attrName>style.visibility</p:attrName>
                                        </p:attrNameLst>
                                      </p:cBhvr>
                                      <p:to>
                                        <p:strVal val="visible"/>
                                      </p:to>
                                    </p:set>
                                  </p:childTnLst>
                                </p:cTn>
                              </p:par>
                            </p:childTnLst>
                          </p:cTn>
                        </p:par>
                        <p:par>
                          <p:cTn id="45" fill="hold" nodeType="afterGroup">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132157"/>
                                        </p:tgtEl>
                                        <p:attrNameLst>
                                          <p:attrName>style.visibility</p:attrName>
                                        </p:attrNameLst>
                                      </p:cBhvr>
                                      <p:to>
                                        <p:strVal val="visible"/>
                                      </p:to>
                                    </p:set>
                                    <p:animEffect transition="in" filter="wipe(left)">
                                      <p:cBhvr>
                                        <p:cTn id="48" dur="500"/>
                                        <p:tgtEl>
                                          <p:spTgt spid="132157"/>
                                        </p:tgtEl>
                                      </p:cBhvr>
                                    </p:animEffect>
                                  </p:childTnLst>
                                </p:cTn>
                              </p:par>
                            </p:childTnLst>
                          </p:cTn>
                        </p:par>
                        <p:par>
                          <p:cTn id="49" fill="hold" nodeType="afterGroup">
                            <p:stCondLst>
                              <p:cond delay="7300"/>
                            </p:stCondLst>
                            <p:childTnLst>
                              <p:par>
                                <p:cTn id="50" presetID="22" presetClass="entr" presetSubtype="4" fill="hold" grpId="0" nodeType="afterEffect">
                                  <p:stCondLst>
                                    <p:cond delay="0"/>
                                  </p:stCondLst>
                                  <p:childTnLst>
                                    <p:set>
                                      <p:cBhvr>
                                        <p:cTn id="51" dur="1" fill="hold">
                                          <p:stCondLst>
                                            <p:cond delay="0"/>
                                          </p:stCondLst>
                                        </p:cTn>
                                        <p:tgtEl>
                                          <p:spTgt spid="132158"/>
                                        </p:tgtEl>
                                        <p:attrNameLst>
                                          <p:attrName>style.visibility</p:attrName>
                                        </p:attrNameLst>
                                      </p:cBhvr>
                                      <p:to>
                                        <p:strVal val="visible"/>
                                      </p:to>
                                    </p:set>
                                    <p:animEffect transition="in" filter="wipe(down)">
                                      <p:cBhvr>
                                        <p:cTn id="52" dur="500"/>
                                        <p:tgtEl>
                                          <p:spTgt spid="132158"/>
                                        </p:tgtEl>
                                      </p:cBhvr>
                                    </p:animEffect>
                                  </p:childTnLst>
                                </p:cTn>
                              </p:par>
                            </p:childTnLst>
                          </p:cTn>
                        </p:par>
                        <p:par>
                          <p:cTn id="53" fill="hold" nodeType="afterGroup">
                            <p:stCondLst>
                              <p:cond delay="7800"/>
                            </p:stCondLst>
                            <p:childTnLst>
                              <p:par>
                                <p:cTn id="54" presetID="22" presetClass="entr" presetSubtype="8" fill="hold" grpId="0" nodeType="afterEffect">
                                  <p:stCondLst>
                                    <p:cond delay="0"/>
                                  </p:stCondLst>
                                  <p:childTnLst>
                                    <p:set>
                                      <p:cBhvr>
                                        <p:cTn id="55" dur="1" fill="hold">
                                          <p:stCondLst>
                                            <p:cond delay="0"/>
                                          </p:stCondLst>
                                        </p:cTn>
                                        <p:tgtEl>
                                          <p:spTgt spid="132154"/>
                                        </p:tgtEl>
                                        <p:attrNameLst>
                                          <p:attrName>style.visibility</p:attrName>
                                        </p:attrNameLst>
                                      </p:cBhvr>
                                      <p:to>
                                        <p:strVal val="visible"/>
                                      </p:to>
                                    </p:set>
                                    <p:animEffect transition="in" filter="wipe(left)">
                                      <p:cBhvr>
                                        <p:cTn id="56" dur="500"/>
                                        <p:tgtEl>
                                          <p:spTgt spid="132154"/>
                                        </p:tgtEl>
                                      </p:cBhvr>
                                    </p:animEffect>
                                  </p:childTnLst>
                                </p:cTn>
                              </p:par>
                            </p:childTnLst>
                          </p:cTn>
                        </p:par>
                        <p:par>
                          <p:cTn id="57" fill="hold" nodeType="afterGroup">
                            <p:stCondLst>
                              <p:cond delay="8300"/>
                            </p:stCondLst>
                            <p:childTnLst>
                              <p:par>
                                <p:cTn id="58" presetID="1" presetClass="entr" presetSubtype="0" fill="hold" grpId="0" nodeType="afterEffect">
                                  <p:stCondLst>
                                    <p:cond delay="0"/>
                                  </p:stCondLst>
                                  <p:childTnLst>
                                    <p:set>
                                      <p:cBhvr>
                                        <p:cTn id="59" dur="1" fill="hold">
                                          <p:stCondLst>
                                            <p:cond delay="499"/>
                                          </p:stCondLst>
                                        </p:cTn>
                                        <p:tgtEl>
                                          <p:spTgt spid="132155"/>
                                        </p:tgtEl>
                                        <p:attrNameLst>
                                          <p:attrName>style.visibility</p:attrName>
                                        </p:attrNameLst>
                                      </p:cBhvr>
                                      <p:to>
                                        <p:strVal val="visible"/>
                                      </p:to>
                                    </p:set>
                                  </p:childTnLst>
                                </p:cTn>
                              </p:par>
                            </p:childTnLst>
                          </p:cTn>
                        </p:par>
                        <p:par>
                          <p:cTn id="60" fill="hold" nodeType="afterGroup">
                            <p:stCondLst>
                              <p:cond delay="8800"/>
                            </p:stCondLst>
                            <p:childTnLst>
                              <p:par>
                                <p:cTn id="61" presetID="22" presetClass="entr" presetSubtype="2" fill="hold" grpId="0" nodeType="afterEffect">
                                  <p:stCondLst>
                                    <p:cond delay="400"/>
                                  </p:stCondLst>
                                  <p:childTnLst>
                                    <p:set>
                                      <p:cBhvr>
                                        <p:cTn id="62" dur="1" fill="hold">
                                          <p:stCondLst>
                                            <p:cond delay="0"/>
                                          </p:stCondLst>
                                        </p:cTn>
                                        <p:tgtEl>
                                          <p:spTgt spid="132156"/>
                                        </p:tgtEl>
                                        <p:attrNameLst>
                                          <p:attrName>style.visibility</p:attrName>
                                        </p:attrNameLst>
                                      </p:cBhvr>
                                      <p:to>
                                        <p:strVal val="visible"/>
                                      </p:to>
                                    </p:set>
                                    <p:animEffect transition="in" filter="wipe(right)">
                                      <p:cBhvr>
                                        <p:cTn id="63" dur="500"/>
                                        <p:tgtEl>
                                          <p:spTgt spid="132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46" grpId="0" animBg="1"/>
      <p:bldP spid="132147" grpId="0" animBg="1"/>
      <p:bldP spid="132148" grpId="0" autoUpdateAnimBg="0"/>
      <p:bldP spid="132149" grpId="0" autoUpdateAnimBg="0"/>
      <p:bldP spid="132150" grpId="0" animBg="1"/>
      <p:bldP spid="132151" grpId="0" animBg="1"/>
      <p:bldP spid="132152" grpId="0" animBg="1"/>
      <p:bldP spid="132153" grpId="0" animBg="1"/>
      <p:bldP spid="132154" grpId="0" animBg="1"/>
      <p:bldP spid="132155" grpId="0" animBg="1"/>
      <p:bldP spid="132156" grpId="0" autoUpdateAnimBg="0"/>
      <p:bldP spid="132157" grpId="0" animBg="1"/>
      <p:bldP spid="132158" grpId="0" animBg="1"/>
      <p:bldP spid="132159" grpId="0" animBg="1"/>
      <p:bldP spid="132160" grpId="0" autoUpdateAnimBg="0"/>
      <p:bldP spid="13216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B9C7237-1380-4510-9A11-7EA674851077}" type="datetime2">
              <a:rPr kumimoji="0" lang="zh-CN" altLang="en-US" sz="1400" smtClean="0"/>
              <a:pPr eaLnBrk="1" hangingPunct="1"/>
              <a:t>2017年2月26日</a:t>
            </a:fld>
            <a:endParaRPr kumimoji="0" lang="en-US" altLang="zh-CN" sz="1400" smtClean="0"/>
          </a:p>
        </p:txBody>
      </p:sp>
      <p:grpSp>
        <p:nvGrpSpPr>
          <p:cNvPr id="57348" name="Group 130"/>
          <p:cNvGrpSpPr>
            <a:grpSpLocks/>
          </p:cNvGrpSpPr>
          <p:nvPr/>
        </p:nvGrpSpPr>
        <p:grpSpPr bwMode="auto">
          <a:xfrm>
            <a:off x="1066800" y="1295400"/>
            <a:ext cx="7010400" cy="4664075"/>
            <a:chOff x="672" y="816"/>
            <a:chExt cx="4416" cy="2938"/>
          </a:xfrm>
        </p:grpSpPr>
        <p:grpSp>
          <p:nvGrpSpPr>
            <p:cNvPr id="57384" name="Group 131"/>
            <p:cNvGrpSpPr>
              <a:grpSpLocks/>
            </p:cNvGrpSpPr>
            <p:nvPr/>
          </p:nvGrpSpPr>
          <p:grpSpPr bwMode="auto">
            <a:xfrm>
              <a:off x="672" y="864"/>
              <a:ext cx="1728" cy="2449"/>
              <a:chOff x="672" y="864"/>
              <a:chExt cx="1728" cy="2449"/>
            </a:xfrm>
          </p:grpSpPr>
          <p:sp>
            <p:nvSpPr>
              <p:cNvPr id="57402" name="Rectangle 132"/>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3" name="Line 133"/>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4" name="Line 134"/>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5" name="Line 135"/>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6" name="Line 136"/>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7" name="Line 137"/>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8" name="Line 138"/>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9" name="Line 139"/>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10" name="Line 140"/>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11" name="Line 141"/>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12" name="Text Box 142"/>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57413" name="Text Box 143"/>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57414" name="Text Box 144"/>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57415" name="Text Box 145"/>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57416" name="Text Box 146"/>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57417" name="Text Box 147"/>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57418" name="Text Box 148"/>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57419" name="Text Box 149"/>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57420" name="Text Box 150"/>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57421" name="Text Box 151"/>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57422" name="Text Box 152"/>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57423" name="Text Box 153"/>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57424" name="Text Box 154"/>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57425" name="Text Box 155"/>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57426" name="Text Box 156"/>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57427" name="Text Box 157"/>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57428" name="Text Box 158"/>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57429" name="Text Box 159"/>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57385" name="Group 160"/>
            <p:cNvGrpSpPr>
              <a:grpSpLocks/>
            </p:cNvGrpSpPr>
            <p:nvPr/>
          </p:nvGrpSpPr>
          <p:grpSpPr bwMode="auto">
            <a:xfrm>
              <a:off x="1008" y="816"/>
              <a:ext cx="4080" cy="2938"/>
              <a:chOff x="1008" y="816"/>
              <a:chExt cx="4080" cy="2938"/>
            </a:xfrm>
          </p:grpSpPr>
          <p:sp>
            <p:nvSpPr>
              <p:cNvPr id="57386" name="Rectangle 161"/>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87" name="Text Box 162"/>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57388" name="Line 163"/>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89" name="Line 164"/>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0" name="AutoShape 165"/>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1" name="Rectangle 166"/>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7392" name="Line 167"/>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3" name="Line 168"/>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4" name="Line 169"/>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5" name="Line 170"/>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6" name="Line 171"/>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7" name="Line 172"/>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8" name="Line 173"/>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9" name="Text Box 174"/>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57400" name="Text Box 175"/>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累加器</a:t>
                </a:r>
              </a:p>
            </p:txBody>
          </p:sp>
          <p:sp>
            <p:nvSpPr>
              <p:cNvPr id="57401" name="Text Box 176"/>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grpSp>
      <p:sp>
        <p:nvSpPr>
          <p:cNvPr id="57349" name="Rectangle 2"/>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0" name="Rectangle 50"/>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3171" name="Rectangle 51"/>
          <p:cNvSpPr>
            <a:spLocks noChangeArrowheads="1"/>
          </p:cNvSpPr>
          <p:nvPr/>
        </p:nvSpPr>
        <p:spPr bwMode="auto">
          <a:xfrm>
            <a:off x="1676400" y="4114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2" name="Rectangle 52"/>
          <p:cNvSpPr>
            <a:spLocks noChangeArrowheads="1"/>
          </p:cNvSpPr>
          <p:nvPr/>
        </p:nvSpPr>
        <p:spPr bwMode="auto">
          <a:xfrm>
            <a:off x="1676400" y="3733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3" name="Rectangle 53"/>
          <p:cNvSpPr>
            <a:spLocks noChangeArrowheads="1"/>
          </p:cNvSpPr>
          <p:nvPr/>
        </p:nvSpPr>
        <p:spPr bwMode="auto">
          <a:xfrm>
            <a:off x="1676400" y="1828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74" name="Rectangle 54"/>
          <p:cNvSpPr>
            <a:spLocks noChangeArrowheads="1"/>
          </p:cNvSpPr>
          <p:nvPr/>
        </p:nvSpPr>
        <p:spPr bwMode="auto">
          <a:xfrm>
            <a:off x="1676400" y="2209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5" name="Text Box 55"/>
          <p:cNvSpPr txBox="1">
            <a:spLocks noChangeArrowheads="1"/>
          </p:cNvSpPr>
          <p:nvPr/>
        </p:nvSpPr>
        <p:spPr bwMode="auto">
          <a:xfrm>
            <a:off x="1981200" y="1752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LOAD 005</a:t>
            </a:r>
          </a:p>
        </p:txBody>
      </p:sp>
      <p:sp>
        <p:nvSpPr>
          <p:cNvPr id="133176" name="Text Box 56"/>
          <p:cNvSpPr txBox="1">
            <a:spLocks noChangeArrowheads="1"/>
          </p:cNvSpPr>
          <p:nvPr/>
        </p:nvSpPr>
        <p:spPr bwMode="auto">
          <a:xfrm>
            <a:off x="1981200" y="2133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ADD 006</a:t>
            </a:r>
          </a:p>
        </p:txBody>
      </p:sp>
      <p:sp>
        <p:nvSpPr>
          <p:cNvPr id="57357" name="Text Box 57"/>
          <p:cNvSpPr txBox="1">
            <a:spLocks noChangeArrowheads="1"/>
          </p:cNvSpPr>
          <p:nvPr/>
        </p:nvSpPr>
        <p:spPr bwMode="auto">
          <a:xfrm>
            <a:off x="2438400" y="3657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133178" name="Text Box 58"/>
          <p:cNvSpPr txBox="1">
            <a:spLocks noChangeArrowheads="1"/>
          </p:cNvSpPr>
          <p:nvPr/>
        </p:nvSpPr>
        <p:spPr bwMode="auto">
          <a:xfrm>
            <a:off x="2438400" y="4038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b</a:t>
            </a:r>
          </a:p>
        </p:txBody>
      </p:sp>
      <p:sp>
        <p:nvSpPr>
          <p:cNvPr id="133179" name="Line 59"/>
          <p:cNvSpPr>
            <a:spLocks noChangeShapeType="1"/>
          </p:cNvSpPr>
          <p:nvPr/>
        </p:nvSpPr>
        <p:spPr bwMode="auto">
          <a:xfrm>
            <a:off x="457200" y="2362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0" name="Rectangle 60"/>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1" name="Text Box 61"/>
          <p:cNvSpPr txBox="1">
            <a:spLocks noChangeArrowheads="1"/>
          </p:cNvSpPr>
          <p:nvPr/>
        </p:nvSpPr>
        <p:spPr bwMode="auto">
          <a:xfrm>
            <a:off x="6400800" y="3581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a:t>
            </a:r>
          </a:p>
        </p:txBody>
      </p:sp>
      <p:sp>
        <p:nvSpPr>
          <p:cNvPr id="133182" name="Line 62"/>
          <p:cNvSpPr>
            <a:spLocks noChangeShapeType="1"/>
          </p:cNvSpPr>
          <p:nvPr/>
        </p:nvSpPr>
        <p:spPr bwMode="auto">
          <a:xfrm>
            <a:off x="3657600" y="2438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3" name="Line 63"/>
          <p:cNvSpPr>
            <a:spLocks noChangeShapeType="1"/>
          </p:cNvSpPr>
          <p:nvPr/>
        </p:nvSpPr>
        <p:spPr bwMode="auto">
          <a:xfrm>
            <a:off x="3962400" y="2438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4" name="Line 64"/>
          <p:cNvSpPr>
            <a:spLocks noChangeShapeType="1"/>
          </p:cNvSpPr>
          <p:nvPr/>
        </p:nvSpPr>
        <p:spPr bwMode="auto">
          <a:xfrm flipH="1">
            <a:off x="3657600" y="4343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5" name="Line 65"/>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6" name="Line 66"/>
          <p:cNvSpPr>
            <a:spLocks noChangeShapeType="1"/>
          </p:cNvSpPr>
          <p:nvPr/>
        </p:nvSpPr>
        <p:spPr bwMode="auto">
          <a:xfrm>
            <a:off x="4572000" y="4267200"/>
            <a:ext cx="3124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7" name="Line 67"/>
          <p:cNvSpPr>
            <a:spLocks noChangeShapeType="1"/>
          </p:cNvSpPr>
          <p:nvPr/>
        </p:nvSpPr>
        <p:spPr bwMode="auto">
          <a:xfrm flipV="1">
            <a:off x="7696200" y="3200400"/>
            <a:ext cx="0" cy="10668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8" name="Line 68"/>
          <p:cNvSpPr>
            <a:spLocks noChangeShapeType="1"/>
          </p:cNvSpPr>
          <p:nvPr/>
        </p:nvSpPr>
        <p:spPr bwMode="auto">
          <a:xfrm flipV="1">
            <a:off x="6553200" y="3200400"/>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9" name="Line 69"/>
          <p:cNvSpPr>
            <a:spLocks noChangeShapeType="1"/>
          </p:cNvSpPr>
          <p:nvPr/>
        </p:nvSpPr>
        <p:spPr bwMode="auto">
          <a:xfrm flipV="1">
            <a:off x="7162800" y="2209800"/>
            <a:ext cx="0" cy="4572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0" name="Line 70"/>
          <p:cNvSpPr>
            <a:spLocks noChangeShapeType="1"/>
          </p:cNvSpPr>
          <p:nvPr/>
        </p:nvSpPr>
        <p:spPr bwMode="auto">
          <a:xfrm flipH="1">
            <a:off x="5181600" y="2209800"/>
            <a:ext cx="1981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1" name="Line 71"/>
          <p:cNvSpPr>
            <a:spLocks noChangeShapeType="1"/>
          </p:cNvSpPr>
          <p:nvPr/>
        </p:nvSpPr>
        <p:spPr bwMode="auto">
          <a:xfrm>
            <a:off x="5181600" y="2209800"/>
            <a:ext cx="0" cy="1676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2" name="Line 72"/>
          <p:cNvSpPr>
            <a:spLocks noChangeShapeType="1"/>
          </p:cNvSpPr>
          <p:nvPr/>
        </p:nvSpPr>
        <p:spPr bwMode="auto">
          <a:xfrm>
            <a:off x="5181600" y="3886200"/>
            <a:ext cx="6096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3" name="Rectangle 73"/>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4" name="Text Box 74"/>
          <p:cNvSpPr txBox="1">
            <a:spLocks noChangeArrowheads="1"/>
          </p:cNvSpPr>
          <p:nvPr/>
        </p:nvSpPr>
        <p:spPr bwMode="auto">
          <a:xfrm>
            <a:off x="6175375" y="3581400"/>
            <a:ext cx="70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a:t>
            </a:r>
          </a:p>
        </p:txBody>
      </p:sp>
      <p:sp>
        <p:nvSpPr>
          <p:cNvPr id="133195" name="Line 75"/>
          <p:cNvSpPr>
            <a:spLocks noChangeShapeType="1"/>
          </p:cNvSpPr>
          <p:nvPr/>
        </p:nvSpPr>
        <p:spPr bwMode="auto">
          <a:xfrm flipV="1">
            <a:off x="4572000" y="4267200"/>
            <a:ext cx="0" cy="1524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3196" name="Group 76"/>
          <p:cNvGrpSpPr>
            <a:grpSpLocks/>
          </p:cNvGrpSpPr>
          <p:nvPr/>
        </p:nvGrpSpPr>
        <p:grpSpPr bwMode="auto">
          <a:xfrm>
            <a:off x="3114675" y="1219200"/>
            <a:ext cx="1409700" cy="609600"/>
            <a:chOff x="3354" y="3264"/>
            <a:chExt cx="888" cy="384"/>
          </a:xfrm>
        </p:grpSpPr>
        <p:sp>
          <p:nvSpPr>
            <p:cNvPr id="57382" name="AutoShape 77"/>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7383" name="Text Box 78"/>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808000"/>
                  </a:solidFill>
                </a:rPr>
                <a:t>加法指令</a:t>
              </a:r>
              <a:endParaRPr lang="zh-CN" altLang="en-US" sz="2400" b="1"/>
            </a:p>
          </p:txBody>
        </p:sp>
      </p:grpSp>
      <p:sp>
        <p:nvSpPr>
          <p:cNvPr id="57377" name="Rectangle 79"/>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78" name="Text Box 80"/>
          <p:cNvSpPr txBox="1">
            <a:spLocks noChangeArrowheads="1"/>
          </p:cNvSpPr>
          <p:nvPr/>
        </p:nvSpPr>
        <p:spPr bwMode="auto">
          <a:xfrm>
            <a:off x="2438400" y="5486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133201" name="Rectangle 81"/>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02" name="AutoShape 82"/>
          <p:cNvSpPr>
            <a:spLocks noChangeArrowheads="1"/>
          </p:cNvSpPr>
          <p:nvPr/>
        </p:nvSpPr>
        <p:spPr bwMode="auto">
          <a:xfrm>
            <a:off x="2514600" y="4419600"/>
            <a:ext cx="304800" cy="1295400"/>
          </a:xfrm>
          <a:prstGeom prst="downArrow">
            <a:avLst>
              <a:gd name="adj1" fmla="val 57519"/>
              <a:gd name="adj2" fmla="val 10625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03" name="Text Box 83"/>
          <p:cNvSpPr txBox="1">
            <a:spLocks noChangeArrowheads="1"/>
          </p:cNvSpPr>
          <p:nvPr/>
        </p:nvSpPr>
        <p:spPr bwMode="auto">
          <a:xfrm>
            <a:off x="2438400"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9"/>
                                        </p:tgtEl>
                                        <p:attrNameLst>
                                          <p:attrName>style.visibility</p:attrName>
                                        </p:attrNameLst>
                                      </p:cBhvr>
                                      <p:to>
                                        <p:strVal val="visible"/>
                                      </p:to>
                                    </p:set>
                                    <p:animEffect transition="in" filter="wipe(left)">
                                      <p:cBhvr>
                                        <p:cTn id="7" dur="500"/>
                                        <p:tgtEl>
                                          <p:spTgt spid="13317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317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317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3196"/>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33182"/>
                                        </p:tgtEl>
                                        <p:attrNameLst>
                                          <p:attrName>style.visibility</p:attrName>
                                        </p:attrNameLst>
                                      </p:cBhvr>
                                      <p:to>
                                        <p:strVal val="visible"/>
                                      </p:to>
                                    </p:set>
                                    <p:animEffect transition="in" filter="wipe(left)">
                                      <p:cBhvr>
                                        <p:cTn id="20" dur="500"/>
                                        <p:tgtEl>
                                          <p:spTgt spid="133182"/>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33183"/>
                                        </p:tgtEl>
                                        <p:attrNameLst>
                                          <p:attrName>style.visibility</p:attrName>
                                        </p:attrNameLst>
                                      </p:cBhvr>
                                      <p:to>
                                        <p:strVal val="visible"/>
                                      </p:to>
                                    </p:set>
                                    <p:animEffect transition="in" filter="wipe(up)">
                                      <p:cBhvr>
                                        <p:cTn id="24" dur="500"/>
                                        <p:tgtEl>
                                          <p:spTgt spid="133183"/>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133184"/>
                                        </p:tgtEl>
                                        <p:attrNameLst>
                                          <p:attrName>style.visibility</p:attrName>
                                        </p:attrNameLst>
                                      </p:cBhvr>
                                      <p:to>
                                        <p:strVal val="visible"/>
                                      </p:to>
                                    </p:set>
                                    <p:animEffect transition="in" filter="wipe(right)">
                                      <p:cBhvr>
                                        <p:cTn id="28" dur="500"/>
                                        <p:tgtEl>
                                          <p:spTgt spid="133184"/>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133171"/>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133178"/>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133202"/>
                                        </p:tgtEl>
                                        <p:attrNameLst>
                                          <p:attrName>style.visibility</p:attrName>
                                        </p:attrNameLst>
                                      </p:cBhvr>
                                      <p:to>
                                        <p:strVal val="visible"/>
                                      </p:to>
                                    </p:set>
                                    <p:animEffect transition="in" filter="wipe(up)">
                                      <p:cBhvr>
                                        <p:cTn id="38" dur="500"/>
                                        <p:tgtEl>
                                          <p:spTgt spid="133202"/>
                                        </p:tgtEl>
                                      </p:cBhvr>
                                    </p:animEffect>
                                  </p:childTnLst>
                                </p:cTn>
                              </p:par>
                            </p:childTnLst>
                          </p:cTn>
                        </p:par>
                        <p:par>
                          <p:cTn id="39" fill="hold" nodeType="afterGroup">
                            <p:stCondLst>
                              <p:cond delay="5400"/>
                            </p:stCondLst>
                            <p:childTnLst>
                              <p:par>
                                <p:cTn id="40" presetID="1" presetClass="entr" presetSubtype="0" fill="hold" grpId="0" nodeType="afterEffect">
                                  <p:stCondLst>
                                    <p:cond delay="400"/>
                                  </p:stCondLst>
                                  <p:childTnLst>
                                    <p:set>
                                      <p:cBhvr>
                                        <p:cTn id="41" dur="1" fill="hold">
                                          <p:stCondLst>
                                            <p:cond delay="499"/>
                                          </p:stCondLst>
                                        </p:cTn>
                                        <p:tgtEl>
                                          <p:spTgt spid="133201"/>
                                        </p:tgtEl>
                                        <p:attrNameLst>
                                          <p:attrName>style.visibility</p:attrName>
                                        </p:attrNameLst>
                                      </p:cBhvr>
                                      <p:to>
                                        <p:strVal val="visible"/>
                                      </p:to>
                                    </p:set>
                                  </p:childTnLst>
                                </p:cTn>
                              </p:par>
                            </p:childTnLst>
                          </p:cTn>
                        </p:par>
                        <p:par>
                          <p:cTn id="42" fill="hold" nodeType="afterGroup">
                            <p:stCondLst>
                              <p:cond delay="6300"/>
                            </p:stCondLst>
                            <p:childTnLst>
                              <p:par>
                                <p:cTn id="43" presetID="1" presetClass="entr" presetSubtype="0" fill="hold" grpId="0" nodeType="afterEffect">
                                  <p:stCondLst>
                                    <p:cond delay="400"/>
                                  </p:stCondLst>
                                  <p:childTnLst>
                                    <p:set>
                                      <p:cBhvr>
                                        <p:cTn id="44" dur="1" fill="hold">
                                          <p:stCondLst>
                                            <p:cond delay="499"/>
                                          </p:stCondLst>
                                        </p:cTn>
                                        <p:tgtEl>
                                          <p:spTgt spid="133203"/>
                                        </p:tgtEl>
                                        <p:attrNameLst>
                                          <p:attrName>style.visibility</p:attrName>
                                        </p:attrNameLst>
                                      </p:cBhvr>
                                      <p:to>
                                        <p:strVal val="visible"/>
                                      </p:to>
                                    </p:set>
                                  </p:childTnLst>
                                </p:cTn>
                              </p:par>
                            </p:childTnLst>
                          </p:cTn>
                        </p:par>
                        <p:par>
                          <p:cTn id="45" fill="hold" nodeType="afterGroup">
                            <p:stCondLst>
                              <p:cond delay="7200"/>
                            </p:stCondLst>
                            <p:childTnLst>
                              <p:par>
                                <p:cTn id="46" presetID="22" presetClass="entr" presetSubtype="8" fill="hold" grpId="0" nodeType="afterEffect">
                                  <p:stCondLst>
                                    <p:cond delay="0"/>
                                  </p:stCondLst>
                                  <p:childTnLst>
                                    <p:set>
                                      <p:cBhvr>
                                        <p:cTn id="47" dur="1" fill="hold">
                                          <p:stCondLst>
                                            <p:cond delay="0"/>
                                          </p:stCondLst>
                                        </p:cTn>
                                        <p:tgtEl>
                                          <p:spTgt spid="133185"/>
                                        </p:tgtEl>
                                        <p:attrNameLst>
                                          <p:attrName>style.visibility</p:attrName>
                                        </p:attrNameLst>
                                      </p:cBhvr>
                                      <p:to>
                                        <p:strVal val="visible"/>
                                      </p:to>
                                    </p:set>
                                    <p:animEffect transition="in" filter="wipe(left)">
                                      <p:cBhvr>
                                        <p:cTn id="48" dur="500"/>
                                        <p:tgtEl>
                                          <p:spTgt spid="133185"/>
                                        </p:tgtEl>
                                      </p:cBhvr>
                                    </p:animEffect>
                                  </p:childTnLst>
                                </p:cTn>
                              </p:par>
                            </p:childTnLst>
                          </p:cTn>
                        </p:par>
                        <p:par>
                          <p:cTn id="49" fill="hold" nodeType="afterGroup">
                            <p:stCondLst>
                              <p:cond delay="7700"/>
                            </p:stCondLst>
                            <p:childTnLst>
                              <p:par>
                                <p:cTn id="50" presetID="22" presetClass="entr" presetSubtype="4" fill="hold" grpId="0" nodeType="afterEffect">
                                  <p:stCondLst>
                                    <p:cond delay="0"/>
                                  </p:stCondLst>
                                  <p:childTnLst>
                                    <p:set>
                                      <p:cBhvr>
                                        <p:cTn id="51" dur="1" fill="hold">
                                          <p:stCondLst>
                                            <p:cond delay="0"/>
                                          </p:stCondLst>
                                        </p:cTn>
                                        <p:tgtEl>
                                          <p:spTgt spid="133195"/>
                                        </p:tgtEl>
                                        <p:attrNameLst>
                                          <p:attrName>style.visibility</p:attrName>
                                        </p:attrNameLst>
                                      </p:cBhvr>
                                      <p:to>
                                        <p:strVal val="visible"/>
                                      </p:to>
                                    </p:set>
                                    <p:animEffect transition="in" filter="wipe(down)">
                                      <p:cBhvr>
                                        <p:cTn id="52" dur="500"/>
                                        <p:tgtEl>
                                          <p:spTgt spid="133195"/>
                                        </p:tgtEl>
                                      </p:cBhvr>
                                    </p:animEffect>
                                  </p:childTnLst>
                                </p:cTn>
                              </p:par>
                            </p:childTnLst>
                          </p:cTn>
                        </p:par>
                        <p:par>
                          <p:cTn id="53" fill="hold" nodeType="afterGroup">
                            <p:stCondLst>
                              <p:cond delay="8200"/>
                            </p:stCondLst>
                            <p:childTnLst>
                              <p:par>
                                <p:cTn id="54" presetID="22" presetClass="entr" presetSubtype="8" fill="hold" grpId="0" nodeType="afterEffect">
                                  <p:stCondLst>
                                    <p:cond delay="0"/>
                                  </p:stCondLst>
                                  <p:childTnLst>
                                    <p:set>
                                      <p:cBhvr>
                                        <p:cTn id="55" dur="1" fill="hold">
                                          <p:stCondLst>
                                            <p:cond delay="0"/>
                                          </p:stCondLst>
                                        </p:cTn>
                                        <p:tgtEl>
                                          <p:spTgt spid="133186"/>
                                        </p:tgtEl>
                                        <p:attrNameLst>
                                          <p:attrName>style.visibility</p:attrName>
                                        </p:attrNameLst>
                                      </p:cBhvr>
                                      <p:to>
                                        <p:strVal val="visible"/>
                                      </p:to>
                                    </p:set>
                                    <p:animEffect transition="in" filter="wipe(left)">
                                      <p:cBhvr>
                                        <p:cTn id="56" dur="500"/>
                                        <p:tgtEl>
                                          <p:spTgt spid="133186"/>
                                        </p:tgtEl>
                                      </p:cBhvr>
                                    </p:animEffect>
                                  </p:childTnLst>
                                </p:cTn>
                              </p:par>
                            </p:childTnLst>
                          </p:cTn>
                        </p:par>
                        <p:par>
                          <p:cTn id="57" fill="hold" nodeType="afterGroup">
                            <p:stCondLst>
                              <p:cond delay="8700"/>
                            </p:stCondLst>
                            <p:childTnLst>
                              <p:par>
                                <p:cTn id="58" presetID="22" presetClass="entr" presetSubtype="4" fill="hold" grpId="0" nodeType="afterEffect">
                                  <p:stCondLst>
                                    <p:cond delay="0"/>
                                  </p:stCondLst>
                                  <p:childTnLst>
                                    <p:set>
                                      <p:cBhvr>
                                        <p:cTn id="59" dur="1" fill="hold">
                                          <p:stCondLst>
                                            <p:cond delay="0"/>
                                          </p:stCondLst>
                                        </p:cTn>
                                        <p:tgtEl>
                                          <p:spTgt spid="133188"/>
                                        </p:tgtEl>
                                        <p:attrNameLst>
                                          <p:attrName>style.visibility</p:attrName>
                                        </p:attrNameLst>
                                      </p:cBhvr>
                                      <p:to>
                                        <p:strVal val="visible"/>
                                      </p:to>
                                    </p:set>
                                    <p:animEffect transition="in" filter="wipe(down)">
                                      <p:cBhvr>
                                        <p:cTn id="60" dur="500"/>
                                        <p:tgtEl>
                                          <p:spTgt spid="133188"/>
                                        </p:tgtEl>
                                      </p:cBhvr>
                                    </p:animEffect>
                                  </p:childTnLst>
                                </p:cTn>
                              </p:par>
                            </p:childTnLst>
                          </p:cTn>
                        </p:par>
                        <p:par>
                          <p:cTn id="61" fill="hold" nodeType="afterGroup">
                            <p:stCondLst>
                              <p:cond delay="9200"/>
                            </p:stCondLst>
                            <p:childTnLst>
                              <p:par>
                                <p:cTn id="62" presetID="22" presetClass="entr" presetSubtype="4" fill="hold" grpId="0" nodeType="afterEffect">
                                  <p:stCondLst>
                                    <p:cond delay="0"/>
                                  </p:stCondLst>
                                  <p:childTnLst>
                                    <p:set>
                                      <p:cBhvr>
                                        <p:cTn id="63" dur="1" fill="hold">
                                          <p:stCondLst>
                                            <p:cond delay="0"/>
                                          </p:stCondLst>
                                        </p:cTn>
                                        <p:tgtEl>
                                          <p:spTgt spid="133187"/>
                                        </p:tgtEl>
                                        <p:attrNameLst>
                                          <p:attrName>style.visibility</p:attrName>
                                        </p:attrNameLst>
                                      </p:cBhvr>
                                      <p:to>
                                        <p:strVal val="visible"/>
                                      </p:to>
                                    </p:set>
                                    <p:animEffect transition="in" filter="wipe(down)">
                                      <p:cBhvr>
                                        <p:cTn id="64" dur="500"/>
                                        <p:tgtEl>
                                          <p:spTgt spid="133187"/>
                                        </p:tgtEl>
                                      </p:cBhvr>
                                    </p:animEffect>
                                  </p:childTnLst>
                                </p:cTn>
                              </p:par>
                            </p:childTnLst>
                          </p:cTn>
                        </p:par>
                        <p:par>
                          <p:cTn id="65" fill="hold" nodeType="afterGroup">
                            <p:stCondLst>
                              <p:cond delay="9700"/>
                            </p:stCondLst>
                            <p:childTnLst>
                              <p:par>
                                <p:cTn id="66" presetID="22" presetClass="entr" presetSubtype="4" fill="hold" grpId="0" nodeType="afterEffect">
                                  <p:stCondLst>
                                    <p:cond delay="0"/>
                                  </p:stCondLst>
                                  <p:childTnLst>
                                    <p:set>
                                      <p:cBhvr>
                                        <p:cTn id="67" dur="1" fill="hold">
                                          <p:stCondLst>
                                            <p:cond delay="0"/>
                                          </p:stCondLst>
                                        </p:cTn>
                                        <p:tgtEl>
                                          <p:spTgt spid="133189"/>
                                        </p:tgtEl>
                                        <p:attrNameLst>
                                          <p:attrName>style.visibility</p:attrName>
                                        </p:attrNameLst>
                                      </p:cBhvr>
                                      <p:to>
                                        <p:strVal val="visible"/>
                                      </p:to>
                                    </p:set>
                                    <p:animEffect transition="in" filter="wipe(down)">
                                      <p:cBhvr>
                                        <p:cTn id="68" dur="500"/>
                                        <p:tgtEl>
                                          <p:spTgt spid="133189"/>
                                        </p:tgtEl>
                                      </p:cBhvr>
                                    </p:animEffect>
                                  </p:childTnLst>
                                </p:cTn>
                              </p:par>
                            </p:childTnLst>
                          </p:cTn>
                        </p:par>
                        <p:par>
                          <p:cTn id="69" fill="hold" nodeType="afterGroup">
                            <p:stCondLst>
                              <p:cond delay="10200"/>
                            </p:stCondLst>
                            <p:childTnLst>
                              <p:par>
                                <p:cTn id="70" presetID="22" presetClass="entr" presetSubtype="2" fill="hold" grpId="0" nodeType="afterEffect">
                                  <p:stCondLst>
                                    <p:cond delay="0"/>
                                  </p:stCondLst>
                                  <p:childTnLst>
                                    <p:set>
                                      <p:cBhvr>
                                        <p:cTn id="71" dur="1" fill="hold">
                                          <p:stCondLst>
                                            <p:cond delay="0"/>
                                          </p:stCondLst>
                                        </p:cTn>
                                        <p:tgtEl>
                                          <p:spTgt spid="133190"/>
                                        </p:tgtEl>
                                        <p:attrNameLst>
                                          <p:attrName>style.visibility</p:attrName>
                                        </p:attrNameLst>
                                      </p:cBhvr>
                                      <p:to>
                                        <p:strVal val="visible"/>
                                      </p:to>
                                    </p:set>
                                    <p:animEffect transition="in" filter="wipe(right)">
                                      <p:cBhvr>
                                        <p:cTn id="72" dur="500"/>
                                        <p:tgtEl>
                                          <p:spTgt spid="133190"/>
                                        </p:tgtEl>
                                      </p:cBhvr>
                                    </p:animEffect>
                                  </p:childTnLst>
                                </p:cTn>
                              </p:par>
                            </p:childTnLst>
                          </p:cTn>
                        </p:par>
                        <p:par>
                          <p:cTn id="73" fill="hold" nodeType="afterGroup">
                            <p:stCondLst>
                              <p:cond delay="10700"/>
                            </p:stCondLst>
                            <p:childTnLst>
                              <p:par>
                                <p:cTn id="74" presetID="22" presetClass="entr" presetSubtype="1" fill="hold" grpId="0" nodeType="afterEffect">
                                  <p:stCondLst>
                                    <p:cond delay="0"/>
                                  </p:stCondLst>
                                  <p:childTnLst>
                                    <p:set>
                                      <p:cBhvr>
                                        <p:cTn id="75" dur="1" fill="hold">
                                          <p:stCondLst>
                                            <p:cond delay="0"/>
                                          </p:stCondLst>
                                        </p:cTn>
                                        <p:tgtEl>
                                          <p:spTgt spid="133191"/>
                                        </p:tgtEl>
                                        <p:attrNameLst>
                                          <p:attrName>style.visibility</p:attrName>
                                        </p:attrNameLst>
                                      </p:cBhvr>
                                      <p:to>
                                        <p:strVal val="visible"/>
                                      </p:to>
                                    </p:set>
                                    <p:animEffect transition="in" filter="wipe(up)">
                                      <p:cBhvr>
                                        <p:cTn id="76" dur="500"/>
                                        <p:tgtEl>
                                          <p:spTgt spid="133191"/>
                                        </p:tgtEl>
                                      </p:cBhvr>
                                    </p:animEffect>
                                  </p:childTnLst>
                                </p:cTn>
                              </p:par>
                            </p:childTnLst>
                          </p:cTn>
                        </p:par>
                        <p:par>
                          <p:cTn id="77" fill="hold" nodeType="afterGroup">
                            <p:stCondLst>
                              <p:cond delay="11200"/>
                            </p:stCondLst>
                            <p:childTnLst>
                              <p:par>
                                <p:cTn id="78" presetID="22" presetClass="entr" presetSubtype="8" fill="hold" grpId="0" nodeType="afterEffect">
                                  <p:stCondLst>
                                    <p:cond delay="0"/>
                                  </p:stCondLst>
                                  <p:childTnLst>
                                    <p:set>
                                      <p:cBhvr>
                                        <p:cTn id="79" dur="1" fill="hold">
                                          <p:stCondLst>
                                            <p:cond delay="0"/>
                                          </p:stCondLst>
                                        </p:cTn>
                                        <p:tgtEl>
                                          <p:spTgt spid="133192"/>
                                        </p:tgtEl>
                                        <p:attrNameLst>
                                          <p:attrName>style.visibility</p:attrName>
                                        </p:attrNameLst>
                                      </p:cBhvr>
                                      <p:to>
                                        <p:strVal val="visible"/>
                                      </p:to>
                                    </p:set>
                                    <p:animEffect transition="in" filter="wipe(left)">
                                      <p:cBhvr>
                                        <p:cTn id="80" dur="500"/>
                                        <p:tgtEl>
                                          <p:spTgt spid="133192"/>
                                        </p:tgtEl>
                                      </p:cBhvr>
                                    </p:animEffect>
                                  </p:childTnLst>
                                </p:cTn>
                              </p:par>
                            </p:childTnLst>
                          </p:cTn>
                        </p:par>
                        <p:par>
                          <p:cTn id="81" fill="hold" nodeType="afterGroup">
                            <p:stCondLst>
                              <p:cond delay="11700"/>
                            </p:stCondLst>
                            <p:childTnLst>
                              <p:par>
                                <p:cTn id="82" presetID="1" presetClass="entr" presetSubtype="0" fill="hold" grpId="0" nodeType="afterEffect">
                                  <p:stCondLst>
                                    <p:cond delay="0"/>
                                  </p:stCondLst>
                                  <p:childTnLst>
                                    <p:set>
                                      <p:cBhvr>
                                        <p:cTn id="83" dur="1" fill="hold">
                                          <p:stCondLst>
                                            <p:cond delay="499"/>
                                          </p:stCondLst>
                                        </p:cTn>
                                        <p:tgtEl>
                                          <p:spTgt spid="133193"/>
                                        </p:tgtEl>
                                        <p:attrNameLst>
                                          <p:attrName>style.visibility</p:attrName>
                                        </p:attrNameLst>
                                      </p:cBhvr>
                                      <p:to>
                                        <p:strVal val="visible"/>
                                      </p:to>
                                    </p:set>
                                  </p:childTnLst>
                                </p:cTn>
                              </p:par>
                            </p:childTnLst>
                          </p:cTn>
                        </p:par>
                        <p:par>
                          <p:cTn id="84" fill="hold" nodeType="afterGroup">
                            <p:stCondLst>
                              <p:cond delay="12200"/>
                            </p:stCondLst>
                            <p:childTnLst>
                              <p:par>
                                <p:cTn id="85" presetID="1" presetClass="entr" presetSubtype="0" fill="hold" grpId="0" nodeType="afterEffect">
                                  <p:stCondLst>
                                    <p:cond delay="400"/>
                                  </p:stCondLst>
                                  <p:childTnLst>
                                    <p:set>
                                      <p:cBhvr>
                                        <p:cTn id="86" dur="1" fill="hold">
                                          <p:stCondLst>
                                            <p:cond delay="499"/>
                                          </p:stCondLst>
                                        </p:cTn>
                                        <p:tgtEl>
                                          <p:spTgt spid="133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1" grpId="0" animBg="1"/>
      <p:bldP spid="133174" grpId="0" animBg="1"/>
      <p:bldP spid="133176" grpId="0" autoUpdateAnimBg="0"/>
      <p:bldP spid="133178" grpId="0" autoUpdateAnimBg="0"/>
      <p:bldP spid="133179" grpId="0" animBg="1"/>
      <p:bldP spid="133182" grpId="0" animBg="1"/>
      <p:bldP spid="133183" grpId="0" animBg="1"/>
      <p:bldP spid="133184" grpId="0" animBg="1"/>
      <p:bldP spid="133185" grpId="0" animBg="1"/>
      <p:bldP spid="133186" grpId="0" animBg="1"/>
      <p:bldP spid="133187" grpId="0" animBg="1"/>
      <p:bldP spid="133188" grpId="0" animBg="1"/>
      <p:bldP spid="133189" grpId="0" animBg="1"/>
      <p:bldP spid="133190" grpId="0" animBg="1"/>
      <p:bldP spid="133191" grpId="0" animBg="1"/>
      <p:bldP spid="133192" grpId="0" animBg="1"/>
      <p:bldP spid="133193" grpId="0" animBg="1"/>
      <p:bldP spid="133194" grpId="0" autoUpdateAnimBg="0"/>
      <p:bldP spid="133195" grpId="0" animBg="1"/>
      <p:bldP spid="133201" grpId="0" animBg="1"/>
      <p:bldP spid="133202" grpId="0" animBg="1"/>
      <p:bldP spid="13320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78CFDCA-F6FB-450C-BC82-C9857D775ADB}" type="datetime2">
              <a:rPr kumimoji="0" lang="zh-CN" altLang="en-US" sz="1400" smtClean="0"/>
              <a:pPr eaLnBrk="1" hangingPunct="1"/>
              <a:t>2017年2月26日</a:t>
            </a:fld>
            <a:endParaRPr kumimoji="0" lang="en-US" altLang="zh-CN" sz="1400" smtClean="0"/>
          </a:p>
        </p:txBody>
      </p:sp>
      <p:grpSp>
        <p:nvGrpSpPr>
          <p:cNvPr id="58372" name="Group 223"/>
          <p:cNvGrpSpPr>
            <a:grpSpLocks/>
          </p:cNvGrpSpPr>
          <p:nvPr/>
        </p:nvGrpSpPr>
        <p:grpSpPr bwMode="auto">
          <a:xfrm>
            <a:off x="1066800" y="1295400"/>
            <a:ext cx="7010400" cy="4664075"/>
            <a:chOff x="768" y="912"/>
            <a:chExt cx="4416" cy="2938"/>
          </a:xfrm>
        </p:grpSpPr>
        <p:grpSp>
          <p:nvGrpSpPr>
            <p:cNvPr id="58399" name="Group 164"/>
            <p:cNvGrpSpPr>
              <a:grpSpLocks/>
            </p:cNvGrpSpPr>
            <p:nvPr/>
          </p:nvGrpSpPr>
          <p:grpSpPr bwMode="auto">
            <a:xfrm>
              <a:off x="768" y="912"/>
              <a:ext cx="4416" cy="2938"/>
              <a:chOff x="672" y="816"/>
              <a:chExt cx="4416" cy="2938"/>
            </a:xfrm>
          </p:grpSpPr>
          <p:grpSp>
            <p:nvGrpSpPr>
              <p:cNvPr id="58412" name="Group 165"/>
              <p:cNvGrpSpPr>
                <a:grpSpLocks/>
              </p:cNvGrpSpPr>
              <p:nvPr/>
            </p:nvGrpSpPr>
            <p:grpSpPr bwMode="auto">
              <a:xfrm>
                <a:off x="672" y="864"/>
                <a:ext cx="1728" cy="2449"/>
                <a:chOff x="672" y="864"/>
                <a:chExt cx="1728" cy="2449"/>
              </a:xfrm>
            </p:grpSpPr>
            <p:sp>
              <p:nvSpPr>
                <p:cNvPr id="58430" name="Rectangle 166"/>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1" name="Line 167"/>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2" name="Line 168"/>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3" name="Line 169"/>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4" name="Line 170"/>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5" name="Line 171"/>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6" name="Line 172"/>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7" name="Line 173"/>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8" name="Line 174"/>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39" name="Line 175"/>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40" name="Text Box 176"/>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58441" name="Text Box 177"/>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58442" name="Text Box 178"/>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58443" name="Text Box 179"/>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58444" name="Text Box 180"/>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58445" name="Text Box 181"/>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58446" name="Text Box 182"/>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58447" name="Text Box 183"/>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58448" name="Text Box 184"/>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58449" name="Text Box 185"/>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58450" name="Text Box 186"/>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58451" name="Text Box 187"/>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58452" name="Text Box 188"/>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58453" name="Text Box 189"/>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58454" name="Text Box 190"/>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58455" name="Text Box 191"/>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58456" name="Text Box 192"/>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58457" name="Text Box 193"/>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58413" name="Group 194"/>
              <p:cNvGrpSpPr>
                <a:grpSpLocks/>
              </p:cNvGrpSpPr>
              <p:nvPr/>
            </p:nvGrpSpPr>
            <p:grpSpPr bwMode="auto">
              <a:xfrm>
                <a:off x="1008" y="816"/>
                <a:ext cx="4080" cy="2938"/>
                <a:chOff x="1008" y="816"/>
                <a:chExt cx="4080" cy="2938"/>
              </a:xfrm>
            </p:grpSpPr>
            <p:sp>
              <p:nvSpPr>
                <p:cNvPr id="58414" name="Rectangle 195"/>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15" name="Text Box 196"/>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58416" name="Line 197"/>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17" name="Line 198"/>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18" name="AutoShape 199"/>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19" name="Rectangle 200"/>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8420" name="Line 201"/>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1" name="Line 202"/>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2" name="Line 203"/>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3" name="Line 204"/>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4" name="Line 205"/>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5" name="Line 206"/>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6" name="Line 207"/>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27" name="Text Box 208"/>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58428" name="Text Box 209"/>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累加器</a:t>
                  </a:r>
                </a:p>
              </p:txBody>
            </p:sp>
            <p:sp>
              <p:nvSpPr>
                <p:cNvPr id="58429" name="Text Box 210"/>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grpSp>
        <p:sp>
          <p:nvSpPr>
            <p:cNvPr id="58400" name="Rectangle 211"/>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01" name="Rectangle 212"/>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02" name="Rectangle 213"/>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03" name="Rectangle 214"/>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04" name="Text Box 215"/>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LOAD 005</a:t>
              </a:r>
            </a:p>
          </p:txBody>
        </p:sp>
        <p:sp>
          <p:nvSpPr>
            <p:cNvPr id="58405" name="Text Box 216"/>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ADD 006</a:t>
              </a:r>
            </a:p>
          </p:txBody>
        </p:sp>
        <p:sp>
          <p:nvSpPr>
            <p:cNvPr id="58406" name="Text Box 217"/>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58407" name="Text Box 218"/>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b</a:t>
              </a:r>
            </a:p>
          </p:txBody>
        </p:sp>
        <p:sp>
          <p:nvSpPr>
            <p:cNvPr id="58408" name="Rectangle 219"/>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09" name="Text Box 220"/>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a:t>
              </a:r>
            </a:p>
          </p:txBody>
        </p:sp>
        <p:sp>
          <p:nvSpPr>
            <p:cNvPr id="58410" name="Rectangle 221"/>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411" name="Text Box 222"/>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b</a:t>
              </a:r>
            </a:p>
          </p:txBody>
        </p:sp>
      </p:grpSp>
      <p:sp>
        <p:nvSpPr>
          <p:cNvPr id="58373"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4212" name="Line 68"/>
          <p:cNvSpPr>
            <a:spLocks noChangeShapeType="1"/>
          </p:cNvSpPr>
          <p:nvPr/>
        </p:nvSpPr>
        <p:spPr bwMode="auto">
          <a:xfrm>
            <a:off x="457200" y="2743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3" name="Line 69"/>
          <p:cNvSpPr>
            <a:spLocks noChangeShapeType="1"/>
          </p:cNvSpPr>
          <p:nvPr/>
        </p:nvSpPr>
        <p:spPr bwMode="auto">
          <a:xfrm flipV="1">
            <a:off x="7696200" y="3200400"/>
            <a:ext cx="0" cy="10668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4" name="Line 70"/>
          <p:cNvSpPr>
            <a:spLocks noChangeShapeType="1"/>
          </p:cNvSpPr>
          <p:nvPr/>
        </p:nvSpPr>
        <p:spPr bwMode="auto">
          <a:xfrm flipV="1">
            <a:off x="6553200" y="3200400"/>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5" name="Line 71"/>
          <p:cNvSpPr>
            <a:spLocks noChangeShapeType="1"/>
          </p:cNvSpPr>
          <p:nvPr/>
        </p:nvSpPr>
        <p:spPr bwMode="auto">
          <a:xfrm flipV="1">
            <a:off x="7162800" y="2209800"/>
            <a:ext cx="0" cy="4572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6" name="Line 72"/>
          <p:cNvSpPr>
            <a:spLocks noChangeShapeType="1"/>
          </p:cNvSpPr>
          <p:nvPr/>
        </p:nvSpPr>
        <p:spPr bwMode="auto">
          <a:xfrm flipH="1">
            <a:off x="5181600" y="2209800"/>
            <a:ext cx="1981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7" name="Line 73"/>
          <p:cNvSpPr>
            <a:spLocks noChangeShapeType="1"/>
          </p:cNvSpPr>
          <p:nvPr/>
        </p:nvSpPr>
        <p:spPr bwMode="auto">
          <a:xfrm>
            <a:off x="5181600" y="2209800"/>
            <a:ext cx="0" cy="1676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8" name="Line 74"/>
          <p:cNvSpPr>
            <a:spLocks noChangeShapeType="1"/>
          </p:cNvSpPr>
          <p:nvPr/>
        </p:nvSpPr>
        <p:spPr bwMode="auto">
          <a:xfrm>
            <a:off x="5181600" y="3886200"/>
            <a:ext cx="6096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19" name="Line 75"/>
          <p:cNvSpPr>
            <a:spLocks noChangeShapeType="1"/>
          </p:cNvSpPr>
          <p:nvPr/>
        </p:nvSpPr>
        <p:spPr bwMode="auto">
          <a:xfrm>
            <a:off x="3657600" y="2819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0" name="Line 76"/>
          <p:cNvSpPr>
            <a:spLocks noChangeShapeType="1"/>
          </p:cNvSpPr>
          <p:nvPr/>
        </p:nvSpPr>
        <p:spPr bwMode="auto">
          <a:xfrm>
            <a:off x="3962400" y="2819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1" name="Line 77"/>
          <p:cNvSpPr>
            <a:spLocks noChangeShapeType="1"/>
          </p:cNvSpPr>
          <p:nvPr/>
        </p:nvSpPr>
        <p:spPr bwMode="auto">
          <a:xfrm flipH="1">
            <a:off x="3657600" y="4724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2" name="Line 78"/>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3" name="Line 79"/>
          <p:cNvSpPr>
            <a:spLocks noChangeShapeType="1"/>
          </p:cNvSpPr>
          <p:nvPr/>
        </p:nvSpPr>
        <p:spPr bwMode="auto">
          <a:xfrm>
            <a:off x="4572000" y="4267200"/>
            <a:ext cx="3124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4" name="Line 80"/>
          <p:cNvSpPr>
            <a:spLocks noChangeShapeType="1"/>
          </p:cNvSpPr>
          <p:nvPr/>
        </p:nvSpPr>
        <p:spPr bwMode="auto">
          <a:xfrm flipV="1">
            <a:off x="4572000" y="4267200"/>
            <a:ext cx="0" cy="1524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5" name="Rectangle 81"/>
          <p:cNvSpPr>
            <a:spLocks noChangeArrowheads="1"/>
          </p:cNvSpPr>
          <p:nvPr/>
        </p:nvSpPr>
        <p:spPr bwMode="auto">
          <a:xfrm>
            <a:off x="1676400" y="2590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6" name="Text Box 82"/>
          <p:cNvSpPr txBox="1">
            <a:spLocks noChangeArrowheads="1"/>
          </p:cNvSpPr>
          <p:nvPr/>
        </p:nvSpPr>
        <p:spPr bwMode="auto">
          <a:xfrm>
            <a:off x="1981200" y="2514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SUB 007</a:t>
            </a:r>
          </a:p>
        </p:txBody>
      </p:sp>
      <p:sp>
        <p:nvSpPr>
          <p:cNvPr id="134227" name="Rectangle 83"/>
          <p:cNvSpPr>
            <a:spLocks noChangeArrowheads="1"/>
          </p:cNvSpPr>
          <p:nvPr/>
        </p:nvSpPr>
        <p:spPr bwMode="auto">
          <a:xfrm>
            <a:off x="1676400" y="4495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28" name="Text Box 84"/>
          <p:cNvSpPr txBox="1">
            <a:spLocks noChangeArrowheads="1"/>
          </p:cNvSpPr>
          <p:nvPr/>
        </p:nvSpPr>
        <p:spPr bwMode="auto">
          <a:xfrm>
            <a:off x="24384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c</a:t>
            </a:r>
            <a:endParaRPr lang="en-US" altLang="zh-CN" sz="2400" b="1">
              <a:solidFill>
                <a:srgbClr val="FF0000"/>
              </a:solidFill>
            </a:endParaRPr>
          </a:p>
        </p:txBody>
      </p:sp>
      <p:sp>
        <p:nvSpPr>
          <p:cNvPr id="134229" name="Rectangle 85"/>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30" name="Rectangle 86"/>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231" name="Text Box 87"/>
          <p:cNvSpPr txBox="1">
            <a:spLocks noChangeArrowheads="1"/>
          </p:cNvSpPr>
          <p:nvPr/>
        </p:nvSpPr>
        <p:spPr bwMode="auto">
          <a:xfrm>
            <a:off x="2436813"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c</a:t>
            </a:r>
          </a:p>
        </p:txBody>
      </p:sp>
      <p:sp>
        <p:nvSpPr>
          <p:cNvPr id="134232" name="Text Box 88"/>
          <p:cNvSpPr txBox="1">
            <a:spLocks noChangeArrowheads="1"/>
          </p:cNvSpPr>
          <p:nvPr/>
        </p:nvSpPr>
        <p:spPr bwMode="auto">
          <a:xfrm>
            <a:off x="6096000" y="3581400"/>
            <a:ext cx="99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grpSp>
        <p:nvGrpSpPr>
          <p:cNvPr id="134233" name="Group 89"/>
          <p:cNvGrpSpPr>
            <a:grpSpLocks/>
          </p:cNvGrpSpPr>
          <p:nvPr/>
        </p:nvGrpSpPr>
        <p:grpSpPr bwMode="auto">
          <a:xfrm>
            <a:off x="3117850" y="1600200"/>
            <a:ext cx="1409700" cy="609600"/>
            <a:chOff x="3354" y="3264"/>
            <a:chExt cx="888" cy="384"/>
          </a:xfrm>
        </p:grpSpPr>
        <p:sp>
          <p:nvSpPr>
            <p:cNvPr id="58397" name="AutoShape 90"/>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8398" name="Text Box 91"/>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808000"/>
                  </a:solidFill>
                </a:rPr>
                <a:t>减法指令</a:t>
              </a:r>
              <a:endParaRPr lang="zh-CN" altLang="en-US" sz="2400" b="1"/>
            </a:p>
          </p:txBody>
        </p:sp>
      </p:grpSp>
      <p:sp>
        <p:nvSpPr>
          <p:cNvPr id="134236" name="AutoShape 92"/>
          <p:cNvSpPr>
            <a:spLocks noChangeArrowheads="1"/>
          </p:cNvSpPr>
          <p:nvPr/>
        </p:nvSpPr>
        <p:spPr bwMode="auto">
          <a:xfrm>
            <a:off x="2514600" y="4800600"/>
            <a:ext cx="304800" cy="914400"/>
          </a:xfrm>
          <a:prstGeom prst="downArrow">
            <a:avLst>
              <a:gd name="adj1" fmla="val 57519"/>
              <a:gd name="adj2" fmla="val 7500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212"/>
                                        </p:tgtEl>
                                        <p:attrNameLst>
                                          <p:attrName>style.visibility</p:attrName>
                                        </p:attrNameLst>
                                      </p:cBhvr>
                                      <p:to>
                                        <p:strVal val="visible"/>
                                      </p:to>
                                    </p:set>
                                    <p:animEffect transition="in" filter="wipe(left)">
                                      <p:cBhvr>
                                        <p:cTn id="7" dur="500"/>
                                        <p:tgtEl>
                                          <p:spTgt spid="13421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422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422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4233"/>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34219"/>
                                        </p:tgtEl>
                                        <p:attrNameLst>
                                          <p:attrName>style.visibility</p:attrName>
                                        </p:attrNameLst>
                                      </p:cBhvr>
                                      <p:to>
                                        <p:strVal val="visible"/>
                                      </p:to>
                                    </p:set>
                                    <p:animEffect transition="in" filter="wipe(left)">
                                      <p:cBhvr>
                                        <p:cTn id="20" dur="500"/>
                                        <p:tgtEl>
                                          <p:spTgt spid="134219"/>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34220"/>
                                        </p:tgtEl>
                                        <p:attrNameLst>
                                          <p:attrName>style.visibility</p:attrName>
                                        </p:attrNameLst>
                                      </p:cBhvr>
                                      <p:to>
                                        <p:strVal val="visible"/>
                                      </p:to>
                                    </p:set>
                                    <p:animEffect transition="in" filter="wipe(up)">
                                      <p:cBhvr>
                                        <p:cTn id="24" dur="500"/>
                                        <p:tgtEl>
                                          <p:spTgt spid="134220"/>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134221"/>
                                        </p:tgtEl>
                                        <p:attrNameLst>
                                          <p:attrName>style.visibility</p:attrName>
                                        </p:attrNameLst>
                                      </p:cBhvr>
                                      <p:to>
                                        <p:strVal val="visible"/>
                                      </p:to>
                                    </p:set>
                                    <p:animEffect transition="in" filter="wipe(right)">
                                      <p:cBhvr>
                                        <p:cTn id="28" dur="500"/>
                                        <p:tgtEl>
                                          <p:spTgt spid="134221"/>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134227"/>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134228"/>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134236"/>
                                        </p:tgtEl>
                                        <p:attrNameLst>
                                          <p:attrName>style.visibility</p:attrName>
                                        </p:attrNameLst>
                                      </p:cBhvr>
                                      <p:to>
                                        <p:strVal val="visible"/>
                                      </p:to>
                                    </p:set>
                                    <p:animEffect transition="in" filter="wipe(up)">
                                      <p:cBhvr>
                                        <p:cTn id="38" dur="500"/>
                                        <p:tgtEl>
                                          <p:spTgt spid="134236"/>
                                        </p:tgtEl>
                                      </p:cBhvr>
                                    </p:animEffect>
                                  </p:childTnLst>
                                </p:cTn>
                              </p:par>
                            </p:childTnLst>
                          </p:cTn>
                        </p:par>
                        <p:par>
                          <p:cTn id="39" fill="hold" nodeType="afterGroup">
                            <p:stCondLst>
                              <p:cond delay="5400"/>
                            </p:stCondLst>
                            <p:childTnLst>
                              <p:par>
                                <p:cTn id="40" presetID="1" presetClass="entr" presetSubtype="0" fill="hold" grpId="0" nodeType="afterEffect">
                                  <p:stCondLst>
                                    <p:cond delay="0"/>
                                  </p:stCondLst>
                                  <p:childTnLst>
                                    <p:set>
                                      <p:cBhvr>
                                        <p:cTn id="41" dur="1" fill="hold">
                                          <p:stCondLst>
                                            <p:cond delay="499"/>
                                          </p:stCondLst>
                                        </p:cTn>
                                        <p:tgtEl>
                                          <p:spTgt spid="134230"/>
                                        </p:tgtEl>
                                        <p:attrNameLst>
                                          <p:attrName>style.visibility</p:attrName>
                                        </p:attrNameLst>
                                      </p:cBhvr>
                                      <p:to>
                                        <p:strVal val="visible"/>
                                      </p:to>
                                    </p:set>
                                  </p:childTnLst>
                                </p:cTn>
                              </p:par>
                            </p:childTnLst>
                          </p:cTn>
                        </p:par>
                        <p:par>
                          <p:cTn id="42" fill="hold" nodeType="afterGroup">
                            <p:stCondLst>
                              <p:cond delay="5900"/>
                            </p:stCondLst>
                            <p:childTnLst>
                              <p:par>
                                <p:cTn id="43" presetID="1" presetClass="entr" presetSubtype="0" fill="hold" grpId="0" nodeType="afterEffect">
                                  <p:stCondLst>
                                    <p:cond delay="400"/>
                                  </p:stCondLst>
                                  <p:childTnLst>
                                    <p:set>
                                      <p:cBhvr>
                                        <p:cTn id="44" dur="1" fill="hold">
                                          <p:stCondLst>
                                            <p:cond delay="499"/>
                                          </p:stCondLst>
                                        </p:cTn>
                                        <p:tgtEl>
                                          <p:spTgt spid="134231"/>
                                        </p:tgtEl>
                                        <p:attrNameLst>
                                          <p:attrName>style.visibility</p:attrName>
                                        </p:attrNameLst>
                                      </p:cBhvr>
                                      <p:to>
                                        <p:strVal val="visible"/>
                                      </p:to>
                                    </p:set>
                                  </p:childTnLst>
                                </p:cTn>
                              </p:par>
                            </p:childTnLst>
                          </p:cTn>
                        </p:par>
                        <p:par>
                          <p:cTn id="45" fill="hold" nodeType="afterGroup">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134222"/>
                                        </p:tgtEl>
                                        <p:attrNameLst>
                                          <p:attrName>style.visibility</p:attrName>
                                        </p:attrNameLst>
                                      </p:cBhvr>
                                      <p:to>
                                        <p:strVal val="visible"/>
                                      </p:to>
                                    </p:set>
                                    <p:animEffect transition="in" filter="wipe(left)">
                                      <p:cBhvr>
                                        <p:cTn id="48" dur="500"/>
                                        <p:tgtEl>
                                          <p:spTgt spid="134222"/>
                                        </p:tgtEl>
                                      </p:cBhvr>
                                    </p:animEffect>
                                  </p:childTnLst>
                                </p:cTn>
                              </p:par>
                            </p:childTnLst>
                          </p:cTn>
                        </p:par>
                        <p:par>
                          <p:cTn id="49" fill="hold" nodeType="afterGroup">
                            <p:stCondLst>
                              <p:cond delay="7300"/>
                            </p:stCondLst>
                            <p:childTnLst>
                              <p:par>
                                <p:cTn id="50" presetID="22" presetClass="entr" presetSubtype="4" fill="hold" grpId="0" nodeType="afterEffect">
                                  <p:stCondLst>
                                    <p:cond delay="0"/>
                                  </p:stCondLst>
                                  <p:childTnLst>
                                    <p:set>
                                      <p:cBhvr>
                                        <p:cTn id="51" dur="1" fill="hold">
                                          <p:stCondLst>
                                            <p:cond delay="0"/>
                                          </p:stCondLst>
                                        </p:cTn>
                                        <p:tgtEl>
                                          <p:spTgt spid="134224"/>
                                        </p:tgtEl>
                                        <p:attrNameLst>
                                          <p:attrName>style.visibility</p:attrName>
                                        </p:attrNameLst>
                                      </p:cBhvr>
                                      <p:to>
                                        <p:strVal val="visible"/>
                                      </p:to>
                                    </p:set>
                                    <p:animEffect transition="in" filter="wipe(down)">
                                      <p:cBhvr>
                                        <p:cTn id="52" dur="500"/>
                                        <p:tgtEl>
                                          <p:spTgt spid="134224"/>
                                        </p:tgtEl>
                                      </p:cBhvr>
                                    </p:animEffect>
                                  </p:childTnLst>
                                </p:cTn>
                              </p:par>
                            </p:childTnLst>
                          </p:cTn>
                        </p:par>
                        <p:par>
                          <p:cTn id="53" fill="hold" nodeType="afterGroup">
                            <p:stCondLst>
                              <p:cond delay="7800"/>
                            </p:stCondLst>
                            <p:childTnLst>
                              <p:par>
                                <p:cTn id="54" presetID="22" presetClass="entr" presetSubtype="8" fill="hold" grpId="0" nodeType="afterEffect">
                                  <p:stCondLst>
                                    <p:cond delay="0"/>
                                  </p:stCondLst>
                                  <p:childTnLst>
                                    <p:set>
                                      <p:cBhvr>
                                        <p:cTn id="55" dur="1" fill="hold">
                                          <p:stCondLst>
                                            <p:cond delay="0"/>
                                          </p:stCondLst>
                                        </p:cTn>
                                        <p:tgtEl>
                                          <p:spTgt spid="134223"/>
                                        </p:tgtEl>
                                        <p:attrNameLst>
                                          <p:attrName>style.visibility</p:attrName>
                                        </p:attrNameLst>
                                      </p:cBhvr>
                                      <p:to>
                                        <p:strVal val="visible"/>
                                      </p:to>
                                    </p:set>
                                    <p:animEffect transition="in" filter="wipe(left)">
                                      <p:cBhvr>
                                        <p:cTn id="56" dur="500"/>
                                        <p:tgtEl>
                                          <p:spTgt spid="134223"/>
                                        </p:tgtEl>
                                      </p:cBhvr>
                                    </p:animEffect>
                                  </p:childTnLst>
                                </p:cTn>
                              </p:par>
                            </p:childTnLst>
                          </p:cTn>
                        </p:par>
                        <p:par>
                          <p:cTn id="57" fill="hold" nodeType="afterGroup">
                            <p:stCondLst>
                              <p:cond delay="8300"/>
                            </p:stCondLst>
                            <p:childTnLst>
                              <p:par>
                                <p:cTn id="58" presetID="22" presetClass="entr" presetSubtype="4" fill="hold" grpId="0" nodeType="afterEffect">
                                  <p:stCondLst>
                                    <p:cond delay="0"/>
                                  </p:stCondLst>
                                  <p:childTnLst>
                                    <p:set>
                                      <p:cBhvr>
                                        <p:cTn id="59" dur="1" fill="hold">
                                          <p:stCondLst>
                                            <p:cond delay="0"/>
                                          </p:stCondLst>
                                        </p:cTn>
                                        <p:tgtEl>
                                          <p:spTgt spid="134214"/>
                                        </p:tgtEl>
                                        <p:attrNameLst>
                                          <p:attrName>style.visibility</p:attrName>
                                        </p:attrNameLst>
                                      </p:cBhvr>
                                      <p:to>
                                        <p:strVal val="visible"/>
                                      </p:to>
                                    </p:set>
                                    <p:animEffect transition="in" filter="wipe(down)">
                                      <p:cBhvr>
                                        <p:cTn id="60" dur="500"/>
                                        <p:tgtEl>
                                          <p:spTgt spid="134214"/>
                                        </p:tgtEl>
                                      </p:cBhvr>
                                    </p:animEffect>
                                  </p:childTnLst>
                                </p:cTn>
                              </p:par>
                            </p:childTnLst>
                          </p:cTn>
                        </p:par>
                        <p:par>
                          <p:cTn id="61" fill="hold" nodeType="afterGroup">
                            <p:stCondLst>
                              <p:cond delay="8800"/>
                            </p:stCondLst>
                            <p:childTnLst>
                              <p:par>
                                <p:cTn id="62" presetID="22" presetClass="entr" presetSubtype="4" fill="hold" grpId="0" nodeType="afterEffect">
                                  <p:stCondLst>
                                    <p:cond delay="0"/>
                                  </p:stCondLst>
                                  <p:childTnLst>
                                    <p:set>
                                      <p:cBhvr>
                                        <p:cTn id="63" dur="1" fill="hold">
                                          <p:stCondLst>
                                            <p:cond delay="0"/>
                                          </p:stCondLst>
                                        </p:cTn>
                                        <p:tgtEl>
                                          <p:spTgt spid="134213"/>
                                        </p:tgtEl>
                                        <p:attrNameLst>
                                          <p:attrName>style.visibility</p:attrName>
                                        </p:attrNameLst>
                                      </p:cBhvr>
                                      <p:to>
                                        <p:strVal val="visible"/>
                                      </p:to>
                                    </p:set>
                                    <p:animEffect transition="in" filter="wipe(down)">
                                      <p:cBhvr>
                                        <p:cTn id="64" dur="500"/>
                                        <p:tgtEl>
                                          <p:spTgt spid="134213"/>
                                        </p:tgtEl>
                                      </p:cBhvr>
                                    </p:animEffect>
                                  </p:childTnLst>
                                </p:cTn>
                              </p:par>
                            </p:childTnLst>
                          </p:cTn>
                        </p:par>
                        <p:par>
                          <p:cTn id="65" fill="hold" nodeType="afterGroup">
                            <p:stCondLst>
                              <p:cond delay="9300"/>
                            </p:stCondLst>
                            <p:childTnLst>
                              <p:par>
                                <p:cTn id="66" presetID="22" presetClass="entr" presetSubtype="4" fill="hold" grpId="0" nodeType="afterEffect">
                                  <p:stCondLst>
                                    <p:cond delay="0"/>
                                  </p:stCondLst>
                                  <p:childTnLst>
                                    <p:set>
                                      <p:cBhvr>
                                        <p:cTn id="67" dur="1" fill="hold">
                                          <p:stCondLst>
                                            <p:cond delay="0"/>
                                          </p:stCondLst>
                                        </p:cTn>
                                        <p:tgtEl>
                                          <p:spTgt spid="134215"/>
                                        </p:tgtEl>
                                        <p:attrNameLst>
                                          <p:attrName>style.visibility</p:attrName>
                                        </p:attrNameLst>
                                      </p:cBhvr>
                                      <p:to>
                                        <p:strVal val="visible"/>
                                      </p:to>
                                    </p:set>
                                    <p:animEffect transition="in" filter="wipe(down)">
                                      <p:cBhvr>
                                        <p:cTn id="68" dur="500"/>
                                        <p:tgtEl>
                                          <p:spTgt spid="134215"/>
                                        </p:tgtEl>
                                      </p:cBhvr>
                                    </p:animEffect>
                                  </p:childTnLst>
                                </p:cTn>
                              </p:par>
                            </p:childTnLst>
                          </p:cTn>
                        </p:par>
                        <p:par>
                          <p:cTn id="69" fill="hold" nodeType="afterGroup">
                            <p:stCondLst>
                              <p:cond delay="9800"/>
                            </p:stCondLst>
                            <p:childTnLst>
                              <p:par>
                                <p:cTn id="70" presetID="22" presetClass="entr" presetSubtype="2" fill="hold" grpId="0" nodeType="afterEffect">
                                  <p:stCondLst>
                                    <p:cond delay="0"/>
                                  </p:stCondLst>
                                  <p:childTnLst>
                                    <p:set>
                                      <p:cBhvr>
                                        <p:cTn id="71" dur="1" fill="hold">
                                          <p:stCondLst>
                                            <p:cond delay="0"/>
                                          </p:stCondLst>
                                        </p:cTn>
                                        <p:tgtEl>
                                          <p:spTgt spid="134216"/>
                                        </p:tgtEl>
                                        <p:attrNameLst>
                                          <p:attrName>style.visibility</p:attrName>
                                        </p:attrNameLst>
                                      </p:cBhvr>
                                      <p:to>
                                        <p:strVal val="visible"/>
                                      </p:to>
                                    </p:set>
                                    <p:animEffect transition="in" filter="wipe(right)">
                                      <p:cBhvr>
                                        <p:cTn id="72" dur="500"/>
                                        <p:tgtEl>
                                          <p:spTgt spid="134216"/>
                                        </p:tgtEl>
                                      </p:cBhvr>
                                    </p:animEffect>
                                  </p:childTnLst>
                                </p:cTn>
                              </p:par>
                            </p:childTnLst>
                          </p:cTn>
                        </p:par>
                        <p:par>
                          <p:cTn id="73" fill="hold" nodeType="afterGroup">
                            <p:stCondLst>
                              <p:cond delay="10300"/>
                            </p:stCondLst>
                            <p:childTnLst>
                              <p:par>
                                <p:cTn id="74" presetID="22" presetClass="entr" presetSubtype="1" fill="hold" grpId="0" nodeType="afterEffect">
                                  <p:stCondLst>
                                    <p:cond delay="0"/>
                                  </p:stCondLst>
                                  <p:childTnLst>
                                    <p:set>
                                      <p:cBhvr>
                                        <p:cTn id="75" dur="1" fill="hold">
                                          <p:stCondLst>
                                            <p:cond delay="0"/>
                                          </p:stCondLst>
                                        </p:cTn>
                                        <p:tgtEl>
                                          <p:spTgt spid="134217"/>
                                        </p:tgtEl>
                                        <p:attrNameLst>
                                          <p:attrName>style.visibility</p:attrName>
                                        </p:attrNameLst>
                                      </p:cBhvr>
                                      <p:to>
                                        <p:strVal val="visible"/>
                                      </p:to>
                                    </p:set>
                                    <p:animEffect transition="in" filter="wipe(up)">
                                      <p:cBhvr>
                                        <p:cTn id="76" dur="500"/>
                                        <p:tgtEl>
                                          <p:spTgt spid="134217"/>
                                        </p:tgtEl>
                                      </p:cBhvr>
                                    </p:animEffect>
                                  </p:childTnLst>
                                </p:cTn>
                              </p:par>
                            </p:childTnLst>
                          </p:cTn>
                        </p:par>
                        <p:par>
                          <p:cTn id="77" fill="hold" nodeType="afterGroup">
                            <p:stCondLst>
                              <p:cond delay="10800"/>
                            </p:stCondLst>
                            <p:childTnLst>
                              <p:par>
                                <p:cTn id="78" presetID="22" presetClass="entr" presetSubtype="8" fill="hold" grpId="0" nodeType="afterEffect">
                                  <p:stCondLst>
                                    <p:cond delay="0"/>
                                  </p:stCondLst>
                                  <p:childTnLst>
                                    <p:set>
                                      <p:cBhvr>
                                        <p:cTn id="79" dur="1" fill="hold">
                                          <p:stCondLst>
                                            <p:cond delay="0"/>
                                          </p:stCondLst>
                                        </p:cTn>
                                        <p:tgtEl>
                                          <p:spTgt spid="134218"/>
                                        </p:tgtEl>
                                        <p:attrNameLst>
                                          <p:attrName>style.visibility</p:attrName>
                                        </p:attrNameLst>
                                      </p:cBhvr>
                                      <p:to>
                                        <p:strVal val="visible"/>
                                      </p:to>
                                    </p:set>
                                    <p:animEffect transition="in" filter="wipe(left)">
                                      <p:cBhvr>
                                        <p:cTn id="80" dur="500"/>
                                        <p:tgtEl>
                                          <p:spTgt spid="134218"/>
                                        </p:tgtEl>
                                      </p:cBhvr>
                                    </p:animEffect>
                                  </p:childTnLst>
                                </p:cTn>
                              </p:par>
                            </p:childTnLst>
                          </p:cTn>
                        </p:par>
                        <p:par>
                          <p:cTn id="81" fill="hold" nodeType="afterGroup">
                            <p:stCondLst>
                              <p:cond delay="11300"/>
                            </p:stCondLst>
                            <p:childTnLst>
                              <p:par>
                                <p:cTn id="82" presetID="1" presetClass="entr" presetSubtype="0" fill="hold" grpId="0" nodeType="afterEffect">
                                  <p:stCondLst>
                                    <p:cond delay="400"/>
                                  </p:stCondLst>
                                  <p:childTnLst>
                                    <p:set>
                                      <p:cBhvr>
                                        <p:cTn id="83" dur="1" fill="hold">
                                          <p:stCondLst>
                                            <p:cond delay="499"/>
                                          </p:stCondLst>
                                        </p:cTn>
                                        <p:tgtEl>
                                          <p:spTgt spid="134229"/>
                                        </p:tgtEl>
                                        <p:attrNameLst>
                                          <p:attrName>style.visibility</p:attrName>
                                        </p:attrNameLst>
                                      </p:cBhvr>
                                      <p:to>
                                        <p:strVal val="visible"/>
                                      </p:to>
                                    </p:set>
                                  </p:childTnLst>
                                </p:cTn>
                              </p:par>
                            </p:childTnLst>
                          </p:cTn>
                        </p:par>
                        <p:par>
                          <p:cTn id="84" fill="hold" nodeType="afterGroup">
                            <p:stCondLst>
                              <p:cond delay="12200"/>
                            </p:stCondLst>
                            <p:childTnLst>
                              <p:par>
                                <p:cTn id="85" presetID="1" presetClass="entr" presetSubtype="0" fill="hold" grpId="0" nodeType="afterEffect">
                                  <p:stCondLst>
                                    <p:cond delay="400"/>
                                  </p:stCondLst>
                                  <p:childTnLst>
                                    <p:set>
                                      <p:cBhvr>
                                        <p:cTn id="86" dur="1" fill="hold">
                                          <p:stCondLst>
                                            <p:cond delay="499"/>
                                          </p:stCondLst>
                                        </p:cTn>
                                        <p:tgtEl>
                                          <p:spTgt spid="134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12" grpId="0" animBg="1"/>
      <p:bldP spid="134213" grpId="0" animBg="1"/>
      <p:bldP spid="134214" grpId="0" animBg="1"/>
      <p:bldP spid="134215" grpId="0" animBg="1"/>
      <p:bldP spid="134216" grpId="0" animBg="1"/>
      <p:bldP spid="134217" grpId="0" animBg="1"/>
      <p:bldP spid="134218" grpId="0" animBg="1"/>
      <p:bldP spid="134219" grpId="0" animBg="1"/>
      <p:bldP spid="134220" grpId="0" animBg="1"/>
      <p:bldP spid="134221" grpId="0" animBg="1"/>
      <p:bldP spid="134222" grpId="0" animBg="1"/>
      <p:bldP spid="134223" grpId="0" animBg="1"/>
      <p:bldP spid="134224" grpId="0" animBg="1"/>
      <p:bldP spid="134225" grpId="0" animBg="1"/>
      <p:bldP spid="134226" grpId="0" autoUpdateAnimBg="0"/>
      <p:bldP spid="134227" grpId="0" animBg="1"/>
      <p:bldP spid="134228" grpId="0" autoUpdateAnimBg="0"/>
      <p:bldP spid="134229" grpId="0" animBg="1"/>
      <p:bldP spid="134230" grpId="0" animBg="1"/>
      <p:bldP spid="134231" grpId="0" autoUpdateAnimBg="0"/>
      <p:bldP spid="134232" grpId="0" autoUpdateAnimBg="0"/>
      <p:bldP spid="13423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4056DD6-5036-46DF-B5C0-33741524B072}" type="datetime2">
              <a:rPr kumimoji="0" lang="zh-CN" altLang="en-US" sz="1400" smtClean="0"/>
              <a:pPr eaLnBrk="1" hangingPunct="1"/>
              <a:t>2017年2月26日</a:t>
            </a:fld>
            <a:endParaRPr kumimoji="0" lang="en-US" altLang="zh-CN" sz="1400" smtClean="0"/>
          </a:p>
        </p:txBody>
      </p:sp>
      <p:grpSp>
        <p:nvGrpSpPr>
          <p:cNvPr id="59396" name="Group 160"/>
          <p:cNvGrpSpPr>
            <a:grpSpLocks/>
          </p:cNvGrpSpPr>
          <p:nvPr/>
        </p:nvGrpSpPr>
        <p:grpSpPr bwMode="auto">
          <a:xfrm>
            <a:off x="1066800" y="1295400"/>
            <a:ext cx="7010400" cy="4664075"/>
            <a:chOff x="768" y="912"/>
            <a:chExt cx="4416" cy="2938"/>
          </a:xfrm>
        </p:grpSpPr>
        <p:grpSp>
          <p:nvGrpSpPr>
            <p:cNvPr id="59413" name="Group 92"/>
            <p:cNvGrpSpPr>
              <a:grpSpLocks/>
            </p:cNvGrpSpPr>
            <p:nvPr/>
          </p:nvGrpSpPr>
          <p:grpSpPr bwMode="auto">
            <a:xfrm>
              <a:off x="768" y="912"/>
              <a:ext cx="4416" cy="2938"/>
              <a:chOff x="768" y="912"/>
              <a:chExt cx="4416" cy="2938"/>
            </a:xfrm>
          </p:grpSpPr>
          <p:grpSp>
            <p:nvGrpSpPr>
              <p:cNvPr id="59422" name="Group 93"/>
              <p:cNvGrpSpPr>
                <a:grpSpLocks/>
              </p:cNvGrpSpPr>
              <p:nvPr/>
            </p:nvGrpSpPr>
            <p:grpSpPr bwMode="auto">
              <a:xfrm>
                <a:off x="768" y="912"/>
                <a:ext cx="4416" cy="2938"/>
                <a:chOff x="672" y="816"/>
                <a:chExt cx="4416" cy="2938"/>
              </a:xfrm>
            </p:grpSpPr>
            <p:grpSp>
              <p:nvGrpSpPr>
                <p:cNvPr id="59435" name="Group 94"/>
                <p:cNvGrpSpPr>
                  <a:grpSpLocks/>
                </p:cNvGrpSpPr>
                <p:nvPr/>
              </p:nvGrpSpPr>
              <p:grpSpPr bwMode="auto">
                <a:xfrm>
                  <a:off x="672" y="864"/>
                  <a:ext cx="1728" cy="2449"/>
                  <a:chOff x="672" y="864"/>
                  <a:chExt cx="1728" cy="2449"/>
                </a:xfrm>
              </p:grpSpPr>
              <p:sp>
                <p:nvSpPr>
                  <p:cNvPr id="59453" name="Rectangle 95"/>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4" name="Line 96"/>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5" name="Line 97"/>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6" name="Line 98"/>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7" name="Line 99"/>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8" name="Line 100"/>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9" name="Line 101"/>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60" name="Line 102"/>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61" name="Line 103"/>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62" name="Line 104"/>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63" name="Text Box 105"/>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59464" name="Text Box 106"/>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59465" name="Text Box 107"/>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59466" name="Text Box 108"/>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59467" name="Text Box 109"/>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59468" name="Text Box 110"/>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59469" name="Text Box 111"/>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59470" name="Text Box 112"/>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59471" name="Text Box 113"/>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59472" name="Text Box 114"/>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59473" name="Text Box 115"/>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59474" name="Text Box 116"/>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59475" name="Text Box 117"/>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59476" name="Text Box 118"/>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59477" name="Text Box 119"/>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59478" name="Text Box 120"/>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59479" name="Text Box 121"/>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59480" name="Text Box 122"/>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59436" name="Group 123"/>
                <p:cNvGrpSpPr>
                  <a:grpSpLocks/>
                </p:cNvGrpSpPr>
                <p:nvPr/>
              </p:nvGrpSpPr>
              <p:grpSpPr bwMode="auto">
                <a:xfrm>
                  <a:off x="1008" y="816"/>
                  <a:ext cx="4080" cy="2938"/>
                  <a:chOff x="1008" y="816"/>
                  <a:chExt cx="4080" cy="2938"/>
                </a:xfrm>
              </p:grpSpPr>
              <p:sp>
                <p:nvSpPr>
                  <p:cNvPr id="59437" name="Rectangle 124"/>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38" name="Text Box 125"/>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59439" name="Line 126"/>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0" name="Line 127"/>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1" name="AutoShape 128"/>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2" name="Rectangle 129"/>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9443" name="Line 130"/>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4" name="Line 131"/>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5" name="Line 132"/>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6" name="Line 133"/>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7" name="Line 134"/>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8" name="Line 135"/>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49" name="Line 136"/>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50" name="Text Box 137"/>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59451" name="Text Box 138"/>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累加器</a:t>
                    </a:r>
                  </a:p>
                </p:txBody>
              </p:sp>
              <p:sp>
                <p:nvSpPr>
                  <p:cNvPr id="59452" name="Text Box 139"/>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grpSp>
          <p:sp>
            <p:nvSpPr>
              <p:cNvPr id="59423" name="Rectangle 140"/>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4" name="Rectangle 141"/>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5" name="Rectangle 142"/>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6" name="Rectangle 143"/>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7" name="Text Box 144"/>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LOAD 005</a:t>
                </a:r>
              </a:p>
            </p:txBody>
          </p:sp>
          <p:sp>
            <p:nvSpPr>
              <p:cNvPr id="59428" name="Text Box 145"/>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ADD 006</a:t>
                </a:r>
              </a:p>
            </p:txBody>
          </p:sp>
          <p:sp>
            <p:nvSpPr>
              <p:cNvPr id="59429" name="Text Box 146"/>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59430" name="Text Box 147"/>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b</a:t>
                </a:r>
              </a:p>
            </p:txBody>
          </p:sp>
          <p:sp>
            <p:nvSpPr>
              <p:cNvPr id="59431" name="Rectangle 148"/>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32" name="Text Box 149"/>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a:t>
                </a:r>
              </a:p>
            </p:txBody>
          </p:sp>
          <p:sp>
            <p:nvSpPr>
              <p:cNvPr id="59433" name="Rectangle 150"/>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34" name="Text Box 151"/>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b</a:t>
                </a:r>
              </a:p>
            </p:txBody>
          </p:sp>
        </p:grpSp>
        <p:sp>
          <p:nvSpPr>
            <p:cNvPr id="59414" name="Rectangle 152"/>
            <p:cNvSpPr>
              <a:spLocks noChangeArrowheads="1"/>
            </p:cNvSpPr>
            <p:nvPr/>
          </p:nvSpPr>
          <p:spPr bwMode="auto">
            <a:xfrm>
              <a:off x="1152" y="17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5" name="Text Box 153"/>
            <p:cNvSpPr txBox="1">
              <a:spLocks noChangeArrowheads="1"/>
            </p:cNvSpPr>
            <p:nvPr/>
          </p:nvSpPr>
          <p:spPr bwMode="auto">
            <a:xfrm>
              <a:off x="1344" y="168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SUB 007</a:t>
              </a:r>
            </a:p>
          </p:txBody>
        </p:sp>
        <p:sp>
          <p:nvSpPr>
            <p:cNvPr id="59416" name="Rectangle 154"/>
            <p:cNvSpPr>
              <a:spLocks noChangeArrowheads="1"/>
            </p:cNvSpPr>
            <p:nvPr/>
          </p:nvSpPr>
          <p:spPr bwMode="auto">
            <a:xfrm>
              <a:off x="1152" y="29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7" name="Text Box 155"/>
            <p:cNvSpPr txBox="1">
              <a:spLocks noChangeArrowheads="1"/>
            </p:cNvSpPr>
            <p:nvPr/>
          </p:nvSpPr>
          <p:spPr bwMode="auto">
            <a:xfrm>
              <a:off x="1632"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c</a:t>
              </a:r>
              <a:endParaRPr lang="en-US" altLang="zh-CN" sz="2400" b="1">
                <a:solidFill>
                  <a:srgbClr val="FF0000"/>
                </a:solidFill>
              </a:endParaRPr>
            </a:p>
          </p:txBody>
        </p:sp>
        <p:sp>
          <p:nvSpPr>
            <p:cNvPr id="59418" name="Rectangle 156"/>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9" name="Rectangle 157"/>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20" name="Text Box 158"/>
            <p:cNvSpPr txBox="1">
              <a:spLocks noChangeArrowheads="1"/>
            </p:cNvSpPr>
            <p:nvPr/>
          </p:nvSpPr>
          <p:spPr bwMode="auto">
            <a:xfrm>
              <a:off x="1631"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c</a:t>
              </a:r>
            </a:p>
          </p:txBody>
        </p:sp>
        <p:sp>
          <p:nvSpPr>
            <p:cNvPr id="59421" name="Text Box 159"/>
            <p:cNvSpPr txBox="1">
              <a:spLocks noChangeArrowheads="1"/>
            </p:cNvSpPr>
            <p:nvPr/>
          </p:nvSpPr>
          <p:spPr bwMode="auto">
            <a:xfrm>
              <a:off x="3936" y="2352"/>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grpSp>
      <p:sp>
        <p:nvSpPr>
          <p:cNvPr id="59397" name="Rectangle 76"/>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5245" name="Rectangle 77"/>
          <p:cNvSpPr>
            <a:spLocks noChangeArrowheads="1"/>
          </p:cNvSpPr>
          <p:nvPr/>
        </p:nvSpPr>
        <p:spPr bwMode="auto">
          <a:xfrm>
            <a:off x="1676400" y="2971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46" name="Text Box 78"/>
          <p:cNvSpPr txBox="1">
            <a:spLocks noChangeArrowheads="1"/>
          </p:cNvSpPr>
          <p:nvPr/>
        </p:nvSpPr>
        <p:spPr bwMode="auto">
          <a:xfrm>
            <a:off x="1981200" y="2895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STORE 008</a:t>
            </a:r>
          </a:p>
        </p:txBody>
      </p:sp>
      <p:sp>
        <p:nvSpPr>
          <p:cNvPr id="135247" name="Line 79"/>
          <p:cNvSpPr>
            <a:spLocks noChangeShapeType="1"/>
          </p:cNvSpPr>
          <p:nvPr/>
        </p:nvSpPr>
        <p:spPr bwMode="auto">
          <a:xfrm>
            <a:off x="457200" y="3124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48" name="Rectangle 80"/>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49" name="Line 81"/>
          <p:cNvSpPr>
            <a:spLocks noChangeShapeType="1"/>
          </p:cNvSpPr>
          <p:nvPr/>
        </p:nvSpPr>
        <p:spPr bwMode="auto">
          <a:xfrm flipH="1">
            <a:off x="4572000" y="3886200"/>
            <a:ext cx="12192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50" name="Text Box 82"/>
          <p:cNvSpPr txBox="1">
            <a:spLocks noChangeArrowheads="1"/>
          </p:cNvSpPr>
          <p:nvPr/>
        </p:nvSpPr>
        <p:spPr bwMode="auto">
          <a:xfrm>
            <a:off x="2133600" y="4800600"/>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sp>
        <p:nvSpPr>
          <p:cNvPr id="135251" name="Rectangle 83"/>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52" name="Line 84"/>
          <p:cNvSpPr>
            <a:spLocks noChangeShapeType="1"/>
          </p:cNvSpPr>
          <p:nvPr/>
        </p:nvSpPr>
        <p:spPr bwMode="auto">
          <a:xfrm>
            <a:off x="4572000" y="38862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53" name="AutoShape 85"/>
          <p:cNvSpPr>
            <a:spLocks noChangeArrowheads="1"/>
          </p:cNvSpPr>
          <p:nvPr/>
        </p:nvSpPr>
        <p:spPr bwMode="auto">
          <a:xfrm>
            <a:off x="2514600" y="5105400"/>
            <a:ext cx="381000" cy="533400"/>
          </a:xfrm>
          <a:prstGeom prst="upArrow">
            <a:avLst>
              <a:gd name="adj1" fmla="val 50000"/>
              <a:gd name="adj2" fmla="val 50556"/>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254" name="Text Box 86"/>
          <p:cNvSpPr txBox="1">
            <a:spLocks noChangeArrowheads="1"/>
          </p:cNvSpPr>
          <p:nvPr/>
        </p:nvSpPr>
        <p:spPr bwMode="auto">
          <a:xfrm>
            <a:off x="2133600" y="5486400"/>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sp>
        <p:nvSpPr>
          <p:cNvPr id="135255" name="Text Box 87"/>
          <p:cNvSpPr txBox="1">
            <a:spLocks noChangeArrowheads="1"/>
          </p:cNvSpPr>
          <p:nvPr/>
        </p:nvSpPr>
        <p:spPr bwMode="auto">
          <a:xfrm>
            <a:off x="6096000" y="3581400"/>
            <a:ext cx="99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grpSp>
        <p:nvGrpSpPr>
          <p:cNvPr id="135256" name="Group 88"/>
          <p:cNvGrpSpPr>
            <a:grpSpLocks/>
          </p:cNvGrpSpPr>
          <p:nvPr/>
        </p:nvGrpSpPr>
        <p:grpSpPr bwMode="auto">
          <a:xfrm>
            <a:off x="3092450" y="1981200"/>
            <a:ext cx="1409700" cy="609600"/>
            <a:chOff x="3354" y="3264"/>
            <a:chExt cx="888" cy="384"/>
          </a:xfrm>
        </p:grpSpPr>
        <p:sp>
          <p:nvSpPr>
            <p:cNvPr id="59411" name="AutoShape 89"/>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59412" name="Text Box 90"/>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808000"/>
                  </a:solidFill>
                </a:rPr>
                <a:t>存数指令</a:t>
              </a:r>
              <a:endParaRPr lang="zh-CN" altLang="en-US" sz="2400" b="1"/>
            </a:p>
          </p:txBody>
        </p:sp>
      </p:grpSp>
      <p:sp>
        <p:nvSpPr>
          <p:cNvPr id="135259" name="Line 91"/>
          <p:cNvSpPr>
            <a:spLocks noChangeShapeType="1"/>
          </p:cNvSpPr>
          <p:nvPr/>
        </p:nvSpPr>
        <p:spPr bwMode="auto">
          <a:xfrm flipH="1">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47"/>
                                        </p:tgtEl>
                                        <p:attrNameLst>
                                          <p:attrName>style.visibility</p:attrName>
                                        </p:attrNameLst>
                                      </p:cBhvr>
                                      <p:to>
                                        <p:strVal val="visible"/>
                                      </p:to>
                                    </p:set>
                                    <p:animEffect transition="in" filter="wipe(left)">
                                      <p:cBhvr>
                                        <p:cTn id="7" dur="500"/>
                                        <p:tgtEl>
                                          <p:spTgt spid="1352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524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524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5256"/>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400"/>
                                  </p:stCondLst>
                                  <p:childTnLst>
                                    <p:set>
                                      <p:cBhvr>
                                        <p:cTn id="19" dur="1" fill="hold">
                                          <p:stCondLst>
                                            <p:cond delay="499"/>
                                          </p:stCondLst>
                                        </p:cTn>
                                        <p:tgtEl>
                                          <p:spTgt spid="135248"/>
                                        </p:tgtEl>
                                        <p:attrNameLst>
                                          <p:attrName>style.visibility</p:attrName>
                                        </p:attrNameLst>
                                      </p:cBhvr>
                                      <p:to>
                                        <p:strVal val="visible"/>
                                      </p:to>
                                    </p:set>
                                  </p:childTnLst>
                                </p:cTn>
                              </p:par>
                            </p:childTnLst>
                          </p:cTn>
                        </p:par>
                        <p:par>
                          <p:cTn id="20" fill="hold" nodeType="afterGroup">
                            <p:stCondLst>
                              <p:cond delay="2900"/>
                            </p:stCondLst>
                            <p:childTnLst>
                              <p:par>
                                <p:cTn id="21" presetID="1" presetClass="entr" presetSubtype="0" fill="hold" grpId="0" nodeType="afterEffect">
                                  <p:stCondLst>
                                    <p:cond delay="400"/>
                                  </p:stCondLst>
                                  <p:childTnLst>
                                    <p:set>
                                      <p:cBhvr>
                                        <p:cTn id="22" dur="1" fill="hold">
                                          <p:stCondLst>
                                            <p:cond delay="499"/>
                                          </p:stCondLst>
                                        </p:cTn>
                                        <p:tgtEl>
                                          <p:spTgt spid="135255"/>
                                        </p:tgtEl>
                                        <p:attrNameLst>
                                          <p:attrName>style.visibility</p:attrName>
                                        </p:attrNameLst>
                                      </p:cBhvr>
                                      <p:to>
                                        <p:strVal val="visible"/>
                                      </p:to>
                                    </p:set>
                                  </p:childTnLst>
                                </p:cTn>
                              </p:par>
                            </p:childTnLst>
                          </p:cTn>
                        </p:par>
                        <p:par>
                          <p:cTn id="23" fill="hold" nodeType="afterGroup">
                            <p:stCondLst>
                              <p:cond delay="3800"/>
                            </p:stCondLst>
                            <p:childTnLst>
                              <p:par>
                                <p:cTn id="24" presetID="22" presetClass="entr" presetSubtype="2" fill="hold" grpId="0" nodeType="afterEffect">
                                  <p:stCondLst>
                                    <p:cond delay="500"/>
                                  </p:stCondLst>
                                  <p:childTnLst>
                                    <p:set>
                                      <p:cBhvr>
                                        <p:cTn id="25" dur="1" fill="hold">
                                          <p:stCondLst>
                                            <p:cond delay="0"/>
                                          </p:stCondLst>
                                        </p:cTn>
                                        <p:tgtEl>
                                          <p:spTgt spid="135249"/>
                                        </p:tgtEl>
                                        <p:attrNameLst>
                                          <p:attrName>style.visibility</p:attrName>
                                        </p:attrNameLst>
                                      </p:cBhvr>
                                      <p:to>
                                        <p:strVal val="visible"/>
                                      </p:to>
                                    </p:set>
                                    <p:animEffect transition="in" filter="wipe(right)">
                                      <p:cBhvr>
                                        <p:cTn id="26" dur="500"/>
                                        <p:tgtEl>
                                          <p:spTgt spid="135249"/>
                                        </p:tgtEl>
                                      </p:cBhvr>
                                    </p:animEffect>
                                  </p:childTnLst>
                                </p:cTn>
                              </p:par>
                            </p:childTnLst>
                          </p:cTn>
                        </p:par>
                        <p:par>
                          <p:cTn id="27" fill="hold" nodeType="afterGroup">
                            <p:stCondLst>
                              <p:cond delay="4800"/>
                            </p:stCondLst>
                            <p:childTnLst>
                              <p:par>
                                <p:cTn id="28" presetID="22" presetClass="entr" presetSubtype="1" fill="hold" grpId="0" nodeType="afterEffect">
                                  <p:stCondLst>
                                    <p:cond delay="0"/>
                                  </p:stCondLst>
                                  <p:childTnLst>
                                    <p:set>
                                      <p:cBhvr>
                                        <p:cTn id="29" dur="1" fill="hold">
                                          <p:stCondLst>
                                            <p:cond delay="0"/>
                                          </p:stCondLst>
                                        </p:cTn>
                                        <p:tgtEl>
                                          <p:spTgt spid="135252"/>
                                        </p:tgtEl>
                                        <p:attrNameLst>
                                          <p:attrName>style.visibility</p:attrName>
                                        </p:attrNameLst>
                                      </p:cBhvr>
                                      <p:to>
                                        <p:strVal val="visible"/>
                                      </p:to>
                                    </p:set>
                                    <p:animEffect transition="in" filter="wipe(up)">
                                      <p:cBhvr>
                                        <p:cTn id="30" dur="500"/>
                                        <p:tgtEl>
                                          <p:spTgt spid="135252"/>
                                        </p:tgtEl>
                                      </p:cBhvr>
                                    </p:animEffect>
                                  </p:childTnLst>
                                </p:cTn>
                              </p:par>
                            </p:childTnLst>
                          </p:cTn>
                        </p:par>
                        <p:par>
                          <p:cTn id="31" fill="hold" nodeType="afterGroup">
                            <p:stCondLst>
                              <p:cond delay="5300"/>
                            </p:stCondLst>
                            <p:childTnLst>
                              <p:par>
                                <p:cTn id="32" presetID="22" presetClass="entr" presetSubtype="2" fill="hold" grpId="0" nodeType="afterEffect">
                                  <p:stCondLst>
                                    <p:cond delay="100"/>
                                  </p:stCondLst>
                                  <p:childTnLst>
                                    <p:set>
                                      <p:cBhvr>
                                        <p:cTn id="33" dur="1" fill="hold">
                                          <p:stCondLst>
                                            <p:cond delay="0"/>
                                          </p:stCondLst>
                                        </p:cTn>
                                        <p:tgtEl>
                                          <p:spTgt spid="135259"/>
                                        </p:tgtEl>
                                        <p:attrNameLst>
                                          <p:attrName>style.visibility</p:attrName>
                                        </p:attrNameLst>
                                      </p:cBhvr>
                                      <p:to>
                                        <p:strVal val="visible"/>
                                      </p:to>
                                    </p:set>
                                    <p:animEffect transition="in" filter="wipe(right)">
                                      <p:cBhvr>
                                        <p:cTn id="34" dur="500"/>
                                        <p:tgtEl>
                                          <p:spTgt spid="135259"/>
                                        </p:tgtEl>
                                      </p:cBhvr>
                                    </p:animEffect>
                                  </p:childTnLst>
                                </p:cTn>
                              </p:par>
                            </p:childTnLst>
                          </p:cTn>
                        </p:par>
                        <p:par>
                          <p:cTn id="35" fill="hold" nodeType="afterGroup">
                            <p:stCondLst>
                              <p:cond delay="5900"/>
                            </p:stCondLst>
                            <p:childTnLst>
                              <p:par>
                                <p:cTn id="36" presetID="1" presetClass="entr" presetSubtype="0" fill="hold" grpId="0" nodeType="afterEffect">
                                  <p:stCondLst>
                                    <p:cond delay="0"/>
                                  </p:stCondLst>
                                  <p:childTnLst>
                                    <p:set>
                                      <p:cBhvr>
                                        <p:cTn id="37" dur="1" fill="hold">
                                          <p:stCondLst>
                                            <p:cond delay="499"/>
                                          </p:stCondLst>
                                        </p:cTn>
                                        <p:tgtEl>
                                          <p:spTgt spid="135251"/>
                                        </p:tgtEl>
                                        <p:attrNameLst>
                                          <p:attrName>style.visibility</p:attrName>
                                        </p:attrNameLst>
                                      </p:cBhvr>
                                      <p:to>
                                        <p:strVal val="visible"/>
                                      </p:to>
                                    </p:set>
                                  </p:childTnLst>
                                </p:cTn>
                              </p:par>
                            </p:childTnLst>
                          </p:cTn>
                        </p:par>
                        <p:par>
                          <p:cTn id="38" fill="hold" nodeType="afterGroup">
                            <p:stCondLst>
                              <p:cond delay="6400"/>
                            </p:stCondLst>
                            <p:childTnLst>
                              <p:par>
                                <p:cTn id="39" presetID="1" presetClass="entr" presetSubtype="0" fill="hold" grpId="0" nodeType="afterEffect">
                                  <p:stCondLst>
                                    <p:cond delay="400"/>
                                  </p:stCondLst>
                                  <p:childTnLst>
                                    <p:set>
                                      <p:cBhvr>
                                        <p:cTn id="40" dur="1" fill="hold">
                                          <p:stCondLst>
                                            <p:cond delay="499"/>
                                          </p:stCondLst>
                                        </p:cTn>
                                        <p:tgtEl>
                                          <p:spTgt spid="135254"/>
                                        </p:tgtEl>
                                        <p:attrNameLst>
                                          <p:attrName>style.visibility</p:attrName>
                                        </p:attrNameLst>
                                      </p:cBhvr>
                                      <p:to>
                                        <p:strVal val="visible"/>
                                      </p:to>
                                    </p:set>
                                  </p:childTnLst>
                                </p:cTn>
                              </p:par>
                            </p:childTnLst>
                          </p:cTn>
                        </p:par>
                        <p:par>
                          <p:cTn id="41" fill="hold" nodeType="afterGroup">
                            <p:stCondLst>
                              <p:cond delay="7300"/>
                            </p:stCondLst>
                            <p:childTnLst>
                              <p:par>
                                <p:cTn id="42" presetID="22" presetClass="entr" presetSubtype="4" fill="hold" grpId="0" nodeType="afterEffect">
                                  <p:stCondLst>
                                    <p:cond delay="0"/>
                                  </p:stCondLst>
                                  <p:childTnLst>
                                    <p:set>
                                      <p:cBhvr>
                                        <p:cTn id="43" dur="1" fill="hold">
                                          <p:stCondLst>
                                            <p:cond delay="0"/>
                                          </p:stCondLst>
                                        </p:cTn>
                                        <p:tgtEl>
                                          <p:spTgt spid="135253"/>
                                        </p:tgtEl>
                                        <p:attrNameLst>
                                          <p:attrName>style.visibility</p:attrName>
                                        </p:attrNameLst>
                                      </p:cBhvr>
                                      <p:to>
                                        <p:strVal val="visible"/>
                                      </p:to>
                                    </p:set>
                                    <p:animEffect transition="in" filter="wipe(down)">
                                      <p:cBhvr>
                                        <p:cTn id="44" dur="500"/>
                                        <p:tgtEl>
                                          <p:spTgt spid="135253"/>
                                        </p:tgtEl>
                                      </p:cBhvr>
                                    </p:animEffect>
                                  </p:childTnLst>
                                  <p:subTnLst>
                                    <p:set>
                                      <p:cBhvr override="childStyle">
                                        <p:cTn dur="1" fill="hold" display="0" masterRel="nextClick" afterEffect="1"/>
                                        <p:tgtEl>
                                          <p:spTgt spid="135253"/>
                                        </p:tgtEl>
                                        <p:attrNameLst>
                                          <p:attrName>style.visibility</p:attrName>
                                        </p:attrNameLst>
                                      </p:cBhvr>
                                      <p:to>
                                        <p:strVal val="hidden"/>
                                      </p:to>
                                    </p:set>
                                  </p:subTnLst>
                                </p:cTn>
                              </p:par>
                            </p:childTnLst>
                          </p:cTn>
                        </p:par>
                        <p:par>
                          <p:cTn id="45" fill="hold" nodeType="afterGroup">
                            <p:stCondLst>
                              <p:cond delay="7800"/>
                            </p:stCondLst>
                            <p:childTnLst>
                              <p:par>
                                <p:cTn id="46" presetID="1" presetClass="entr" presetSubtype="0" fill="hold" grpId="0" nodeType="afterEffect">
                                  <p:stCondLst>
                                    <p:cond delay="400"/>
                                  </p:stCondLst>
                                  <p:childTnLst>
                                    <p:set>
                                      <p:cBhvr>
                                        <p:cTn id="47" dur="1" fill="hold">
                                          <p:stCondLst>
                                            <p:cond delay="499"/>
                                          </p:stCondLst>
                                        </p:cTn>
                                        <p:tgtEl>
                                          <p:spTgt spid="135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45" grpId="0" animBg="1"/>
      <p:bldP spid="135246" grpId="0" autoUpdateAnimBg="0"/>
      <p:bldP spid="135247" grpId="0" animBg="1"/>
      <p:bldP spid="135248" grpId="0" animBg="1"/>
      <p:bldP spid="135249" grpId="0" animBg="1"/>
      <p:bldP spid="135250" grpId="0" autoUpdateAnimBg="0"/>
      <p:bldP spid="135251" grpId="0" animBg="1"/>
      <p:bldP spid="135252" grpId="0" animBg="1"/>
      <p:bldP spid="135253" grpId="0" animBg="1"/>
      <p:bldP spid="135254" grpId="0" autoUpdateAnimBg="0"/>
      <p:bldP spid="135255" grpId="0" autoUpdateAnimBg="0"/>
      <p:bldP spid="13525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AE4D3ED-BC45-4AB6-8E47-9B297D1425EC}" type="datetime2">
              <a:rPr kumimoji="0" lang="zh-CN" altLang="en-US" sz="1400" smtClean="0"/>
              <a:pPr eaLnBrk="1" hangingPunct="1"/>
              <a:t>2017年2月26日</a:t>
            </a:fld>
            <a:endParaRPr kumimoji="0" lang="en-US" altLang="zh-CN" sz="1400" smtClean="0"/>
          </a:p>
        </p:txBody>
      </p:sp>
      <p:grpSp>
        <p:nvGrpSpPr>
          <p:cNvPr id="60420" name="Group 167"/>
          <p:cNvGrpSpPr>
            <a:grpSpLocks/>
          </p:cNvGrpSpPr>
          <p:nvPr/>
        </p:nvGrpSpPr>
        <p:grpSpPr bwMode="auto">
          <a:xfrm>
            <a:off x="1066800" y="1295400"/>
            <a:ext cx="7010400" cy="4664075"/>
            <a:chOff x="672" y="816"/>
            <a:chExt cx="4416" cy="2938"/>
          </a:xfrm>
        </p:grpSpPr>
        <p:grpSp>
          <p:nvGrpSpPr>
            <p:cNvPr id="60428" name="Group 91"/>
            <p:cNvGrpSpPr>
              <a:grpSpLocks/>
            </p:cNvGrpSpPr>
            <p:nvPr/>
          </p:nvGrpSpPr>
          <p:grpSpPr bwMode="auto">
            <a:xfrm>
              <a:off x="672" y="816"/>
              <a:ext cx="4416" cy="2938"/>
              <a:chOff x="768" y="912"/>
              <a:chExt cx="4416" cy="2938"/>
            </a:xfrm>
          </p:grpSpPr>
          <p:grpSp>
            <p:nvGrpSpPr>
              <p:cNvPr id="60436" name="Group 92"/>
              <p:cNvGrpSpPr>
                <a:grpSpLocks/>
              </p:cNvGrpSpPr>
              <p:nvPr/>
            </p:nvGrpSpPr>
            <p:grpSpPr bwMode="auto">
              <a:xfrm>
                <a:off x="768" y="912"/>
                <a:ext cx="4416" cy="2938"/>
                <a:chOff x="768" y="912"/>
                <a:chExt cx="4416" cy="2938"/>
              </a:xfrm>
            </p:grpSpPr>
            <p:grpSp>
              <p:nvGrpSpPr>
                <p:cNvPr id="60445" name="Group 93"/>
                <p:cNvGrpSpPr>
                  <a:grpSpLocks/>
                </p:cNvGrpSpPr>
                <p:nvPr/>
              </p:nvGrpSpPr>
              <p:grpSpPr bwMode="auto">
                <a:xfrm>
                  <a:off x="768" y="912"/>
                  <a:ext cx="4416" cy="2938"/>
                  <a:chOff x="672" y="816"/>
                  <a:chExt cx="4416" cy="2938"/>
                </a:xfrm>
              </p:grpSpPr>
              <p:grpSp>
                <p:nvGrpSpPr>
                  <p:cNvPr id="60458" name="Group 94"/>
                  <p:cNvGrpSpPr>
                    <a:grpSpLocks/>
                  </p:cNvGrpSpPr>
                  <p:nvPr/>
                </p:nvGrpSpPr>
                <p:grpSpPr bwMode="auto">
                  <a:xfrm>
                    <a:off x="672" y="864"/>
                    <a:ext cx="1728" cy="2449"/>
                    <a:chOff x="672" y="864"/>
                    <a:chExt cx="1728" cy="2449"/>
                  </a:xfrm>
                </p:grpSpPr>
                <p:sp>
                  <p:nvSpPr>
                    <p:cNvPr id="60476" name="Rectangle 95"/>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7" name="Line 96"/>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8" name="Line 97"/>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9" name="Line 98"/>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0" name="Line 99"/>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1" name="Line 100"/>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2" name="Line 101"/>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3" name="Line 102"/>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4" name="Line 103"/>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5" name="Line 104"/>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6" name="Text Box 105"/>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000</a:t>
                      </a:r>
                    </a:p>
                  </p:txBody>
                </p:sp>
                <p:sp>
                  <p:nvSpPr>
                    <p:cNvPr id="60487" name="Text Box 106"/>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001</a:t>
                      </a:r>
                    </a:p>
                  </p:txBody>
                </p:sp>
                <p:sp>
                  <p:nvSpPr>
                    <p:cNvPr id="60488" name="Text Box 107"/>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002</a:t>
                      </a:r>
                    </a:p>
                  </p:txBody>
                </p:sp>
                <p:sp>
                  <p:nvSpPr>
                    <p:cNvPr id="60489" name="Text Box 108"/>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003</a:t>
                      </a:r>
                    </a:p>
                  </p:txBody>
                </p:sp>
                <p:sp>
                  <p:nvSpPr>
                    <p:cNvPr id="60490" name="Text Box 109"/>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005</a:t>
                      </a:r>
                    </a:p>
                  </p:txBody>
                </p:sp>
                <p:sp>
                  <p:nvSpPr>
                    <p:cNvPr id="60491" name="Text Box 110"/>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006</a:t>
                      </a:r>
                    </a:p>
                  </p:txBody>
                </p:sp>
                <p:sp>
                  <p:nvSpPr>
                    <p:cNvPr id="60492" name="Text Box 111"/>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007</a:t>
                      </a:r>
                    </a:p>
                  </p:txBody>
                </p:sp>
                <p:sp>
                  <p:nvSpPr>
                    <p:cNvPr id="60493" name="Text Box 112"/>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008</a:t>
                      </a:r>
                    </a:p>
                  </p:txBody>
                </p:sp>
                <p:sp>
                  <p:nvSpPr>
                    <p:cNvPr id="60494" name="Text Box 113"/>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t>004</a:t>
                      </a:r>
                    </a:p>
                  </p:txBody>
                </p:sp>
                <p:sp>
                  <p:nvSpPr>
                    <p:cNvPr id="60495" name="Text Box 114"/>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400" b="1"/>
                        <a:t>主存</a:t>
                      </a:r>
                    </a:p>
                  </p:txBody>
                </p:sp>
                <p:sp>
                  <p:nvSpPr>
                    <p:cNvPr id="60496" name="Text Box 115"/>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b</a:t>
                      </a:r>
                    </a:p>
                  </p:txBody>
                </p:sp>
                <p:sp>
                  <p:nvSpPr>
                    <p:cNvPr id="60497" name="Text Box 116"/>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a:t>
                      </a:r>
                    </a:p>
                  </p:txBody>
                </p:sp>
                <p:sp>
                  <p:nvSpPr>
                    <p:cNvPr id="60498" name="Text Box 117"/>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c</a:t>
                      </a:r>
                      <a:endParaRPr lang="en-US" altLang="zh-CN" sz="2400" b="1"/>
                    </a:p>
                  </p:txBody>
                </p:sp>
                <p:sp>
                  <p:nvSpPr>
                    <p:cNvPr id="60499" name="Text Box 118"/>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LOAD 005</a:t>
                      </a:r>
                    </a:p>
                  </p:txBody>
                </p:sp>
                <p:sp>
                  <p:nvSpPr>
                    <p:cNvPr id="60500" name="Text Box 119"/>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ADD 006</a:t>
                      </a:r>
                    </a:p>
                  </p:txBody>
                </p:sp>
                <p:sp>
                  <p:nvSpPr>
                    <p:cNvPr id="60501" name="Text Box 120"/>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SUB 007</a:t>
                      </a:r>
                    </a:p>
                  </p:txBody>
                </p:sp>
                <p:sp>
                  <p:nvSpPr>
                    <p:cNvPr id="60502" name="Text Box 121"/>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STORE 008</a:t>
                      </a:r>
                    </a:p>
                  </p:txBody>
                </p:sp>
                <p:sp>
                  <p:nvSpPr>
                    <p:cNvPr id="60503" name="Text Box 122"/>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latin typeface="宋体" pitchFamily="2" charset="-122"/>
                        </a:rPr>
                        <a:t>HALT</a:t>
                      </a:r>
                    </a:p>
                  </p:txBody>
                </p:sp>
              </p:grpSp>
              <p:grpSp>
                <p:nvGrpSpPr>
                  <p:cNvPr id="60459" name="Group 123"/>
                  <p:cNvGrpSpPr>
                    <a:grpSpLocks/>
                  </p:cNvGrpSpPr>
                  <p:nvPr/>
                </p:nvGrpSpPr>
                <p:grpSpPr bwMode="auto">
                  <a:xfrm>
                    <a:off x="1008" y="816"/>
                    <a:ext cx="4080" cy="2938"/>
                    <a:chOff x="1008" y="816"/>
                    <a:chExt cx="4080" cy="2938"/>
                  </a:xfrm>
                </p:grpSpPr>
                <p:sp>
                  <p:nvSpPr>
                    <p:cNvPr id="60460" name="Rectangle 124"/>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1" name="Text Box 125"/>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t>存储器数据寄存器</a:t>
                      </a:r>
                    </a:p>
                  </p:txBody>
                </p:sp>
                <p:sp>
                  <p:nvSpPr>
                    <p:cNvPr id="60462" name="Line 126"/>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3" name="Line 127"/>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4" name="AutoShape 128"/>
                    <p:cNvSpPr>
                      <a:spLocks noChangeArrowheads="1"/>
                    </p:cNvSpPr>
                    <p:nvPr/>
                  </p:nvSpPr>
                  <p:spPr bwMode="auto">
                    <a:xfrm rot="10800000">
                      <a:off x="3936" y="1680"/>
                      <a:ext cx="1152" cy="336"/>
                    </a:xfrm>
                    <a:custGeom>
                      <a:avLst/>
                      <a:gdLst>
                        <a:gd name="T0" fmla="*/ 54 w 21600"/>
                        <a:gd name="T1" fmla="*/ 3 h 21600"/>
                        <a:gd name="T2" fmla="*/ 31 w 21600"/>
                        <a:gd name="T3" fmla="*/ 5 h 21600"/>
                        <a:gd name="T4" fmla="*/ 8 w 21600"/>
                        <a:gd name="T5" fmla="*/ 3 h 21600"/>
                        <a:gd name="T6" fmla="*/ 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5" name="Rectangle 129"/>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60466" name="Line 130"/>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7" name="Line 131"/>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8" name="Line 132"/>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9" name="Line 133"/>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0" name="Line 134"/>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1" name="Line 135"/>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2" name="Line 136"/>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3" name="Text Box 137"/>
                    <p:cNvSpPr txBox="1">
                      <a:spLocks noChangeArrowheads="1"/>
                    </p:cNvSpPr>
                    <p:nvPr/>
                  </p:nvSpPr>
                  <p:spPr bwMode="auto">
                    <a:xfrm>
                      <a:off x="2408" y="816"/>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数据总线</a:t>
                      </a:r>
                    </a:p>
                  </p:txBody>
                </p:sp>
                <p:sp>
                  <p:nvSpPr>
                    <p:cNvPr id="60474" name="Text Box 138"/>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t>累加器</a:t>
                      </a:r>
                    </a:p>
                  </p:txBody>
                </p:sp>
                <p:sp>
                  <p:nvSpPr>
                    <p:cNvPr id="60475" name="Text Box 139"/>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t>ALU</a:t>
                      </a:r>
                    </a:p>
                  </p:txBody>
                </p:sp>
              </p:grpSp>
            </p:grpSp>
            <p:sp>
              <p:nvSpPr>
                <p:cNvPr id="60446" name="Rectangle 140"/>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7" name="Rectangle 141"/>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8" name="Rectangle 142"/>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9" name="Rectangle 143"/>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50" name="Text Box 144"/>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LOAD 005</a:t>
                  </a:r>
                </a:p>
              </p:txBody>
            </p:sp>
            <p:sp>
              <p:nvSpPr>
                <p:cNvPr id="60451" name="Text Box 145"/>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ADD 006</a:t>
                  </a:r>
                </a:p>
              </p:txBody>
            </p:sp>
            <p:sp>
              <p:nvSpPr>
                <p:cNvPr id="60452" name="Text Box 146"/>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a</a:t>
                  </a:r>
                </a:p>
              </p:txBody>
            </p:sp>
            <p:sp>
              <p:nvSpPr>
                <p:cNvPr id="60453" name="Text Box 147"/>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b</a:t>
                  </a:r>
                </a:p>
              </p:txBody>
            </p:sp>
            <p:sp>
              <p:nvSpPr>
                <p:cNvPr id="60454" name="Rectangle 148"/>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55" name="Text Box 149"/>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a:t>
                  </a:r>
                </a:p>
              </p:txBody>
            </p:sp>
            <p:sp>
              <p:nvSpPr>
                <p:cNvPr id="60456" name="Rectangle 150"/>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57" name="Text Box 151"/>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b</a:t>
                  </a:r>
                </a:p>
              </p:txBody>
            </p:sp>
          </p:grpSp>
          <p:sp>
            <p:nvSpPr>
              <p:cNvPr id="60437" name="Rectangle 152"/>
              <p:cNvSpPr>
                <a:spLocks noChangeArrowheads="1"/>
              </p:cNvSpPr>
              <p:nvPr/>
            </p:nvSpPr>
            <p:spPr bwMode="auto">
              <a:xfrm>
                <a:off x="1152" y="17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8" name="Text Box 153"/>
              <p:cNvSpPr txBox="1">
                <a:spLocks noChangeArrowheads="1"/>
              </p:cNvSpPr>
              <p:nvPr/>
            </p:nvSpPr>
            <p:spPr bwMode="auto">
              <a:xfrm>
                <a:off x="1344" y="168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SUB 007</a:t>
                </a:r>
              </a:p>
            </p:txBody>
          </p:sp>
          <p:sp>
            <p:nvSpPr>
              <p:cNvPr id="60439" name="Rectangle 154"/>
              <p:cNvSpPr>
                <a:spLocks noChangeArrowheads="1"/>
              </p:cNvSpPr>
              <p:nvPr/>
            </p:nvSpPr>
            <p:spPr bwMode="auto">
              <a:xfrm>
                <a:off x="1152" y="29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0" name="Text Box 155"/>
              <p:cNvSpPr txBox="1">
                <a:spLocks noChangeArrowheads="1"/>
              </p:cNvSpPr>
              <p:nvPr/>
            </p:nvSpPr>
            <p:spPr bwMode="auto">
              <a:xfrm>
                <a:off x="1632"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c</a:t>
                </a:r>
                <a:endParaRPr lang="en-US" altLang="zh-CN" sz="2400" b="1">
                  <a:solidFill>
                    <a:srgbClr val="FF0000"/>
                  </a:solidFill>
                </a:endParaRPr>
              </a:p>
            </p:txBody>
          </p:sp>
          <p:sp>
            <p:nvSpPr>
              <p:cNvPr id="60441" name="Rectangle 156"/>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2" name="Rectangle 157"/>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3" name="Text Box 158"/>
              <p:cNvSpPr txBox="1">
                <a:spLocks noChangeArrowheads="1"/>
              </p:cNvSpPr>
              <p:nvPr/>
            </p:nvSpPr>
            <p:spPr bwMode="auto">
              <a:xfrm>
                <a:off x="1631"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c</a:t>
                </a:r>
              </a:p>
            </p:txBody>
          </p:sp>
          <p:sp>
            <p:nvSpPr>
              <p:cNvPr id="60444" name="Text Box 159"/>
              <p:cNvSpPr txBox="1">
                <a:spLocks noChangeArrowheads="1"/>
              </p:cNvSpPr>
              <p:nvPr/>
            </p:nvSpPr>
            <p:spPr bwMode="auto">
              <a:xfrm>
                <a:off x="3936" y="2352"/>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grpSp>
        <p:sp>
          <p:nvSpPr>
            <p:cNvPr id="60429" name="Rectangle 160"/>
            <p:cNvSpPr>
              <a:spLocks noChangeArrowheads="1"/>
            </p:cNvSpPr>
            <p:nvPr/>
          </p:nvSpPr>
          <p:spPr bwMode="auto">
            <a:xfrm>
              <a:off x="1056" y="1872"/>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0" name="Text Box 161"/>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STORE 008</a:t>
              </a:r>
            </a:p>
          </p:txBody>
        </p:sp>
        <p:sp>
          <p:nvSpPr>
            <p:cNvPr id="60431" name="Rectangle 162"/>
            <p:cNvSpPr>
              <a:spLocks noChangeArrowheads="1"/>
            </p:cNvSpPr>
            <p:nvPr/>
          </p:nvSpPr>
          <p:spPr bwMode="auto">
            <a:xfrm>
              <a:off x="3648" y="2304"/>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2" name="Text Box 163"/>
            <p:cNvSpPr txBox="1">
              <a:spLocks noChangeArrowheads="1"/>
            </p:cNvSpPr>
            <p:nvPr/>
          </p:nvSpPr>
          <p:spPr bwMode="auto">
            <a:xfrm>
              <a:off x="1342" y="3024"/>
              <a:ext cx="6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sp>
          <p:nvSpPr>
            <p:cNvPr id="60433" name="Rectangle 164"/>
            <p:cNvSpPr>
              <a:spLocks noChangeArrowheads="1"/>
            </p:cNvSpPr>
            <p:nvPr/>
          </p:nvSpPr>
          <p:spPr bwMode="auto">
            <a:xfrm>
              <a:off x="1056" y="3504"/>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4" name="Text Box 165"/>
            <p:cNvSpPr txBox="1">
              <a:spLocks noChangeArrowheads="1"/>
            </p:cNvSpPr>
            <p:nvPr/>
          </p:nvSpPr>
          <p:spPr bwMode="auto">
            <a:xfrm>
              <a:off x="1344" y="345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sp>
          <p:nvSpPr>
            <p:cNvPr id="60435" name="Text Box 166"/>
            <p:cNvSpPr txBox="1">
              <a:spLocks noChangeArrowheads="1"/>
            </p:cNvSpPr>
            <p:nvPr/>
          </p:nvSpPr>
          <p:spPr bwMode="auto">
            <a:xfrm>
              <a:off x="3840" y="225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en-US" altLang="zh-CN" sz="2400" b="1">
                  <a:solidFill>
                    <a:srgbClr val="FF0000"/>
                  </a:solidFill>
                  <a:latin typeface="宋体" pitchFamily="2" charset="-122"/>
                </a:rPr>
                <a:t>a+b-c</a:t>
              </a:r>
            </a:p>
          </p:txBody>
        </p:sp>
      </p:grpSp>
      <p:sp>
        <p:nvSpPr>
          <p:cNvPr id="60421"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6277" name="Rectangle 85"/>
          <p:cNvSpPr>
            <a:spLocks noChangeArrowheads="1"/>
          </p:cNvSpPr>
          <p:nvPr/>
        </p:nvSpPr>
        <p:spPr bwMode="auto">
          <a:xfrm>
            <a:off x="1676400" y="3352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6278" name="Text Box 86"/>
          <p:cNvSpPr txBox="1">
            <a:spLocks noChangeArrowheads="1"/>
          </p:cNvSpPr>
          <p:nvPr/>
        </p:nvSpPr>
        <p:spPr bwMode="auto">
          <a:xfrm>
            <a:off x="1981200" y="3276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rgbClr val="FF0000"/>
                </a:solidFill>
                <a:latin typeface="宋体" pitchFamily="2" charset="-122"/>
              </a:rPr>
              <a:t>HALT</a:t>
            </a:r>
          </a:p>
        </p:txBody>
      </p:sp>
      <p:sp>
        <p:nvSpPr>
          <p:cNvPr id="136279" name="Line 87"/>
          <p:cNvSpPr>
            <a:spLocks noChangeShapeType="1"/>
          </p:cNvSpPr>
          <p:nvPr/>
        </p:nvSpPr>
        <p:spPr bwMode="auto">
          <a:xfrm>
            <a:off x="457200" y="3505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6280" name="Group 88"/>
          <p:cNvGrpSpPr>
            <a:grpSpLocks/>
          </p:cNvGrpSpPr>
          <p:nvPr/>
        </p:nvGrpSpPr>
        <p:grpSpPr bwMode="auto">
          <a:xfrm>
            <a:off x="3092450" y="2362200"/>
            <a:ext cx="1409700" cy="609600"/>
            <a:chOff x="3354" y="3264"/>
            <a:chExt cx="888" cy="384"/>
          </a:xfrm>
        </p:grpSpPr>
        <p:sp>
          <p:nvSpPr>
            <p:cNvPr id="60426" name="AutoShape 89"/>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a:p>
          </p:txBody>
        </p:sp>
        <p:sp>
          <p:nvSpPr>
            <p:cNvPr id="60427" name="Text Box 90"/>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Bef>
                  <a:spcPct val="50000"/>
                </a:spcBef>
              </a:pPr>
              <a:r>
                <a:rPr lang="zh-CN" altLang="en-US" sz="2400" b="1">
                  <a:solidFill>
                    <a:srgbClr val="808000"/>
                  </a:solidFill>
                </a:rPr>
                <a:t>停机指令</a:t>
              </a:r>
              <a:endParaRPr lang="zh-CN" altLang="en-US" sz="2400" b="1"/>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279"/>
                                        </p:tgtEl>
                                        <p:attrNameLst>
                                          <p:attrName>style.visibility</p:attrName>
                                        </p:attrNameLst>
                                      </p:cBhvr>
                                      <p:to>
                                        <p:strVal val="visible"/>
                                      </p:to>
                                    </p:set>
                                    <p:animEffect transition="in" filter="wipe(left)">
                                      <p:cBhvr>
                                        <p:cTn id="7" dur="500"/>
                                        <p:tgtEl>
                                          <p:spTgt spid="13627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6277"/>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6278"/>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6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77" grpId="0" animBg="1"/>
      <p:bldP spid="136278" grpId="0" autoUpdateAnimBg="0"/>
      <p:bldP spid="13627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882EC00-568D-4587-AD44-44D8E53858DC}" type="datetime2">
              <a:rPr kumimoji="0" lang="zh-CN" altLang="en-US" sz="1400" smtClean="0"/>
              <a:pPr eaLnBrk="1" hangingPunct="1"/>
              <a:t>2017年2月26日</a:t>
            </a:fld>
            <a:endParaRPr kumimoji="0" lang="en-US" altLang="zh-CN" sz="1400" smtClean="0"/>
          </a:p>
        </p:txBody>
      </p:sp>
      <p:sp>
        <p:nvSpPr>
          <p:cNvPr id="61444"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7219" name="Rectangle 3"/>
          <p:cNvSpPr>
            <a:spLocks noGrp="1" noChangeArrowheads="1"/>
          </p:cNvSpPr>
          <p:nvPr>
            <p:ph type="body" idx="4294967295"/>
          </p:nvPr>
        </p:nvSpPr>
        <p:spPr>
          <a:xfrm>
            <a:off x="228600" y="829816"/>
            <a:ext cx="8458200" cy="5407496"/>
          </a:xfrm>
        </p:spPr>
        <p:txBody>
          <a:bodyPr/>
          <a:lstStyle/>
          <a:p>
            <a:pPr eaLnBrk="1" hangingPunct="1">
              <a:lnSpc>
                <a:spcPct val="90000"/>
              </a:lnSpc>
              <a:buFontTx/>
              <a:buNone/>
            </a:pPr>
            <a:r>
              <a:rPr lang="en-US" altLang="zh-CN" sz="3000" b="1" dirty="0" smtClean="0">
                <a:solidFill>
                  <a:srgbClr val="800000"/>
                </a:solidFill>
                <a:latin typeface="Times New Roman" pitchFamily="18" charset="0"/>
              </a:rPr>
              <a:t>1.4.2 </a:t>
            </a:r>
            <a:r>
              <a:rPr lang="zh-CN" altLang="en-US" sz="3000" b="1" dirty="0" smtClean="0">
                <a:solidFill>
                  <a:srgbClr val="800000"/>
                </a:solidFill>
                <a:latin typeface="Times New Roman" pitchFamily="18" charset="0"/>
              </a:rPr>
              <a:t>计算机的主要性能指标</a:t>
            </a:r>
          </a:p>
          <a:p>
            <a:pPr eaLnBrk="1" hangingPunct="1">
              <a:lnSpc>
                <a:spcPct val="90000"/>
              </a:lnSpc>
              <a:buFontTx/>
              <a:buNone/>
            </a:pPr>
            <a:r>
              <a:rPr lang="zh-CN" altLang="en-US" sz="3000" b="1" dirty="0" smtClean="0">
                <a:latin typeface="Times New Roman" pitchFamily="18" charset="0"/>
              </a:rPr>
              <a:t>  </a:t>
            </a:r>
            <a:r>
              <a:rPr lang="en-US" altLang="zh-CN" sz="3000" b="1" dirty="0" smtClean="0">
                <a:latin typeface="Times New Roman" pitchFamily="18" charset="0"/>
              </a:rPr>
              <a:t>1.</a:t>
            </a:r>
            <a:r>
              <a:rPr lang="zh-CN" altLang="en-US" sz="3000" b="1" dirty="0" smtClean="0">
                <a:latin typeface="Times New Roman" pitchFamily="18" charset="0"/>
              </a:rPr>
              <a:t>机器字长</a:t>
            </a:r>
          </a:p>
          <a:p>
            <a:pPr eaLnBrk="1" hangingPunct="1">
              <a:lnSpc>
                <a:spcPct val="90000"/>
              </a:lnSpc>
              <a:buFontTx/>
              <a:buNone/>
            </a:pPr>
            <a:r>
              <a:rPr lang="zh-CN" altLang="en-US" sz="3000" b="1" dirty="0" smtClean="0">
                <a:latin typeface="Times New Roman" pitchFamily="18" charset="0"/>
              </a:rPr>
              <a:t>            </a:t>
            </a:r>
            <a:r>
              <a:rPr lang="zh-CN" altLang="en-US" sz="3000" b="1" dirty="0" smtClean="0">
                <a:solidFill>
                  <a:srgbClr val="FF3300"/>
                </a:solidFill>
                <a:latin typeface="Times New Roman" pitchFamily="18" charset="0"/>
              </a:rPr>
              <a:t>机器字长是指参与运算的数的基本位数，它是由加法器、寄存器、数据总线的位数决定的。</a:t>
            </a:r>
          </a:p>
          <a:p>
            <a:pPr eaLnBrk="1" hangingPunct="1">
              <a:lnSpc>
                <a:spcPct val="90000"/>
              </a:lnSpc>
              <a:buFontTx/>
              <a:buNone/>
            </a:pPr>
            <a:r>
              <a:rPr lang="zh-CN" altLang="en-US" sz="3000" b="1" dirty="0" smtClean="0">
                <a:latin typeface="Times New Roman" pitchFamily="18" charset="0"/>
              </a:rPr>
              <a:t>            在计算机中为了更灵活地表达和处理信息，许多计算机又以</a:t>
            </a:r>
            <a:r>
              <a:rPr lang="zh-CN" altLang="en-US" sz="3000" b="1" dirty="0" smtClean="0">
                <a:solidFill>
                  <a:srgbClr val="FF3300"/>
                </a:solidFill>
                <a:latin typeface="Times New Roman" pitchFamily="18" charset="0"/>
              </a:rPr>
              <a:t>字节</a:t>
            </a:r>
            <a:r>
              <a:rPr lang="zh-CN" altLang="en-US" sz="3000" b="1" dirty="0" smtClean="0">
                <a:latin typeface="Times New Roman" pitchFamily="18" charset="0"/>
              </a:rPr>
              <a:t>（</a:t>
            </a:r>
            <a:r>
              <a:rPr lang="en-US" altLang="zh-CN" sz="3000" b="1" dirty="0" smtClean="0">
                <a:solidFill>
                  <a:srgbClr val="FF3300"/>
                </a:solidFill>
                <a:latin typeface="Times New Roman" pitchFamily="18" charset="0"/>
              </a:rPr>
              <a:t>B</a:t>
            </a:r>
            <a:r>
              <a:rPr lang="en-US" altLang="zh-CN" sz="3000" b="1" dirty="0" smtClean="0">
                <a:latin typeface="Times New Roman" pitchFamily="18" charset="0"/>
              </a:rPr>
              <a:t>yte</a:t>
            </a:r>
            <a:r>
              <a:rPr lang="zh-CN" altLang="en-US" sz="3000" b="1" dirty="0" smtClean="0">
                <a:latin typeface="Times New Roman" pitchFamily="18" charset="0"/>
              </a:rPr>
              <a:t>）为基本单位，一个字节等于</a:t>
            </a:r>
            <a:r>
              <a:rPr lang="en-US" altLang="zh-CN" sz="3000" b="1" dirty="0" smtClean="0">
                <a:latin typeface="Times New Roman" pitchFamily="18" charset="0"/>
              </a:rPr>
              <a:t>8</a:t>
            </a:r>
            <a:r>
              <a:rPr lang="zh-CN" altLang="en-US" sz="3000" b="1" dirty="0" smtClean="0">
                <a:latin typeface="Times New Roman" pitchFamily="18" charset="0"/>
              </a:rPr>
              <a:t>位二进制</a:t>
            </a:r>
            <a:r>
              <a:rPr lang="zh-CN" altLang="en-US" sz="3000" b="1" dirty="0" smtClean="0">
                <a:solidFill>
                  <a:srgbClr val="FF3300"/>
                </a:solidFill>
                <a:latin typeface="Times New Roman" pitchFamily="18" charset="0"/>
              </a:rPr>
              <a:t>位</a:t>
            </a:r>
            <a:r>
              <a:rPr lang="zh-CN" altLang="en-US" sz="3000" b="1" dirty="0" smtClean="0">
                <a:latin typeface="Times New Roman" pitchFamily="18" charset="0"/>
              </a:rPr>
              <a:t>（</a:t>
            </a:r>
            <a:r>
              <a:rPr lang="en-US" altLang="zh-CN" sz="3000" b="1" dirty="0" smtClean="0">
                <a:solidFill>
                  <a:srgbClr val="FF3300"/>
                </a:solidFill>
                <a:latin typeface="Times New Roman" pitchFamily="18" charset="0"/>
              </a:rPr>
              <a:t>b</a:t>
            </a:r>
            <a:r>
              <a:rPr lang="en-US" altLang="zh-CN" sz="3000" b="1" dirty="0" smtClean="0">
                <a:latin typeface="Times New Roman" pitchFamily="18" charset="0"/>
              </a:rPr>
              <a:t>it</a:t>
            </a:r>
            <a:r>
              <a:rPr lang="zh-CN" altLang="en-US" sz="3000" b="1" dirty="0" smtClean="0">
                <a:latin typeface="Times New Roman" pitchFamily="18" charset="0"/>
              </a:rPr>
              <a:t>）。</a:t>
            </a:r>
          </a:p>
          <a:p>
            <a:pPr eaLnBrk="1" hangingPunct="1">
              <a:lnSpc>
                <a:spcPct val="90000"/>
              </a:lnSpc>
              <a:buFontTx/>
              <a:buNone/>
            </a:pPr>
            <a:r>
              <a:rPr lang="zh-CN" altLang="en-US" sz="3000" b="1" dirty="0" smtClean="0">
                <a:latin typeface="Times New Roman" pitchFamily="18" charset="0"/>
              </a:rPr>
              <a:t>            不同的计算机，字（</a:t>
            </a:r>
            <a:r>
              <a:rPr lang="en-US" altLang="zh-CN" sz="3000" b="1" dirty="0" smtClean="0">
                <a:latin typeface="Times New Roman" pitchFamily="18" charset="0"/>
              </a:rPr>
              <a:t>Word</a:t>
            </a:r>
            <a:r>
              <a:rPr lang="zh-CN" altLang="en-US" sz="3000" b="1" dirty="0" smtClean="0">
                <a:latin typeface="Times New Roman" pitchFamily="18" charset="0"/>
              </a:rPr>
              <a:t>）可以不相同，但对于系列机来说，在同一系列中，字却是固定的，如</a:t>
            </a:r>
            <a:r>
              <a:rPr lang="en-US" altLang="zh-CN" sz="3000" b="1" dirty="0" smtClean="0">
                <a:latin typeface="Times New Roman" pitchFamily="18" charset="0"/>
              </a:rPr>
              <a:t>80X86</a:t>
            </a:r>
            <a:r>
              <a:rPr lang="zh-CN" altLang="en-US" sz="3000" b="1" dirty="0" smtClean="0">
                <a:latin typeface="Times New Roman" pitchFamily="18" charset="0"/>
              </a:rPr>
              <a:t>系列中，一个字等于</a:t>
            </a:r>
            <a:r>
              <a:rPr lang="en-US" altLang="zh-CN" sz="3000" b="1" dirty="0" smtClean="0">
                <a:latin typeface="Times New Roman" pitchFamily="18" charset="0"/>
              </a:rPr>
              <a:t>16</a:t>
            </a:r>
            <a:r>
              <a:rPr lang="zh-CN" altLang="en-US" sz="3000" b="1" dirty="0" smtClean="0">
                <a:latin typeface="Times New Roman" pitchFamily="18" charset="0"/>
              </a:rPr>
              <a:t>位；</a:t>
            </a:r>
            <a:r>
              <a:rPr lang="en-US" altLang="zh-CN" sz="3000" b="1" dirty="0" smtClean="0">
                <a:latin typeface="Times New Roman" pitchFamily="18" charset="0"/>
              </a:rPr>
              <a:t>IBM303X</a:t>
            </a:r>
            <a:r>
              <a:rPr lang="zh-CN" altLang="en-US" sz="3000" b="1" dirty="0" smtClean="0">
                <a:latin typeface="Times New Roman" pitchFamily="18" charset="0"/>
              </a:rPr>
              <a:t>系列中，一个字等于</a:t>
            </a:r>
            <a:r>
              <a:rPr lang="en-US" altLang="zh-CN" sz="3000" b="1" dirty="0" smtClean="0">
                <a:latin typeface="Times New Roman" pitchFamily="18" charset="0"/>
              </a:rPr>
              <a:t>32</a:t>
            </a:r>
            <a:r>
              <a:rPr lang="zh-CN" altLang="en-US" sz="3000" b="1" dirty="0" smtClean="0">
                <a:latin typeface="Times New Roman" pitchFamily="18" charset="0"/>
              </a:rPr>
              <a:t>位。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48811E2-E0EF-43B0-8FEA-F7776DE9D608}" type="datetime2">
              <a:rPr kumimoji="0" lang="zh-CN" altLang="en-US" sz="1400" smtClean="0"/>
              <a:pPr eaLnBrk="1" hangingPunct="1"/>
              <a:t>2017年2月26日</a:t>
            </a:fld>
            <a:endParaRPr kumimoji="0" lang="en-US" altLang="zh-CN" sz="1400" smtClean="0"/>
          </a:p>
        </p:txBody>
      </p:sp>
      <p:sp>
        <p:nvSpPr>
          <p:cNvPr id="8196" name="Rectangle 1026"/>
          <p:cNvSpPr>
            <a:spLocks noGrp="1" noChangeArrowheads="1"/>
          </p:cNvSpPr>
          <p:nvPr>
            <p:ph type="title"/>
          </p:nvPr>
        </p:nvSpPr>
        <p:spPr/>
        <p:txBody>
          <a:bodyPr/>
          <a:lstStyle/>
          <a:p>
            <a:pPr algn="just" eaLnBrk="1" hangingPunct="1"/>
            <a:r>
              <a:rPr lang="zh-CN" altLang="en-US" smtClean="0">
                <a:latin typeface="宋体" pitchFamily="2" charset="-122"/>
              </a:rPr>
              <a:t>学习指南</a:t>
            </a:r>
            <a:endParaRPr lang="zh-CN" altLang="en-US" sz="3600" b="0" smtClean="0">
              <a:latin typeface="宋体" pitchFamily="2" charset="-122"/>
            </a:endParaRPr>
          </a:p>
        </p:txBody>
      </p:sp>
      <p:sp>
        <p:nvSpPr>
          <p:cNvPr id="150531" name="Rectangle 1027"/>
          <p:cNvSpPr>
            <a:spLocks noGrp="1" noChangeArrowheads="1"/>
          </p:cNvSpPr>
          <p:nvPr>
            <p:ph type="body" idx="1"/>
          </p:nvPr>
        </p:nvSpPr>
        <p:spPr/>
        <p:txBody>
          <a:bodyPr/>
          <a:lstStyle/>
          <a:p>
            <a:pPr algn="just" eaLnBrk="1" hangingPunct="1"/>
            <a:r>
              <a:rPr lang="zh-CN" altLang="en-US" sz="4000" b="1" dirty="0" smtClean="0">
                <a:latin typeface="宋体" pitchFamily="2" charset="-122"/>
              </a:rPr>
              <a:t>本课程的重点：五大基本部件的原理及实现。</a:t>
            </a:r>
          </a:p>
          <a:p>
            <a:pPr algn="just" eaLnBrk="1" hangingPunct="1"/>
            <a:r>
              <a:rPr lang="zh-CN" altLang="en-US" sz="4000" b="1" dirty="0" smtClean="0">
                <a:latin typeface="宋体" pitchFamily="2" charset="-122"/>
              </a:rPr>
              <a:t>本课程的难点：各部件互连构成整机系统，即整机概念的建立。</a:t>
            </a:r>
          </a:p>
          <a:p>
            <a:pPr algn="just" eaLnBrk="1" hangingPunct="1"/>
            <a:r>
              <a:rPr lang="zh-CN" altLang="en-US" sz="4000" b="1" dirty="0" smtClean="0">
                <a:latin typeface="宋体" pitchFamily="2" charset="-122"/>
              </a:rPr>
              <a:t>本课程的深广度：主要讨论计算机组成中具有共性的问题，要处理好抽象概念与具体实例的关系。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96ACFCB-AE4E-49E3-81A4-229AE38790B7}" type="datetime2">
              <a:rPr kumimoji="0" lang="zh-CN" altLang="en-US" sz="1400" smtClean="0"/>
              <a:pPr eaLnBrk="1" hangingPunct="1"/>
              <a:t>2017年2月26日</a:t>
            </a:fld>
            <a:endParaRPr kumimoji="0" lang="en-US" altLang="zh-CN" sz="1400" smtClean="0"/>
          </a:p>
        </p:txBody>
      </p:sp>
      <p:sp>
        <p:nvSpPr>
          <p:cNvPr id="62468"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8243" name="Rectangle 3"/>
          <p:cNvSpPr>
            <a:spLocks noGrp="1" noChangeArrowheads="1"/>
          </p:cNvSpPr>
          <p:nvPr>
            <p:ph type="body" idx="4294967295"/>
          </p:nvPr>
        </p:nvSpPr>
        <p:spPr>
          <a:xfrm>
            <a:off x="228600" y="914400"/>
            <a:ext cx="8610600" cy="5638800"/>
          </a:xfrm>
        </p:spPr>
        <p:txBody>
          <a:bodyPr/>
          <a:lstStyle/>
          <a:p>
            <a:pPr eaLnBrk="1" hangingPunct="1">
              <a:lnSpc>
                <a:spcPct val="90000"/>
              </a:lnSpc>
              <a:buFontTx/>
              <a:buNone/>
            </a:pPr>
            <a:r>
              <a:rPr lang="en-US" altLang="zh-CN" b="1" dirty="0" smtClean="0">
                <a:latin typeface="Times New Roman" pitchFamily="18" charset="0"/>
              </a:rPr>
              <a:t>  2.</a:t>
            </a:r>
            <a:r>
              <a:rPr lang="zh-CN" altLang="en-US" b="1" dirty="0" smtClean="0">
                <a:latin typeface="Times New Roman" pitchFamily="18" charset="0"/>
              </a:rPr>
              <a:t>数据通路宽度</a:t>
            </a:r>
          </a:p>
          <a:p>
            <a:pPr eaLnBrk="1" hangingPunct="1">
              <a:lnSpc>
                <a:spcPct val="90000"/>
              </a:lnSpc>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数据总线一次所能并行传送信息的位数，称为数据通路宽度</a:t>
            </a:r>
            <a:r>
              <a:rPr lang="zh-CN" altLang="en-US" b="1" dirty="0" smtClean="0">
                <a:latin typeface="Times New Roman" pitchFamily="18" charset="0"/>
              </a:rPr>
              <a:t>。它影响到信息的传送能力，从而影响计算机的有效处理速度。这里所说的数据通路宽度是指外部数据总线的宽度，它与</a:t>
            </a:r>
            <a:r>
              <a:rPr lang="en-US" altLang="zh-CN" b="1" dirty="0" smtClean="0">
                <a:latin typeface="Times New Roman" pitchFamily="18" charset="0"/>
              </a:rPr>
              <a:t>CPU</a:t>
            </a:r>
            <a:r>
              <a:rPr lang="zh-CN" altLang="en-US" b="1" dirty="0" smtClean="0">
                <a:latin typeface="Times New Roman" pitchFamily="18" charset="0"/>
              </a:rPr>
              <a:t>内部的数据总线宽度（内部寄存器的大小）有可能不同。 </a:t>
            </a:r>
          </a:p>
          <a:p>
            <a:pPr eaLnBrk="1" hangingPunct="1">
              <a:lnSpc>
                <a:spcPct val="90000"/>
              </a:lnSpc>
              <a:buFontTx/>
              <a:buNone/>
            </a:pPr>
            <a:r>
              <a:rPr lang="zh-CN" altLang="en-US" b="1" dirty="0" smtClean="0">
                <a:latin typeface="Times New Roman" pitchFamily="18" charset="0"/>
              </a:rPr>
              <a:t>           内、外数据通路宽度相等的</a:t>
            </a:r>
            <a:r>
              <a:rPr lang="en-US" altLang="zh-CN" b="1" dirty="0" smtClean="0">
                <a:latin typeface="Times New Roman" pitchFamily="18" charset="0"/>
              </a:rPr>
              <a:t>CPU</a:t>
            </a:r>
            <a:r>
              <a:rPr lang="zh-CN" altLang="en-US" b="1" dirty="0" smtClean="0">
                <a:latin typeface="Times New Roman" pitchFamily="18" charset="0"/>
              </a:rPr>
              <a:t>有：</a:t>
            </a:r>
            <a:r>
              <a:rPr lang="en-US" altLang="zh-CN" b="1" dirty="0" smtClean="0">
                <a:latin typeface="Times New Roman" pitchFamily="18" charset="0"/>
              </a:rPr>
              <a:t>Intel 8086</a:t>
            </a:r>
            <a:r>
              <a:rPr lang="zh-CN" altLang="en-US" b="1" dirty="0" smtClean="0">
                <a:latin typeface="Times New Roman" pitchFamily="18" charset="0"/>
              </a:rPr>
              <a:t>、</a:t>
            </a:r>
            <a:r>
              <a:rPr lang="en-US" altLang="zh-CN" b="1" dirty="0" smtClean="0">
                <a:latin typeface="Times New Roman" pitchFamily="18" charset="0"/>
              </a:rPr>
              <a:t>80286</a:t>
            </a:r>
            <a:r>
              <a:rPr lang="zh-CN" altLang="en-US" b="1" dirty="0" smtClean="0">
                <a:latin typeface="Times New Roman" pitchFamily="18" charset="0"/>
              </a:rPr>
              <a:t>、</a:t>
            </a:r>
            <a:r>
              <a:rPr lang="en-US" altLang="zh-CN" b="1" dirty="0" smtClean="0">
                <a:latin typeface="Times New Roman" pitchFamily="18" charset="0"/>
              </a:rPr>
              <a:t>80486</a:t>
            </a:r>
            <a:r>
              <a:rPr lang="zh-CN" altLang="en-US" b="1" dirty="0" smtClean="0">
                <a:latin typeface="Times New Roman" pitchFamily="18" charset="0"/>
              </a:rPr>
              <a:t>等；</a:t>
            </a:r>
          </a:p>
          <a:p>
            <a:pPr eaLnBrk="1" hangingPunct="1">
              <a:lnSpc>
                <a:spcPct val="90000"/>
              </a:lnSpc>
              <a:buFontTx/>
              <a:buNone/>
            </a:pPr>
            <a:r>
              <a:rPr lang="zh-CN" altLang="en-US" b="1" dirty="0" smtClean="0">
                <a:latin typeface="Times New Roman" pitchFamily="18" charset="0"/>
              </a:rPr>
              <a:t>          外部＜内部的</a:t>
            </a:r>
            <a:r>
              <a:rPr lang="en-US" altLang="zh-CN" b="1" dirty="0" smtClean="0">
                <a:latin typeface="Times New Roman" pitchFamily="18" charset="0"/>
              </a:rPr>
              <a:t>CPU</a:t>
            </a:r>
            <a:r>
              <a:rPr lang="zh-CN" altLang="en-US" b="1" dirty="0" smtClean="0">
                <a:latin typeface="Times New Roman" pitchFamily="18" charset="0"/>
              </a:rPr>
              <a:t>有：</a:t>
            </a:r>
            <a:r>
              <a:rPr lang="en-US" altLang="zh-CN" b="1" dirty="0" smtClean="0">
                <a:latin typeface="Times New Roman" pitchFamily="18" charset="0"/>
              </a:rPr>
              <a:t>8088</a:t>
            </a:r>
            <a:r>
              <a:rPr lang="zh-CN" altLang="en-US" b="1" dirty="0" smtClean="0">
                <a:latin typeface="Times New Roman" pitchFamily="18" charset="0"/>
              </a:rPr>
              <a:t>、</a:t>
            </a:r>
            <a:r>
              <a:rPr lang="en-US" altLang="zh-CN" b="1" dirty="0" smtClean="0">
                <a:latin typeface="Times New Roman" pitchFamily="18" charset="0"/>
              </a:rPr>
              <a:t>80386SX</a:t>
            </a:r>
            <a:r>
              <a:rPr lang="zh-CN" altLang="en-US" b="1" dirty="0" smtClean="0">
                <a:latin typeface="Times New Roman" pitchFamily="18" charset="0"/>
              </a:rPr>
              <a:t>等；</a:t>
            </a:r>
          </a:p>
          <a:p>
            <a:pPr eaLnBrk="1" hangingPunct="1">
              <a:lnSpc>
                <a:spcPct val="90000"/>
              </a:lnSpc>
              <a:buFontTx/>
              <a:buNone/>
            </a:pPr>
            <a:r>
              <a:rPr lang="zh-CN" altLang="en-US" b="1" dirty="0" smtClean="0">
                <a:latin typeface="Times New Roman" pitchFamily="18" charset="0"/>
              </a:rPr>
              <a:t>          外部＞内部的</a:t>
            </a:r>
            <a:r>
              <a:rPr lang="en-US" altLang="zh-CN" b="1" dirty="0" smtClean="0">
                <a:latin typeface="Times New Roman" pitchFamily="18" charset="0"/>
              </a:rPr>
              <a:t>CPU</a:t>
            </a:r>
            <a:r>
              <a:rPr lang="zh-CN" altLang="en-US" b="1" dirty="0" smtClean="0">
                <a:latin typeface="Times New Roman" pitchFamily="18" charset="0"/>
              </a:rPr>
              <a:t>有：</a:t>
            </a:r>
            <a:r>
              <a:rPr lang="en-US" altLang="zh-CN" b="1" dirty="0" smtClean="0">
                <a:latin typeface="Times New Roman" pitchFamily="18" charset="0"/>
              </a:rPr>
              <a:t>Pentium</a:t>
            </a:r>
            <a:r>
              <a:rPr lang="zh-CN" altLang="en-US" b="1" dirty="0" smtClean="0">
                <a:latin typeface="Times New Roman" pitchFamily="18" charset="0"/>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20654C5-82DB-4AC2-A503-8A46BF51D3C3}" type="datetime2">
              <a:rPr kumimoji="0" lang="zh-CN" altLang="en-US" sz="1400" smtClean="0"/>
              <a:pPr eaLnBrk="1" hangingPunct="1"/>
              <a:t>2017年2月26日</a:t>
            </a:fld>
            <a:endParaRPr kumimoji="0" lang="en-US" altLang="zh-CN" sz="1400" smtClean="0"/>
          </a:p>
        </p:txBody>
      </p:sp>
      <p:sp>
        <p:nvSpPr>
          <p:cNvPr id="63492"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39267" name="Rectangle 3"/>
          <p:cNvSpPr>
            <a:spLocks noGrp="1" noChangeArrowheads="1"/>
          </p:cNvSpPr>
          <p:nvPr>
            <p:ph type="body" idx="4294967295"/>
          </p:nvPr>
        </p:nvSpPr>
        <p:spPr>
          <a:xfrm>
            <a:off x="228600" y="762000"/>
            <a:ext cx="8382000" cy="5619328"/>
          </a:xfrm>
        </p:spPr>
        <p:txBody>
          <a:bodyPr/>
          <a:lstStyle/>
          <a:p>
            <a:pPr eaLnBrk="1" hangingPunct="1">
              <a:buFontTx/>
              <a:buNone/>
            </a:pPr>
            <a:r>
              <a:rPr lang="en-US" altLang="zh-CN" b="1" dirty="0" smtClean="0">
                <a:latin typeface="Times New Roman" pitchFamily="18" charset="0"/>
              </a:rPr>
              <a:t>  3.</a:t>
            </a:r>
            <a:r>
              <a:rPr lang="zh-CN" altLang="en-US" b="1" dirty="0" smtClean="0">
                <a:latin typeface="Times New Roman" pitchFamily="18" charset="0"/>
              </a:rPr>
              <a:t>主存容量</a:t>
            </a:r>
          </a:p>
          <a:p>
            <a:pPr eaLnBrk="1" hangingPunct="1">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一个主存储器所能存储的全部信息量称为主存容量</a:t>
            </a:r>
            <a:r>
              <a:rPr lang="zh-CN" altLang="en-US" b="1" dirty="0" smtClean="0">
                <a:latin typeface="Times New Roman" pitchFamily="18" charset="0"/>
              </a:rPr>
              <a:t>。衡量主存容量单位有两种：</a:t>
            </a:r>
          </a:p>
          <a:p>
            <a:pPr lvl="1" eaLnBrk="1" hangingPunct="1"/>
            <a:r>
              <a:rPr lang="zh-CN" altLang="en-US" sz="3200" b="1" dirty="0" smtClean="0">
                <a:latin typeface="Times New Roman" pitchFamily="18" charset="0"/>
              </a:rPr>
              <a:t>① </a:t>
            </a:r>
            <a:r>
              <a:rPr lang="zh-CN" altLang="en-US" sz="3200" b="1" dirty="0" smtClean="0">
                <a:solidFill>
                  <a:srgbClr val="FF3300"/>
                </a:solidFill>
                <a:latin typeface="Times New Roman" pitchFamily="18" charset="0"/>
              </a:rPr>
              <a:t>字节数</a:t>
            </a:r>
            <a:r>
              <a:rPr lang="zh-CN" altLang="en-US" sz="3200" b="1" dirty="0" smtClean="0">
                <a:latin typeface="Times New Roman" pitchFamily="18" charset="0"/>
              </a:rPr>
              <a:t>。这类计算机称为</a:t>
            </a:r>
            <a:r>
              <a:rPr lang="zh-CN" altLang="en-US" sz="3200" b="1" dirty="0" smtClean="0">
                <a:solidFill>
                  <a:srgbClr val="FF3300"/>
                </a:solidFill>
                <a:latin typeface="Times New Roman" pitchFamily="18" charset="0"/>
              </a:rPr>
              <a:t>字节编址</a:t>
            </a:r>
            <a:r>
              <a:rPr lang="zh-CN" altLang="en-US" sz="3200" b="1" dirty="0" smtClean="0">
                <a:latin typeface="Times New Roman" pitchFamily="18" charset="0"/>
              </a:rPr>
              <a:t>的计算机。每</a:t>
            </a:r>
            <a:r>
              <a:rPr lang="en-US" altLang="zh-CN" sz="3200" b="1" dirty="0" smtClean="0">
                <a:latin typeface="Times New Roman" pitchFamily="18" charset="0"/>
              </a:rPr>
              <a:t>1024</a:t>
            </a:r>
            <a:r>
              <a:rPr lang="zh-CN" altLang="en-US" sz="3200" b="1" dirty="0" smtClean="0">
                <a:latin typeface="Times New Roman" pitchFamily="18" charset="0"/>
              </a:rPr>
              <a:t>个字节称为</a:t>
            </a:r>
            <a:r>
              <a:rPr lang="en-US" altLang="zh-CN" sz="3200" b="1" dirty="0" smtClean="0">
                <a:latin typeface="Times New Roman" pitchFamily="18" charset="0"/>
              </a:rPr>
              <a:t>1K</a:t>
            </a:r>
            <a:r>
              <a:rPr lang="zh-CN" altLang="en-US" sz="3200" b="1" dirty="0" smtClean="0">
                <a:latin typeface="Times New Roman" pitchFamily="18" charset="0"/>
              </a:rPr>
              <a:t>字节（</a:t>
            </a:r>
            <a:r>
              <a:rPr lang="en-US" altLang="zh-CN" sz="3200" b="1" dirty="0" smtClean="0">
                <a:latin typeface="Times New Roman" pitchFamily="18" charset="0"/>
              </a:rPr>
              <a:t>2</a:t>
            </a:r>
            <a:r>
              <a:rPr lang="en-US" altLang="zh-CN" sz="3200" b="1" baseline="30000" dirty="0" smtClean="0">
                <a:latin typeface="Times New Roman" pitchFamily="18" charset="0"/>
              </a:rPr>
              <a:t>10</a:t>
            </a:r>
            <a:r>
              <a:rPr lang="en-US" altLang="zh-CN" sz="3200" b="1" dirty="0" smtClean="0">
                <a:latin typeface="Times New Roman" pitchFamily="18" charset="0"/>
              </a:rPr>
              <a:t>=1K</a:t>
            </a:r>
            <a:r>
              <a:rPr lang="zh-CN" altLang="en-US" sz="3200" b="1" dirty="0" smtClean="0">
                <a:latin typeface="Times New Roman" pitchFamily="18" charset="0"/>
              </a:rPr>
              <a:t>），每</a:t>
            </a:r>
            <a:r>
              <a:rPr lang="en-US" altLang="zh-CN" sz="3200" b="1" dirty="0" smtClean="0">
                <a:latin typeface="Times New Roman" pitchFamily="18" charset="0"/>
              </a:rPr>
              <a:t>1024K</a:t>
            </a:r>
            <a:r>
              <a:rPr lang="zh-CN" altLang="en-US" sz="3200" b="1" dirty="0" smtClean="0">
                <a:latin typeface="Times New Roman" pitchFamily="18" charset="0"/>
              </a:rPr>
              <a:t>字节称为</a:t>
            </a:r>
            <a:r>
              <a:rPr lang="en-US" altLang="zh-CN" sz="3200" b="1" dirty="0" smtClean="0">
                <a:latin typeface="Times New Roman" pitchFamily="18" charset="0"/>
              </a:rPr>
              <a:t>1M</a:t>
            </a:r>
            <a:r>
              <a:rPr lang="zh-CN" altLang="en-US" sz="3200" b="1" dirty="0" smtClean="0">
                <a:latin typeface="Times New Roman" pitchFamily="18" charset="0"/>
              </a:rPr>
              <a:t>字节（</a:t>
            </a:r>
            <a:r>
              <a:rPr lang="en-US" altLang="zh-CN" sz="3200" b="1" dirty="0" smtClean="0">
                <a:latin typeface="Times New Roman" pitchFamily="18" charset="0"/>
              </a:rPr>
              <a:t>2</a:t>
            </a:r>
            <a:r>
              <a:rPr lang="en-US" altLang="zh-CN" sz="3200" b="1" baseline="30000" dirty="0" smtClean="0">
                <a:latin typeface="Times New Roman" pitchFamily="18" charset="0"/>
              </a:rPr>
              <a:t>20</a:t>
            </a:r>
            <a:r>
              <a:rPr lang="en-US" altLang="zh-CN" sz="3200" b="1" dirty="0" smtClean="0">
                <a:latin typeface="Times New Roman" pitchFamily="18" charset="0"/>
              </a:rPr>
              <a:t>=1M</a:t>
            </a:r>
            <a:r>
              <a:rPr lang="zh-CN" altLang="en-US" sz="3200" b="1" dirty="0" smtClean="0">
                <a:latin typeface="Times New Roman" pitchFamily="18" charset="0"/>
              </a:rPr>
              <a:t>），每</a:t>
            </a:r>
            <a:r>
              <a:rPr lang="en-US" altLang="zh-CN" sz="3200" b="1" dirty="0" smtClean="0">
                <a:latin typeface="Times New Roman" pitchFamily="18" charset="0"/>
              </a:rPr>
              <a:t>1024M</a:t>
            </a:r>
            <a:r>
              <a:rPr lang="zh-CN" altLang="en-US" sz="3200" b="1" dirty="0" smtClean="0">
                <a:latin typeface="Times New Roman" pitchFamily="18" charset="0"/>
              </a:rPr>
              <a:t>字节称为</a:t>
            </a:r>
            <a:r>
              <a:rPr lang="en-US" altLang="zh-CN" sz="3200" b="1" dirty="0" smtClean="0">
                <a:latin typeface="Times New Roman" pitchFamily="18" charset="0"/>
              </a:rPr>
              <a:t>1G</a:t>
            </a:r>
            <a:r>
              <a:rPr lang="zh-CN" altLang="en-US" sz="3200" b="1" dirty="0" smtClean="0">
                <a:latin typeface="Times New Roman" pitchFamily="18" charset="0"/>
              </a:rPr>
              <a:t>字节（</a:t>
            </a:r>
            <a:r>
              <a:rPr lang="en-US" altLang="zh-CN" sz="3200" b="1" dirty="0" smtClean="0">
                <a:latin typeface="Times New Roman" pitchFamily="18" charset="0"/>
              </a:rPr>
              <a:t>2</a:t>
            </a:r>
            <a:r>
              <a:rPr lang="en-US" altLang="zh-CN" sz="3200" b="1" baseline="30000" dirty="0" smtClean="0">
                <a:latin typeface="Times New Roman" pitchFamily="18" charset="0"/>
              </a:rPr>
              <a:t>30</a:t>
            </a:r>
            <a:r>
              <a:rPr lang="en-US" altLang="zh-CN" sz="3200" b="1" dirty="0" smtClean="0">
                <a:latin typeface="Times New Roman" pitchFamily="18" charset="0"/>
              </a:rPr>
              <a:t>=1G</a:t>
            </a:r>
            <a:r>
              <a:rPr lang="zh-CN" altLang="en-US" sz="3200" b="1" dirty="0" smtClean="0">
                <a:latin typeface="Times New Roman" pitchFamily="18" charset="0"/>
              </a:rPr>
              <a:t>）。</a:t>
            </a:r>
          </a:p>
          <a:p>
            <a:pPr lvl="1" eaLnBrk="1" hangingPunct="1">
              <a:lnSpc>
                <a:spcPct val="90000"/>
              </a:lnSpc>
            </a:pPr>
            <a:r>
              <a:rPr lang="zh-CN" altLang="en-US" sz="3200" b="1" dirty="0" smtClean="0">
                <a:latin typeface="Times New Roman" pitchFamily="18" charset="0"/>
              </a:rPr>
              <a:t>② </a:t>
            </a:r>
            <a:r>
              <a:rPr lang="zh-CN" altLang="en-US" sz="3200" b="1" dirty="0" smtClean="0">
                <a:solidFill>
                  <a:srgbClr val="FF3300"/>
                </a:solidFill>
                <a:latin typeface="Times New Roman" pitchFamily="18" charset="0"/>
              </a:rPr>
              <a:t>字数</a:t>
            </a:r>
            <a:r>
              <a:rPr lang="en-US" altLang="zh-CN" sz="3200" b="1" dirty="0" smtClean="0">
                <a:solidFill>
                  <a:srgbClr val="FF3300"/>
                </a:solidFill>
                <a:latin typeface="Times New Roman" pitchFamily="18" charset="0"/>
              </a:rPr>
              <a:t>×</a:t>
            </a:r>
            <a:r>
              <a:rPr lang="zh-CN" altLang="en-US" sz="3200" b="1" dirty="0" smtClean="0">
                <a:solidFill>
                  <a:srgbClr val="FF3300"/>
                </a:solidFill>
                <a:latin typeface="Times New Roman" pitchFamily="18" charset="0"/>
              </a:rPr>
              <a:t>字长</a:t>
            </a:r>
            <a:r>
              <a:rPr lang="zh-CN" altLang="en-US" sz="3200" b="1" dirty="0" smtClean="0">
                <a:latin typeface="Times New Roman" pitchFamily="18" charset="0"/>
              </a:rPr>
              <a:t>。这类计算机称为</a:t>
            </a:r>
            <a:r>
              <a:rPr lang="zh-CN" altLang="en-US" sz="3200" b="1" dirty="0" smtClean="0">
                <a:solidFill>
                  <a:srgbClr val="FF3300"/>
                </a:solidFill>
                <a:latin typeface="Times New Roman" pitchFamily="18" charset="0"/>
              </a:rPr>
              <a:t>字编址</a:t>
            </a:r>
            <a:r>
              <a:rPr lang="zh-CN" altLang="en-US" sz="3200" b="1" dirty="0" smtClean="0">
                <a:latin typeface="Times New Roman" pitchFamily="18" charset="0"/>
              </a:rPr>
              <a:t>的计算机。如：</a:t>
            </a:r>
            <a:r>
              <a:rPr lang="en-US" altLang="zh-CN" sz="3200" b="1" dirty="0" smtClean="0">
                <a:latin typeface="Times New Roman" pitchFamily="18" charset="0"/>
              </a:rPr>
              <a:t>4096×16</a:t>
            </a:r>
            <a:r>
              <a:rPr lang="zh-CN" altLang="en-US" sz="3200" b="1" dirty="0" smtClean="0">
                <a:latin typeface="Times New Roman" pitchFamily="18" charset="0"/>
              </a:rPr>
              <a:t>表示存储器有</a:t>
            </a:r>
            <a:r>
              <a:rPr lang="en-US" altLang="zh-CN" sz="3200" b="1" dirty="0" smtClean="0">
                <a:latin typeface="Times New Roman" pitchFamily="18" charset="0"/>
              </a:rPr>
              <a:t>4096</a:t>
            </a:r>
            <a:r>
              <a:rPr lang="zh-CN" altLang="en-US" sz="3200" b="1" dirty="0" smtClean="0">
                <a:latin typeface="Times New Roman" pitchFamily="18" charset="0"/>
              </a:rPr>
              <a:t>个存储单元，每个存储单元字长为</a:t>
            </a:r>
            <a:r>
              <a:rPr lang="en-US" altLang="zh-CN" sz="3200" b="1" dirty="0" smtClean="0">
                <a:latin typeface="Times New Roman" pitchFamily="18" charset="0"/>
              </a:rPr>
              <a:t>16</a:t>
            </a:r>
            <a:r>
              <a:rPr lang="zh-CN" altLang="en-US" sz="3200" b="1" dirty="0" smtClean="0">
                <a:latin typeface="Times New Roman" pitchFamily="18" charset="0"/>
              </a:rPr>
              <a:t>位。</a:t>
            </a:r>
            <a:endParaRPr lang="zh-CN" altLang="en-US" b="1"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9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37948D3-FD3A-4BCD-A218-366070A630D1}" type="datetime2">
              <a:rPr kumimoji="0" lang="zh-CN" altLang="en-US" sz="1400" smtClean="0"/>
              <a:pPr eaLnBrk="1" hangingPunct="1"/>
              <a:t>2017年2月26日</a:t>
            </a:fld>
            <a:endParaRPr kumimoji="0" lang="en-US" altLang="zh-CN" sz="1400" smtClean="0"/>
          </a:p>
        </p:txBody>
      </p:sp>
      <p:sp>
        <p:nvSpPr>
          <p:cNvPr id="64516" name="Rectangle 2"/>
          <p:cNvSpPr>
            <a:spLocks noGrp="1" noChangeArrowheads="1"/>
          </p:cNvSpPr>
          <p:nvPr>
            <p:ph type="title" idx="4294967295"/>
          </p:nvPr>
        </p:nvSpPr>
        <p:spPr>
          <a:xfrm>
            <a:off x="0" y="228600"/>
            <a:ext cx="6400800" cy="446088"/>
          </a:xfrm>
        </p:spPr>
        <p:txBody>
          <a:bodyPr/>
          <a:lstStyle/>
          <a:p>
            <a:pPr eaLnBrk="1" hangingPunct="1"/>
            <a:r>
              <a:rPr lang="en-US" altLang="zh-CN" sz="2400" smtClean="0">
                <a:solidFill>
                  <a:schemeClr val="tx1"/>
                </a:solidFill>
                <a:latin typeface="Times New Roman" pitchFamily="18" charset="0"/>
              </a:rPr>
              <a:t>1.4 </a:t>
            </a:r>
            <a:r>
              <a:rPr lang="zh-CN" altLang="en-US" sz="2400" smtClean="0">
                <a:solidFill>
                  <a:schemeClr val="tx1"/>
                </a:solidFill>
                <a:latin typeface="宋体" pitchFamily="2" charset="-122"/>
              </a:rPr>
              <a:t>计算机的工作过程和主要性能指标</a:t>
            </a:r>
          </a:p>
        </p:txBody>
      </p:sp>
      <p:sp>
        <p:nvSpPr>
          <p:cNvPr id="140291" name="Rectangle 3"/>
          <p:cNvSpPr>
            <a:spLocks noGrp="1" noChangeArrowheads="1"/>
          </p:cNvSpPr>
          <p:nvPr>
            <p:ph type="body" idx="4294967295"/>
          </p:nvPr>
        </p:nvSpPr>
        <p:spPr>
          <a:xfrm>
            <a:off x="381000" y="1066800"/>
            <a:ext cx="8153400" cy="4876800"/>
          </a:xfrm>
        </p:spPr>
        <p:txBody>
          <a:bodyPr/>
          <a:lstStyle/>
          <a:p>
            <a:pPr eaLnBrk="1" hangingPunct="1">
              <a:buFontTx/>
              <a:buNone/>
            </a:pPr>
            <a:r>
              <a:rPr lang="en-US" altLang="zh-CN" b="1" dirty="0" smtClean="0">
                <a:latin typeface="Times New Roman" pitchFamily="18" charset="0"/>
              </a:rPr>
              <a:t>  4.</a:t>
            </a:r>
            <a:r>
              <a:rPr lang="zh-CN" altLang="en-US" b="1" dirty="0" smtClean="0">
                <a:latin typeface="Times New Roman" pitchFamily="18" charset="0"/>
              </a:rPr>
              <a:t>运算速度</a:t>
            </a:r>
          </a:p>
          <a:p>
            <a:pPr lvl="1" eaLnBrk="1" hangingPunct="1">
              <a:buFontTx/>
              <a:buNone/>
            </a:pPr>
            <a:r>
              <a:rPr lang="zh-CN" altLang="en-US" sz="3200" b="1" dirty="0" smtClean="0">
                <a:latin typeface="Times New Roman" pitchFamily="18" charset="0"/>
              </a:rPr>
              <a:t>           以</a:t>
            </a:r>
            <a:r>
              <a:rPr lang="en-US" altLang="zh-CN" sz="3200" b="1" dirty="0" smtClean="0">
                <a:latin typeface="Times New Roman" pitchFamily="18" charset="0"/>
              </a:rPr>
              <a:t>MIPS</a:t>
            </a:r>
            <a:r>
              <a:rPr lang="zh-CN" altLang="en-US" sz="3200" b="1" dirty="0" smtClean="0">
                <a:latin typeface="Times New Roman" pitchFamily="18" charset="0"/>
              </a:rPr>
              <a:t>和</a:t>
            </a:r>
            <a:r>
              <a:rPr lang="en-US" altLang="zh-CN" sz="3200" b="1" dirty="0" smtClean="0">
                <a:latin typeface="Times New Roman" pitchFamily="18" charset="0"/>
              </a:rPr>
              <a:t>MFLOPS</a:t>
            </a:r>
            <a:r>
              <a:rPr lang="zh-CN" altLang="en-US" sz="3200" b="1" dirty="0" smtClean="0">
                <a:latin typeface="Times New Roman" pitchFamily="18" charset="0"/>
              </a:rPr>
              <a:t>作为计量单位来衡量运算速度。</a:t>
            </a:r>
          </a:p>
          <a:p>
            <a:pPr eaLnBrk="1" hangingPunct="1">
              <a:buFontTx/>
              <a:buNone/>
            </a:pPr>
            <a:r>
              <a:rPr lang="zh-CN" altLang="en-US" b="1" dirty="0" smtClean="0">
                <a:latin typeface="Times New Roman" pitchFamily="18" charset="0"/>
              </a:rPr>
              <a:t>                </a:t>
            </a:r>
            <a:r>
              <a:rPr lang="en-US" altLang="zh-CN" b="1" dirty="0" smtClean="0">
                <a:latin typeface="Times New Roman" pitchFamily="18" charset="0"/>
              </a:rPr>
              <a:t>MIPS</a:t>
            </a:r>
            <a:r>
              <a:rPr lang="zh-CN" altLang="en-US" b="1" dirty="0" smtClean="0">
                <a:latin typeface="Times New Roman" pitchFamily="18" charset="0"/>
              </a:rPr>
              <a:t>表示每秒百万条指令。</a:t>
            </a:r>
          </a:p>
          <a:p>
            <a:pPr eaLnBrk="1" hangingPunct="1">
              <a:buFontTx/>
              <a:buNone/>
            </a:pPr>
            <a:r>
              <a:rPr lang="zh-CN" altLang="en-US" b="1" dirty="0" smtClean="0">
                <a:latin typeface="Times New Roman" pitchFamily="18" charset="0"/>
              </a:rPr>
              <a:t>                </a:t>
            </a:r>
            <a:r>
              <a:rPr lang="en-US" altLang="zh-CN" b="1" dirty="0" smtClean="0">
                <a:latin typeface="Times New Roman" pitchFamily="18" charset="0"/>
              </a:rPr>
              <a:t>MFLOPS</a:t>
            </a:r>
            <a:r>
              <a:rPr lang="zh-CN" altLang="en-US" b="1" dirty="0" smtClean="0">
                <a:latin typeface="Times New Roman" pitchFamily="18" charset="0"/>
              </a:rPr>
              <a:t>每秒表示百万次浮点运算。</a:t>
            </a:r>
          </a:p>
          <a:p>
            <a:pPr eaLnBrk="1" hangingPunct="1">
              <a:buFontTx/>
              <a:buNone/>
            </a:pPr>
            <a:r>
              <a:rPr lang="zh-CN" altLang="en-US" b="1" dirty="0" smtClean="0">
                <a:latin typeface="Times New Roman" pitchFamily="18" charset="0"/>
              </a:rPr>
              <a:t>                </a:t>
            </a:r>
            <a:r>
              <a:rPr lang="en-US" altLang="zh-CN" sz="3600" b="1" dirty="0" smtClean="0">
                <a:latin typeface="Times New Roman" pitchFamily="18" charset="0"/>
              </a:rPr>
              <a:t>MIPS=</a:t>
            </a:r>
            <a:r>
              <a:rPr lang="en-US" altLang="zh-CN" b="1" dirty="0" smtClean="0">
                <a:latin typeface="Times New Roman" pitchFamily="18" charset="0"/>
              </a:rPr>
              <a:t> </a:t>
            </a:r>
          </a:p>
          <a:p>
            <a:pPr lvl="1" eaLnBrk="1" hangingPunct="1">
              <a:buFontTx/>
              <a:buNone/>
            </a:pPr>
            <a:r>
              <a:rPr lang="en-US" altLang="zh-CN" b="1" dirty="0" smtClean="0">
                <a:latin typeface="Times New Roman" pitchFamily="18" charset="0"/>
              </a:rPr>
              <a:t>             </a:t>
            </a:r>
            <a:r>
              <a:rPr lang="en-US" altLang="zh-CN" sz="3200" b="1" dirty="0" smtClean="0">
                <a:latin typeface="Times New Roman" pitchFamily="18" charset="0"/>
              </a:rPr>
              <a:t>MFLOPS=</a:t>
            </a:r>
            <a:r>
              <a:rPr lang="en-US" altLang="zh-CN" b="1" dirty="0" smtClean="0">
                <a:latin typeface="Times New Roman" pitchFamily="18" charset="0"/>
              </a:rPr>
              <a:t> </a:t>
            </a:r>
          </a:p>
        </p:txBody>
      </p:sp>
      <p:graphicFrame>
        <p:nvGraphicFramePr>
          <p:cNvPr id="140292" name="Object 4"/>
          <p:cNvGraphicFramePr>
            <a:graphicFrameLocks noChangeAspect="1"/>
          </p:cNvGraphicFramePr>
          <p:nvPr/>
        </p:nvGraphicFramePr>
        <p:xfrm>
          <a:off x="3657600" y="3810000"/>
          <a:ext cx="1858963" cy="781050"/>
        </p:xfrm>
        <a:graphic>
          <a:graphicData uri="http://schemas.openxmlformats.org/presentationml/2006/ole">
            <mc:AlternateContent xmlns:mc="http://schemas.openxmlformats.org/markup-compatibility/2006">
              <mc:Choice xmlns:v="urn:schemas-microsoft-com:vml" Requires="v">
                <p:oleObj spid="_x0000_s64536" name="Equation" r:id="rId3" imgW="1002865" imgH="418918" progId="Equation.3">
                  <p:embed/>
                </p:oleObj>
              </mc:Choice>
              <mc:Fallback>
                <p:oleObj name="Equation" r:id="rId3" imgW="1002865" imgH="41891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10000"/>
                        <a:ext cx="18589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4" name="Object 6"/>
          <p:cNvGraphicFramePr>
            <a:graphicFrameLocks noChangeAspect="1"/>
          </p:cNvGraphicFramePr>
          <p:nvPr/>
        </p:nvGraphicFramePr>
        <p:xfrm>
          <a:off x="4114800" y="4572000"/>
          <a:ext cx="1828800" cy="811213"/>
        </p:xfrm>
        <a:graphic>
          <a:graphicData uri="http://schemas.openxmlformats.org/presentationml/2006/ole">
            <mc:AlternateContent xmlns:mc="http://schemas.openxmlformats.org/markup-compatibility/2006">
              <mc:Choice xmlns:v="urn:schemas-microsoft-com:vml" Requires="v">
                <p:oleObj spid="_x0000_s64537" r:id="rId5" imgW="863225" imgH="380835" progId="Equation.3">
                  <p:embed/>
                </p:oleObj>
              </mc:Choice>
              <mc:Fallback>
                <p:oleObj r:id="rId5" imgW="863225" imgH="38083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572000"/>
                        <a:ext cx="18288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02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02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0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02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0291">
                                            <p:txEl>
                                              <p:pRg st="5" end="5"/>
                                            </p:txEl>
                                          </p:spTgt>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40292"/>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499"/>
                                          </p:stCondLst>
                                        </p:cTn>
                                        <p:tgtEl>
                                          <p:spTgt spid="140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C032AE4-2DD6-4605-8D78-2226ED621536}" type="datetime2">
              <a:rPr kumimoji="0" lang="zh-CN" altLang="en-US" sz="1400" smtClean="0"/>
              <a:pPr eaLnBrk="1" hangingPunct="1"/>
              <a:t>2017年2月26日</a:t>
            </a:fld>
            <a:endParaRPr kumimoji="0" lang="en-US" altLang="zh-CN" sz="1400" smtClean="0"/>
          </a:p>
        </p:txBody>
      </p:sp>
      <p:sp>
        <p:nvSpPr>
          <p:cNvPr id="65540"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1</a:t>
            </a:r>
            <a:r>
              <a:rPr lang="zh-CN" altLang="en-US" sz="2400" smtClean="0">
                <a:latin typeface="Times New Roman" pitchFamily="18" charset="0"/>
              </a:rPr>
              <a:t>章 小结</a:t>
            </a:r>
          </a:p>
        </p:txBody>
      </p:sp>
      <p:sp>
        <p:nvSpPr>
          <p:cNvPr id="151555" name="Rectangle 3"/>
          <p:cNvSpPr>
            <a:spLocks noGrp="1" noChangeArrowheads="1"/>
          </p:cNvSpPr>
          <p:nvPr>
            <p:ph type="body" idx="1"/>
          </p:nvPr>
        </p:nvSpPr>
        <p:spPr/>
        <p:txBody>
          <a:bodyPr/>
          <a:lstStyle/>
          <a:p>
            <a:pPr eaLnBrk="1" hangingPunct="1">
              <a:lnSpc>
                <a:spcPct val="90000"/>
              </a:lnSpc>
              <a:buFontTx/>
              <a:buNone/>
            </a:pPr>
            <a:r>
              <a:rPr lang="en-US" altLang="zh-CN" b="1" dirty="0" smtClean="0">
                <a:latin typeface="Times New Roman" pitchFamily="18" charset="0"/>
              </a:rPr>
              <a:t>1.1 </a:t>
            </a:r>
            <a:r>
              <a:rPr lang="zh-CN" altLang="en-US" b="1" dirty="0" smtClean="0">
                <a:latin typeface="Times New Roman" pitchFamily="18" charset="0"/>
              </a:rPr>
              <a:t>电子计算机与存储程序控制</a:t>
            </a:r>
          </a:p>
          <a:p>
            <a:pPr eaLnBrk="1" hangingPunct="1">
              <a:lnSpc>
                <a:spcPct val="90000"/>
              </a:lnSpc>
            </a:pPr>
            <a:r>
              <a:rPr lang="zh-CN" altLang="en-US" b="1" dirty="0" smtClean="0">
                <a:latin typeface="Times New Roman" pitchFamily="18" charset="0"/>
              </a:rPr>
              <a:t>存储程序概念</a:t>
            </a:r>
          </a:p>
          <a:p>
            <a:pPr eaLnBrk="1" hangingPunct="1">
              <a:lnSpc>
                <a:spcPct val="90000"/>
              </a:lnSpc>
            </a:pPr>
            <a:r>
              <a:rPr lang="zh-CN" altLang="en-US" b="1" dirty="0" smtClean="0">
                <a:latin typeface="Times New Roman" pitchFamily="18" charset="0"/>
              </a:rPr>
              <a:t>主机</a:t>
            </a:r>
          </a:p>
          <a:p>
            <a:pPr eaLnBrk="1" hangingPunct="1">
              <a:lnSpc>
                <a:spcPct val="90000"/>
              </a:lnSpc>
              <a:buFontTx/>
              <a:buNone/>
            </a:pPr>
            <a:r>
              <a:rPr lang="en-US" altLang="zh-CN" b="1" dirty="0" smtClean="0">
                <a:latin typeface="Times New Roman" pitchFamily="18" charset="0"/>
              </a:rPr>
              <a:t>1.2 </a:t>
            </a:r>
            <a:r>
              <a:rPr lang="zh-CN" altLang="en-US" b="1" dirty="0" smtClean="0">
                <a:latin typeface="Times New Roman" pitchFamily="18" charset="0"/>
              </a:rPr>
              <a:t>计算机系统的硬件组成  </a:t>
            </a:r>
          </a:p>
          <a:p>
            <a:pPr eaLnBrk="1" hangingPunct="1">
              <a:lnSpc>
                <a:spcPct val="90000"/>
              </a:lnSpc>
            </a:pPr>
            <a:r>
              <a:rPr lang="zh-CN" altLang="en-US" b="1" dirty="0" smtClean="0">
                <a:latin typeface="Times New Roman" pitchFamily="18" charset="0"/>
              </a:rPr>
              <a:t>计算机的五大基本部件</a:t>
            </a:r>
          </a:p>
          <a:p>
            <a:pPr eaLnBrk="1" hangingPunct="1">
              <a:lnSpc>
                <a:spcPct val="90000"/>
              </a:lnSpc>
            </a:pPr>
            <a:r>
              <a:rPr lang="zh-CN" altLang="en-US" b="1" dirty="0" smtClean="0">
                <a:latin typeface="Times New Roman" pitchFamily="18" charset="0"/>
              </a:rPr>
              <a:t>总线</a:t>
            </a:r>
          </a:p>
          <a:p>
            <a:pPr eaLnBrk="1" hangingPunct="1">
              <a:lnSpc>
                <a:spcPct val="90000"/>
              </a:lnSpc>
            </a:pPr>
            <a:r>
              <a:rPr lang="zh-CN" altLang="en-US" b="1" dirty="0" smtClean="0">
                <a:latin typeface="Times New Roman" pitchFamily="18" charset="0"/>
              </a:rPr>
              <a:t>三态门</a:t>
            </a:r>
          </a:p>
          <a:p>
            <a:pPr eaLnBrk="1" hangingPunct="1">
              <a:lnSpc>
                <a:spcPct val="90000"/>
              </a:lnSpc>
            </a:pPr>
            <a:r>
              <a:rPr lang="zh-CN" altLang="en-US" b="1" dirty="0" smtClean="0">
                <a:latin typeface="Times New Roman" pitchFamily="18" charset="0"/>
              </a:rPr>
              <a:t>大、中型机的典型结构</a:t>
            </a:r>
          </a:p>
          <a:p>
            <a:pPr eaLnBrk="1" hangingPunct="1">
              <a:lnSpc>
                <a:spcPct val="90000"/>
              </a:lnSpc>
            </a:pPr>
            <a:r>
              <a:rPr lang="zh-CN" altLang="en-US" b="1" dirty="0" smtClean="0">
                <a:solidFill>
                  <a:srgbClr val="000000"/>
                </a:solidFill>
                <a:latin typeface="Times New Roman" pitchFamily="18" charset="0"/>
              </a:rPr>
              <a:t>冯</a:t>
            </a:r>
            <a:r>
              <a:rPr lang="en-US" altLang="zh-CN" b="1" dirty="0" smtClean="0">
                <a:solidFill>
                  <a:srgbClr val="000000"/>
                </a:solidFill>
                <a:latin typeface="Times New Roman" pitchFamily="18" charset="0"/>
              </a:rPr>
              <a:t>·</a:t>
            </a:r>
            <a:r>
              <a:rPr lang="zh-CN" altLang="en-US" b="1" dirty="0" smtClean="0">
                <a:solidFill>
                  <a:srgbClr val="000000"/>
                </a:solidFill>
                <a:latin typeface="Times New Roman" pitchFamily="18" charset="0"/>
              </a:rPr>
              <a:t>诺依曼结构和哈佛结构</a:t>
            </a:r>
            <a:r>
              <a:rPr lang="zh-CN" altLang="en-US" b="1" dirty="0" smtClean="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1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15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15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1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B164031-002C-43F0-ABFD-5CE6848D89D0}" type="datetime2">
              <a:rPr kumimoji="0" lang="zh-CN" altLang="en-US" sz="1400" smtClean="0"/>
              <a:pPr eaLnBrk="1" hangingPunct="1"/>
              <a:t>2017年2月26日</a:t>
            </a:fld>
            <a:endParaRPr kumimoji="0" lang="en-US" altLang="zh-CN" sz="1400" smtClean="0"/>
          </a:p>
        </p:txBody>
      </p:sp>
      <p:sp>
        <p:nvSpPr>
          <p:cNvPr id="66564"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1</a:t>
            </a:r>
            <a:r>
              <a:rPr lang="zh-CN" altLang="en-US" sz="2400" smtClean="0">
                <a:latin typeface="Times New Roman" pitchFamily="18" charset="0"/>
              </a:rPr>
              <a:t>章 小结</a:t>
            </a:r>
          </a:p>
        </p:txBody>
      </p:sp>
      <p:sp>
        <p:nvSpPr>
          <p:cNvPr id="155651" name="Rectangle 3"/>
          <p:cNvSpPr>
            <a:spLocks noGrp="1" noChangeArrowheads="1"/>
          </p:cNvSpPr>
          <p:nvPr>
            <p:ph type="body" idx="1"/>
          </p:nvPr>
        </p:nvSpPr>
        <p:spPr>
          <a:xfrm>
            <a:off x="685800" y="990600"/>
            <a:ext cx="7772400" cy="5410200"/>
          </a:xfrm>
        </p:spPr>
        <p:txBody>
          <a:bodyPr/>
          <a:lstStyle/>
          <a:p>
            <a:pPr eaLnBrk="1" hangingPunct="1">
              <a:lnSpc>
                <a:spcPct val="90000"/>
              </a:lnSpc>
              <a:buFontTx/>
              <a:buNone/>
            </a:pPr>
            <a:r>
              <a:rPr lang="en-US" altLang="zh-CN" b="1" smtClean="0">
                <a:latin typeface="Times New Roman" pitchFamily="18" charset="0"/>
              </a:rPr>
              <a:t>1.3 </a:t>
            </a:r>
            <a:r>
              <a:rPr lang="zh-CN" altLang="en-US" b="1" smtClean="0">
                <a:latin typeface="Times New Roman" pitchFamily="18" charset="0"/>
              </a:rPr>
              <a:t>计算机系统</a:t>
            </a:r>
          </a:p>
          <a:p>
            <a:pPr eaLnBrk="1" hangingPunct="1">
              <a:lnSpc>
                <a:spcPct val="90000"/>
              </a:lnSpc>
            </a:pPr>
            <a:r>
              <a:rPr lang="zh-CN" altLang="en-US" b="1" smtClean="0">
                <a:latin typeface="Times New Roman" pitchFamily="18" charset="0"/>
              </a:rPr>
              <a:t>计算机系统</a:t>
            </a:r>
          </a:p>
          <a:p>
            <a:pPr eaLnBrk="1" hangingPunct="1">
              <a:lnSpc>
                <a:spcPct val="90000"/>
              </a:lnSpc>
            </a:pPr>
            <a:r>
              <a:rPr lang="zh-CN" altLang="en-US" b="1" smtClean="0">
                <a:latin typeface="Times New Roman" pitchFamily="18" charset="0"/>
              </a:rPr>
              <a:t>硬件和软件的关系</a:t>
            </a:r>
          </a:p>
          <a:p>
            <a:pPr eaLnBrk="1" hangingPunct="1">
              <a:lnSpc>
                <a:spcPct val="90000"/>
              </a:lnSpc>
            </a:pPr>
            <a:r>
              <a:rPr lang="zh-CN" altLang="en-US" b="1" smtClean="0">
                <a:latin typeface="Times New Roman" pitchFamily="18" charset="0"/>
              </a:rPr>
              <a:t>系列机概念</a:t>
            </a:r>
          </a:p>
          <a:p>
            <a:pPr eaLnBrk="1" hangingPunct="1">
              <a:lnSpc>
                <a:spcPct val="90000"/>
              </a:lnSpc>
            </a:pPr>
            <a:r>
              <a:rPr lang="zh-CN" altLang="en-US" b="1" smtClean="0">
                <a:latin typeface="Times New Roman" pitchFamily="18" charset="0"/>
              </a:rPr>
              <a:t>软件兼容</a:t>
            </a:r>
          </a:p>
          <a:p>
            <a:pPr eaLnBrk="1" hangingPunct="1">
              <a:lnSpc>
                <a:spcPct val="90000"/>
              </a:lnSpc>
            </a:pPr>
            <a:r>
              <a:rPr lang="zh-CN" altLang="en-US" b="1" smtClean="0">
                <a:latin typeface="Times New Roman" pitchFamily="18" charset="0"/>
              </a:rPr>
              <a:t>固件的概念</a:t>
            </a:r>
          </a:p>
          <a:p>
            <a:pPr eaLnBrk="1" hangingPunct="1">
              <a:lnSpc>
                <a:spcPct val="90000"/>
              </a:lnSpc>
            </a:pPr>
            <a:r>
              <a:rPr lang="zh-CN" altLang="en-US" b="1" smtClean="0">
                <a:latin typeface="Times New Roman" pitchFamily="18" charset="0"/>
              </a:rPr>
              <a:t>虚拟机概念</a:t>
            </a:r>
          </a:p>
          <a:p>
            <a:pPr eaLnBrk="1" hangingPunct="1">
              <a:lnSpc>
                <a:spcPct val="90000"/>
              </a:lnSpc>
              <a:buFontTx/>
              <a:buNone/>
            </a:pPr>
            <a:r>
              <a:rPr lang="en-US" altLang="zh-CN" b="1" smtClean="0">
                <a:latin typeface="Times New Roman" pitchFamily="18" charset="0"/>
              </a:rPr>
              <a:t>1.4 </a:t>
            </a:r>
            <a:r>
              <a:rPr lang="zh-CN" altLang="en-US" b="1" smtClean="0">
                <a:latin typeface="Times New Roman" pitchFamily="18" charset="0"/>
              </a:rPr>
              <a:t>计算机的工作过程和主要性能指标</a:t>
            </a:r>
          </a:p>
          <a:p>
            <a:pPr eaLnBrk="1" hangingPunct="1">
              <a:lnSpc>
                <a:spcPct val="90000"/>
              </a:lnSpc>
            </a:pPr>
            <a:r>
              <a:rPr lang="zh-CN" altLang="en-US" b="1" smtClean="0">
                <a:latin typeface="Times New Roman" pitchFamily="18" charset="0"/>
              </a:rPr>
              <a:t>主要性能指标</a:t>
            </a:r>
          </a:p>
          <a:p>
            <a:pPr eaLnBrk="1" hangingPunct="1">
              <a:lnSpc>
                <a:spcPct val="90000"/>
              </a:lnSpc>
              <a:buFontTx/>
              <a:buNone/>
            </a:pPr>
            <a:r>
              <a:rPr lang="zh-CN" altLang="en-US" b="1" smtClean="0">
                <a:latin typeface="Times New Roman" pitchFamily="18" charset="0"/>
              </a:rPr>
              <a:t>    机器字长、数据通路宽度、主存容量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5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5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5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5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56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56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56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565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5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B0643F7F-C893-471F-8539-7D72B7054439}" type="datetime2">
              <a:rPr lang="zh-CN" altLang="en-US" smtClean="0"/>
              <a:pPr>
                <a:defRPr/>
              </a:pPr>
              <a:t>2017年2月26日</a:t>
            </a:fld>
            <a:endParaRPr lang="en-US" altLang="zh-CN"/>
          </a:p>
        </p:txBody>
      </p:sp>
      <p:pic>
        <p:nvPicPr>
          <p:cNvPr id="66562" name="Picture 2" descr="C:\Users\Frank\Desktop\77094b36acaf2edd58a70a358b1001e93801939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089011"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37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F270966-FE61-4CB2-B3A5-C8E80A5EF95E}" type="datetime2">
              <a:rPr kumimoji="0" lang="zh-CN" altLang="en-US" sz="1400" smtClean="0"/>
              <a:pPr eaLnBrk="1" hangingPunct="1"/>
              <a:t>2017年2月26日</a:t>
            </a:fld>
            <a:endParaRPr kumimoji="0" lang="en-US" altLang="zh-CN" sz="1400" smtClean="0"/>
          </a:p>
        </p:txBody>
      </p:sp>
      <p:sp>
        <p:nvSpPr>
          <p:cNvPr id="9220" name="Rectangle 2"/>
          <p:cNvSpPr>
            <a:spLocks noGrp="1" noChangeArrowheads="1"/>
          </p:cNvSpPr>
          <p:nvPr>
            <p:ph type="title"/>
          </p:nvPr>
        </p:nvSpPr>
        <p:spPr/>
        <p:txBody>
          <a:bodyPr/>
          <a:lstStyle/>
          <a:p>
            <a:pPr algn="just" eaLnBrk="1" hangingPunct="1"/>
            <a:r>
              <a:rPr lang="zh-CN" altLang="en-US" smtClean="0">
                <a:latin typeface="宋体" pitchFamily="2" charset="-122"/>
              </a:rPr>
              <a:t>学习指南</a:t>
            </a:r>
            <a:endParaRPr lang="zh-CN" altLang="en-US" sz="3600" b="0" smtClean="0">
              <a:latin typeface="宋体" pitchFamily="2" charset="-122"/>
            </a:endParaRPr>
          </a:p>
        </p:txBody>
      </p:sp>
      <p:sp>
        <p:nvSpPr>
          <p:cNvPr id="157699" name="Rectangle 3"/>
          <p:cNvSpPr>
            <a:spLocks noGrp="1" noChangeArrowheads="1"/>
          </p:cNvSpPr>
          <p:nvPr>
            <p:ph type="body" idx="1"/>
          </p:nvPr>
        </p:nvSpPr>
        <p:spPr/>
        <p:txBody>
          <a:bodyPr/>
          <a:lstStyle/>
          <a:p>
            <a:pPr algn="just" eaLnBrk="1" hangingPunct="1">
              <a:lnSpc>
                <a:spcPct val="90000"/>
              </a:lnSpc>
              <a:buFontTx/>
              <a:buNone/>
            </a:pPr>
            <a:r>
              <a:rPr lang="zh-CN" altLang="en-US" sz="4000" b="1" dirty="0" smtClean="0">
                <a:latin typeface="Times New Roman" pitchFamily="18" charset="0"/>
              </a:rPr>
              <a:t>参考书</a:t>
            </a:r>
          </a:p>
          <a:p>
            <a:pPr algn="just" eaLnBrk="1" hangingPunct="1">
              <a:lnSpc>
                <a:spcPct val="90000"/>
              </a:lnSpc>
            </a:pPr>
            <a:r>
              <a:rPr lang="zh-CN" altLang="en-US" sz="4000" b="1" dirty="0" smtClean="0">
                <a:latin typeface="Times New Roman" pitchFamily="18" charset="0"/>
              </a:rPr>
              <a:t>白中英，计算机组成原理（第四版），清华大学出版社。</a:t>
            </a:r>
            <a:endParaRPr lang="en-US" altLang="zh-CN" sz="4000" b="1" dirty="0" smtClean="0">
              <a:latin typeface="Times New Roman" pitchFamily="18" charset="0"/>
            </a:endParaRPr>
          </a:p>
          <a:p>
            <a:pPr algn="just" eaLnBrk="1" hangingPunct="1">
              <a:lnSpc>
                <a:spcPct val="90000"/>
              </a:lnSpc>
            </a:pPr>
            <a:endParaRPr lang="zh-CN" altLang="en-US" sz="4000" b="1" dirty="0" smtClean="0">
              <a:latin typeface="Times New Roman" pitchFamily="18" charset="0"/>
            </a:endParaRPr>
          </a:p>
          <a:p>
            <a:pPr algn="just" eaLnBrk="1" hangingPunct="1">
              <a:lnSpc>
                <a:spcPct val="90000"/>
              </a:lnSpc>
            </a:pPr>
            <a:r>
              <a:rPr lang="zh-CN" altLang="en-US" sz="4000" b="1" dirty="0" smtClean="0">
                <a:latin typeface="Times New Roman" pitchFamily="18" charset="0"/>
              </a:rPr>
              <a:t>蒋本珊，计算机组成原理学习指导与习题解析（第</a:t>
            </a:r>
            <a:r>
              <a:rPr lang="en-US" altLang="zh-CN" sz="4000" b="1" dirty="0" smtClean="0">
                <a:latin typeface="Times New Roman" pitchFamily="18" charset="0"/>
              </a:rPr>
              <a:t>3</a:t>
            </a:r>
            <a:r>
              <a:rPr lang="zh-CN" altLang="en-US" sz="4000" b="1" dirty="0" smtClean="0">
                <a:latin typeface="Times New Roman" pitchFamily="18" charset="0"/>
              </a:rPr>
              <a:t>版），北京，清华大学出版社。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80B98C4-8175-434F-941F-4DAB00B54DD0}" type="datetime2">
              <a:rPr kumimoji="0" lang="zh-CN" altLang="en-US" sz="1400" smtClean="0"/>
              <a:pPr eaLnBrk="1" hangingPunct="1"/>
              <a:t>2017年2月26日</a:t>
            </a:fld>
            <a:endParaRPr kumimoji="0" lang="en-US" altLang="zh-CN" sz="1400" smtClean="0"/>
          </a:p>
        </p:txBody>
      </p:sp>
      <p:sp>
        <p:nvSpPr>
          <p:cNvPr id="10244" name="Rectangle 2"/>
          <p:cNvSpPr>
            <a:spLocks noGrp="1" noChangeArrowheads="1"/>
          </p:cNvSpPr>
          <p:nvPr>
            <p:ph type="title" idx="4294967295"/>
          </p:nvPr>
        </p:nvSpPr>
        <p:spPr/>
        <p:txBody>
          <a:bodyPr/>
          <a:lstStyle/>
          <a:p>
            <a:pPr eaLnBrk="1" hangingPunct="1"/>
            <a:r>
              <a:rPr lang="zh-CN" altLang="en-US" smtClean="0">
                <a:solidFill>
                  <a:schemeClr val="tx1"/>
                </a:solidFill>
                <a:latin typeface="Times New Roman" pitchFamily="18" charset="0"/>
              </a:rPr>
              <a:t>第</a:t>
            </a:r>
            <a:r>
              <a:rPr lang="en-US" altLang="zh-CN" smtClean="0">
                <a:solidFill>
                  <a:schemeClr val="tx1"/>
                </a:solidFill>
                <a:latin typeface="Times New Roman" pitchFamily="18" charset="0"/>
              </a:rPr>
              <a:t>1</a:t>
            </a:r>
            <a:r>
              <a:rPr lang="zh-CN" altLang="en-US" smtClean="0">
                <a:solidFill>
                  <a:schemeClr val="tx1"/>
                </a:solidFill>
                <a:latin typeface="Times New Roman" pitchFamily="18" charset="0"/>
              </a:rPr>
              <a:t>章  </a:t>
            </a:r>
          </a:p>
        </p:txBody>
      </p:sp>
      <p:sp>
        <p:nvSpPr>
          <p:cNvPr id="10245" name="Rectangle 3"/>
          <p:cNvSpPr>
            <a:spLocks noGrp="1" noChangeArrowheads="1"/>
          </p:cNvSpPr>
          <p:nvPr>
            <p:ph type="body" idx="4294967295"/>
          </p:nvPr>
        </p:nvSpPr>
        <p:spPr/>
        <p:txBody>
          <a:bodyPr/>
          <a:lstStyle/>
          <a:p>
            <a:pPr algn="ctr" eaLnBrk="1" hangingPunct="1">
              <a:buFontTx/>
              <a:buNone/>
            </a:pPr>
            <a:endParaRPr lang="en-US" altLang="zh-CN" sz="6000" smtClean="0">
              <a:latin typeface="宋体" pitchFamily="2" charset="-122"/>
            </a:endParaRPr>
          </a:p>
          <a:p>
            <a:pPr algn="ctr" eaLnBrk="1" hangingPunct="1">
              <a:buFontTx/>
              <a:buNone/>
            </a:pPr>
            <a:r>
              <a:rPr lang="zh-CN" altLang="en-US" sz="11000" b="1" smtClean="0">
                <a:latin typeface="宋体" pitchFamily="2" charset="-122"/>
              </a:rPr>
              <a:t>概论</a:t>
            </a:r>
          </a:p>
        </p:txBody>
      </p:sp>
      <p:sp>
        <p:nvSpPr>
          <p:cNvPr id="10246" name="Line 4"/>
          <p:cNvSpPr>
            <a:spLocks noChangeShapeType="1"/>
          </p:cNvSpPr>
          <p:nvPr/>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2203</TotalTime>
  <Words>3404</Words>
  <Application>Microsoft Office PowerPoint</Application>
  <PresentationFormat>全屏显示(4:3)</PresentationFormat>
  <Paragraphs>623</Paragraphs>
  <Slides>64</Slides>
  <Notes>1</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64</vt:i4>
      </vt:variant>
    </vt:vector>
  </HeadingPairs>
  <TitlesOfParts>
    <vt:vector size="71" baseType="lpstr">
      <vt:lpstr>Sumi Painting</vt:lpstr>
      <vt:lpstr>Clip</vt:lpstr>
      <vt:lpstr>Document</vt:lpstr>
      <vt:lpstr>VISIO</vt:lpstr>
      <vt:lpstr>Visio</vt:lpstr>
      <vt:lpstr>Equation</vt:lpstr>
      <vt:lpstr>Microsoft 公式 3.0</vt:lpstr>
      <vt:lpstr>PowerPoint 演示文稿</vt:lpstr>
      <vt:lpstr>学习指南</vt:lpstr>
      <vt:lpstr>学习指南</vt:lpstr>
      <vt:lpstr>学习指南</vt:lpstr>
      <vt:lpstr>学习指南</vt:lpstr>
      <vt:lpstr>学习指南</vt:lpstr>
      <vt:lpstr>PowerPoint 演示文稿</vt:lpstr>
      <vt:lpstr>学习指南</vt:lpstr>
      <vt:lpstr>第1章  </vt:lpstr>
      <vt:lpstr>第1章  </vt:lpstr>
      <vt:lpstr>1.1 电子计算机与存储程序控制</vt:lpstr>
      <vt:lpstr>1.1 电子计算机与存储程序控制</vt:lpstr>
      <vt:lpstr>1.1 电子计算机与存储程序控制</vt:lpstr>
      <vt:lpstr>1.1 电子计算机与存储程序控制</vt:lpstr>
      <vt:lpstr>1.1 电子计算机与存储程序控制</vt:lpstr>
      <vt:lpstr>1.1 电子计算机与存储程序控制</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1.2 计算机的硬件组成</vt:lpstr>
      <vt:lpstr>1.3 计算机系统</vt:lpstr>
      <vt:lpstr>1.3 计算机系统</vt:lpstr>
      <vt:lpstr>1.3 计算机系统</vt:lpstr>
      <vt:lpstr>1.3 计算机系统</vt:lpstr>
      <vt:lpstr>1.3 计算机系统</vt:lpstr>
      <vt:lpstr>1.3 计算机系统</vt:lpstr>
      <vt:lpstr>1.3 计算机系统</vt:lpstr>
      <vt:lpstr>1.3 计算机系统</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1.4 计算机的工作过程和主要性能指标</vt:lpstr>
      <vt:lpstr>第1章 小结</vt:lpstr>
      <vt:lpstr>第1章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概论</dc:title>
  <dc:creator>蒋本珊</dc:creator>
  <cp:lastModifiedBy>Frank</cp:lastModifiedBy>
  <cp:revision>96</cp:revision>
  <dcterms:created xsi:type="dcterms:W3CDTF">2002-04-27T03:56:03Z</dcterms:created>
  <dcterms:modified xsi:type="dcterms:W3CDTF">2017-02-26T13:10:25Z</dcterms:modified>
</cp:coreProperties>
</file>