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6.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7.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8.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9.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1" r:id="rId2"/>
    <p:sldMasterId id="2147483676" r:id="rId3"/>
    <p:sldMasterId id="2147483691" r:id="rId4"/>
    <p:sldMasterId id="2147483706" r:id="rId5"/>
    <p:sldMasterId id="2147483721" r:id="rId6"/>
    <p:sldMasterId id="2147483736" r:id="rId7"/>
    <p:sldMasterId id="2147483751" r:id="rId8"/>
    <p:sldMasterId id="2147483766" r:id="rId9"/>
    <p:sldMasterId id="2147483781" r:id="rId10"/>
  </p:sldMasterIdLst>
  <p:notesMasterIdLst>
    <p:notesMasterId r:id="rId124"/>
  </p:notesMasterIdLst>
  <p:sldIdLst>
    <p:sldId id="358" r:id="rId11"/>
    <p:sldId id="359" r:id="rId12"/>
    <p:sldId id="360" r:id="rId13"/>
    <p:sldId id="361" r:id="rId14"/>
    <p:sldId id="362" r:id="rId15"/>
    <p:sldId id="363" r:id="rId16"/>
    <p:sldId id="364" r:id="rId17"/>
    <p:sldId id="365" r:id="rId18"/>
    <p:sldId id="470" r:id="rId19"/>
    <p:sldId id="367" r:id="rId20"/>
    <p:sldId id="472" r:id="rId21"/>
    <p:sldId id="473" r:id="rId22"/>
    <p:sldId id="474" r:id="rId23"/>
    <p:sldId id="475" r:id="rId24"/>
    <p:sldId id="476" r:id="rId25"/>
    <p:sldId id="477" r:id="rId26"/>
    <p:sldId id="368" r:id="rId27"/>
    <p:sldId id="369" r:id="rId28"/>
    <p:sldId id="374" r:id="rId29"/>
    <p:sldId id="375" r:id="rId30"/>
    <p:sldId id="376" r:id="rId31"/>
    <p:sldId id="464" r:id="rId32"/>
    <p:sldId id="377" r:id="rId33"/>
    <p:sldId id="378" r:id="rId34"/>
    <p:sldId id="379" r:id="rId35"/>
    <p:sldId id="380" r:id="rId36"/>
    <p:sldId id="381" r:id="rId37"/>
    <p:sldId id="478" r:id="rId38"/>
    <p:sldId id="480" r:id="rId39"/>
    <p:sldId id="479" r:id="rId40"/>
    <p:sldId id="488" r:id="rId41"/>
    <p:sldId id="382" r:id="rId42"/>
    <p:sldId id="461" r:id="rId43"/>
    <p:sldId id="465" r:id="rId44"/>
    <p:sldId id="383" r:id="rId45"/>
    <p:sldId id="384" r:id="rId46"/>
    <p:sldId id="489" r:id="rId47"/>
    <p:sldId id="454" r:id="rId48"/>
    <p:sldId id="453" r:id="rId49"/>
    <p:sldId id="385" r:id="rId50"/>
    <p:sldId id="387" r:id="rId51"/>
    <p:sldId id="386" r:id="rId52"/>
    <p:sldId id="388" r:id="rId53"/>
    <p:sldId id="389" r:id="rId54"/>
    <p:sldId id="390" r:id="rId55"/>
    <p:sldId id="391" r:id="rId56"/>
    <p:sldId id="392" r:id="rId57"/>
    <p:sldId id="393" r:id="rId58"/>
    <p:sldId id="481" r:id="rId59"/>
    <p:sldId id="395" r:id="rId60"/>
    <p:sldId id="396" r:id="rId61"/>
    <p:sldId id="397" r:id="rId62"/>
    <p:sldId id="398" r:id="rId63"/>
    <p:sldId id="482" r:id="rId64"/>
    <p:sldId id="483" r:id="rId65"/>
    <p:sldId id="484" r:id="rId66"/>
    <p:sldId id="402" r:id="rId67"/>
    <p:sldId id="463" r:id="rId68"/>
    <p:sldId id="498" r:id="rId69"/>
    <p:sldId id="490" r:id="rId70"/>
    <p:sldId id="491" r:id="rId71"/>
    <p:sldId id="493" r:id="rId72"/>
    <p:sldId id="403" r:id="rId73"/>
    <p:sldId id="404" r:id="rId74"/>
    <p:sldId id="462" r:id="rId75"/>
    <p:sldId id="410" r:id="rId76"/>
    <p:sldId id="411" r:id="rId77"/>
    <p:sldId id="412" r:id="rId78"/>
    <p:sldId id="413" r:id="rId79"/>
    <p:sldId id="414" r:id="rId80"/>
    <p:sldId id="485" r:id="rId81"/>
    <p:sldId id="415" r:id="rId82"/>
    <p:sldId id="419" r:id="rId83"/>
    <p:sldId id="420" r:id="rId84"/>
    <p:sldId id="451" r:id="rId85"/>
    <p:sldId id="421" r:id="rId86"/>
    <p:sldId id="422" r:id="rId87"/>
    <p:sldId id="423" r:id="rId88"/>
    <p:sldId id="424" r:id="rId89"/>
    <p:sldId id="425" r:id="rId90"/>
    <p:sldId id="456" r:id="rId91"/>
    <p:sldId id="426" r:id="rId92"/>
    <p:sldId id="492" r:id="rId93"/>
    <p:sldId id="457" r:id="rId94"/>
    <p:sldId id="427" r:id="rId95"/>
    <p:sldId id="428" r:id="rId96"/>
    <p:sldId id="429" r:id="rId97"/>
    <p:sldId id="430" r:id="rId98"/>
    <p:sldId id="431" r:id="rId99"/>
    <p:sldId id="434" r:id="rId100"/>
    <p:sldId id="452" r:id="rId101"/>
    <p:sldId id="486" r:id="rId102"/>
    <p:sldId id="487" r:id="rId103"/>
    <p:sldId id="458" r:id="rId104"/>
    <p:sldId id="438" r:id="rId105"/>
    <p:sldId id="439" r:id="rId106"/>
    <p:sldId id="440" r:id="rId107"/>
    <p:sldId id="441" r:id="rId108"/>
    <p:sldId id="496" r:id="rId109"/>
    <p:sldId id="466" r:id="rId110"/>
    <p:sldId id="443" r:id="rId111"/>
    <p:sldId id="445" r:id="rId112"/>
    <p:sldId id="446" r:id="rId113"/>
    <p:sldId id="467" r:id="rId114"/>
    <p:sldId id="499" r:id="rId115"/>
    <p:sldId id="494" r:id="rId116"/>
    <p:sldId id="495" r:id="rId117"/>
    <p:sldId id="497" r:id="rId118"/>
    <p:sldId id="447" r:id="rId119"/>
    <p:sldId id="448" r:id="rId120"/>
    <p:sldId id="460" r:id="rId121"/>
    <p:sldId id="449" r:id="rId122"/>
    <p:sldId id="450" r:id="rId123"/>
  </p:sldIdLst>
  <p:sldSz cx="9144000" cy="6858000" type="screen4x3"/>
  <p:notesSz cx="6858000" cy="9144000"/>
  <p:defaultTextStyle>
    <a:defPPr>
      <a:defRPr lang="zh-CN"/>
    </a:defPPr>
    <a:lvl1pPr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E82"/>
    <a:srgbClr val="FF0000"/>
    <a:srgbClr val="008000"/>
    <a:srgbClr val="E6DFE9"/>
    <a:srgbClr val="E2D9E5"/>
    <a:srgbClr val="DFD6E2"/>
    <a:srgbClr val="E9E1D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6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8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117" Type="http://schemas.openxmlformats.org/officeDocument/2006/relationships/slide" Target="slides/slide107.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slide" Target="slides/slide74.xml"/><Relationship Id="rId89" Type="http://schemas.openxmlformats.org/officeDocument/2006/relationships/slide" Target="slides/slide79.xml"/><Relationship Id="rId112" Type="http://schemas.openxmlformats.org/officeDocument/2006/relationships/slide" Target="slides/slide102.xml"/><Relationship Id="rId16" Type="http://schemas.openxmlformats.org/officeDocument/2006/relationships/slide" Target="slides/slide6.xml"/><Relationship Id="rId107" Type="http://schemas.openxmlformats.org/officeDocument/2006/relationships/slide" Target="slides/slide97.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102" Type="http://schemas.openxmlformats.org/officeDocument/2006/relationships/slide" Target="slides/slide92.xml"/><Relationship Id="rId123" Type="http://schemas.openxmlformats.org/officeDocument/2006/relationships/slide" Target="slides/slide113.xml"/><Relationship Id="rId128" Type="http://schemas.openxmlformats.org/officeDocument/2006/relationships/tableStyles" Target="tableStyles.xml"/><Relationship Id="rId5" Type="http://schemas.openxmlformats.org/officeDocument/2006/relationships/slideMaster" Target="slideMasters/slideMaster5.xml"/><Relationship Id="rId90" Type="http://schemas.openxmlformats.org/officeDocument/2006/relationships/slide" Target="slides/slide80.xml"/><Relationship Id="rId95" Type="http://schemas.openxmlformats.org/officeDocument/2006/relationships/slide" Target="slides/slide85.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slide" Target="slides/slide67.xml"/><Relationship Id="rId100" Type="http://schemas.openxmlformats.org/officeDocument/2006/relationships/slide" Target="slides/slide90.xml"/><Relationship Id="rId105" Type="http://schemas.openxmlformats.org/officeDocument/2006/relationships/slide" Target="slides/slide95.xml"/><Relationship Id="rId113" Type="http://schemas.openxmlformats.org/officeDocument/2006/relationships/slide" Target="slides/slide103.xml"/><Relationship Id="rId118" Type="http://schemas.openxmlformats.org/officeDocument/2006/relationships/slide" Target="slides/slide108.xml"/><Relationship Id="rId12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slide" Target="slides/slide70.xml"/><Relationship Id="rId85" Type="http://schemas.openxmlformats.org/officeDocument/2006/relationships/slide" Target="slides/slide75.xml"/><Relationship Id="rId93" Type="http://schemas.openxmlformats.org/officeDocument/2006/relationships/slide" Target="slides/slide83.xml"/><Relationship Id="rId98" Type="http://schemas.openxmlformats.org/officeDocument/2006/relationships/slide" Target="slides/slide88.xml"/><Relationship Id="rId121" Type="http://schemas.openxmlformats.org/officeDocument/2006/relationships/slide" Target="slides/slide11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103" Type="http://schemas.openxmlformats.org/officeDocument/2006/relationships/slide" Target="slides/slide93.xml"/><Relationship Id="rId108" Type="http://schemas.openxmlformats.org/officeDocument/2006/relationships/slide" Target="slides/slide98.xml"/><Relationship Id="rId116" Type="http://schemas.openxmlformats.org/officeDocument/2006/relationships/slide" Target="slides/slide106.xml"/><Relationship Id="rId124" Type="http://schemas.openxmlformats.org/officeDocument/2006/relationships/notesMaster" Target="notesMasters/notesMaster1.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slide" Target="slides/slide78.xml"/><Relationship Id="rId91" Type="http://schemas.openxmlformats.org/officeDocument/2006/relationships/slide" Target="slides/slide81.xml"/><Relationship Id="rId96" Type="http://schemas.openxmlformats.org/officeDocument/2006/relationships/slide" Target="slides/slide86.xml"/><Relationship Id="rId111" Type="http://schemas.openxmlformats.org/officeDocument/2006/relationships/slide" Target="slides/slide10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6" Type="http://schemas.openxmlformats.org/officeDocument/2006/relationships/slide" Target="slides/slide96.xml"/><Relationship Id="rId114" Type="http://schemas.openxmlformats.org/officeDocument/2006/relationships/slide" Target="slides/slide104.xml"/><Relationship Id="rId119" Type="http://schemas.openxmlformats.org/officeDocument/2006/relationships/slide" Target="slides/slide109.xml"/><Relationship Id="rId127" Type="http://schemas.openxmlformats.org/officeDocument/2006/relationships/theme" Target="theme/theme1.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openxmlformats.org/officeDocument/2006/relationships/slide" Target="slides/slide84.xml"/><Relationship Id="rId99" Type="http://schemas.openxmlformats.org/officeDocument/2006/relationships/slide" Target="slides/slide89.xml"/><Relationship Id="rId101" Type="http://schemas.openxmlformats.org/officeDocument/2006/relationships/slide" Target="slides/slide91.xml"/><Relationship Id="rId122" Type="http://schemas.openxmlformats.org/officeDocument/2006/relationships/slide" Target="slides/slide112.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109" Type="http://schemas.openxmlformats.org/officeDocument/2006/relationships/slide" Target="slides/slide9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97" Type="http://schemas.openxmlformats.org/officeDocument/2006/relationships/slide" Target="slides/slide87.xml"/><Relationship Id="rId104" Type="http://schemas.openxmlformats.org/officeDocument/2006/relationships/slide" Target="slides/slide94.xml"/><Relationship Id="rId120" Type="http://schemas.openxmlformats.org/officeDocument/2006/relationships/slide" Target="slides/slide110.xml"/><Relationship Id="rId125"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61.xml"/><Relationship Id="rId92" Type="http://schemas.openxmlformats.org/officeDocument/2006/relationships/slide" Target="slides/slide82.xml"/><Relationship Id="rId2" Type="http://schemas.openxmlformats.org/officeDocument/2006/relationships/slideMaster" Target="slideMasters/slideMaster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slide" Target="slides/slide77.xml"/><Relationship Id="rId110" Type="http://schemas.openxmlformats.org/officeDocument/2006/relationships/slide" Target="slides/slide100.xml"/><Relationship Id="rId115" Type="http://schemas.openxmlformats.org/officeDocument/2006/relationships/slide" Target="slides/slide105.xml"/><Relationship Id="rId61" Type="http://schemas.openxmlformats.org/officeDocument/2006/relationships/slide" Target="slides/slide51.xml"/><Relationship Id="rId82" Type="http://schemas.openxmlformats.org/officeDocument/2006/relationships/slide" Target="slides/slide7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ltLang="zh-CN"/>
          </a:p>
        </p:txBody>
      </p:sp>
      <p:sp>
        <p:nvSpPr>
          <p:cNvPr id="146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ltLang="zh-CN"/>
          </a:p>
        </p:txBody>
      </p:sp>
      <p:sp>
        <p:nvSpPr>
          <p:cNvPr id="146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6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643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ltLang="zh-CN"/>
          </a:p>
        </p:txBody>
      </p:sp>
      <p:sp>
        <p:nvSpPr>
          <p:cNvPr id="14643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C76F8710-28AC-4DC3-A29E-498ECE17E183}" type="slidenum">
              <a:rPr lang="en-US" altLang="zh-CN"/>
              <a:pPr/>
              <a:t>‹#›</a:t>
            </a:fld>
            <a:endParaRPr lang="en-US" altLang="zh-CN"/>
          </a:p>
        </p:txBody>
      </p:sp>
    </p:spTree>
    <p:extLst>
      <p:ext uri="{BB962C8B-B14F-4D97-AF65-F5344CB8AC3E}">
        <p14:creationId xmlns:p14="http://schemas.microsoft.com/office/powerpoint/2010/main" val="39647021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a:ln/>
        </p:spPr>
      </p:sp>
      <p:sp>
        <p:nvSpPr>
          <p:cNvPr id="184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84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75EE783-A7E0-4E79-A514-BE3F815288B9}" type="slidenum">
              <a:rPr lang="en-US" altLang="zh-CN">
                <a:solidFill>
                  <a:srgbClr val="000000"/>
                </a:solidFill>
              </a:rPr>
              <a:pPr eaLnBrk="1" hangingPunct="1"/>
              <a:t>31</a:t>
            </a:fld>
            <a:endParaRPr lang="en-US" altLang="zh-CN">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a:ln/>
        </p:spPr>
      </p:sp>
      <p:sp>
        <p:nvSpPr>
          <p:cNvPr id="190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90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fld id="{5476C3DA-8B7E-4F29-8E47-9D53CC4BA8BA}" type="slidenum">
              <a:rPr lang="en-US" altLang="zh-CN" smtClean="0">
                <a:solidFill>
                  <a:srgbClr val="000000"/>
                </a:solidFill>
              </a:rPr>
              <a:pPr eaLnBrk="1" hangingPunct="1"/>
              <a:t>106</a:t>
            </a:fld>
            <a:endParaRPr lang="en-US" altLang="zh-CN" smtClean="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幻灯片图像占位符 1"/>
          <p:cNvSpPr>
            <a:spLocks noGrp="1" noRot="1" noChangeAspect="1" noTextEdit="1"/>
          </p:cNvSpPr>
          <p:nvPr>
            <p:ph type="sldImg"/>
          </p:nvPr>
        </p:nvSpPr>
        <p:spPr>
          <a:ln/>
        </p:spPr>
      </p:sp>
      <p:sp>
        <p:nvSpPr>
          <p:cNvPr id="191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914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fld id="{586B2885-FB70-4726-9103-DBC046545C5F}" type="slidenum">
              <a:rPr lang="en-US" altLang="zh-CN" smtClean="0">
                <a:solidFill>
                  <a:srgbClr val="000000"/>
                </a:solidFill>
              </a:rPr>
              <a:pPr eaLnBrk="1" hangingPunct="1"/>
              <a:t>107</a:t>
            </a:fld>
            <a:endParaRPr lang="en-US" altLang="zh-CN" smtClean="0">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幻灯片图像占位符 1"/>
          <p:cNvSpPr>
            <a:spLocks noGrp="1" noRot="1" noChangeAspect="1" noTextEdit="1"/>
          </p:cNvSpPr>
          <p:nvPr>
            <p:ph type="sldImg"/>
          </p:nvPr>
        </p:nvSpPr>
        <p:spPr>
          <a:ln/>
        </p:spPr>
      </p:sp>
      <p:sp>
        <p:nvSpPr>
          <p:cNvPr id="197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97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fld id="{0E20C812-372C-4D50-984A-FB064B6E0D29}" type="slidenum">
              <a:rPr lang="en-US" altLang="zh-CN" smtClean="0">
                <a:solidFill>
                  <a:srgbClr val="000000"/>
                </a:solidFill>
              </a:rPr>
              <a:pPr eaLnBrk="1" hangingPunct="1"/>
              <a:t>108</a:t>
            </a:fld>
            <a:endParaRPr lang="en-US" altLang="zh-CN" smtClean="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幻灯片图像占位符 1"/>
          <p:cNvSpPr>
            <a:spLocks noGrp="1" noRot="1" noChangeAspect="1" noTextEdit="1"/>
          </p:cNvSpPr>
          <p:nvPr>
            <p:ph type="sldImg"/>
          </p:nvPr>
        </p:nvSpPr>
        <p:spPr>
          <a:ln/>
        </p:spPr>
      </p:sp>
      <p:sp>
        <p:nvSpPr>
          <p:cNvPr id="197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97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fld id="{0E20C812-372C-4D50-984A-FB064B6E0D29}" type="slidenum">
              <a:rPr lang="en-US" altLang="zh-CN" smtClean="0">
                <a:solidFill>
                  <a:srgbClr val="000000"/>
                </a:solidFill>
              </a:rPr>
              <a:pPr eaLnBrk="1" hangingPunct="1"/>
              <a:t>37</a:t>
            </a:fld>
            <a:endParaRPr lang="en-US" altLang="zh-CN" smtClean="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幻灯片图像占位符 1"/>
          <p:cNvSpPr>
            <a:spLocks noGrp="1" noRot="1" noChangeAspect="1" noTextEdit="1"/>
          </p:cNvSpPr>
          <p:nvPr>
            <p:ph type="sldImg"/>
          </p:nvPr>
        </p:nvSpPr>
        <p:spPr>
          <a:ln/>
        </p:spPr>
      </p:sp>
      <p:sp>
        <p:nvSpPr>
          <p:cNvPr id="197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97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fld id="{0E20C812-372C-4D50-984A-FB064B6E0D29}" type="slidenum">
              <a:rPr lang="en-US" altLang="zh-CN" smtClean="0">
                <a:solidFill>
                  <a:srgbClr val="000000"/>
                </a:solidFill>
              </a:rPr>
              <a:pPr eaLnBrk="1" hangingPunct="1"/>
              <a:t>59</a:t>
            </a:fld>
            <a:endParaRPr lang="en-US" altLang="zh-CN" smtClean="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TextEdit="1"/>
          </p:cNvSpPr>
          <p:nvPr>
            <p:ph type="sldImg"/>
          </p:nvPr>
        </p:nvSpPr>
        <p:spPr>
          <a:ln/>
        </p:spPr>
      </p:sp>
      <p:sp>
        <p:nvSpPr>
          <p:cNvPr id="185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853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fld id="{4429B599-5A7B-44E2-87CF-33666834AF8C}" type="slidenum">
              <a:rPr lang="en-US" altLang="zh-CN" smtClean="0">
                <a:solidFill>
                  <a:srgbClr val="000000"/>
                </a:solidFill>
              </a:rPr>
              <a:pPr eaLnBrk="1" hangingPunct="1"/>
              <a:t>60</a:t>
            </a:fld>
            <a:endParaRPr lang="en-US" altLang="zh-CN" smtClean="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863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fld id="{AE6A0D69-0631-4FCB-BE5A-5A476928CDD5}" type="slidenum">
              <a:rPr lang="en-US" altLang="zh-CN" smtClean="0">
                <a:solidFill>
                  <a:srgbClr val="000000"/>
                </a:solidFill>
              </a:rPr>
              <a:pPr eaLnBrk="1" hangingPunct="1"/>
              <a:t>61</a:t>
            </a:fld>
            <a:endParaRPr lang="en-US" altLang="zh-CN" smtClean="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a:ln/>
        </p:spPr>
      </p:sp>
      <p:sp>
        <p:nvSpPr>
          <p:cNvPr id="188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884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fld id="{FEB321C5-9EDC-4C48-AEFB-3D343D896C1E}" type="slidenum">
              <a:rPr lang="en-US" altLang="zh-CN" smtClean="0">
                <a:solidFill>
                  <a:srgbClr val="000000"/>
                </a:solidFill>
              </a:rPr>
              <a:pPr eaLnBrk="1" hangingPunct="1"/>
              <a:t>62</a:t>
            </a:fld>
            <a:endParaRPr lang="en-US" altLang="zh-CN" smtClean="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9E4BA0A-2614-4E89-959C-17B021978442}" type="slidenum">
              <a:rPr lang="en-US" altLang="zh-CN">
                <a:solidFill>
                  <a:prstClr val="black"/>
                </a:solidFill>
              </a:rPr>
              <a:pPr eaLnBrk="1" hangingPunct="1"/>
              <a:t>83</a:t>
            </a:fld>
            <a:endParaRPr lang="en-US" altLang="zh-CN">
              <a:solidFill>
                <a:prstClr val="black"/>
              </a:solidFill>
            </a:endParaRPr>
          </a:p>
        </p:txBody>
      </p:sp>
      <p:sp>
        <p:nvSpPr>
          <p:cNvPr id="120835" name="Rectangle 1026"/>
          <p:cNvSpPr>
            <a:spLocks noGrp="1" noRot="1" noChangeAspect="1" noChangeArrowheads="1" noTextEdit="1"/>
          </p:cNvSpPr>
          <p:nvPr>
            <p:ph type="sldImg"/>
          </p:nvPr>
        </p:nvSpPr>
        <p:spPr>
          <a:solidFill>
            <a:srgbClr val="FFFFFF"/>
          </a:solidFill>
          <a:ln/>
        </p:spPr>
      </p:sp>
      <p:sp>
        <p:nvSpPr>
          <p:cNvPr id="120836" name="Rectangle 1027"/>
          <p:cNvSpPr>
            <a:spLocks noGrp="1" noChangeArrowheads="1"/>
          </p:cNvSpPr>
          <p:nvPr>
            <p:ph type="body" idx="1"/>
          </p:nvPr>
        </p:nvSpPr>
        <p:spPr>
          <a:solidFill>
            <a:srgbClr val="FFFFFF"/>
          </a:solidFill>
          <a:ln>
            <a:solidFill>
              <a:srgbClr val="000000"/>
            </a:solidFill>
          </a:ln>
        </p:spPr>
        <p:txBody>
          <a:bodyPr/>
          <a:lstStyle/>
          <a:p>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幻灯片图像占位符 1"/>
          <p:cNvSpPr>
            <a:spLocks noGrp="1" noRot="1" noChangeAspect="1" noTextEdit="1"/>
          </p:cNvSpPr>
          <p:nvPr>
            <p:ph type="sldImg"/>
          </p:nvPr>
        </p:nvSpPr>
        <p:spPr>
          <a:ln/>
        </p:spPr>
      </p:sp>
      <p:sp>
        <p:nvSpPr>
          <p:cNvPr id="197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97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fld id="{0E20C812-372C-4D50-984A-FB064B6E0D29}" type="slidenum">
              <a:rPr lang="en-US" altLang="zh-CN" smtClean="0">
                <a:solidFill>
                  <a:srgbClr val="000000"/>
                </a:solidFill>
              </a:rPr>
              <a:pPr eaLnBrk="1" hangingPunct="1"/>
              <a:t>99</a:t>
            </a:fld>
            <a:endParaRPr lang="en-US" altLang="zh-CN" smtClean="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幻灯片图像占位符 1"/>
          <p:cNvSpPr>
            <a:spLocks noGrp="1" noRot="1" noChangeAspect="1" noTextEdit="1"/>
          </p:cNvSpPr>
          <p:nvPr>
            <p:ph type="sldImg"/>
          </p:nvPr>
        </p:nvSpPr>
        <p:spPr>
          <a:ln/>
        </p:spPr>
      </p:sp>
      <p:sp>
        <p:nvSpPr>
          <p:cNvPr id="197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97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fld id="{0E20C812-372C-4D50-984A-FB064B6E0D29}" type="slidenum">
              <a:rPr lang="en-US" altLang="zh-CN" smtClean="0">
                <a:solidFill>
                  <a:srgbClr val="000000"/>
                </a:solidFill>
              </a:rPr>
              <a:pPr eaLnBrk="1" hangingPunct="1"/>
              <a:t>105</a:t>
            </a:fld>
            <a:endParaRPr lang="en-US" altLang="zh-CN" smtClean="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4994" name="Group 2"/>
          <p:cNvGrpSpPr>
            <a:grpSpLocks/>
          </p:cNvGrpSpPr>
          <p:nvPr/>
        </p:nvGrpSpPr>
        <p:grpSpPr bwMode="auto">
          <a:xfrm>
            <a:off x="0" y="0"/>
            <a:ext cx="9156700" cy="757238"/>
            <a:chOff x="0" y="0"/>
            <a:chExt cx="5768" cy="477"/>
          </a:xfrm>
        </p:grpSpPr>
        <p:sp>
          <p:nvSpPr>
            <p:cNvPr id="84995" name="Freeform 3"/>
            <p:cNvSpPr>
              <a:spLocks/>
            </p:cNvSpPr>
            <p:nvPr userDrawn="1"/>
          </p:nvSpPr>
          <p:spPr bwMode="auto">
            <a:xfrm>
              <a:off x="5" y="0"/>
              <a:ext cx="5763" cy="477"/>
            </a:xfrm>
            <a:custGeom>
              <a:avLst/>
              <a:gdLst>
                <a:gd name="T0" fmla="*/ 0 w 5763"/>
                <a:gd name="T1" fmla="*/ 450 h 477"/>
                <a:gd name="T2" fmla="*/ 3 w 5763"/>
                <a:gd name="T3" fmla="*/ 0 h 477"/>
                <a:gd name="T4" fmla="*/ 5763 w 5763"/>
                <a:gd name="T5" fmla="*/ 0 h 477"/>
                <a:gd name="T6" fmla="*/ 5763 w 5763"/>
                <a:gd name="T7" fmla="*/ 465 h 477"/>
                <a:gd name="T8" fmla="*/ 4821 w 5763"/>
                <a:gd name="T9" fmla="*/ 477 h 477"/>
                <a:gd name="T10" fmla="*/ 4326 w 5763"/>
                <a:gd name="T11" fmla="*/ 447 h 477"/>
                <a:gd name="T12" fmla="*/ 3783 w 5763"/>
                <a:gd name="T13" fmla="*/ 465 h 477"/>
                <a:gd name="T14" fmla="*/ 3417 w 5763"/>
                <a:gd name="T15" fmla="*/ 456 h 477"/>
                <a:gd name="T16" fmla="*/ 2973 w 5763"/>
                <a:gd name="T17" fmla="*/ 459 h 477"/>
                <a:gd name="T18" fmla="*/ 2451 w 5763"/>
                <a:gd name="T19" fmla="*/ 453 h 477"/>
                <a:gd name="T20" fmla="*/ 2289 w 5763"/>
                <a:gd name="T21" fmla="*/ 441 h 477"/>
                <a:gd name="T22" fmla="*/ 2010 w 5763"/>
                <a:gd name="T23" fmla="*/ 453 h 477"/>
                <a:gd name="T24" fmla="*/ 1827 w 5763"/>
                <a:gd name="T25" fmla="*/ 450 h 477"/>
                <a:gd name="T26" fmla="*/ 1215 w 5763"/>
                <a:gd name="T27" fmla="*/ 465 h 477"/>
                <a:gd name="T28" fmla="*/ 660 w 5763"/>
                <a:gd name="T29" fmla="*/ 456 h 477"/>
                <a:gd name="T30" fmla="*/ 0 w 5763"/>
                <a:gd name="T31" fmla="*/ 45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6" name="Freeform 4"/>
            <p:cNvSpPr>
              <a:spLocks/>
            </p:cNvSpPr>
            <p:nvPr userDrawn="1"/>
          </p:nvSpPr>
          <p:spPr bwMode="auto">
            <a:xfrm>
              <a:off x="0" y="98"/>
              <a:ext cx="256" cy="253"/>
            </a:xfrm>
            <a:custGeom>
              <a:avLst/>
              <a:gdLst>
                <a:gd name="T0" fmla="*/ 8 w 256"/>
                <a:gd name="T1" fmla="*/ 190 h 253"/>
                <a:gd name="T2" fmla="*/ 71 w 256"/>
                <a:gd name="T3" fmla="*/ 115 h 253"/>
                <a:gd name="T4" fmla="*/ 203 w 256"/>
                <a:gd name="T5" fmla="*/ 16 h 253"/>
                <a:gd name="T6" fmla="*/ 251 w 256"/>
                <a:gd name="T7" fmla="*/ 19 h 253"/>
                <a:gd name="T8" fmla="*/ 236 w 256"/>
                <a:gd name="T9" fmla="*/ 46 h 253"/>
                <a:gd name="T10" fmla="*/ 176 w 256"/>
                <a:gd name="T11" fmla="*/ 82 h 253"/>
                <a:gd name="T12" fmla="*/ 92 w 256"/>
                <a:gd name="T13" fmla="*/ 154 h 253"/>
                <a:gd name="T14" fmla="*/ 23 w 256"/>
                <a:gd name="T15" fmla="*/ 247 h 253"/>
                <a:gd name="T16" fmla="*/ 8 w 256"/>
                <a:gd name="T17" fmla="*/ 19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7" name="Freeform 5"/>
            <p:cNvSpPr>
              <a:spLocks/>
            </p:cNvSpPr>
            <p:nvPr userDrawn="1"/>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8" name="Freeform 6"/>
            <p:cNvSpPr>
              <a:spLocks/>
            </p:cNvSpPr>
            <p:nvPr userDrawn="1"/>
          </p:nvSpPr>
          <p:spPr bwMode="auto">
            <a:xfrm>
              <a:off x="131" y="269"/>
              <a:ext cx="251" cy="194"/>
            </a:xfrm>
            <a:custGeom>
              <a:avLst/>
              <a:gdLst>
                <a:gd name="T0" fmla="*/ 21 w 251"/>
                <a:gd name="T1" fmla="*/ 163 h 194"/>
                <a:gd name="T2" fmla="*/ 9 w 251"/>
                <a:gd name="T3" fmla="*/ 184 h 194"/>
                <a:gd name="T4" fmla="*/ 75 w 251"/>
                <a:gd name="T5" fmla="*/ 103 h 194"/>
                <a:gd name="T6" fmla="*/ 165 w 251"/>
                <a:gd name="T7" fmla="*/ 28 h 194"/>
                <a:gd name="T8" fmla="*/ 207 w 251"/>
                <a:gd name="T9" fmla="*/ 7 h 194"/>
                <a:gd name="T10" fmla="*/ 246 w 251"/>
                <a:gd name="T11" fmla="*/ 4 h 194"/>
                <a:gd name="T12" fmla="*/ 237 w 251"/>
                <a:gd name="T13" fmla="*/ 34 h 194"/>
                <a:gd name="T14" fmla="*/ 183 w 251"/>
                <a:gd name="T15" fmla="*/ 61 h 194"/>
                <a:gd name="T16" fmla="*/ 108 w 251"/>
                <a:gd name="T17" fmla="*/ 124 h 194"/>
                <a:gd name="T18" fmla="*/ 54 w 251"/>
                <a:gd name="T19" fmla="*/ 190 h 194"/>
                <a:gd name="T20" fmla="*/ 6 w 251"/>
                <a:gd name="T21" fmla="*/ 18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9" name="Freeform 7"/>
            <p:cNvSpPr>
              <a:spLocks/>
            </p:cNvSpPr>
            <p:nvPr userDrawn="1"/>
          </p:nvSpPr>
          <p:spPr bwMode="auto">
            <a:xfrm>
              <a:off x="341" y="0"/>
              <a:ext cx="159" cy="72"/>
            </a:xfrm>
            <a:custGeom>
              <a:avLst/>
              <a:gdLst>
                <a:gd name="T0" fmla="*/ 99 w 159"/>
                <a:gd name="T1" fmla="*/ 0 h 72"/>
                <a:gd name="T2" fmla="*/ 15 w 159"/>
                <a:gd name="T3" fmla="*/ 36 h 72"/>
                <a:gd name="T4" fmla="*/ 6 w 159"/>
                <a:gd name="T5" fmla="*/ 60 h 72"/>
                <a:gd name="T6" fmla="*/ 36 w 159"/>
                <a:gd name="T7" fmla="*/ 69 h 72"/>
                <a:gd name="T8" fmla="*/ 87 w 159"/>
                <a:gd name="T9" fmla="*/ 42 h 72"/>
                <a:gd name="T10" fmla="*/ 159 w 159"/>
                <a:gd name="T11" fmla="*/ 0 h 72"/>
                <a:gd name="T12" fmla="*/ 99 w 159"/>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0" name="Freeform 8"/>
            <p:cNvSpPr>
              <a:spLocks/>
            </p:cNvSpPr>
            <p:nvPr userDrawn="1"/>
          </p:nvSpPr>
          <p:spPr bwMode="auto">
            <a:xfrm>
              <a:off x="488" y="0"/>
              <a:ext cx="455" cy="216"/>
            </a:xfrm>
            <a:custGeom>
              <a:avLst/>
              <a:gdLst>
                <a:gd name="T0" fmla="*/ 395 w 455"/>
                <a:gd name="T1" fmla="*/ 0 h 216"/>
                <a:gd name="T2" fmla="*/ 338 w 455"/>
                <a:gd name="T3" fmla="*/ 48 h 216"/>
                <a:gd name="T4" fmla="*/ 242 w 455"/>
                <a:gd name="T5" fmla="*/ 102 h 216"/>
                <a:gd name="T6" fmla="*/ 104 w 455"/>
                <a:gd name="T7" fmla="*/ 147 h 216"/>
                <a:gd name="T8" fmla="*/ 35 w 455"/>
                <a:gd name="T9" fmla="*/ 168 h 216"/>
                <a:gd name="T10" fmla="*/ 8 w 455"/>
                <a:gd name="T11" fmla="*/ 192 h 216"/>
                <a:gd name="T12" fmla="*/ 8 w 455"/>
                <a:gd name="T13" fmla="*/ 213 h 216"/>
                <a:gd name="T14" fmla="*/ 59 w 455"/>
                <a:gd name="T15" fmla="*/ 213 h 216"/>
                <a:gd name="T16" fmla="*/ 86 w 455"/>
                <a:gd name="T17" fmla="*/ 192 h 216"/>
                <a:gd name="T18" fmla="*/ 173 w 455"/>
                <a:gd name="T19" fmla="*/ 159 h 216"/>
                <a:gd name="T20" fmla="*/ 299 w 455"/>
                <a:gd name="T21" fmla="*/ 126 h 216"/>
                <a:gd name="T22" fmla="*/ 392 w 455"/>
                <a:gd name="T23" fmla="*/ 72 h 216"/>
                <a:gd name="T24" fmla="*/ 455 w 455"/>
                <a:gd name="T25" fmla="*/ 0 h 216"/>
                <a:gd name="T26" fmla="*/ 395 w 455"/>
                <a:gd name="T2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1" name="Freeform 9"/>
            <p:cNvSpPr>
              <a:spLocks/>
            </p:cNvSpPr>
            <p:nvPr userDrawn="1"/>
          </p:nvSpPr>
          <p:spPr bwMode="auto">
            <a:xfrm>
              <a:off x="1448" y="37"/>
              <a:ext cx="414" cy="108"/>
            </a:xfrm>
            <a:custGeom>
              <a:avLst/>
              <a:gdLst>
                <a:gd name="T0" fmla="*/ 0 w 414"/>
                <a:gd name="T1" fmla="*/ 11 h 108"/>
                <a:gd name="T2" fmla="*/ 24 w 414"/>
                <a:gd name="T3" fmla="*/ 11 h 108"/>
                <a:gd name="T4" fmla="*/ 156 w 414"/>
                <a:gd name="T5" fmla="*/ 2 h 108"/>
                <a:gd name="T6" fmla="*/ 288 w 414"/>
                <a:gd name="T7" fmla="*/ 23 h 108"/>
                <a:gd name="T8" fmla="*/ 384 w 414"/>
                <a:gd name="T9" fmla="*/ 53 h 108"/>
                <a:gd name="T10" fmla="*/ 411 w 414"/>
                <a:gd name="T11" fmla="*/ 74 h 108"/>
                <a:gd name="T12" fmla="*/ 405 w 414"/>
                <a:gd name="T13" fmla="*/ 104 h 108"/>
                <a:gd name="T14" fmla="*/ 363 w 414"/>
                <a:gd name="T15" fmla="*/ 101 h 108"/>
                <a:gd name="T16" fmla="*/ 294 w 414"/>
                <a:gd name="T17" fmla="*/ 77 h 108"/>
                <a:gd name="T18" fmla="*/ 174 w 414"/>
                <a:gd name="T19" fmla="*/ 50 h 108"/>
                <a:gd name="T20" fmla="*/ 72 w 414"/>
                <a:gd name="T21" fmla="*/ 62 h 108"/>
                <a:gd name="T22" fmla="*/ 36 w 414"/>
                <a:gd name="T23" fmla="*/ 59 h 108"/>
                <a:gd name="T24" fmla="*/ 0 w 414"/>
                <a:gd name="T25" fmla="*/ 1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2" name="Freeform 10"/>
            <p:cNvSpPr>
              <a:spLocks/>
            </p:cNvSpPr>
            <p:nvPr userDrawn="1"/>
          </p:nvSpPr>
          <p:spPr bwMode="auto">
            <a:xfrm>
              <a:off x="1790" y="0"/>
              <a:ext cx="520" cy="225"/>
            </a:xfrm>
            <a:custGeom>
              <a:avLst/>
              <a:gdLst>
                <a:gd name="T0" fmla="*/ 42 w 520"/>
                <a:gd name="T1" fmla="*/ 0 h 225"/>
                <a:gd name="T2" fmla="*/ 12 w 520"/>
                <a:gd name="T3" fmla="*/ 24 h 225"/>
                <a:gd name="T4" fmla="*/ 114 w 520"/>
                <a:gd name="T5" fmla="*/ 54 h 225"/>
                <a:gd name="T6" fmla="*/ 240 w 520"/>
                <a:gd name="T7" fmla="*/ 117 h 225"/>
                <a:gd name="T8" fmla="*/ 333 w 520"/>
                <a:gd name="T9" fmla="*/ 153 h 225"/>
                <a:gd name="T10" fmla="*/ 438 w 520"/>
                <a:gd name="T11" fmla="*/ 219 h 225"/>
                <a:gd name="T12" fmla="*/ 426 w 520"/>
                <a:gd name="T13" fmla="*/ 192 h 225"/>
                <a:gd name="T14" fmla="*/ 441 w 520"/>
                <a:gd name="T15" fmla="*/ 180 h 225"/>
                <a:gd name="T16" fmla="*/ 519 w 520"/>
                <a:gd name="T17" fmla="*/ 216 h 225"/>
                <a:gd name="T18" fmla="*/ 450 w 520"/>
                <a:gd name="T19" fmla="*/ 162 h 225"/>
                <a:gd name="T20" fmla="*/ 381 w 520"/>
                <a:gd name="T21" fmla="*/ 135 h 225"/>
                <a:gd name="T22" fmla="*/ 285 w 520"/>
                <a:gd name="T23" fmla="*/ 84 h 225"/>
                <a:gd name="T24" fmla="*/ 186 w 520"/>
                <a:gd name="T25" fmla="*/ 18 h 225"/>
                <a:gd name="T26" fmla="*/ 123 w 520"/>
                <a:gd name="T27" fmla="*/ 0 h 225"/>
                <a:gd name="T28" fmla="*/ 42 w 520"/>
                <a:gd name="T29"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3" name="Freeform 11"/>
            <p:cNvSpPr>
              <a:spLocks/>
            </p:cNvSpPr>
            <p:nvPr userDrawn="1"/>
          </p:nvSpPr>
          <p:spPr bwMode="auto">
            <a:xfrm>
              <a:off x="1943" y="154"/>
              <a:ext cx="431" cy="233"/>
            </a:xfrm>
            <a:custGeom>
              <a:avLst/>
              <a:gdLst>
                <a:gd name="T0" fmla="*/ 6 w 431"/>
                <a:gd name="T1" fmla="*/ 38 h 233"/>
                <a:gd name="T2" fmla="*/ 9 w 431"/>
                <a:gd name="T3" fmla="*/ 20 h 233"/>
                <a:gd name="T4" fmla="*/ 42 w 431"/>
                <a:gd name="T5" fmla="*/ 2 h 233"/>
                <a:gd name="T6" fmla="*/ 90 w 431"/>
                <a:gd name="T7" fmla="*/ 35 h 233"/>
                <a:gd name="T8" fmla="*/ 189 w 431"/>
                <a:gd name="T9" fmla="*/ 89 h 233"/>
                <a:gd name="T10" fmla="*/ 288 w 431"/>
                <a:gd name="T11" fmla="*/ 140 h 233"/>
                <a:gd name="T12" fmla="*/ 375 w 431"/>
                <a:gd name="T13" fmla="*/ 176 h 233"/>
                <a:gd name="T14" fmla="*/ 396 w 431"/>
                <a:gd name="T15" fmla="*/ 176 h 233"/>
                <a:gd name="T16" fmla="*/ 429 w 431"/>
                <a:gd name="T17" fmla="*/ 212 h 233"/>
                <a:gd name="T18" fmla="*/ 408 w 431"/>
                <a:gd name="T19" fmla="*/ 233 h 233"/>
                <a:gd name="T20" fmla="*/ 333 w 431"/>
                <a:gd name="T21" fmla="*/ 212 h 233"/>
                <a:gd name="T22" fmla="*/ 186 w 431"/>
                <a:gd name="T23" fmla="*/ 143 h 233"/>
                <a:gd name="T24" fmla="*/ 48 w 431"/>
                <a:gd name="T25" fmla="*/ 68 h 233"/>
                <a:gd name="T26" fmla="*/ 6 w 431"/>
                <a:gd name="T27" fmla="*/ 38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4" name="Freeform 12"/>
            <p:cNvSpPr>
              <a:spLocks/>
            </p:cNvSpPr>
            <p:nvPr userDrawn="1"/>
          </p:nvSpPr>
          <p:spPr bwMode="auto">
            <a:xfrm>
              <a:off x="2262" y="87"/>
              <a:ext cx="396" cy="227"/>
            </a:xfrm>
            <a:custGeom>
              <a:avLst/>
              <a:gdLst>
                <a:gd name="T0" fmla="*/ 2 w 396"/>
                <a:gd name="T1" fmla="*/ 9 h 227"/>
                <a:gd name="T2" fmla="*/ 53 w 396"/>
                <a:gd name="T3" fmla="*/ 66 h 227"/>
                <a:gd name="T4" fmla="*/ 176 w 396"/>
                <a:gd name="T5" fmla="*/ 132 h 227"/>
                <a:gd name="T6" fmla="*/ 293 w 396"/>
                <a:gd name="T7" fmla="*/ 189 h 227"/>
                <a:gd name="T8" fmla="*/ 341 w 396"/>
                <a:gd name="T9" fmla="*/ 222 h 227"/>
                <a:gd name="T10" fmla="*/ 377 w 396"/>
                <a:gd name="T11" fmla="*/ 219 h 227"/>
                <a:gd name="T12" fmla="*/ 377 w 396"/>
                <a:gd name="T13" fmla="*/ 180 h 227"/>
                <a:gd name="T14" fmla="*/ 260 w 396"/>
                <a:gd name="T15" fmla="*/ 126 h 227"/>
                <a:gd name="T16" fmla="*/ 113 w 396"/>
                <a:gd name="T17" fmla="*/ 51 h 227"/>
                <a:gd name="T18" fmla="*/ 41 w 396"/>
                <a:gd name="T19" fmla="*/ 9 h 227"/>
                <a:gd name="T20" fmla="*/ 2 w 396"/>
                <a:gd name="T21" fmla="*/ 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5" name="Freeform 13"/>
            <p:cNvSpPr>
              <a:spLocks/>
            </p:cNvSpPr>
            <p:nvPr userDrawn="1"/>
          </p:nvSpPr>
          <p:spPr bwMode="auto">
            <a:xfrm>
              <a:off x="2264" y="240"/>
              <a:ext cx="516" cy="223"/>
            </a:xfrm>
            <a:custGeom>
              <a:avLst/>
              <a:gdLst>
                <a:gd name="T0" fmla="*/ 3 w 516"/>
                <a:gd name="T1" fmla="*/ 10 h 223"/>
                <a:gd name="T2" fmla="*/ 105 w 516"/>
                <a:gd name="T3" fmla="*/ 97 h 223"/>
                <a:gd name="T4" fmla="*/ 243 w 516"/>
                <a:gd name="T5" fmla="*/ 178 h 223"/>
                <a:gd name="T6" fmla="*/ 357 w 516"/>
                <a:gd name="T7" fmla="*/ 217 h 223"/>
                <a:gd name="T8" fmla="*/ 498 w 516"/>
                <a:gd name="T9" fmla="*/ 214 h 223"/>
                <a:gd name="T10" fmla="*/ 468 w 516"/>
                <a:gd name="T11" fmla="*/ 187 h 223"/>
                <a:gd name="T12" fmla="*/ 309 w 516"/>
                <a:gd name="T13" fmla="*/ 136 h 223"/>
                <a:gd name="T14" fmla="*/ 123 w 516"/>
                <a:gd name="T15" fmla="*/ 34 h 223"/>
                <a:gd name="T16" fmla="*/ 3 w 516"/>
                <a:gd name="T17" fmla="*/ 1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6" name="Freeform 14"/>
            <p:cNvSpPr>
              <a:spLocks/>
            </p:cNvSpPr>
            <p:nvPr userDrawn="1"/>
          </p:nvSpPr>
          <p:spPr bwMode="auto">
            <a:xfrm>
              <a:off x="2723" y="324"/>
              <a:ext cx="414" cy="100"/>
            </a:xfrm>
            <a:custGeom>
              <a:avLst/>
              <a:gdLst>
                <a:gd name="T0" fmla="*/ 69 w 414"/>
                <a:gd name="T1" fmla="*/ 60 h 100"/>
                <a:gd name="T2" fmla="*/ 12 w 414"/>
                <a:gd name="T3" fmla="*/ 42 h 100"/>
                <a:gd name="T4" fmla="*/ 3 w 414"/>
                <a:gd name="T5" fmla="*/ 15 h 100"/>
                <a:gd name="T6" fmla="*/ 30 w 414"/>
                <a:gd name="T7" fmla="*/ 0 h 100"/>
                <a:gd name="T8" fmla="*/ 117 w 414"/>
                <a:gd name="T9" fmla="*/ 18 h 100"/>
                <a:gd name="T10" fmla="*/ 243 w 414"/>
                <a:gd name="T11" fmla="*/ 48 h 100"/>
                <a:gd name="T12" fmla="*/ 387 w 414"/>
                <a:gd name="T13" fmla="*/ 48 h 100"/>
                <a:gd name="T14" fmla="*/ 408 w 414"/>
                <a:gd name="T15" fmla="*/ 54 h 100"/>
                <a:gd name="T16" fmla="*/ 381 w 414"/>
                <a:gd name="T17" fmla="*/ 87 h 100"/>
                <a:gd name="T18" fmla="*/ 318 w 414"/>
                <a:gd name="T19" fmla="*/ 99 h 100"/>
                <a:gd name="T20" fmla="*/ 195 w 414"/>
                <a:gd name="T21" fmla="*/ 93 h 100"/>
                <a:gd name="T22" fmla="*/ 69 w 414"/>
                <a:gd name="T23" fmla="*/ 6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7" name="Freeform 15"/>
            <p:cNvSpPr>
              <a:spLocks/>
            </p:cNvSpPr>
            <p:nvPr userDrawn="1"/>
          </p:nvSpPr>
          <p:spPr bwMode="auto">
            <a:xfrm>
              <a:off x="3165" y="375"/>
              <a:ext cx="150" cy="72"/>
            </a:xfrm>
            <a:custGeom>
              <a:avLst/>
              <a:gdLst>
                <a:gd name="T0" fmla="*/ 3 w 150"/>
                <a:gd name="T1" fmla="*/ 67 h 72"/>
                <a:gd name="T2" fmla="*/ 84 w 150"/>
                <a:gd name="T3" fmla="*/ 19 h 72"/>
                <a:gd name="T4" fmla="*/ 123 w 150"/>
                <a:gd name="T5" fmla="*/ 1 h 72"/>
                <a:gd name="T6" fmla="*/ 150 w 150"/>
                <a:gd name="T7" fmla="*/ 22 h 72"/>
                <a:gd name="T8" fmla="*/ 123 w 150"/>
                <a:gd name="T9" fmla="*/ 55 h 72"/>
                <a:gd name="T10" fmla="*/ 90 w 150"/>
                <a:gd name="T11" fmla="*/ 70 h 72"/>
                <a:gd name="T12" fmla="*/ 0 w 150"/>
                <a:gd name="T13" fmla="*/ 67 h 72"/>
              </a:gdLst>
              <a:ahLst/>
              <a:cxnLst>
                <a:cxn ang="0">
                  <a:pos x="T0" y="T1"/>
                </a:cxn>
                <a:cxn ang="0">
                  <a:pos x="T2" y="T3"/>
                </a:cxn>
                <a:cxn ang="0">
                  <a:pos x="T4" y="T5"/>
                </a:cxn>
                <a:cxn ang="0">
                  <a:pos x="T6" y="T7"/>
                </a:cxn>
                <a:cxn ang="0">
                  <a:pos x="T8" y="T9"/>
                </a:cxn>
                <a:cxn ang="0">
                  <a:pos x="T10" y="T11"/>
                </a:cxn>
                <a:cxn ang="0">
                  <a:pos x="T12" y="T13"/>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8" name="Freeform 16"/>
            <p:cNvSpPr>
              <a:spLocks/>
            </p:cNvSpPr>
            <p:nvPr userDrawn="1"/>
          </p:nvSpPr>
          <p:spPr bwMode="auto">
            <a:xfrm>
              <a:off x="3463" y="267"/>
              <a:ext cx="148" cy="91"/>
            </a:xfrm>
            <a:custGeom>
              <a:avLst/>
              <a:gdLst>
                <a:gd name="T0" fmla="*/ 1 w 148"/>
                <a:gd name="T1" fmla="*/ 69 h 91"/>
                <a:gd name="T2" fmla="*/ 25 w 148"/>
                <a:gd name="T3" fmla="*/ 51 h 91"/>
                <a:gd name="T4" fmla="*/ 100 w 148"/>
                <a:gd name="T5" fmla="*/ 9 h 91"/>
                <a:gd name="T6" fmla="*/ 133 w 148"/>
                <a:gd name="T7" fmla="*/ 3 h 91"/>
                <a:gd name="T8" fmla="*/ 136 w 148"/>
                <a:gd name="T9" fmla="*/ 27 h 91"/>
                <a:gd name="T10" fmla="*/ 61 w 148"/>
                <a:gd name="T11" fmla="*/ 75 h 91"/>
                <a:gd name="T12" fmla="*/ 19 w 148"/>
                <a:gd name="T13" fmla="*/ 90 h 91"/>
                <a:gd name="T14" fmla="*/ 1 w 148"/>
                <a:gd name="T15" fmla="*/ 69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9" name="Freeform 17"/>
            <p:cNvSpPr>
              <a:spLocks/>
            </p:cNvSpPr>
            <p:nvPr userDrawn="1"/>
          </p:nvSpPr>
          <p:spPr bwMode="auto">
            <a:xfrm>
              <a:off x="3580" y="58"/>
              <a:ext cx="938" cy="158"/>
            </a:xfrm>
            <a:custGeom>
              <a:avLst/>
              <a:gdLst>
                <a:gd name="T0" fmla="*/ 172 w 938"/>
                <a:gd name="T1" fmla="*/ 86 h 158"/>
                <a:gd name="T2" fmla="*/ 61 w 938"/>
                <a:gd name="T3" fmla="*/ 137 h 158"/>
                <a:gd name="T4" fmla="*/ 16 w 938"/>
                <a:gd name="T5" fmla="*/ 155 h 158"/>
                <a:gd name="T6" fmla="*/ 7 w 938"/>
                <a:gd name="T7" fmla="*/ 122 h 158"/>
                <a:gd name="T8" fmla="*/ 58 w 938"/>
                <a:gd name="T9" fmla="*/ 80 h 158"/>
                <a:gd name="T10" fmla="*/ 172 w 938"/>
                <a:gd name="T11" fmla="*/ 38 h 158"/>
                <a:gd name="T12" fmla="*/ 304 w 938"/>
                <a:gd name="T13" fmla="*/ 11 h 158"/>
                <a:gd name="T14" fmla="*/ 463 w 938"/>
                <a:gd name="T15" fmla="*/ 2 h 158"/>
                <a:gd name="T16" fmla="*/ 631 w 938"/>
                <a:gd name="T17" fmla="*/ 23 h 158"/>
                <a:gd name="T18" fmla="*/ 796 w 938"/>
                <a:gd name="T19" fmla="*/ 53 h 158"/>
                <a:gd name="T20" fmla="*/ 841 w 938"/>
                <a:gd name="T21" fmla="*/ 47 h 158"/>
                <a:gd name="T22" fmla="*/ 907 w 938"/>
                <a:gd name="T23" fmla="*/ 71 h 158"/>
                <a:gd name="T24" fmla="*/ 919 w 938"/>
                <a:gd name="T25" fmla="*/ 101 h 158"/>
                <a:gd name="T26" fmla="*/ 793 w 938"/>
                <a:gd name="T27" fmla="*/ 98 h 158"/>
                <a:gd name="T28" fmla="*/ 634 w 938"/>
                <a:gd name="T29" fmla="*/ 62 h 158"/>
                <a:gd name="T30" fmla="*/ 439 w 938"/>
                <a:gd name="T31" fmla="*/ 38 h 158"/>
                <a:gd name="T32" fmla="*/ 238 w 938"/>
                <a:gd name="T33" fmla="*/ 59 h 158"/>
                <a:gd name="T34" fmla="*/ 172 w 938"/>
                <a:gd name="T35" fmla="*/ 8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10" name="Freeform 18"/>
            <p:cNvSpPr>
              <a:spLocks/>
            </p:cNvSpPr>
            <p:nvPr userDrawn="1"/>
          </p:nvSpPr>
          <p:spPr bwMode="auto">
            <a:xfrm>
              <a:off x="3686" y="145"/>
              <a:ext cx="372" cy="98"/>
            </a:xfrm>
            <a:custGeom>
              <a:avLst/>
              <a:gdLst>
                <a:gd name="T0" fmla="*/ 18 w 372"/>
                <a:gd name="T1" fmla="*/ 47 h 98"/>
                <a:gd name="T2" fmla="*/ 141 w 372"/>
                <a:gd name="T3" fmla="*/ 17 h 98"/>
                <a:gd name="T4" fmla="*/ 246 w 372"/>
                <a:gd name="T5" fmla="*/ 2 h 98"/>
                <a:gd name="T6" fmla="*/ 351 w 372"/>
                <a:gd name="T7" fmla="*/ 5 h 98"/>
                <a:gd name="T8" fmla="*/ 372 w 372"/>
                <a:gd name="T9" fmla="*/ 23 h 98"/>
                <a:gd name="T10" fmla="*/ 354 w 372"/>
                <a:gd name="T11" fmla="*/ 44 h 98"/>
                <a:gd name="T12" fmla="*/ 264 w 372"/>
                <a:gd name="T13" fmla="*/ 50 h 98"/>
                <a:gd name="T14" fmla="*/ 168 w 372"/>
                <a:gd name="T15" fmla="*/ 53 h 98"/>
                <a:gd name="T16" fmla="*/ 72 w 372"/>
                <a:gd name="T17" fmla="*/ 77 h 98"/>
                <a:gd name="T18" fmla="*/ 15 w 372"/>
                <a:gd name="T19" fmla="*/ 95 h 98"/>
                <a:gd name="T20" fmla="*/ 0 w 372"/>
                <a:gd name="T21" fmla="*/ 5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11" name="Freeform 19"/>
            <p:cNvSpPr>
              <a:spLocks/>
            </p:cNvSpPr>
            <p:nvPr userDrawn="1"/>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12" name="Freeform 20"/>
            <p:cNvSpPr>
              <a:spLocks/>
            </p:cNvSpPr>
            <p:nvPr userDrawn="1"/>
          </p:nvSpPr>
          <p:spPr bwMode="auto">
            <a:xfrm>
              <a:off x="3413" y="291"/>
              <a:ext cx="380" cy="174"/>
            </a:xfrm>
            <a:custGeom>
              <a:avLst/>
              <a:gdLst>
                <a:gd name="T0" fmla="*/ 3 w 380"/>
                <a:gd name="T1" fmla="*/ 165 h 174"/>
                <a:gd name="T2" fmla="*/ 129 w 380"/>
                <a:gd name="T3" fmla="*/ 93 h 174"/>
                <a:gd name="T4" fmla="*/ 261 w 380"/>
                <a:gd name="T5" fmla="*/ 30 h 174"/>
                <a:gd name="T6" fmla="*/ 351 w 380"/>
                <a:gd name="T7" fmla="*/ 0 h 174"/>
                <a:gd name="T8" fmla="*/ 378 w 380"/>
                <a:gd name="T9" fmla="*/ 27 h 174"/>
                <a:gd name="T10" fmla="*/ 336 w 380"/>
                <a:gd name="T11" fmla="*/ 51 h 174"/>
                <a:gd name="T12" fmla="*/ 291 w 380"/>
                <a:gd name="T13" fmla="*/ 60 h 174"/>
                <a:gd name="T14" fmla="*/ 240 w 380"/>
                <a:gd name="T15" fmla="*/ 75 h 174"/>
                <a:gd name="T16" fmla="*/ 189 w 380"/>
                <a:gd name="T17" fmla="*/ 120 h 174"/>
                <a:gd name="T18" fmla="*/ 102 w 380"/>
                <a:gd name="T19" fmla="*/ 174 h 174"/>
                <a:gd name="T20" fmla="*/ 0 w 380"/>
                <a:gd name="T21" fmla="*/ 16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13" name="Freeform 21"/>
            <p:cNvSpPr>
              <a:spLocks/>
            </p:cNvSpPr>
            <p:nvPr userDrawn="1"/>
          </p:nvSpPr>
          <p:spPr bwMode="auto">
            <a:xfrm>
              <a:off x="4178" y="187"/>
              <a:ext cx="523" cy="69"/>
            </a:xfrm>
            <a:custGeom>
              <a:avLst/>
              <a:gdLst>
                <a:gd name="T0" fmla="*/ 84 w 523"/>
                <a:gd name="T1" fmla="*/ 11 h 69"/>
                <a:gd name="T2" fmla="*/ 27 w 523"/>
                <a:gd name="T3" fmla="*/ 5 h 69"/>
                <a:gd name="T4" fmla="*/ 9 w 523"/>
                <a:gd name="T5" fmla="*/ 35 h 69"/>
                <a:gd name="T6" fmla="*/ 81 w 523"/>
                <a:gd name="T7" fmla="*/ 56 h 69"/>
                <a:gd name="T8" fmla="*/ 255 w 523"/>
                <a:gd name="T9" fmla="*/ 68 h 69"/>
                <a:gd name="T10" fmla="*/ 432 w 523"/>
                <a:gd name="T11" fmla="*/ 50 h 69"/>
                <a:gd name="T12" fmla="*/ 513 w 523"/>
                <a:gd name="T13" fmla="*/ 5 h 69"/>
                <a:gd name="T14" fmla="*/ 372 w 523"/>
                <a:gd name="T15" fmla="*/ 20 h 69"/>
                <a:gd name="T16" fmla="*/ 141 w 523"/>
                <a:gd name="T17" fmla="*/ 14 h 69"/>
                <a:gd name="T18" fmla="*/ 84 w 523"/>
                <a:gd name="T19" fmla="*/ 1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14" name="Freeform 22"/>
            <p:cNvSpPr>
              <a:spLocks/>
            </p:cNvSpPr>
            <p:nvPr userDrawn="1"/>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15" name="Freeform 23"/>
            <p:cNvSpPr>
              <a:spLocks/>
            </p:cNvSpPr>
            <p:nvPr userDrawn="1"/>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16" name="Freeform 24"/>
            <p:cNvSpPr>
              <a:spLocks/>
            </p:cNvSpPr>
            <p:nvPr userDrawn="1"/>
          </p:nvSpPr>
          <p:spPr bwMode="auto">
            <a:xfrm>
              <a:off x="5318" y="240"/>
              <a:ext cx="402" cy="115"/>
            </a:xfrm>
            <a:custGeom>
              <a:avLst/>
              <a:gdLst>
                <a:gd name="T0" fmla="*/ 402 w 402"/>
                <a:gd name="T1" fmla="*/ 0 h 115"/>
                <a:gd name="T2" fmla="*/ 384 w 402"/>
                <a:gd name="T3" fmla="*/ 12 h 115"/>
                <a:gd name="T4" fmla="*/ 276 w 402"/>
                <a:gd name="T5" fmla="*/ 51 h 115"/>
                <a:gd name="T6" fmla="*/ 165 w 402"/>
                <a:gd name="T7" fmla="*/ 66 h 115"/>
                <a:gd name="T8" fmla="*/ 51 w 402"/>
                <a:gd name="T9" fmla="*/ 57 h 115"/>
                <a:gd name="T10" fmla="*/ 15 w 402"/>
                <a:gd name="T11" fmla="*/ 54 h 115"/>
                <a:gd name="T12" fmla="*/ 3 w 402"/>
                <a:gd name="T13" fmla="*/ 69 h 115"/>
                <a:gd name="T14" fmla="*/ 9 w 402"/>
                <a:gd name="T15" fmla="*/ 93 h 115"/>
                <a:gd name="T16" fmla="*/ 54 w 402"/>
                <a:gd name="T17" fmla="*/ 102 h 115"/>
                <a:gd name="T18" fmla="*/ 198 w 402"/>
                <a:gd name="T19" fmla="*/ 111 h 115"/>
                <a:gd name="T20" fmla="*/ 336 w 402"/>
                <a:gd name="T21" fmla="*/ 75 h 115"/>
                <a:gd name="T22" fmla="*/ 375 w 402"/>
                <a:gd name="T23" fmla="*/ 54 h 115"/>
                <a:gd name="T24" fmla="*/ 402 w 402"/>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5017" name="Group 25"/>
          <p:cNvGrpSpPr>
            <a:grpSpLocks/>
          </p:cNvGrpSpPr>
          <p:nvPr/>
        </p:nvGrpSpPr>
        <p:grpSpPr bwMode="auto">
          <a:xfrm>
            <a:off x="20638" y="6161088"/>
            <a:ext cx="9169400" cy="138112"/>
            <a:chOff x="0" y="4032"/>
            <a:chExt cx="5776" cy="87"/>
          </a:xfrm>
        </p:grpSpPr>
        <p:sp>
          <p:nvSpPr>
            <p:cNvPr id="85018" name="Freeform 26"/>
            <p:cNvSpPr>
              <a:spLocks/>
            </p:cNvSpPr>
            <p:nvPr userDrawn="1"/>
          </p:nvSpPr>
          <p:spPr bwMode="auto">
            <a:xfrm>
              <a:off x="4041" y="4047"/>
              <a:ext cx="1735" cy="72"/>
            </a:xfrm>
            <a:custGeom>
              <a:avLst/>
              <a:gdLst>
                <a:gd name="T0" fmla="*/ 165 w 1735"/>
                <a:gd name="T1" fmla="*/ 6 h 72"/>
                <a:gd name="T2" fmla="*/ 450 w 1735"/>
                <a:gd name="T3" fmla="*/ 3 h 72"/>
                <a:gd name="T4" fmla="*/ 714 w 1735"/>
                <a:gd name="T5" fmla="*/ 12 h 72"/>
                <a:gd name="T6" fmla="*/ 957 w 1735"/>
                <a:gd name="T7" fmla="*/ 24 h 72"/>
                <a:gd name="T8" fmla="*/ 1173 w 1735"/>
                <a:gd name="T9" fmla="*/ 24 h 72"/>
                <a:gd name="T10" fmla="*/ 1473 w 1735"/>
                <a:gd name="T11" fmla="*/ 15 h 72"/>
                <a:gd name="T12" fmla="*/ 1617 w 1735"/>
                <a:gd name="T13" fmla="*/ 0 h 72"/>
                <a:gd name="T14" fmla="*/ 1719 w 1735"/>
                <a:gd name="T15" fmla="*/ 15 h 72"/>
                <a:gd name="T16" fmla="*/ 1716 w 1735"/>
                <a:gd name="T17" fmla="*/ 66 h 72"/>
                <a:gd name="T18" fmla="*/ 1632 w 1735"/>
                <a:gd name="T19" fmla="*/ 51 h 72"/>
                <a:gd name="T20" fmla="*/ 1407 w 1735"/>
                <a:gd name="T21" fmla="*/ 51 h 72"/>
                <a:gd name="T22" fmla="*/ 1191 w 1735"/>
                <a:gd name="T23" fmla="*/ 48 h 72"/>
                <a:gd name="T24" fmla="*/ 870 w 1735"/>
                <a:gd name="T25" fmla="*/ 60 h 72"/>
                <a:gd name="T26" fmla="*/ 492 w 1735"/>
                <a:gd name="T27" fmla="*/ 48 h 72"/>
                <a:gd name="T28" fmla="*/ 291 w 1735"/>
                <a:gd name="T29" fmla="*/ 27 h 72"/>
                <a:gd name="T30" fmla="*/ 21 w 1735"/>
                <a:gd name="T31" fmla="*/ 36 h 72"/>
                <a:gd name="T32" fmla="*/ 165 w 1735"/>
                <a:gd name="T33"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19" name="Freeform 27"/>
            <p:cNvSpPr>
              <a:spLocks/>
            </p:cNvSpPr>
            <p:nvPr userDrawn="1"/>
          </p:nvSpPr>
          <p:spPr bwMode="auto">
            <a:xfrm>
              <a:off x="1727" y="4038"/>
              <a:ext cx="2655" cy="60"/>
            </a:xfrm>
            <a:custGeom>
              <a:avLst/>
              <a:gdLst>
                <a:gd name="T0" fmla="*/ 2641 w 2655"/>
                <a:gd name="T1" fmla="*/ 6 h 60"/>
                <a:gd name="T2" fmla="*/ 2620 w 2655"/>
                <a:gd name="T3" fmla="*/ 30 h 60"/>
                <a:gd name="T4" fmla="*/ 2368 w 2655"/>
                <a:gd name="T5" fmla="*/ 45 h 60"/>
                <a:gd name="T6" fmla="*/ 2023 w 2655"/>
                <a:gd name="T7" fmla="*/ 60 h 60"/>
                <a:gd name="T8" fmla="*/ 1786 w 2655"/>
                <a:gd name="T9" fmla="*/ 48 h 60"/>
                <a:gd name="T10" fmla="*/ 1525 w 2655"/>
                <a:gd name="T11" fmla="*/ 36 h 60"/>
                <a:gd name="T12" fmla="*/ 1195 w 2655"/>
                <a:gd name="T13" fmla="*/ 45 h 60"/>
                <a:gd name="T14" fmla="*/ 817 w 2655"/>
                <a:gd name="T15" fmla="*/ 39 h 60"/>
                <a:gd name="T16" fmla="*/ 499 w 2655"/>
                <a:gd name="T17" fmla="*/ 27 h 60"/>
                <a:gd name="T18" fmla="*/ 136 w 2655"/>
                <a:gd name="T19" fmla="*/ 39 h 60"/>
                <a:gd name="T20" fmla="*/ 10 w 2655"/>
                <a:gd name="T21" fmla="*/ 33 h 60"/>
                <a:gd name="T22" fmla="*/ 76 w 2655"/>
                <a:gd name="T23" fmla="*/ 24 h 60"/>
                <a:gd name="T24" fmla="*/ 310 w 2655"/>
                <a:gd name="T25" fmla="*/ 18 h 60"/>
                <a:gd name="T26" fmla="*/ 544 w 2655"/>
                <a:gd name="T27" fmla="*/ 0 h 60"/>
                <a:gd name="T28" fmla="*/ 853 w 2655"/>
                <a:gd name="T29" fmla="*/ 21 h 60"/>
                <a:gd name="T30" fmla="*/ 1114 w 2655"/>
                <a:gd name="T31" fmla="*/ 21 h 60"/>
                <a:gd name="T32" fmla="*/ 1399 w 2655"/>
                <a:gd name="T33" fmla="*/ 3 h 60"/>
                <a:gd name="T34" fmla="*/ 1588 w 2655"/>
                <a:gd name="T35" fmla="*/ 9 h 60"/>
                <a:gd name="T36" fmla="*/ 1807 w 2655"/>
                <a:gd name="T37" fmla="*/ 21 h 60"/>
                <a:gd name="T38" fmla="*/ 2035 w 2655"/>
                <a:gd name="T39" fmla="*/ 12 h 60"/>
                <a:gd name="T40" fmla="*/ 2290 w 2655"/>
                <a:gd name="T41" fmla="*/ 18 h 60"/>
                <a:gd name="T42" fmla="*/ 2596 w 2655"/>
                <a:gd name="T43" fmla="*/ 3 h 60"/>
                <a:gd name="T44" fmla="*/ 2641 w 2655"/>
                <a:gd name="T45"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20" name="Freeform 28"/>
            <p:cNvSpPr>
              <a:spLocks/>
            </p:cNvSpPr>
            <p:nvPr userDrawn="1"/>
          </p:nvSpPr>
          <p:spPr bwMode="auto">
            <a:xfrm>
              <a:off x="0" y="4032"/>
              <a:ext cx="2041" cy="62"/>
            </a:xfrm>
            <a:custGeom>
              <a:avLst/>
              <a:gdLst>
                <a:gd name="T0" fmla="*/ 1893 w 2041"/>
                <a:gd name="T1" fmla="*/ 39 h 62"/>
                <a:gd name="T2" fmla="*/ 1578 w 2041"/>
                <a:gd name="T3" fmla="*/ 45 h 62"/>
                <a:gd name="T4" fmla="*/ 1011 w 2041"/>
                <a:gd name="T5" fmla="*/ 60 h 62"/>
                <a:gd name="T6" fmla="*/ 438 w 2041"/>
                <a:gd name="T7" fmla="*/ 57 h 62"/>
                <a:gd name="T8" fmla="*/ 0 w 2041"/>
                <a:gd name="T9" fmla="*/ 36 h 62"/>
                <a:gd name="T10" fmla="*/ 0 w 2041"/>
                <a:gd name="T11" fmla="*/ 3 h 62"/>
                <a:gd name="T12" fmla="*/ 210 w 2041"/>
                <a:gd name="T13" fmla="*/ 18 h 62"/>
                <a:gd name="T14" fmla="*/ 474 w 2041"/>
                <a:gd name="T15" fmla="*/ 21 h 62"/>
                <a:gd name="T16" fmla="*/ 678 w 2041"/>
                <a:gd name="T17" fmla="*/ 9 h 62"/>
                <a:gd name="T18" fmla="*/ 897 w 2041"/>
                <a:gd name="T19" fmla="*/ 9 h 62"/>
                <a:gd name="T20" fmla="*/ 1167 w 2041"/>
                <a:gd name="T21" fmla="*/ 30 h 62"/>
                <a:gd name="T22" fmla="*/ 1500 w 2041"/>
                <a:gd name="T23" fmla="*/ 24 h 62"/>
                <a:gd name="T24" fmla="*/ 1758 w 2041"/>
                <a:gd name="T25" fmla="*/ 3 h 62"/>
                <a:gd name="T26" fmla="*/ 1938 w 2041"/>
                <a:gd name="T27" fmla="*/ 18 h 62"/>
                <a:gd name="T28" fmla="*/ 2034 w 2041"/>
                <a:gd name="T29" fmla="*/ 33 h 62"/>
                <a:gd name="T30" fmla="*/ 1893 w 2041"/>
                <a:gd name="T31" fmla="*/ 3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21" name="Rectangle 29"/>
          <p:cNvSpPr>
            <a:spLocks noGrp="1" noChangeArrowheads="1"/>
          </p:cNvSpPr>
          <p:nvPr>
            <p:ph type="ctrTitle" sz="quarter"/>
          </p:nvPr>
        </p:nvSpPr>
        <p:spPr>
          <a:xfrm>
            <a:off x="685800" y="1868488"/>
            <a:ext cx="7772400" cy="1600200"/>
          </a:xfrm>
          <a:noFill/>
          <a:extLst>
            <a:ext uri="{909E8E84-426E-40DD-AFC4-6F175D3DCCD1}">
              <a14:hiddenFill xmlns:a14="http://schemas.microsoft.com/office/drawing/2010/main">
                <a:solidFill>
                  <a:schemeClr val="accent1"/>
                </a:solidFill>
              </a14:hiddenFill>
            </a:ext>
          </a:extLst>
        </p:spPr>
        <p:txBody>
          <a:bodyPr anchorCtr="1"/>
          <a:lstStyle>
            <a:lvl1pPr>
              <a:defRPr/>
            </a:lvl1pPr>
          </a:lstStyle>
          <a:p>
            <a:pPr lvl="0"/>
            <a:r>
              <a:rPr lang="zh-CN" altLang="en-US" noProof="0" smtClean="0"/>
              <a:t>单击此处编辑母版标题样式</a:t>
            </a:r>
          </a:p>
        </p:txBody>
      </p:sp>
      <p:sp>
        <p:nvSpPr>
          <p:cNvPr id="85022" name="Rectangle 30"/>
          <p:cNvSpPr>
            <a:spLocks noGrp="1" noChangeArrowheads="1"/>
          </p:cNvSpPr>
          <p:nvPr>
            <p:ph type="subTitle" sz="quarter" idx="1"/>
          </p:nvPr>
        </p:nvSpPr>
        <p:spPr>
          <a:xfrm>
            <a:off x="1273175" y="3729038"/>
            <a:ext cx="6400800" cy="1371600"/>
          </a:xfrm>
        </p:spPr>
        <p:txBody>
          <a:bodyPr anchorCtr="1"/>
          <a:lstStyle>
            <a:lvl1pPr marL="0" indent="0" algn="ctr">
              <a:buFontTx/>
              <a:buNone/>
              <a:defRPr/>
            </a:lvl1pPr>
          </a:lstStyle>
          <a:p>
            <a:pPr lvl="0"/>
            <a:r>
              <a:rPr lang="zh-CN" altLang="en-US" noProof="0" smtClean="0"/>
              <a:t>单击此处编辑母版副标题样式</a:t>
            </a:r>
          </a:p>
        </p:txBody>
      </p:sp>
      <p:sp>
        <p:nvSpPr>
          <p:cNvPr id="85023" name="Rectangle 31"/>
          <p:cNvSpPr>
            <a:spLocks noGrp="1" noChangeArrowheads="1"/>
          </p:cNvSpPr>
          <p:nvPr>
            <p:ph type="dt" sz="quarter" idx="2"/>
          </p:nvPr>
        </p:nvSpPr>
        <p:spPr>
          <a:xfrm>
            <a:off x="685800" y="6348413"/>
            <a:ext cx="1905000" cy="457200"/>
          </a:xfrm>
        </p:spPr>
        <p:txBody>
          <a:bodyPr/>
          <a:lstStyle>
            <a:lvl1pPr>
              <a:defRPr b="0"/>
            </a:lvl1pPr>
          </a:lstStyle>
          <a:p>
            <a:endParaRPr lang="en-US" altLang="zh-CN"/>
          </a:p>
        </p:txBody>
      </p:sp>
      <p:sp>
        <p:nvSpPr>
          <p:cNvPr id="85024" name="Rectangle 32"/>
          <p:cNvSpPr>
            <a:spLocks noGrp="1" noChangeArrowheads="1"/>
          </p:cNvSpPr>
          <p:nvPr>
            <p:ph type="ftr" sz="quarter" idx="3"/>
          </p:nvPr>
        </p:nvSpPr>
        <p:spPr>
          <a:xfrm>
            <a:off x="3124200" y="6348413"/>
            <a:ext cx="2895600" cy="4572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b"/>
          <a:lstStyle>
            <a:lvl1pPr>
              <a:defRPr kumimoji="0" sz="1400" b="0">
                <a:solidFill>
                  <a:schemeClr val="tx1"/>
                </a:solidFill>
                <a:ea typeface="+mn-ea"/>
              </a:defRPr>
            </a:lvl1pPr>
          </a:lstStyle>
          <a:p>
            <a:endParaRPr lang="en-US" altLang="zh-CN"/>
          </a:p>
        </p:txBody>
      </p:sp>
      <p:sp>
        <p:nvSpPr>
          <p:cNvPr id="85025" name="Rectangle 33"/>
          <p:cNvSpPr>
            <a:spLocks noGrp="1" noChangeArrowheads="1"/>
          </p:cNvSpPr>
          <p:nvPr>
            <p:ph type="sldNum" sz="quarter" idx="4"/>
          </p:nvPr>
        </p:nvSpPr>
        <p:spPr>
          <a:xfrm>
            <a:off x="6553200" y="6348413"/>
            <a:ext cx="1905000" cy="457200"/>
          </a:xfrm>
        </p:spPr>
        <p:txBody>
          <a:bodyPr/>
          <a:lstStyle>
            <a:lvl1pPr>
              <a:defRPr/>
            </a:lvl1pPr>
          </a:lstStyle>
          <a:p>
            <a:fld id="{3403F3DA-DC95-449C-B816-C78AFAFECE8A}" type="slidenum">
              <a:rPr lang="en-US" altLang="zh-CN"/>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C3AC7D6-B0C4-404F-92AE-3CD27540E86D}" type="datetime2">
              <a:rPr lang="zh-CN" altLang="en-US"/>
              <a:pPr/>
              <a:t>2016年10月14日</a:t>
            </a:fld>
            <a:endParaRPr lang="en-US" altLang="zh-CN"/>
          </a:p>
        </p:txBody>
      </p:sp>
      <p:sp>
        <p:nvSpPr>
          <p:cNvPr id="5" name="灯片编号占位符 4"/>
          <p:cNvSpPr>
            <a:spLocks noGrp="1"/>
          </p:cNvSpPr>
          <p:nvPr>
            <p:ph type="sldNum" sz="quarter" idx="11"/>
          </p:nvPr>
        </p:nvSpPr>
        <p:spPr/>
        <p:txBody>
          <a:bodyPr/>
          <a:lstStyle>
            <a:lvl1pPr>
              <a:defRPr/>
            </a:lvl1pPr>
          </a:lstStyle>
          <a:p>
            <a:fld id="{962E2823-4AFC-48C9-B4CE-D3B7CB11F843}"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r>
              <a:rPr lang="zh-CN" altLang="en-US"/>
              <a:t>华南理工大学广州学院</a:t>
            </a:r>
          </a:p>
        </p:txBody>
      </p:sp>
    </p:spTree>
    <p:extLst>
      <p:ext uri="{BB962C8B-B14F-4D97-AF65-F5344CB8AC3E}">
        <p14:creationId xmlns:p14="http://schemas.microsoft.com/office/powerpoint/2010/main" val="40071652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9" name="Rectangle 13"/>
          <p:cNvSpPr>
            <a:spLocks noGrp="1" noChangeArrowheads="1"/>
          </p:cNvSpPr>
          <p:nvPr>
            <p:ph type="sldNum" sz="quarter" idx="12"/>
          </p:nvPr>
        </p:nvSpPr>
        <p:spPr>
          <a:ln/>
        </p:spPr>
        <p:txBody>
          <a:bodyPr/>
          <a:lstStyle>
            <a:lvl1pPr>
              <a:defRPr/>
            </a:lvl1pPr>
          </a:lstStyle>
          <a:p>
            <a:pPr>
              <a:defRPr/>
            </a:pPr>
            <a:fld id="{C9076CC1-4E30-42AD-A3A9-F6E8DD080602}"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87134131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5" name="Rectangle 13"/>
          <p:cNvSpPr>
            <a:spLocks noGrp="1" noChangeArrowheads="1"/>
          </p:cNvSpPr>
          <p:nvPr>
            <p:ph type="sldNum" sz="quarter" idx="12"/>
          </p:nvPr>
        </p:nvSpPr>
        <p:spPr>
          <a:ln/>
        </p:spPr>
        <p:txBody>
          <a:bodyPr/>
          <a:lstStyle>
            <a:lvl1pPr>
              <a:defRPr/>
            </a:lvl1pPr>
          </a:lstStyle>
          <a:p>
            <a:pPr>
              <a:defRPr/>
            </a:pPr>
            <a:fld id="{F8B13C86-1559-4BB3-BB38-2C4C7DAC1653}"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92262456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4" name="Rectangle 13"/>
          <p:cNvSpPr>
            <a:spLocks noGrp="1" noChangeArrowheads="1"/>
          </p:cNvSpPr>
          <p:nvPr>
            <p:ph type="sldNum" sz="quarter" idx="12"/>
          </p:nvPr>
        </p:nvSpPr>
        <p:spPr>
          <a:ln/>
        </p:spPr>
        <p:txBody>
          <a:bodyPr/>
          <a:lstStyle>
            <a:lvl1pPr>
              <a:defRPr/>
            </a:lvl1pPr>
          </a:lstStyle>
          <a:p>
            <a:pPr>
              <a:defRPr/>
            </a:pPr>
            <a:fld id="{47F206AB-5620-475E-AAEE-F82F0C868931}"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18672503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94C4B7E2-47C1-4259-9FEC-BAF4754730C9}"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233574802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4B0B09CA-61A2-45D5-93FA-9FC02AAC00AC}"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17938442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6AC51660-4921-4842-8958-1C800476BF4D}"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33977684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B1D718C7-BAC5-4F4D-AF33-BC2F220034D3}"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414298716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9225"/>
            <a:ext cx="40386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19225"/>
            <a:ext cx="4038600" cy="23637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5413"/>
            <a:ext cx="4038600" cy="2363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7"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8" name="Rectangle 13"/>
          <p:cNvSpPr>
            <a:spLocks noGrp="1" noChangeArrowheads="1"/>
          </p:cNvSpPr>
          <p:nvPr>
            <p:ph type="sldNum" sz="quarter" idx="12"/>
          </p:nvPr>
        </p:nvSpPr>
        <p:spPr>
          <a:ln/>
        </p:spPr>
        <p:txBody>
          <a:bodyPr/>
          <a:lstStyle>
            <a:lvl1pPr>
              <a:defRPr/>
            </a:lvl1pPr>
          </a:lstStyle>
          <a:p>
            <a:pPr>
              <a:defRPr/>
            </a:pPr>
            <a:fld id="{3A409300-C4DC-4CCB-AB68-E8022BDE8BAF}"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253457028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5E13505D-1117-4ECD-AC7B-18F52798EE64}"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8978101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D3AB69DD-106C-4990-8D68-FAF7BF5EB684}"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394673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43650" y="228600"/>
            <a:ext cx="2114550"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228600"/>
            <a:ext cx="619125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C3AC7D6-B0C4-404F-92AE-3CD27540E86D}" type="datetime2">
              <a:rPr lang="zh-CN" altLang="en-US"/>
              <a:pPr/>
              <a:t>2016年10月14日</a:t>
            </a:fld>
            <a:endParaRPr lang="en-US" altLang="zh-CN"/>
          </a:p>
        </p:txBody>
      </p:sp>
      <p:sp>
        <p:nvSpPr>
          <p:cNvPr id="5" name="灯片编号占位符 4"/>
          <p:cNvSpPr>
            <a:spLocks noGrp="1"/>
          </p:cNvSpPr>
          <p:nvPr>
            <p:ph type="sldNum" sz="quarter" idx="11"/>
          </p:nvPr>
        </p:nvSpPr>
        <p:spPr/>
        <p:txBody>
          <a:bodyPr/>
          <a:lstStyle>
            <a:lvl1pPr>
              <a:defRPr/>
            </a:lvl1pPr>
          </a:lstStyle>
          <a:p>
            <a:fld id="{EABB9536-FB1D-4663-85B0-6667A1594F58}"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r>
              <a:rPr lang="zh-CN" altLang="en-US"/>
              <a:t>华南理工大学广州学院</a:t>
            </a:r>
          </a:p>
        </p:txBody>
      </p:sp>
    </p:spTree>
    <p:extLst>
      <p:ext uri="{BB962C8B-B14F-4D97-AF65-F5344CB8AC3E}">
        <p14:creationId xmlns:p14="http://schemas.microsoft.com/office/powerpoint/2010/main" val="323722338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a1"/>
          <p:cNvSpPr>
            <a:spLocks noChangeArrowheads="1"/>
          </p:cNvSpPr>
          <p:nvPr/>
        </p:nvSpPr>
        <p:spPr bwMode="gray">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5" name="Rectangle 3"/>
          <p:cNvSpPr>
            <a:spLocks noChangeArrowheads="1"/>
          </p:cNvSpPr>
          <p:nvPr/>
        </p:nvSpPr>
        <p:spPr bwMode="gray">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6" name="Rectangle 4"/>
          <p:cNvSpPr>
            <a:spLocks noChangeArrowheads="1"/>
          </p:cNvSpPr>
          <p:nvPr/>
        </p:nvSpPr>
        <p:spPr bwMode="gray">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7" name="Rectangle 5" descr="a2"/>
          <p:cNvSpPr>
            <a:spLocks noChangeArrowheads="1"/>
          </p:cNvSpPr>
          <p:nvPr/>
        </p:nvSpPr>
        <p:spPr bwMode="gray">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8" name="Rectangle 6"/>
          <p:cNvSpPr>
            <a:spLocks noChangeArrowheads="1"/>
          </p:cNvSpPr>
          <p:nvPr/>
        </p:nvSpPr>
        <p:spPr bwMode="gray">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9" name="Rectangle 7"/>
          <p:cNvSpPr>
            <a:spLocks noChangeArrowheads="1"/>
          </p:cNvSpPr>
          <p:nvPr/>
        </p:nvSpPr>
        <p:spPr bwMode="gray">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a:t>单击此处编辑母版副标题样式</a:t>
            </a:r>
          </a:p>
        </p:txBody>
      </p:sp>
      <p:sp>
        <p:nvSpPr>
          <p:cNvPr id="10" name="Rectangle 10"/>
          <p:cNvSpPr>
            <a:spLocks noGrp="1" noChangeArrowheads="1"/>
          </p:cNvSpPr>
          <p:nvPr>
            <p:ph type="dt" sz="half" idx="10"/>
          </p:nvPr>
        </p:nvSpPr>
        <p:spPr bwMode="gray">
          <a:xfrm>
            <a:off x="457200" y="6551613"/>
            <a:ext cx="2133600" cy="169862"/>
          </a:xfrm>
        </p:spPr>
        <p:txBody>
          <a:bodyPr/>
          <a:lstStyle>
            <a:lvl1pPr>
              <a:defRPr>
                <a:effectLst/>
                <a:latin typeface="Arial" charset="0"/>
                <a:ea typeface="SimSun" pitchFamily="2" charset="-122"/>
              </a:defRPr>
            </a:lvl1pPr>
          </a:lstStyle>
          <a:p>
            <a:pPr>
              <a:defRPr/>
            </a:pPr>
            <a:endParaRPr lang="en-US" altLang="zh-CN">
              <a:solidFill>
                <a:srgbClr val="17347D"/>
              </a:solidFill>
            </a:endParaRPr>
          </a:p>
        </p:txBody>
      </p:sp>
      <p:sp>
        <p:nvSpPr>
          <p:cNvPr id="11" name="Rectangle 11"/>
          <p:cNvSpPr>
            <a:spLocks noGrp="1" noChangeArrowheads="1"/>
          </p:cNvSpPr>
          <p:nvPr>
            <p:ph type="ftr" sz="quarter" idx="11"/>
          </p:nvPr>
        </p:nvSpPr>
        <p:spPr bwMode="gray">
          <a:xfrm>
            <a:off x="3124200" y="6553200"/>
            <a:ext cx="2895600" cy="168275"/>
          </a:xfrm>
        </p:spPr>
        <p:txBody>
          <a:bodyPr/>
          <a:lstStyle>
            <a:lvl1pPr algn="ctr">
              <a:defRPr>
                <a:effectLst/>
                <a:latin typeface="Arial" charset="0"/>
                <a:ea typeface="SimSun" pitchFamily="2" charset="-122"/>
              </a:defRPr>
            </a:lvl1pPr>
          </a:lstStyle>
          <a:p>
            <a:pPr>
              <a:defRPr/>
            </a:pPr>
            <a:endParaRPr lang="en-US" altLang="zh-CN">
              <a:solidFill>
                <a:srgbClr val="17347D"/>
              </a:solidFill>
            </a:endParaRPr>
          </a:p>
        </p:txBody>
      </p:sp>
      <p:sp>
        <p:nvSpPr>
          <p:cNvPr id="12" name="Rectangle 12"/>
          <p:cNvSpPr>
            <a:spLocks noGrp="1" noChangeArrowheads="1"/>
          </p:cNvSpPr>
          <p:nvPr>
            <p:ph type="sldNum" sz="quarter" idx="12"/>
          </p:nvPr>
        </p:nvSpPr>
        <p:spPr bwMode="gray">
          <a:xfrm>
            <a:off x="6553200" y="6553200"/>
            <a:ext cx="2133600" cy="168275"/>
          </a:xfrm>
        </p:spPr>
        <p:txBody>
          <a:bodyPr/>
          <a:lstStyle>
            <a:lvl1pPr algn="r">
              <a:defRPr>
                <a:effectLst/>
                <a:latin typeface="Arial" charset="0"/>
              </a:defRPr>
            </a:lvl1pPr>
          </a:lstStyle>
          <a:p>
            <a:pPr>
              <a:defRPr/>
            </a:pPr>
            <a:fld id="{5F13826D-8F71-47C7-9C3E-6BAC6142B86A}"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49830191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B84682BC-8780-4074-89E7-79E75EFBEC6E}"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51855780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06E524E4-A4BD-4F3D-BF4E-412922B50998}"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86190150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4E915F6A-9A74-4CEF-B565-31A9B0257BDB}"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01446160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9" name="Rectangle 13"/>
          <p:cNvSpPr>
            <a:spLocks noGrp="1" noChangeArrowheads="1"/>
          </p:cNvSpPr>
          <p:nvPr>
            <p:ph type="sldNum" sz="quarter" idx="12"/>
          </p:nvPr>
        </p:nvSpPr>
        <p:spPr>
          <a:ln/>
        </p:spPr>
        <p:txBody>
          <a:bodyPr/>
          <a:lstStyle>
            <a:lvl1pPr>
              <a:defRPr/>
            </a:lvl1pPr>
          </a:lstStyle>
          <a:p>
            <a:pPr>
              <a:defRPr/>
            </a:pPr>
            <a:fld id="{C9076CC1-4E30-42AD-A3A9-F6E8DD080602}"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406723483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5" name="Rectangle 13"/>
          <p:cNvSpPr>
            <a:spLocks noGrp="1" noChangeArrowheads="1"/>
          </p:cNvSpPr>
          <p:nvPr>
            <p:ph type="sldNum" sz="quarter" idx="12"/>
          </p:nvPr>
        </p:nvSpPr>
        <p:spPr>
          <a:ln/>
        </p:spPr>
        <p:txBody>
          <a:bodyPr/>
          <a:lstStyle>
            <a:lvl1pPr>
              <a:defRPr/>
            </a:lvl1pPr>
          </a:lstStyle>
          <a:p>
            <a:pPr>
              <a:defRPr/>
            </a:pPr>
            <a:fld id="{F8B13C86-1559-4BB3-BB38-2C4C7DAC1653}"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26863800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4" name="Rectangle 13"/>
          <p:cNvSpPr>
            <a:spLocks noGrp="1" noChangeArrowheads="1"/>
          </p:cNvSpPr>
          <p:nvPr>
            <p:ph type="sldNum" sz="quarter" idx="12"/>
          </p:nvPr>
        </p:nvSpPr>
        <p:spPr>
          <a:ln/>
        </p:spPr>
        <p:txBody>
          <a:bodyPr/>
          <a:lstStyle>
            <a:lvl1pPr>
              <a:defRPr/>
            </a:lvl1pPr>
          </a:lstStyle>
          <a:p>
            <a:pPr>
              <a:defRPr/>
            </a:pPr>
            <a:fld id="{47F206AB-5620-475E-AAEE-F82F0C868931}"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80552518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94C4B7E2-47C1-4259-9FEC-BAF4754730C9}"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404109144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4B0B09CA-61A2-45D5-93FA-9FC02AAC00AC}"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28094052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6AC51660-4921-4842-8958-1C800476BF4D}"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2837475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a1"/>
          <p:cNvSpPr>
            <a:spLocks noChangeArrowheads="1"/>
          </p:cNvSpPr>
          <p:nvPr/>
        </p:nvSpPr>
        <p:spPr bwMode="gray">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5" name="Rectangle 3"/>
          <p:cNvSpPr>
            <a:spLocks noChangeArrowheads="1"/>
          </p:cNvSpPr>
          <p:nvPr/>
        </p:nvSpPr>
        <p:spPr bwMode="gray">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6" name="Rectangle 4"/>
          <p:cNvSpPr>
            <a:spLocks noChangeArrowheads="1"/>
          </p:cNvSpPr>
          <p:nvPr/>
        </p:nvSpPr>
        <p:spPr bwMode="gray">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7" name="Rectangle 5" descr="a2"/>
          <p:cNvSpPr>
            <a:spLocks noChangeArrowheads="1"/>
          </p:cNvSpPr>
          <p:nvPr/>
        </p:nvSpPr>
        <p:spPr bwMode="gray">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8" name="Rectangle 6"/>
          <p:cNvSpPr>
            <a:spLocks noChangeArrowheads="1"/>
          </p:cNvSpPr>
          <p:nvPr/>
        </p:nvSpPr>
        <p:spPr bwMode="gray">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9" name="Rectangle 7"/>
          <p:cNvSpPr>
            <a:spLocks noChangeArrowheads="1"/>
          </p:cNvSpPr>
          <p:nvPr/>
        </p:nvSpPr>
        <p:spPr bwMode="gray">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a:t>单击此处编辑母版副标题样式</a:t>
            </a:r>
          </a:p>
        </p:txBody>
      </p:sp>
      <p:sp>
        <p:nvSpPr>
          <p:cNvPr id="10" name="Rectangle 10"/>
          <p:cNvSpPr>
            <a:spLocks noGrp="1" noChangeArrowheads="1"/>
          </p:cNvSpPr>
          <p:nvPr>
            <p:ph type="dt" sz="half" idx="10"/>
          </p:nvPr>
        </p:nvSpPr>
        <p:spPr bwMode="gray">
          <a:xfrm>
            <a:off x="457200" y="6551613"/>
            <a:ext cx="2133600" cy="169862"/>
          </a:xfrm>
        </p:spPr>
        <p:txBody>
          <a:bodyPr/>
          <a:lstStyle>
            <a:lvl1pPr>
              <a:defRPr smtClean="0">
                <a:effectLst/>
                <a:latin typeface="Arial" charset="0"/>
                <a:ea typeface="宋体" charset="-122"/>
              </a:defRPr>
            </a:lvl1pPr>
          </a:lstStyle>
          <a:p>
            <a:endParaRPr lang="en-US" altLang="zh-CN"/>
          </a:p>
        </p:txBody>
      </p:sp>
      <p:sp>
        <p:nvSpPr>
          <p:cNvPr id="11" name="Rectangle 11"/>
          <p:cNvSpPr>
            <a:spLocks noGrp="1" noChangeArrowheads="1"/>
          </p:cNvSpPr>
          <p:nvPr>
            <p:ph type="ftr" sz="quarter" idx="11"/>
          </p:nvPr>
        </p:nvSpPr>
        <p:spPr bwMode="gray">
          <a:xfrm>
            <a:off x="3124200" y="6553200"/>
            <a:ext cx="2895600" cy="168275"/>
          </a:xfrm>
        </p:spPr>
        <p:txBody>
          <a:bodyPr/>
          <a:lstStyle>
            <a:lvl1pPr algn="ctr">
              <a:defRPr smtClean="0">
                <a:effectLst/>
                <a:latin typeface="Arial" charset="0"/>
                <a:ea typeface="宋体" charset="-122"/>
              </a:defRPr>
            </a:lvl1pPr>
          </a:lstStyle>
          <a:p>
            <a:endParaRPr lang="en-US" altLang="zh-CN"/>
          </a:p>
        </p:txBody>
      </p:sp>
      <p:sp>
        <p:nvSpPr>
          <p:cNvPr id="12" name="Rectangle 12"/>
          <p:cNvSpPr>
            <a:spLocks noGrp="1" noChangeArrowheads="1"/>
          </p:cNvSpPr>
          <p:nvPr>
            <p:ph type="sldNum" sz="quarter" idx="12"/>
          </p:nvPr>
        </p:nvSpPr>
        <p:spPr bwMode="gray">
          <a:xfrm>
            <a:off x="6553200" y="6553200"/>
            <a:ext cx="2133600" cy="168275"/>
          </a:xfrm>
        </p:spPr>
        <p:txBody>
          <a:bodyPr/>
          <a:lstStyle>
            <a:lvl1pPr algn="r">
              <a:defRPr>
                <a:effectLst/>
                <a:latin typeface="Arial" charset="0"/>
              </a:defRPr>
            </a:lvl1pPr>
          </a:lstStyle>
          <a:p>
            <a:fld id="{55612905-C49A-44C4-ADB4-784719726750}" type="slidenum">
              <a:rPr lang="en-US" altLang="zh-CN"/>
              <a:pPr/>
              <a:t>‹#›</a:t>
            </a:fld>
            <a:endParaRPr lang="en-US" altLang="zh-CN"/>
          </a:p>
        </p:txBody>
      </p:sp>
    </p:spTree>
    <p:extLst>
      <p:ext uri="{BB962C8B-B14F-4D97-AF65-F5344CB8AC3E}">
        <p14:creationId xmlns:p14="http://schemas.microsoft.com/office/powerpoint/2010/main" val="159195053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B1D718C7-BAC5-4F4D-AF33-BC2F220034D3}"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80851339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9225"/>
            <a:ext cx="40386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19225"/>
            <a:ext cx="4038600" cy="23637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5413"/>
            <a:ext cx="4038600" cy="2363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7"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8" name="Rectangle 13"/>
          <p:cNvSpPr>
            <a:spLocks noGrp="1" noChangeArrowheads="1"/>
          </p:cNvSpPr>
          <p:nvPr>
            <p:ph type="sldNum" sz="quarter" idx="12"/>
          </p:nvPr>
        </p:nvSpPr>
        <p:spPr>
          <a:ln/>
        </p:spPr>
        <p:txBody>
          <a:bodyPr/>
          <a:lstStyle>
            <a:lvl1pPr>
              <a:defRPr/>
            </a:lvl1pPr>
          </a:lstStyle>
          <a:p>
            <a:pPr>
              <a:defRPr/>
            </a:pPr>
            <a:fld id="{3A409300-C4DC-4CCB-AB68-E8022BDE8BAF}"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36303029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5E13505D-1117-4ECD-AC7B-18F52798EE64}"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259558743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D3AB69DD-106C-4990-8D68-FAF7BF5EB684}"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32819782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a1"/>
          <p:cNvSpPr>
            <a:spLocks noChangeArrowheads="1"/>
          </p:cNvSpPr>
          <p:nvPr/>
        </p:nvSpPr>
        <p:spPr bwMode="gray">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5" name="Rectangle 3"/>
          <p:cNvSpPr>
            <a:spLocks noChangeArrowheads="1"/>
          </p:cNvSpPr>
          <p:nvPr/>
        </p:nvSpPr>
        <p:spPr bwMode="gray">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6" name="Rectangle 4"/>
          <p:cNvSpPr>
            <a:spLocks noChangeArrowheads="1"/>
          </p:cNvSpPr>
          <p:nvPr/>
        </p:nvSpPr>
        <p:spPr bwMode="gray">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7" name="Rectangle 5" descr="a2"/>
          <p:cNvSpPr>
            <a:spLocks noChangeArrowheads="1"/>
          </p:cNvSpPr>
          <p:nvPr/>
        </p:nvSpPr>
        <p:spPr bwMode="gray">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8" name="Rectangle 6"/>
          <p:cNvSpPr>
            <a:spLocks noChangeArrowheads="1"/>
          </p:cNvSpPr>
          <p:nvPr/>
        </p:nvSpPr>
        <p:spPr bwMode="gray">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9" name="Rectangle 7"/>
          <p:cNvSpPr>
            <a:spLocks noChangeArrowheads="1"/>
          </p:cNvSpPr>
          <p:nvPr/>
        </p:nvSpPr>
        <p:spPr bwMode="gray">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a:t>单击此处编辑母版副标题样式</a:t>
            </a:r>
          </a:p>
        </p:txBody>
      </p:sp>
      <p:sp>
        <p:nvSpPr>
          <p:cNvPr id="10" name="Rectangle 10"/>
          <p:cNvSpPr>
            <a:spLocks noGrp="1" noChangeArrowheads="1"/>
          </p:cNvSpPr>
          <p:nvPr>
            <p:ph type="dt" sz="half" idx="10"/>
          </p:nvPr>
        </p:nvSpPr>
        <p:spPr bwMode="gray">
          <a:xfrm>
            <a:off x="457200" y="6551613"/>
            <a:ext cx="2133600" cy="169862"/>
          </a:xfrm>
        </p:spPr>
        <p:txBody>
          <a:bodyPr/>
          <a:lstStyle>
            <a:lvl1pPr>
              <a:defRPr>
                <a:effectLst/>
                <a:latin typeface="Arial" charset="0"/>
                <a:ea typeface="SimSun" pitchFamily="2" charset="-122"/>
              </a:defRPr>
            </a:lvl1pPr>
          </a:lstStyle>
          <a:p>
            <a:pPr>
              <a:defRPr/>
            </a:pPr>
            <a:endParaRPr lang="en-US" altLang="zh-CN">
              <a:solidFill>
                <a:srgbClr val="17347D"/>
              </a:solidFill>
            </a:endParaRPr>
          </a:p>
        </p:txBody>
      </p:sp>
      <p:sp>
        <p:nvSpPr>
          <p:cNvPr id="11" name="Rectangle 11"/>
          <p:cNvSpPr>
            <a:spLocks noGrp="1" noChangeArrowheads="1"/>
          </p:cNvSpPr>
          <p:nvPr>
            <p:ph type="ftr" sz="quarter" idx="11"/>
          </p:nvPr>
        </p:nvSpPr>
        <p:spPr bwMode="gray">
          <a:xfrm>
            <a:off x="3124200" y="6553200"/>
            <a:ext cx="2895600" cy="168275"/>
          </a:xfrm>
        </p:spPr>
        <p:txBody>
          <a:bodyPr/>
          <a:lstStyle>
            <a:lvl1pPr algn="ctr">
              <a:defRPr>
                <a:effectLst/>
                <a:latin typeface="Arial" charset="0"/>
                <a:ea typeface="SimSun" pitchFamily="2" charset="-122"/>
              </a:defRPr>
            </a:lvl1pPr>
          </a:lstStyle>
          <a:p>
            <a:pPr>
              <a:defRPr/>
            </a:pPr>
            <a:endParaRPr lang="en-US" altLang="zh-CN">
              <a:solidFill>
                <a:srgbClr val="17347D"/>
              </a:solidFill>
            </a:endParaRPr>
          </a:p>
        </p:txBody>
      </p:sp>
      <p:sp>
        <p:nvSpPr>
          <p:cNvPr id="12" name="Rectangle 12"/>
          <p:cNvSpPr>
            <a:spLocks noGrp="1" noChangeArrowheads="1"/>
          </p:cNvSpPr>
          <p:nvPr>
            <p:ph type="sldNum" sz="quarter" idx="12"/>
          </p:nvPr>
        </p:nvSpPr>
        <p:spPr bwMode="gray">
          <a:xfrm>
            <a:off x="6553200" y="6553200"/>
            <a:ext cx="2133600" cy="168275"/>
          </a:xfrm>
        </p:spPr>
        <p:txBody>
          <a:bodyPr/>
          <a:lstStyle>
            <a:lvl1pPr algn="r">
              <a:defRPr>
                <a:effectLst/>
                <a:latin typeface="Arial" charset="0"/>
              </a:defRPr>
            </a:lvl1pPr>
          </a:lstStyle>
          <a:p>
            <a:pPr>
              <a:defRPr/>
            </a:pPr>
            <a:fld id="{5F13826D-8F71-47C7-9C3E-6BAC6142B86A}"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419492545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B84682BC-8780-4074-89E7-79E75EFBEC6E}"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26861293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06E524E4-A4BD-4F3D-BF4E-412922B50998}"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57040136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4E915F6A-9A74-4CEF-B565-31A9B0257BDB}"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408444029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9" name="Rectangle 13"/>
          <p:cNvSpPr>
            <a:spLocks noGrp="1" noChangeArrowheads="1"/>
          </p:cNvSpPr>
          <p:nvPr>
            <p:ph type="sldNum" sz="quarter" idx="12"/>
          </p:nvPr>
        </p:nvSpPr>
        <p:spPr>
          <a:ln/>
        </p:spPr>
        <p:txBody>
          <a:bodyPr/>
          <a:lstStyle>
            <a:lvl1pPr>
              <a:defRPr/>
            </a:lvl1pPr>
          </a:lstStyle>
          <a:p>
            <a:pPr>
              <a:defRPr/>
            </a:pPr>
            <a:fld id="{C9076CC1-4E30-42AD-A3A9-F6E8DD080602}"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28415503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5" name="Rectangle 13"/>
          <p:cNvSpPr>
            <a:spLocks noGrp="1" noChangeArrowheads="1"/>
          </p:cNvSpPr>
          <p:nvPr>
            <p:ph type="sldNum" sz="quarter" idx="12"/>
          </p:nvPr>
        </p:nvSpPr>
        <p:spPr>
          <a:ln/>
        </p:spPr>
        <p:txBody>
          <a:bodyPr/>
          <a:lstStyle>
            <a:lvl1pPr>
              <a:defRPr/>
            </a:lvl1pPr>
          </a:lstStyle>
          <a:p>
            <a:pPr>
              <a:defRPr/>
            </a:pPr>
            <a:fld id="{F8B13C86-1559-4BB3-BB38-2C4C7DAC1653}"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0248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a:ln/>
        </p:spPr>
        <p:txBody>
          <a:bodyPr/>
          <a:lstStyle>
            <a:lvl1pPr>
              <a:defRPr/>
            </a:lvl1pPr>
          </a:lstStyle>
          <a:p>
            <a:fld id="{893E73B3-E2AD-448E-AE41-FF0FCA8E9AC6}" type="slidenum">
              <a:rPr lang="en-US" altLang="zh-CN"/>
              <a:pPr/>
              <a:t>‹#›</a:t>
            </a:fld>
            <a:endParaRPr lang="en-US" altLang="zh-CN"/>
          </a:p>
        </p:txBody>
      </p:sp>
    </p:spTree>
    <p:extLst>
      <p:ext uri="{BB962C8B-B14F-4D97-AF65-F5344CB8AC3E}">
        <p14:creationId xmlns:p14="http://schemas.microsoft.com/office/powerpoint/2010/main" val="231739656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4" name="Rectangle 13"/>
          <p:cNvSpPr>
            <a:spLocks noGrp="1" noChangeArrowheads="1"/>
          </p:cNvSpPr>
          <p:nvPr>
            <p:ph type="sldNum" sz="quarter" idx="12"/>
          </p:nvPr>
        </p:nvSpPr>
        <p:spPr>
          <a:ln/>
        </p:spPr>
        <p:txBody>
          <a:bodyPr/>
          <a:lstStyle>
            <a:lvl1pPr>
              <a:defRPr/>
            </a:lvl1pPr>
          </a:lstStyle>
          <a:p>
            <a:pPr>
              <a:defRPr/>
            </a:pPr>
            <a:fld id="{47F206AB-5620-475E-AAEE-F82F0C868931}"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238981771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94C4B7E2-47C1-4259-9FEC-BAF4754730C9}"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12864255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4B0B09CA-61A2-45D5-93FA-9FC02AAC00AC}"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91962100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6AC51660-4921-4842-8958-1C800476BF4D}"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31547473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B1D718C7-BAC5-4F4D-AF33-BC2F220034D3}"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88129223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9225"/>
            <a:ext cx="40386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19225"/>
            <a:ext cx="4038600" cy="23637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5413"/>
            <a:ext cx="4038600" cy="2363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7"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8" name="Rectangle 13"/>
          <p:cNvSpPr>
            <a:spLocks noGrp="1" noChangeArrowheads="1"/>
          </p:cNvSpPr>
          <p:nvPr>
            <p:ph type="sldNum" sz="quarter" idx="12"/>
          </p:nvPr>
        </p:nvSpPr>
        <p:spPr>
          <a:ln/>
        </p:spPr>
        <p:txBody>
          <a:bodyPr/>
          <a:lstStyle>
            <a:lvl1pPr>
              <a:defRPr/>
            </a:lvl1pPr>
          </a:lstStyle>
          <a:p>
            <a:pPr>
              <a:defRPr/>
            </a:pPr>
            <a:fld id="{3A409300-C4DC-4CCB-AB68-E8022BDE8BAF}"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79490067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5E13505D-1117-4ECD-AC7B-18F52798EE64}"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87062303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D3AB69DD-106C-4990-8D68-FAF7BF5EB684}"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530959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a:ln/>
        </p:spPr>
        <p:txBody>
          <a:bodyPr/>
          <a:lstStyle>
            <a:lvl1pPr>
              <a:defRPr/>
            </a:lvl1pPr>
          </a:lstStyle>
          <a:p>
            <a:fld id="{317E30EA-ED42-4C04-B3CC-3588F0E25A84}" type="slidenum">
              <a:rPr lang="en-US" altLang="zh-CN"/>
              <a:pPr/>
              <a:t>‹#›</a:t>
            </a:fld>
            <a:endParaRPr lang="en-US" altLang="zh-CN"/>
          </a:p>
        </p:txBody>
      </p:sp>
    </p:spTree>
    <p:extLst>
      <p:ext uri="{BB962C8B-B14F-4D97-AF65-F5344CB8AC3E}">
        <p14:creationId xmlns:p14="http://schemas.microsoft.com/office/powerpoint/2010/main" val="2268539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13"/>
          <p:cNvSpPr>
            <a:spLocks noGrp="1" noChangeArrowheads="1"/>
          </p:cNvSpPr>
          <p:nvPr>
            <p:ph type="sldNum" sz="quarter" idx="12"/>
          </p:nvPr>
        </p:nvSpPr>
        <p:spPr>
          <a:ln/>
        </p:spPr>
        <p:txBody>
          <a:bodyPr/>
          <a:lstStyle>
            <a:lvl1pPr>
              <a:defRPr/>
            </a:lvl1pPr>
          </a:lstStyle>
          <a:p>
            <a:fld id="{F57E38CC-0388-4F90-9AC9-D1E2CA0607F7}" type="slidenum">
              <a:rPr lang="en-US" altLang="zh-CN"/>
              <a:pPr/>
              <a:t>‹#›</a:t>
            </a:fld>
            <a:endParaRPr lang="en-US" altLang="zh-CN"/>
          </a:p>
        </p:txBody>
      </p:sp>
    </p:spTree>
    <p:extLst>
      <p:ext uri="{BB962C8B-B14F-4D97-AF65-F5344CB8AC3E}">
        <p14:creationId xmlns:p14="http://schemas.microsoft.com/office/powerpoint/2010/main" val="3729700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9" name="Rectangle 13"/>
          <p:cNvSpPr>
            <a:spLocks noGrp="1" noChangeArrowheads="1"/>
          </p:cNvSpPr>
          <p:nvPr>
            <p:ph type="sldNum" sz="quarter" idx="12"/>
          </p:nvPr>
        </p:nvSpPr>
        <p:spPr>
          <a:ln/>
        </p:spPr>
        <p:txBody>
          <a:bodyPr/>
          <a:lstStyle>
            <a:lvl1pPr>
              <a:defRPr/>
            </a:lvl1pPr>
          </a:lstStyle>
          <a:p>
            <a:fld id="{ABF3D469-F594-411B-B3FE-E2EB4124B79C}" type="slidenum">
              <a:rPr lang="en-US" altLang="zh-CN"/>
              <a:pPr/>
              <a:t>‹#›</a:t>
            </a:fld>
            <a:endParaRPr lang="en-US" altLang="zh-CN"/>
          </a:p>
        </p:txBody>
      </p:sp>
    </p:spTree>
    <p:extLst>
      <p:ext uri="{BB962C8B-B14F-4D97-AF65-F5344CB8AC3E}">
        <p14:creationId xmlns:p14="http://schemas.microsoft.com/office/powerpoint/2010/main" val="2771506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5" name="Rectangle 13"/>
          <p:cNvSpPr>
            <a:spLocks noGrp="1" noChangeArrowheads="1"/>
          </p:cNvSpPr>
          <p:nvPr>
            <p:ph type="sldNum" sz="quarter" idx="12"/>
          </p:nvPr>
        </p:nvSpPr>
        <p:spPr>
          <a:ln/>
        </p:spPr>
        <p:txBody>
          <a:bodyPr/>
          <a:lstStyle>
            <a:lvl1pPr>
              <a:defRPr/>
            </a:lvl1pPr>
          </a:lstStyle>
          <a:p>
            <a:fld id="{1A717277-B2A5-4E0D-9926-773A2C4F89F2}" type="slidenum">
              <a:rPr lang="en-US" altLang="zh-CN"/>
              <a:pPr/>
              <a:t>‹#›</a:t>
            </a:fld>
            <a:endParaRPr lang="en-US" altLang="zh-CN"/>
          </a:p>
        </p:txBody>
      </p:sp>
    </p:spTree>
    <p:extLst>
      <p:ext uri="{BB962C8B-B14F-4D97-AF65-F5344CB8AC3E}">
        <p14:creationId xmlns:p14="http://schemas.microsoft.com/office/powerpoint/2010/main" val="987661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4" name="Rectangle 13"/>
          <p:cNvSpPr>
            <a:spLocks noGrp="1" noChangeArrowheads="1"/>
          </p:cNvSpPr>
          <p:nvPr>
            <p:ph type="sldNum" sz="quarter" idx="12"/>
          </p:nvPr>
        </p:nvSpPr>
        <p:spPr>
          <a:ln/>
        </p:spPr>
        <p:txBody>
          <a:bodyPr/>
          <a:lstStyle>
            <a:lvl1pPr>
              <a:defRPr/>
            </a:lvl1pPr>
          </a:lstStyle>
          <a:p>
            <a:fld id="{02A2060C-29CA-4820-AF1C-54ADA3CAF13D}" type="slidenum">
              <a:rPr lang="en-US" altLang="zh-CN"/>
              <a:pPr/>
              <a:t>‹#›</a:t>
            </a:fld>
            <a:endParaRPr lang="en-US" altLang="zh-CN"/>
          </a:p>
        </p:txBody>
      </p:sp>
    </p:spTree>
    <p:extLst>
      <p:ext uri="{BB962C8B-B14F-4D97-AF65-F5344CB8AC3E}">
        <p14:creationId xmlns:p14="http://schemas.microsoft.com/office/powerpoint/2010/main" val="6666514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13"/>
          <p:cNvSpPr>
            <a:spLocks noGrp="1" noChangeArrowheads="1"/>
          </p:cNvSpPr>
          <p:nvPr>
            <p:ph type="sldNum" sz="quarter" idx="12"/>
          </p:nvPr>
        </p:nvSpPr>
        <p:spPr>
          <a:ln/>
        </p:spPr>
        <p:txBody>
          <a:bodyPr/>
          <a:lstStyle>
            <a:lvl1pPr>
              <a:defRPr/>
            </a:lvl1pPr>
          </a:lstStyle>
          <a:p>
            <a:fld id="{624DF988-E87E-470C-A047-B84CD08BE690}" type="slidenum">
              <a:rPr lang="en-US" altLang="zh-CN"/>
              <a:pPr/>
              <a:t>‹#›</a:t>
            </a:fld>
            <a:endParaRPr lang="en-US" altLang="zh-CN"/>
          </a:p>
        </p:txBody>
      </p:sp>
    </p:spTree>
    <p:extLst>
      <p:ext uri="{BB962C8B-B14F-4D97-AF65-F5344CB8AC3E}">
        <p14:creationId xmlns:p14="http://schemas.microsoft.com/office/powerpoint/2010/main" val="3505373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C3AC7D6-B0C4-404F-92AE-3CD27540E86D}" type="datetime2">
              <a:rPr lang="zh-CN" altLang="en-US"/>
              <a:pPr/>
              <a:t>2016年10月14日</a:t>
            </a:fld>
            <a:endParaRPr lang="en-US" altLang="zh-CN"/>
          </a:p>
        </p:txBody>
      </p:sp>
      <p:sp>
        <p:nvSpPr>
          <p:cNvPr id="5" name="灯片编号占位符 4"/>
          <p:cNvSpPr>
            <a:spLocks noGrp="1"/>
          </p:cNvSpPr>
          <p:nvPr>
            <p:ph type="sldNum" sz="quarter" idx="11"/>
          </p:nvPr>
        </p:nvSpPr>
        <p:spPr/>
        <p:txBody>
          <a:bodyPr/>
          <a:lstStyle>
            <a:lvl1pPr>
              <a:defRPr/>
            </a:lvl1pPr>
          </a:lstStyle>
          <a:p>
            <a:fld id="{D0239FDB-EFF5-4936-82E2-2114F9412B47}"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r>
              <a:rPr lang="zh-CN" altLang="en-US"/>
              <a:t>华南理工大学广州学院</a:t>
            </a:r>
          </a:p>
        </p:txBody>
      </p:sp>
    </p:spTree>
    <p:extLst>
      <p:ext uri="{BB962C8B-B14F-4D97-AF65-F5344CB8AC3E}">
        <p14:creationId xmlns:p14="http://schemas.microsoft.com/office/powerpoint/2010/main" val="41996761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13"/>
          <p:cNvSpPr>
            <a:spLocks noGrp="1" noChangeArrowheads="1"/>
          </p:cNvSpPr>
          <p:nvPr>
            <p:ph type="sldNum" sz="quarter" idx="12"/>
          </p:nvPr>
        </p:nvSpPr>
        <p:spPr>
          <a:ln/>
        </p:spPr>
        <p:txBody>
          <a:bodyPr/>
          <a:lstStyle>
            <a:lvl1pPr>
              <a:defRPr/>
            </a:lvl1pPr>
          </a:lstStyle>
          <a:p>
            <a:fld id="{B9A6D4D3-3092-49D7-9E73-33F0D1E2A56D}" type="slidenum">
              <a:rPr lang="en-US" altLang="zh-CN"/>
              <a:pPr/>
              <a:t>‹#›</a:t>
            </a:fld>
            <a:endParaRPr lang="en-US" altLang="zh-CN"/>
          </a:p>
        </p:txBody>
      </p:sp>
    </p:spTree>
    <p:extLst>
      <p:ext uri="{BB962C8B-B14F-4D97-AF65-F5344CB8AC3E}">
        <p14:creationId xmlns:p14="http://schemas.microsoft.com/office/powerpoint/2010/main" val="1174840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a:ln/>
        </p:spPr>
        <p:txBody>
          <a:bodyPr/>
          <a:lstStyle>
            <a:lvl1pPr>
              <a:defRPr/>
            </a:lvl1pPr>
          </a:lstStyle>
          <a:p>
            <a:fld id="{F622B94F-9C15-4ABC-9FB3-3399C55684A9}" type="slidenum">
              <a:rPr lang="en-US" altLang="zh-CN"/>
              <a:pPr/>
              <a:t>‹#›</a:t>
            </a:fld>
            <a:endParaRPr lang="en-US" altLang="zh-CN"/>
          </a:p>
        </p:txBody>
      </p:sp>
    </p:spTree>
    <p:extLst>
      <p:ext uri="{BB962C8B-B14F-4D97-AF65-F5344CB8AC3E}">
        <p14:creationId xmlns:p14="http://schemas.microsoft.com/office/powerpoint/2010/main" val="1815899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a:ln/>
        </p:spPr>
        <p:txBody>
          <a:bodyPr/>
          <a:lstStyle>
            <a:lvl1pPr>
              <a:defRPr/>
            </a:lvl1pPr>
          </a:lstStyle>
          <a:p>
            <a:fld id="{396A84E5-43D8-4194-9879-48FA7707FC2F}" type="slidenum">
              <a:rPr lang="en-US" altLang="zh-CN"/>
              <a:pPr/>
              <a:t>‹#›</a:t>
            </a:fld>
            <a:endParaRPr lang="en-US" altLang="zh-CN"/>
          </a:p>
        </p:txBody>
      </p:sp>
    </p:spTree>
    <p:extLst>
      <p:ext uri="{BB962C8B-B14F-4D97-AF65-F5344CB8AC3E}">
        <p14:creationId xmlns:p14="http://schemas.microsoft.com/office/powerpoint/2010/main" val="32724883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9225"/>
            <a:ext cx="40386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19225"/>
            <a:ext cx="4038600" cy="23637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5413"/>
            <a:ext cx="4038600" cy="2363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7"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8" name="Rectangle 13"/>
          <p:cNvSpPr>
            <a:spLocks noGrp="1" noChangeArrowheads="1"/>
          </p:cNvSpPr>
          <p:nvPr>
            <p:ph type="sldNum" sz="quarter" idx="12"/>
          </p:nvPr>
        </p:nvSpPr>
        <p:spPr>
          <a:ln/>
        </p:spPr>
        <p:txBody>
          <a:bodyPr/>
          <a:lstStyle>
            <a:lvl1pPr>
              <a:defRPr/>
            </a:lvl1pPr>
          </a:lstStyle>
          <a:p>
            <a:fld id="{DE98AFCE-E205-4C5C-B988-B74E1F21484C}" type="slidenum">
              <a:rPr lang="en-US" altLang="zh-CN"/>
              <a:pPr/>
              <a:t>‹#›</a:t>
            </a:fld>
            <a:endParaRPr lang="en-US" altLang="zh-CN"/>
          </a:p>
        </p:txBody>
      </p:sp>
    </p:spTree>
    <p:extLst>
      <p:ext uri="{BB962C8B-B14F-4D97-AF65-F5344CB8AC3E}">
        <p14:creationId xmlns:p14="http://schemas.microsoft.com/office/powerpoint/2010/main" val="5254070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a:ln/>
        </p:spPr>
        <p:txBody>
          <a:bodyPr/>
          <a:lstStyle>
            <a:lvl1pPr>
              <a:defRPr/>
            </a:lvl1pPr>
          </a:lstStyle>
          <a:p>
            <a:fld id="{A1F258F0-36E9-4790-A1FC-5A2434A90F85}" type="slidenum">
              <a:rPr lang="en-US" altLang="zh-CN"/>
              <a:pPr/>
              <a:t>‹#›</a:t>
            </a:fld>
            <a:endParaRPr lang="en-US" altLang="zh-CN"/>
          </a:p>
        </p:txBody>
      </p:sp>
    </p:spTree>
    <p:extLst>
      <p:ext uri="{BB962C8B-B14F-4D97-AF65-F5344CB8AC3E}">
        <p14:creationId xmlns:p14="http://schemas.microsoft.com/office/powerpoint/2010/main" val="27909390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a:ln/>
        </p:spPr>
        <p:txBody>
          <a:bodyPr/>
          <a:lstStyle>
            <a:lvl1pPr>
              <a:defRPr/>
            </a:lvl1pPr>
          </a:lstStyle>
          <a:p>
            <a:fld id="{ED11B019-B1D6-43E1-8126-D3CF94F65847}" type="slidenum">
              <a:rPr lang="en-US" altLang="zh-CN"/>
              <a:pPr/>
              <a:t>‹#›</a:t>
            </a:fld>
            <a:endParaRPr lang="en-US" altLang="zh-CN"/>
          </a:p>
        </p:txBody>
      </p:sp>
    </p:spTree>
    <p:extLst>
      <p:ext uri="{BB962C8B-B14F-4D97-AF65-F5344CB8AC3E}">
        <p14:creationId xmlns:p14="http://schemas.microsoft.com/office/powerpoint/2010/main" val="2284766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a1"/>
          <p:cNvSpPr>
            <a:spLocks noChangeArrowheads="1"/>
          </p:cNvSpPr>
          <p:nvPr/>
        </p:nvSpPr>
        <p:spPr bwMode="gray">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5" name="Rectangle 3"/>
          <p:cNvSpPr>
            <a:spLocks noChangeArrowheads="1"/>
          </p:cNvSpPr>
          <p:nvPr/>
        </p:nvSpPr>
        <p:spPr bwMode="gray">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6" name="Rectangle 4"/>
          <p:cNvSpPr>
            <a:spLocks noChangeArrowheads="1"/>
          </p:cNvSpPr>
          <p:nvPr/>
        </p:nvSpPr>
        <p:spPr bwMode="gray">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7" name="Rectangle 5" descr="a2"/>
          <p:cNvSpPr>
            <a:spLocks noChangeArrowheads="1"/>
          </p:cNvSpPr>
          <p:nvPr/>
        </p:nvSpPr>
        <p:spPr bwMode="gray">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8" name="Rectangle 6"/>
          <p:cNvSpPr>
            <a:spLocks noChangeArrowheads="1"/>
          </p:cNvSpPr>
          <p:nvPr/>
        </p:nvSpPr>
        <p:spPr bwMode="gray">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9" name="Rectangle 7"/>
          <p:cNvSpPr>
            <a:spLocks noChangeArrowheads="1"/>
          </p:cNvSpPr>
          <p:nvPr/>
        </p:nvSpPr>
        <p:spPr bwMode="gray">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a:t>单击此处编辑母版副标题样式</a:t>
            </a:r>
          </a:p>
        </p:txBody>
      </p:sp>
      <p:sp>
        <p:nvSpPr>
          <p:cNvPr id="10" name="Rectangle 10"/>
          <p:cNvSpPr>
            <a:spLocks noGrp="1" noChangeArrowheads="1"/>
          </p:cNvSpPr>
          <p:nvPr>
            <p:ph type="dt" sz="half" idx="10"/>
          </p:nvPr>
        </p:nvSpPr>
        <p:spPr bwMode="gray">
          <a:xfrm>
            <a:off x="457200" y="6551613"/>
            <a:ext cx="2133600" cy="169862"/>
          </a:xfrm>
        </p:spPr>
        <p:txBody>
          <a:bodyPr/>
          <a:lstStyle>
            <a:lvl1pPr>
              <a:defRPr>
                <a:effectLst/>
                <a:latin typeface="Arial" charset="0"/>
                <a:ea typeface="SimSun" pitchFamily="2" charset="-122"/>
              </a:defRPr>
            </a:lvl1pPr>
          </a:lstStyle>
          <a:p>
            <a:pPr>
              <a:defRPr/>
            </a:pPr>
            <a:endParaRPr lang="en-US" altLang="zh-CN">
              <a:solidFill>
                <a:srgbClr val="17347D"/>
              </a:solidFill>
            </a:endParaRPr>
          </a:p>
        </p:txBody>
      </p:sp>
      <p:sp>
        <p:nvSpPr>
          <p:cNvPr id="11" name="Rectangle 11"/>
          <p:cNvSpPr>
            <a:spLocks noGrp="1" noChangeArrowheads="1"/>
          </p:cNvSpPr>
          <p:nvPr>
            <p:ph type="ftr" sz="quarter" idx="11"/>
          </p:nvPr>
        </p:nvSpPr>
        <p:spPr bwMode="gray">
          <a:xfrm>
            <a:off x="3124200" y="6553200"/>
            <a:ext cx="2895600" cy="168275"/>
          </a:xfrm>
        </p:spPr>
        <p:txBody>
          <a:bodyPr/>
          <a:lstStyle>
            <a:lvl1pPr algn="ctr">
              <a:defRPr>
                <a:effectLst/>
                <a:latin typeface="Arial" charset="0"/>
                <a:ea typeface="SimSun" pitchFamily="2" charset="-122"/>
              </a:defRPr>
            </a:lvl1pPr>
          </a:lstStyle>
          <a:p>
            <a:pPr>
              <a:defRPr/>
            </a:pPr>
            <a:endParaRPr lang="en-US" altLang="zh-CN">
              <a:solidFill>
                <a:srgbClr val="17347D"/>
              </a:solidFill>
            </a:endParaRPr>
          </a:p>
        </p:txBody>
      </p:sp>
      <p:sp>
        <p:nvSpPr>
          <p:cNvPr id="12" name="Rectangle 12"/>
          <p:cNvSpPr>
            <a:spLocks noGrp="1" noChangeArrowheads="1"/>
          </p:cNvSpPr>
          <p:nvPr>
            <p:ph type="sldNum" sz="quarter" idx="12"/>
          </p:nvPr>
        </p:nvSpPr>
        <p:spPr bwMode="gray">
          <a:xfrm>
            <a:off x="6553200" y="6553200"/>
            <a:ext cx="2133600" cy="168275"/>
          </a:xfrm>
        </p:spPr>
        <p:txBody>
          <a:bodyPr/>
          <a:lstStyle>
            <a:lvl1pPr algn="r">
              <a:defRPr>
                <a:effectLst/>
                <a:latin typeface="Arial" charset="0"/>
              </a:defRPr>
            </a:lvl1pPr>
          </a:lstStyle>
          <a:p>
            <a:pPr>
              <a:defRPr/>
            </a:pPr>
            <a:fld id="{5F13826D-8F71-47C7-9C3E-6BAC6142B86A}"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558158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B84682BC-8780-4074-89E7-79E75EFBEC6E}"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9645975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06E524E4-A4BD-4F3D-BF4E-412922B50998}"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27928415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4E915F6A-9A74-4CEF-B565-31A9B0257BDB}"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4099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1C3AC7D6-B0C4-404F-92AE-3CD27540E86D}" type="datetime2">
              <a:rPr lang="zh-CN" altLang="en-US"/>
              <a:pPr/>
              <a:t>2016年10月14日</a:t>
            </a:fld>
            <a:endParaRPr lang="en-US" altLang="zh-CN"/>
          </a:p>
        </p:txBody>
      </p:sp>
      <p:sp>
        <p:nvSpPr>
          <p:cNvPr id="5" name="灯片编号占位符 4"/>
          <p:cNvSpPr>
            <a:spLocks noGrp="1"/>
          </p:cNvSpPr>
          <p:nvPr>
            <p:ph type="sldNum" sz="quarter" idx="11"/>
          </p:nvPr>
        </p:nvSpPr>
        <p:spPr/>
        <p:txBody>
          <a:bodyPr/>
          <a:lstStyle>
            <a:lvl1pPr>
              <a:defRPr/>
            </a:lvl1pPr>
          </a:lstStyle>
          <a:p>
            <a:fld id="{97D3B0DC-566A-4632-A336-9C1DA1B29832}"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r>
              <a:rPr lang="zh-CN" altLang="en-US"/>
              <a:t>华南理工大学广州学院</a:t>
            </a:r>
          </a:p>
        </p:txBody>
      </p:sp>
    </p:spTree>
    <p:extLst>
      <p:ext uri="{BB962C8B-B14F-4D97-AF65-F5344CB8AC3E}">
        <p14:creationId xmlns:p14="http://schemas.microsoft.com/office/powerpoint/2010/main" val="976809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9" name="Rectangle 13"/>
          <p:cNvSpPr>
            <a:spLocks noGrp="1" noChangeArrowheads="1"/>
          </p:cNvSpPr>
          <p:nvPr>
            <p:ph type="sldNum" sz="quarter" idx="12"/>
          </p:nvPr>
        </p:nvSpPr>
        <p:spPr>
          <a:ln/>
        </p:spPr>
        <p:txBody>
          <a:bodyPr/>
          <a:lstStyle>
            <a:lvl1pPr>
              <a:defRPr/>
            </a:lvl1pPr>
          </a:lstStyle>
          <a:p>
            <a:pPr>
              <a:defRPr/>
            </a:pPr>
            <a:fld id="{C9076CC1-4E30-42AD-A3A9-F6E8DD080602}"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5013494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5" name="Rectangle 13"/>
          <p:cNvSpPr>
            <a:spLocks noGrp="1" noChangeArrowheads="1"/>
          </p:cNvSpPr>
          <p:nvPr>
            <p:ph type="sldNum" sz="quarter" idx="12"/>
          </p:nvPr>
        </p:nvSpPr>
        <p:spPr>
          <a:ln/>
        </p:spPr>
        <p:txBody>
          <a:bodyPr/>
          <a:lstStyle>
            <a:lvl1pPr>
              <a:defRPr/>
            </a:lvl1pPr>
          </a:lstStyle>
          <a:p>
            <a:pPr>
              <a:defRPr/>
            </a:pPr>
            <a:fld id="{F8B13C86-1559-4BB3-BB38-2C4C7DAC1653}"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1024077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4" name="Rectangle 13"/>
          <p:cNvSpPr>
            <a:spLocks noGrp="1" noChangeArrowheads="1"/>
          </p:cNvSpPr>
          <p:nvPr>
            <p:ph type="sldNum" sz="quarter" idx="12"/>
          </p:nvPr>
        </p:nvSpPr>
        <p:spPr>
          <a:ln/>
        </p:spPr>
        <p:txBody>
          <a:bodyPr/>
          <a:lstStyle>
            <a:lvl1pPr>
              <a:defRPr/>
            </a:lvl1pPr>
          </a:lstStyle>
          <a:p>
            <a:pPr>
              <a:defRPr/>
            </a:pPr>
            <a:fld id="{47F206AB-5620-475E-AAEE-F82F0C868931}"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9315861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94C4B7E2-47C1-4259-9FEC-BAF4754730C9}"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5690558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4B0B09CA-61A2-45D5-93FA-9FC02AAC00AC}"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2692035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6AC51660-4921-4842-8958-1C800476BF4D}"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940316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B1D718C7-BAC5-4F4D-AF33-BC2F220034D3}"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9587340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9225"/>
            <a:ext cx="40386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19225"/>
            <a:ext cx="4038600" cy="23637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5413"/>
            <a:ext cx="4038600" cy="2363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7"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8" name="Rectangle 13"/>
          <p:cNvSpPr>
            <a:spLocks noGrp="1" noChangeArrowheads="1"/>
          </p:cNvSpPr>
          <p:nvPr>
            <p:ph type="sldNum" sz="quarter" idx="12"/>
          </p:nvPr>
        </p:nvSpPr>
        <p:spPr>
          <a:ln/>
        </p:spPr>
        <p:txBody>
          <a:bodyPr/>
          <a:lstStyle>
            <a:lvl1pPr>
              <a:defRPr/>
            </a:lvl1pPr>
          </a:lstStyle>
          <a:p>
            <a:pPr>
              <a:defRPr/>
            </a:pPr>
            <a:fld id="{3A409300-C4DC-4CCB-AB68-E8022BDE8BAF}"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0669633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5E13505D-1117-4ECD-AC7B-18F52798EE64}"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5941329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D3AB69DD-106C-4990-8D68-FAF7BF5EB684}"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4043247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9906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906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C3AC7D6-B0C4-404F-92AE-3CD27540E86D}" type="datetime2">
              <a:rPr lang="zh-CN" altLang="en-US"/>
              <a:pPr/>
              <a:t>2016年10月14日</a:t>
            </a:fld>
            <a:endParaRPr lang="en-US" altLang="zh-CN"/>
          </a:p>
        </p:txBody>
      </p:sp>
      <p:sp>
        <p:nvSpPr>
          <p:cNvPr id="6" name="灯片编号占位符 5"/>
          <p:cNvSpPr>
            <a:spLocks noGrp="1"/>
          </p:cNvSpPr>
          <p:nvPr>
            <p:ph type="sldNum" sz="quarter" idx="11"/>
          </p:nvPr>
        </p:nvSpPr>
        <p:spPr/>
        <p:txBody>
          <a:bodyPr/>
          <a:lstStyle>
            <a:lvl1pPr>
              <a:defRPr/>
            </a:lvl1pPr>
          </a:lstStyle>
          <a:p>
            <a:fld id="{AE15B736-62E0-4752-96A3-C3DB19F5A6C9}" type="slidenum">
              <a:rPr lang="en-US" altLang="zh-CN"/>
              <a:pPr/>
              <a:t>‹#›</a:t>
            </a:fld>
            <a:endParaRPr lang="en-US" altLang="zh-CN"/>
          </a:p>
        </p:txBody>
      </p:sp>
      <p:sp>
        <p:nvSpPr>
          <p:cNvPr id="7" name="页脚占位符 6"/>
          <p:cNvSpPr>
            <a:spLocks noGrp="1"/>
          </p:cNvSpPr>
          <p:nvPr>
            <p:ph type="ftr" sz="quarter" idx="12"/>
          </p:nvPr>
        </p:nvSpPr>
        <p:spPr/>
        <p:txBody>
          <a:bodyPr/>
          <a:lstStyle>
            <a:lvl1pPr>
              <a:defRPr/>
            </a:lvl1pPr>
          </a:lstStyle>
          <a:p>
            <a:r>
              <a:rPr lang="zh-CN" altLang="en-US"/>
              <a:t>华南理工大学广州学院</a:t>
            </a:r>
          </a:p>
        </p:txBody>
      </p:sp>
    </p:spTree>
    <p:extLst>
      <p:ext uri="{BB962C8B-B14F-4D97-AF65-F5344CB8AC3E}">
        <p14:creationId xmlns:p14="http://schemas.microsoft.com/office/powerpoint/2010/main" val="7654644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a1"/>
          <p:cNvSpPr>
            <a:spLocks noChangeArrowheads="1"/>
          </p:cNvSpPr>
          <p:nvPr/>
        </p:nvSpPr>
        <p:spPr bwMode="gray">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5" name="Rectangle 3"/>
          <p:cNvSpPr>
            <a:spLocks noChangeArrowheads="1"/>
          </p:cNvSpPr>
          <p:nvPr/>
        </p:nvSpPr>
        <p:spPr bwMode="gray">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6" name="Rectangle 4"/>
          <p:cNvSpPr>
            <a:spLocks noChangeArrowheads="1"/>
          </p:cNvSpPr>
          <p:nvPr/>
        </p:nvSpPr>
        <p:spPr bwMode="gray">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7" name="Rectangle 5" descr="a2"/>
          <p:cNvSpPr>
            <a:spLocks noChangeArrowheads="1"/>
          </p:cNvSpPr>
          <p:nvPr/>
        </p:nvSpPr>
        <p:spPr bwMode="gray">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8" name="Rectangle 6"/>
          <p:cNvSpPr>
            <a:spLocks noChangeArrowheads="1"/>
          </p:cNvSpPr>
          <p:nvPr/>
        </p:nvSpPr>
        <p:spPr bwMode="gray">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9" name="Rectangle 7"/>
          <p:cNvSpPr>
            <a:spLocks noChangeArrowheads="1"/>
          </p:cNvSpPr>
          <p:nvPr/>
        </p:nvSpPr>
        <p:spPr bwMode="gray">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a:t>单击此处编辑母版副标题样式</a:t>
            </a:r>
          </a:p>
        </p:txBody>
      </p:sp>
      <p:sp>
        <p:nvSpPr>
          <p:cNvPr id="10" name="Rectangle 10"/>
          <p:cNvSpPr>
            <a:spLocks noGrp="1" noChangeArrowheads="1"/>
          </p:cNvSpPr>
          <p:nvPr>
            <p:ph type="dt" sz="half" idx="10"/>
          </p:nvPr>
        </p:nvSpPr>
        <p:spPr bwMode="gray">
          <a:xfrm>
            <a:off x="457200" y="6551613"/>
            <a:ext cx="2133600" cy="169862"/>
          </a:xfrm>
        </p:spPr>
        <p:txBody>
          <a:bodyPr/>
          <a:lstStyle>
            <a:lvl1pPr>
              <a:defRPr>
                <a:effectLst/>
                <a:latin typeface="Arial" charset="0"/>
                <a:ea typeface="SimSun" pitchFamily="2" charset="-122"/>
              </a:defRPr>
            </a:lvl1pPr>
          </a:lstStyle>
          <a:p>
            <a:pPr>
              <a:defRPr/>
            </a:pPr>
            <a:endParaRPr lang="en-US" altLang="zh-CN">
              <a:solidFill>
                <a:srgbClr val="17347D"/>
              </a:solidFill>
            </a:endParaRPr>
          </a:p>
        </p:txBody>
      </p:sp>
      <p:sp>
        <p:nvSpPr>
          <p:cNvPr id="11" name="Rectangle 11"/>
          <p:cNvSpPr>
            <a:spLocks noGrp="1" noChangeArrowheads="1"/>
          </p:cNvSpPr>
          <p:nvPr>
            <p:ph type="ftr" sz="quarter" idx="11"/>
          </p:nvPr>
        </p:nvSpPr>
        <p:spPr bwMode="gray">
          <a:xfrm>
            <a:off x="3124200" y="6553200"/>
            <a:ext cx="2895600" cy="168275"/>
          </a:xfrm>
        </p:spPr>
        <p:txBody>
          <a:bodyPr/>
          <a:lstStyle>
            <a:lvl1pPr algn="ctr">
              <a:defRPr>
                <a:effectLst/>
                <a:latin typeface="Arial" charset="0"/>
                <a:ea typeface="SimSun" pitchFamily="2" charset="-122"/>
              </a:defRPr>
            </a:lvl1pPr>
          </a:lstStyle>
          <a:p>
            <a:pPr>
              <a:defRPr/>
            </a:pPr>
            <a:endParaRPr lang="en-US" altLang="zh-CN">
              <a:solidFill>
                <a:srgbClr val="17347D"/>
              </a:solidFill>
            </a:endParaRPr>
          </a:p>
        </p:txBody>
      </p:sp>
      <p:sp>
        <p:nvSpPr>
          <p:cNvPr id="12" name="Rectangle 12"/>
          <p:cNvSpPr>
            <a:spLocks noGrp="1" noChangeArrowheads="1"/>
          </p:cNvSpPr>
          <p:nvPr>
            <p:ph type="sldNum" sz="quarter" idx="12"/>
          </p:nvPr>
        </p:nvSpPr>
        <p:spPr bwMode="gray">
          <a:xfrm>
            <a:off x="6553200" y="6553200"/>
            <a:ext cx="2133600" cy="168275"/>
          </a:xfrm>
        </p:spPr>
        <p:txBody>
          <a:bodyPr/>
          <a:lstStyle>
            <a:lvl1pPr algn="r">
              <a:defRPr>
                <a:effectLst/>
                <a:latin typeface="Arial" charset="0"/>
              </a:defRPr>
            </a:lvl1pPr>
          </a:lstStyle>
          <a:p>
            <a:pPr>
              <a:defRPr/>
            </a:pPr>
            <a:fld id="{5F13826D-8F71-47C7-9C3E-6BAC6142B86A}"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9877829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B84682BC-8780-4074-89E7-79E75EFBEC6E}"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29927312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06E524E4-A4BD-4F3D-BF4E-412922B50998}"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1477913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4E915F6A-9A74-4CEF-B565-31A9B0257BDB}"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2737375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9" name="Rectangle 13"/>
          <p:cNvSpPr>
            <a:spLocks noGrp="1" noChangeArrowheads="1"/>
          </p:cNvSpPr>
          <p:nvPr>
            <p:ph type="sldNum" sz="quarter" idx="12"/>
          </p:nvPr>
        </p:nvSpPr>
        <p:spPr>
          <a:ln/>
        </p:spPr>
        <p:txBody>
          <a:bodyPr/>
          <a:lstStyle>
            <a:lvl1pPr>
              <a:defRPr/>
            </a:lvl1pPr>
          </a:lstStyle>
          <a:p>
            <a:pPr>
              <a:defRPr/>
            </a:pPr>
            <a:fld id="{C9076CC1-4E30-42AD-A3A9-F6E8DD080602}"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0091636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5" name="Rectangle 13"/>
          <p:cNvSpPr>
            <a:spLocks noGrp="1" noChangeArrowheads="1"/>
          </p:cNvSpPr>
          <p:nvPr>
            <p:ph type="sldNum" sz="quarter" idx="12"/>
          </p:nvPr>
        </p:nvSpPr>
        <p:spPr>
          <a:ln/>
        </p:spPr>
        <p:txBody>
          <a:bodyPr/>
          <a:lstStyle>
            <a:lvl1pPr>
              <a:defRPr/>
            </a:lvl1pPr>
          </a:lstStyle>
          <a:p>
            <a:pPr>
              <a:defRPr/>
            </a:pPr>
            <a:fld id="{F8B13C86-1559-4BB3-BB38-2C4C7DAC1653}"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5016496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4" name="Rectangle 13"/>
          <p:cNvSpPr>
            <a:spLocks noGrp="1" noChangeArrowheads="1"/>
          </p:cNvSpPr>
          <p:nvPr>
            <p:ph type="sldNum" sz="quarter" idx="12"/>
          </p:nvPr>
        </p:nvSpPr>
        <p:spPr>
          <a:ln/>
        </p:spPr>
        <p:txBody>
          <a:bodyPr/>
          <a:lstStyle>
            <a:lvl1pPr>
              <a:defRPr/>
            </a:lvl1pPr>
          </a:lstStyle>
          <a:p>
            <a:pPr>
              <a:defRPr/>
            </a:pPr>
            <a:fld id="{47F206AB-5620-475E-AAEE-F82F0C868931}"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7661171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94C4B7E2-47C1-4259-9FEC-BAF4754730C9}"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253009377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4B0B09CA-61A2-45D5-93FA-9FC02AAC00AC}"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7817432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6AC51660-4921-4842-8958-1C800476BF4D}"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630357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1C3AC7D6-B0C4-404F-92AE-3CD27540E86D}" type="datetime2">
              <a:rPr lang="zh-CN" altLang="en-US"/>
              <a:pPr/>
              <a:t>2016年10月14日</a:t>
            </a:fld>
            <a:endParaRPr lang="en-US" altLang="zh-CN"/>
          </a:p>
        </p:txBody>
      </p:sp>
      <p:sp>
        <p:nvSpPr>
          <p:cNvPr id="8" name="灯片编号占位符 7"/>
          <p:cNvSpPr>
            <a:spLocks noGrp="1"/>
          </p:cNvSpPr>
          <p:nvPr>
            <p:ph type="sldNum" sz="quarter" idx="11"/>
          </p:nvPr>
        </p:nvSpPr>
        <p:spPr/>
        <p:txBody>
          <a:bodyPr/>
          <a:lstStyle>
            <a:lvl1pPr>
              <a:defRPr/>
            </a:lvl1pPr>
          </a:lstStyle>
          <a:p>
            <a:fld id="{735117EF-3A7E-43B7-9299-7208DA76A192}" type="slidenum">
              <a:rPr lang="en-US" altLang="zh-CN"/>
              <a:pPr/>
              <a:t>‹#›</a:t>
            </a:fld>
            <a:endParaRPr lang="en-US" altLang="zh-CN"/>
          </a:p>
        </p:txBody>
      </p:sp>
      <p:sp>
        <p:nvSpPr>
          <p:cNvPr id="9" name="页脚占位符 8"/>
          <p:cNvSpPr>
            <a:spLocks noGrp="1"/>
          </p:cNvSpPr>
          <p:nvPr>
            <p:ph type="ftr" sz="quarter" idx="12"/>
          </p:nvPr>
        </p:nvSpPr>
        <p:spPr/>
        <p:txBody>
          <a:bodyPr/>
          <a:lstStyle>
            <a:lvl1pPr>
              <a:defRPr/>
            </a:lvl1pPr>
          </a:lstStyle>
          <a:p>
            <a:r>
              <a:rPr lang="zh-CN" altLang="en-US"/>
              <a:t>华南理工大学广州学院</a:t>
            </a:r>
          </a:p>
        </p:txBody>
      </p:sp>
    </p:spTree>
    <p:extLst>
      <p:ext uri="{BB962C8B-B14F-4D97-AF65-F5344CB8AC3E}">
        <p14:creationId xmlns:p14="http://schemas.microsoft.com/office/powerpoint/2010/main" val="5898418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B1D718C7-BAC5-4F4D-AF33-BC2F220034D3}"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40976506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9225"/>
            <a:ext cx="40386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19225"/>
            <a:ext cx="4038600" cy="23637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5413"/>
            <a:ext cx="4038600" cy="2363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7"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8" name="Rectangle 13"/>
          <p:cNvSpPr>
            <a:spLocks noGrp="1" noChangeArrowheads="1"/>
          </p:cNvSpPr>
          <p:nvPr>
            <p:ph type="sldNum" sz="quarter" idx="12"/>
          </p:nvPr>
        </p:nvSpPr>
        <p:spPr>
          <a:ln/>
        </p:spPr>
        <p:txBody>
          <a:bodyPr/>
          <a:lstStyle>
            <a:lvl1pPr>
              <a:defRPr/>
            </a:lvl1pPr>
          </a:lstStyle>
          <a:p>
            <a:pPr>
              <a:defRPr/>
            </a:pPr>
            <a:fld id="{3A409300-C4DC-4CCB-AB68-E8022BDE8BAF}"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40536646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5E13505D-1117-4ECD-AC7B-18F52798EE64}"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5237742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D3AB69DD-106C-4990-8D68-FAF7BF5EB684}"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2991736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a1"/>
          <p:cNvSpPr>
            <a:spLocks noChangeArrowheads="1"/>
          </p:cNvSpPr>
          <p:nvPr/>
        </p:nvSpPr>
        <p:spPr bwMode="gray">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5" name="Rectangle 3"/>
          <p:cNvSpPr>
            <a:spLocks noChangeArrowheads="1"/>
          </p:cNvSpPr>
          <p:nvPr/>
        </p:nvSpPr>
        <p:spPr bwMode="gray">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6" name="Rectangle 4"/>
          <p:cNvSpPr>
            <a:spLocks noChangeArrowheads="1"/>
          </p:cNvSpPr>
          <p:nvPr/>
        </p:nvSpPr>
        <p:spPr bwMode="gray">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7" name="Rectangle 5" descr="a2"/>
          <p:cNvSpPr>
            <a:spLocks noChangeArrowheads="1"/>
          </p:cNvSpPr>
          <p:nvPr/>
        </p:nvSpPr>
        <p:spPr bwMode="gray">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8" name="Rectangle 6"/>
          <p:cNvSpPr>
            <a:spLocks noChangeArrowheads="1"/>
          </p:cNvSpPr>
          <p:nvPr/>
        </p:nvSpPr>
        <p:spPr bwMode="gray">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9" name="Rectangle 7"/>
          <p:cNvSpPr>
            <a:spLocks noChangeArrowheads="1"/>
          </p:cNvSpPr>
          <p:nvPr/>
        </p:nvSpPr>
        <p:spPr bwMode="gray">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a:t>单击此处编辑母版副标题样式</a:t>
            </a:r>
          </a:p>
        </p:txBody>
      </p:sp>
      <p:sp>
        <p:nvSpPr>
          <p:cNvPr id="10" name="Rectangle 10"/>
          <p:cNvSpPr>
            <a:spLocks noGrp="1" noChangeArrowheads="1"/>
          </p:cNvSpPr>
          <p:nvPr>
            <p:ph type="dt" sz="half" idx="10"/>
          </p:nvPr>
        </p:nvSpPr>
        <p:spPr bwMode="gray">
          <a:xfrm>
            <a:off x="457200" y="6551613"/>
            <a:ext cx="2133600" cy="169862"/>
          </a:xfrm>
        </p:spPr>
        <p:txBody>
          <a:bodyPr/>
          <a:lstStyle>
            <a:lvl1pPr>
              <a:defRPr smtClean="0">
                <a:effectLst/>
                <a:latin typeface="Arial" charset="0"/>
                <a:ea typeface="宋体" charset="-122"/>
              </a:defRPr>
            </a:lvl1pPr>
          </a:lstStyle>
          <a:p>
            <a:endParaRPr lang="en-US" altLang="zh-CN">
              <a:solidFill>
                <a:srgbClr val="17347D"/>
              </a:solidFill>
            </a:endParaRPr>
          </a:p>
        </p:txBody>
      </p:sp>
      <p:sp>
        <p:nvSpPr>
          <p:cNvPr id="11" name="Rectangle 11"/>
          <p:cNvSpPr>
            <a:spLocks noGrp="1" noChangeArrowheads="1"/>
          </p:cNvSpPr>
          <p:nvPr>
            <p:ph type="ftr" sz="quarter" idx="11"/>
          </p:nvPr>
        </p:nvSpPr>
        <p:spPr bwMode="gray">
          <a:xfrm>
            <a:off x="3124200" y="6553200"/>
            <a:ext cx="2895600" cy="168275"/>
          </a:xfrm>
        </p:spPr>
        <p:txBody>
          <a:bodyPr/>
          <a:lstStyle>
            <a:lvl1pPr algn="ctr">
              <a:defRPr smtClean="0">
                <a:effectLst/>
                <a:latin typeface="Arial" charset="0"/>
                <a:ea typeface="宋体" charset="-122"/>
              </a:defRPr>
            </a:lvl1pPr>
          </a:lstStyle>
          <a:p>
            <a:endParaRPr lang="en-US" altLang="zh-CN">
              <a:solidFill>
                <a:srgbClr val="17347D"/>
              </a:solidFill>
            </a:endParaRPr>
          </a:p>
        </p:txBody>
      </p:sp>
      <p:sp>
        <p:nvSpPr>
          <p:cNvPr id="12" name="Rectangle 12"/>
          <p:cNvSpPr>
            <a:spLocks noGrp="1" noChangeArrowheads="1"/>
          </p:cNvSpPr>
          <p:nvPr>
            <p:ph type="sldNum" sz="quarter" idx="12"/>
          </p:nvPr>
        </p:nvSpPr>
        <p:spPr bwMode="gray">
          <a:xfrm>
            <a:off x="6553200" y="6553200"/>
            <a:ext cx="2133600" cy="168275"/>
          </a:xfrm>
        </p:spPr>
        <p:txBody>
          <a:bodyPr/>
          <a:lstStyle>
            <a:lvl1pPr algn="r">
              <a:defRPr>
                <a:effectLst/>
                <a:latin typeface="Arial" charset="0"/>
              </a:defRPr>
            </a:lvl1pPr>
          </a:lstStyle>
          <a:p>
            <a:fld id="{59C3A6A5-6ED5-4C03-8883-64DB03135399}"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12169236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fld id="{66753839-623D-47B4-9E6F-FA281E9CF47F}"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8707165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fld id="{2FF6BBCE-79A3-45A1-8A54-BE2F607BB5BE}"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41915453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fld id="{F282A812-FA04-4D9D-8419-960621B40668}"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15839442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9" name="Rectangle 13"/>
          <p:cNvSpPr>
            <a:spLocks noGrp="1" noChangeArrowheads="1"/>
          </p:cNvSpPr>
          <p:nvPr>
            <p:ph type="sldNum" sz="quarter" idx="12"/>
          </p:nvPr>
        </p:nvSpPr>
        <p:spPr>
          <a:ln/>
        </p:spPr>
        <p:txBody>
          <a:bodyPr/>
          <a:lstStyle>
            <a:lvl1pPr>
              <a:defRPr/>
            </a:lvl1pPr>
          </a:lstStyle>
          <a:p>
            <a:fld id="{6207EAAD-599A-4429-B014-C2B890592890}"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20062089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5" name="Rectangle 13"/>
          <p:cNvSpPr>
            <a:spLocks noGrp="1" noChangeArrowheads="1"/>
          </p:cNvSpPr>
          <p:nvPr>
            <p:ph type="sldNum" sz="quarter" idx="12"/>
          </p:nvPr>
        </p:nvSpPr>
        <p:spPr>
          <a:ln/>
        </p:spPr>
        <p:txBody>
          <a:bodyPr/>
          <a:lstStyle>
            <a:lvl1pPr>
              <a:defRPr/>
            </a:lvl1pPr>
          </a:lstStyle>
          <a:p>
            <a:fld id="{4C9BE9D6-F492-4E46-966E-B06193825D47}"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3600353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1C3AC7D6-B0C4-404F-92AE-3CD27540E86D}" type="datetime2">
              <a:rPr lang="zh-CN" altLang="en-US"/>
              <a:pPr/>
              <a:t>2016年10月14日</a:t>
            </a:fld>
            <a:endParaRPr lang="en-US" altLang="zh-CN"/>
          </a:p>
        </p:txBody>
      </p:sp>
      <p:sp>
        <p:nvSpPr>
          <p:cNvPr id="4" name="灯片编号占位符 3"/>
          <p:cNvSpPr>
            <a:spLocks noGrp="1"/>
          </p:cNvSpPr>
          <p:nvPr>
            <p:ph type="sldNum" sz="quarter" idx="11"/>
          </p:nvPr>
        </p:nvSpPr>
        <p:spPr/>
        <p:txBody>
          <a:bodyPr/>
          <a:lstStyle>
            <a:lvl1pPr>
              <a:defRPr/>
            </a:lvl1pPr>
          </a:lstStyle>
          <a:p>
            <a:fld id="{B79002A7-47C4-476C-914E-D0786E3B537F}" type="slidenum">
              <a:rPr lang="en-US" altLang="zh-CN"/>
              <a:pPr/>
              <a:t>‹#›</a:t>
            </a:fld>
            <a:endParaRPr lang="en-US" altLang="zh-CN"/>
          </a:p>
        </p:txBody>
      </p:sp>
      <p:sp>
        <p:nvSpPr>
          <p:cNvPr id="5" name="页脚占位符 4"/>
          <p:cNvSpPr>
            <a:spLocks noGrp="1"/>
          </p:cNvSpPr>
          <p:nvPr>
            <p:ph type="ftr" sz="quarter" idx="12"/>
          </p:nvPr>
        </p:nvSpPr>
        <p:spPr/>
        <p:txBody>
          <a:bodyPr/>
          <a:lstStyle>
            <a:lvl1pPr>
              <a:defRPr/>
            </a:lvl1pPr>
          </a:lstStyle>
          <a:p>
            <a:r>
              <a:rPr lang="zh-CN" altLang="en-US"/>
              <a:t>华南理工大学广州学院</a:t>
            </a:r>
          </a:p>
        </p:txBody>
      </p:sp>
    </p:spTree>
    <p:extLst>
      <p:ext uri="{BB962C8B-B14F-4D97-AF65-F5344CB8AC3E}">
        <p14:creationId xmlns:p14="http://schemas.microsoft.com/office/powerpoint/2010/main" val="223422025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4" name="Rectangle 13"/>
          <p:cNvSpPr>
            <a:spLocks noGrp="1" noChangeArrowheads="1"/>
          </p:cNvSpPr>
          <p:nvPr>
            <p:ph type="sldNum" sz="quarter" idx="12"/>
          </p:nvPr>
        </p:nvSpPr>
        <p:spPr>
          <a:ln/>
        </p:spPr>
        <p:txBody>
          <a:bodyPr/>
          <a:lstStyle>
            <a:lvl1pPr>
              <a:defRPr/>
            </a:lvl1pPr>
          </a:lstStyle>
          <a:p>
            <a:fld id="{9652BA6E-93FD-43DD-9644-9D1F412588E2}"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84437511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fld id="{86C31290-48A0-4376-B4EB-1EEC8C04C004}"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281253431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fld id="{9438F6AB-5F93-4661-8A89-1C36867B1466}"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420057811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fld id="{CEE2A714-2677-423D-A01A-D1B456176264}"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24984306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fld id="{94C9B765-A314-4323-8AFB-14FBC2D6B9A3}"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11285938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9225"/>
            <a:ext cx="40386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19225"/>
            <a:ext cx="4038600" cy="23637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5413"/>
            <a:ext cx="4038600" cy="2363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7"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8" name="Rectangle 13"/>
          <p:cNvSpPr>
            <a:spLocks noGrp="1" noChangeArrowheads="1"/>
          </p:cNvSpPr>
          <p:nvPr>
            <p:ph type="sldNum" sz="quarter" idx="12"/>
          </p:nvPr>
        </p:nvSpPr>
        <p:spPr>
          <a:ln/>
        </p:spPr>
        <p:txBody>
          <a:bodyPr/>
          <a:lstStyle>
            <a:lvl1pPr>
              <a:defRPr/>
            </a:lvl1pPr>
          </a:lstStyle>
          <a:p>
            <a:fld id="{CA4A6740-B540-4E8F-9EBD-CC246C51422F}"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276177851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fld id="{647FADD5-96DF-4DAD-BA40-34B3265DA335}"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60510214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fld id="{C78669B7-F7F6-416C-A774-B0DAE4E600E3}" type="slidenum">
              <a:rPr lang="en-US" altLang="zh-CN">
                <a:solidFill>
                  <a:srgbClr val="17347D"/>
                </a:solidFill>
              </a:rPr>
              <a:pPr/>
              <a:t>‹#›</a:t>
            </a:fld>
            <a:endParaRPr lang="en-US" altLang="zh-CN">
              <a:solidFill>
                <a:srgbClr val="17347D"/>
              </a:solidFill>
            </a:endParaRPr>
          </a:p>
        </p:txBody>
      </p:sp>
    </p:spTree>
    <p:extLst>
      <p:ext uri="{BB962C8B-B14F-4D97-AF65-F5344CB8AC3E}">
        <p14:creationId xmlns:p14="http://schemas.microsoft.com/office/powerpoint/2010/main" val="119244274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a1"/>
          <p:cNvSpPr>
            <a:spLocks noChangeArrowheads="1"/>
          </p:cNvSpPr>
          <p:nvPr/>
        </p:nvSpPr>
        <p:spPr bwMode="gray">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5" name="Rectangle 3"/>
          <p:cNvSpPr>
            <a:spLocks noChangeArrowheads="1"/>
          </p:cNvSpPr>
          <p:nvPr/>
        </p:nvSpPr>
        <p:spPr bwMode="gray">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6" name="Rectangle 4"/>
          <p:cNvSpPr>
            <a:spLocks noChangeArrowheads="1"/>
          </p:cNvSpPr>
          <p:nvPr/>
        </p:nvSpPr>
        <p:spPr bwMode="gray">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7" name="Rectangle 5" descr="a2"/>
          <p:cNvSpPr>
            <a:spLocks noChangeArrowheads="1"/>
          </p:cNvSpPr>
          <p:nvPr/>
        </p:nvSpPr>
        <p:spPr bwMode="gray">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8" name="Rectangle 6"/>
          <p:cNvSpPr>
            <a:spLocks noChangeArrowheads="1"/>
          </p:cNvSpPr>
          <p:nvPr/>
        </p:nvSpPr>
        <p:spPr bwMode="gray">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9" name="Rectangle 7"/>
          <p:cNvSpPr>
            <a:spLocks noChangeArrowheads="1"/>
          </p:cNvSpPr>
          <p:nvPr/>
        </p:nvSpPr>
        <p:spPr bwMode="gray">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a:t>单击此处编辑母版副标题样式</a:t>
            </a:r>
          </a:p>
        </p:txBody>
      </p:sp>
      <p:sp>
        <p:nvSpPr>
          <p:cNvPr id="10" name="Rectangle 10"/>
          <p:cNvSpPr>
            <a:spLocks noGrp="1" noChangeArrowheads="1"/>
          </p:cNvSpPr>
          <p:nvPr>
            <p:ph type="dt" sz="half" idx="10"/>
          </p:nvPr>
        </p:nvSpPr>
        <p:spPr bwMode="gray">
          <a:xfrm>
            <a:off x="457200" y="6551613"/>
            <a:ext cx="2133600" cy="169862"/>
          </a:xfrm>
        </p:spPr>
        <p:txBody>
          <a:bodyPr/>
          <a:lstStyle>
            <a:lvl1pPr>
              <a:defRPr>
                <a:effectLst/>
                <a:latin typeface="Arial" charset="0"/>
                <a:ea typeface="SimSun" pitchFamily="2" charset="-122"/>
              </a:defRPr>
            </a:lvl1pPr>
          </a:lstStyle>
          <a:p>
            <a:pPr>
              <a:defRPr/>
            </a:pPr>
            <a:endParaRPr lang="en-US" altLang="zh-CN">
              <a:solidFill>
                <a:srgbClr val="17347D"/>
              </a:solidFill>
            </a:endParaRPr>
          </a:p>
        </p:txBody>
      </p:sp>
      <p:sp>
        <p:nvSpPr>
          <p:cNvPr id="11" name="Rectangle 11"/>
          <p:cNvSpPr>
            <a:spLocks noGrp="1" noChangeArrowheads="1"/>
          </p:cNvSpPr>
          <p:nvPr>
            <p:ph type="ftr" sz="quarter" idx="11"/>
          </p:nvPr>
        </p:nvSpPr>
        <p:spPr bwMode="gray">
          <a:xfrm>
            <a:off x="3124200" y="6553200"/>
            <a:ext cx="2895600" cy="168275"/>
          </a:xfrm>
        </p:spPr>
        <p:txBody>
          <a:bodyPr/>
          <a:lstStyle>
            <a:lvl1pPr algn="ctr">
              <a:defRPr>
                <a:effectLst/>
                <a:latin typeface="Arial" charset="0"/>
                <a:ea typeface="SimSun" pitchFamily="2" charset="-122"/>
              </a:defRPr>
            </a:lvl1pPr>
          </a:lstStyle>
          <a:p>
            <a:pPr>
              <a:defRPr/>
            </a:pPr>
            <a:endParaRPr lang="en-US" altLang="zh-CN">
              <a:solidFill>
                <a:srgbClr val="17347D"/>
              </a:solidFill>
            </a:endParaRPr>
          </a:p>
        </p:txBody>
      </p:sp>
      <p:sp>
        <p:nvSpPr>
          <p:cNvPr id="12" name="Rectangle 12"/>
          <p:cNvSpPr>
            <a:spLocks noGrp="1" noChangeArrowheads="1"/>
          </p:cNvSpPr>
          <p:nvPr>
            <p:ph type="sldNum" sz="quarter" idx="12"/>
          </p:nvPr>
        </p:nvSpPr>
        <p:spPr bwMode="gray">
          <a:xfrm>
            <a:off x="6553200" y="6553200"/>
            <a:ext cx="2133600" cy="168275"/>
          </a:xfrm>
        </p:spPr>
        <p:txBody>
          <a:bodyPr/>
          <a:lstStyle>
            <a:lvl1pPr algn="r">
              <a:defRPr>
                <a:effectLst/>
                <a:latin typeface="Arial" charset="0"/>
              </a:defRPr>
            </a:lvl1pPr>
          </a:lstStyle>
          <a:p>
            <a:pPr>
              <a:defRPr/>
            </a:pPr>
            <a:fld id="{5F13826D-8F71-47C7-9C3E-6BAC6142B86A}"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6765747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B84682BC-8780-4074-89E7-79E75EFBEC6E}"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944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1C3AC7D6-B0C4-404F-92AE-3CD27540E86D}" type="datetime2">
              <a:rPr lang="zh-CN" altLang="en-US"/>
              <a:pPr/>
              <a:t>2016年10月14日</a:t>
            </a:fld>
            <a:endParaRPr lang="en-US" altLang="zh-CN"/>
          </a:p>
        </p:txBody>
      </p:sp>
      <p:sp>
        <p:nvSpPr>
          <p:cNvPr id="3" name="灯片编号占位符 2"/>
          <p:cNvSpPr>
            <a:spLocks noGrp="1"/>
          </p:cNvSpPr>
          <p:nvPr>
            <p:ph type="sldNum" sz="quarter" idx="11"/>
          </p:nvPr>
        </p:nvSpPr>
        <p:spPr/>
        <p:txBody>
          <a:bodyPr/>
          <a:lstStyle>
            <a:lvl1pPr>
              <a:defRPr/>
            </a:lvl1pPr>
          </a:lstStyle>
          <a:p>
            <a:fld id="{5140B956-9803-49D5-A09A-5C07F9A7B5C5}" type="slidenum">
              <a:rPr lang="en-US" altLang="zh-CN"/>
              <a:pPr/>
              <a:t>‹#›</a:t>
            </a:fld>
            <a:endParaRPr lang="en-US" altLang="zh-CN"/>
          </a:p>
        </p:txBody>
      </p:sp>
      <p:sp>
        <p:nvSpPr>
          <p:cNvPr id="4" name="页脚占位符 3"/>
          <p:cNvSpPr>
            <a:spLocks noGrp="1"/>
          </p:cNvSpPr>
          <p:nvPr>
            <p:ph type="ftr" sz="quarter" idx="12"/>
          </p:nvPr>
        </p:nvSpPr>
        <p:spPr/>
        <p:txBody>
          <a:bodyPr/>
          <a:lstStyle>
            <a:lvl1pPr>
              <a:defRPr/>
            </a:lvl1pPr>
          </a:lstStyle>
          <a:p>
            <a:r>
              <a:rPr lang="zh-CN" altLang="en-US"/>
              <a:t>华南理工大学广州学院</a:t>
            </a:r>
          </a:p>
        </p:txBody>
      </p:sp>
    </p:spTree>
    <p:extLst>
      <p:ext uri="{BB962C8B-B14F-4D97-AF65-F5344CB8AC3E}">
        <p14:creationId xmlns:p14="http://schemas.microsoft.com/office/powerpoint/2010/main" val="165695083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06E524E4-A4BD-4F3D-BF4E-412922B50998}"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86276673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4E915F6A-9A74-4CEF-B565-31A9B0257BDB}"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247598017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9" name="Rectangle 13"/>
          <p:cNvSpPr>
            <a:spLocks noGrp="1" noChangeArrowheads="1"/>
          </p:cNvSpPr>
          <p:nvPr>
            <p:ph type="sldNum" sz="quarter" idx="12"/>
          </p:nvPr>
        </p:nvSpPr>
        <p:spPr>
          <a:ln/>
        </p:spPr>
        <p:txBody>
          <a:bodyPr/>
          <a:lstStyle>
            <a:lvl1pPr>
              <a:defRPr/>
            </a:lvl1pPr>
          </a:lstStyle>
          <a:p>
            <a:pPr>
              <a:defRPr/>
            </a:pPr>
            <a:fld id="{C9076CC1-4E30-42AD-A3A9-F6E8DD080602}"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47610467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5" name="Rectangle 13"/>
          <p:cNvSpPr>
            <a:spLocks noGrp="1" noChangeArrowheads="1"/>
          </p:cNvSpPr>
          <p:nvPr>
            <p:ph type="sldNum" sz="quarter" idx="12"/>
          </p:nvPr>
        </p:nvSpPr>
        <p:spPr>
          <a:ln/>
        </p:spPr>
        <p:txBody>
          <a:bodyPr/>
          <a:lstStyle>
            <a:lvl1pPr>
              <a:defRPr/>
            </a:lvl1pPr>
          </a:lstStyle>
          <a:p>
            <a:pPr>
              <a:defRPr/>
            </a:pPr>
            <a:fld id="{F8B13C86-1559-4BB3-BB38-2C4C7DAC1653}"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0642536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4" name="Rectangle 13"/>
          <p:cNvSpPr>
            <a:spLocks noGrp="1" noChangeArrowheads="1"/>
          </p:cNvSpPr>
          <p:nvPr>
            <p:ph type="sldNum" sz="quarter" idx="12"/>
          </p:nvPr>
        </p:nvSpPr>
        <p:spPr>
          <a:ln/>
        </p:spPr>
        <p:txBody>
          <a:bodyPr/>
          <a:lstStyle>
            <a:lvl1pPr>
              <a:defRPr/>
            </a:lvl1pPr>
          </a:lstStyle>
          <a:p>
            <a:pPr>
              <a:defRPr/>
            </a:pPr>
            <a:fld id="{47F206AB-5620-475E-AAEE-F82F0C868931}"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253313931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94C4B7E2-47C1-4259-9FEC-BAF4754730C9}"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97499274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4B0B09CA-61A2-45D5-93FA-9FC02AAC00AC}"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84155903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6AC51660-4921-4842-8958-1C800476BF4D}"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209409280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B1D718C7-BAC5-4F4D-AF33-BC2F220034D3}"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1582135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9225"/>
            <a:ext cx="40386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19225"/>
            <a:ext cx="4038600" cy="23637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5413"/>
            <a:ext cx="4038600" cy="2363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7"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8" name="Rectangle 13"/>
          <p:cNvSpPr>
            <a:spLocks noGrp="1" noChangeArrowheads="1"/>
          </p:cNvSpPr>
          <p:nvPr>
            <p:ph type="sldNum" sz="quarter" idx="12"/>
          </p:nvPr>
        </p:nvSpPr>
        <p:spPr>
          <a:ln/>
        </p:spPr>
        <p:txBody>
          <a:bodyPr/>
          <a:lstStyle>
            <a:lvl1pPr>
              <a:defRPr/>
            </a:lvl1pPr>
          </a:lstStyle>
          <a:p>
            <a:pPr>
              <a:defRPr/>
            </a:pPr>
            <a:fld id="{3A409300-C4DC-4CCB-AB68-E8022BDE8BAF}"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81177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1C3AC7D6-B0C4-404F-92AE-3CD27540E86D}" type="datetime2">
              <a:rPr lang="zh-CN" altLang="en-US"/>
              <a:pPr/>
              <a:t>2016年10月14日</a:t>
            </a:fld>
            <a:endParaRPr lang="en-US" altLang="zh-CN"/>
          </a:p>
        </p:txBody>
      </p:sp>
      <p:sp>
        <p:nvSpPr>
          <p:cNvPr id="6" name="灯片编号占位符 5"/>
          <p:cNvSpPr>
            <a:spLocks noGrp="1"/>
          </p:cNvSpPr>
          <p:nvPr>
            <p:ph type="sldNum" sz="quarter" idx="11"/>
          </p:nvPr>
        </p:nvSpPr>
        <p:spPr/>
        <p:txBody>
          <a:bodyPr/>
          <a:lstStyle>
            <a:lvl1pPr>
              <a:defRPr/>
            </a:lvl1pPr>
          </a:lstStyle>
          <a:p>
            <a:fld id="{A2377D1C-5DA1-47B7-8DC5-C1D37C92A29D}" type="slidenum">
              <a:rPr lang="en-US" altLang="zh-CN"/>
              <a:pPr/>
              <a:t>‹#›</a:t>
            </a:fld>
            <a:endParaRPr lang="en-US" altLang="zh-CN"/>
          </a:p>
        </p:txBody>
      </p:sp>
      <p:sp>
        <p:nvSpPr>
          <p:cNvPr id="7" name="页脚占位符 6"/>
          <p:cNvSpPr>
            <a:spLocks noGrp="1"/>
          </p:cNvSpPr>
          <p:nvPr>
            <p:ph type="ftr" sz="quarter" idx="12"/>
          </p:nvPr>
        </p:nvSpPr>
        <p:spPr/>
        <p:txBody>
          <a:bodyPr/>
          <a:lstStyle>
            <a:lvl1pPr>
              <a:defRPr/>
            </a:lvl1pPr>
          </a:lstStyle>
          <a:p>
            <a:r>
              <a:rPr lang="zh-CN" altLang="en-US"/>
              <a:t>华南理工大学广州学院</a:t>
            </a:r>
          </a:p>
        </p:txBody>
      </p:sp>
    </p:spTree>
    <p:extLst>
      <p:ext uri="{BB962C8B-B14F-4D97-AF65-F5344CB8AC3E}">
        <p14:creationId xmlns:p14="http://schemas.microsoft.com/office/powerpoint/2010/main" val="374086512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5E13505D-1117-4ECD-AC7B-18F52798EE64}"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230115773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D3AB69DD-106C-4990-8D68-FAF7BF5EB684}"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86481422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a1"/>
          <p:cNvSpPr>
            <a:spLocks noChangeArrowheads="1"/>
          </p:cNvSpPr>
          <p:nvPr/>
        </p:nvSpPr>
        <p:spPr bwMode="gray">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5" name="Rectangle 3"/>
          <p:cNvSpPr>
            <a:spLocks noChangeArrowheads="1"/>
          </p:cNvSpPr>
          <p:nvPr/>
        </p:nvSpPr>
        <p:spPr bwMode="gray">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6" name="Rectangle 4"/>
          <p:cNvSpPr>
            <a:spLocks noChangeArrowheads="1"/>
          </p:cNvSpPr>
          <p:nvPr/>
        </p:nvSpPr>
        <p:spPr bwMode="gray">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7" name="Rectangle 5" descr="a2"/>
          <p:cNvSpPr>
            <a:spLocks noChangeArrowheads="1"/>
          </p:cNvSpPr>
          <p:nvPr/>
        </p:nvSpPr>
        <p:spPr bwMode="gray">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8" name="Rectangle 6"/>
          <p:cNvSpPr>
            <a:spLocks noChangeArrowheads="1"/>
          </p:cNvSpPr>
          <p:nvPr/>
        </p:nvSpPr>
        <p:spPr bwMode="gray">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9" name="Rectangle 7"/>
          <p:cNvSpPr>
            <a:spLocks noChangeArrowheads="1"/>
          </p:cNvSpPr>
          <p:nvPr/>
        </p:nvSpPr>
        <p:spPr bwMode="gray">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a:t>单击此处编辑母版副标题样式</a:t>
            </a:r>
          </a:p>
        </p:txBody>
      </p:sp>
      <p:sp>
        <p:nvSpPr>
          <p:cNvPr id="10" name="Rectangle 10"/>
          <p:cNvSpPr>
            <a:spLocks noGrp="1" noChangeArrowheads="1"/>
          </p:cNvSpPr>
          <p:nvPr>
            <p:ph type="dt" sz="half" idx="10"/>
          </p:nvPr>
        </p:nvSpPr>
        <p:spPr bwMode="gray">
          <a:xfrm>
            <a:off x="457200" y="6551613"/>
            <a:ext cx="2133600" cy="169862"/>
          </a:xfrm>
        </p:spPr>
        <p:txBody>
          <a:bodyPr/>
          <a:lstStyle>
            <a:lvl1pPr>
              <a:defRPr>
                <a:effectLst/>
                <a:latin typeface="Arial" charset="0"/>
                <a:ea typeface="SimSun" pitchFamily="2" charset="-122"/>
              </a:defRPr>
            </a:lvl1pPr>
          </a:lstStyle>
          <a:p>
            <a:pPr>
              <a:defRPr/>
            </a:pPr>
            <a:endParaRPr lang="en-US" altLang="zh-CN">
              <a:solidFill>
                <a:srgbClr val="17347D"/>
              </a:solidFill>
            </a:endParaRPr>
          </a:p>
        </p:txBody>
      </p:sp>
      <p:sp>
        <p:nvSpPr>
          <p:cNvPr id="11" name="Rectangle 11"/>
          <p:cNvSpPr>
            <a:spLocks noGrp="1" noChangeArrowheads="1"/>
          </p:cNvSpPr>
          <p:nvPr>
            <p:ph type="ftr" sz="quarter" idx="11"/>
          </p:nvPr>
        </p:nvSpPr>
        <p:spPr bwMode="gray">
          <a:xfrm>
            <a:off x="3124200" y="6553200"/>
            <a:ext cx="2895600" cy="168275"/>
          </a:xfrm>
        </p:spPr>
        <p:txBody>
          <a:bodyPr/>
          <a:lstStyle>
            <a:lvl1pPr algn="ctr">
              <a:defRPr>
                <a:effectLst/>
                <a:latin typeface="Arial" charset="0"/>
                <a:ea typeface="SimSun" pitchFamily="2" charset="-122"/>
              </a:defRPr>
            </a:lvl1pPr>
          </a:lstStyle>
          <a:p>
            <a:pPr>
              <a:defRPr/>
            </a:pPr>
            <a:endParaRPr lang="en-US" altLang="zh-CN">
              <a:solidFill>
                <a:srgbClr val="17347D"/>
              </a:solidFill>
            </a:endParaRPr>
          </a:p>
        </p:txBody>
      </p:sp>
      <p:sp>
        <p:nvSpPr>
          <p:cNvPr id="12" name="Rectangle 12"/>
          <p:cNvSpPr>
            <a:spLocks noGrp="1" noChangeArrowheads="1"/>
          </p:cNvSpPr>
          <p:nvPr>
            <p:ph type="sldNum" sz="quarter" idx="12"/>
          </p:nvPr>
        </p:nvSpPr>
        <p:spPr bwMode="gray">
          <a:xfrm>
            <a:off x="6553200" y="6553200"/>
            <a:ext cx="2133600" cy="168275"/>
          </a:xfrm>
        </p:spPr>
        <p:txBody>
          <a:bodyPr/>
          <a:lstStyle>
            <a:lvl1pPr algn="r">
              <a:defRPr>
                <a:effectLst/>
                <a:latin typeface="Arial" charset="0"/>
              </a:defRPr>
            </a:lvl1pPr>
          </a:lstStyle>
          <a:p>
            <a:pPr>
              <a:defRPr/>
            </a:pPr>
            <a:fld id="{5F13826D-8F71-47C7-9C3E-6BAC6142B86A}"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276204993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B84682BC-8780-4074-89E7-79E75EFBEC6E}"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5137729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06E524E4-A4BD-4F3D-BF4E-412922B50998}"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95267008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4E915F6A-9A74-4CEF-B565-31A9B0257BDB}"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215478560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9" name="Rectangle 13"/>
          <p:cNvSpPr>
            <a:spLocks noGrp="1" noChangeArrowheads="1"/>
          </p:cNvSpPr>
          <p:nvPr>
            <p:ph type="sldNum" sz="quarter" idx="12"/>
          </p:nvPr>
        </p:nvSpPr>
        <p:spPr>
          <a:ln/>
        </p:spPr>
        <p:txBody>
          <a:bodyPr/>
          <a:lstStyle>
            <a:lvl1pPr>
              <a:defRPr/>
            </a:lvl1pPr>
          </a:lstStyle>
          <a:p>
            <a:pPr>
              <a:defRPr/>
            </a:pPr>
            <a:fld id="{C9076CC1-4E30-42AD-A3A9-F6E8DD080602}"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14276337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5" name="Rectangle 13"/>
          <p:cNvSpPr>
            <a:spLocks noGrp="1" noChangeArrowheads="1"/>
          </p:cNvSpPr>
          <p:nvPr>
            <p:ph type="sldNum" sz="quarter" idx="12"/>
          </p:nvPr>
        </p:nvSpPr>
        <p:spPr>
          <a:ln/>
        </p:spPr>
        <p:txBody>
          <a:bodyPr/>
          <a:lstStyle>
            <a:lvl1pPr>
              <a:defRPr/>
            </a:lvl1pPr>
          </a:lstStyle>
          <a:p>
            <a:pPr>
              <a:defRPr/>
            </a:pPr>
            <a:fld id="{F8B13C86-1559-4BB3-BB38-2C4C7DAC1653}"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23303669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4" name="Rectangle 13"/>
          <p:cNvSpPr>
            <a:spLocks noGrp="1" noChangeArrowheads="1"/>
          </p:cNvSpPr>
          <p:nvPr>
            <p:ph type="sldNum" sz="quarter" idx="12"/>
          </p:nvPr>
        </p:nvSpPr>
        <p:spPr>
          <a:ln/>
        </p:spPr>
        <p:txBody>
          <a:bodyPr/>
          <a:lstStyle>
            <a:lvl1pPr>
              <a:defRPr/>
            </a:lvl1pPr>
          </a:lstStyle>
          <a:p>
            <a:pPr>
              <a:defRPr/>
            </a:pPr>
            <a:fld id="{47F206AB-5620-475E-AAEE-F82F0C868931}"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221462048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94C4B7E2-47C1-4259-9FEC-BAF4754730C9}"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51932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1C3AC7D6-B0C4-404F-92AE-3CD27540E86D}" type="datetime2">
              <a:rPr lang="zh-CN" altLang="en-US"/>
              <a:pPr/>
              <a:t>2016年10月14日</a:t>
            </a:fld>
            <a:endParaRPr lang="en-US" altLang="zh-CN"/>
          </a:p>
        </p:txBody>
      </p:sp>
      <p:sp>
        <p:nvSpPr>
          <p:cNvPr id="6" name="灯片编号占位符 5"/>
          <p:cNvSpPr>
            <a:spLocks noGrp="1"/>
          </p:cNvSpPr>
          <p:nvPr>
            <p:ph type="sldNum" sz="quarter" idx="11"/>
          </p:nvPr>
        </p:nvSpPr>
        <p:spPr/>
        <p:txBody>
          <a:bodyPr/>
          <a:lstStyle>
            <a:lvl1pPr>
              <a:defRPr/>
            </a:lvl1pPr>
          </a:lstStyle>
          <a:p>
            <a:fld id="{A979B70B-D5D6-4383-95BE-E1C3F6065228}" type="slidenum">
              <a:rPr lang="en-US" altLang="zh-CN"/>
              <a:pPr/>
              <a:t>‹#›</a:t>
            </a:fld>
            <a:endParaRPr lang="en-US" altLang="zh-CN"/>
          </a:p>
        </p:txBody>
      </p:sp>
      <p:sp>
        <p:nvSpPr>
          <p:cNvPr id="7" name="页脚占位符 6"/>
          <p:cNvSpPr>
            <a:spLocks noGrp="1"/>
          </p:cNvSpPr>
          <p:nvPr>
            <p:ph type="ftr" sz="quarter" idx="12"/>
          </p:nvPr>
        </p:nvSpPr>
        <p:spPr/>
        <p:txBody>
          <a:bodyPr/>
          <a:lstStyle>
            <a:lvl1pPr>
              <a:defRPr/>
            </a:lvl1pPr>
          </a:lstStyle>
          <a:p>
            <a:r>
              <a:rPr lang="zh-CN" altLang="en-US"/>
              <a:t>华南理工大学广州学院</a:t>
            </a:r>
          </a:p>
        </p:txBody>
      </p:sp>
    </p:spTree>
    <p:extLst>
      <p:ext uri="{BB962C8B-B14F-4D97-AF65-F5344CB8AC3E}">
        <p14:creationId xmlns:p14="http://schemas.microsoft.com/office/powerpoint/2010/main" val="429306853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4B0B09CA-61A2-45D5-93FA-9FC02AAC00AC}"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8728025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6AC51660-4921-4842-8958-1C800476BF4D}"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93691962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B1D718C7-BAC5-4F4D-AF33-BC2F220034D3}"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267518784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9225"/>
            <a:ext cx="40386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19225"/>
            <a:ext cx="4038600" cy="23637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5413"/>
            <a:ext cx="4038600" cy="2363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7"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8" name="Rectangle 13"/>
          <p:cNvSpPr>
            <a:spLocks noGrp="1" noChangeArrowheads="1"/>
          </p:cNvSpPr>
          <p:nvPr>
            <p:ph type="sldNum" sz="quarter" idx="12"/>
          </p:nvPr>
        </p:nvSpPr>
        <p:spPr>
          <a:ln/>
        </p:spPr>
        <p:txBody>
          <a:bodyPr/>
          <a:lstStyle>
            <a:lvl1pPr>
              <a:defRPr/>
            </a:lvl1pPr>
          </a:lstStyle>
          <a:p>
            <a:pPr>
              <a:defRPr/>
            </a:pPr>
            <a:fld id="{3A409300-C4DC-4CCB-AB68-E8022BDE8BAF}"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71389384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5E13505D-1117-4ECD-AC7B-18F52798EE64}"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106815216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D3AB69DD-106C-4990-8D68-FAF7BF5EB684}"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212904985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a1"/>
          <p:cNvSpPr>
            <a:spLocks noChangeArrowheads="1"/>
          </p:cNvSpPr>
          <p:nvPr/>
        </p:nvSpPr>
        <p:spPr bwMode="gray">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5" name="Rectangle 3"/>
          <p:cNvSpPr>
            <a:spLocks noChangeArrowheads="1"/>
          </p:cNvSpPr>
          <p:nvPr/>
        </p:nvSpPr>
        <p:spPr bwMode="gray">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6" name="Rectangle 4"/>
          <p:cNvSpPr>
            <a:spLocks noChangeArrowheads="1"/>
          </p:cNvSpPr>
          <p:nvPr/>
        </p:nvSpPr>
        <p:spPr bwMode="gray">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7" name="Rectangle 5" descr="a2"/>
          <p:cNvSpPr>
            <a:spLocks noChangeArrowheads="1"/>
          </p:cNvSpPr>
          <p:nvPr/>
        </p:nvSpPr>
        <p:spPr bwMode="gray">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8" name="Rectangle 6"/>
          <p:cNvSpPr>
            <a:spLocks noChangeArrowheads="1"/>
          </p:cNvSpPr>
          <p:nvPr/>
        </p:nvSpPr>
        <p:spPr bwMode="gray">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9" name="Rectangle 7"/>
          <p:cNvSpPr>
            <a:spLocks noChangeArrowheads="1"/>
          </p:cNvSpPr>
          <p:nvPr/>
        </p:nvSpPr>
        <p:spPr bwMode="gray">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a:t>单击此处编辑母版副标题样式</a:t>
            </a:r>
          </a:p>
        </p:txBody>
      </p:sp>
      <p:sp>
        <p:nvSpPr>
          <p:cNvPr id="10" name="Rectangle 10"/>
          <p:cNvSpPr>
            <a:spLocks noGrp="1" noChangeArrowheads="1"/>
          </p:cNvSpPr>
          <p:nvPr>
            <p:ph type="dt" sz="half" idx="10"/>
          </p:nvPr>
        </p:nvSpPr>
        <p:spPr bwMode="gray">
          <a:xfrm>
            <a:off x="457200" y="6551613"/>
            <a:ext cx="2133600" cy="169862"/>
          </a:xfrm>
        </p:spPr>
        <p:txBody>
          <a:bodyPr/>
          <a:lstStyle>
            <a:lvl1pPr>
              <a:defRPr>
                <a:effectLst/>
                <a:latin typeface="Arial" charset="0"/>
                <a:ea typeface="SimSun" pitchFamily="2" charset="-122"/>
              </a:defRPr>
            </a:lvl1pPr>
          </a:lstStyle>
          <a:p>
            <a:pPr>
              <a:defRPr/>
            </a:pPr>
            <a:endParaRPr lang="en-US" altLang="zh-CN">
              <a:solidFill>
                <a:srgbClr val="17347D"/>
              </a:solidFill>
            </a:endParaRPr>
          </a:p>
        </p:txBody>
      </p:sp>
      <p:sp>
        <p:nvSpPr>
          <p:cNvPr id="11" name="Rectangle 11"/>
          <p:cNvSpPr>
            <a:spLocks noGrp="1" noChangeArrowheads="1"/>
          </p:cNvSpPr>
          <p:nvPr>
            <p:ph type="ftr" sz="quarter" idx="11"/>
          </p:nvPr>
        </p:nvSpPr>
        <p:spPr bwMode="gray">
          <a:xfrm>
            <a:off x="3124200" y="6553200"/>
            <a:ext cx="2895600" cy="168275"/>
          </a:xfrm>
        </p:spPr>
        <p:txBody>
          <a:bodyPr/>
          <a:lstStyle>
            <a:lvl1pPr algn="ctr">
              <a:defRPr>
                <a:effectLst/>
                <a:latin typeface="Arial" charset="0"/>
                <a:ea typeface="SimSun" pitchFamily="2" charset="-122"/>
              </a:defRPr>
            </a:lvl1pPr>
          </a:lstStyle>
          <a:p>
            <a:pPr>
              <a:defRPr/>
            </a:pPr>
            <a:endParaRPr lang="en-US" altLang="zh-CN">
              <a:solidFill>
                <a:srgbClr val="17347D"/>
              </a:solidFill>
            </a:endParaRPr>
          </a:p>
        </p:txBody>
      </p:sp>
      <p:sp>
        <p:nvSpPr>
          <p:cNvPr id="12" name="Rectangle 12"/>
          <p:cNvSpPr>
            <a:spLocks noGrp="1" noChangeArrowheads="1"/>
          </p:cNvSpPr>
          <p:nvPr>
            <p:ph type="sldNum" sz="quarter" idx="12"/>
          </p:nvPr>
        </p:nvSpPr>
        <p:spPr bwMode="gray">
          <a:xfrm>
            <a:off x="6553200" y="6553200"/>
            <a:ext cx="2133600" cy="168275"/>
          </a:xfrm>
        </p:spPr>
        <p:txBody>
          <a:bodyPr/>
          <a:lstStyle>
            <a:lvl1pPr algn="r">
              <a:defRPr>
                <a:effectLst/>
                <a:latin typeface="Arial" charset="0"/>
              </a:defRPr>
            </a:lvl1pPr>
          </a:lstStyle>
          <a:p>
            <a:pPr>
              <a:defRPr/>
            </a:pPr>
            <a:fld id="{5F13826D-8F71-47C7-9C3E-6BAC6142B86A}"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223278526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B84682BC-8780-4074-89E7-79E75EFBEC6E}"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67162242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06E524E4-A4BD-4F3D-BF4E-412922B50998}"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390308840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solidFill>
                  <a:srgbClr val="17347D"/>
                </a:solidFill>
              </a:rPr>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17347D"/>
                </a:solidFill>
              </a:rPr>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4E915F6A-9A74-4CEF-B565-31A9B0257BDB}"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val="2625702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slideLayout" Target="../slideLayouts/slideLayout136.xml"/><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slideLayout" Target="../slideLayouts/slideLayout135.xml"/><Relationship Id="rId17" Type="http://schemas.openxmlformats.org/officeDocument/2006/relationships/image" Target="../media/image7.jpeg"/><Relationship Id="rId2" Type="http://schemas.openxmlformats.org/officeDocument/2006/relationships/slideLayout" Target="../slideLayouts/slideLayout125.xml"/><Relationship Id="rId16" Type="http://schemas.openxmlformats.org/officeDocument/2006/relationships/image" Target="../media/image6.jpeg"/><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5" Type="http://schemas.openxmlformats.org/officeDocument/2006/relationships/theme" Target="../theme/theme10.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7.jpeg"/><Relationship Id="rId2" Type="http://schemas.openxmlformats.org/officeDocument/2006/relationships/slideLayout" Target="../slideLayouts/slideLayout13.xml"/><Relationship Id="rId16" Type="http://schemas.openxmlformats.org/officeDocument/2006/relationships/image" Target="../media/image6.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7.jpeg"/><Relationship Id="rId2" Type="http://schemas.openxmlformats.org/officeDocument/2006/relationships/slideLayout" Target="../slideLayouts/slideLayout27.xml"/><Relationship Id="rId16" Type="http://schemas.openxmlformats.org/officeDocument/2006/relationships/image" Target="../media/image6.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image" Target="../media/image7.jpeg"/><Relationship Id="rId2" Type="http://schemas.openxmlformats.org/officeDocument/2006/relationships/slideLayout" Target="../slideLayouts/slideLayout41.xml"/><Relationship Id="rId16" Type="http://schemas.openxmlformats.org/officeDocument/2006/relationships/image" Target="../media/image6.jpe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theme" Target="../theme/theme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image" Target="../media/image7.jpeg"/><Relationship Id="rId2" Type="http://schemas.openxmlformats.org/officeDocument/2006/relationships/slideLayout" Target="../slideLayouts/slideLayout55.xml"/><Relationship Id="rId16" Type="http://schemas.openxmlformats.org/officeDocument/2006/relationships/image" Target="../media/image6.jpeg"/><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5.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image" Target="../media/image7.jpeg"/><Relationship Id="rId2" Type="http://schemas.openxmlformats.org/officeDocument/2006/relationships/slideLayout" Target="../slideLayouts/slideLayout69.xml"/><Relationship Id="rId16" Type="http://schemas.openxmlformats.org/officeDocument/2006/relationships/image" Target="../media/image6.jpeg"/><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theme" Target="../theme/theme6.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image" Target="../media/image7.jpeg"/><Relationship Id="rId2" Type="http://schemas.openxmlformats.org/officeDocument/2006/relationships/slideLayout" Target="../slideLayouts/slideLayout83.xml"/><Relationship Id="rId16" Type="http://schemas.openxmlformats.org/officeDocument/2006/relationships/image" Target="../media/image6.jpeg"/><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5" Type="http://schemas.openxmlformats.org/officeDocument/2006/relationships/theme" Target="../theme/theme7.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image" Target="../media/image7.jpeg"/><Relationship Id="rId2" Type="http://schemas.openxmlformats.org/officeDocument/2006/relationships/slideLayout" Target="../slideLayouts/slideLayout97.xml"/><Relationship Id="rId16" Type="http://schemas.openxmlformats.org/officeDocument/2006/relationships/image" Target="../media/image6.jpeg"/><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theme" Target="../theme/theme8.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image" Target="../media/image7.jpeg"/><Relationship Id="rId2" Type="http://schemas.openxmlformats.org/officeDocument/2006/relationships/slideLayout" Target="../slideLayouts/slideLayout111.xml"/><Relationship Id="rId16" Type="http://schemas.openxmlformats.org/officeDocument/2006/relationships/image" Target="../media/image6.jpeg"/><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5" Type="http://schemas.openxmlformats.org/officeDocument/2006/relationships/theme" Target="../theme/theme9.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FF"/>
            </a:gs>
            <a:gs pos="100000">
              <a:srgbClr val="CCFFFF">
                <a:gamma/>
                <a:tint val="20000"/>
                <a:invGamma/>
              </a:srgbClr>
            </a:gs>
          </a:gsLst>
          <a:lin ang="5400000" scaled="1"/>
        </a:gradFill>
        <a:effectLst/>
      </p:bgPr>
    </p:bg>
    <p:spTree>
      <p:nvGrpSpPr>
        <p:cNvPr id="1" name=""/>
        <p:cNvGrpSpPr/>
        <p:nvPr/>
      </p:nvGrpSpPr>
      <p:grpSpPr>
        <a:xfrm>
          <a:off x="0" y="0"/>
          <a:ext cx="0" cy="0"/>
          <a:chOff x="0" y="0"/>
          <a:chExt cx="0" cy="0"/>
        </a:xfrm>
      </p:grpSpPr>
      <p:sp>
        <p:nvSpPr>
          <p:cNvPr id="83997" name="Rectangle 29"/>
          <p:cNvSpPr>
            <a:spLocks noGrp="1" noChangeArrowheads="1"/>
          </p:cNvSpPr>
          <p:nvPr>
            <p:ph type="title"/>
          </p:nvPr>
        </p:nvSpPr>
        <p:spPr bwMode="auto">
          <a:xfrm>
            <a:off x="0" y="228600"/>
            <a:ext cx="4716016" cy="457200"/>
          </a:xfrm>
          <a:prstGeom prst="rect">
            <a:avLst/>
          </a:prstGeom>
          <a:gradFill rotWithShape="0">
            <a:gsLst>
              <a:gs pos="0">
                <a:srgbClr val="5994FF"/>
              </a:gs>
              <a:gs pos="100000">
                <a:srgbClr val="CC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83998" name="Rectangle 30"/>
          <p:cNvSpPr>
            <a:spLocks noGrp="1" noChangeArrowheads="1"/>
          </p:cNvSpPr>
          <p:nvPr>
            <p:ph type="body" idx="1"/>
          </p:nvPr>
        </p:nvSpPr>
        <p:spPr bwMode="auto">
          <a:xfrm>
            <a:off x="685800" y="990600"/>
            <a:ext cx="7772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3999" name="Rectangle 31"/>
          <p:cNvSpPr>
            <a:spLocks noGrp="1" noChangeArrowheads="1"/>
          </p:cNvSpPr>
          <p:nvPr>
            <p:ph type="dt" sz="half" idx="2"/>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fld id="{1C3AC7D6-B0C4-404F-92AE-3CD27540E86D}" type="datetime2">
              <a:rPr lang="zh-CN" altLang="en-US"/>
              <a:pPr/>
              <a:t>2016年10月14日</a:t>
            </a:fld>
            <a:endParaRPr lang="en-US" altLang="zh-CN"/>
          </a:p>
        </p:txBody>
      </p:sp>
      <p:sp>
        <p:nvSpPr>
          <p:cNvPr id="84001" name="Rectangle 33"/>
          <p:cNvSpPr>
            <a:spLocks noGrp="1" noChangeArrowheads="1"/>
          </p:cNvSpPr>
          <p:nvPr>
            <p:ph type="sldNum" sz="quarter" idx="4"/>
          </p:nvPr>
        </p:nvSpPr>
        <p:spPr bwMode="auto">
          <a:xfrm>
            <a:off x="6553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b="0"/>
            </a:lvl1pPr>
          </a:lstStyle>
          <a:p>
            <a:fld id="{6F8111F3-DF8C-430B-8A45-068301B58B9D}" type="slidenum">
              <a:rPr lang="en-US" altLang="zh-CN"/>
              <a:pPr/>
              <a:t>‹#›</a:t>
            </a:fld>
            <a:endParaRPr lang="en-US" altLang="zh-CN"/>
          </a:p>
        </p:txBody>
      </p:sp>
      <p:sp>
        <p:nvSpPr>
          <p:cNvPr id="84002" name="Rectangle 34"/>
          <p:cNvSpPr>
            <a:spLocks noChangeArrowheads="1"/>
          </p:cNvSpPr>
          <p:nvPr userDrawn="1"/>
        </p:nvSpPr>
        <p:spPr bwMode="auto">
          <a:xfrm>
            <a:off x="5220072" y="228600"/>
            <a:ext cx="3923928" cy="4572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p>
            <a:pPr eaLnBrk="0" hangingPunct="0">
              <a:lnSpc>
                <a:spcPct val="70000"/>
              </a:lnSpc>
            </a:pPr>
            <a:r>
              <a:rPr lang="zh-CN" altLang="en-US" dirty="0">
                <a:solidFill>
                  <a:srgbClr val="990000"/>
                </a:solidFill>
                <a:latin typeface="华文行楷" pitchFamily="2" charset="-122"/>
                <a:ea typeface="华文行楷" pitchFamily="2" charset="-122"/>
              </a:rPr>
              <a:t>计算机组成</a:t>
            </a:r>
            <a:r>
              <a:rPr lang="zh-CN" altLang="en-US" dirty="0" smtClean="0">
                <a:solidFill>
                  <a:srgbClr val="990000"/>
                </a:solidFill>
                <a:latin typeface="华文行楷" pitchFamily="2" charset="-122"/>
                <a:ea typeface="华文行楷" pitchFamily="2" charset="-122"/>
              </a:rPr>
              <a:t>原理与汇编语言</a:t>
            </a:r>
            <a:endParaRPr lang="zh-CN" altLang="en-US" dirty="0">
              <a:solidFill>
                <a:srgbClr val="990000"/>
              </a:solidFill>
              <a:latin typeface="华文行楷" pitchFamily="2" charset="-122"/>
              <a:ea typeface="华文行楷" pitchFamily="2" charset="-122"/>
            </a:endParaRPr>
          </a:p>
        </p:txBody>
      </p:sp>
      <p:sp>
        <p:nvSpPr>
          <p:cNvPr id="84003" name="Rectangle 35"/>
          <p:cNvSpPr>
            <a:spLocks noGrp="1" noChangeArrowheads="1"/>
          </p:cNvSpPr>
          <p:nvPr>
            <p:ph type="ftr" sz="quarter" idx="3"/>
          </p:nvPr>
        </p:nvSpPr>
        <p:spPr bwMode="auto">
          <a:xfrm>
            <a:off x="3200400"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800">
                <a:solidFill>
                  <a:srgbClr val="663300"/>
                </a:solidFill>
                <a:ea typeface="隶书体" pitchFamily="49" charset="-122"/>
              </a:defRPr>
            </a:lvl1pPr>
          </a:lstStyle>
          <a:p>
            <a:r>
              <a:rPr lang="zh-CN" altLang="en-US"/>
              <a:t>华南理工大学广州学院</a:t>
            </a:r>
          </a:p>
        </p:txBody>
      </p:sp>
      <p:sp>
        <p:nvSpPr>
          <p:cNvPr id="84005" name="Line 37"/>
          <p:cNvSpPr>
            <a:spLocks noChangeShapeType="1"/>
          </p:cNvSpPr>
          <p:nvPr userDrawn="1"/>
        </p:nvSpPr>
        <p:spPr bwMode="auto">
          <a:xfrm>
            <a:off x="0" y="838200"/>
            <a:ext cx="9144000" cy="0"/>
          </a:xfrm>
          <a:prstGeom prst="line">
            <a:avLst/>
          </a:prstGeom>
          <a:noFill/>
          <a:ln w="57150" cap="sq">
            <a:solidFill>
              <a:srgbClr val="3333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4006" name="Line 38"/>
          <p:cNvSpPr>
            <a:spLocks noChangeShapeType="1"/>
          </p:cNvSpPr>
          <p:nvPr userDrawn="1"/>
        </p:nvSpPr>
        <p:spPr bwMode="auto">
          <a:xfrm>
            <a:off x="0" y="6248400"/>
            <a:ext cx="9144000" cy="0"/>
          </a:xfrm>
          <a:prstGeom prst="line">
            <a:avLst/>
          </a:prstGeom>
          <a:noFill/>
          <a:ln w="57150" cap="sq">
            <a:solidFill>
              <a:srgbClr val="3333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84007" name="Group 39"/>
          <p:cNvGrpSpPr>
            <a:grpSpLocks/>
          </p:cNvGrpSpPr>
          <p:nvPr userDrawn="1"/>
        </p:nvGrpSpPr>
        <p:grpSpPr bwMode="auto">
          <a:xfrm>
            <a:off x="6781800" y="4724400"/>
            <a:ext cx="2033588" cy="1219200"/>
            <a:chOff x="4368" y="3312"/>
            <a:chExt cx="1281" cy="768"/>
          </a:xfrm>
        </p:grpSpPr>
        <p:sp>
          <p:nvSpPr>
            <p:cNvPr id="84008" name="AutoShape 40"/>
            <p:cNvSpPr>
              <a:spLocks noChangeArrowheads="1"/>
            </p:cNvSpPr>
            <p:nvPr/>
          </p:nvSpPr>
          <p:spPr bwMode="auto">
            <a:xfrm rot="20940000">
              <a:off x="4368" y="3729"/>
              <a:ext cx="288" cy="288"/>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pPr>
              <a:endParaRPr lang="zh-CN" altLang="zh-CN" b="0">
                <a:solidFill>
                  <a:srgbClr val="FF0000"/>
                </a:solidFill>
              </a:endParaRPr>
            </a:p>
          </p:txBody>
        </p:sp>
        <p:sp>
          <p:nvSpPr>
            <p:cNvPr id="84009" name="AutoShape 41"/>
            <p:cNvSpPr>
              <a:spLocks noChangeArrowheads="1"/>
            </p:cNvSpPr>
            <p:nvPr/>
          </p:nvSpPr>
          <p:spPr bwMode="auto">
            <a:xfrm>
              <a:off x="4845" y="3372"/>
              <a:ext cx="264" cy="264"/>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pPr>
              <a:endParaRPr lang="zh-CN" altLang="zh-CN" b="0">
                <a:solidFill>
                  <a:srgbClr val="FF0000"/>
                </a:solidFill>
              </a:endParaRPr>
            </a:p>
          </p:txBody>
        </p:sp>
        <p:sp>
          <p:nvSpPr>
            <p:cNvPr id="84010" name="AutoShape 42"/>
            <p:cNvSpPr>
              <a:spLocks noChangeArrowheads="1"/>
            </p:cNvSpPr>
            <p:nvPr/>
          </p:nvSpPr>
          <p:spPr bwMode="auto">
            <a:xfrm rot="1320000">
              <a:off x="5217" y="3312"/>
              <a:ext cx="384" cy="384"/>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pPr>
              <a:endParaRPr lang="zh-CN" altLang="zh-CN" b="0">
                <a:solidFill>
                  <a:srgbClr val="FF0000"/>
                </a:solidFill>
              </a:endParaRPr>
            </a:p>
          </p:txBody>
        </p:sp>
        <p:sp>
          <p:nvSpPr>
            <p:cNvPr id="84011" name="AutoShape 43"/>
            <p:cNvSpPr>
              <a:spLocks noChangeArrowheads="1"/>
            </p:cNvSpPr>
            <p:nvPr/>
          </p:nvSpPr>
          <p:spPr bwMode="auto">
            <a:xfrm rot="20940000">
              <a:off x="4449" y="3792"/>
              <a:ext cx="288" cy="288"/>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pPr>
              <a:endParaRPr lang="zh-CN" altLang="zh-CN" b="0">
                <a:solidFill>
                  <a:srgbClr val="FF0000"/>
                </a:solidFill>
              </a:endParaRPr>
            </a:p>
          </p:txBody>
        </p:sp>
        <p:sp>
          <p:nvSpPr>
            <p:cNvPr id="84012" name="AutoShape 44"/>
            <p:cNvSpPr>
              <a:spLocks noChangeArrowheads="1"/>
            </p:cNvSpPr>
            <p:nvPr/>
          </p:nvSpPr>
          <p:spPr bwMode="auto">
            <a:xfrm>
              <a:off x="4893" y="3420"/>
              <a:ext cx="264" cy="264"/>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pPr>
              <a:endParaRPr lang="zh-CN" altLang="zh-CN" b="0">
                <a:solidFill>
                  <a:srgbClr val="FF0000"/>
                </a:solidFill>
              </a:endParaRPr>
            </a:p>
          </p:txBody>
        </p:sp>
        <p:sp>
          <p:nvSpPr>
            <p:cNvPr id="84013" name="AutoShape 45"/>
            <p:cNvSpPr>
              <a:spLocks noChangeArrowheads="1"/>
            </p:cNvSpPr>
            <p:nvPr/>
          </p:nvSpPr>
          <p:spPr bwMode="auto">
            <a:xfrm rot="1320000">
              <a:off x="5265" y="3408"/>
              <a:ext cx="384" cy="384"/>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pPr>
              <a:endParaRPr lang="zh-CN" altLang="zh-CN" b="0">
                <a:solidFill>
                  <a:srgbClr val="FF0000"/>
                </a:solidFill>
              </a:endParaRPr>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sldNum="0" hdr="0"/>
  <p:txStyles>
    <p:titleStyle>
      <a:lvl1pPr algn="l" rtl="0" fontAlgn="base">
        <a:spcBef>
          <a:spcPct val="0"/>
        </a:spcBef>
        <a:spcAft>
          <a:spcPct val="0"/>
        </a:spcAft>
        <a:defRPr kumimoji="1" sz="2800" b="1">
          <a:solidFill>
            <a:srgbClr val="000000"/>
          </a:solidFill>
          <a:latin typeface="+mj-lt"/>
          <a:ea typeface="+mj-ea"/>
          <a:cs typeface="+mj-cs"/>
        </a:defRPr>
      </a:lvl1pPr>
      <a:lvl2pPr algn="l" rtl="0" fontAlgn="base">
        <a:spcBef>
          <a:spcPct val="0"/>
        </a:spcBef>
        <a:spcAft>
          <a:spcPct val="0"/>
        </a:spcAft>
        <a:defRPr kumimoji="1" sz="2800" b="1">
          <a:solidFill>
            <a:srgbClr val="000000"/>
          </a:solidFill>
          <a:latin typeface="Tahoma" pitchFamily="34" charset="0"/>
          <a:ea typeface="宋体" pitchFamily="2" charset="-122"/>
        </a:defRPr>
      </a:lvl2pPr>
      <a:lvl3pPr algn="l" rtl="0" fontAlgn="base">
        <a:spcBef>
          <a:spcPct val="0"/>
        </a:spcBef>
        <a:spcAft>
          <a:spcPct val="0"/>
        </a:spcAft>
        <a:defRPr kumimoji="1" sz="2800" b="1">
          <a:solidFill>
            <a:srgbClr val="000000"/>
          </a:solidFill>
          <a:latin typeface="Tahoma" pitchFamily="34" charset="0"/>
          <a:ea typeface="宋体" pitchFamily="2" charset="-122"/>
        </a:defRPr>
      </a:lvl3pPr>
      <a:lvl4pPr algn="l" rtl="0" fontAlgn="base">
        <a:spcBef>
          <a:spcPct val="0"/>
        </a:spcBef>
        <a:spcAft>
          <a:spcPct val="0"/>
        </a:spcAft>
        <a:defRPr kumimoji="1" sz="2800" b="1">
          <a:solidFill>
            <a:srgbClr val="000000"/>
          </a:solidFill>
          <a:latin typeface="Tahoma" pitchFamily="34" charset="0"/>
          <a:ea typeface="宋体" pitchFamily="2" charset="-122"/>
        </a:defRPr>
      </a:lvl4pPr>
      <a:lvl5pPr algn="l" rtl="0" fontAlgn="base">
        <a:spcBef>
          <a:spcPct val="0"/>
        </a:spcBef>
        <a:spcAft>
          <a:spcPct val="0"/>
        </a:spcAft>
        <a:defRPr kumimoji="1" sz="2800" b="1">
          <a:solidFill>
            <a:srgbClr val="000000"/>
          </a:solidFill>
          <a:latin typeface="Tahoma" pitchFamily="34" charset="0"/>
          <a:ea typeface="宋体" pitchFamily="2" charset="-122"/>
        </a:defRPr>
      </a:lvl5pPr>
      <a:lvl6pPr marL="457200" algn="l" rtl="0" fontAlgn="base">
        <a:spcBef>
          <a:spcPct val="0"/>
        </a:spcBef>
        <a:spcAft>
          <a:spcPct val="0"/>
        </a:spcAft>
        <a:defRPr kumimoji="1" sz="2800" b="1">
          <a:solidFill>
            <a:srgbClr val="000000"/>
          </a:solidFill>
          <a:latin typeface="Tahoma" pitchFamily="34" charset="0"/>
          <a:ea typeface="宋体" pitchFamily="2" charset="-122"/>
        </a:defRPr>
      </a:lvl6pPr>
      <a:lvl7pPr marL="914400" algn="l" rtl="0" fontAlgn="base">
        <a:spcBef>
          <a:spcPct val="0"/>
        </a:spcBef>
        <a:spcAft>
          <a:spcPct val="0"/>
        </a:spcAft>
        <a:defRPr kumimoji="1" sz="2800" b="1">
          <a:solidFill>
            <a:srgbClr val="000000"/>
          </a:solidFill>
          <a:latin typeface="Tahoma" pitchFamily="34" charset="0"/>
          <a:ea typeface="宋体" pitchFamily="2" charset="-122"/>
        </a:defRPr>
      </a:lvl7pPr>
      <a:lvl8pPr marL="1371600" algn="l" rtl="0" fontAlgn="base">
        <a:spcBef>
          <a:spcPct val="0"/>
        </a:spcBef>
        <a:spcAft>
          <a:spcPct val="0"/>
        </a:spcAft>
        <a:defRPr kumimoji="1" sz="2800" b="1">
          <a:solidFill>
            <a:srgbClr val="000000"/>
          </a:solidFill>
          <a:latin typeface="Tahoma" pitchFamily="34" charset="0"/>
          <a:ea typeface="宋体" pitchFamily="2" charset="-122"/>
        </a:defRPr>
      </a:lvl8pPr>
      <a:lvl9pPr marL="1828800" algn="l" rtl="0" fontAlgn="base">
        <a:spcBef>
          <a:spcPct val="0"/>
        </a:spcBef>
        <a:spcAft>
          <a:spcPct val="0"/>
        </a:spcAft>
        <a:defRPr kumimoji="1" sz="2800" b="1">
          <a:solidFill>
            <a:srgbClr val="000000"/>
          </a:solidFill>
          <a:latin typeface="Tahoma" pitchFamily="34" charset="0"/>
          <a:ea typeface="宋体" pitchFamily="2" charset="-122"/>
        </a:defRPr>
      </a:lvl9pPr>
    </p:titleStyle>
    <p:bodyStyle>
      <a:lvl1pPr marL="342900" indent="-342900" algn="l" rtl="0" fontAlgn="base">
        <a:spcBef>
          <a:spcPct val="20000"/>
        </a:spcBef>
        <a:spcAft>
          <a:spcPct val="0"/>
        </a:spcAft>
        <a:buSzPct val="90000"/>
        <a:buBlip>
          <a:blip r:embed="rId13"/>
        </a:buBlip>
        <a:defRPr kumimoji="1" sz="3200">
          <a:solidFill>
            <a:schemeClr val="tx1"/>
          </a:solidFill>
          <a:latin typeface="+mn-lt"/>
          <a:ea typeface="+mn-ea"/>
          <a:cs typeface="+mn-cs"/>
        </a:defRPr>
      </a:lvl1pPr>
      <a:lvl2pPr marL="742950" indent="-285750" algn="l" rtl="0" fontAlgn="base">
        <a:spcBef>
          <a:spcPct val="20000"/>
        </a:spcBef>
        <a:spcAft>
          <a:spcPct val="0"/>
        </a:spcAft>
        <a:buSzPct val="80000"/>
        <a:buBlip>
          <a:blip r:embed="rId14"/>
        </a:buBlip>
        <a:defRPr kumimoji="1" sz="2800">
          <a:solidFill>
            <a:schemeClr val="tx1"/>
          </a:solidFill>
          <a:latin typeface="+mn-lt"/>
          <a:ea typeface="+mn-ea"/>
        </a:defRPr>
      </a:lvl2pPr>
      <a:lvl3pPr marL="1143000" indent="-228600" algn="l" rtl="0" fontAlgn="base">
        <a:spcBef>
          <a:spcPct val="20000"/>
        </a:spcBef>
        <a:spcAft>
          <a:spcPct val="0"/>
        </a:spcAft>
        <a:buSzPct val="70000"/>
        <a:buBlip>
          <a:blip r:embed="rId15"/>
        </a:buBlip>
        <a:defRPr kumimoji="1" sz="2400">
          <a:solidFill>
            <a:schemeClr val="tx1"/>
          </a:solidFill>
          <a:latin typeface="+mn-lt"/>
          <a:ea typeface="+mn-ea"/>
        </a:defRPr>
      </a:lvl3pPr>
      <a:lvl4pPr marL="1600200" indent="-228600" algn="l" rtl="0" fontAlgn="base">
        <a:spcBef>
          <a:spcPct val="20000"/>
        </a:spcBef>
        <a:spcAft>
          <a:spcPct val="0"/>
        </a:spcAft>
        <a:buSzPct val="70000"/>
        <a:buBlip>
          <a:blip r:embed="rId16"/>
        </a:buBlip>
        <a:defRPr kumimoji="1" sz="2000">
          <a:solidFill>
            <a:schemeClr val="tx1"/>
          </a:solidFill>
          <a:latin typeface="+mn-lt"/>
          <a:ea typeface="+mn-ea"/>
        </a:defRPr>
      </a:lvl4pPr>
      <a:lvl5pPr marL="2057400" indent="-228600" algn="l" rtl="0" fontAlgn="base">
        <a:spcBef>
          <a:spcPct val="20000"/>
        </a:spcBef>
        <a:spcAft>
          <a:spcPct val="0"/>
        </a:spcAft>
        <a:buSzPct val="70000"/>
        <a:buBlip>
          <a:blip r:embed="rId17"/>
        </a:buBlip>
        <a:defRPr kumimoji="1" sz="2000">
          <a:solidFill>
            <a:schemeClr val="tx1"/>
          </a:solidFill>
          <a:latin typeface="+mn-lt"/>
          <a:ea typeface="+mn-ea"/>
        </a:defRPr>
      </a:lvl5pPr>
      <a:lvl6pPr marL="2514600" indent="-228600" algn="l" rtl="0" fontAlgn="base">
        <a:spcBef>
          <a:spcPct val="20000"/>
        </a:spcBef>
        <a:spcAft>
          <a:spcPct val="0"/>
        </a:spcAft>
        <a:buSzPct val="70000"/>
        <a:buBlip>
          <a:blip r:embed="rId17"/>
        </a:buBlip>
        <a:defRPr kumimoji="1" sz="2000">
          <a:solidFill>
            <a:schemeClr val="tx1"/>
          </a:solidFill>
          <a:latin typeface="+mn-lt"/>
          <a:ea typeface="+mn-ea"/>
        </a:defRPr>
      </a:lvl6pPr>
      <a:lvl7pPr marL="2971800" indent="-228600" algn="l" rtl="0" fontAlgn="base">
        <a:spcBef>
          <a:spcPct val="20000"/>
        </a:spcBef>
        <a:spcAft>
          <a:spcPct val="0"/>
        </a:spcAft>
        <a:buSzPct val="70000"/>
        <a:buBlip>
          <a:blip r:embed="rId17"/>
        </a:buBlip>
        <a:defRPr kumimoji="1" sz="2000">
          <a:solidFill>
            <a:schemeClr val="tx1"/>
          </a:solidFill>
          <a:latin typeface="+mn-lt"/>
          <a:ea typeface="+mn-ea"/>
        </a:defRPr>
      </a:lvl7pPr>
      <a:lvl8pPr marL="3429000" indent="-228600" algn="l" rtl="0" fontAlgn="base">
        <a:spcBef>
          <a:spcPct val="20000"/>
        </a:spcBef>
        <a:spcAft>
          <a:spcPct val="0"/>
        </a:spcAft>
        <a:buSzPct val="70000"/>
        <a:buBlip>
          <a:blip r:embed="rId17"/>
        </a:buBlip>
        <a:defRPr kumimoji="1" sz="2000">
          <a:solidFill>
            <a:schemeClr val="tx1"/>
          </a:solidFill>
          <a:latin typeface="+mn-lt"/>
          <a:ea typeface="+mn-ea"/>
        </a:defRPr>
      </a:lvl8pPr>
      <a:lvl9pPr marL="3886200" indent="-228600" algn="l" rtl="0" fontAlgn="base">
        <a:spcBef>
          <a:spcPct val="20000"/>
        </a:spcBef>
        <a:spcAft>
          <a:spcPct val="0"/>
        </a:spcAft>
        <a:buSzPct val="70000"/>
        <a:buBlip>
          <a:blip r:embed="rId17"/>
        </a:buBlip>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a1"/>
          <p:cNvSpPr>
            <a:spLocks noChangeArrowheads="1"/>
          </p:cNvSpPr>
          <p:nvPr/>
        </p:nvSpPr>
        <p:spPr bwMode="gray">
          <a:xfrm>
            <a:off x="592138" y="0"/>
            <a:ext cx="2066925" cy="838200"/>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27" name="Rectangle 3"/>
          <p:cNvSpPr>
            <a:spLocks noChangeArrowheads="1"/>
          </p:cNvSpPr>
          <p:nvPr/>
        </p:nvSpPr>
        <p:spPr bwMode="gray">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28" name="Rectangle 4" descr="a2"/>
          <p:cNvSpPr>
            <a:spLocks noChangeArrowheads="1"/>
          </p:cNvSpPr>
          <p:nvPr/>
        </p:nvSpPr>
        <p:spPr bwMode="gray">
          <a:xfrm>
            <a:off x="4938713" y="0"/>
            <a:ext cx="2066925" cy="8382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29" name="Rectangle 5"/>
          <p:cNvSpPr>
            <a:spLocks noChangeArrowheads="1"/>
          </p:cNvSpPr>
          <p:nvPr/>
        </p:nvSpPr>
        <p:spPr bwMode="gray">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30" name="Rectangle 6"/>
          <p:cNvSpPr>
            <a:spLocks noChangeArrowheads="1"/>
          </p:cNvSpPr>
          <p:nvPr/>
        </p:nvSpPr>
        <p:spPr bwMode="gray">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grpSp>
        <p:nvGrpSpPr>
          <p:cNvPr id="1031" name="Group 7"/>
          <p:cNvGrpSpPr>
            <a:grpSpLocks/>
          </p:cNvGrpSpPr>
          <p:nvPr/>
        </p:nvGrpSpPr>
        <p:grpSpPr bwMode="auto">
          <a:xfrm>
            <a:off x="0" y="685800"/>
            <a:ext cx="9144000" cy="609600"/>
            <a:chOff x="0" y="432"/>
            <a:chExt cx="5760" cy="384"/>
          </a:xfrm>
        </p:grpSpPr>
        <p:sp>
          <p:nvSpPr>
            <p:cNvPr id="1037" name="Rectangle 8"/>
            <p:cNvSpPr>
              <a:spLocks noChangeArrowheads="1"/>
            </p:cNvSpPr>
            <p:nvPr userDrawn="1"/>
          </p:nvSpPr>
          <p:spPr bwMode="gray">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38" name="Rectangle 9"/>
            <p:cNvSpPr>
              <a:spLocks noChangeArrowheads="1"/>
            </p:cNvSpPr>
            <p:nvPr userDrawn="1"/>
          </p:nvSpPr>
          <p:spPr bwMode="gray">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grpSp>
      <p:sp>
        <p:nvSpPr>
          <p:cNvPr id="1032" name="Rectangle 10"/>
          <p:cNvSpPr>
            <a:spLocks noGrp="1" noChangeArrowheads="1"/>
          </p:cNvSpPr>
          <p:nvPr>
            <p:ph type="body" idx="1"/>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5" name="Rectangle 11"/>
          <p:cNvSpPr>
            <a:spLocks noGrp="1" noChangeArrowheads="1"/>
          </p:cNvSpPr>
          <p:nvPr>
            <p:ph type="dt" sz="half" idx="2"/>
          </p:nvPr>
        </p:nvSpPr>
        <p:spPr bwMode="auto">
          <a:xfrm>
            <a:off x="457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j-lt"/>
                <a:ea typeface="宋体" pitchFamily="2" charset="-122"/>
              </a:defRPr>
            </a:lvl1pPr>
          </a:lstStyle>
          <a:p>
            <a:pPr>
              <a:defRPr/>
            </a:pPr>
            <a:r>
              <a:rPr kumimoji="0" lang="en-US" altLang="zh-CN" b="0">
                <a:solidFill>
                  <a:srgbClr val="17347D"/>
                </a:solidFill>
              </a:rPr>
              <a:t>www.themegallery.com</a:t>
            </a:r>
          </a:p>
        </p:txBody>
      </p:sp>
      <p:sp>
        <p:nvSpPr>
          <p:cNvPr id="11276" name="Rectangle 12"/>
          <p:cNvSpPr>
            <a:spLocks noGrp="1" noChangeArrowheads="1"/>
          </p:cNvSpPr>
          <p:nvPr>
            <p:ph type="ftr" sz="quarter" idx="3"/>
          </p:nvPr>
        </p:nvSpPr>
        <p:spPr bwMode="auto">
          <a:xfrm>
            <a:off x="58674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j-lt"/>
                <a:ea typeface="宋体" pitchFamily="2" charset="-122"/>
              </a:defRPr>
            </a:lvl1pPr>
          </a:lstStyle>
          <a:p>
            <a:pPr>
              <a:defRPr/>
            </a:pPr>
            <a:r>
              <a:rPr kumimoji="0" lang="en-US" altLang="zh-CN" b="0">
                <a:solidFill>
                  <a:srgbClr val="17347D"/>
                </a:solidFill>
              </a:rPr>
              <a:t>Company Logo</a:t>
            </a:r>
          </a:p>
        </p:txBody>
      </p:sp>
      <p:sp>
        <p:nvSpPr>
          <p:cNvPr id="11277" name="Rectangle 13"/>
          <p:cNvSpPr>
            <a:spLocks noGrp="1" noChangeArrowheads="1"/>
          </p:cNvSpPr>
          <p:nvPr>
            <p:ph type="sldNum" sz="quarter" idx="4"/>
          </p:nvPr>
        </p:nvSpPr>
        <p:spPr bwMode="auto">
          <a:xfrm>
            <a:off x="3124200" y="64770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Verdana" pitchFamily="34" charset="0"/>
              </a:defRPr>
            </a:lvl1pPr>
          </a:lstStyle>
          <a:p>
            <a:pPr>
              <a:defRPr/>
            </a:pPr>
            <a:fld id="{8BC2D4BB-B608-4E67-8A22-027BB38842EB}" type="slidenum">
              <a:rPr kumimoji="0" lang="en-US" altLang="zh-CN" b="0">
                <a:solidFill>
                  <a:srgbClr val="17347D"/>
                </a:solidFill>
                <a:ea typeface="SimSun" pitchFamily="2" charset="-122"/>
              </a:rPr>
              <a:pPr>
                <a:defRPr/>
              </a:pPr>
              <a:t>‹#›</a:t>
            </a:fld>
            <a:endParaRPr kumimoji="0" lang="en-US" altLang="zh-CN" b="0">
              <a:solidFill>
                <a:srgbClr val="17347D"/>
              </a:solidFill>
              <a:ea typeface="SimSun" pitchFamily="2" charset="-122"/>
            </a:endParaRPr>
          </a:p>
        </p:txBody>
      </p:sp>
      <p:sp>
        <p:nvSpPr>
          <p:cNvPr id="1036" name="Rectangle 14"/>
          <p:cNvSpPr>
            <a:spLocks noGrp="1" noChangeArrowheads="1"/>
          </p:cNvSpPr>
          <p:nvPr>
            <p:ph type="title"/>
          </p:nvPr>
        </p:nvSpPr>
        <p:spPr bwMode="white">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133540821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2pPr>
      <a:lvl3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3pPr>
      <a:lvl4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4pPr>
      <a:lvl5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黑体" pitchFamily="49"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itchFamily="49"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descr="a1"/>
          <p:cNvSpPr>
            <a:spLocks noChangeArrowheads="1"/>
          </p:cNvSpPr>
          <p:nvPr/>
        </p:nvSpPr>
        <p:spPr bwMode="gray">
          <a:xfrm>
            <a:off x="592138" y="0"/>
            <a:ext cx="2066925" cy="838200"/>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5123" name="Rectangle 3"/>
          <p:cNvSpPr>
            <a:spLocks noChangeArrowheads="1"/>
          </p:cNvSpPr>
          <p:nvPr/>
        </p:nvSpPr>
        <p:spPr bwMode="gray">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5124" name="Rectangle 4" descr="a2"/>
          <p:cNvSpPr>
            <a:spLocks noChangeArrowheads="1"/>
          </p:cNvSpPr>
          <p:nvPr/>
        </p:nvSpPr>
        <p:spPr bwMode="gray">
          <a:xfrm>
            <a:off x="4938713" y="0"/>
            <a:ext cx="2066925" cy="8382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5125" name="Rectangle 5"/>
          <p:cNvSpPr>
            <a:spLocks noChangeArrowheads="1"/>
          </p:cNvSpPr>
          <p:nvPr/>
        </p:nvSpPr>
        <p:spPr bwMode="gray">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5126" name="Rectangle 6"/>
          <p:cNvSpPr>
            <a:spLocks noChangeArrowheads="1"/>
          </p:cNvSpPr>
          <p:nvPr/>
        </p:nvSpPr>
        <p:spPr bwMode="gray">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grpSp>
        <p:nvGrpSpPr>
          <p:cNvPr id="5127" name="Group 7"/>
          <p:cNvGrpSpPr>
            <a:grpSpLocks/>
          </p:cNvGrpSpPr>
          <p:nvPr/>
        </p:nvGrpSpPr>
        <p:grpSpPr bwMode="auto">
          <a:xfrm>
            <a:off x="0" y="685800"/>
            <a:ext cx="9144000" cy="609600"/>
            <a:chOff x="0" y="432"/>
            <a:chExt cx="5760" cy="384"/>
          </a:xfrm>
        </p:grpSpPr>
        <p:sp>
          <p:nvSpPr>
            <p:cNvPr id="5133" name="Rectangle 8"/>
            <p:cNvSpPr>
              <a:spLocks noChangeArrowheads="1"/>
            </p:cNvSpPr>
            <p:nvPr userDrawn="1"/>
          </p:nvSpPr>
          <p:spPr bwMode="gray">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5134" name="Rectangle 9"/>
            <p:cNvSpPr>
              <a:spLocks noChangeArrowheads="1"/>
            </p:cNvSpPr>
            <p:nvPr userDrawn="1"/>
          </p:nvSpPr>
          <p:spPr bwMode="gray">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grpSp>
      <p:sp>
        <p:nvSpPr>
          <p:cNvPr id="5128" name="Rectangle 10"/>
          <p:cNvSpPr>
            <a:spLocks noGrp="1" noChangeArrowheads="1"/>
          </p:cNvSpPr>
          <p:nvPr>
            <p:ph type="body" idx="1"/>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5" name="Rectangle 11"/>
          <p:cNvSpPr>
            <a:spLocks noGrp="1" noChangeArrowheads="1"/>
          </p:cNvSpPr>
          <p:nvPr>
            <p:ph type="dt" sz="half" idx="2"/>
          </p:nvPr>
        </p:nvSpPr>
        <p:spPr bwMode="auto">
          <a:xfrm>
            <a:off x="457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17347D"/>
                </a:solidFill>
                <a:effectLst>
                  <a:outerShdw blurRad="38100" dist="38100" dir="2700000" algn="tl">
                    <a:srgbClr val="C0C0C0"/>
                  </a:outerShdw>
                </a:effectLst>
                <a:latin typeface="+mj-lt"/>
                <a:ea typeface="宋体" pitchFamily="2" charset="-122"/>
              </a:defRPr>
            </a:lvl1pPr>
          </a:lstStyle>
          <a:p>
            <a:pPr>
              <a:defRPr/>
            </a:pPr>
            <a:r>
              <a:rPr kumimoji="0" lang="en-US" altLang="zh-CN" b="0"/>
              <a:t>www.themegallery.com</a:t>
            </a:r>
          </a:p>
        </p:txBody>
      </p:sp>
      <p:sp>
        <p:nvSpPr>
          <p:cNvPr id="11276" name="Rectangle 12"/>
          <p:cNvSpPr>
            <a:spLocks noGrp="1" noChangeArrowheads="1"/>
          </p:cNvSpPr>
          <p:nvPr>
            <p:ph type="ftr" sz="quarter" idx="3"/>
          </p:nvPr>
        </p:nvSpPr>
        <p:spPr bwMode="auto">
          <a:xfrm>
            <a:off x="58674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17347D"/>
                </a:solidFill>
                <a:effectLst>
                  <a:outerShdw blurRad="38100" dist="38100" dir="2700000" algn="tl">
                    <a:srgbClr val="C0C0C0"/>
                  </a:outerShdw>
                </a:effectLst>
                <a:latin typeface="+mj-lt"/>
                <a:ea typeface="宋体" pitchFamily="2" charset="-122"/>
              </a:defRPr>
            </a:lvl1pPr>
          </a:lstStyle>
          <a:p>
            <a:pPr>
              <a:defRPr/>
            </a:pPr>
            <a:r>
              <a:rPr kumimoji="0" lang="en-US" altLang="zh-CN" b="0"/>
              <a:t>Company Logo</a:t>
            </a:r>
          </a:p>
        </p:txBody>
      </p:sp>
      <p:sp>
        <p:nvSpPr>
          <p:cNvPr id="11277" name="Rectangle 13"/>
          <p:cNvSpPr>
            <a:spLocks noGrp="1" noChangeArrowheads="1"/>
          </p:cNvSpPr>
          <p:nvPr>
            <p:ph type="sldNum" sz="quarter" idx="4"/>
          </p:nvPr>
        </p:nvSpPr>
        <p:spPr bwMode="auto">
          <a:xfrm>
            <a:off x="3124200" y="64770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17347D"/>
                </a:solidFill>
                <a:effectLst>
                  <a:outerShdw blurRad="38100" dist="38100" dir="2700000" algn="tl">
                    <a:srgbClr val="C0C0C0"/>
                  </a:outerShdw>
                </a:effectLst>
                <a:latin typeface="Verdana" pitchFamily="34" charset="0"/>
              </a:defRPr>
            </a:lvl1pPr>
          </a:lstStyle>
          <a:p>
            <a:fld id="{FA5E24DA-4855-406B-B368-1089F2E00483}" type="slidenum">
              <a:rPr kumimoji="0" lang="en-US" altLang="zh-CN" b="0" smtClean="0">
                <a:ea typeface="宋体" charset="-122"/>
              </a:rPr>
              <a:pPr/>
              <a:t>‹#›</a:t>
            </a:fld>
            <a:endParaRPr kumimoji="0" lang="en-US" altLang="zh-CN" b="0" smtClean="0">
              <a:ea typeface="宋体" charset="-122"/>
            </a:endParaRPr>
          </a:p>
        </p:txBody>
      </p:sp>
      <p:sp>
        <p:nvSpPr>
          <p:cNvPr id="5132" name="Rectangle 14"/>
          <p:cNvSpPr>
            <a:spLocks noGrp="1" noChangeArrowheads="1"/>
          </p:cNvSpPr>
          <p:nvPr>
            <p:ph type="title"/>
          </p:nvPr>
        </p:nvSpPr>
        <p:spPr bwMode="white">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11532711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2pPr>
      <a:lvl3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3pPr>
      <a:lvl4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4pPr>
      <a:lvl5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黑体" pitchFamily="49"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itchFamily="49"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a1"/>
          <p:cNvSpPr>
            <a:spLocks noChangeArrowheads="1"/>
          </p:cNvSpPr>
          <p:nvPr/>
        </p:nvSpPr>
        <p:spPr bwMode="gray">
          <a:xfrm>
            <a:off x="592138" y="0"/>
            <a:ext cx="2066925" cy="838200"/>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27" name="Rectangle 3"/>
          <p:cNvSpPr>
            <a:spLocks noChangeArrowheads="1"/>
          </p:cNvSpPr>
          <p:nvPr/>
        </p:nvSpPr>
        <p:spPr bwMode="gray">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28" name="Rectangle 4" descr="a2"/>
          <p:cNvSpPr>
            <a:spLocks noChangeArrowheads="1"/>
          </p:cNvSpPr>
          <p:nvPr/>
        </p:nvSpPr>
        <p:spPr bwMode="gray">
          <a:xfrm>
            <a:off x="4938713" y="0"/>
            <a:ext cx="2066925" cy="8382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29" name="Rectangle 5"/>
          <p:cNvSpPr>
            <a:spLocks noChangeArrowheads="1"/>
          </p:cNvSpPr>
          <p:nvPr/>
        </p:nvSpPr>
        <p:spPr bwMode="gray">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30" name="Rectangle 6"/>
          <p:cNvSpPr>
            <a:spLocks noChangeArrowheads="1"/>
          </p:cNvSpPr>
          <p:nvPr/>
        </p:nvSpPr>
        <p:spPr bwMode="gray">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grpSp>
        <p:nvGrpSpPr>
          <p:cNvPr id="1031" name="Group 7"/>
          <p:cNvGrpSpPr>
            <a:grpSpLocks/>
          </p:cNvGrpSpPr>
          <p:nvPr/>
        </p:nvGrpSpPr>
        <p:grpSpPr bwMode="auto">
          <a:xfrm>
            <a:off x="0" y="685800"/>
            <a:ext cx="9144000" cy="609600"/>
            <a:chOff x="0" y="432"/>
            <a:chExt cx="5760" cy="384"/>
          </a:xfrm>
        </p:grpSpPr>
        <p:sp>
          <p:nvSpPr>
            <p:cNvPr id="1037" name="Rectangle 8"/>
            <p:cNvSpPr>
              <a:spLocks noChangeArrowheads="1"/>
            </p:cNvSpPr>
            <p:nvPr userDrawn="1"/>
          </p:nvSpPr>
          <p:spPr bwMode="gray">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38" name="Rectangle 9"/>
            <p:cNvSpPr>
              <a:spLocks noChangeArrowheads="1"/>
            </p:cNvSpPr>
            <p:nvPr userDrawn="1"/>
          </p:nvSpPr>
          <p:spPr bwMode="gray">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grpSp>
      <p:sp>
        <p:nvSpPr>
          <p:cNvPr id="1032" name="Rectangle 10"/>
          <p:cNvSpPr>
            <a:spLocks noGrp="1" noChangeArrowheads="1"/>
          </p:cNvSpPr>
          <p:nvPr>
            <p:ph type="body" idx="1"/>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5" name="Rectangle 11"/>
          <p:cNvSpPr>
            <a:spLocks noGrp="1" noChangeArrowheads="1"/>
          </p:cNvSpPr>
          <p:nvPr>
            <p:ph type="dt" sz="half" idx="2"/>
          </p:nvPr>
        </p:nvSpPr>
        <p:spPr bwMode="auto">
          <a:xfrm>
            <a:off x="457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j-lt"/>
                <a:ea typeface="宋体" pitchFamily="2" charset="-122"/>
              </a:defRPr>
            </a:lvl1pPr>
          </a:lstStyle>
          <a:p>
            <a:pPr>
              <a:defRPr/>
            </a:pPr>
            <a:r>
              <a:rPr kumimoji="0" lang="en-US" altLang="zh-CN" b="0">
                <a:solidFill>
                  <a:srgbClr val="17347D"/>
                </a:solidFill>
              </a:rPr>
              <a:t>www.themegallery.com</a:t>
            </a:r>
          </a:p>
        </p:txBody>
      </p:sp>
      <p:sp>
        <p:nvSpPr>
          <p:cNvPr id="11276" name="Rectangle 12"/>
          <p:cNvSpPr>
            <a:spLocks noGrp="1" noChangeArrowheads="1"/>
          </p:cNvSpPr>
          <p:nvPr>
            <p:ph type="ftr" sz="quarter" idx="3"/>
          </p:nvPr>
        </p:nvSpPr>
        <p:spPr bwMode="auto">
          <a:xfrm>
            <a:off x="58674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j-lt"/>
                <a:ea typeface="宋体" pitchFamily="2" charset="-122"/>
              </a:defRPr>
            </a:lvl1pPr>
          </a:lstStyle>
          <a:p>
            <a:pPr>
              <a:defRPr/>
            </a:pPr>
            <a:r>
              <a:rPr kumimoji="0" lang="en-US" altLang="zh-CN" b="0">
                <a:solidFill>
                  <a:srgbClr val="17347D"/>
                </a:solidFill>
              </a:rPr>
              <a:t>Company Logo</a:t>
            </a:r>
          </a:p>
        </p:txBody>
      </p:sp>
      <p:sp>
        <p:nvSpPr>
          <p:cNvPr id="11277" name="Rectangle 13"/>
          <p:cNvSpPr>
            <a:spLocks noGrp="1" noChangeArrowheads="1"/>
          </p:cNvSpPr>
          <p:nvPr>
            <p:ph type="sldNum" sz="quarter" idx="4"/>
          </p:nvPr>
        </p:nvSpPr>
        <p:spPr bwMode="auto">
          <a:xfrm>
            <a:off x="3124200" y="64770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Verdana" pitchFamily="34" charset="0"/>
              </a:defRPr>
            </a:lvl1pPr>
          </a:lstStyle>
          <a:p>
            <a:pPr>
              <a:defRPr/>
            </a:pPr>
            <a:fld id="{8BC2D4BB-B608-4E67-8A22-027BB38842EB}" type="slidenum">
              <a:rPr kumimoji="0" lang="en-US" altLang="zh-CN" b="0">
                <a:solidFill>
                  <a:srgbClr val="17347D"/>
                </a:solidFill>
                <a:ea typeface="SimSun" pitchFamily="2" charset="-122"/>
              </a:rPr>
              <a:pPr>
                <a:defRPr/>
              </a:pPr>
              <a:t>‹#›</a:t>
            </a:fld>
            <a:endParaRPr kumimoji="0" lang="en-US" altLang="zh-CN" b="0">
              <a:solidFill>
                <a:srgbClr val="17347D"/>
              </a:solidFill>
              <a:ea typeface="SimSun" pitchFamily="2" charset="-122"/>
            </a:endParaRPr>
          </a:p>
        </p:txBody>
      </p:sp>
      <p:sp>
        <p:nvSpPr>
          <p:cNvPr id="1036" name="Rectangle 14"/>
          <p:cNvSpPr>
            <a:spLocks noGrp="1" noChangeArrowheads="1"/>
          </p:cNvSpPr>
          <p:nvPr>
            <p:ph type="title"/>
          </p:nvPr>
        </p:nvSpPr>
        <p:spPr bwMode="white">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239029319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2pPr>
      <a:lvl3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3pPr>
      <a:lvl4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4pPr>
      <a:lvl5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黑体" pitchFamily="49"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itchFamily="49"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a1"/>
          <p:cNvSpPr>
            <a:spLocks noChangeArrowheads="1"/>
          </p:cNvSpPr>
          <p:nvPr/>
        </p:nvSpPr>
        <p:spPr bwMode="gray">
          <a:xfrm>
            <a:off x="592138" y="0"/>
            <a:ext cx="2066925" cy="838200"/>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27" name="Rectangle 3"/>
          <p:cNvSpPr>
            <a:spLocks noChangeArrowheads="1"/>
          </p:cNvSpPr>
          <p:nvPr/>
        </p:nvSpPr>
        <p:spPr bwMode="gray">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28" name="Rectangle 4" descr="a2"/>
          <p:cNvSpPr>
            <a:spLocks noChangeArrowheads="1"/>
          </p:cNvSpPr>
          <p:nvPr/>
        </p:nvSpPr>
        <p:spPr bwMode="gray">
          <a:xfrm>
            <a:off x="4938713" y="0"/>
            <a:ext cx="2066925" cy="8382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29" name="Rectangle 5"/>
          <p:cNvSpPr>
            <a:spLocks noChangeArrowheads="1"/>
          </p:cNvSpPr>
          <p:nvPr/>
        </p:nvSpPr>
        <p:spPr bwMode="gray">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30" name="Rectangle 6"/>
          <p:cNvSpPr>
            <a:spLocks noChangeArrowheads="1"/>
          </p:cNvSpPr>
          <p:nvPr/>
        </p:nvSpPr>
        <p:spPr bwMode="gray">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grpSp>
        <p:nvGrpSpPr>
          <p:cNvPr id="1031" name="Group 7"/>
          <p:cNvGrpSpPr>
            <a:grpSpLocks/>
          </p:cNvGrpSpPr>
          <p:nvPr/>
        </p:nvGrpSpPr>
        <p:grpSpPr bwMode="auto">
          <a:xfrm>
            <a:off x="0" y="685800"/>
            <a:ext cx="9144000" cy="609600"/>
            <a:chOff x="0" y="432"/>
            <a:chExt cx="5760" cy="384"/>
          </a:xfrm>
        </p:grpSpPr>
        <p:sp>
          <p:nvSpPr>
            <p:cNvPr id="1037" name="Rectangle 8"/>
            <p:cNvSpPr>
              <a:spLocks noChangeArrowheads="1"/>
            </p:cNvSpPr>
            <p:nvPr userDrawn="1"/>
          </p:nvSpPr>
          <p:spPr bwMode="gray">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38" name="Rectangle 9"/>
            <p:cNvSpPr>
              <a:spLocks noChangeArrowheads="1"/>
            </p:cNvSpPr>
            <p:nvPr userDrawn="1"/>
          </p:nvSpPr>
          <p:spPr bwMode="gray">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grpSp>
      <p:sp>
        <p:nvSpPr>
          <p:cNvPr id="1032" name="Rectangle 10"/>
          <p:cNvSpPr>
            <a:spLocks noGrp="1" noChangeArrowheads="1"/>
          </p:cNvSpPr>
          <p:nvPr>
            <p:ph type="body" idx="1"/>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5" name="Rectangle 11"/>
          <p:cNvSpPr>
            <a:spLocks noGrp="1" noChangeArrowheads="1"/>
          </p:cNvSpPr>
          <p:nvPr>
            <p:ph type="dt" sz="half" idx="2"/>
          </p:nvPr>
        </p:nvSpPr>
        <p:spPr bwMode="auto">
          <a:xfrm>
            <a:off x="457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j-lt"/>
                <a:ea typeface="宋体" pitchFamily="2" charset="-122"/>
              </a:defRPr>
            </a:lvl1pPr>
          </a:lstStyle>
          <a:p>
            <a:pPr>
              <a:defRPr/>
            </a:pPr>
            <a:r>
              <a:rPr kumimoji="0" lang="en-US" altLang="zh-CN" b="0">
                <a:solidFill>
                  <a:srgbClr val="17347D"/>
                </a:solidFill>
              </a:rPr>
              <a:t>www.themegallery.com</a:t>
            </a:r>
          </a:p>
        </p:txBody>
      </p:sp>
      <p:sp>
        <p:nvSpPr>
          <p:cNvPr id="11276" name="Rectangle 12"/>
          <p:cNvSpPr>
            <a:spLocks noGrp="1" noChangeArrowheads="1"/>
          </p:cNvSpPr>
          <p:nvPr>
            <p:ph type="ftr" sz="quarter" idx="3"/>
          </p:nvPr>
        </p:nvSpPr>
        <p:spPr bwMode="auto">
          <a:xfrm>
            <a:off x="58674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j-lt"/>
                <a:ea typeface="宋体" pitchFamily="2" charset="-122"/>
              </a:defRPr>
            </a:lvl1pPr>
          </a:lstStyle>
          <a:p>
            <a:pPr>
              <a:defRPr/>
            </a:pPr>
            <a:r>
              <a:rPr kumimoji="0" lang="en-US" altLang="zh-CN" b="0">
                <a:solidFill>
                  <a:srgbClr val="17347D"/>
                </a:solidFill>
              </a:rPr>
              <a:t>Company Logo</a:t>
            </a:r>
          </a:p>
        </p:txBody>
      </p:sp>
      <p:sp>
        <p:nvSpPr>
          <p:cNvPr id="11277" name="Rectangle 13"/>
          <p:cNvSpPr>
            <a:spLocks noGrp="1" noChangeArrowheads="1"/>
          </p:cNvSpPr>
          <p:nvPr>
            <p:ph type="sldNum" sz="quarter" idx="4"/>
          </p:nvPr>
        </p:nvSpPr>
        <p:spPr bwMode="auto">
          <a:xfrm>
            <a:off x="3124200" y="64770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Verdana" pitchFamily="34" charset="0"/>
              </a:defRPr>
            </a:lvl1pPr>
          </a:lstStyle>
          <a:p>
            <a:pPr>
              <a:defRPr/>
            </a:pPr>
            <a:fld id="{8BC2D4BB-B608-4E67-8A22-027BB38842EB}" type="slidenum">
              <a:rPr kumimoji="0" lang="en-US" altLang="zh-CN" b="0">
                <a:solidFill>
                  <a:srgbClr val="17347D"/>
                </a:solidFill>
                <a:ea typeface="SimSun" pitchFamily="2" charset="-122"/>
              </a:rPr>
              <a:pPr>
                <a:defRPr/>
              </a:pPr>
              <a:t>‹#›</a:t>
            </a:fld>
            <a:endParaRPr kumimoji="0" lang="en-US" altLang="zh-CN" b="0">
              <a:solidFill>
                <a:srgbClr val="17347D"/>
              </a:solidFill>
              <a:ea typeface="SimSun" pitchFamily="2" charset="-122"/>
            </a:endParaRPr>
          </a:p>
        </p:txBody>
      </p:sp>
      <p:sp>
        <p:nvSpPr>
          <p:cNvPr id="1036" name="Rectangle 14"/>
          <p:cNvSpPr>
            <a:spLocks noGrp="1" noChangeArrowheads="1"/>
          </p:cNvSpPr>
          <p:nvPr>
            <p:ph type="title"/>
          </p:nvPr>
        </p:nvSpPr>
        <p:spPr bwMode="white">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136260581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2pPr>
      <a:lvl3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3pPr>
      <a:lvl4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4pPr>
      <a:lvl5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黑体" pitchFamily="49"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itchFamily="49"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a1"/>
          <p:cNvSpPr>
            <a:spLocks noChangeArrowheads="1"/>
          </p:cNvSpPr>
          <p:nvPr/>
        </p:nvSpPr>
        <p:spPr bwMode="gray">
          <a:xfrm>
            <a:off x="592138" y="0"/>
            <a:ext cx="2066925" cy="838200"/>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1027" name="Rectangle 3"/>
          <p:cNvSpPr>
            <a:spLocks noChangeArrowheads="1"/>
          </p:cNvSpPr>
          <p:nvPr/>
        </p:nvSpPr>
        <p:spPr bwMode="gray">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1028" name="Rectangle 4" descr="a2"/>
          <p:cNvSpPr>
            <a:spLocks noChangeArrowheads="1"/>
          </p:cNvSpPr>
          <p:nvPr/>
        </p:nvSpPr>
        <p:spPr bwMode="gray">
          <a:xfrm>
            <a:off x="4938713" y="0"/>
            <a:ext cx="2066925" cy="8382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1029" name="Rectangle 5"/>
          <p:cNvSpPr>
            <a:spLocks noChangeArrowheads="1"/>
          </p:cNvSpPr>
          <p:nvPr/>
        </p:nvSpPr>
        <p:spPr bwMode="gray">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1030" name="Rectangle 6"/>
          <p:cNvSpPr>
            <a:spLocks noChangeArrowheads="1"/>
          </p:cNvSpPr>
          <p:nvPr/>
        </p:nvSpPr>
        <p:spPr bwMode="gray">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grpSp>
        <p:nvGrpSpPr>
          <p:cNvPr id="1031" name="Group 7"/>
          <p:cNvGrpSpPr>
            <a:grpSpLocks/>
          </p:cNvGrpSpPr>
          <p:nvPr/>
        </p:nvGrpSpPr>
        <p:grpSpPr bwMode="auto">
          <a:xfrm>
            <a:off x="0" y="685800"/>
            <a:ext cx="9144000" cy="609600"/>
            <a:chOff x="0" y="432"/>
            <a:chExt cx="5760" cy="384"/>
          </a:xfrm>
        </p:grpSpPr>
        <p:sp>
          <p:nvSpPr>
            <p:cNvPr id="1037" name="Rectangle 8"/>
            <p:cNvSpPr>
              <a:spLocks noChangeArrowheads="1"/>
            </p:cNvSpPr>
            <p:nvPr userDrawn="1"/>
          </p:nvSpPr>
          <p:spPr bwMode="gray">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sp>
          <p:nvSpPr>
            <p:cNvPr id="1038" name="Rectangle 9"/>
            <p:cNvSpPr>
              <a:spLocks noChangeArrowheads="1"/>
            </p:cNvSpPr>
            <p:nvPr userDrawn="1"/>
          </p:nvSpPr>
          <p:spPr bwMode="gray">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smtClean="0">
                <a:solidFill>
                  <a:srgbClr val="17347D"/>
                </a:solidFill>
                <a:latin typeface="Arial" charset="0"/>
                <a:ea typeface="宋体" charset="-122"/>
              </a:endParaRPr>
            </a:p>
          </p:txBody>
        </p:sp>
      </p:grpSp>
      <p:sp>
        <p:nvSpPr>
          <p:cNvPr id="1032" name="Rectangle 10"/>
          <p:cNvSpPr>
            <a:spLocks noGrp="1" noChangeArrowheads="1"/>
          </p:cNvSpPr>
          <p:nvPr>
            <p:ph type="body" idx="1"/>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5" name="Rectangle 11"/>
          <p:cNvSpPr>
            <a:spLocks noGrp="1" noChangeArrowheads="1"/>
          </p:cNvSpPr>
          <p:nvPr>
            <p:ph type="dt" sz="half" idx="2"/>
          </p:nvPr>
        </p:nvSpPr>
        <p:spPr bwMode="auto">
          <a:xfrm>
            <a:off x="457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j-lt"/>
                <a:ea typeface="宋体" pitchFamily="2" charset="-122"/>
              </a:defRPr>
            </a:lvl1pPr>
          </a:lstStyle>
          <a:p>
            <a:pPr>
              <a:defRPr/>
            </a:pPr>
            <a:r>
              <a:rPr kumimoji="0" lang="en-US" altLang="zh-CN" b="0">
                <a:solidFill>
                  <a:srgbClr val="17347D"/>
                </a:solidFill>
              </a:rPr>
              <a:t>www.themegallery.com</a:t>
            </a:r>
          </a:p>
        </p:txBody>
      </p:sp>
      <p:sp>
        <p:nvSpPr>
          <p:cNvPr id="11276" name="Rectangle 12"/>
          <p:cNvSpPr>
            <a:spLocks noGrp="1" noChangeArrowheads="1"/>
          </p:cNvSpPr>
          <p:nvPr>
            <p:ph type="ftr" sz="quarter" idx="3"/>
          </p:nvPr>
        </p:nvSpPr>
        <p:spPr bwMode="auto">
          <a:xfrm>
            <a:off x="58674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j-lt"/>
                <a:ea typeface="宋体" pitchFamily="2" charset="-122"/>
              </a:defRPr>
            </a:lvl1pPr>
          </a:lstStyle>
          <a:p>
            <a:pPr>
              <a:defRPr/>
            </a:pPr>
            <a:r>
              <a:rPr kumimoji="0" lang="en-US" altLang="zh-CN" b="0">
                <a:solidFill>
                  <a:srgbClr val="17347D"/>
                </a:solidFill>
              </a:rPr>
              <a:t>Company Logo</a:t>
            </a:r>
          </a:p>
        </p:txBody>
      </p:sp>
      <p:sp>
        <p:nvSpPr>
          <p:cNvPr id="11277" name="Rectangle 13"/>
          <p:cNvSpPr>
            <a:spLocks noGrp="1" noChangeArrowheads="1"/>
          </p:cNvSpPr>
          <p:nvPr>
            <p:ph type="sldNum" sz="quarter" idx="4"/>
          </p:nvPr>
        </p:nvSpPr>
        <p:spPr bwMode="auto">
          <a:xfrm>
            <a:off x="3124200" y="64770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Verdana" pitchFamily="34" charset="0"/>
              </a:defRPr>
            </a:lvl1pPr>
          </a:lstStyle>
          <a:p>
            <a:fld id="{3AC86BD1-F8F5-4CA3-9F3E-E06512C4F361}" type="slidenum">
              <a:rPr kumimoji="0" lang="en-US" altLang="zh-CN" b="0" smtClean="0">
                <a:solidFill>
                  <a:srgbClr val="17347D"/>
                </a:solidFill>
                <a:ea typeface="宋体" charset="-122"/>
              </a:rPr>
              <a:pPr/>
              <a:t>‹#›</a:t>
            </a:fld>
            <a:endParaRPr kumimoji="0" lang="en-US" altLang="zh-CN" b="0" smtClean="0">
              <a:solidFill>
                <a:srgbClr val="17347D"/>
              </a:solidFill>
              <a:ea typeface="宋体" charset="-122"/>
            </a:endParaRPr>
          </a:p>
        </p:txBody>
      </p:sp>
      <p:sp>
        <p:nvSpPr>
          <p:cNvPr id="1036" name="Rectangle 14"/>
          <p:cNvSpPr>
            <a:spLocks noGrp="1" noChangeArrowheads="1"/>
          </p:cNvSpPr>
          <p:nvPr>
            <p:ph type="title"/>
          </p:nvPr>
        </p:nvSpPr>
        <p:spPr bwMode="white">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130916896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2pPr>
      <a:lvl3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3pPr>
      <a:lvl4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4pPr>
      <a:lvl5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黑体" pitchFamily="49"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itchFamily="49"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a1"/>
          <p:cNvSpPr>
            <a:spLocks noChangeArrowheads="1"/>
          </p:cNvSpPr>
          <p:nvPr/>
        </p:nvSpPr>
        <p:spPr bwMode="gray">
          <a:xfrm>
            <a:off x="592138" y="0"/>
            <a:ext cx="2066925" cy="838200"/>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27" name="Rectangle 3"/>
          <p:cNvSpPr>
            <a:spLocks noChangeArrowheads="1"/>
          </p:cNvSpPr>
          <p:nvPr/>
        </p:nvSpPr>
        <p:spPr bwMode="gray">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28" name="Rectangle 4" descr="a2"/>
          <p:cNvSpPr>
            <a:spLocks noChangeArrowheads="1"/>
          </p:cNvSpPr>
          <p:nvPr/>
        </p:nvSpPr>
        <p:spPr bwMode="gray">
          <a:xfrm>
            <a:off x="4938713" y="0"/>
            <a:ext cx="2066925" cy="8382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29" name="Rectangle 5"/>
          <p:cNvSpPr>
            <a:spLocks noChangeArrowheads="1"/>
          </p:cNvSpPr>
          <p:nvPr/>
        </p:nvSpPr>
        <p:spPr bwMode="gray">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30" name="Rectangle 6"/>
          <p:cNvSpPr>
            <a:spLocks noChangeArrowheads="1"/>
          </p:cNvSpPr>
          <p:nvPr/>
        </p:nvSpPr>
        <p:spPr bwMode="gray">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grpSp>
        <p:nvGrpSpPr>
          <p:cNvPr id="1031" name="Group 7"/>
          <p:cNvGrpSpPr>
            <a:grpSpLocks/>
          </p:cNvGrpSpPr>
          <p:nvPr/>
        </p:nvGrpSpPr>
        <p:grpSpPr bwMode="auto">
          <a:xfrm>
            <a:off x="0" y="685800"/>
            <a:ext cx="9144000" cy="609600"/>
            <a:chOff x="0" y="432"/>
            <a:chExt cx="5760" cy="384"/>
          </a:xfrm>
        </p:grpSpPr>
        <p:sp>
          <p:nvSpPr>
            <p:cNvPr id="1037" name="Rectangle 8"/>
            <p:cNvSpPr>
              <a:spLocks noChangeArrowheads="1"/>
            </p:cNvSpPr>
            <p:nvPr userDrawn="1"/>
          </p:nvSpPr>
          <p:spPr bwMode="gray">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38" name="Rectangle 9"/>
            <p:cNvSpPr>
              <a:spLocks noChangeArrowheads="1"/>
            </p:cNvSpPr>
            <p:nvPr userDrawn="1"/>
          </p:nvSpPr>
          <p:spPr bwMode="gray">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grpSp>
      <p:sp>
        <p:nvSpPr>
          <p:cNvPr id="1032" name="Rectangle 10"/>
          <p:cNvSpPr>
            <a:spLocks noGrp="1" noChangeArrowheads="1"/>
          </p:cNvSpPr>
          <p:nvPr>
            <p:ph type="body" idx="1"/>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5" name="Rectangle 11"/>
          <p:cNvSpPr>
            <a:spLocks noGrp="1" noChangeArrowheads="1"/>
          </p:cNvSpPr>
          <p:nvPr>
            <p:ph type="dt" sz="half" idx="2"/>
          </p:nvPr>
        </p:nvSpPr>
        <p:spPr bwMode="auto">
          <a:xfrm>
            <a:off x="457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j-lt"/>
                <a:ea typeface="宋体" pitchFamily="2" charset="-122"/>
              </a:defRPr>
            </a:lvl1pPr>
          </a:lstStyle>
          <a:p>
            <a:pPr>
              <a:defRPr/>
            </a:pPr>
            <a:r>
              <a:rPr kumimoji="0" lang="en-US" altLang="zh-CN" b="0">
                <a:solidFill>
                  <a:srgbClr val="17347D"/>
                </a:solidFill>
              </a:rPr>
              <a:t>www.themegallery.com</a:t>
            </a:r>
          </a:p>
        </p:txBody>
      </p:sp>
      <p:sp>
        <p:nvSpPr>
          <p:cNvPr id="11276" name="Rectangle 12"/>
          <p:cNvSpPr>
            <a:spLocks noGrp="1" noChangeArrowheads="1"/>
          </p:cNvSpPr>
          <p:nvPr>
            <p:ph type="ftr" sz="quarter" idx="3"/>
          </p:nvPr>
        </p:nvSpPr>
        <p:spPr bwMode="auto">
          <a:xfrm>
            <a:off x="58674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j-lt"/>
                <a:ea typeface="宋体" pitchFamily="2" charset="-122"/>
              </a:defRPr>
            </a:lvl1pPr>
          </a:lstStyle>
          <a:p>
            <a:pPr>
              <a:defRPr/>
            </a:pPr>
            <a:r>
              <a:rPr kumimoji="0" lang="en-US" altLang="zh-CN" b="0">
                <a:solidFill>
                  <a:srgbClr val="17347D"/>
                </a:solidFill>
              </a:rPr>
              <a:t>Company Logo</a:t>
            </a:r>
          </a:p>
        </p:txBody>
      </p:sp>
      <p:sp>
        <p:nvSpPr>
          <p:cNvPr id="11277" name="Rectangle 13"/>
          <p:cNvSpPr>
            <a:spLocks noGrp="1" noChangeArrowheads="1"/>
          </p:cNvSpPr>
          <p:nvPr>
            <p:ph type="sldNum" sz="quarter" idx="4"/>
          </p:nvPr>
        </p:nvSpPr>
        <p:spPr bwMode="auto">
          <a:xfrm>
            <a:off x="3124200" y="64770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Verdana" pitchFamily="34" charset="0"/>
              </a:defRPr>
            </a:lvl1pPr>
          </a:lstStyle>
          <a:p>
            <a:pPr>
              <a:defRPr/>
            </a:pPr>
            <a:fld id="{8BC2D4BB-B608-4E67-8A22-027BB38842EB}" type="slidenum">
              <a:rPr kumimoji="0" lang="en-US" altLang="zh-CN" b="0">
                <a:solidFill>
                  <a:srgbClr val="17347D"/>
                </a:solidFill>
                <a:ea typeface="SimSun" pitchFamily="2" charset="-122"/>
              </a:rPr>
              <a:pPr>
                <a:defRPr/>
              </a:pPr>
              <a:t>‹#›</a:t>
            </a:fld>
            <a:endParaRPr kumimoji="0" lang="en-US" altLang="zh-CN" b="0">
              <a:solidFill>
                <a:srgbClr val="17347D"/>
              </a:solidFill>
              <a:ea typeface="SimSun" pitchFamily="2" charset="-122"/>
            </a:endParaRPr>
          </a:p>
        </p:txBody>
      </p:sp>
      <p:sp>
        <p:nvSpPr>
          <p:cNvPr id="1036" name="Rectangle 14"/>
          <p:cNvSpPr>
            <a:spLocks noGrp="1" noChangeArrowheads="1"/>
          </p:cNvSpPr>
          <p:nvPr>
            <p:ph type="title"/>
          </p:nvPr>
        </p:nvSpPr>
        <p:spPr bwMode="white">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2151573072"/>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2pPr>
      <a:lvl3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3pPr>
      <a:lvl4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4pPr>
      <a:lvl5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黑体" pitchFamily="49"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itchFamily="49"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a1"/>
          <p:cNvSpPr>
            <a:spLocks noChangeArrowheads="1"/>
          </p:cNvSpPr>
          <p:nvPr/>
        </p:nvSpPr>
        <p:spPr bwMode="gray">
          <a:xfrm>
            <a:off x="592138" y="0"/>
            <a:ext cx="2066925" cy="838200"/>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27" name="Rectangle 3"/>
          <p:cNvSpPr>
            <a:spLocks noChangeArrowheads="1"/>
          </p:cNvSpPr>
          <p:nvPr/>
        </p:nvSpPr>
        <p:spPr bwMode="gray">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28" name="Rectangle 4" descr="a2"/>
          <p:cNvSpPr>
            <a:spLocks noChangeArrowheads="1"/>
          </p:cNvSpPr>
          <p:nvPr/>
        </p:nvSpPr>
        <p:spPr bwMode="gray">
          <a:xfrm>
            <a:off x="4938713" y="0"/>
            <a:ext cx="2066925" cy="8382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29" name="Rectangle 5"/>
          <p:cNvSpPr>
            <a:spLocks noChangeArrowheads="1"/>
          </p:cNvSpPr>
          <p:nvPr/>
        </p:nvSpPr>
        <p:spPr bwMode="gray">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30" name="Rectangle 6"/>
          <p:cNvSpPr>
            <a:spLocks noChangeArrowheads="1"/>
          </p:cNvSpPr>
          <p:nvPr/>
        </p:nvSpPr>
        <p:spPr bwMode="gray">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grpSp>
        <p:nvGrpSpPr>
          <p:cNvPr id="1031" name="Group 7"/>
          <p:cNvGrpSpPr>
            <a:grpSpLocks/>
          </p:cNvGrpSpPr>
          <p:nvPr/>
        </p:nvGrpSpPr>
        <p:grpSpPr bwMode="auto">
          <a:xfrm>
            <a:off x="0" y="685800"/>
            <a:ext cx="9144000" cy="609600"/>
            <a:chOff x="0" y="432"/>
            <a:chExt cx="5760" cy="384"/>
          </a:xfrm>
        </p:grpSpPr>
        <p:sp>
          <p:nvSpPr>
            <p:cNvPr id="1037" name="Rectangle 8"/>
            <p:cNvSpPr>
              <a:spLocks noChangeArrowheads="1"/>
            </p:cNvSpPr>
            <p:nvPr userDrawn="1"/>
          </p:nvSpPr>
          <p:spPr bwMode="gray">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38" name="Rectangle 9"/>
            <p:cNvSpPr>
              <a:spLocks noChangeArrowheads="1"/>
            </p:cNvSpPr>
            <p:nvPr userDrawn="1"/>
          </p:nvSpPr>
          <p:spPr bwMode="gray">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grpSp>
      <p:sp>
        <p:nvSpPr>
          <p:cNvPr id="1032" name="Rectangle 10"/>
          <p:cNvSpPr>
            <a:spLocks noGrp="1" noChangeArrowheads="1"/>
          </p:cNvSpPr>
          <p:nvPr>
            <p:ph type="body" idx="1"/>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5" name="Rectangle 11"/>
          <p:cNvSpPr>
            <a:spLocks noGrp="1" noChangeArrowheads="1"/>
          </p:cNvSpPr>
          <p:nvPr>
            <p:ph type="dt" sz="half" idx="2"/>
          </p:nvPr>
        </p:nvSpPr>
        <p:spPr bwMode="auto">
          <a:xfrm>
            <a:off x="457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j-lt"/>
                <a:ea typeface="宋体" pitchFamily="2" charset="-122"/>
              </a:defRPr>
            </a:lvl1pPr>
          </a:lstStyle>
          <a:p>
            <a:pPr>
              <a:defRPr/>
            </a:pPr>
            <a:r>
              <a:rPr kumimoji="0" lang="en-US" altLang="zh-CN" b="0">
                <a:solidFill>
                  <a:srgbClr val="17347D"/>
                </a:solidFill>
              </a:rPr>
              <a:t>www.themegallery.com</a:t>
            </a:r>
          </a:p>
        </p:txBody>
      </p:sp>
      <p:sp>
        <p:nvSpPr>
          <p:cNvPr id="11276" name="Rectangle 12"/>
          <p:cNvSpPr>
            <a:spLocks noGrp="1" noChangeArrowheads="1"/>
          </p:cNvSpPr>
          <p:nvPr>
            <p:ph type="ftr" sz="quarter" idx="3"/>
          </p:nvPr>
        </p:nvSpPr>
        <p:spPr bwMode="auto">
          <a:xfrm>
            <a:off x="58674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j-lt"/>
                <a:ea typeface="宋体" pitchFamily="2" charset="-122"/>
              </a:defRPr>
            </a:lvl1pPr>
          </a:lstStyle>
          <a:p>
            <a:pPr>
              <a:defRPr/>
            </a:pPr>
            <a:r>
              <a:rPr kumimoji="0" lang="en-US" altLang="zh-CN" b="0">
                <a:solidFill>
                  <a:srgbClr val="17347D"/>
                </a:solidFill>
              </a:rPr>
              <a:t>Company Logo</a:t>
            </a:r>
          </a:p>
        </p:txBody>
      </p:sp>
      <p:sp>
        <p:nvSpPr>
          <p:cNvPr id="11277" name="Rectangle 13"/>
          <p:cNvSpPr>
            <a:spLocks noGrp="1" noChangeArrowheads="1"/>
          </p:cNvSpPr>
          <p:nvPr>
            <p:ph type="sldNum" sz="quarter" idx="4"/>
          </p:nvPr>
        </p:nvSpPr>
        <p:spPr bwMode="auto">
          <a:xfrm>
            <a:off x="3124200" y="64770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Verdana" pitchFamily="34" charset="0"/>
              </a:defRPr>
            </a:lvl1pPr>
          </a:lstStyle>
          <a:p>
            <a:pPr>
              <a:defRPr/>
            </a:pPr>
            <a:fld id="{8BC2D4BB-B608-4E67-8A22-027BB38842EB}" type="slidenum">
              <a:rPr kumimoji="0" lang="en-US" altLang="zh-CN" b="0">
                <a:solidFill>
                  <a:srgbClr val="17347D"/>
                </a:solidFill>
                <a:ea typeface="SimSun" pitchFamily="2" charset="-122"/>
              </a:rPr>
              <a:pPr>
                <a:defRPr/>
              </a:pPr>
              <a:t>‹#›</a:t>
            </a:fld>
            <a:endParaRPr kumimoji="0" lang="en-US" altLang="zh-CN" b="0">
              <a:solidFill>
                <a:srgbClr val="17347D"/>
              </a:solidFill>
              <a:ea typeface="SimSun" pitchFamily="2" charset="-122"/>
            </a:endParaRPr>
          </a:p>
        </p:txBody>
      </p:sp>
      <p:sp>
        <p:nvSpPr>
          <p:cNvPr id="1036" name="Rectangle 14"/>
          <p:cNvSpPr>
            <a:spLocks noGrp="1" noChangeArrowheads="1"/>
          </p:cNvSpPr>
          <p:nvPr>
            <p:ph type="title"/>
          </p:nvPr>
        </p:nvSpPr>
        <p:spPr bwMode="white">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206880914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2pPr>
      <a:lvl3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3pPr>
      <a:lvl4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4pPr>
      <a:lvl5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黑体" pitchFamily="49"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itchFamily="49"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a1"/>
          <p:cNvSpPr>
            <a:spLocks noChangeArrowheads="1"/>
          </p:cNvSpPr>
          <p:nvPr/>
        </p:nvSpPr>
        <p:spPr bwMode="gray">
          <a:xfrm>
            <a:off x="592138" y="0"/>
            <a:ext cx="2066925" cy="838200"/>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27" name="Rectangle 3"/>
          <p:cNvSpPr>
            <a:spLocks noChangeArrowheads="1"/>
          </p:cNvSpPr>
          <p:nvPr/>
        </p:nvSpPr>
        <p:spPr bwMode="gray">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28" name="Rectangle 4" descr="a2"/>
          <p:cNvSpPr>
            <a:spLocks noChangeArrowheads="1"/>
          </p:cNvSpPr>
          <p:nvPr/>
        </p:nvSpPr>
        <p:spPr bwMode="gray">
          <a:xfrm>
            <a:off x="4938713" y="0"/>
            <a:ext cx="2066925" cy="8382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29" name="Rectangle 5"/>
          <p:cNvSpPr>
            <a:spLocks noChangeArrowheads="1"/>
          </p:cNvSpPr>
          <p:nvPr/>
        </p:nvSpPr>
        <p:spPr bwMode="gray">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30" name="Rectangle 6"/>
          <p:cNvSpPr>
            <a:spLocks noChangeArrowheads="1"/>
          </p:cNvSpPr>
          <p:nvPr/>
        </p:nvSpPr>
        <p:spPr bwMode="gray">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grpSp>
        <p:nvGrpSpPr>
          <p:cNvPr id="1031" name="Group 7"/>
          <p:cNvGrpSpPr>
            <a:grpSpLocks/>
          </p:cNvGrpSpPr>
          <p:nvPr/>
        </p:nvGrpSpPr>
        <p:grpSpPr bwMode="auto">
          <a:xfrm>
            <a:off x="0" y="685800"/>
            <a:ext cx="9144000" cy="609600"/>
            <a:chOff x="0" y="432"/>
            <a:chExt cx="5760" cy="384"/>
          </a:xfrm>
        </p:grpSpPr>
        <p:sp>
          <p:nvSpPr>
            <p:cNvPr id="1037" name="Rectangle 8"/>
            <p:cNvSpPr>
              <a:spLocks noChangeArrowheads="1"/>
            </p:cNvSpPr>
            <p:nvPr userDrawn="1"/>
          </p:nvSpPr>
          <p:spPr bwMode="gray">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38" name="Rectangle 9"/>
            <p:cNvSpPr>
              <a:spLocks noChangeArrowheads="1"/>
            </p:cNvSpPr>
            <p:nvPr userDrawn="1"/>
          </p:nvSpPr>
          <p:spPr bwMode="gray">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grpSp>
      <p:sp>
        <p:nvSpPr>
          <p:cNvPr id="1032" name="Rectangle 10"/>
          <p:cNvSpPr>
            <a:spLocks noGrp="1" noChangeArrowheads="1"/>
          </p:cNvSpPr>
          <p:nvPr>
            <p:ph type="body" idx="1"/>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5" name="Rectangle 11"/>
          <p:cNvSpPr>
            <a:spLocks noGrp="1" noChangeArrowheads="1"/>
          </p:cNvSpPr>
          <p:nvPr>
            <p:ph type="dt" sz="half" idx="2"/>
          </p:nvPr>
        </p:nvSpPr>
        <p:spPr bwMode="auto">
          <a:xfrm>
            <a:off x="457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j-lt"/>
                <a:ea typeface="宋体" pitchFamily="2" charset="-122"/>
              </a:defRPr>
            </a:lvl1pPr>
          </a:lstStyle>
          <a:p>
            <a:pPr>
              <a:defRPr/>
            </a:pPr>
            <a:r>
              <a:rPr kumimoji="0" lang="en-US" altLang="zh-CN" b="0">
                <a:solidFill>
                  <a:srgbClr val="17347D"/>
                </a:solidFill>
              </a:rPr>
              <a:t>www.themegallery.com</a:t>
            </a:r>
          </a:p>
        </p:txBody>
      </p:sp>
      <p:sp>
        <p:nvSpPr>
          <p:cNvPr id="11276" name="Rectangle 12"/>
          <p:cNvSpPr>
            <a:spLocks noGrp="1" noChangeArrowheads="1"/>
          </p:cNvSpPr>
          <p:nvPr>
            <p:ph type="ftr" sz="quarter" idx="3"/>
          </p:nvPr>
        </p:nvSpPr>
        <p:spPr bwMode="auto">
          <a:xfrm>
            <a:off x="58674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j-lt"/>
                <a:ea typeface="宋体" pitchFamily="2" charset="-122"/>
              </a:defRPr>
            </a:lvl1pPr>
          </a:lstStyle>
          <a:p>
            <a:pPr>
              <a:defRPr/>
            </a:pPr>
            <a:r>
              <a:rPr kumimoji="0" lang="en-US" altLang="zh-CN" b="0">
                <a:solidFill>
                  <a:srgbClr val="17347D"/>
                </a:solidFill>
              </a:rPr>
              <a:t>Company Logo</a:t>
            </a:r>
          </a:p>
        </p:txBody>
      </p:sp>
      <p:sp>
        <p:nvSpPr>
          <p:cNvPr id="11277" name="Rectangle 13"/>
          <p:cNvSpPr>
            <a:spLocks noGrp="1" noChangeArrowheads="1"/>
          </p:cNvSpPr>
          <p:nvPr>
            <p:ph type="sldNum" sz="quarter" idx="4"/>
          </p:nvPr>
        </p:nvSpPr>
        <p:spPr bwMode="auto">
          <a:xfrm>
            <a:off x="3124200" y="64770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Verdana" pitchFamily="34" charset="0"/>
              </a:defRPr>
            </a:lvl1pPr>
          </a:lstStyle>
          <a:p>
            <a:pPr>
              <a:defRPr/>
            </a:pPr>
            <a:fld id="{8BC2D4BB-B608-4E67-8A22-027BB38842EB}" type="slidenum">
              <a:rPr kumimoji="0" lang="en-US" altLang="zh-CN" b="0">
                <a:solidFill>
                  <a:srgbClr val="17347D"/>
                </a:solidFill>
                <a:ea typeface="SimSun" pitchFamily="2" charset="-122"/>
              </a:rPr>
              <a:pPr>
                <a:defRPr/>
              </a:pPr>
              <a:t>‹#›</a:t>
            </a:fld>
            <a:endParaRPr kumimoji="0" lang="en-US" altLang="zh-CN" b="0">
              <a:solidFill>
                <a:srgbClr val="17347D"/>
              </a:solidFill>
              <a:ea typeface="SimSun" pitchFamily="2" charset="-122"/>
            </a:endParaRPr>
          </a:p>
        </p:txBody>
      </p:sp>
      <p:sp>
        <p:nvSpPr>
          <p:cNvPr id="1036" name="Rectangle 14"/>
          <p:cNvSpPr>
            <a:spLocks noGrp="1" noChangeArrowheads="1"/>
          </p:cNvSpPr>
          <p:nvPr>
            <p:ph type="title"/>
          </p:nvPr>
        </p:nvSpPr>
        <p:spPr bwMode="white">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21935015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2pPr>
      <a:lvl3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3pPr>
      <a:lvl4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4pPr>
      <a:lvl5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黑体" pitchFamily="49"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itchFamily="49"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a1"/>
          <p:cNvSpPr>
            <a:spLocks noChangeArrowheads="1"/>
          </p:cNvSpPr>
          <p:nvPr/>
        </p:nvSpPr>
        <p:spPr bwMode="gray">
          <a:xfrm>
            <a:off x="592138" y="0"/>
            <a:ext cx="2066925" cy="838200"/>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27" name="Rectangle 3"/>
          <p:cNvSpPr>
            <a:spLocks noChangeArrowheads="1"/>
          </p:cNvSpPr>
          <p:nvPr/>
        </p:nvSpPr>
        <p:spPr bwMode="gray">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28" name="Rectangle 4" descr="a2"/>
          <p:cNvSpPr>
            <a:spLocks noChangeArrowheads="1"/>
          </p:cNvSpPr>
          <p:nvPr/>
        </p:nvSpPr>
        <p:spPr bwMode="gray">
          <a:xfrm>
            <a:off x="4938713" y="0"/>
            <a:ext cx="2066925" cy="8382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29" name="Rectangle 5"/>
          <p:cNvSpPr>
            <a:spLocks noChangeArrowheads="1"/>
          </p:cNvSpPr>
          <p:nvPr/>
        </p:nvSpPr>
        <p:spPr bwMode="gray">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30" name="Rectangle 6"/>
          <p:cNvSpPr>
            <a:spLocks noChangeArrowheads="1"/>
          </p:cNvSpPr>
          <p:nvPr/>
        </p:nvSpPr>
        <p:spPr bwMode="gray">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grpSp>
        <p:nvGrpSpPr>
          <p:cNvPr id="1031" name="Group 7"/>
          <p:cNvGrpSpPr>
            <a:grpSpLocks/>
          </p:cNvGrpSpPr>
          <p:nvPr/>
        </p:nvGrpSpPr>
        <p:grpSpPr bwMode="auto">
          <a:xfrm>
            <a:off x="0" y="685800"/>
            <a:ext cx="9144000" cy="609600"/>
            <a:chOff x="0" y="432"/>
            <a:chExt cx="5760" cy="384"/>
          </a:xfrm>
        </p:grpSpPr>
        <p:sp>
          <p:nvSpPr>
            <p:cNvPr id="1037" name="Rectangle 8"/>
            <p:cNvSpPr>
              <a:spLocks noChangeArrowheads="1"/>
            </p:cNvSpPr>
            <p:nvPr userDrawn="1"/>
          </p:nvSpPr>
          <p:spPr bwMode="gray">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sp>
          <p:nvSpPr>
            <p:cNvPr id="1038" name="Rectangle 9"/>
            <p:cNvSpPr>
              <a:spLocks noChangeArrowheads="1"/>
            </p:cNvSpPr>
            <p:nvPr userDrawn="1"/>
          </p:nvSpPr>
          <p:spPr bwMode="gray">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0" lang="zh-CN" altLang="en-US" sz="1800" b="0">
                <a:solidFill>
                  <a:srgbClr val="17347D"/>
                </a:solidFill>
                <a:latin typeface="Arial" charset="0"/>
                <a:ea typeface="SimSun" pitchFamily="2" charset="-122"/>
              </a:endParaRPr>
            </a:p>
          </p:txBody>
        </p:sp>
      </p:grpSp>
      <p:sp>
        <p:nvSpPr>
          <p:cNvPr id="1032" name="Rectangle 10"/>
          <p:cNvSpPr>
            <a:spLocks noGrp="1" noChangeArrowheads="1"/>
          </p:cNvSpPr>
          <p:nvPr>
            <p:ph type="body" idx="1"/>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5" name="Rectangle 11"/>
          <p:cNvSpPr>
            <a:spLocks noGrp="1" noChangeArrowheads="1"/>
          </p:cNvSpPr>
          <p:nvPr>
            <p:ph type="dt" sz="half" idx="2"/>
          </p:nvPr>
        </p:nvSpPr>
        <p:spPr bwMode="auto">
          <a:xfrm>
            <a:off x="457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j-lt"/>
                <a:ea typeface="宋体" pitchFamily="2" charset="-122"/>
              </a:defRPr>
            </a:lvl1pPr>
          </a:lstStyle>
          <a:p>
            <a:pPr>
              <a:defRPr/>
            </a:pPr>
            <a:r>
              <a:rPr kumimoji="0" lang="en-US" altLang="zh-CN" b="0">
                <a:solidFill>
                  <a:srgbClr val="17347D"/>
                </a:solidFill>
              </a:rPr>
              <a:t>www.themegallery.com</a:t>
            </a:r>
          </a:p>
        </p:txBody>
      </p:sp>
      <p:sp>
        <p:nvSpPr>
          <p:cNvPr id="11276" name="Rectangle 12"/>
          <p:cNvSpPr>
            <a:spLocks noGrp="1" noChangeArrowheads="1"/>
          </p:cNvSpPr>
          <p:nvPr>
            <p:ph type="ftr" sz="quarter" idx="3"/>
          </p:nvPr>
        </p:nvSpPr>
        <p:spPr bwMode="auto">
          <a:xfrm>
            <a:off x="58674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j-lt"/>
                <a:ea typeface="宋体" pitchFamily="2" charset="-122"/>
              </a:defRPr>
            </a:lvl1pPr>
          </a:lstStyle>
          <a:p>
            <a:pPr>
              <a:defRPr/>
            </a:pPr>
            <a:r>
              <a:rPr kumimoji="0" lang="en-US" altLang="zh-CN" b="0">
                <a:solidFill>
                  <a:srgbClr val="17347D"/>
                </a:solidFill>
              </a:rPr>
              <a:t>Company Logo</a:t>
            </a:r>
          </a:p>
        </p:txBody>
      </p:sp>
      <p:sp>
        <p:nvSpPr>
          <p:cNvPr id="11277" name="Rectangle 13"/>
          <p:cNvSpPr>
            <a:spLocks noGrp="1" noChangeArrowheads="1"/>
          </p:cNvSpPr>
          <p:nvPr>
            <p:ph type="sldNum" sz="quarter" idx="4"/>
          </p:nvPr>
        </p:nvSpPr>
        <p:spPr bwMode="auto">
          <a:xfrm>
            <a:off x="3124200" y="64770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Verdana" pitchFamily="34" charset="0"/>
              </a:defRPr>
            </a:lvl1pPr>
          </a:lstStyle>
          <a:p>
            <a:pPr>
              <a:defRPr/>
            </a:pPr>
            <a:fld id="{8BC2D4BB-B608-4E67-8A22-027BB38842EB}" type="slidenum">
              <a:rPr kumimoji="0" lang="en-US" altLang="zh-CN" b="0">
                <a:solidFill>
                  <a:srgbClr val="17347D"/>
                </a:solidFill>
                <a:ea typeface="SimSun" pitchFamily="2" charset="-122"/>
              </a:rPr>
              <a:pPr>
                <a:defRPr/>
              </a:pPr>
              <a:t>‹#›</a:t>
            </a:fld>
            <a:endParaRPr kumimoji="0" lang="en-US" altLang="zh-CN" b="0">
              <a:solidFill>
                <a:srgbClr val="17347D"/>
              </a:solidFill>
              <a:ea typeface="SimSun" pitchFamily="2" charset="-122"/>
            </a:endParaRPr>
          </a:p>
        </p:txBody>
      </p:sp>
      <p:sp>
        <p:nvSpPr>
          <p:cNvPr id="1036" name="Rectangle 14"/>
          <p:cNvSpPr>
            <a:spLocks noGrp="1" noChangeArrowheads="1"/>
          </p:cNvSpPr>
          <p:nvPr>
            <p:ph type="title"/>
          </p:nvPr>
        </p:nvSpPr>
        <p:spPr bwMode="white">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251407699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2pPr>
      <a:lvl3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3pPr>
      <a:lvl4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4pPr>
      <a:lvl5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黑体" pitchFamily="49"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itchFamily="49"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3.xml"/></Relationships>
</file>

<file path=ppt/slides/_rels/slide10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83.xml"/><Relationship Id="rId4" Type="http://schemas.openxmlformats.org/officeDocument/2006/relationships/image" Target="../media/image14.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slide" Target="slide41.xml"/><Relationship Id="rId7" Type="http://schemas.openxmlformats.org/officeDocument/2006/relationships/slide" Target="slide49.xml"/><Relationship Id="rId2" Type="http://schemas.openxmlformats.org/officeDocument/2006/relationships/slide" Target="slide40.xml"/><Relationship Id="rId1" Type="http://schemas.openxmlformats.org/officeDocument/2006/relationships/slideLayout" Target="../slideLayouts/slideLayout7.xml"/><Relationship Id="rId6" Type="http://schemas.openxmlformats.org/officeDocument/2006/relationships/slide" Target="slide56.xml"/><Relationship Id="rId5" Type="http://schemas.openxmlformats.org/officeDocument/2006/relationships/slide" Target="slide46.xml"/><Relationship Id="rId4" Type="http://schemas.openxmlformats.org/officeDocument/2006/relationships/slide" Target="slide42.xml"/><Relationship Id="rId9" Type="http://schemas.openxmlformats.org/officeDocument/2006/relationships/slide" Target="slide4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04802" name="Rectangle 2"/>
          <p:cNvSpPr>
            <a:spLocks noGrp="1" noChangeArrowheads="1"/>
          </p:cNvSpPr>
          <p:nvPr>
            <p:ph type="title" idx="4294967295"/>
          </p:nvPr>
        </p:nvSpPr>
        <p:spPr/>
        <p:txBody>
          <a:bodyPr/>
          <a:lstStyle/>
          <a:p>
            <a:r>
              <a:rPr lang="zh-CN" altLang="en-US">
                <a:solidFill>
                  <a:schemeClr val="tx1"/>
                </a:solidFill>
                <a:latin typeface="Times New Roman" pitchFamily="18" charset="0"/>
              </a:rPr>
              <a:t>第</a:t>
            </a:r>
            <a:r>
              <a:rPr lang="en-US" altLang="zh-CN">
                <a:solidFill>
                  <a:schemeClr val="tx1"/>
                </a:solidFill>
                <a:latin typeface="Times New Roman" pitchFamily="18" charset="0"/>
              </a:rPr>
              <a:t>3</a:t>
            </a:r>
            <a:r>
              <a:rPr lang="zh-CN" altLang="en-US">
                <a:solidFill>
                  <a:schemeClr val="tx1"/>
                </a:solidFill>
                <a:latin typeface="Times New Roman" pitchFamily="18" charset="0"/>
              </a:rPr>
              <a:t>章</a:t>
            </a:r>
            <a:endParaRPr lang="zh-CN" altLang="en-US" sz="2400">
              <a:solidFill>
                <a:schemeClr val="tx1"/>
              </a:solidFill>
              <a:latin typeface="Times New Roman" pitchFamily="18" charset="0"/>
            </a:endParaRPr>
          </a:p>
        </p:txBody>
      </p:sp>
      <p:sp>
        <p:nvSpPr>
          <p:cNvPr id="204803" name="Rectangle 3"/>
          <p:cNvSpPr>
            <a:spLocks noGrp="1" noChangeArrowheads="1"/>
          </p:cNvSpPr>
          <p:nvPr>
            <p:ph type="body" idx="4294967295"/>
          </p:nvPr>
        </p:nvSpPr>
        <p:spPr>
          <a:xfrm>
            <a:off x="685800" y="2286000"/>
            <a:ext cx="7772400" cy="2268538"/>
          </a:xfrm>
        </p:spPr>
        <p:txBody>
          <a:bodyPr/>
          <a:lstStyle/>
          <a:p>
            <a:pPr algn="ctr">
              <a:buFontTx/>
              <a:buNone/>
            </a:pPr>
            <a:r>
              <a:rPr lang="zh-CN" altLang="en-US" sz="11000" b="1">
                <a:latin typeface="宋体" pitchFamily="2" charset="-122"/>
              </a:rPr>
              <a:t>指令系统</a:t>
            </a:r>
            <a:endParaRPr lang="zh-CN" altLang="en-US" sz="8800" b="1">
              <a:latin typeface="宋体" pitchFamily="2" charset="-122"/>
            </a:endParaRPr>
          </a:p>
        </p:txBody>
      </p:sp>
    </p:spTree>
  </p:cSld>
  <p:clrMapOvr>
    <a:masterClrMapping/>
  </p:clrMapOvr>
  <p:transition>
    <p:cover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15" name="页脚占位符 3"/>
          <p:cNvSpPr>
            <a:spLocks noGrp="1"/>
          </p:cNvSpPr>
          <p:nvPr>
            <p:ph type="ftr" sz="quarter" idx="12"/>
          </p:nvPr>
        </p:nvSpPr>
        <p:spPr/>
        <p:txBody>
          <a:bodyPr/>
          <a:lstStyle/>
          <a:p>
            <a:r>
              <a:rPr lang="zh-CN" altLang="en-US"/>
              <a:t>华南理工大学广州学院</a:t>
            </a:r>
          </a:p>
        </p:txBody>
      </p:sp>
      <p:sp>
        <p:nvSpPr>
          <p:cNvPr id="214018" name="Text Box 2"/>
          <p:cNvSpPr txBox="1">
            <a:spLocks noChangeArrowheads="1"/>
          </p:cNvSpPr>
          <p:nvPr/>
        </p:nvSpPr>
        <p:spPr bwMode="auto">
          <a:xfrm>
            <a:off x="476250" y="2419350"/>
            <a:ext cx="3333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a:solidFill>
                  <a:srgbClr val="FF0000"/>
                </a:solidFill>
              </a:rPr>
              <a:t>(A</a:t>
            </a:r>
            <a:r>
              <a:rPr lang="en-US" altLang="zh-CN" sz="3200" baseline="-25000">
                <a:solidFill>
                  <a:srgbClr val="FF0000"/>
                </a:solidFill>
              </a:rPr>
              <a:t>cc</a:t>
            </a:r>
            <a:r>
              <a:rPr lang="en-US" altLang="zh-CN" sz="3200">
                <a:solidFill>
                  <a:srgbClr val="FF0000"/>
                </a:solidFill>
              </a:rPr>
              <a:t>)OP(A</a:t>
            </a:r>
            <a:r>
              <a:rPr lang="en-US" altLang="zh-CN" sz="3200" baseline="-25000">
                <a:solidFill>
                  <a:srgbClr val="FF0000"/>
                </a:solidFill>
              </a:rPr>
              <a:t>1</a:t>
            </a:r>
            <a:r>
              <a:rPr lang="en-US" altLang="zh-CN" sz="3200">
                <a:solidFill>
                  <a:srgbClr val="FF0000"/>
                </a:solidFill>
              </a:rPr>
              <a:t>)→A</a:t>
            </a:r>
            <a:r>
              <a:rPr lang="en-US" altLang="zh-CN" sz="3200" baseline="-25000">
                <a:solidFill>
                  <a:srgbClr val="FF0000"/>
                </a:solidFill>
              </a:rPr>
              <a:t>cc</a:t>
            </a:r>
          </a:p>
        </p:txBody>
      </p:sp>
      <p:sp>
        <p:nvSpPr>
          <p:cNvPr id="214019" name="Rectangle 3"/>
          <p:cNvSpPr>
            <a:spLocks noGrp="1" noChangeArrowheads="1"/>
          </p:cNvSpPr>
          <p:nvPr>
            <p:ph type="title" idx="4294967295"/>
          </p:nvPr>
        </p:nvSpPr>
        <p:spPr/>
        <p:txBody>
          <a:bodyPr/>
          <a:lstStyle/>
          <a:p>
            <a:r>
              <a:rPr lang="en-US" altLang="zh-CN" sz="2400">
                <a:solidFill>
                  <a:schemeClr val="tx1"/>
                </a:solidFill>
                <a:latin typeface="宋体" pitchFamily="2" charset="-122"/>
              </a:rPr>
              <a:t>3</a:t>
            </a:r>
            <a:r>
              <a:rPr lang="en-US" altLang="zh-CN" sz="2400">
                <a:solidFill>
                  <a:schemeClr val="tx1"/>
                </a:solidFill>
                <a:latin typeface="Times New Roman" pitchFamily="18" charset="0"/>
              </a:rPr>
              <a:t>.1</a:t>
            </a:r>
            <a:r>
              <a:rPr lang="en-US" altLang="zh-CN" sz="2400">
                <a:solidFill>
                  <a:schemeClr val="tx1"/>
                </a:solidFill>
                <a:latin typeface="宋体" pitchFamily="2" charset="-122"/>
              </a:rPr>
              <a:t> </a:t>
            </a:r>
            <a:r>
              <a:rPr lang="zh-CN" altLang="en-US" sz="2400">
                <a:solidFill>
                  <a:schemeClr val="tx1"/>
                </a:solidFill>
                <a:latin typeface="宋体" pitchFamily="2" charset="-122"/>
              </a:rPr>
              <a:t>指令格式</a:t>
            </a:r>
          </a:p>
        </p:txBody>
      </p:sp>
      <p:sp>
        <p:nvSpPr>
          <p:cNvPr id="214020" name="Rectangle 4"/>
          <p:cNvSpPr>
            <a:spLocks noGrp="1" noChangeArrowheads="1"/>
          </p:cNvSpPr>
          <p:nvPr>
            <p:ph type="body" idx="4294967295"/>
          </p:nvPr>
        </p:nvSpPr>
        <p:spPr>
          <a:xfrm>
            <a:off x="228600" y="838200"/>
            <a:ext cx="8270875" cy="5181600"/>
          </a:xfrm>
        </p:spPr>
        <p:txBody>
          <a:bodyPr/>
          <a:lstStyle/>
          <a:p>
            <a:pPr>
              <a:buFontTx/>
              <a:buNone/>
            </a:pPr>
            <a:r>
              <a:rPr lang="en-US" altLang="zh-CN" b="1">
                <a:latin typeface="宋体" pitchFamily="2" charset="-122"/>
              </a:rPr>
              <a:t>4.</a:t>
            </a:r>
            <a:r>
              <a:rPr lang="zh-CN" altLang="en-US" b="1">
                <a:latin typeface="宋体" pitchFamily="2" charset="-122"/>
              </a:rPr>
              <a:t>一地址指令</a:t>
            </a:r>
          </a:p>
        </p:txBody>
      </p:sp>
      <p:grpSp>
        <p:nvGrpSpPr>
          <p:cNvPr id="214021" name="Group 5"/>
          <p:cNvGrpSpPr>
            <a:grpSpLocks/>
          </p:cNvGrpSpPr>
          <p:nvPr/>
        </p:nvGrpSpPr>
        <p:grpSpPr bwMode="auto">
          <a:xfrm>
            <a:off x="1524000" y="1600200"/>
            <a:ext cx="2895600" cy="457200"/>
            <a:chOff x="960" y="1008"/>
            <a:chExt cx="1824" cy="288"/>
          </a:xfrm>
        </p:grpSpPr>
        <p:sp>
          <p:nvSpPr>
            <p:cNvPr id="214022" name="Rectangle 6"/>
            <p:cNvSpPr>
              <a:spLocks noChangeArrowheads="1"/>
            </p:cNvSpPr>
            <p:nvPr/>
          </p:nvSpPr>
          <p:spPr bwMode="auto">
            <a:xfrm>
              <a:off x="960" y="1008"/>
              <a:ext cx="1824" cy="288"/>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4023" name="Line 7"/>
            <p:cNvSpPr>
              <a:spLocks noChangeShapeType="1"/>
            </p:cNvSpPr>
            <p:nvPr/>
          </p:nvSpPr>
          <p:spPr bwMode="auto">
            <a:xfrm>
              <a:off x="1872" y="1008"/>
              <a:ext cx="0" cy="288"/>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4024" name="Line 8"/>
            <p:cNvSpPr>
              <a:spLocks noChangeShapeType="1"/>
            </p:cNvSpPr>
            <p:nvPr/>
          </p:nvSpPr>
          <p:spPr bwMode="auto">
            <a:xfrm>
              <a:off x="2784" y="1008"/>
              <a:ext cx="0" cy="288"/>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4025" name="Text Box 9"/>
            <p:cNvSpPr txBox="1">
              <a:spLocks noChangeArrowheads="1"/>
            </p:cNvSpPr>
            <p:nvPr/>
          </p:nvSpPr>
          <p:spPr bwMode="auto">
            <a:xfrm>
              <a:off x="1296" y="1008"/>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latin typeface="宋体" pitchFamily="2" charset="-122"/>
                </a:rPr>
                <a:t>OP</a:t>
              </a:r>
            </a:p>
          </p:txBody>
        </p:sp>
        <p:sp>
          <p:nvSpPr>
            <p:cNvPr id="214026" name="Text Box 10"/>
            <p:cNvSpPr txBox="1">
              <a:spLocks noChangeArrowheads="1"/>
            </p:cNvSpPr>
            <p:nvPr/>
          </p:nvSpPr>
          <p:spPr bwMode="auto">
            <a:xfrm>
              <a:off x="2208" y="1008"/>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latin typeface="宋体" pitchFamily="2" charset="-122"/>
                </a:rPr>
                <a:t>A</a:t>
              </a:r>
              <a:r>
                <a:rPr lang="en-US" altLang="zh-CN" baseline="-25000">
                  <a:latin typeface="宋体" pitchFamily="2" charset="-122"/>
                </a:rPr>
                <a:t>1</a:t>
              </a:r>
              <a:endParaRPr lang="en-US" altLang="zh-CN">
                <a:latin typeface="宋体" pitchFamily="2" charset="-122"/>
              </a:endParaRPr>
            </a:p>
          </p:txBody>
        </p:sp>
      </p:grpSp>
      <p:sp>
        <p:nvSpPr>
          <p:cNvPr id="214027" name="Text Box 11"/>
          <p:cNvSpPr txBox="1">
            <a:spLocks noChangeArrowheads="1"/>
          </p:cNvSpPr>
          <p:nvPr/>
        </p:nvSpPr>
        <p:spPr bwMode="auto">
          <a:xfrm>
            <a:off x="476250" y="3524250"/>
            <a:ext cx="7696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spcBef>
                <a:spcPct val="50000"/>
              </a:spcBef>
            </a:pPr>
            <a:r>
              <a:rPr lang="en-US" altLang="zh-CN" sz="3200">
                <a:solidFill>
                  <a:srgbClr val="A50021"/>
                </a:solidFill>
              </a:rPr>
              <a:t>(PC)+1=</a:t>
            </a:r>
            <a:r>
              <a:rPr lang="zh-CN" altLang="en-US" sz="3200">
                <a:solidFill>
                  <a:srgbClr val="A50021"/>
                </a:solidFill>
              </a:rPr>
              <a:t>下条将要执行指令的地址</a:t>
            </a:r>
          </a:p>
        </p:txBody>
      </p:sp>
      <p:sp>
        <p:nvSpPr>
          <p:cNvPr id="214028" name="AutoShape 12"/>
          <p:cNvSpPr>
            <a:spLocks noChangeArrowheads="1"/>
          </p:cNvSpPr>
          <p:nvPr/>
        </p:nvSpPr>
        <p:spPr bwMode="auto">
          <a:xfrm>
            <a:off x="0" y="685800"/>
            <a:ext cx="2057400" cy="762000"/>
          </a:xfrm>
          <a:prstGeom prst="wedgeRoundRectCallout">
            <a:avLst>
              <a:gd name="adj1" fmla="val -5324"/>
              <a:gd name="adj2" fmla="val 218958"/>
              <a:gd name="adj3" fmla="val 16667"/>
            </a:avLst>
          </a:prstGeom>
          <a:solidFill>
            <a:srgbClr val="FFFF00"/>
          </a:solidFill>
          <a:ln w="19050" cap="sq">
            <a:solidFill>
              <a:srgbClr val="CCCC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zh-CN" altLang="en-US" sz="2800">
                <a:solidFill>
                  <a:srgbClr val="FF0000"/>
                </a:solidFill>
                <a:latin typeface="宋体" pitchFamily="2" charset="-122"/>
              </a:rPr>
              <a:t>累加寄存器</a:t>
            </a:r>
          </a:p>
        </p:txBody>
      </p:sp>
      <p:sp>
        <p:nvSpPr>
          <p:cNvPr id="214029" name="Text Box 13"/>
          <p:cNvSpPr txBox="1">
            <a:spLocks noChangeArrowheads="1"/>
          </p:cNvSpPr>
          <p:nvPr/>
        </p:nvSpPr>
        <p:spPr bwMode="auto">
          <a:xfrm>
            <a:off x="395288" y="4508500"/>
            <a:ext cx="7993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dirty="0"/>
              <a:t> </a:t>
            </a:r>
            <a:r>
              <a:rPr lang="zh-CN" altLang="en-US" sz="3200" dirty="0" smtClean="0">
                <a:solidFill>
                  <a:srgbClr val="008000"/>
                </a:solidFill>
              </a:rPr>
              <a:t>处理</a:t>
            </a:r>
            <a:r>
              <a:rPr lang="zh-CN" altLang="en-US" sz="3200" dirty="0" smtClean="0"/>
              <a:t>一</a:t>
            </a:r>
            <a:r>
              <a:rPr lang="zh-CN" altLang="en-US" sz="3200" dirty="0"/>
              <a:t>条一地址指令需</a:t>
            </a:r>
            <a:r>
              <a:rPr lang="en-US" altLang="zh-CN" sz="3200" dirty="0">
                <a:solidFill>
                  <a:srgbClr val="FF0000"/>
                </a:solidFill>
              </a:rPr>
              <a:t>2</a:t>
            </a:r>
            <a:r>
              <a:rPr lang="zh-CN" altLang="en-US" sz="3200" dirty="0"/>
              <a:t>次访问主存。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40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140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40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40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4027">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4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autoUpdateAnimBg="0"/>
      <p:bldP spid="214020" grpId="0" build="p" autoUpdateAnimBg="0"/>
      <p:bldP spid="214027" grpId="0" build="p" autoUpdateAnimBg="0"/>
      <p:bldP spid="214028" grpId="0" animBg="1" autoUpdateAnimBg="0"/>
      <p:bldP spid="214029"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315394" name="Rectangle 2"/>
          <p:cNvSpPr>
            <a:spLocks noGrp="1" noChangeArrowheads="1"/>
          </p:cNvSpPr>
          <p:nvPr>
            <p:ph type="title" idx="4294967295"/>
          </p:nvPr>
        </p:nvSpPr>
        <p:spPr/>
        <p:txBody>
          <a:bodyPr/>
          <a:lstStyle/>
          <a:p>
            <a:r>
              <a:rPr lang="en-US" altLang="zh-CN" sz="2400" dirty="0">
                <a:solidFill>
                  <a:schemeClr val="tx1"/>
                </a:solidFill>
                <a:latin typeface="Times New Roman" pitchFamily="18" charset="0"/>
              </a:rPr>
              <a:t>3.5 </a:t>
            </a:r>
            <a:r>
              <a:rPr lang="zh-CN" altLang="en-US" sz="2400" dirty="0">
                <a:solidFill>
                  <a:schemeClr val="tx1"/>
                </a:solidFill>
                <a:latin typeface="Times New Roman" pitchFamily="18" charset="0"/>
              </a:rPr>
              <a:t>指令系统的</a:t>
            </a:r>
            <a:r>
              <a:rPr lang="zh-CN" altLang="en-US" sz="2400" dirty="0" smtClean="0">
                <a:solidFill>
                  <a:schemeClr val="tx1"/>
                </a:solidFill>
                <a:latin typeface="Times New Roman" pitchFamily="18" charset="0"/>
              </a:rPr>
              <a:t>发展</a:t>
            </a:r>
            <a:endParaRPr lang="zh-CN" altLang="en-US" sz="2400" dirty="0">
              <a:solidFill>
                <a:schemeClr val="tx1"/>
              </a:solidFill>
              <a:latin typeface="Times New Roman" pitchFamily="18" charset="0"/>
            </a:endParaRPr>
          </a:p>
        </p:txBody>
      </p:sp>
      <p:sp>
        <p:nvSpPr>
          <p:cNvPr id="315395" name="Rectangle 3"/>
          <p:cNvSpPr>
            <a:spLocks noGrp="1" noChangeArrowheads="1"/>
          </p:cNvSpPr>
          <p:nvPr>
            <p:ph type="body" idx="4294967295"/>
          </p:nvPr>
        </p:nvSpPr>
        <p:spPr>
          <a:xfrm>
            <a:off x="457200" y="838200"/>
            <a:ext cx="8153400" cy="5334000"/>
          </a:xfrm>
        </p:spPr>
        <p:txBody>
          <a:bodyPr/>
          <a:lstStyle/>
          <a:p>
            <a:pPr>
              <a:buFontTx/>
              <a:buNone/>
            </a:pPr>
            <a:r>
              <a:rPr lang="en-US" altLang="zh-CN" b="1">
                <a:solidFill>
                  <a:srgbClr val="800000"/>
                </a:solidFill>
                <a:latin typeface="Times New Roman" pitchFamily="18" charset="0"/>
              </a:rPr>
              <a:t>3.5.1 x86</a:t>
            </a:r>
            <a:r>
              <a:rPr lang="zh-CN" altLang="en-US" b="1">
                <a:solidFill>
                  <a:srgbClr val="800000"/>
                </a:solidFill>
                <a:latin typeface="Times New Roman" pitchFamily="18" charset="0"/>
              </a:rPr>
              <a:t>架构的扩展指令集 </a:t>
            </a:r>
          </a:p>
          <a:p>
            <a:r>
              <a:rPr lang="en-US" altLang="zh-CN" b="1">
                <a:latin typeface="Times New Roman" pitchFamily="18" charset="0"/>
              </a:rPr>
              <a:t>MMX</a:t>
            </a:r>
            <a:r>
              <a:rPr lang="zh-CN" altLang="en-US" b="1">
                <a:latin typeface="Times New Roman" pitchFamily="18" charset="0"/>
              </a:rPr>
              <a:t>指令集</a:t>
            </a:r>
          </a:p>
          <a:p>
            <a:r>
              <a:rPr lang="en-US" altLang="zh-CN" b="1">
                <a:latin typeface="Times New Roman" pitchFamily="18" charset="0"/>
              </a:rPr>
              <a:t>SSE</a:t>
            </a:r>
            <a:r>
              <a:rPr lang="zh-CN" altLang="en-US" b="1">
                <a:latin typeface="Times New Roman" pitchFamily="18" charset="0"/>
              </a:rPr>
              <a:t>指令集</a:t>
            </a:r>
          </a:p>
          <a:p>
            <a:r>
              <a:rPr lang="en-US" altLang="zh-CN" b="1">
                <a:latin typeface="Times New Roman" pitchFamily="18" charset="0"/>
              </a:rPr>
              <a:t>3DNow</a:t>
            </a:r>
            <a:r>
              <a:rPr lang="zh-CN" altLang="en-US" b="1">
                <a:latin typeface="Times New Roman" pitchFamily="18" charset="0"/>
              </a:rPr>
              <a:t>指令集</a:t>
            </a:r>
          </a:p>
          <a:p>
            <a:r>
              <a:rPr lang="en-US" altLang="zh-CN" b="1">
                <a:latin typeface="Times New Roman" pitchFamily="18" charset="0"/>
              </a:rPr>
              <a:t>SSE2</a:t>
            </a:r>
            <a:r>
              <a:rPr lang="zh-CN" altLang="en-US" b="1">
                <a:latin typeface="Times New Roman" pitchFamily="18" charset="0"/>
              </a:rPr>
              <a:t>指令集</a:t>
            </a:r>
          </a:p>
          <a:p>
            <a:r>
              <a:rPr lang="en-US" altLang="zh-CN" b="1">
                <a:latin typeface="Times New Roman" pitchFamily="18" charset="0"/>
              </a:rPr>
              <a:t>SSE3</a:t>
            </a:r>
            <a:r>
              <a:rPr lang="zh-CN" altLang="en-US" b="1">
                <a:latin typeface="Times New Roman" pitchFamily="18" charset="0"/>
              </a:rPr>
              <a:t>指令集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53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53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53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53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53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53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91842" name="Rectangle 2"/>
          <p:cNvSpPr>
            <a:spLocks noGrp="1" noChangeArrowheads="1"/>
          </p:cNvSpPr>
          <p:nvPr>
            <p:ph type="title" idx="4294967295"/>
          </p:nvPr>
        </p:nvSpPr>
        <p:spPr/>
        <p:txBody>
          <a:bodyPr/>
          <a:lstStyle/>
          <a:p>
            <a:r>
              <a:rPr lang="en-US" altLang="zh-CN" sz="2400" dirty="0">
                <a:solidFill>
                  <a:schemeClr val="tx1"/>
                </a:solidFill>
                <a:latin typeface="Times New Roman" pitchFamily="18" charset="0"/>
              </a:rPr>
              <a:t>3.5 </a:t>
            </a:r>
            <a:r>
              <a:rPr lang="zh-CN" altLang="en-US" sz="2400" dirty="0">
                <a:solidFill>
                  <a:schemeClr val="tx1"/>
                </a:solidFill>
                <a:latin typeface="Times New Roman" pitchFamily="18" charset="0"/>
              </a:rPr>
              <a:t>指令系统的</a:t>
            </a:r>
            <a:r>
              <a:rPr lang="zh-CN" altLang="en-US" sz="2400" dirty="0" smtClean="0">
                <a:solidFill>
                  <a:schemeClr val="tx1"/>
                </a:solidFill>
                <a:latin typeface="Times New Roman" pitchFamily="18" charset="0"/>
              </a:rPr>
              <a:t>发展</a:t>
            </a:r>
            <a:endParaRPr lang="zh-CN" altLang="en-US" sz="2400" dirty="0">
              <a:solidFill>
                <a:schemeClr val="tx1"/>
              </a:solidFill>
              <a:latin typeface="Times New Roman" pitchFamily="18" charset="0"/>
            </a:endParaRPr>
          </a:p>
        </p:txBody>
      </p:sp>
      <p:sp>
        <p:nvSpPr>
          <p:cNvPr id="291843" name="Rectangle 3"/>
          <p:cNvSpPr>
            <a:spLocks noGrp="1" noChangeArrowheads="1"/>
          </p:cNvSpPr>
          <p:nvPr>
            <p:ph type="body" idx="4294967295"/>
          </p:nvPr>
        </p:nvSpPr>
        <p:spPr>
          <a:xfrm>
            <a:off x="457200" y="838200"/>
            <a:ext cx="8153400" cy="5334000"/>
          </a:xfrm>
        </p:spPr>
        <p:txBody>
          <a:bodyPr/>
          <a:lstStyle/>
          <a:p>
            <a:pPr>
              <a:lnSpc>
                <a:spcPct val="90000"/>
              </a:lnSpc>
              <a:buFontTx/>
              <a:buNone/>
            </a:pPr>
            <a:r>
              <a:rPr lang="en-US" altLang="zh-CN" b="1">
                <a:solidFill>
                  <a:srgbClr val="800000"/>
                </a:solidFill>
                <a:latin typeface="Times New Roman" pitchFamily="18" charset="0"/>
              </a:rPr>
              <a:t>3.5.2</a:t>
            </a:r>
            <a:r>
              <a:rPr lang="zh-CN" altLang="en-US" b="1">
                <a:solidFill>
                  <a:srgbClr val="800000"/>
                </a:solidFill>
                <a:latin typeface="Times New Roman" pitchFamily="18" charset="0"/>
              </a:rPr>
              <a:t>从复杂指令系统到精简指令系统 </a:t>
            </a:r>
          </a:p>
          <a:p>
            <a:pPr>
              <a:lnSpc>
                <a:spcPct val="90000"/>
              </a:lnSpc>
              <a:buFontTx/>
              <a:buNone/>
            </a:pPr>
            <a:r>
              <a:rPr lang="zh-CN" altLang="en-US" b="1">
                <a:latin typeface="Times New Roman" pitchFamily="18" charset="0"/>
              </a:rPr>
              <a:t>            指令系统中指令丰富、功能强。这些计算机被称为复杂指令系统计算机，简称</a:t>
            </a:r>
            <a:r>
              <a:rPr lang="en-US" altLang="zh-CN" b="1">
                <a:solidFill>
                  <a:srgbClr val="FF0000"/>
                </a:solidFill>
                <a:latin typeface="Times New Roman" pitchFamily="18" charset="0"/>
              </a:rPr>
              <a:t>CISC</a:t>
            </a:r>
            <a:r>
              <a:rPr lang="zh-CN" altLang="en-US" b="1">
                <a:latin typeface="Times New Roman" pitchFamily="18" charset="0"/>
              </a:rPr>
              <a:t>。</a:t>
            </a:r>
          </a:p>
          <a:p>
            <a:pPr>
              <a:lnSpc>
                <a:spcPct val="90000"/>
              </a:lnSpc>
              <a:buFontTx/>
              <a:buNone/>
            </a:pPr>
            <a:r>
              <a:rPr lang="zh-CN" altLang="en-US" b="1">
                <a:latin typeface="Times New Roman" pitchFamily="18" charset="0"/>
              </a:rPr>
              <a:t>            大量测试表明，最常使用的是一些比较简单的指令，这类指令仅占指令总数的</a:t>
            </a:r>
            <a:r>
              <a:rPr lang="en-US" altLang="zh-CN" b="1">
                <a:latin typeface="Times New Roman" pitchFamily="18" charset="0"/>
              </a:rPr>
              <a:t>20</a:t>
            </a:r>
            <a:r>
              <a:rPr lang="zh-CN" altLang="en-US" b="1">
                <a:latin typeface="Times New Roman" pitchFamily="18" charset="0"/>
              </a:rPr>
              <a:t>％，但在各种程序中出现的频度却占</a:t>
            </a:r>
            <a:r>
              <a:rPr lang="en-US" altLang="zh-CN" b="1">
                <a:latin typeface="Times New Roman" pitchFamily="18" charset="0"/>
              </a:rPr>
              <a:t>80</a:t>
            </a:r>
            <a:r>
              <a:rPr lang="zh-CN" altLang="en-US" b="1">
                <a:latin typeface="Times New Roman" pitchFamily="18" charset="0"/>
              </a:rPr>
              <a:t>％，其余大多数指令是功能复杂的指令，这类指令占指令总数的</a:t>
            </a:r>
            <a:r>
              <a:rPr lang="en-US" altLang="zh-CN" b="1">
                <a:latin typeface="Times New Roman" pitchFamily="18" charset="0"/>
              </a:rPr>
              <a:t>80</a:t>
            </a:r>
            <a:r>
              <a:rPr lang="zh-CN" altLang="en-US" b="1">
                <a:latin typeface="Times New Roman" pitchFamily="18" charset="0"/>
              </a:rPr>
              <a:t>％，但其使用频度很低，仅占</a:t>
            </a:r>
            <a:r>
              <a:rPr lang="en-US" altLang="zh-CN" b="1">
                <a:latin typeface="Times New Roman" pitchFamily="18" charset="0"/>
              </a:rPr>
              <a:t>20</a:t>
            </a:r>
            <a:r>
              <a:rPr lang="zh-CN" altLang="en-US" b="1">
                <a:latin typeface="Times New Roman" pitchFamily="18" charset="0"/>
              </a:rPr>
              <a:t>％。因此，人们把这种情况称为“</a:t>
            </a:r>
            <a:r>
              <a:rPr lang="en-US" altLang="zh-CN" b="1">
                <a:solidFill>
                  <a:srgbClr val="FF0000"/>
                </a:solidFill>
                <a:latin typeface="Times New Roman" pitchFamily="18" charset="0"/>
              </a:rPr>
              <a:t>20</a:t>
            </a:r>
            <a:r>
              <a:rPr lang="zh-CN" altLang="en-US" b="1">
                <a:solidFill>
                  <a:srgbClr val="FF0000"/>
                </a:solidFill>
                <a:latin typeface="Times New Roman" pitchFamily="18" charset="0"/>
              </a:rPr>
              <a:t>％</a:t>
            </a:r>
            <a:r>
              <a:rPr lang="en-US" altLang="zh-CN" b="1">
                <a:solidFill>
                  <a:srgbClr val="FF0000"/>
                </a:solidFill>
                <a:latin typeface="Times New Roman" pitchFamily="18" charset="0"/>
              </a:rPr>
              <a:t>-80</a:t>
            </a:r>
            <a:r>
              <a:rPr lang="zh-CN" altLang="en-US" b="1">
                <a:solidFill>
                  <a:srgbClr val="FF0000"/>
                </a:solidFill>
                <a:latin typeface="Times New Roman" pitchFamily="18" charset="0"/>
              </a:rPr>
              <a:t>％律</a:t>
            </a:r>
            <a:r>
              <a:rPr lang="zh-CN" altLang="en-US" b="1">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1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1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1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12" name="页脚占位符 5"/>
          <p:cNvSpPr>
            <a:spLocks noGrp="1"/>
          </p:cNvSpPr>
          <p:nvPr>
            <p:ph type="ftr" sz="quarter" idx="12"/>
          </p:nvPr>
        </p:nvSpPr>
        <p:spPr/>
        <p:txBody>
          <a:bodyPr/>
          <a:lstStyle/>
          <a:p>
            <a:r>
              <a:rPr lang="zh-CN" altLang="en-US"/>
              <a:t>华南理工大学广州学院</a:t>
            </a:r>
          </a:p>
        </p:txBody>
      </p:sp>
      <p:sp>
        <p:nvSpPr>
          <p:cNvPr id="293890" name="Rectangle 2"/>
          <p:cNvSpPr>
            <a:spLocks noGrp="1" noChangeArrowheads="1"/>
          </p:cNvSpPr>
          <p:nvPr>
            <p:ph type="title"/>
          </p:nvPr>
        </p:nvSpPr>
        <p:spPr/>
        <p:txBody>
          <a:bodyPr/>
          <a:lstStyle/>
          <a:p>
            <a:r>
              <a:rPr lang="en-US" altLang="zh-CN" sz="2400">
                <a:solidFill>
                  <a:schemeClr val="tx1"/>
                </a:solidFill>
                <a:latin typeface="Times New Roman" pitchFamily="18" charset="0"/>
              </a:rPr>
              <a:t>3.5 </a:t>
            </a:r>
            <a:r>
              <a:rPr lang="zh-CN" altLang="en-US" sz="2400">
                <a:solidFill>
                  <a:schemeClr val="tx1"/>
                </a:solidFill>
                <a:latin typeface="宋体" pitchFamily="2" charset="-122"/>
              </a:rPr>
              <a:t>指令系统的发展</a:t>
            </a:r>
            <a:endParaRPr lang="zh-CN" altLang="en-US" sz="3200">
              <a:latin typeface="Times New Roman" pitchFamily="18" charset="0"/>
            </a:endParaRPr>
          </a:p>
        </p:txBody>
      </p:sp>
      <p:sp>
        <p:nvSpPr>
          <p:cNvPr id="293892" name="Oval 4"/>
          <p:cNvSpPr>
            <a:spLocks noChangeArrowheads="1"/>
          </p:cNvSpPr>
          <p:nvPr/>
        </p:nvSpPr>
        <p:spPr bwMode="auto">
          <a:xfrm>
            <a:off x="3067050" y="2495550"/>
            <a:ext cx="2933700" cy="2952750"/>
          </a:xfrm>
          <a:prstGeom prst="ellipse">
            <a:avLst/>
          </a:prstGeom>
          <a:solidFill>
            <a:srgbClr val="FFFF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3" name="PubPieSlice"/>
          <p:cNvSpPr>
            <a:spLocks noEditPoints="1" noChangeArrowheads="1"/>
          </p:cNvSpPr>
          <p:nvPr/>
        </p:nvSpPr>
        <p:spPr bwMode="auto">
          <a:xfrm>
            <a:off x="3048000" y="2476500"/>
            <a:ext cx="2971800" cy="2990850"/>
          </a:xfrm>
          <a:custGeom>
            <a:avLst/>
            <a:gdLst>
              <a:gd name="G0" fmla="+- 0 0 0"/>
              <a:gd name="G1" fmla="sin 10800 -5910101"/>
              <a:gd name="G2" fmla="cos 10800 -5910101"/>
              <a:gd name="G3" fmla="sin 10800 -1900391"/>
              <a:gd name="G4" fmla="cos 10800 -1900391"/>
              <a:gd name="G5" fmla="+- G1 10800 0"/>
              <a:gd name="G6" fmla="+- G2 10800 0"/>
              <a:gd name="G7" fmla="+- G3 10800 0"/>
              <a:gd name="G8" fmla="+- G4 10800 0"/>
              <a:gd name="G9" fmla="+- 10800 0 0"/>
              <a:gd name="T0" fmla="*/ 10765 w 21600"/>
              <a:gd name="T1" fmla="*/ 0 h 21600"/>
              <a:gd name="T2" fmla="*/ 10800 w 21600"/>
              <a:gd name="T3" fmla="*/ 10800 h 21600"/>
              <a:gd name="T4" fmla="*/ 20246 w 21600"/>
              <a:gd name="T5" fmla="*/ 5564 h 21600"/>
              <a:gd name="T6" fmla="*/ 3163 w 21600"/>
              <a:gd name="T7" fmla="*/ 3163 h 21600"/>
              <a:gd name="T8" fmla="*/ 18437 w 21600"/>
              <a:gd name="T9" fmla="*/ 18437 h 21600"/>
            </a:gdLst>
            <a:ahLst/>
            <a:cxnLst>
              <a:cxn ang="0">
                <a:pos x="T0" y="T1"/>
              </a:cxn>
              <a:cxn ang="0">
                <a:pos x="T2" y="T3"/>
              </a:cxn>
              <a:cxn ang="0">
                <a:pos x="T4" y="T5"/>
              </a:cxn>
            </a:cxnLst>
            <a:rect l="T6" t="T7" r="T8" b="T9"/>
            <a:pathLst>
              <a:path w="21600" h="21600">
                <a:moveTo>
                  <a:pt x="10765" y="0"/>
                </a:moveTo>
                <a:cubicBezTo>
                  <a:pt x="4814" y="19"/>
                  <a:pt x="0" y="4848"/>
                  <a:pt x="0" y="10799"/>
                </a:cubicBezTo>
                <a:cubicBezTo>
                  <a:pt x="0" y="16764"/>
                  <a:pt x="4835" y="21600"/>
                  <a:pt x="10800" y="21600"/>
                </a:cubicBezTo>
                <a:cubicBezTo>
                  <a:pt x="16764" y="21600"/>
                  <a:pt x="21600" y="16764"/>
                  <a:pt x="21600" y="10800"/>
                </a:cubicBezTo>
                <a:cubicBezTo>
                  <a:pt x="21600" y="8968"/>
                  <a:pt x="21134" y="7166"/>
                  <a:pt x="20245" y="5564"/>
                </a:cubicBezTo>
                <a:lnTo>
                  <a:pt x="10800" y="10800"/>
                </a:lnTo>
                <a:close/>
              </a:path>
            </a:pathLst>
          </a:custGeom>
          <a:solidFill>
            <a:srgbClr val="CCFFCC"/>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293894" name="AutoShape 6"/>
          <p:cNvSpPr>
            <a:spLocks noChangeArrowheads="1"/>
          </p:cNvSpPr>
          <p:nvPr/>
        </p:nvSpPr>
        <p:spPr bwMode="auto">
          <a:xfrm>
            <a:off x="882650" y="2190750"/>
            <a:ext cx="2432050" cy="1009650"/>
          </a:xfrm>
          <a:prstGeom prst="wedgeEllipseCallout">
            <a:avLst>
              <a:gd name="adj1" fmla="val 78722"/>
              <a:gd name="adj2" fmla="val 136005"/>
            </a:avLst>
          </a:prstGeom>
          <a:solidFill>
            <a:srgbClr val="E5E6B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50000"/>
              </a:spcBef>
            </a:pPr>
            <a:r>
              <a:rPr lang="en-US" altLang="zh-CN">
                <a:solidFill>
                  <a:srgbClr val="006600"/>
                </a:solidFill>
              </a:rPr>
              <a:t>80%</a:t>
            </a:r>
            <a:r>
              <a:rPr lang="zh-CN" altLang="en-US">
                <a:solidFill>
                  <a:srgbClr val="006600"/>
                </a:solidFill>
              </a:rPr>
              <a:t>不常用指令</a:t>
            </a:r>
          </a:p>
        </p:txBody>
      </p:sp>
      <p:sp>
        <p:nvSpPr>
          <p:cNvPr id="293895" name="PubPieSlice"/>
          <p:cNvSpPr>
            <a:spLocks noEditPoints="1" noChangeArrowheads="1"/>
          </p:cNvSpPr>
          <p:nvPr/>
        </p:nvSpPr>
        <p:spPr bwMode="auto">
          <a:xfrm>
            <a:off x="3048000" y="2476500"/>
            <a:ext cx="2971800" cy="2990850"/>
          </a:xfrm>
          <a:custGeom>
            <a:avLst/>
            <a:gdLst>
              <a:gd name="G0" fmla="+- 0 0 0"/>
              <a:gd name="G1" fmla="sin 10800 -5910101"/>
              <a:gd name="G2" fmla="cos 10800 -5910101"/>
              <a:gd name="G3" fmla="sin 10800 -1900391"/>
              <a:gd name="G4" fmla="cos 10800 -1900391"/>
              <a:gd name="G5" fmla="+- G1 10800 0"/>
              <a:gd name="G6" fmla="+- G2 10800 0"/>
              <a:gd name="G7" fmla="+- G3 10800 0"/>
              <a:gd name="G8" fmla="+- G4 10800 0"/>
              <a:gd name="G9" fmla="+- 10800 0 0"/>
              <a:gd name="T0" fmla="*/ 10765 w 21600"/>
              <a:gd name="T1" fmla="*/ 0 h 21600"/>
              <a:gd name="T2" fmla="*/ 10800 w 21600"/>
              <a:gd name="T3" fmla="*/ 10800 h 21600"/>
              <a:gd name="T4" fmla="*/ 20246 w 21600"/>
              <a:gd name="T5" fmla="*/ 5564 h 21600"/>
              <a:gd name="T6" fmla="*/ 3163 w 21600"/>
              <a:gd name="T7" fmla="*/ 3163 h 21600"/>
              <a:gd name="T8" fmla="*/ 18437 w 21600"/>
              <a:gd name="T9" fmla="*/ 18437 h 21600"/>
            </a:gdLst>
            <a:ahLst/>
            <a:cxnLst>
              <a:cxn ang="0">
                <a:pos x="T0" y="T1"/>
              </a:cxn>
              <a:cxn ang="0">
                <a:pos x="T2" y="T3"/>
              </a:cxn>
              <a:cxn ang="0">
                <a:pos x="T4" y="T5"/>
              </a:cxn>
            </a:cxnLst>
            <a:rect l="T6" t="T7" r="T8" b="T9"/>
            <a:pathLst>
              <a:path w="21600" h="21600">
                <a:moveTo>
                  <a:pt x="10765" y="0"/>
                </a:moveTo>
                <a:cubicBezTo>
                  <a:pt x="4814" y="19"/>
                  <a:pt x="0" y="4848"/>
                  <a:pt x="0" y="10799"/>
                </a:cubicBezTo>
                <a:cubicBezTo>
                  <a:pt x="0" y="16764"/>
                  <a:pt x="4835" y="21600"/>
                  <a:pt x="10800" y="21600"/>
                </a:cubicBezTo>
                <a:cubicBezTo>
                  <a:pt x="16764" y="21600"/>
                  <a:pt x="21600" y="16764"/>
                  <a:pt x="21600" y="10800"/>
                </a:cubicBezTo>
                <a:cubicBezTo>
                  <a:pt x="21600" y="8968"/>
                  <a:pt x="21134" y="7166"/>
                  <a:pt x="20245" y="5564"/>
                </a:cubicBezTo>
                <a:lnTo>
                  <a:pt x="10800" y="10800"/>
                </a:lnTo>
                <a:close/>
              </a:path>
            </a:pathLst>
          </a:custGeom>
          <a:solidFill>
            <a:srgbClr val="FFFF66"/>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293896" name="PubPieSlice"/>
          <p:cNvSpPr>
            <a:spLocks noEditPoints="1" noChangeArrowheads="1"/>
          </p:cNvSpPr>
          <p:nvPr/>
        </p:nvSpPr>
        <p:spPr bwMode="auto">
          <a:xfrm flipH="1">
            <a:off x="3124200" y="2476500"/>
            <a:ext cx="2819400" cy="2819400"/>
          </a:xfrm>
          <a:custGeom>
            <a:avLst/>
            <a:gdLst>
              <a:gd name="G0" fmla="+- 0 0 0"/>
              <a:gd name="G1" fmla="sin 10800 -5889549"/>
              <a:gd name="G2" fmla="cos 10800 -5889549"/>
              <a:gd name="G3" fmla="sin 10800 -10008116"/>
              <a:gd name="G4" fmla="cos 10800 -10008116"/>
              <a:gd name="G5" fmla="+- G1 10800 0"/>
              <a:gd name="G6" fmla="+- G2 10800 0"/>
              <a:gd name="G7" fmla="+- G3 10800 0"/>
              <a:gd name="G8" fmla="+- G4 10800 0"/>
              <a:gd name="G9" fmla="+- 10800 0 0"/>
              <a:gd name="T0" fmla="*/ 10824 w 21600"/>
              <a:gd name="T1" fmla="*/ 0 h 21600"/>
              <a:gd name="T2" fmla="*/ 10800 w 21600"/>
              <a:gd name="T3" fmla="*/ 10800 h 21600"/>
              <a:gd name="T4" fmla="*/ 1201 w 21600"/>
              <a:gd name="T5" fmla="*/ 5848 h 21600"/>
              <a:gd name="T6" fmla="*/ 3163 w 21600"/>
              <a:gd name="T7" fmla="*/ 3163 h 21600"/>
              <a:gd name="T8" fmla="*/ 18437 w 21600"/>
              <a:gd name="T9" fmla="*/ 18437 h 21600"/>
            </a:gdLst>
            <a:ahLst/>
            <a:cxnLst>
              <a:cxn ang="0">
                <a:pos x="T0" y="T1"/>
              </a:cxn>
              <a:cxn ang="0">
                <a:pos x="T2" y="T3"/>
              </a:cxn>
              <a:cxn ang="0">
                <a:pos x="T4" y="T5"/>
              </a:cxn>
            </a:cxnLst>
            <a:rect l="T6" t="T7" r="T8" b="T9"/>
            <a:pathLst>
              <a:path w="21600" h="21600">
                <a:moveTo>
                  <a:pt x="10823" y="0"/>
                </a:moveTo>
                <a:cubicBezTo>
                  <a:pt x="10815" y="0"/>
                  <a:pt x="10807" y="0"/>
                  <a:pt x="10800" y="0"/>
                </a:cubicBezTo>
                <a:cubicBezTo>
                  <a:pt x="6758" y="-1"/>
                  <a:pt x="3054" y="2256"/>
                  <a:pt x="1201" y="5848"/>
                </a:cubicBezTo>
                <a:lnTo>
                  <a:pt x="10800" y="10800"/>
                </a:lnTo>
                <a:close/>
              </a:path>
            </a:pathLst>
          </a:custGeom>
          <a:solidFill>
            <a:srgbClr val="FF9966"/>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293897" name="AutoShape 9"/>
          <p:cNvSpPr>
            <a:spLocks noChangeArrowheads="1"/>
          </p:cNvSpPr>
          <p:nvPr/>
        </p:nvSpPr>
        <p:spPr bwMode="auto">
          <a:xfrm>
            <a:off x="5048250" y="1695450"/>
            <a:ext cx="1981200" cy="1028700"/>
          </a:xfrm>
          <a:prstGeom prst="wedgeEllipseCallout">
            <a:avLst>
              <a:gd name="adj1" fmla="val -61620"/>
              <a:gd name="adj2" fmla="val 118519"/>
            </a:avLst>
          </a:prstGeom>
          <a:solidFill>
            <a:srgbClr val="F4F1F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50000"/>
              </a:spcBef>
            </a:pPr>
            <a:r>
              <a:rPr lang="zh-CN" altLang="en-US">
                <a:solidFill>
                  <a:srgbClr val="FF0000"/>
                </a:solidFill>
              </a:rPr>
              <a:t>复杂指令系统</a:t>
            </a:r>
          </a:p>
        </p:txBody>
      </p:sp>
      <p:sp>
        <p:nvSpPr>
          <p:cNvPr id="293898" name="AutoShape 10"/>
          <p:cNvSpPr>
            <a:spLocks noChangeArrowheads="1"/>
          </p:cNvSpPr>
          <p:nvPr/>
        </p:nvSpPr>
        <p:spPr bwMode="auto">
          <a:xfrm>
            <a:off x="5257800" y="1104900"/>
            <a:ext cx="2343150" cy="1066800"/>
          </a:xfrm>
          <a:prstGeom prst="wedgeEllipseCallout">
            <a:avLst>
              <a:gd name="adj1" fmla="val -59824"/>
              <a:gd name="adj2" fmla="val 141069"/>
            </a:avLst>
          </a:prstGeom>
          <a:solidFill>
            <a:srgbClr val="E5E6B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50000"/>
              </a:spcBef>
            </a:pPr>
            <a:r>
              <a:rPr lang="en-US" altLang="zh-CN">
                <a:solidFill>
                  <a:srgbClr val="006600"/>
                </a:solidFill>
              </a:rPr>
              <a:t>20%</a:t>
            </a:r>
            <a:r>
              <a:rPr lang="zh-CN" altLang="en-US">
                <a:solidFill>
                  <a:srgbClr val="006600"/>
                </a:solidFill>
              </a:rPr>
              <a:t>常用指令</a:t>
            </a:r>
          </a:p>
        </p:txBody>
      </p:sp>
      <p:sp>
        <p:nvSpPr>
          <p:cNvPr id="293899" name="AutoShape 11"/>
          <p:cNvSpPr>
            <a:spLocks noChangeArrowheads="1"/>
          </p:cNvSpPr>
          <p:nvPr/>
        </p:nvSpPr>
        <p:spPr bwMode="auto">
          <a:xfrm>
            <a:off x="5410200" y="1257300"/>
            <a:ext cx="2343150" cy="1066800"/>
          </a:xfrm>
          <a:prstGeom prst="wedgeEllipseCallout">
            <a:avLst>
              <a:gd name="adj1" fmla="val -59824"/>
              <a:gd name="adj2" fmla="val 141069"/>
            </a:avLst>
          </a:prstGeom>
          <a:solidFill>
            <a:srgbClr val="FFCC00"/>
          </a:solidFill>
          <a:ln w="9525">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50000"/>
              </a:spcBef>
            </a:pPr>
            <a:r>
              <a:rPr lang="zh-CN" altLang="en-US">
                <a:solidFill>
                  <a:srgbClr val="006600"/>
                </a:solidFill>
              </a:rPr>
              <a:t>精简指令系统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38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3897"/>
                                        </p:tgtEl>
                                        <p:attrNameLst>
                                          <p:attrName>style.visibility</p:attrName>
                                        </p:attrNameLst>
                                      </p:cBhvr>
                                      <p:to>
                                        <p:strVal val="visible"/>
                                      </p:to>
                                    </p:set>
                                  </p:childTnLst>
                                  <p:subTnLst>
                                    <p:set>
                                      <p:cBhvr override="childStyle">
                                        <p:cTn dur="1" fill="hold" display="0" masterRel="nextClick" afterEffect="1"/>
                                        <p:tgtEl>
                                          <p:spTgt spid="29389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389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3898"/>
                                        </p:tgtEl>
                                        <p:attrNameLst>
                                          <p:attrName>style.visibility</p:attrName>
                                        </p:attrNameLst>
                                      </p:cBhvr>
                                      <p:to>
                                        <p:strVal val="visible"/>
                                      </p:to>
                                    </p:set>
                                  </p:childTnLst>
                                  <p:subTnLst>
                                    <p:set>
                                      <p:cBhvr override="childStyle">
                                        <p:cTn dur="1" fill="hold" display="0" masterRel="nextClick" afterEffect="1"/>
                                        <p:tgtEl>
                                          <p:spTgt spid="293898"/>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389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3894"/>
                                        </p:tgtEl>
                                        <p:attrNameLst>
                                          <p:attrName>style.visibility</p:attrName>
                                        </p:attrNameLst>
                                      </p:cBhvr>
                                      <p:to>
                                        <p:strVal val="visible"/>
                                      </p:to>
                                    </p:set>
                                  </p:childTnLst>
                                  <p:subTnLst>
                                    <p:set>
                                      <p:cBhvr override="childStyle">
                                        <p:cTn dur="1" fill="hold" display="0" masterRel="nextClick" afterEffect="1"/>
                                        <p:tgtEl>
                                          <p:spTgt spid="293894"/>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389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3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2" grpId="0" animBg="1"/>
      <p:bldP spid="293893" grpId="0" animBg="1"/>
      <p:bldP spid="293894" grpId="0" animBg="1" autoUpdateAnimBg="0"/>
      <p:bldP spid="293895" grpId="0" animBg="1"/>
      <p:bldP spid="293896" grpId="0" animBg="1"/>
      <p:bldP spid="293897" grpId="0" animBg="1" autoUpdateAnimBg="0"/>
      <p:bldP spid="293898" grpId="0" animBg="1" autoUpdateAnimBg="0"/>
      <p:bldP spid="293899"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94914"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3.5 </a:t>
            </a:r>
            <a:r>
              <a:rPr lang="zh-CN" altLang="en-US" sz="2400">
                <a:solidFill>
                  <a:schemeClr val="tx1"/>
                </a:solidFill>
                <a:latin typeface="宋体" pitchFamily="2" charset="-122"/>
              </a:rPr>
              <a:t>指令系统的发展</a:t>
            </a:r>
            <a:r>
              <a:rPr lang="zh-CN" altLang="en-US">
                <a:latin typeface="宋体" pitchFamily="2" charset="-122"/>
              </a:rPr>
              <a:t> </a:t>
            </a:r>
            <a:endParaRPr lang="zh-CN" altLang="en-US" b="0">
              <a:latin typeface="宋体" pitchFamily="2" charset="-122"/>
            </a:endParaRPr>
          </a:p>
        </p:txBody>
      </p:sp>
      <p:sp>
        <p:nvSpPr>
          <p:cNvPr id="294915" name="Rectangle 3"/>
          <p:cNvSpPr>
            <a:spLocks noGrp="1" noChangeArrowheads="1"/>
          </p:cNvSpPr>
          <p:nvPr>
            <p:ph type="body" idx="4294967295"/>
          </p:nvPr>
        </p:nvSpPr>
        <p:spPr>
          <a:xfrm>
            <a:off x="457200" y="914400"/>
            <a:ext cx="8153400" cy="5122863"/>
          </a:xfrm>
        </p:spPr>
        <p:txBody>
          <a:bodyPr/>
          <a:lstStyle/>
          <a:p>
            <a:pPr>
              <a:buFontTx/>
              <a:buNone/>
            </a:pPr>
            <a:r>
              <a:rPr lang="en-US" altLang="zh-CN" b="1">
                <a:latin typeface="Times New Roman" pitchFamily="18" charset="0"/>
              </a:rPr>
              <a:t>            </a:t>
            </a:r>
            <a:r>
              <a:rPr lang="zh-CN" altLang="en-US" b="1">
                <a:latin typeface="Times New Roman" pitchFamily="18" charset="0"/>
              </a:rPr>
              <a:t>从“</a:t>
            </a:r>
            <a:r>
              <a:rPr lang="en-US" altLang="zh-CN" b="1">
                <a:latin typeface="Times New Roman" pitchFamily="18" charset="0"/>
              </a:rPr>
              <a:t>20</a:t>
            </a:r>
            <a:r>
              <a:rPr lang="zh-CN" altLang="en-US" b="1">
                <a:latin typeface="Times New Roman" pitchFamily="18" charset="0"/>
              </a:rPr>
              <a:t>％</a:t>
            </a:r>
            <a:r>
              <a:rPr lang="en-US" altLang="zh-CN" b="1">
                <a:latin typeface="Times New Roman" pitchFamily="18" charset="0"/>
              </a:rPr>
              <a:t>-80</a:t>
            </a:r>
            <a:r>
              <a:rPr lang="zh-CN" altLang="en-US" b="1">
                <a:latin typeface="Times New Roman" pitchFamily="18" charset="0"/>
              </a:rPr>
              <a:t>％律”出发，人们开始了对指令系统合理性的研究，提出了精简指令系统的想法，出现了精简指令系统计算机，简称</a:t>
            </a:r>
            <a:r>
              <a:rPr lang="en-US" altLang="zh-CN" b="1">
                <a:solidFill>
                  <a:srgbClr val="FF0000"/>
                </a:solidFill>
                <a:latin typeface="Times New Roman" pitchFamily="18" charset="0"/>
              </a:rPr>
              <a:t>RISC</a:t>
            </a:r>
            <a:r>
              <a:rPr lang="zh-CN" altLang="en-US" b="1">
                <a:latin typeface="Times New Roman" pitchFamily="18" charset="0"/>
              </a:rPr>
              <a:t>。</a:t>
            </a:r>
          </a:p>
          <a:p>
            <a:pPr>
              <a:buFontTx/>
              <a:buNone/>
            </a:pPr>
            <a:r>
              <a:rPr lang="zh-CN" altLang="en-US" b="1">
                <a:latin typeface="Times New Roman" pitchFamily="18" charset="0"/>
              </a:rPr>
              <a:t>            </a:t>
            </a:r>
            <a:r>
              <a:rPr lang="en-US" altLang="zh-CN" b="1">
                <a:latin typeface="Times New Roman" pitchFamily="18" charset="0"/>
              </a:rPr>
              <a:t>RISC</a:t>
            </a:r>
            <a:r>
              <a:rPr lang="zh-CN" altLang="en-US" b="1">
                <a:latin typeface="Times New Roman" pitchFamily="18" charset="0"/>
              </a:rPr>
              <a:t>技术将在后继课程中介绍。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4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49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316418"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3.5 </a:t>
            </a:r>
            <a:r>
              <a:rPr lang="zh-CN" altLang="en-US" sz="2400">
                <a:solidFill>
                  <a:schemeClr val="tx1"/>
                </a:solidFill>
                <a:latin typeface="宋体" pitchFamily="2" charset="-122"/>
              </a:rPr>
              <a:t>指令系统的发展</a:t>
            </a:r>
            <a:r>
              <a:rPr lang="zh-CN" altLang="en-US">
                <a:latin typeface="宋体" pitchFamily="2" charset="-122"/>
              </a:rPr>
              <a:t> </a:t>
            </a:r>
            <a:endParaRPr lang="zh-CN" altLang="en-US" b="0">
              <a:latin typeface="宋体" pitchFamily="2" charset="-122"/>
            </a:endParaRPr>
          </a:p>
        </p:txBody>
      </p:sp>
      <p:sp>
        <p:nvSpPr>
          <p:cNvPr id="316419" name="Rectangle 3"/>
          <p:cNvSpPr>
            <a:spLocks noGrp="1" noChangeArrowheads="1"/>
          </p:cNvSpPr>
          <p:nvPr>
            <p:ph type="body" idx="4294967295"/>
          </p:nvPr>
        </p:nvSpPr>
        <p:spPr>
          <a:xfrm>
            <a:off x="457200" y="838200"/>
            <a:ext cx="8153400" cy="5562600"/>
          </a:xfrm>
        </p:spPr>
        <p:txBody>
          <a:bodyPr/>
          <a:lstStyle/>
          <a:p>
            <a:pPr>
              <a:lnSpc>
                <a:spcPct val="90000"/>
              </a:lnSpc>
              <a:buFontTx/>
              <a:buNone/>
            </a:pPr>
            <a:r>
              <a:rPr lang="en-US" altLang="zh-CN" sz="2800" b="1" dirty="0">
                <a:solidFill>
                  <a:srgbClr val="800000"/>
                </a:solidFill>
                <a:latin typeface="Times New Roman" pitchFamily="18" charset="0"/>
              </a:rPr>
              <a:t> 3.5.3 VLIW</a:t>
            </a:r>
            <a:r>
              <a:rPr lang="zh-CN" altLang="en-US" sz="2800" b="1" dirty="0">
                <a:solidFill>
                  <a:srgbClr val="800000"/>
                </a:solidFill>
                <a:latin typeface="Times New Roman" pitchFamily="18" charset="0"/>
              </a:rPr>
              <a:t>和</a:t>
            </a:r>
            <a:r>
              <a:rPr lang="en-US" altLang="zh-CN" sz="2800" b="1" dirty="0">
                <a:solidFill>
                  <a:srgbClr val="800000"/>
                </a:solidFill>
                <a:latin typeface="Times New Roman" pitchFamily="18" charset="0"/>
              </a:rPr>
              <a:t>EPIC</a:t>
            </a:r>
            <a:r>
              <a:rPr lang="en-US" altLang="zh-CN" sz="2800" b="1" dirty="0">
                <a:latin typeface="Times New Roman" pitchFamily="18" charset="0"/>
              </a:rPr>
              <a:t> </a:t>
            </a:r>
          </a:p>
          <a:p>
            <a:pPr algn="just">
              <a:lnSpc>
                <a:spcPct val="90000"/>
              </a:lnSpc>
              <a:buFontTx/>
              <a:buNone/>
            </a:pPr>
            <a:r>
              <a:rPr lang="en-US" altLang="zh-CN" sz="2800" b="1" dirty="0">
                <a:latin typeface="Times New Roman" pitchFamily="18" charset="0"/>
              </a:rPr>
              <a:t>          VLIW</a:t>
            </a:r>
            <a:r>
              <a:rPr lang="zh-CN" altLang="en-US" sz="2800" b="1" dirty="0">
                <a:latin typeface="Times New Roman" pitchFamily="18" charset="0"/>
              </a:rPr>
              <a:t>是英文“</a:t>
            </a:r>
            <a:r>
              <a:rPr lang="en-US" altLang="zh-CN" sz="2800" b="1" dirty="0">
                <a:latin typeface="Times New Roman" pitchFamily="18" charset="0"/>
              </a:rPr>
              <a:t>Very Long Instruction Word”</a:t>
            </a:r>
            <a:r>
              <a:rPr lang="zh-CN" altLang="en-US" sz="2800" b="1" dirty="0">
                <a:latin typeface="Times New Roman" pitchFamily="18" charset="0"/>
              </a:rPr>
              <a:t>的缩写，中文含义是“超长指令字”，即一种非常长的指令组合，它把许多条指令连在一起，增加了运算的速度。在这种指令系统中，编译器把许多简单、独立的指令组合到一条指令字中。当这些指令字从主存中取出放到处理器中时，它们被容易地分解成几条简单的指令，这些简单的指令被分派到一些独立的执行单元去执行。</a:t>
            </a:r>
          </a:p>
          <a:p>
            <a:pPr>
              <a:lnSpc>
                <a:spcPct val="90000"/>
              </a:lnSpc>
              <a:buFontTx/>
              <a:buNone/>
            </a:pPr>
            <a:r>
              <a:rPr lang="zh-CN" altLang="en-US" sz="2800" b="1" dirty="0">
                <a:latin typeface="Times New Roman" pitchFamily="18" charset="0"/>
              </a:rPr>
              <a:t>              </a:t>
            </a:r>
            <a:r>
              <a:rPr lang="en-US" altLang="zh-CN" sz="2800" b="1" dirty="0">
                <a:latin typeface="Times New Roman" pitchFamily="18" charset="0"/>
              </a:rPr>
              <a:t>EPIC</a:t>
            </a:r>
            <a:r>
              <a:rPr lang="zh-CN" altLang="en-US" sz="2800" b="1" dirty="0">
                <a:latin typeface="Times New Roman" pitchFamily="18" charset="0"/>
              </a:rPr>
              <a:t>是英文“</a:t>
            </a:r>
            <a:r>
              <a:rPr lang="en-US" altLang="zh-CN" sz="2800" b="1" dirty="0">
                <a:latin typeface="Times New Roman" pitchFamily="18" charset="0"/>
              </a:rPr>
              <a:t>Explicit Parallel Instruction Code”</a:t>
            </a:r>
            <a:r>
              <a:rPr lang="zh-CN" altLang="en-US" sz="2800" b="1" dirty="0">
                <a:latin typeface="Times New Roman" pitchFamily="18" charset="0"/>
              </a:rPr>
              <a:t>的缩写，中文含义是“显式并行指令代码”。 </a:t>
            </a:r>
            <a:r>
              <a:rPr lang="en-US" altLang="zh-CN" sz="2800" b="1" dirty="0">
                <a:latin typeface="Times New Roman" pitchFamily="18" charset="0"/>
              </a:rPr>
              <a:t>EPIC</a:t>
            </a:r>
            <a:r>
              <a:rPr lang="zh-CN" altLang="en-US" sz="2800" b="1" dirty="0">
                <a:latin typeface="Times New Roman" pitchFamily="18" charset="0"/>
              </a:rPr>
              <a:t>是从</a:t>
            </a:r>
            <a:r>
              <a:rPr lang="en-US" altLang="zh-CN" sz="2800" b="1" dirty="0">
                <a:latin typeface="Times New Roman" pitchFamily="18" charset="0"/>
              </a:rPr>
              <a:t>VLIW</a:t>
            </a:r>
            <a:r>
              <a:rPr lang="zh-CN" altLang="en-US" sz="2800" b="1" dirty="0">
                <a:latin typeface="Times New Roman" pitchFamily="18" charset="0"/>
              </a:rPr>
              <a:t>中衍生出来的，通过将多条指令放入一个指令字，有效的提高了</a:t>
            </a:r>
            <a:r>
              <a:rPr lang="en-US" altLang="zh-CN" sz="2800" b="1" dirty="0">
                <a:latin typeface="Times New Roman" pitchFamily="18" charset="0"/>
              </a:rPr>
              <a:t>CPU</a:t>
            </a:r>
            <a:r>
              <a:rPr lang="zh-CN" altLang="en-US" sz="2800" b="1" dirty="0">
                <a:latin typeface="Times New Roman" pitchFamily="18" charset="0"/>
              </a:rPr>
              <a:t>各个计算功能部件的利用效率，提高了程序的性能。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64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64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6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标题 1"/>
          <p:cNvSpPr>
            <a:spLocks noGrp="1"/>
          </p:cNvSpPr>
          <p:nvPr>
            <p:ph type="title"/>
          </p:nvPr>
        </p:nvSpPr>
        <p:spPr>
          <a:xfrm>
            <a:off x="838200" y="762000"/>
            <a:ext cx="8229600" cy="563563"/>
          </a:xfrm>
        </p:spPr>
        <p:txBody>
          <a:bodyPr/>
          <a:lstStyle/>
          <a:p>
            <a:r>
              <a:rPr lang="en-US" altLang="zh-CN" dirty="0" smtClean="0">
                <a:latin typeface="Arial Unicode MS" pitchFamily="34" charset="-122"/>
                <a:ea typeface="黑体" pitchFamily="49" charset="-122"/>
              </a:rPr>
              <a:t>2015</a:t>
            </a:r>
            <a:r>
              <a:rPr lang="zh-CN" altLang="en-US" dirty="0" smtClean="0">
                <a:latin typeface="Arial Unicode MS" pitchFamily="34" charset="-122"/>
                <a:ea typeface="黑体" pitchFamily="49" charset="-122"/>
              </a:rPr>
              <a:t>年下半年真题</a:t>
            </a:r>
            <a:endParaRPr lang="zh-CN" altLang="zh-CN" dirty="0" smtClean="0">
              <a:latin typeface="Arial Unicode MS" pitchFamily="34" charset="-122"/>
              <a:ea typeface="黑体" pitchFamily="49" charset="-122"/>
            </a:endParaRPr>
          </a:p>
        </p:txBody>
      </p:sp>
      <p:sp>
        <p:nvSpPr>
          <p:cNvPr id="4" name="灯片编号占位符 3"/>
          <p:cNvSpPr>
            <a:spLocks noGrp="1"/>
          </p:cNvSpPr>
          <p:nvPr>
            <p:ph type="sldNum" sz="quarter" idx="12"/>
          </p:nvPr>
        </p:nvSpPr>
        <p:spPr/>
        <p:txBody>
          <a:bodyPr/>
          <a:lstStyle/>
          <a:p>
            <a:pPr>
              <a:defRPr/>
            </a:pPr>
            <a:fld id="{2E0D66EF-9735-4F29-893A-4AA8CFE23992}" type="slidenum">
              <a:rPr lang="en-US" altLang="zh-CN" smtClean="0">
                <a:solidFill>
                  <a:srgbClr val="17347D"/>
                </a:solidFill>
              </a:rPr>
              <a:pPr>
                <a:defRPr/>
              </a:pPr>
              <a:t>105</a:t>
            </a:fld>
            <a:endParaRPr lang="en-US" altLang="zh-CN" dirty="0">
              <a:solidFill>
                <a:srgbClr val="17347D"/>
              </a:solidFill>
            </a:endParaRPr>
          </a:p>
        </p:txBody>
      </p:sp>
      <p:sp>
        <p:nvSpPr>
          <p:cNvPr id="2" name="内容占位符 1"/>
          <p:cNvSpPr>
            <a:spLocks noGrp="1"/>
          </p:cNvSpPr>
          <p:nvPr>
            <p:ph idx="1"/>
          </p:nvPr>
        </p:nvSpPr>
        <p:spPr/>
        <p:txBody>
          <a:bodyPr/>
          <a:lstStyle/>
          <a:p>
            <a:pPr marL="0" indent="0">
              <a:buNone/>
              <a:defRPr/>
            </a:pPr>
            <a:endParaRPr lang="en-US" altLang="zh-CN" sz="2800" dirty="0" smtClean="0"/>
          </a:p>
          <a:p>
            <a:pPr>
              <a:defRPr/>
            </a:pPr>
            <a:r>
              <a:rPr lang="en-US" altLang="zh-CN" sz="2800" dirty="0" smtClean="0"/>
              <a:t>6:</a:t>
            </a:r>
            <a:r>
              <a:rPr lang="en-US" altLang="zh-CN" sz="2800" dirty="0"/>
              <a:t>CISC </a:t>
            </a:r>
            <a:r>
              <a:rPr lang="zh-CN" altLang="en-US" sz="2800" dirty="0"/>
              <a:t>是（ </a:t>
            </a:r>
            <a:r>
              <a:rPr lang="en-US" altLang="zh-CN" sz="2800" dirty="0"/>
              <a:t>6</a:t>
            </a:r>
            <a:r>
              <a:rPr lang="zh-CN" altLang="en-US" sz="2800" dirty="0"/>
              <a:t>）的简称</a:t>
            </a:r>
            <a:r>
              <a:rPr lang="zh-CN" altLang="en-US" sz="2800" dirty="0" smtClean="0"/>
              <a:t>。</a:t>
            </a:r>
            <a:r>
              <a:rPr lang="en-US" altLang="zh-CN" sz="2800" dirty="0" smtClean="0"/>
              <a:t>	</a:t>
            </a:r>
          </a:p>
          <a:p>
            <a:pPr marL="0" indent="0">
              <a:buNone/>
              <a:defRPr/>
            </a:pPr>
            <a:r>
              <a:rPr lang="en-US" altLang="zh-CN" sz="2800" dirty="0"/>
              <a:t>	</a:t>
            </a:r>
            <a:r>
              <a:rPr lang="en-US" altLang="zh-CN" sz="2800" dirty="0" smtClean="0"/>
              <a:t>A</a:t>
            </a:r>
            <a:r>
              <a:rPr lang="en-US" altLang="zh-CN" sz="2800" dirty="0"/>
              <a:t>.</a:t>
            </a:r>
            <a:r>
              <a:rPr lang="zh-CN" altLang="en-US" sz="2800" dirty="0" smtClean="0"/>
              <a:t>复杂</a:t>
            </a:r>
            <a:r>
              <a:rPr lang="zh-CN" altLang="en-US" sz="2800" dirty="0"/>
              <a:t>指令系统计算机 </a:t>
            </a:r>
            <a:endParaRPr lang="en-US" altLang="zh-CN" sz="2800" dirty="0" smtClean="0"/>
          </a:p>
          <a:p>
            <a:pPr marL="0" indent="0">
              <a:buNone/>
              <a:defRPr/>
            </a:pPr>
            <a:r>
              <a:rPr lang="en-US" altLang="zh-CN" sz="2800" dirty="0" smtClean="0"/>
              <a:t>	B</a:t>
            </a:r>
            <a:r>
              <a:rPr lang="en-US" altLang="zh-CN" sz="2800" dirty="0"/>
              <a:t>.</a:t>
            </a:r>
            <a:r>
              <a:rPr lang="zh-CN" altLang="en-US" sz="2800" dirty="0"/>
              <a:t>超大规模集成电路</a:t>
            </a:r>
            <a:br>
              <a:rPr lang="zh-CN" altLang="en-US" sz="2800" dirty="0"/>
            </a:br>
            <a:r>
              <a:rPr lang="en-US" altLang="zh-CN" sz="2800" dirty="0" smtClean="0"/>
              <a:t>	C</a:t>
            </a:r>
            <a:r>
              <a:rPr lang="en-US" altLang="zh-CN" sz="2800" dirty="0"/>
              <a:t>.</a:t>
            </a:r>
            <a:r>
              <a:rPr lang="zh-CN" altLang="en-US" sz="2800" dirty="0" smtClean="0"/>
              <a:t>精简</a:t>
            </a:r>
            <a:r>
              <a:rPr lang="zh-CN" altLang="en-US" sz="2800" dirty="0"/>
              <a:t>指令系统计算机 </a:t>
            </a:r>
            <a:endParaRPr lang="en-US" altLang="zh-CN" sz="2800" dirty="0" smtClean="0"/>
          </a:p>
          <a:p>
            <a:pPr marL="0" indent="0">
              <a:buNone/>
              <a:defRPr/>
            </a:pPr>
            <a:r>
              <a:rPr lang="en-US" altLang="zh-CN" sz="2800" dirty="0" smtClean="0"/>
              <a:t>	D</a:t>
            </a:r>
            <a:r>
              <a:rPr lang="en-US" altLang="zh-CN" sz="2800" dirty="0"/>
              <a:t>.</a:t>
            </a:r>
            <a:r>
              <a:rPr lang="zh-CN" altLang="en-US" sz="2800" dirty="0"/>
              <a:t>超长指令字</a:t>
            </a:r>
            <a:br>
              <a:rPr lang="zh-CN" altLang="en-US" sz="2800" dirty="0"/>
            </a:br>
            <a:endParaRPr lang="zh-CN" altLang="zh-CN" sz="2800" dirty="0"/>
          </a:p>
        </p:txBody>
      </p:sp>
      <p:sp>
        <p:nvSpPr>
          <p:cNvPr id="16077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0" lang="zh-CN" altLang="en-US" sz="1800" b="0">
              <a:solidFill>
                <a:srgbClr val="17347D"/>
              </a:solidFill>
              <a:latin typeface="Arial" charset="0"/>
              <a:ea typeface="SimSun" pitchFamily="2" charset="-122"/>
            </a:endParaRPr>
          </a:p>
        </p:txBody>
      </p:sp>
    </p:spTree>
    <p:extLst>
      <p:ext uri="{BB962C8B-B14F-4D97-AF65-F5344CB8AC3E}">
        <p14:creationId xmlns:p14="http://schemas.microsoft.com/office/powerpoint/2010/main" val="289737021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标题 1"/>
          <p:cNvSpPr>
            <a:spLocks noGrp="1"/>
          </p:cNvSpPr>
          <p:nvPr>
            <p:ph type="title"/>
          </p:nvPr>
        </p:nvSpPr>
        <p:spPr>
          <a:xfrm>
            <a:off x="838200" y="762000"/>
            <a:ext cx="8229600" cy="563563"/>
          </a:xfrm>
        </p:spPr>
        <p:txBody>
          <a:bodyPr/>
          <a:lstStyle/>
          <a:p>
            <a:r>
              <a:rPr lang="zh-CN" altLang="en-US" smtClean="0"/>
              <a:t>知识点</a:t>
            </a:r>
            <a:r>
              <a:rPr lang="en-US" altLang="zh-CN" smtClean="0"/>
              <a:t>10</a:t>
            </a:r>
            <a:r>
              <a:rPr lang="zh-CN" altLang="en-US" smtClean="0"/>
              <a:t>：指令系统</a:t>
            </a:r>
            <a:endParaRPr lang="zh-CN" altLang="zh-CN" smtClean="0"/>
          </a:p>
        </p:txBody>
      </p:sp>
      <p:sp>
        <p:nvSpPr>
          <p:cNvPr id="4" name="灯片编号占位符 3"/>
          <p:cNvSpPr>
            <a:spLocks noGrp="1"/>
          </p:cNvSpPr>
          <p:nvPr>
            <p:ph type="sldNum" sz="quarter" idx="12"/>
          </p:nvPr>
        </p:nvSpPr>
        <p:spPr/>
        <p:txBody>
          <a:bodyPr/>
          <a:lstStyle/>
          <a:p>
            <a:pPr>
              <a:defRPr/>
            </a:pPr>
            <a:fld id="{93055B36-A203-4CCD-80E7-4EE7E259081D}" type="slidenum">
              <a:rPr lang="en-US" altLang="zh-CN" smtClean="0">
                <a:solidFill>
                  <a:srgbClr val="17347D"/>
                </a:solidFill>
              </a:rPr>
              <a:pPr>
                <a:defRPr/>
              </a:pPr>
              <a:t>106</a:t>
            </a:fld>
            <a:endParaRPr lang="en-US" altLang="zh-CN" dirty="0">
              <a:solidFill>
                <a:srgbClr val="17347D"/>
              </a:solidFill>
            </a:endParaRPr>
          </a:p>
        </p:txBody>
      </p:sp>
      <p:sp>
        <p:nvSpPr>
          <p:cNvPr id="2" name="内容占位符 1"/>
          <p:cNvSpPr>
            <a:spLocks noGrp="1"/>
          </p:cNvSpPr>
          <p:nvPr>
            <p:ph idx="1"/>
          </p:nvPr>
        </p:nvSpPr>
        <p:spPr/>
        <p:txBody>
          <a:bodyPr/>
          <a:lstStyle/>
          <a:p>
            <a:pPr>
              <a:defRPr/>
            </a:pPr>
            <a:r>
              <a:rPr lang="zh-CN" altLang="en-US" sz="2800" dirty="0" smtClean="0"/>
              <a:t>例</a:t>
            </a:r>
            <a:r>
              <a:rPr lang="en-US" altLang="zh-CN" sz="2800" dirty="0" smtClean="0"/>
              <a:t>6</a:t>
            </a:r>
            <a:r>
              <a:rPr lang="zh-CN" altLang="en-US" sz="2800" dirty="0" smtClean="0"/>
              <a:t>：</a:t>
            </a:r>
            <a:r>
              <a:rPr lang="zh-CN" altLang="zh-CN" sz="2800" dirty="0"/>
              <a:t>下面的描述中，不是</a:t>
            </a:r>
            <a:r>
              <a:rPr lang="en-US" altLang="zh-CN" sz="2800" dirty="0"/>
              <a:t>RISC</a:t>
            </a:r>
            <a:r>
              <a:rPr lang="zh-CN" altLang="zh-CN" sz="2800" dirty="0"/>
              <a:t>设计应遵循的设计原则。</a:t>
            </a:r>
          </a:p>
          <a:p>
            <a:pPr marL="0" indent="0">
              <a:buFont typeface="Wingdings" pitchFamily="2" charset="2"/>
              <a:buNone/>
              <a:defRPr/>
            </a:pPr>
            <a:r>
              <a:rPr lang="en-US" altLang="zh-CN" sz="2800" dirty="0" smtClean="0"/>
              <a:t> </a:t>
            </a:r>
            <a:r>
              <a:rPr lang="en-US" altLang="zh-CN" sz="2800" dirty="0"/>
              <a:t>A.</a:t>
            </a:r>
            <a:r>
              <a:rPr lang="zh-CN" altLang="zh-CN" sz="2800" dirty="0"/>
              <a:t>指令条数应少一些</a:t>
            </a:r>
            <a:r>
              <a:rPr lang="en-US" altLang="zh-CN" sz="2800" dirty="0"/>
              <a:t>                                    </a:t>
            </a:r>
            <a:endParaRPr lang="en-US" altLang="zh-CN" sz="2800" dirty="0" smtClean="0"/>
          </a:p>
          <a:p>
            <a:pPr marL="0" indent="0">
              <a:buFont typeface="Wingdings" pitchFamily="2" charset="2"/>
              <a:buNone/>
              <a:defRPr/>
            </a:pPr>
            <a:r>
              <a:rPr lang="en-US" altLang="zh-CN" sz="2800" dirty="0"/>
              <a:t> </a:t>
            </a:r>
            <a:r>
              <a:rPr lang="en-US" altLang="zh-CN" sz="2800" dirty="0" smtClean="0"/>
              <a:t>B</a:t>
            </a:r>
            <a:r>
              <a:rPr lang="en-US" altLang="zh-CN" sz="2800" dirty="0"/>
              <a:t>.</a:t>
            </a:r>
            <a:r>
              <a:rPr lang="zh-CN" altLang="zh-CN" sz="2800" dirty="0"/>
              <a:t>寻址方式尽可能少</a:t>
            </a:r>
          </a:p>
          <a:p>
            <a:pPr marL="0" indent="0">
              <a:buFont typeface="Wingdings" pitchFamily="2" charset="2"/>
              <a:buNone/>
              <a:defRPr/>
            </a:pPr>
            <a:r>
              <a:rPr lang="en-US" altLang="zh-CN" sz="2800" dirty="0" smtClean="0"/>
              <a:t> C</a:t>
            </a:r>
            <a:r>
              <a:rPr lang="en-US" altLang="zh-CN" sz="2800" dirty="0"/>
              <a:t>.</a:t>
            </a:r>
            <a:r>
              <a:rPr lang="zh-CN" altLang="zh-CN" sz="2800" dirty="0"/>
              <a:t>采用变长指令，功能复杂的指令长度长而简单指令长度短 </a:t>
            </a:r>
            <a:r>
              <a:rPr lang="en-US" altLang="zh-CN" sz="2800" dirty="0"/>
              <a:t>     </a:t>
            </a:r>
            <a:endParaRPr lang="en-US" altLang="zh-CN" sz="2800" dirty="0" smtClean="0"/>
          </a:p>
          <a:p>
            <a:pPr marL="0" indent="0">
              <a:buFont typeface="Wingdings" pitchFamily="2" charset="2"/>
              <a:buNone/>
              <a:defRPr/>
            </a:pPr>
            <a:r>
              <a:rPr lang="en-US" altLang="zh-CN" sz="2800" dirty="0"/>
              <a:t> </a:t>
            </a:r>
            <a:r>
              <a:rPr lang="en-US" altLang="zh-CN" sz="2800" dirty="0" smtClean="0"/>
              <a:t>D</a:t>
            </a:r>
            <a:r>
              <a:rPr lang="en-US" altLang="zh-CN" sz="2800" dirty="0"/>
              <a:t>.</a:t>
            </a:r>
            <a:r>
              <a:rPr lang="zh-CN" altLang="zh-CN" sz="2800" dirty="0"/>
              <a:t>设计尽可能多的通用寄存器</a:t>
            </a:r>
          </a:p>
          <a:p>
            <a:pPr>
              <a:defRPr/>
            </a:pPr>
            <a:endParaRPr lang="zh-CN" altLang="zh-CN" sz="2800" dirty="0"/>
          </a:p>
        </p:txBody>
      </p:sp>
      <p:sp>
        <p:nvSpPr>
          <p:cNvPr id="15360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0" lang="zh-CN" altLang="en-US" sz="1800" b="0">
              <a:solidFill>
                <a:srgbClr val="17347D"/>
              </a:solidFill>
              <a:latin typeface="Arial" charset="0"/>
              <a:ea typeface="SimSun" pitchFamily="2" charset="-122"/>
            </a:endParaRPr>
          </a:p>
        </p:txBody>
      </p:sp>
    </p:spTree>
    <p:extLst>
      <p:ext uri="{BB962C8B-B14F-4D97-AF65-F5344CB8AC3E}">
        <p14:creationId xmlns:p14="http://schemas.microsoft.com/office/powerpoint/2010/main" val="422457148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标题 1"/>
          <p:cNvSpPr>
            <a:spLocks noGrp="1"/>
          </p:cNvSpPr>
          <p:nvPr>
            <p:ph type="title"/>
          </p:nvPr>
        </p:nvSpPr>
        <p:spPr>
          <a:xfrm>
            <a:off x="838200" y="762000"/>
            <a:ext cx="8229600" cy="563563"/>
          </a:xfrm>
        </p:spPr>
        <p:txBody>
          <a:bodyPr/>
          <a:lstStyle/>
          <a:p>
            <a:r>
              <a:rPr lang="zh-CN" altLang="en-US" smtClean="0"/>
              <a:t>知识点</a:t>
            </a:r>
            <a:r>
              <a:rPr lang="en-US" altLang="zh-CN" smtClean="0"/>
              <a:t>10</a:t>
            </a:r>
            <a:r>
              <a:rPr lang="zh-CN" altLang="en-US" smtClean="0"/>
              <a:t>：指令系统</a:t>
            </a:r>
            <a:endParaRPr lang="zh-CN" altLang="zh-CN" smtClean="0"/>
          </a:p>
        </p:txBody>
      </p:sp>
      <p:sp>
        <p:nvSpPr>
          <p:cNvPr id="4" name="灯片编号占位符 3"/>
          <p:cNvSpPr>
            <a:spLocks noGrp="1"/>
          </p:cNvSpPr>
          <p:nvPr>
            <p:ph type="sldNum" sz="quarter" idx="12"/>
          </p:nvPr>
        </p:nvSpPr>
        <p:spPr/>
        <p:txBody>
          <a:bodyPr/>
          <a:lstStyle/>
          <a:p>
            <a:pPr>
              <a:defRPr/>
            </a:pPr>
            <a:fld id="{FF734309-6DF5-4269-9E38-D620C77CC605}" type="slidenum">
              <a:rPr lang="en-US" altLang="zh-CN" smtClean="0">
                <a:solidFill>
                  <a:srgbClr val="17347D"/>
                </a:solidFill>
              </a:rPr>
              <a:pPr>
                <a:defRPr/>
              </a:pPr>
              <a:t>107</a:t>
            </a:fld>
            <a:endParaRPr lang="en-US" altLang="zh-CN" dirty="0">
              <a:solidFill>
                <a:srgbClr val="17347D"/>
              </a:solidFill>
            </a:endParaRPr>
          </a:p>
        </p:txBody>
      </p:sp>
      <p:sp>
        <p:nvSpPr>
          <p:cNvPr id="2" name="内容占位符 1"/>
          <p:cNvSpPr>
            <a:spLocks noGrp="1"/>
          </p:cNvSpPr>
          <p:nvPr>
            <p:ph idx="1"/>
          </p:nvPr>
        </p:nvSpPr>
        <p:spPr/>
        <p:txBody>
          <a:bodyPr/>
          <a:lstStyle/>
          <a:p>
            <a:pPr>
              <a:defRPr/>
            </a:pPr>
            <a:r>
              <a:rPr lang="zh-CN" altLang="en-US" sz="2800" dirty="0" smtClean="0"/>
              <a:t>例</a:t>
            </a:r>
            <a:r>
              <a:rPr lang="en-US" altLang="zh-CN" sz="2800" dirty="0" smtClean="0"/>
              <a:t>7</a:t>
            </a:r>
            <a:r>
              <a:rPr lang="zh-CN" altLang="en-US" sz="2800" dirty="0" smtClean="0"/>
              <a:t>：以下关于</a:t>
            </a:r>
            <a:r>
              <a:rPr lang="en-US" altLang="zh-CN" sz="2800" dirty="0" smtClean="0"/>
              <a:t>CISC</a:t>
            </a:r>
            <a:r>
              <a:rPr lang="zh-CN" altLang="en-US" sz="2800" dirty="0" smtClean="0"/>
              <a:t>和</a:t>
            </a:r>
            <a:r>
              <a:rPr lang="en-US" altLang="zh-CN" sz="2800" dirty="0" smtClean="0"/>
              <a:t>RISC</a:t>
            </a:r>
            <a:r>
              <a:rPr lang="zh-CN" altLang="en-US" sz="2800" dirty="0" smtClean="0"/>
              <a:t>的叙述中，错误的是？</a:t>
            </a:r>
            <a:endParaRPr lang="zh-CN" altLang="zh-CN" sz="2800" dirty="0"/>
          </a:p>
          <a:p>
            <a:pPr marL="0" indent="0">
              <a:buFont typeface="Wingdings" pitchFamily="2" charset="2"/>
              <a:buNone/>
              <a:defRPr/>
            </a:pPr>
            <a:r>
              <a:rPr lang="en-US" altLang="zh-CN" sz="2800" dirty="0" smtClean="0"/>
              <a:t> </a:t>
            </a:r>
            <a:r>
              <a:rPr lang="en-US" altLang="zh-CN" sz="2800" dirty="0"/>
              <a:t>A</a:t>
            </a:r>
            <a:r>
              <a:rPr lang="en-US" altLang="zh-CN" sz="2800" dirty="0" smtClean="0"/>
              <a:t>.</a:t>
            </a:r>
            <a:r>
              <a:rPr lang="zh-CN" altLang="en-US" sz="2800" dirty="0" smtClean="0"/>
              <a:t>在</a:t>
            </a:r>
            <a:r>
              <a:rPr lang="en-US" altLang="zh-CN" sz="2800" dirty="0" smtClean="0"/>
              <a:t>CISC</a:t>
            </a:r>
            <a:r>
              <a:rPr lang="zh-CN" altLang="en-US" sz="2800" dirty="0" smtClean="0"/>
              <a:t>中，其复杂的指令都采用硬布线逻辑来实现</a:t>
            </a:r>
            <a:endParaRPr lang="en-US" altLang="zh-CN" sz="2800" dirty="0" smtClean="0"/>
          </a:p>
          <a:p>
            <a:pPr marL="0" indent="0">
              <a:buFont typeface="Wingdings" pitchFamily="2" charset="2"/>
              <a:buNone/>
              <a:defRPr/>
            </a:pPr>
            <a:r>
              <a:rPr lang="en-US" altLang="zh-CN" sz="2800" dirty="0"/>
              <a:t> </a:t>
            </a:r>
            <a:r>
              <a:rPr lang="en-US" altLang="zh-CN" sz="2800" dirty="0" smtClean="0"/>
              <a:t>B.</a:t>
            </a:r>
            <a:r>
              <a:rPr lang="zh-CN" altLang="en-US" sz="2800" dirty="0" smtClean="0"/>
              <a:t>采用</a:t>
            </a:r>
            <a:r>
              <a:rPr lang="en-US" altLang="zh-CN" sz="2800" dirty="0" smtClean="0"/>
              <a:t>CISC</a:t>
            </a:r>
            <a:r>
              <a:rPr lang="zh-CN" altLang="en-US" sz="2800" dirty="0" smtClean="0"/>
              <a:t>技术的</a:t>
            </a:r>
            <a:r>
              <a:rPr lang="en-US" altLang="zh-CN" sz="2800" dirty="0" smtClean="0"/>
              <a:t>CPU</a:t>
            </a:r>
            <a:r>
              <a:rPr lang="zh-CN" altLang="en-US" sz="2800" dirty="0" smtClean="0"/>
              <a:t>，其芯片设计复杂度更高</a:t>
            </a:r>
            <a:endParaRPr lang="zh-CN" altLang="zh-CN" sz="2800" dirty="0"/>
          </a:p>
          <a:p>
            <a:pPr marL="0" indent="0">
              <a:buFont typeface="Wingdings" pitchFamily="2" charset="2"/>
              <a:buNone/>
              <a:defRPr/>
            </a:pPr>
            <a:r>
              <a:rPr lang="en-US" altLang="zh-CN" sz="2800" dirty="0" smtClean="0"/>
              <a:t> C.</a:t>
            </a:r>
            <a:r>
              <a:rPr lang="zh-CN" altLang="en-US" sz="2800" dirty="0" smtClean="0"/>
              <a:t>在</a:t>
            </a:r>
            <a:r>
              <a:rPr lang="en-US" altLang="zh-CN" sz="2800" dirty="0" smtClean="0"/>
              <a:t>RISC</a:t>
            </a:r>
            <a:r>
              <a:rPr lang="zh-CN" altLang="en-US" sz="2800" dirty="0" smtClean="0"/>
              <a:t>中，更适合采用硬布线逻辑执行指令</a:t>
            </a:r>
            <a:endParaRPr lang="en-US" altLang="zh-CN" sz="2800" dirty="0" smtClean="0"/>
          </a:p>
          <a:p>
            <a:pPr marL="0" indent="0">
              <a:buFont typeface="Wingdings" pitchFamily="2" charset="2"/>
              <a:buNone/>
              <a:defRPr/>
            </a:pPr>
            <a:r>
              <a:rPr lang="en-US" altLang="zh-CN" sz="2800" dirty="0"/>
              <a:t> </a:t>
            </a:r>
            <a:r>
              <a:rPr lang="en-US" altLang="zh-CN" sz="2800" dirty="0" smtClean="0"/>
              <a:t>D.</a:t>
            </a:r>
            <a:r>
              <a:rPr lang="zh-CN" altLang="en-US" sz="2800" dirty="0" smtClean="0"/>
              <a:t>采用</a:t>
            </a:r>
            <a:r>
              <a:rPr lang="en-US" altLang="zh-CN" sz="2800" dirty="0" smtClean="0"/>
              <a:t>RISC</a:t>
            </a:r>
            <a:r>
              <a:rPr lang="zh-CN" altLang="en-US" sz="2800" dirty="0" smtClean="0"/>
              <a:t>技术，指令系统中的指令类型和寻址方式更少</a:t>
            </a:r>
            <a:endParaRPr lang="zh-CN" altLang="zh-CN" sz="2800" dirty="0"/>
          </a:p>
        </p:txBody>
      </p:sp>
      <p:sp>
        <p:nvSpPr>
          <p:cNvPr id="15462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0" lang="zh-CN" altLang="en-US" sz="1800" b="0">
              <a:solidFill>
                <a:srgbClr val="17347D"/>
              </a:solidFill>
              <a:latin typeface="Arial" charset="0"/>
              <a:ea typeface="SimSun" pitchFamily="2" charset="-122"/>
            </a:endParaRPr>
          </a:p>
        </p:txBody>
      </p:sp>
    </p:spTree>
    <p:extLst>
      <p:ext uri="{BB962C8B-B14F-4D97-AF65-F5344CB8AC3E}">
        <p14:creationId xmlns:p14="http://schemas.microsoft.com/office/powerpoint/2010/main" val="168409931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标题 1"/>
          <p:cNvSpPr>
            <a:spLocks noGrp="1"/>
          </p:cNvSpPr>
          <p:nvPr>
            <p:ph type="title"/>
          </p:nvPr>
        </p:nvSpPr>
        <p:spPr>
          <a:xfrm>
            <a:off x="838200" y="762000"/>
            <a:ext cx="8229600" cy="563563"/>
          </a:xfrm>
        </p:spPr>
        <p:txBody>
          <a:bodyPr/>
          <a:lstStyle/>
          <a:p>
            <a:r>
              <a:rPr lang="en-US" altLang="zh-CN" dirty="0" smtClean="0">
                <a:latin typeface="Arial Unicode MS" pitchFamily="34" charset="-122"/>
                <a:ea typeface="黑体" pitchFamily="49" charset="-122"/>
              </a:rPr>
              <a:t>2013</a:t>
            </a:r>
            <a:r>
              <a:rPr lang="zh-CN" altLang="en-US" dirty="0" smtClean="0">
                <a:latin typeface="Arial Unicode MS" pitchFamily="34" charset="-122"/>
                <a:ea typeface="黑体" pitchFamily="49" charset="-122"/>
              </a:rPr>
              <a:t>年下半年真题</a:t>
            </a:r>
            <a:endParaRPr lang="zh-CN" altLang="zh-CN" dirty="0" smtClean="0">
              <a:latin typeface="Arial Unicode MS" pitchFamily="34" charset="-122"/>
              <a:ea typeface="黑体" pitchFamily="49" charset="-122"/>
            </a:endParaRPr>
          </a:p>
        </p:txBody>
      </p:sp>
      <p:sp>
        <p:nvSpPr>
          <p:cNvPr id="4" name="灯片编号占位符 3"/>
          <p:cNvSpPr>
            <a:spLocks noGrp="1"/>
          </p:cNvSpPr>
          <p:nvPr>
            <p:ph type="sldNum" sz="quarter" idx="12"/>
          </p:nvPr>
        </p:nvSpPr>
        <p:spPr/>
        <p:txBody>
          <a:bodyPr/>
          <a:lstStyle/>
          <a:p>
            <a:pPr>
              <a:defRPr/>
            </a:pPr>
            <a:fld id="{2E0D66EF-9735-4F29-893A-4AA8CFE23992}" type="slidenum">
              <a:rPr lang="en-US" altLang="zh-CN" smtClean="0">
                <a:solidFill>
                  <a:srgbClr val="17347D"/>
                </a:solidFill>
              </a:rPr>
              <a:pPr>
                <a:defRPr/>
              </a:pPr>
              <a:t>108</a:t>
            </a:fld>
            <a:endParaRPr lang="en-US" altLang="zh-CN" dirty="0">
              <a:solidFill>
                <a:srgbClr val="17347D"/>
              </a:solidFill>
            </a:endParaRPr>
          </a:p>
        </p:txBody>
      </p:sp>
      <p:sp>
        <p:nvSpPr>
          <p:cNvPr id="2" name="内容占位符 1"/>
          <p:cNvSpPr>
            <a:spLocks noGrp="1"/>
          </p:cNvSpPr>
          <p:nvPr>
            <p:ph idx="1"/>
          </p:nvPr>
        </p:nvSpPr>
        <p:spPr/>
        <p:txBody>
          <a:bodyPr/>
          <a:lstStyle/>
          <a:p>
            <a:pPr>
              <a:defRPr/>
            </a:pPr>
            <a:r>
              <a:rPr lang="en-US" altLang="zh-CN" sz="2800" dirty="0" smtClean="0"/>
              <a:t>5</a:t>
            </a:r>
            <a:r>
              <a:rPr lang="zh-CN" altLang="en-US" sz="2800" dirty="0" smtClean="0"/>
              <a:t>：</a:t>
            </a:r>
            <a:endParaRPr lang="zh-CN" altLang="zh-CN" sz="2800" dirty="0"/>
          </a:p>
        </p:txBody>
      </p:sp>
      <p:sp>
        <p:nvSpPr>
          <p:cNvPr id="16077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rgbClr val="17347D"/>
              </a:solidFill>
            </a:endParaRPr>
          </a:p>
        </p:txBody>
      </p:sp>
      <p:pic>
        <p:nvPicPr>
          <p:cNvPr id="962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57325"/>
            <a:ext cx="39243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2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6623" y="3657600"/>
            <a:ext cx="3048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281409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5"/>
          <p:cNvSpPr>
            <a:spLocks noGrp="1"/>
          </p:cNvSpPr>
          <p:nvPr>
            <p:ph type="ftr" sz="quarter" idx="12"/>
          </p:nvPr>
        </p:nvSpPr>
        <p:spPr/>
        <p:txBody>
          <a:bodyPr/>
          <a:lstStyle/>
          <a:p>
            <a:r>
              <a:rPr lang="zh-CN" altLang="en-US"/>
              <a:t>华南理工大学广州学院</a:t>
            </a:r>
          </a:p>
        </p:txBody>
      </p:sp>
      <p:sp>
        <p:nvSpPr>
          <p:cNvPr id="295938" name="Rectangle 2"/>
          <p:cNvSpPr>
            <a:spLocks noGrp="1" noChangeArrowheads="1"/>
          </p:cNvSpPr>
          <p:nvPr>
            <p:ph type="title"/>
          </p:nvPr>
        </p:nvSpPr>
        <p:spPr/>
        <p:txBody>
          <a:bodyPr/>
          <a:lstStyle/>
          <a:p>
            <a:pPr>
              <a:lnSpc>
                <a:spcPct val="90000"/>
              </a:lnSpc>
            </a:pPr>
            <a:r>
              <a:rPr lang="zh-CN" altLang="en-US" sz="2400">
                <a:latin typeface="Times New Roman" pitchFamily="18" charset="0"/>
              </a:rPr>
              <a:t>第</a:t>
            </a:r>
            <a:r>
              <a:rPr lang="en-US" altLang="zh-CN" sz="2400">
                <a:latin typeface="Times New Roman" pitchFamily="18" charset="0"/>
              </a:rPr>
              <a:t>3</a:t>
            </a:r>
            <a:r>
              <a:rPr lang="zh-CN" altLang="en-US" sz="2400">
                <a:latin typeface="Times New Roman" pitchFamily="18" charset="0"/>
              </a:rPr>
              <a:t>章 小结</a:t>
            </a:r>
          </a:p>
        </p:txBody>
      </p:sp>
      <p:sp>
        <p:nvSpPr>
          <p:cNvPr id="295939" name="Rectangle 3"/>
          <p:cNvSpPr>
            <a:spLocks noGrp="1" noChangeArrowheads="1"/>
          </p:cNvSpPr>
          <p:nvPr>
            <p:ph type="body" idx="1"/>
          </p:nvPr>
        </p:nvSpPr>
        <p:spPr>
          <a:ln/>
        </p:spPr>
        <p:txBody>
          <a:bodyPr/>
          <a:lstStyle/>
          <a:p>
            <a:pPr>
              <a:buFontTx/>
              <a:buNone/>
            </a:pPr>
            <a:r>
              <a:rPr lang="en-US" altLang="zh-CN" sz="3600" b="1">
                <a:latin typeface="Times New Roman" pitchFamily="18" charset="0"/>
              </a:rPr>
              <a:t>3.1 </a:t>
            </a:r>
            <a:r>
              <a:rPr lang="zh-CN" altLang="en-US" sz="3600" b="1">
                <a:latin typeface="Times New Roman" pitchFamily="18" charset="0"/>
              </a:rPr>
              <a:t>指令格式</a:t>
            </a:r>
          </a:p>
          <a:p>
            <a:r>
              <a:rPr lang="zh-CN" altLang="en-US" sz="3600" b="1">
                <a:latin typeface="Times New Roman" pitchFamily="18" charset="0"/>
              </a:rPr>
              <a:t>指令的基本格式</a:t>
            </a:r>
          </a:p>
          <a:p>
            <a:r>
              <a:rPr lang="zh-CN" altLang="en-US" sz="3600" b="1">
                <a:latin typeface="Times New Roman" pitchFamily="18" charset="0"/>
              </a:rPr>
              <a:t>指令的地址码结构（</a:t>
            </a:r>
            <a:r>
              <a:rPr lang="en-US" altLang="zh-CN" sz="3600" b="1">
                <a:latin typeface="Times New Roman" pitchFamily="18" charset="0"/>
              </a:rPr>
              <a:t>3</a:t>
            </a:r>
            <a:r>
              <a:rPr lang="zh-CN" altLang="en-US" sz="3600" b="1">
                <a:latin typeface="Times New Roman" pitchFamily="18" charset="0"/>
              </a:rPr>
              <a:t>、</a:t>
            </a:r>
            <a:r>
              <a:rPr lang="en-US" altLang="zh-CN" sz="3600" b="1">
                <a:latin typeface="Times New Roman" pitchFamily="18" charset="0"/>
              </a:rPr>
              <a:t>2</a:t>
            </a:r>
            <a:r>
              <a:rPr lang="zh-CN" altLang="en-US" sz="3600" b="1">
                <a:latin typeface="Times New Roman" pitchFamily="18" charset="0"/>
              </a:rPr>
              <a:t>、</a:t>
            </a:r>
            <a:r>
              <a:rPr lang="en-US" altLang="zh-CN" sz="3600" b="1">
                <a:latin typeface="Times New Roman" pitchFamily="18" charset="0"/>
              </a:rPr>
              <a:t>1</a:t>
            </a:r>
            <a:r>
              <a:rPr lang="zh-CN" altLang="en-US" sz="3600" b="1">
                <a:latin typeface="Times New Roman" pitchFamily="18" charset="0"/>
              </a:rPr>
              <a:t>、</a:t>
            </a:r>
            <a:r>
              <a:rPr lang="en-US" altLang="zh-CN" sz="3600" b="1">
                <a:latin typeface="Times New Roman" pitchFamily="18" charset="0"/>
              </a:rPr>
              <a:t>0</a:t>
            </a:r>
            <a:r>
              <a:rPr lang="zh-CN" altLang="en-US" sz="3600" b="1">
                <a:latin typeface="Times New Roman" pitchFamily="18" charset="0"/>
              </a:rPr>
              <a:t>地址指令的区别）</a:t>
            </a:r>
            <a:endParaRPr lang="zh-CN" altLang="en-US" sz="3600" b="1">
              <a:latin typeface="宋体" pitchFamily="2" charset="-122"/>
            </a:endParaRPr>
          </a:p>
          <a:p>
            <a:r>
              <a:rPr lang="zh-CN" altLang="en-US" sz="3600" b="1">
                <a:latin typeface="宋体" pitchFamily="2" charset="-122"/>
              </a:rPr>
              <a:t>非规整型指令</a:t>
            </a:r>
            <a:r>
              <a:rPr lang="zh-CN" altLang="en-US" sz="3600" b="1">
                <a:latin typeface="Times New Roman" pitchFamily="18" charset="0"/>
              </a:rPr>
              <a:t>的操作码</a:t>
            </a:r>
            <a:r>
              <a:rPr lang="zh-CN" altLang="en-US" sz="3600" b="1">
                <a:latin typeface="宋体" pitchFamily="2" charset="-122"/>
              </a:rPr>
              <a:t>（扩展操作码）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59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59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59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0" name="页脚占位符 3"/>
          <p:cNvSpPr>
            <a:spLocks noGrp="1"/>
          </p:cNvSpPr>
          <p:nvPr>
            <p:ph type="ftr" sz="quarter" idx="12"/>
          </p:nvPr>
        </p:nvSpPr>
        <p:spPr/>
        <p:txBody>
          <a:bodyPr/>
          <a:lstStyle/>
          <a:p>
            <a:r>
              <a:rPr lang="zh-CN" altLang="en-US"/>
              <a:t>华南理工大学广州学院</a:t>
            </a:r>
          </a:p>
        </p:txBody>
      </p:sp>
      <p:grpSp>
        <p:nvGrpSpPr>
          <p:cNvPr id="322562" name="Group 2"/>
          <p:cNvGrpSpPr>
            <a:grpSpLocks/>
          </p:cNvGrpSpPr>
          <p:nvPr/>
        </p:nvGrpSpPr>
        <p:grpSpPr bwMode="auto">
          <a:xfrm>
            <a:off x="1066800" y="1371600"/>
            <a:ext cx="2743200" cy="3887788"/>
            <a:chOff x="672" y="864"/>
            <a:chExt cx="1728" cy="2449"/>
          </a:xfrm>
        </p:grpSpPr>
        <p:sp>
          <p:nvSpPr>
            <p:cNvPr id="322563" name="Rectangle 3"/>
            <p:cNvSpPr>
              <a:spLocks noChangeArrowheads="1"/>
            </p:cNvSpPr>
            <p:nvPr/>
          </p:nvSpPr>
          <p:spPr bwMode="auto">
            <a:xfrm>
              <a:off x="1056" y="1152"/>
              <a:ext cx="1248" cy="2160"/>
            </a:xfrm>
            <a:prstGeom prst="rect">
              <a:avLst/>
            </a:pr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2564" name="Line 4"/>
            <p:cNvSpPr>
              <a:spLocks noChangeShapeType="1"/>
            </p:cNvSpPr>
            <p:nvPr/>
          </p:nvSpPr>
          <p:spPr bwMode="auto">
            <a:xfrm>
              <a:off x="1056" y="139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2565" name="Line 5"/>
            <p:cNvSpPr>
              <a:spLocks noChangeShapeType="1"/>
            </p:cNvSpPr>
            <p:nvPr/>
          </p:nvSpPr>
          <p:spPr bwMode="auto">
            <a:xfrm>
              <a:off x="1056" y="163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2566" name="Line 6"/>
            <p:cNvSpPr>
              <a:spLocks noChangeShapeType="1"/>
            </p:cNvSpPr>
            <p:nvPr/>
          </p:nvSpPr>
          <p:spPr bwMode="auto">
            <a:xfrm>
              <a:off x="1056" y="187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2567" name="Line 7"/>
            <p:cNvSpPr>
              <a:spLocks noChangeShapeType="1"/>
            </p:cNvSpPr>
            <p:nvPr/>
          </p:nvSpPr>
          <p:spPr bwMode="auto">
            <a:xfrm>
              <a:off x="1056" y="211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2568" name="Line 8"/>
            <p:cNvSpPr>
              <a:spLocks noChangeShapeType="1"/>
            </p:cNvSpPr>
            <p:nvPr/>
          </p:nvSpPr>
          <p:spPr bwMode="auto">
            <a:xfrm>
              <a:off x="1056" y="235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2569" name="Line 9"/>
            <p:cNvSpPr>
              <a:spLocks noChangeShapeType="1"/>
            </p:cNvSpPr>
            <p:nvPr/>
          </p:nvSpPr>
          <p:spPr bwMode="auto">
            <a:xfrm>
              <a:off x="1056" y="259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2570" name="Line 10"/>
            <p:cNvSpPr>
              <a:spLocks noChangeShapeType="1"/>
            </p:cNvSpPr>
            <p:nvPr/>
          </p:nvSpPr>
          <p:spPr bwMode="auto">
            <a:xfrm>
              <a:off x="1056" y="283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2571" name="Line 11"/>
            <p:cNvSpPr>
              <a:spLocks noChangeShapeType="1"/>
            </p:cNvSpPr>
            <p:nvPr/>
          </p:nvSpPr>
          <p:spPr bwMode="auto">
            <a:xfrm>
              <a:off x="1056" y="331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2572" name="Line 12"/>
            <p:cNvSpPr>
              <a:spLocks noChangeShapeType="1"/>
            </p:cNvSpPr>
            <p:nvPr/>
          </p:nvSpPr>
          <p:spPr bwMode="auto">
            <a:xfrm>
              <a:off x="1056" y="307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2573" name="Text Box 13"/>
            <p:cNvSpPr txBox="1">
              <a:spLocks noChangeArrowheads="1"/>
            </p:cNvSpPr>
            <p:nvPr/>
          </p:nvSpPr>
          <p:spPr bwMode="auto">
            <a:xfrm>
              <a:off x="672" y="11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000</a:t>
              </a:r>
            </a:p>
          </p:txBody>
        </p:sp>
        <p:sp>
          <p:nvSpPr>
            <p:cNvPr id="322574" name="Text Box 14"/>
            <p:cNvSpPr txBox="1">
              <a:spLocks noChangeArrowheads="1"/>
            </p:cNvSpPr>
            <p:nvPr/>
          </p:nvSpPr>
          <p:spPr bwMode="auto">
            <a:xfrm>
              <a:off x="672" y="13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001</a:t>
              </a:r>
            </a:p>
          </p:txBody>
        </p:sp>
        <p:sp>
          <p:nvSpPr>
            <p:cNvPr id="322575" name="Text Box 15"/>
            <p:cNvSpPr txBox="1">
              <a:spLocks noChangeArrowheads="1"/>
            </p:cNvSpPr>
            <p:nvPr/>
          </p:nvSpPr>
          <p:spPr bwMode="auto">
            <a:xfrm>
              <a:off x="672" y="15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002</a:t>
              </a:r>
            </a:p>
          </p:txBody>
        </p:sp>
        <p:sp>
          <p:nvSpPr>
            <p:cNvPr id="322576" name="Text Box 16"/>
            <p:cNvSpPr txBox="1">
              <a:spLocks noChangeArrowheads="1"/>
            </p:cNvSpPr>
            <p:nvPr/>
          </p:nvSpPr>
          <p:spPr bwMode="auto">
            <a:xfrm>
              <a:off x="672" y="18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003</a:t>
              </a:r>
            </a:p>
          </p:txBody>
        </p:sp>
        <p:sp>
          <p:nvSpPr>
            <p:cNvPr id="322577" name="Text Box 17"/>
            <p:cNvSpPr txBox="1">
              <a:spLocks noChangeArrowheads="1"/>
            </p:cNvSpPr>
            <p:nvPr/>
          </p:nvSpPr>
          <p:spPr bwMode="auto">
            <a:xfrm>
              <a:off x="672" y="23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005</a:t>
              </a:r>
            </a:p>
          </p:txBody>
        </p:sp>
        <p:sp>
          <p:nvSpPr>
            <p:cNvPr id="322578" name="Text Box 18"/>
            <p:cNvSpPr txBox="1">
              <a:spLocks noChangeArrowheads="1"/>
            </p:cNvSpPr>
            <p:nvPr/>
          </p:nvSpPr>
          <p:spPr bwMode="auto">
            <a:xfrm>
              <a:off x="672" y="25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006</a:t>
              </a:r>
            </a:p>
          </p:txBody>
        </p:sp>
        <p:sp>
          <p:nvSpPr>
            <p:cNvPr id="322579" name="Text Box 19"/>
            <p:cNvSpPr txBox="1">
              <a:spLocks noChangeArrowheads="1"/>
            </p:cNvSpPr>
            <p:nvPr/>
          </p:nvSpPr>
          <p:spPr bwMode="auto">
            <a:xfrm>
              <a:off x="672" y="27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007</a:t>
              </a:r>
            </a:p>
          </p:txBody>
        </p:sp>
        <p:sp>
          <p:nvSpPr>
            <p:cNvPr id="322580" name="Text Box 20"/>
            <p:cNvSpPr txBox="1">
              <a:spLocks noChangeArrowheads="1"/>
            </p:cNvSpPr>
            <p:nvPr/>
          </p:nvSpPr>
          <p:spPr bwMode="auto">
            <a:xfrm>
              <a:off x="672" y="30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008</a:t>
              </a:r>
            </a:p>
          </p:txBody>
        </p:sp>
        <p:sp>
          <p:nvSpPr>
            <p:cNvPr id="322581" name="Text Box 21"/>
            <p:cNvSpPr txBox="1">
              <a:spLocks noChangeArrowheads="1"/>
            </p:cNvSpPr>
            <p:nvPr/>
          </p:nvSpPr>
          <p:spPr bwMode="auto">
            <a:xfrm>
              <a:off x="672" y="206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004</a:t>
              </a:r>
            </a:p>
          </p:txBody>
        </p:sp>
        <p:sp>
          <p:nvSpPr>
            <p:cNvPr id="322582" name="Text Box 22"/>
            <p:cNvSpPr txBox="1">
              <a:spLocks noChangeArrowheads="1"/>
            </p:cNvSpPr>
            <p:nvPr/>
          </p:nvSpPr>
          <p:spPr bwMode="auto">
            <a:xfrm>
              <a:off x="1392" y="864"/>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a:t>主存</a:t>
              </a:r>
            </a:p>
          </p:txBody>
        </p:sp>
        <p:sp>
          <p:nvSpPr>
            <p:cNvPr id="322583" name="Text Box 23"/>
            <p:cNvSpPr txBox="1">
              <a:spLocks noChangeArrowheads="1"/>
            </p:cNvSpPr>
            <p:nvPr/>
          </p:nvSpPr>
          <p:spPr bwMode="auto">
            <a:xfrm>
              <a:off x="1536" y="25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b</a:t>
              </a:r>
            </a:p>
          </p:txBody>
        </p:sp>
        <p:sp>
          <p:nvSpPr>
            <p:cNvPr id="322584" name="Text Box 24"/>
            <p:cNvSpPr txBox="1">
              <a:spLocks noChangeArrowheads="1"/>
            </p:cNvSpPr>
            <p:nvPr/>
          </p:nvSpPr>
          <p:spPr bwMode="auto">
            <a:xfrm>
              <a:off x="1536" y="23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a</a:t>
              </a:r>
            </a:p>
          </p:txBody>
        </p:sp>
        <p:sp>
          <p:nvSpPr>
            <p:cNvPr id="322585" name="Text Box 25"/>
            <p:cNvSpPr txBox="1">
              <a:spLocks noChangeArrowheads="1"/>
            </p:cNvSpPr>
            <p:nvPr/>
          </p:nvSpPr>
          <p:spPr bwMode="auto">
            <a:xfrm>
              <a:off x="1536" y="27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c</a:t>
              </a:r>
              <a:endParaRPr lang="en-US" altLang="zh-CN"/>
            </a:p>
          </p:txBody>
        </p:sp>
        <p:sp>
          <p:nvSpPr>
            <p:cNvPr id="322586" name="Text Box 26"/>
            <p:cNvSpPr txBox="1">
              <a:spLocks noChangeArrowheads="1"/>
            </p:cNvSpPr>
            <p:nvPr/>
          </p:nvSpPr>
          <p:spPr bwMode="auto">
            <a:xfrm>
              <a:off x="1248" y="110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LOAD 005</a:t>
              </a:r>
            </a:p>
          </p:txBody>
        </p:sp>
        <p:sp>
          <p:nvSpPr>
            <p:cNvPr id="322587" name="Text Box 27"/>
            <p:cNvSpPr txBox="1">
              <a:spLocks noChangeArrowheads="1"/>
            </p:cNvSpPr>
            <p:nvPr/>
          </p:nvSpPr>
          <p:spPr bwMode="auto">
            <a:xfrm>
              <a:off x="1248" y="134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ADD 006</a:t>
              </a:r>
            </a:p>
          </p:txBody>
        </p:sp>
        <p:sp>
          <p:nvSpPr>
            <p:cNvPr id="322588" name="Text Box 28"/>
            <p:cNvSpPr txBox="1">
              <a:spLocks noChangeArrowheads="1"/>
            </p:cNvSpPr>
            <p:nvPr/>
          </p:nvSpPr>
          <p:spPr bwMode="auto">
            <a:xfrm>
              <a:off x="1248" y="158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SUB 007</a:t>
              </a:r>
            </a:p>
          </p:txBody>
        </p:sp>
        <p:sp>
          <p:nvSpPr>
            <p:cNvPr id="322589" name="Text Box 29"/>
            <p:cNvSpPr txBox="1">
              <a:spLocks noChangeArrowheads="1"/>
            </p:cNvSpPr>
            <p:nvPr/>
          </p:nvSpPr>
          <p:spPr bwMode="auto">
            <a:xfrm>
              <a:off x="1248" y="182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STORE 008</a:t>
              </a:r>
            </a:p>
          </p:txBody>
        </p:sp>
        <p:sp>
          <p:nvSpPr>
            <p:cNvPr id="322590" name="Text Box 30"/>
            <p:cNvSpPr txBox="1">
              <a:spLocks noChangeArrowheads="1"/>
            </p:cNvSpPr>
            <p:nvPr/>
          </p:nvSpPr>
          <p:spPr bwMode="auto">
            <a:xfrm>
              <a:off x="1248" y="206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HALT</a:t>
              </a:r>
            </a:p>
          </p:txBody>
        </p:sp>
      </p:grpSp>
      <p:grpSp>
        <p:nvGrpSpPr>
          <p:cNvPr id="322591" name="Group 31"/>
          <p:cNvGrpSpPr>
            <a:grpSpLocks/>
          </p:cNvGrpSpPr>
          <p:nvPr/>
        </p:nvGrpSpPr>
        <p:grpSpPr bwMode="auto">
          <a:xfrm>
            <a:off x="1581150" y="1295400"/>
            <a:ext cx="6496050" cy="4664075"/>
            <a:chOff x="996" y="816"/>
            <a:chExt cx="4092" cy="2938"/>
          </a:xfrm>
        </p:grpSpPr>
        <p:sp>
          <p:nvSpPr>
            <p:cNvPr id="322592" name="Rectangle 32"/>
            <p:cNvSpPr>
              <a:spLocks noChangeArrowheads="1"/>
            </p:cNvSpPr>
            <p:nvPr/>
          </p:nvSpPr>
          <p:spPr bwMode="auto">
            <a:xfrm>
              <a:off x="1056" y="3504"/>
              <a:ext cx="1248" cy="240"/>
            </a:xfrm>
            <a:prstGeom prst="rect">
              <a:avLst/>
            </a:prstGeom>
            <a:solidFill>
              <a:srgbClr val="EDC7E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2593" name="Text Box 33"/>
            <p:cNvSpPr txBox="1">
              <a:spLocks noChangeArrowheads="1"/>
            </p:cNvSpPr>
            <p:nvPr/>
          </p:nvSpPr>
          <p:spPr bwMode="auto">
            <a:xfrm>
              <a:off x="996" y="3504"/>
              <a:ext cx="140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sz="2000"/>
                <a:t>存储器数据寄存器</a:t>
              </a:r>
            </a:p>
          </p:txBody>
        </p:sp>
        <p:sp>
          <p:nvSpPr>
            <p:cNvPr id="322594" name="Line 34"/>
            <p:cNvSpPr>
              <a:spLocks noChangeShapeType="1"/>
            </p:cNvSpPr>
            <p:nvPr/>
          </p:nvSpPr>
          <p:spPr bwMode="auto">
            <a:xfrm>
              <a:off x="2880" y="1104"/>
              <a:ext cx="0" cy="2640"/>
            </a:xfrm>
            <a:prstGeom prst="line">
              <a:avLst/>
            </a:prstGeom>
            <a:noFill/>
            <a:ln w="127000" cap="sq">
              <a:solidFill>
                <a:srgbClr val="09890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2595" name="Line 35"/>
            <p:cNvSpPr>
              <a:spLocks noChangeShapeType="1"/>
            </p:cNvSpPr>
            <p:nvPr/>
          </p:nvSpPr>
          <p:spPr bwMode="auto">
            <a:xfrm>
              <a:off x="2304" y="3648"/>
              <a:ext cx="576" cy="0"/>
            </a:xfrm>
            <a:prstGeom prst="line">
              <a:avLst/>
            </a:prstGeom>
            <a:noFill/>
            <a:ln w="57150" cap="sq">
              <a:solidFill>
                <a:srgbClr val="9ED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2596" name="AutoShape 36"/>
            <p:cNvSpPr>
              <a:spLocks noChangeArrowheads="1"/>
            </p:cNvSpPr>
            <p:nvPr/>
          </p:nvSpPr>
          <p:spPr bwMode="auto">
            <a:xfrm rot="-10800000">
              <a:off x="3936" y="1680"/>
              <a:ext cx="1152" cy="33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2597" name="Rectangle 37"/>
            <p:cNvSpPr>
              <a:spLocks noChangeArrowheads="1"/>
            </p:cNvSpPr>
            <p:nvPr/>
          </p:nvSpPr>
          <p:spPr bwMode="auto">
            <a:xfrm>
              <a:off x="3648" y="2304"/>
              <a:ext cx="960" cy="240"/>
            </a:xfrm>
            <a:prstGeom prst="rect">
              <a:avLst/>
            </a:pr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b="0"/>
            </a:p>
          </p:txBody>
        </p:sp>
        <p:sp>
          <p:nvSpPr>
            <p:cNvPr id="322598" name="Line 38"/>
            <p:cNvSpPr>
              <a:spLocks noChangeShapeType="1"/>
            </p:cNvSpPr>
            <p:nvPr/>
          </p:nvSpPr>
          <p:spPr bwMode="auto">
            <a:xfrm flipV="1">
              <a:off x="4128" y="2016"/>
              <a:ext cx="0" cy="288"/>
            </a:xfrm>
            <a:prstGeom prst="line">
              <a:avLst/>
            </a:prstGeom>
            <a:noFill/>
            <a:ln w="76200" cap="sq">
              <a:solidFill>
                <a:srgbClr val="9ED933"/>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2599" name="Line 39"/>
            <p:cNvSpPr>
              <a:spLocks noChangeShapeType="1"/>
            </p:cNvSpPr>
            <p:nvPr/>
          </p:nvSpPr>
          <p:spPr bwMode="auto">
            <a:xfrm flipV="1">
              <a:off x="4512" y="1392"/>
              <a:ext cx="0" cy="288"/>
            </a:xfrm>
            <a:prstGeom prst="line">
              <a:avLst/>
            </a:prstGeom>
            <a:noFill/>
            <a:ln w="76200" cap="sq">
              <a:solidFill>
                <a:srgbClr val="9ED933"/>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2600" name="Line 40"/>
            <p:cNvSpPr>
              <a:spLocks noChangeShapeType="1"/>
            </p:cNvSpPr>
            <p:nvPr/>
          </p:nvSpPr>
          <p:spPr bwMode="auto">
            <a:xfrm>
              <a:off x="3264" y="1392"/>
              <a:ext cx="1248" cy="0"/>
            </a:xfrm>
            <a:prstGeom prst="line">
              <a:avLst/>
            </a:prstGeom>
            <a:noFill/>
            <a:ln w="76200" cap="sq">
              <a:solidFill>
                <a:srgbClr val="9ED933"/>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2601" name="Line 41"/>
            <p:cNvSpPr>
              <a:spLocks noChangeShapeType="1"/>
            </p:cNvSpPr>
            <p:nvPr/>
          </p:nvSpPr>
          <p:spPr bwMode="auto">
            <a:xfrm>
              <a:off x="2880" y="2688"/>
              <a:ext cx="1968" cy="0"/>
            </a:xfrm>
            <a:prstGeom prst="line">
              <a:avLst/>
            </a:prstGeom>
            <a:noFill/>
            <a:ln w="76200" cap="sq">
              <a:solidFill>
                <a:srgbClr val="9ED9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2602" name="Line 42"/>
            <p:cNvSpPr>
              <a:spLocks noChangeShapeType="1"/>
            </p:cNvSpPr>
            <p:nvPr/>
          </p:nvSpPr>
          <p:spPr bwMode="auto">
            <a:xfrm flipV="1">
              <a:off x="4848" y="2016"/>
              <a:ext cx="0" cy="672"/>
            </a:xfrm>
            <a:prstGeom prst="line">
              <a:avLst/>
            </a:prstGeom>
            <a:noFill/>
            <a:ln w="76200" cap="sq">
              <a:solidFill>
                <a:srgbClr val="9ED93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2603" name="Line 43"/>
            <p:cNvSpPr>
              <a:spLocks noChangeShapeType="1"/>
            </p:cNvSpPr>
            <p:nvPr/>
          </p:nvSpPr>
          <p:spPr bwMode="auto">
            <a:xfrm>
              <a:off x="3264" y="1392"/>
              <a:ext cx="0" cy="1056"/>
            </a:xfrm>
            <a:prstGeom prst="line">
              <a:avLst/>
            </a:prstGeom>
            <a:noFill/>
            <a:ln w="76200" cap="sq">
              <a:solidFill>
                <a:srgbClr val="9ED9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2604" name="Line 44"/>
            <p:cNvSpPr>
              <a:spLocks noChangeShapeType="1"/>
            </p:cNvSpPr>
            <p:nvPr/>
          </p:nvSpPr>
          <p:spPr bwMode="auto">
            <a:xfrm>
              <a:off x="2880" y="2448"/>
              <a:ext cx="768" cy="0"/>
            </a:xfrm>
            <a:prstGeom prst="line">
              <a:avLst/>
            </a:prstGeom>
            <a:noFill/>
            <a:ln w="76200" cap="sq">
              <a:solidFill>
                <a:srgbClr val="9ED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2605" name="Text Box 45"/>
            <p:cNvSpPr txBox="1">
              <a:spLocks noChangeArrowheads="1"/>
            </p:cNvSpPr>
            <p:nvPr/>
          </p:nvSpPr>
          <p:spPr bwMode="auto">
            <a:xfrm>
              <a:off x="2402" y="816"/>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a:t>数据总线</a:t>
              </a:r>
            </a:p>
          </p:txBody>
        </p:sp>
        <p:sp>
          <p:nvSpPr>
            <p:cNvPr id="322606" name="Text Box 46"/>
            <p:cNvSpPr txBox="1">
              <a:spLocks noChangeArrowheads="1"/>
            </p:cNvSpPr>
            <p:nvPr/>
          </p:nvSpPr>
          <p:spPr bwMode="auto">
            <a:xfrm>
              <a:off x="3603" y="2256"/>
              <a:ext cx="10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a:t>累加寄存器</a:t>
              </a:r>
            </a:p>
          </p:txBody>
        </p:sp>
        <p:sp>
          <p:nvSpPr>
            <p:cNvPr id="322607" name="Text Box 47"/>
            <p:cNvSpPr txBox="1">
              <a:spLocks noChangeArrowheads="1"/>
            </p:cNvSpPr>
            <p:nvPr/>
          </p:nvSpPr>
          <p:spPr bwMode="auto">
            <a:xfrm>
              <a:off x="4272" y="1680"/>
              <a:ext cx="52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t>ALU</a:t>
              </a:r>
            </a:p>
          </p:txBody>
        </p:sp>
      </p:grpSp>
      <p:sp>
        <p:nvSpPr>
          <p:cNvPr id="322608" name="Rectangle 48"/>
          <p:cNvSpPr>
            <a:spLocks noGrp="1" noChangeArrowheads="1"/>
          </p:cNvSpPr>
          <p:nvPr>
            <p:ph type="title" idx="4294967295"/>
          </p:nvPr>
        </p:nvSpPr>
        <p:spPr>
          <a:xfrm>
            <a:off x="0" y="228600"/>
            <a:ext cx="6781800" cy="457200"/>
          </a:xfrm>
        </p:spPr>
        <p:txBody>
          <a:bodyPr/>
          <a:lstStyle/>
          <a:p>
            <a:r>
              <a:rPr lang="en-US" altLang="zh-CN" sz="2400">
                <a:solidFill>
                  <a:schemeClr val="tx1"/>
                </a:solidFill>
                <a:latin typeface="宋体" pitchFamily="2" charset="-122"/>
              </a:rPr>
              <a:t>3</a:t>
            </a:r>
            <a:r>
              <a:rPr lang="en-US" altLang="zh-CN" sz="2400">
                <a:solidFill>
                  <a:schemeClr val="tx1"/>
                </a:solidFill>
                <a:latin typeface="Times New Roman" pitchFamily="18" charset="0"/>
              </a:rPr>
              <a:t>.1</a:t>
            </a:r>
            <a:r>
              <a:rPr lang="en-US" altLang="zh-CN" sz="2400">
                <a:solidFill>
                  <a:schemeClr val="tx1"/>
                </a:solidFill>
                <a:latin typeface="宋体" pitchFamily="2" charset="-122"/>
              </a:rPr>
              <a:t> </a:t>
            </a:r>
            <a:r>
              <a:rPr lang="zh-CN" altLang="en-US" sz="2400">
                <a:solidFill>
                  <a:schemeClr val="tx1"/>
                </a:solidFill>
                <a:latin typeface="宋体" pitchFamily="2" charset="-122"/>
              </a:rPr>
              <a:t>指令格式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25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225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5"/>
          <p:cNvSpPr>
            <a:spLocks noGrp="1"/>
          </p:cNvSpPr>
          <p:nvPr>
            <p:ph type="ftr" sz="quarter" idx="12"/>
          </p:nvPr>
        </p:nvSpPr>
        <p:spPr/>
        <p:txBody>
          <a:bodyPr/>
          <a:lstStyle/>
          <a:p>
            <a:r>
              <a:rPr lang="zh-CN" altLang="en-US"/>
              <a:t>华南理工大学广州学院</a:t>
            </a:r>
          </a:p>
        </p:txBody>
      </p:sp>
      <p:sp>
        <p:nvSpPr>
          <p:cNvPr id="296962" name="Rectangle 2"/>
          <p:cNvSpPr>
            <a:spLocks noGrp="1" noChangeArrowheads="1"/>
          </p:cNvSpPr>
          <p:nvPr>
            <p:ph type="title"/>
          </p:nvPr>
        </p:nvSpPr>
        <p:spPr/>
        <p:txBody>
          <a:bodyPr/>
          <a:lstStyle/>
          <a:p>
            <a:r>
              <a:rPr lang="zh-CN" altLang="en-US" sz="2400">
                <a:latin typeface="Times New Roman" pitchFamily="18" charset="0"/>
              </a:rPr>
              <a:t>第</a:t>
            </a:r>
            <a:r>
              <a:rPr lang="en-US" altLang="zh-CN" sz="2400">
                <a:latin typeface="Times New Roman" pitchFamily="18" charset="0"/>
              </a:rPr>
              <a:t>3</a:t>
            </a:r>
            <a:r>
              <a:rPr lang="zh-CN" altLang="en-US" sz="2400">
                <a:latin typeface="Times New Roman" pitchFamily="18" charset="0"/>
              </a:rPr>
              <a:t>章 小结</a:t>
            </a:r>
            <a:endParaRPr lang="zh-CN" altLang="en-US" sz="3600" b="0">
              <a:latin typeface="宋体" pitchFamily="2" charset="-122"/>
            </a:endParaRPr>
          </a:p>
        </p:txBody>
      </p:sp>
      <p:sp>
        <p:nvSpPr>
          <p:cNvPr id="296963" name="Rectangle 3"/>
          <p:cNvSpPr>
            <a:spLocks noGrp="1" noChangeArrowheads="1"/>
          </p:cNvSpPr>
          <p:nvPr>
            <p:ph type="body" idx="1"/>
          </p:nvPr>
        </p:nvSpPr>
        <p:spPr>
          <a:xfrm>
            <a:off x="685800" y="838200"/>
            <a:ext cx="7772400" cy="5334000"/>
          </a:xfrm>
        </p:spPr>
        <p:txBody>
          <a:bodyPr/>
          <a:lstStyle/>
          <a:p>
            <a:pPr>
              <a:buFontTx/>
              <a:buNone/>
            </a:pPr>
            <a:r>
              <a:rPr lang="en-US" altLang="zh-CN" sz="3600" b="1">
                <a:latin typeface="Times New Roman" pitchFamily="18" charset="0"/>
              </a:rPr>
              <a:t>3.2 </a:t>
            </a:r>
            <a:r>
              <a:rPr lang="zh-CN" altLang="en-US" sz="3600" b="1">
                <a:latin typeface="Times New Roman" pitchFamily="18" charset="0"/>
              </a:rPr>
              <a:t>寻址技术</a:t>
            </a:r>
          </a:p>
          <a:p>
            <a:r>
              <a:rPr lang="zh-CN" altLang="en-US" sz="3600" b="1">
                <a:latin typeface="Times New Roman" pitchFamily="18" charset="0"/>
              </a:rPr>
              <a:t>编址方式</a:t>
            </a:r>
          </a:p>
          <a:p>
            <a:pPr>
              <a:buFontTx/>
              <a:buNone/>
            </a:pPr>
            <a:r>
              <a:rPr lang="zh-CN" altLang="en-US" sz="3600" b="1">
                <a:latin typeface="Times New Roman" pitchFamily="18" charset="0"/>
              </a:rPr>
              <a:t>  字编址、字节编址</a:t>
            </a:r>
          </a:p>
          <a:p>
            <a:r>
              <a:rPr lang="zh-CN" altLang="en-US" sz="3600" b="1">
                <a:latin typeface="Times New Roman" pitchFamily="18" charset="0"/>
              </a:rPr>
              <a:t>指令中地址码的位数</a:t>
            </a:r>
          </a:p>
          <a:p>
            <a:pPr>
              <a:buFontTx/>
              <a:buNone/>
            </a:pPr>
            <a:r>
              <a:rPr lang="zh-CN" altLang="en-US" sz="3600" b="1">
                <a:latin typeface="Times New Roman" pitchFamily="18" charset="0"/>
              </a:rPr>
              <a:t>   主存容量、最小寻址单位</a:t>
            </a:r>
          </a:p>
          <a:p>
            <a:r>
              <a:rPr lang="zh-CN" altLang="en-US" sz="3600" b="1">
                <a:latin typeface="Times New Roman" pitchFamily="18" charset="0"/>
              </a:rPr>
              <a:t>数据寻址和指令寻址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9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69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69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5"/>
          <p:cNvSpPr>
            <a:spLocks noGrp="1"/>
          </p:cNvSpPr>
          <p:nvPr>
            <p:ph type="ftr" sz="quarter" idx="12"/>
          </p:nvPr>
        </p:nvSpPr>
        <p:spPr/>
        <p:txBody>
          <a:bodyPr/>
          <a:lstStyle/>
          <a:p>
            <a:r>
              <a:rPr lang="zh-CN" altLang="en-US"/>
              <a:t>华南理工大学广州学院</a:t>
            </a:r>
          </a:p>
        </p:txBody>
      </p:sp>
      <p:sp>
        <p:nvSpPr>
          <p:cNvPr id="309250" name="Rectangle 2"/>
          <p:cNvSpPr>
            <a:spLocks noGrp="1" noChangeArrowheads="1"/>
          </p:cNvSpPr>
          <p:nvPr>
            <p:ph type="title"/>
          </p:nvPr>
        </p:nvSpPr>
        <p:spPr/>
        <p:txBody>
          <a:bodyPr/>
          <a:lstStyle/>
          <a:p>
            <a:r>
              <a:rPr lang="zh-CN" altLang="en-US" sz="2400">
                <a:latin typeface="Times New Roman" pitchFamily="18" charset="0"/>
              </a:rPr>
              <a:t>第</a:t>
            </a:r>
            <a:r>
              <a:rPr lang="en-US" altLang="zh-CN" sz="2400">
                <a:latin typeface="Times New Roman" pitchFamily="18" charset="0"/>
              </a:rPr>
              <a:t>3</a:t>
            </a:r>
            <a:r>
              <a:rPr lang="zh-CN" altLang="en-US" sz="2400">
                <a:latin typeface="Times New Roman" pitchFamily="18" charset="0"/>
              </a:rPr>
              <a:t>章 小结</a:t>
            </a:r>
            <a:endParaRPr lang="zh-CN" altLang="en-US" sz="3600" b="0">
              <a:latin typeface="宋体" pitchFamily="2" charset="-122"/>
            </a:endParaRPr>
          </a:p>
        </p:txBody>
      </p:sp>
      <p:sp>
        <p:nvSpPr>
          <p:cNvPr id="309251" name="Rectangle 3"/>
          <p:cNvSpPr>
            <a:spLocks noGrp="1" noChangeArrowheads="1"/>
          </p:cNvSpPr>
          <p:nvPr>
            <p:ph type="body" idx="1"/>
          </p:nvPr>
        </p:nvSpPr>
        <p:spPr>
          <a:xfrm>
            <a:off x="685800" y="838200"/>
            <a:ext cx="7772400" cy="5638800"/>
          </a:xfrm>
        </p:spPr>
        <p:txBody>
          <a:bodyPr/>
          <a:lstStyle/>
          <a:p>
            <a:r>
              <a:rPr lang="zh-CN" altLang="en-US" sz="3600" b="1">
                <a:solidFill>
                  <a:srgbClr val="FF0000"/>
                </a:solidFill>
                <a:latin typeface="Times New Roman" pitchFamily="18" charset="0"/>
              </a:rPr>
              <a:t>常见数据寻址方式的特点</a:t>
            </a:r>
          </a:p>
          <a:p>
            <a:pPr>
              <a:lnSpc>
                <a:spcPct val="90000"/>
              </a:lnSpc>
              <a:buFontTx/>
              <a:buNone/>
            </a:pPr>
            <a:r>
              <a:rPr lang="zh-CN" altLang="en-US" sz="3600" b="1">
                <a:solidFill>
                  <a:srgbClr val="FF0000"/>
                </a:solidFill>
                <a:latin typeface="Times New Roman" pitchFamily="18" charset="0"/>
              </a:rPr>
              <a:t>           立即寻址、直接寻址、间接寻址、相对寻址、变址寻址、页面寻址</a:t>
            </a:r>
          </a:p>
          <a:p>
            <a:pPr>
              <a:lnSpc>
                <a:spcPct val="90000"/>
              </a:lnSpc>
            </a:pPr>
            <a:r>
              <a:rPr lang="zh-CN" altLang="en-US" sz="3600" b="1">
                <a:solidFill>
                  <a:srgbClr val="FF0000"/>
                </a:solidFill>
                <a:latin typeface="Times New Roman" pitchFamily="18" charset="0"/>
              </a:rPr>
              <a:t>各种数据寻址方式的速度区别</a:t>
            </a:r>
          </a:p>
          <a:p>
            <a:r>
              <a:rPr lang="zh-CN" altLang="en-US" sz="3600" b="1">
                <a:solidFill>
                  <a:srgbClr val="FF0000"/>
                </a:solidFill>
                <a:latin typeface="Times New Roman" pitchFamily="18" charset="0"/>
              </a:rPr>
              <a:t>有效地址</a:t>
            </a:r>
            <a:r>
              <a:rPr lang="en-US" altLang="zh-CN" sz="3600" b="1">
                <a:solidFill>
                  <a:srgbClr val="FF0000"/>
                </a:solidFill>
                <a:latin typeface="Times New Roman" pitchFamily="18" charset="0"/>
              </a:rPr>
              <a:t>EA</a:t>
            </a:r>
            <a:r>
              <a:rPr lang="zh-CN" altLang="en-US" sz="3600" b="1">
                <a:solidFill>
                  <a:srgbClr val="FF0000"/>
                </a:solidFill>
                <a:latin typeface="Times New Roman" pitchFamily="18" charset="0"/>
              </a:rPr>
              <a:t>的计算</a:t>
            </a:r>
          </a:p>
          <a:p>
            <a:pPr>
              <a:lnSpc>
                <a:spcPct val="90000"/>
              </a:lnSpc>
              <a:buFontTx/>
              <a:buNone/>
            </a:pPr>
            <a:r>
              <a:rPr lang="zh-CN" altLang="en-US" sz="3600" b="1">
                <a:solidFill>
                  <a:srgbClr val="FF0000"/>
                </a:solidFill>
                <a:latin typeface="Times New Roman" pitchFamily="18" charset="0"/>
              </a:rPr>
              <a:t>           直接寻址、间接寻址、变址寻址、页面寻址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2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92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92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92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9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5"/>
          <p:cNvSpPr>
            <a:spLocks noGrp="1"/>
          </p:cNvSpPr>
          <p:nvPr>
            <p:ph type="ftr" sz="quarter" idx="12"/>
          </p:nvPr>
        </p:nvSpPr>
        <p:spPr/>
        <p:txBody>
          <a:bodyPr/>
          <a:lstStyle/>
          <a:p>
            <a:r>
              <a:rPr lang="zh-CN" altLang="en-US"/>
              <a:t>华南理工大学广州学院</a:t>
            </a:r>
          </a:p>
        </p:txBody>
      </p:sp>
      <p:sp>
        <p:nvSpPr>
          <p:cNvPr id="297986" name="Rectangle 2"/>
          <p:cNvSpPr>
            <a:spLocks noGrp="1" noChangeArrowheads="1"/>
          </p:cNvSpPr>
          <p:nvPr>
            <p:ph type="title"/>
          </p:nvPr>
        </p:nvSpPr>
        <p:spPr/>
        <p:txBody>
          <a:bodyPr/>
          <a:lstStyle/>
          <a:p>
            <a:r>
              <a:rPr lang="zh-CN" altLang="en-US" sz="2400">
                <a:latin typeface="Times New Roman" pitchFamily="18" charset="0"/>
              </a:rPr>
              <a:t>第</a:t>
            </a:r>
            <a:r>
              <a:rPr lang="en-US" altLang="zh-CN" sz="2400">
                <a:latin typeface="Times New Roman" pitchFamily="18" charset="0"/>
              </a:rPr>
              <a:t>3</a:t>
            </a:r>
            <a:r>
              <a:rPr lang="zh-CN" altLang="en-US" sz="2400">
                <a:latin typeface="Times New Roman" pitchFamily="18" charset="0"/>
              </a:rPr>
              <a:t>章 小结</a:t>
            </a:r>
            <a:endParaRPr lang="zh-CN" altLang="en-US" sz="3600" b="0">
              <a:latin typeface="宋体" pitchFamily="2" charset="-122"/>
            </a:endParaRPr>
          </a:p>
        </p:txBody>
      </p:sp>
      <p:sp>
        <p:nvSpPr>
          <p:cNvPr id="297987" name="Rectangle 3"/>
          <p:cNvSpPr>
            <a:spLocks noGrp="1" noChangeArrowheads="1"/>
          </p:cNvSpPr>
          <p:nvPr>
            <p:ph type="body" idx="1"/>
          </p:nvPr>
        </p:nvSpPr>
        <p:spPr>
          <a:xfrm>
            <a:off x="685800" y="838200"/>
            <a:ext cx="7772400" cy="6019800"/>
          </a:xfrm>
        </p:spPr>
        <p:txBody>
          <a:bodyPr/>
          <a:lstStyle/>
          <a:p>
            <a:pPr>
              <a:lnSpc>
                <a:spcPct val="90000"/>
              </a:lnSpc>
              <a:buFontTx/>
              <a:buNone/>
            </a:pPr>
            <a:r>
              <a:rPr lang="en-US" altLang="zh-CN" sz="3600" b="1">
                <a:latin typeface="Times New Roman" pitchFamily="18" charset="0"/>
              </a:rPr>
              <a:t>3.3 </a:t>
            </a:r>
            <a:r>
              <a:rPr lang="zh-CN" altLang="en-US" sz="3600" b="1">
                <a:latin typeface="Times New Roman" pitchFamily="18" charset="0"/>
              </a:rPr>
              <a:t>堆栈与堆栈操作</a:t>
            </a:r>
          </a:p>
          <a:p>
            <a:pPr>
              <a:lnSpc>
                <a:spcPct val="80000"/>
              </a:lnSpc>
            </a:pPr>
            <a:r>
              <a:rPr lang="zh-CN" altLang="en-US" sz="3600" b="1">
                <a:latin typeface="Times New Roman" pitchFamily="18" charset="0"/>
              </a:rPr>
              <a:t>存储器堆栈</a:t>
            </a:r>
          </a:p>
          <a:p>
            <a:pPr>
              <a:lnSpc>
                <a:spcPct val="80000"/>
              </a:lnSpc>
            </a:pPr>
            <a:r>
              <a:rPr lang="zh-CN" altLang="en-US" sz="3600" b="1">
                <a:latin typeface="Times New Roman" pitchFamily="18" charset="0"/>
              </a:rPr>
              <a:t>存储器堆栈操作</a:t>
            </a:r>
          </a:p>
          <a:p>
            <a:pPr>
              <a:lnSpc>
                <a:spcPct val="90000"/>
              </a:lnSpc>
              <a:buFontTx/>
              <a:buNone/>
            </a:pPr>
            <a:r>
              <a:rPr lang="zh-CN" altLang="en-US" sz="3600" b="1">
                <a:latin typeface="Times New Roman" pitchFamily="18" charset="0"/>
              </a:rPr>
              <a:t>            进栈、出栈时栈指针的修改和数据的压入和弹出</a:t>
            </a:r>
          </a:p>
          <a:p>
            <a:pPr>
              <a:lnSpc>
                <a:spcPct val="90000"/>
              </a:lnSpc>
              <a:buFontTx/>
              <a:buNone/>
            </a:pPr>
            <a:r>
              <a:rPr lang="en-US" altLang="zh-CN" sz="3600" b="1">
                <a:latin typeface="Times New Roman" pitchFamily="18" charset="0"/>
              </a:rPr>
              <a:t>3.4 </a:t>
            </a:r>
            <a:r>
              <a:rPr lang="zh-CN" altLang="en-US" sz="3600" b="1">
                <a:latin typeface="Times New Roman" pitchFamily="18" charset="0"/>
              </a:rPr>
              <a:t>指令类型</a:t>
            </a:r>
          </a:p>
          <a:p>
            <a:pPr>
              <a:lnSpc>
                <a:spcPct val="90000"/>
              </a:lnSpc>
            </a:pPr>
            <a:r>
              <a:rPr lang="zh-CN" altLang="en-US" sz="3600" b="1">
                <a:latin typeface="Times New Roman" pitchFamily="18" charset="0"/>
              </a:rPr>
              <a:t>程序控制类指令</a:t>
            </a:r>
          </a:p>
          <a:p>
            <a:pPr>
              <a:lnSpc>
                <a:spcPct val="80000"/>
              </a:lnSpc>
              <a:buFontTx/>
              <a:buNone/>
            </a:pPr>
            <a:r>
              <a:rPr lang="zh-CN" altLang="en-US" sz="3600" b="1">
                <a:latin typeface="Times New Roman" pitchFamily="18" charset="0"/>
              </a:rPr>
              <a:t>            转移、转子、返回指令的区别</a:t>
            </a:r>
          </a:p>
          <a:p>
            <a:pPr>
              <a:lnSpc>
                <a:spcPct val="90000"/>
              </a:lnSpc>
            </a:pPr>
            <a:r>
              <a:rPr lang="zh-CN" altLang="en-US" sz="3600" b="1">
                <a:latin typeface="Times New Roman" pitchFamily="18" charset="0"/>
              </a:rPr>
              <a:t>输入</a:t>
            </a:r>
            <a:r>
              <a:rPr lang="en-US" altLang="zh-CN" sz="3600" b="1">
                <a:latin typeface="Times New Roman" pitchFamily="18" charset="0"/>
              </a:rPr>
              <a:t>/</a:t>
            </a:r>
            <a:r>
              <a:rPr lang="zh-CN" altLang="en-US" sz="3600" b="1">
                <a:latin typeface="Times New Roman" pitchFamily="18" charset="0"/>
              </a:rPr>
              <a:t>输出类指令</a:t>
            </a:r>
          </a:p>
          <a:p>
            <a:pPr>
              <a:lnSpc>
                <a:spcPct val="80000"/>
              </a:lnSpc>
              <a:buFontTx/>
              <a:buNone/>
            </a:pPr>
            <a:r>
              <a:rPr lang="zh-CN" altLang="en-US" sz="3600" b="1">
                <a:latin typeface="Times New Roman" pitchFamily="18" charset="0"/>
              </a:rPr>
              <a:t>            独立编址</a:t>
            </a:r>
            <a:r>
              <a:rPr lang="en-US" altLang="zh-CN" sz="3600" b="1">
                <a:latin typeface="Times New Roman" pitchFamily="18" charset="0"/>
              </a:rPr>
              <a:t>I/O</a:t>
            </a:r>
            <a:r>
              <a:rPr lang="zh-CN" altLang="en-US" sz="3600" b="1">
                <a:latin typeface="Times New Roman" pitchFamily="18" charset="0"/>
              </a:rPr>
              <a:t>、统一编址</a:t>
            </a:r>
            <a:r>
              <a:rPr lang="en-US" altLang="zh-CN" sz="3600" b="1">
                <a:latin typeface="Times New Roman" pitchFamily="18" charset="0"/>
              </a:rPr>
              <a:t>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7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79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79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79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79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79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79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798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979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5"/>
          <p:cNvSpPr>
            <a:spLocks noGrp="1"/>
          </p:cNvSpPr>
          <p:nvPr>
            <p:ph type="ftr" sz="quarter" idx="12"/>
          </p:nvPr>
        </p:nvSpPr>
        <p:spPr/>
        <p:txBody>
          <a:bodyPr/>
          <a:lstStyle/>
          <a:p>
            <a:r>
              <a:rPr lang="zh-CN" altLang="en-US"/>
              <a:t>华南理工大学广州学院</a:t>
            </a:r>
          </a:p>
        </p:txBody>
      </p:sp>
      <p:sp>
        <p:nvSpPr>
          <p:cNvPr id="299010" name="Rectangle 2"/>
          <p:cNvSpPr>
            <a:spLocks noGrp="1" noChangeArrowheads="1"/>
          </p:cNvSpPr>
          <p:nvPr>
            <p:ph type="title"/>
          </p:nvPr>
        </p:nvSpPr>
        <p:spPr/>
        <p:txBody>
          <a:bodyPr/>
          <a:lstStyle/>
          <a:p>
            <a:r>
              <a:rPr lang="zh-CN" altLang="en-US" sz="2400">
                <a:latin typeface="Times New Roman" pitchFamily="18" charset="0"/>
              </a:rPr>
              <a:t>第</a:t>
            </a:r>
            <a:r>
              <a:rPr lang="en-US" altLang="zh-CN" sz="2400">
                <a:latin typeface="Times New Roman" pitchFamily="18" charset="0"/>
              </a:rPr>
              <a:t>3</a:t>
            </a:r>
            <a:r>
              <a:rPr lang="zh-CN" altLang="en-US" sz="2400">
                <a:latin typeface="Times New Roman" pitchFamily="18" charset="0"/>
              </a:rPr>
              <a:t>章 小结</a:t>
            </a:r>
            <a:endParaRPr lang="zh-CN" altLang="en-US" sz="3600" b="0">
              <a:latin typeface="宋体" pitchFamily="2" charset="-122"/>
            </a:endParaRPr>
          </a:p>
        </p:txBody>
      </p:sp>
      <p:sp>
        <p:nvSpPr>
          <p:cNvPr id="299011" name="Rectangle 3"/>
          <p:cNvSpPr>
            <a:spLocks noGrp="1" noChangeArrowheads="1"/>
          </p:cNvSpPr>
          <p:nvPr>
            <p:ph type="body" idx="1"/>
          </p:nvPr>
        </p:nvSpPr>
        <p:spPr>
          <a:xfrm>
            <a:off x="685800" y="990600"/>
            <a:ext cx="7924800" cy="5105400"/>
          </a:xfrm>
        </p:spPr>
        <p:txBody>
          <a:bodyPr/>
          <a:lstStyle/>
          <a:p>
            <a:pPr>
              <a:buFontTx/>
              <a:buNone/>
            </a:pPr>
            <a:r>
              <a:rPr lang="en-US" altLang="zh-CN" sz="3600" b="1">
                <a:latin typeface="Times New Roman" pitchFamily="18" charset="0"/>
              </a:rPr>
              <a:t>3.5 </a:t>
            </a:r>
            <a:r>
              <a:rPr lang="zh-CN" altLang="en-US" sz="3600" b="1">
                <a:latin typeface="Times New Roman" pitchFamily="18" charset="0"/>
              </a:rPr>
              <a:t>指令系统的发展</a:t>
            </a:r>
          </a:p>
          <a:p>
            <a:r>
              <a:rPr lang="en-US" altLang="zh-CN" sz="3600" b="1">
                <a:latin typeface="Times New Roman" pitchFamily="18" charset="0"/>
              </a:rPr>
              <a:t>CISC</a:t>
            </a:r>
          </a:p>
          <a:p>
            <a:r>
              <a:rPr lang="en-US" altLang="zh-CN" sz="3600" b="1">
                <a:latin typeface="Times New Roman" pitchFamily="18" charset="0"/>
              </a:rPr>
              <a:t>RISC</a:t>
            </a:r>
          </a:p>
          <a:p>
            <a:r>
              <a:rPr lang="en-US" altLang="zh-CN" sz="3600" b="1">
                <a:latin typeface="Times New Roman" pitchFamily="18" charset="0"/>
              </a:rPr>
              <a:t>VLIW</a:t>
            </a:r>
          </a:p>
          <a:p>
            <a:r>
              <a:rPr lang="en-US" altLang="zh-CN" sz="3600" b="1">
                <a:latin typeface="Times New Roman" pitchFamily="18" charset="0"/>
              </a:rPr>
              <a:t>EPIC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9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9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90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70" name="页脚占位符 3"/>
          <p:cNvSpPr>
            <a:spLocks noGrp="1"/>
          </p:cNvSpPr>
          <p:nvPr>
            <p:ph type="ftr" sz="quarter" idx="12"/>
          </p:nvPr>
        </p:nvSpPr>
        <p:spPr/>
        <p:txBody>
          <a:bodyPr/>
          <a:lstStyle/>
          <a:p>
            <a:r>
              <a:rPr lang="zh-CN" altLang="en-US"/>
              <a:t>华南理工大学广州学院</a:t>
            </a:r>
          </a:p>
        </p:txBody>
      </p:sp>
      <p:grpSp>
        <p:nvGrpSpPr>
          <p:cNvPr id="323586" name="Group 2"/>
          <p:cNvGrpSpPr>
            <a:grpSpLocks/>
          </p:cNvGrpSpPr>
          <p:nvPr/>
        </p:nvGrpSpPr>
        <p:grpSpPr bwMode="auto">
          <a:xfrm>
            <a:off x="1066800" y="1295400"/>
            <a:ext cx="7010400" cy="4664075"/>
            <a:chOff x="672" y="816"/>
            <a:chExt cx="4416" cy="2938"/>
          </a:xfrm>
        </p:grpSpPr>
        <p:grpSp>
          <p:nvGrpSpPr>
            <p:cNvPr id="323587" name="Group 3"/>
            <p:cNvGrpSpPr>
              <a:grpSpLocks/>
            </p:cNvGrpSpPr>
            <p:nvPr/>
          </p:nvGrpSpPr>
          <p:grpSpPr bwMode="auto">
            <a:xfrm>
              <a:off x="672" y="864"/>
              <a:ext cx="1728" cy="2449"/>
              <a:chOff x="672" y="864"/>
              <a:chExt cx="1728" cy="2449"/>
            </a:xfrm>
          </p:grpSpPr>
          <p:sp>
            <p:nvSpPr>
              <p:cNvPr id="323588" name="Rectangle 4"/>
              <p:cNvSpPr>
                <a:spLocks noChangeArrowheads="1"/>
              </p:cNvSpPr>
              <p:nvPr/>
            </p:nvSpPr>
            <p:spPr bwMode="auto">
              <a:xfrm>
                <a:off x="1056" y="1152"/>
                <a:ext cx="1248" cy="2160"/>
              </a:xfrm>
              <a:prstGeom prst="rect">
                <a:avLst/>
              </a:pr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589" name="Line 5"/>
              <p:cNvSpPr>
                <a:spLocks noChangeShapeType="1"/>
              </p:cNvSpPr>
              <p:nvPr/>
            </p:nvSpPr>
            <p:spPr bwMode="auto">
              <a:xfrm>
                <a:off x="1056" y="139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590" name="Line 6"/>
              <p:cNvSpPr>
                <a:spLocks noChangeShapeType="1"/>
              </p:cNvSpPr>
              <p:nvPr/>
            </p:nvSpPr>
            <p:spPr bwMode="auto">
              <a:xfrm>
                <a:off x="1056" y="163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591" name="Line 7"/>
              <p:cNvSpPr>
                <a:spLocks noChangeShapeType="1"/>
              </p:cNvSpPr>
              <p:nvPr/>
            </p:nvSpPr>
            <p:spPr bwMode="auto">
              <a:xfrm>
                <a:off x="1056" y="187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592" name="Line 8"/>
              <p:cNvSpPr>
                <a:spLocks noChangeShapeType="1"/>
              </p:cNvSpPr>
              <p:nvPr/>
            </p:nvSpPr>
            <p:spPr bwMode="auto">
              <a:xfrm>
                <a:off x="1056" y="211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593" name="Line 9"/>
              <p:cNvSpPr>
                <a:spLocks noChangeShapeType="1"/>
              </p:cNvSpPr>
              <p:nvPr/>
            </p:nvSpPr>
            <p:spPr bwMode="auto">
              <a:xfrm>
                <a:off x="1056" y="235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594" name="Line 10"/>
              <p:cNvSpPr>
                <a:spLocks noChangeShapeType="1"/>
              </p:cNvSpPr>
              <p:nvPr/>
            </p:nvSpPr>
            <p:spPr bwMode="auto">
              <a:xfrm>
                <a:off x="1056" y="259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595" name="Line 11"/>
              <p:cNvSpPr>
                <a:spLocks noChangeShapeType="1"/>
              </p:cNvSpPr>
              <p:nvPr/>
            </p:nvSpPr>
            <p:spPr bwMode="auto">
              <a:xfrm>
                <a:off x="1056" y="283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596" name="Line 12"/>
              <p:cNvSpPr>
                <a:spLocks noChangeShapeType="1"/>
              </p:cNvSpPr>
              <p:nvPr/>
            </p:nvSpPr>
            <p:spPr bwMode="auto">
              <a:xfrm>
                <a:off x="1056" y="331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597" name="Line 13"/>
              <p:cNvSpPr>
                <a:spLocks noChangeShapeType="1"/>
              </p:cNvSpPr>
              <p:nvPr/>
            </p:nvSpPr>
            <p:spPr bwMode="auto">
              <a:xfrm>
                <a:off x="1056" y="307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598" name="Text Box 14"/>
              <p:cNvSpPr txBox="1">
                <a:spLocks noChangeArrowheads="1"/>
              </p:cNvSpPr>
              <p:nvPr/>
            </p:nvSpPr>
            <p:spPr bwMode="auto">
              <a:xfrm>
                <a:off x="672" y="11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000</a:t>
                </a:r>
              </a:p>
            </p:txBody>
          </p:sp>
          <p:sp>
            <p:nvSpPr>
              <p:cNvPr id="323599" name="Text Box 15"/>
              <p:cNvSpPr txBox="1">
                <a:spLocks noChangeArrowheads="1"/>
              </p:cNvSpPr>
              <p:nvPr/>
            </p:nvSpPr>
            <p:spPr bwMode="auto">
              <a:xfrm>
                <a:off x="672" y="13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001</a:t>
                </a:r>
              </a:p>
            </p:txBody>
          </p:sp>
          <p:sp>
            <p:nvSpPr>
              <p:cNvPr id="323600" name="Text Box 16"/>
              <p:cNvSpPr txBox="1">
                <a:spLocks noChangeArrowheads="1"/>
              </p:cNvSpPr>
              <p:nvPr/>
            </p:nvSpPr>
            <p:spPr bwMode="auto">
              <a:xfrm>
                <a:off x="672" y="15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002</a:t>
                </a:r>
              </a:p>
            </p:txBody>
          </p:sp>
          <p:sp>
            <p:nvSpPr>
              <p:cNvPr id="323601" name="Text Box 17"/>
              <p:cNvSpPr txBox="1">
                <a:spLocks noChangeArrowheads="1"/>
              </p:cNvSpPr>
              <p:nvPr/>
            </p:nvSpPr>
            <p:spPr bwMode="auto">
              <a:xfrm>
                <a:off x="672" y="18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003</a:t>
                </a:r>
              </a:p>
            </p:txBody>
          </p:sp>
          <p:sp>
            <p:nvSpPr>
              <p:cNvPr id="323602" name="Text Box 18"/>
              <p:cNvSpPr txBox="1">
                <a:spLocks noChangeArrowheads="1"/>
              </p:cNvSpPr>
              <p:nvPr/>
            </p:nvSpPr>
            <p:spPr bwMode="auto">
              <a:xfrm>
                <a:off x="672" y="23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005</a:t>
                </a:r>
              </a:p>
            </p:txBody>
          </p:sp>
          <p:sp>
            <p:nvSpPr>
              <p:cNvPr id="323603" name="Text Box 19"/>
              <p:cNvSpPr txBox="1">
                <a:spLocks noChangeArrowheads="1"/>
              </p:cNvSpPr>
              <p:nvPr/>
            </p:nvSpPr>
            <p:spPr bwMode="auto">
              <a:xfrm>
                <a:off x="672" y="25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006</a:t>
                </a:r>
              </a:p>
            </p:txBody>
          </p:sp>
          <p:sp>
            <p:nvSpPr>
              <p:cNvPr id="323604" name="Text Box 20"/>
              <p:cNvSpPr txBox="1">
                <a:spLocks noChangeArrowheads="1"/>
              </p:cNvSpPr>
              <p:nvPr/>
            </p:nvSpPr>
            <p:spPr bwMode="auto">
              <a:xfrm>
                <a:off x="672" y="27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007</a:t>
                </a:r>
              </a:p>
            </p:txBody>
          </p:sp>
          <p:sp>
            <p:nvSpPr>
              <p:cNvPr id="323605" name="Text Box 21"/>
              <p:cNvSpPr txBox="1">
                <a:spLocks noChangeArrowheads="1"/>
              </p:cNvSpPr>
              <p:nvPr/>
            </p:nvSpPr>
            <p:spPr bwMode="auto">
              <a:xfrm>
                <a:off x="672" y="30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008</a:t>
                </a:r>
              </a:p>
            </p:txBody>
          </p:sp>
          <p:sp>
            <p:nvSpPr>
              <p:cNvPr id="323606" name="Text Box 22"/>
              <p:cNvSpPr txBox="1">
                <a:spLocks noChangeArrowheads="1"/>
              </p:cNvSpPr>
              <p:nvPr/>
            </p:nvSpPr>
            <p:spPr bwMode="auto">
              <a:xfrm>
                <a:off x="672" y="206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004</a:t>
                </a:r>
              </a:p>
            </p:txBody>
          </p:sp>
          <p:sp>
            <p:nvSpPr>
              <p:cNvPr id="323607" name="Text Box 23"/>
              <p:cNvSpPr txBox="1">
                <a:spLocks noChangeArrowheads="1"/>
              </p:cNvSpPr>
              <p:nvPr/>
            </p:nvSpPr>
            <p:spPr bwMode="auto">
              <a:xfrm>
                <a:off x="1392" y="864"/>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a:t>主存</a:t>
                </a:r>
              </a:p>
            </p:txBody>
          </p:sp>
          <p:sp>
            <p:nvSpPr>
              <p:cNvPr id="323608" name="Text Box 24"/>
              <p:cNvSpPr txBox="1">
                <a:spLocks noChangeArrowheads="1"/>
              </p:cNvSpPr>
              <p:nvPr/>
            </p:nvSpPr>
            <p:spPr bwMode="auto">
              <a:xfrm>
                <a:off x="1536" y="25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b</a:t>
                </a:r>
              </a:p>
            </p:txBody>
          </p:sp>
          <p:sp>
            <p:nvSpPr>
              <p:cNvPr id="323609" name="Text Box 25"/>
              <p:cNvSpPr txBox="1">
                <a:spLocks noChangeArrowheads="1"/>
              </p:cNvSpPr>
              <p:nvPr/>
            </p:nvSpPr>
            <p:spPr bwMode="auto">
              <a:xfrm>
                <a:off x="1536" y="23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a</a:t>
                </a:r>
              </a:p>
            </p:txBody>
          </p:sp>
          <p:sp>
            <p:nvSpPr>
              <p:cNvPr id="323610" name="Text Box 26"/>
              <p:cNvSpPr txBox="1">
                <a:spLocks noChangeArrowheads="1"/>
              </p:cNvSpPr>
              <p:nvPr/>
            </p:nvSpPr>
            <p:spPr bwMode="auto">
              <a:xfrm>
                <a:off x="1536" y="27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c</a:t>
                </a:r>
                <a:endParaRPr lang="en-US" altLang="zh-CN"/>
              </a:p>
            </p:txBody>
          </p:sp>
          <p:sp>
            <p:nvSpPr>
              <p:cNvPr id="323611" name="Text Box 27"/>
              <p:cNvSpPr txBox="1">
                <a:spLocks noChangeArrowheads="1"/>
              </p:cNvSpPr>
              <p:nvPr/>
            </p:nvSpPr>
            <p:spPr bwMode="auto">
              <a:xfrm>
                <a:off x="1248" y="110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LOAD 005</a:t>
                </a:r>
              </a:p>
            </p:txBody>
          </p:sp>
          <p:sp>
            <p:nvSpPr>
              <p:cNvPr id="323612" name="Text Box 28"/>
              <p:cNvSpPr txBox="1">
                <a:spLocks noChangeArrowheads="1"/>
              </p:cNvSpPr>
              <p:nvPr/>
            </p:nvSpPr>
            <p:spPr bwMode="auto">
              <a:xfrm>
                <a:off x="1248" y="134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ADD 006</a:t>
                </a:r>
              </a:p>
            </p:txBody>
          </p:sp>
          <p:sp>
            <p:nvSpPr>
              <p:cNvPr id="323613" name="Text Box 29"/>
              <p:cNvSpPr txBox="1">
                <a:spLocks noChangeArrowheads="1"/>
              </p:cNvSpPr>
              <p:nvPr/>
            </p:nvSpPr>
            <p:spPr bwMode="auto">
              <a:xfrm>
                <a:off x="1248" y="158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SUB 007</a:t>
                </a:r>
              </a:p>
            </p:txBody>
          </p:sp>
          <p:sp>
            <p:nvSpPr>
              <p:cNvPr id="323614" name="Text Box 30"/>
              <p:cNvSpPr txBox="1">
                <a:spLocks noChangeArrowheads="1"/>
              </p:cNvSpPr>
              <p:nvPr/>
            </p:nvSpPr>
            <p:spPr bwMode="auto">
              <a:xfrm>
                <a:off x="1248" y="182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STORE 008</a:t>
                </a:r>
              </a:p>
            </p:txBody>
          </p:sp>
          <p:sp>
            <p:nvSpPr>
              <p:cNvPr id="323615" name="Text Box 31"/>
              <p:cNvSpPr txBox="1">
                <a:spLocks noChangeArrowheads="1"/>
              </p:cNvSpPr>
              <p:nvPr/>
            </p:nvSpPr>
            <p:spPr bwMode="auto">
              <a:xfrm>
                <a:off x="1248" y="206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HALT</a:t>
                </a:r>
              </a:p>
            </p:txBody>
          </p:sp>
        </p:grpSp>
        <p:grpSp>
          <p:nvGrpSpPr>
            <p:cNvPr id="323616" name="Group 32"/>
            <p:cNvGrpSpPr>
              <a:grpSpLocks/>
            </p:cNvGrpSpPr>
            <p:nvPr/>
          </p:nvGrpSpPr>
          <p:grpSpPr bwMode="auto">
            <a:xfrm>
              <a:off x="1008" y="816"/>
              <a:ext cx="4080" cy="2938"/>
              <a:chOff x="1008" y="816"/>
              <a:chExt cx="4080" cy="2938"/>
            </a:xfrm>
          </p:grpSpPr>
          <p:sp>
            <p:nvSpPr>
              <p:cNvPr id="323617" name="Rectangle 33"/>
              <p:cNvSpPr>
                <a:spLocks noChangeArrowheads="1"/>
              </p:cNvSpPr>
              <p:nvPr/>
            </p:nvSpPr>
            <p:spPr bwMode="auto">
              <a:xfrm>
                <a:off x="1056" y="3504"/>
                <a:ext cx="1248" cy="240"/>
              </a:xfrm>
              <a:prstGeom prst="rect">
                <a:avLst/>
              </a:prstGeom>
              <a:solidFill>
                <a:srgbClr val="EDC7E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618" name="Text Box 34"/>
              <p:cNvSpPr txBox="1">
                <a:spLocks noChangeArrowheads="1"/>
              </p:cNvSpPr>
              <p:nvPr/>
            </p:nvSpPr>
            <p:spPr bwMode="auto">
              <a:xfrm>
                <a:off x="1008" y="3504"/>
                <a:ext cx="138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sz="2000"/>
                  <a:t>存储器数据寄存器</a:t>
                </a:r>
              </a:p>
            </p:txBody>
          </p:sp>
          <p:sp>
            <p:nvSpPr>
              <p:cNvPr id="323619" name="Line 35"/>
              <p:cNvSpPr>
                <a:spLocks noChangeShapeType="1"/>
              </p:cNvSpPr>
              <p:nvPr/>
            </p:nvSpPr>
            <p:spPr bwMode="auto">
              <a:xfrm>
                <a:off x="2880" y="1104"/>
                <a:ext cx="0" cy="2640"/>
              </a:xfrm>
              <a:prstGeom prst="line">
                <a:avLst/>
              </a:prstGeom>
              <a:noFill/>
              <a:ln w="127000" cap="sq">
                <a:solidFill>
                  <a:srgbClr val="09890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620" name="Line 36"/>
              <p:cNvSpPr>
                <a:spLocks noChangeShapeType="1"/>
              </p:cNvSpPr>
              <p:nvPr/>
            </p:nvSpPr>
            <p:spPr bwMode="auto">
              <a:xfrm>
                <a:off x="2304" y="3648"/>
                <a:ext cx="576" cy="0"/>
              </a:xfrm>
              <a:prstGeom prst="line">
                <a:avLst/>
              </a:prstGeom>
              <a:noFill/>
              <a:ln w="57150" cap="sq">
                <a:solidFill>
                  <a:srgbClr val="9ED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621" name="AutoShape 37"/>
              <p:cNvSpPr>
                <a:spLocks noChangeArrowheads="1"/>
              </p:cNvSpPr>
              <p:nvPr/>
            </p:nvSpPr>
            <p:spPr bwMode="auto">
              <a:xfrm rot="-10800000">
                <a:off x="3936" y="1680"/>
                <a:ext cx="1152" cy="33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622" name="Rectangle 38"/>
              <p:cNvSpPr>
                <a:spLocks noChangeArrowheads="1"/>
              </p:cNvSpPr>
              <p:nvPr/>
            </p:nvSpPr>
            <p:spPr bwMode="auto">
              <a:xfrm>
                <a:off x="3648" y="2304"/>
                <a:ext cx="960" cy="240"/>
              </a:xfrm>
              <a:prstGeom prst="rect">
                <a:avLst/>
              </a:pr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b="0"/>
              </a:p>
            </p:txBody>
          </p:sp>
          <p:sp>
            <p:nvSpPr>
              <p:cNvPr id="323623" name="Line 39"/>
              <p:cNvSpPr>
                <a:spLocks noChangeShapeType="1"/>
              </p:cNvSpPr>
              <p:nvPr/>
            </p:nvSpPr>
            <p:spPr bwMode="auto">
              <a:xfrm flipV="1">
                <a:off x="4128" y="2016"/>
                <a:ext cx="0" cy="288"/>
              </a:xfrm>
              <a:prstGeom prst="line">
                <a:avLst/>
              </a:prstGeom>
              <a:noFill/>
              <a:ln w="76200" cap="sq">
                <a:solidFill>
                  <a:srgbClr val="9ED933"/>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624" name="Line 40"/>
              <p:cNvSpPr>
                <a:spLocks noChangeShapeType="1"/>
              </p:cNvSpPr>
              <p:nvPr/>
            </p:nvSpPr>
            <p:spPr bwMode="auto">
              <a:xfrm flipV="1">
                <a:off x="4512" y="1392"/>
                <a:ext cx="0" cy="288"/>
              </a:xfrm>
              <a:prstGeom prst="line">
                <a:avLst/>
              </a:prstGeom>
              <a:noFill/>
              <a:ln w="76200" cap="sq">
                <a:solidFill>
                  <a:srgbClr val="9ED933"/>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625" name="Line 41"/>
              <p:cNvSpPr>
                <a:spLocks noChangeShapeType="1"/>
              </p:cNvSpPr>
              <p:nvPr/>
            </p:nvSpPr>
            <p:spPr bwMode="auto">
              <a:xfrm>
                <a:off x="3264" y="1392"/>
                <a:ext cx="1248" cy="0"/>
              </a:xfrm>
              <a:prstGeom prst="line">
                <a:avLst/>
              </a:prstGeom>
              <a:noFill/>
              <a:ln w="76200" cap="sq">
                <a:solidFill>
                  <a:srgbClr val="9ED933"/>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626" name="Line 42"/>
              <p:cNvSpPr>
                <a:spLocks noChangeShapeType="1"/>
              </p:cNvSpPr>
              <p:nvPr/>
            </p:nvSpPr>
            <p:spPr bwMode="auto">
              <a:xfrm>
                <a:off x="2880" y="2688"/>
                <a:ext cx="1968" cy="0"/>
              </a:xfrm>
              <a:prstGeom prst="line">
                <a:avLst/>
              </a:prstGeom>
              <a:noFill/>
              <a:ln w="76200" cap="sq">
                <a:solidFill>
                  <a:srgbClr val="9ED9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627" name="Line 43"/>
              <p:cNvSpPr>
                <a:spLocks noChangeShapeType="1"/>
              </p:cNvSpPr>
              <p:nvPr/>
            </p:nvSpPr>
            <p:spPr bwMode="auto">
              <a:xfrm flipV="1">
                <a:off x="4848" y="2016"/>
                <a:ext cx="0" cy="672"/>
              </a:xfrm>
              <a:prstGeom prst="line">
                <a:avLst/>
              </a:prstGeom>
              <a:noFill/>
              <a:ln w="76200" cap="sq">
                <a:solidFill>
                  <a:srgbClr val="9ED93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628" name="Line 44"/>
              <p:cNvSpPr>
                <a:spLocks noChangeShapeType="1"/>
              </p:cNvSpPr>
              <p:nvPr/>
            </p:nvSpPr>
            <p:spPr bwMode="auto">
              <a:xfrm>
                <a:off x="3264" y="1392"/>
                <a:ext cx="0" cy="1056"/>
              </a:xfrm>
              <a:prstGeom prst="line">
                <a:avLst/>
              </a:prstGeom>
              <a:noFill/>
              <a:ln w="76200" cap="sq">
                <a:solidFill>
                  <a:srgbClr val="9ED9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629" name="Line 45"/>
              <p:cNvSpPr>
                <a:spLocks noChangeShapeType="1"/>
              </p:cNvSpPr>
              <p:nvPr/>
            </p:nvSpPr>
            <p:spPr bwMode="auto">
              <a:xfrm>
                <a:off x="2880" y="2448"/>
                <a:ext cx="768" cy="0"/>
              </a:xfrm>
              <a:prstGeom prst="line">
                <a:avLst/>
              </a:prstGeom>
              <a:noFill/>
              <a:ln w="76200" cap="sq">
                <a:solidFill>
                  <a:srgbClr val="9ED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630" name="Text Box 46"/>
              <p:cNvSpPr txBox="1">
                <a:spLocks noChangeArrowheads="1"/>
              </p:cNvSpPr>
              <p:nvPr/>
            </p:nvSpPr>
            <p:spPr bwMode="auto">
              <a:xfrm>
                <a:off x="2402" y="816"/>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a:t>数据总线</a:t>
                </a:r>
              </a:p>
            </p:txBody>
          </p:sp>
          <p:sp>
            <p:nvSpPr>
              <p:cNvPr id="323631" name="Text Box 47"/>
              <p:cNvSpPr txBox="1">
                <a:spLocks noChangeArrowheads="1"/>
              </p:cNvSpPr>
              <p:nvPr/>
            </p:nvSpPr>
            <p:spPr bwMode="auto">
              <a:xfrm>
                <a:off x="3603" y="2256"/>
                <a:ext cx="10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a:t>累加寄存器</a:t>
                </a:r>
              </a:p>
            </p:txBody>
          </p:sp>
          <p:sp>
            <p:nvSpPr>
              <p:cNvPr id="323632" name="Text Box 48"/>
              <p:cNvSpPr txBox="1">
                <a:spLocks noChangeArrowheads="1"/>
              </p:cNvSpPr>
              <p:nvPr/>
            </p:nvSpPr>
            <p:spPr bwMode="auto">
              <a:xfrm>
                <a:off x="4272" y="1680"/>
                <a:ext cx="52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t>ALU</a:t>
                </a:r>
              </a:p>
            </p:txBody>
          </p:sp>
        </p:grpSp>
      </p:grpSp>
      <p:sp>
        <p:nvSpPr>
          <p:cNvPr id="323633" name="Rectangle 49"/>
          <p:cNvSpPr>
            <a:spLocks noGrp="1" noChangeArrowheads="1"/>
          </p:cNvSpPr>
          <p:nvPr>
            <p:ph type="title" idx="4294967295"/>
          </p:nvPr>
        </p:nvSpPr>
        <p:spPr>
          <a:xfrm>
            <a:off x="0" y="228600"/>
            <a:ext cx="6781800" cy="457200"/>
          </a:xfrm>
        </p:spPr>
        <p:txBody>
          <a:bodyPr/>
          <a:lstStyle/>
          <a:p>
            <a:r>
              <a:rPr lang="en-US" altLang="zh-CN" sz="2400">
                <a:solidFill>
                  <a:schemeClr val="tx1"/>
                </a:solidFill>
                <a:latin typeface="宋体" pitchFamily="2" charset="-122"/>
              </a:rPr>
              <a:t>3</a:t>
            </a:r>
            <a:r>
              <a:rPr lang="en-US" altLang="zh-CN" sz="2400">
                <a:solidFill>
                  <a:schemeClr val="tx1"/>
                </a:solidFill>
                <a:latin typeface="Times New Roman" pitchFamily="18" charset="0"/>
              </a:rPr>
              <a:t>.1</a:t>
            </a:r>
            <a:r>
              <a:rPr lang="en-US" altLang="zh-CN" sz="2400">
                <a:solidFill>
                  <a:schemeClr val="tx1"/>
                </a:solidFill>
                <a:latin typeface="宋体" pitchFamily="2" charset="-122"/>
              </a:rPr>
              <a:t> </a:t>
            </a:r>
            <a:r>
              <a:rPr lang="zh-CN" altLang="en-US" sz="2400">
                <a:solidFill>
                  <a:schemeClr val="tx1"/>
                </a:solidFill>
                <a:latin typeface="宋体" pitchFamily="2" charset="-122"/>
              </a:rPr>
              <a:t>指令格式</a:t>
            </a:r>
          </a:p>
        </p:txBody>
      </p:sp>
      <p:sp>
        <p:nvSpPr>
          <p:cNvPr id="323634" name="Rectangle 50"/>
          <p:cNvSpPr>
            <a:spLocks noChangeArrowheads="1"/>
          </p:cNvSpPr>
          <p:nvPr/>
        </p:nvSpPr>
        <p:spPr bwMode="auto">
          <a:xfrm>
            <a:off x="1676400" y="3733800"/>
            <a:ext cx="19812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635" name="Rectangle 51"/>
          <p:cNvSpPr>
            <a:spLocks noChangeArrowheads="1"/>
          </p:cNvSpPr>
          <p:nvPr/>
        </p:nvSpPr>
        <p:spPr bwMode="auto">
          <a:xfrm>
            <a:off x="1676400" y="1828800"/>
            <a:ext cx="19812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636" name="Text Box 52"/>
          <p:cNvSpPr txBox="1">
            <a:spLocks noChangeArrowheads="1"/>
          </p:cNvSpPr>
          <p:nvPr/>
        </p:nvSpPr>
        <p:spPr bwMode="auto">
          <a:xfrm>
            <a:off x="1981200" y="17526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LOAD 005</a:t>
            </a:r>
          </a:p>
        </p:txBody>
      </p:sp>
      <p:sp>
        <p:nvSpPr>
          <p:cNvPr id="323637" name="Text Box 53"/>
          <p:cNvSpPr txBox="1">
            <a:spLocks noChangeArrowheads="1"/>
          </p:cNvSpPr>
          <p:nvPr/>
        </p:nvSpPr>
        <p:spPr bwMode="auto">
          <a:xfrm>
            <a:off x="2438400" y="3657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a</a:t>
            </a:r>
          </a:p>
        </p:txBody>
      </p:sp>
      <p:sp>
        <p:nvSpPr>
          <p:cNvPr id="323638" name="Line 54"/>
          <p:cNvSpPr>
            <a:spLocks noChangeShapeType="1"/>
          </p:cNvSpPr>
          <p:nvPr/>
        </p:nvSpPr>
        <p:spPr bwMode="auto">
          <a:xfrm>
            <a:off x="457200" y="1981200"/>
            <a:ext cx="609600" cy="0"/>
          </a:xfrm>
          <a:prstGeom prst="line">
            <a:avLst/>
          </a:prstGeom>
          <a:noFill/>
          <a:ln w="57150" cap="sq">
            <a:solidFill>
              <a:srgbClr val="7A48C4"/>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639" name="Line 55"/>
          <p:cNvSpPr>
            <a:spLocks noChangeShapeType="1"/>
          </p:cNvSpPr>
          <p:nvPr/>
        </p:nvSpPr>
        <p:spPr bwMode="auto">
          <a:xfrm>
            <a:off x="3657600" y="2057400"/>
            <a:ext cx="304800" cy="0"/>
          </a:xfrm>
          <a:prstGeom prst="line">
            <a:avLst/>
          </a:prstGeom>
          <a:noFill/>
          <a:ln w="571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640" name="Line 56"/>
          <p:cNvSpPr>
            <a:spLocks noChangeShapeType="1"/>
          </p:cNvSpPr>
          <p:nvPr/>
        </p:nvSpPr>
        <p:spPr bwMode="auto">
          <a:xfrm>
            <a:off x="3962400" y="2057400"/>
            <a:ext cx="0" cy="1905000"/>
          </a:xfrm>
          <a:prstGeom prst="line">
            <a:avLst/>
          </a:prstGeom>
          <a:noFill/>
          <a:ln w="571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641" name="Line 57"/>
          <p:cNvSpPr>
            <a:spLocks noChangeShapeType="1"/>
          </p:cNvSpPr>
          <p:nvPr/>
        </p:nvSpPr>
        <p:spPr bwMode="auto">
          <a:xfrm flipH="1">
            <a:off x="3657600" y="3962400"/>
            <a:ext cx="304800" cy="0"/>
          </a:xfrm>
          <a:prstGeom prst="line">
            <a:avLst/>
          </a:prstGeom>
          <a:noFill/>
          <a:ln w="57150" cap="sq">
            <a:solidFill>
              <a:srgbClr val="7A48C4"/>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642" name="Line 58"/>
          <p:cNvSpPr>
            <a:spLocks noChangeShapeType="1"/>
          </p:cNvSpPr>
          <p:nvPr/>
        </p:nvSpPr>
        <p:spPr bwMode="auto">
          <a:xfrm>
            <a:off x="4572000" y="3886200"/>
            <a:ext cx="12192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643" name="Rectangle 59"/>
          <p:cNvSpPr>
            <a:spLocks noChangeArrowheads="1"/>
          </p:cNvSpPr>
          <p:nvPr/>
        </p:nvSpPr>
        <p:spPr bwMode="auto">
          <a:xfrm>
            <a:off x="5795963" y="3644900"/>
            <a:ext cx="15240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644" name="Text Box 60"/>
          <p:cNvSpPr txBox="1">
            <a:spLocks noChangeArrowheads="1"/>
          </p:cNvSpPr>
          <p:nvPr/>
        </p:nvSpPr>
        <p:spPr bwMode="auto">
          <a:xfrm>
            <a:off x="6400800" y="3581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FF0000"/>
                </a:solidFill>
                <a:latin typeface="宋体" pitchFamily="2" charset="-122"/>
              </a:rPr>
              <a:t>a</a:t>
            </a:r>
          </a:p>
        </p:txBody>
      </p:sp>
      <p:sp>
        <p:nvSpPr>
          <p:cNvPr id="323645" name="Line 61"/>
          <p:cNvSpPr>
            <a:spLocks noChangeShapeType="1"/>
          </p:cNvSpPr>
          <p:nvPr/>
        </p:nvSpPr>
        <p:spPr bwMode="auto">
          <a:xfrm>
            <a:off x="3657600" y="5791200"/>
            <a:ext cx="9144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646" name="Line 62"/>
          <p:cNvSpPr>
            <a:spLocks noChangeShapeType="1"/>
          </p:cNvSpPr>
          <p:nvPr/>
        </p:nvSpPr>
        <p:spPr bwMode="auto">
          <a:xfrm flipV="1">
            <a:off x="4572000" y="3886200"/>
            <a:ext cx="0" cy="19050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647" name="Rectangle 63"/>
          <p:cNvSpPr>
            <a:spLocks noChangeArrowheads="1"/>
          </p:cNvSpPr>
          <p:nvPr/>
        </p:nvSpPr>
        <p:spPr bwMode="auto">
          <a:xfrm>
            <a:off x="1676400" y="5562600"/>
            <a:ext cx="1981200" cy="381000"/>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648" name="Text Box 64"/>
          <p:cNvSpPr txBox="1">
            <a:spLocks noChangeArrowheads="1"/>
          </p:cNvSpPr>
          <p:nvPr/>
        </p:nvSpPr>
        <p:spPr bwMode="auto">
          <a:xfrm>
            <a:off x="2438400" y="5486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FF0000"/>
                </a:solidFill>
                <a:latin typeface="宋体" pitchFamily="2" charset="-122"/>
              </a:rPr>
              <a:t>a</a:t>
            </a:r>
          </a:p>
        </p:txBody>
      </p:sp>
      <p:sp>
        <p:nvSpPr>
          <p:cNvPr id="323649" name="AutoShape 65"/>
          <p:cNvSpPr>
            <a:spLocks noChangeArrowheads="1"/>
          </p:cNvSpPr>
          <p:nvPr/>
        </p:nvSpPr>
        <p:spPr bwMode="auto">
          <a:xfrm>
            <a:off x="2514600" y="4038600"/>
            <a:ext cx="304800" cy="1676400"/>
          </a:xfrm>
          <a:prstGeom prst="downArrow">
            <a:avLst>
              <a:gd name="adj1" fmla="val 57519"/>
              <a:gd name="adj2" fmla="val 137500"/>
            </a:avLst>
          </a:prstGeom>
          <a:solidFill>
            <a:srgbClr val="9900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23650" name="Group 66"/>
          <p:cNvGrpSpPr>
            <a:grpSpLocks/>
          </p:cNvGrpSpPr>
          <p:nvPr/>
        </p:nvGrpSpPr>
        <p:grpSpPr bwMode="auto">
          <a:xfrm>
            <a:off x="3114675" y="914400"/>
            <a:ext cx="1409700" cy="609600"/>
            <a:chOff x="3354" y="3264"/>
            <a:chExt cx="888" cy="384"/>
          </a:xfrm>
        </p:grpSpPr>
        <p:sp>
          <p:nvSpPr>
            <p:cNvPr id="323651" name="AutoShape 67"/>
            <p:cNvSpPr>
              <a:spLocks noChangeArrowheads="1"/>
            </p:cNvSpPr>
            <p:nvPr/>
          </p:nvSpPr>
          <p:spPr bwMode="auto">
            <a:xfrm>
              <a:off x="3360" y="3264"/>
              <a:ext cx="864" cy="384"/>
            </a:xfrm>
            <a:prstGeom prst="wedgeRoundRectCallout">
              <a:avLst>
                <a:gd name="adj1" fmla="val -69444"/>
                <a:gd name="adj2" fmla="val 123176"/>
                <a:gd name="adj3" fmla="val 16667"/>
              </a:avLst>
            </a:prstGeom>
            <a:solidFill>
              <a:srgbClr val="FFFFCC"/>
            </a:solidFill>
            <a:ln w="1270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b="0"/>
            </a:p>
          </p:txBody>
        </p:sp>
        <p:sp>
          <p:nvSpPr>
            <p:cNvPr id="323652" name="Text Box 68"/>
            <p:cNvSpPr txBox="1">
              <a:spLocks noChangeArrowheads="1"/>
            </p:cNvSpPr>
            <p:nvPr/>
          </p:nvSpPr>
          <p:spPr bwMode="auto">
            <a:xfrm>
              <a:off x="3354" y="3312"/>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a:solidFill>
                    <a:srgbClr val="808000"/>
                  </a:solidFill>
                </a:rPr>
                <a:t>取数指令</a:t>
              </a: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3638"/>
                                        </p:tgtEl>
                                        <p:attrNameLst>
                                          <p:attrName>style.visibility</p:attrName>
                                        </p:attrNameLst>
                                      </p:cBhvr>
                                      <p:to>
                                        <p:strVal val="visible"/>
                                      </p:to>
                                    </p:set>
                                    <p:animEffect transition="in" filter="wipe(left)">
                                      <p:cBhvr>
                                        <p:cTn id="7" dur="500"/>
                                        <p:tgtEl>
                                          <p:spTgt spid="323638"/>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23635"/>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23636"/>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499"/>
                                          </p:stCondLst>
                                        </p:cTn>
                                        <p:tgtEl>
                                          <p:spTgt spid="323650"/>
                                        </p:tgtEl>
                                        <p:attrNameLst>
                                          <p:attrName>style.visibility</p:attrName>
                                        </p:attrNameLst>
                                      </p:cBhvr>
                                      <p:to>
                                        <p:strVal val="visible"/>
                                      </p:to>
                                    </p:set>
                                  </p:childTnLst>
                                </p:cTn>
                              </p:par>
                            </p:childTnLst>
                          </p:cTn>
                        </p:par>
                        <p:par>
                          <p:cTn id="17" fill="hold" nodeType="afterGroup">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323639"/>
                                        </p:tgtEl>
                                        <p:attrNameLst>
                                          <p:attrName>style.visibility</p:attrName>
                                        </p:attrNameLst>
                                      </p:cBhvr>
                                      <p:to>
                                        <p:strVal val="visible"/>
                                      </p:to>
                                    </p:set>
                                    <p:animEffect transition="in" filter="wipe(left)">
                                      <p:cBhvr>
                                        <p:cTn id="20" dur="500"/>
                                        <p:tgtEl>
                                          <p:spTgt spid="323639"/>
                                        </p:tgtEl>
                                      </p:cBhvr>
                                    </p:animEffect>
                                  </p:childTnLst>
                                </p:cTn>
                              </p:par>
                            </p:childTnLst>
                          </p:cTn>
                        </p:par>
                        <p:par>
                          <p:cTn id="21" fill="hold" nodeType="afterGroup">
                            <p:stCondLst>
                              <p:cond delay="2500"/>
                            </p:stCondLst>
                            <p:childTnLst>
                              <p:par>
                                <p:cTn id="22" presetID="22" presetClass="entr" presetSubtype="1" fill="hold" grpId="0" nodeType="afterEffect">
                                  <p:stCondLst>
                                    <p:cond delay="0"/>
                                  </p:stCondLst>
                                  <p:childTnLst>
                                    <p:set>
                                      <p:cBhvr>
                                        <p:cTn id="23" dur="1" fill="hold">
                                          <p:stCondLst>
                                            <p:cond delay="0"/>
                                          </p:stCondLst>
                                        </p:cTn>
                                        <p:tgtEl>
                                          <p:spTgt spid="323640"/>
                                        </p:tgtEl>
                                        <p:attrNameLst>
                                          <p:attrName>style.visibility</p:attrName>
                                        </p:attrNameLst>
                                      </p:cBhvr>
                                      <p:to>
                                        <p:strVal val="visible"/>
                                      </p:to>
                                    </p:set>
                                    <p:animEffect transition="in" filter="wipe(up)">
                                      <p:cBhvr>
                                        <p:cTn id="24" dur="500"/>
                                        <p:tgtEl>
                                          <p:spTgt spid="323640"/>
                                        </p:tgtEl>
                                      </p:cBhvr>
                                    </p:animEffect>
                                  </p:childTnLst>
                                </p:cTn>
                              </p:par>
                            </p:childTnLst>
                          </p:cTn>
                        </p:par>
                        <p:par>
                          <p:cTn id="25" fill="hold" nodeType="afterGroup">
                            <p:stCondLst>
                              <p:cond delay="3000"/>
                            </p:stCondLst>
                            <p:childTnLst>
                              <p:par>
                                <p:cTn id="26" presetID="22" presetClass="entr" presetSubtype="2" fill="hold" grpId="0" nodeType="afterEffect">
                                  <p:stCondLst>
                                    <p:cond delay="0"/>
                                  </p:stCondLst>
                                  <p:childTnLst>
                                    <p:set>
                                      <p:cBhvr>
                                        <p:cTn id="27" dur="1" fill="hold">
                                          <p:stCondLst>
                                            <p:cond delay="0"/>
                                          </p:stCondLst>
                                        </p:cTn>
                                        <p:tgtEl>
                                          <p:spTgt spid="323641"/>
                                        </p:tgtEl>
                                        <p:attrNameLst>
                                          <p:attrName>style.visibility</p:attrName>
                                        </p:attrNameLst>
                                      </p:cBhvr>
                                      <p:to>
                                        <p:strVal val="visible"/>
                                      </p:to>
                                    </p:set>
                                    <p:animEffect transition="in" filter="wipe(right)">
                                      <p:cBhvr>
                                        <p:cTn id="28" dur="500"/>
                                        <p:tgtEl>
                                          <p:spTgt spid="323641"/>
                                        </p:tgtEl>
                                      </p:cBhvr>
                                    </p:animEffect>
                                  </p:childTnLst>
                                </p:cTn>
                              </p:par>
                            </p:childTnLst>
                          </p:cTn>
                        </p:par>
                        <p:par>
                          <p:cTn id="29" fill="hold" nodeType="afterGroup">
                            <p:stCondLst>
                              <p:cond delay="3500"/>
                            </p:stCondLst>
                            <p:childTnLst>
                              <p:par>
                                <p:cTn id="30" presetID="1" presetClass="entr" presetSubtype="0" fill="hold" grpId="0" nodeType="afterEffect">
                                  <p:stCondLst>
                                    <p:cond delay="400"/>
                                  </p:stCondLst>
                                  <p:childTnLst>
                                    <p:set>
                                      <p:cBhvr>
                                        <p:cTn id="31" dur="1" fill="hold">
                                          <p:stCondLst>
                                            <p:cond delay="499"/>
                                          </p:stCondLst>
                                        </p:cTn>
                                        <p:tgtEl>
                                          <p:spTgt spid="323634"/>
                                        </p:tgtEl>
                                        <p:attrNameLst>
                                          <p:attrName>style.visibility</p:attrName>
                                        </p:attrNameLst>
                                      </p:cBhvr>
                                      <p:to>
                                        <p:strVal val="visible"/>
                                      </p:to>
                                    </p:set>
                                  </p:childTnLst>
                                </p:cTn>
                              </p:par>
                            </p:childTnLst>
                          </p:cTn>
                        </p:par>
                        <p:par>
                          <p:cTn id="32" fill="hold" nodeType="afterGroup">
                            <p:stCondLst>
                              <p:cond delay="4400"/>
                            </p:stCondLst>
                            <p:childTnLst>
                              <p:par>
                                <p:cTn id="33" presetID="1" presetClass="entr" presetSubtype="0" fill="hold" grpId="0" nodeType="afterEffect">
                                  <p:stCondLst>
                                    <p:cond delay="0"/>
                                  </p:stCondLst>
                                  <p:childTnLst>
                                    <p:set>
                                      <p:cBhvr>
                                        <p:cTn id="34" dur="1" fill="hold">
                                          <p:stCondLst>
                                            <p:cond delay="499"/>
                                          </p:stCondLst>
                                        </p:cTn>
                                        <p:tgtEl>
                                          <p:spTgt spid="323637"/>
                                        </p:tgtEl>
                                        <p:attrNameLst>
                                          <p:attrName>style.visibility</p:attrName>
                                        </p:attrNameLst>
                                      </p:cBhvr>
                                      <p:to>
                                        <p:strVal val="visible"/>
                                      </p:to>
                                    </p:set>
                                  </p:childTnLst>
                                </p:cTn>
                              </p:par>
                            </p:childTnLst>
                          </p:cTn>
                        </p:par>
                        <p:par>
                          <p:cTn id="35" fill="hold" nodeType="afterGroup">
                            <p:stCondLst>
                              <p:cond delay="4900"/>
                            </p:stCondLst>
                            <p:childTnLst>
                              <p:par>
                                <p:cTn id="36" presetID="22" presetClass="entr" presetSubtype="1" fill="hold" grpId="0" nodeType="afterEffect">
                                  <p:stCondLst>
                                    <p:cond delay="0"/>
                                  </p:stCondLst>
                                  <p:childTnLst>
                                    <p:set>
                                      <p:cBhvr>
                                        <p:cTn id="37" dur="1" fill="hold">
                                          <p:stCondLst>
                                            <p:cond delay="0"/>
                                          </p:stCondLst>
                                        </p:cTn>
                                        <p:tgtEl>
                                          <p:spTgt spid="323649"/>
                                        </p:tgtEl>
                                        <p:attrNameLst>
                                          <p:attrName>style.visibility</p:attrName>
                                        </p:attrNameLst>
                                      </p:cBhvr>
                                      <p:to>
                                        <p:strVal val="visible"/>
                                      </p:to>
                                    </p:set>
                                    <p:animEffect transition="in" filter="wipe(up)">
                                      <p:cBhvr>
                                        <p:cTn id="38" dur="500"/>
                                        <p:tgtEl>
                                          <p:spTgt spid="323649"/>
                                        </p:tgtEl>
                                      </p:cBhvr>
                                    </p:animEffect>
                                  </p:childTnLst>
                                </p:cTn>
                              </p:par>
                            </p:childTnLst>
                          </p:cTn>
                        </p:par>
                        <p:par>
                          <p:cTn id="39" fill="hold" nodeType="afterGroup">
                            <p:stCondLst>
                              <p:cond delay="5400"/>
                            </p:stCondLst>
                            <p:childTnLst>
                              <p:par>
                                <p:cTn id="40" presetID="1" presetClass="entr" presetSubtype="0" fill="hold" grpId="0" nodeType="afterEffect">
                                  <p:stCondLst>
                                    <p:cond delay="0"/>
                                  </p:stCondLst>
                                  <p:childTnLst>
                                    <p:set>
                                      <p:cBhvr>
                                        <p:cTn id="41" dur="1" fill="hold">
                                          <p:stCondLst>
                                            <p:cond delay="499"/>
                                          </p:stCondLst>
                                        </p:cTn>
                                        <p:tgtEl>
                                          <p:spTgt spid="323647"/>
                                        </p:tgtEl>
                                        <p:attrNameLst>
                                          <p:attrName>style.visibility</p:attrName>
                                        </p:attrNameLst>
                                      </p:cBhvr>
                                      <p:to>
                                        <p:strVal val="visible"/>
                                      </p:to>
                                    </p:set>
                                  </p:childTnLst>
                                </p:cTn>
                              </p:par>
                            </p:childTnLst>
                          </p:cTn>
                        </p:par>
                        <p:par>
                          <p:cTn id="42" fill="hold" nodeType="afterGroup">
                            <p:stCondLst>
                              <p:cond delay="5900"/>
                            </p:stCondLst>
                            <p:childTnLst>
                              <p:par>
                                <p:cTn id="43" presetID="1" presetClass="entr" presetSubtype="0" fill="hold" grpId="0" nodeType="afterEffect">
                                  <p:stCondLst>
                                    <p:cond delay="400"/>
                                  </p:stCondLst>
                                  <p:childTnLst>
                                    <p:set>
                                      <p:cBhvr>
                                        <p:cTn id="44" dur="1" fill="hold">
                                          <p:stCondLst>
                                            <p:cond delay="499"/>
                                          </p:stCondLst>
                                        </p:cTn>
                                        <p:tgtEl>
                                          <p:spTgt spid="323648"/>
                                        </p:tgtEl>
                                        <p:attrNameLst>
                                          <p:attrName>style.visibility</p:attrName>
                                        </p:attrNameLst>
                                      </p:cBhvr>
                                      <p:to>
                                        <p:strVal val="visible"/>
                                      </p:to>
                                    </p:set>
                                  </p:childTnLst>
                                </p:cTn>
                              </p:par>
                            </p:childTnLst>
                          </p:cTn>
                        </p:par>
                        <p:par>
                          <p:cTn id="45" fill="hold" nodeType="afterGroup">
                            <p:stCondLst>
                              <p:cond delay="6800"/>
                            </p:stCondLst>
                            <p:childTnLst>
                              <p:par>
                                <p:cTn id="46" presetID="22" presetClass="entr" presetSubtype="8" fill="hold" grpId="0" nodeType="afterEffect">
                                  <p:stCondLst>
                                    <p:cond delay="0"/>
                                  </p:stCondLst>
                                  <p:childTnLst>
                                    <p:set>
                                      <p:cBhvr>
                                        <p:cTn id="47" dur="1" fill="hold">
                                          <p:stCondLst>
                                            <p:cond delay="0"/>
                                          </p:stCondLst>
                                        </p:cTn>
                                        <p:tgtEl>
                                          <p:spTgt spid="323645"/>
                                        </p:tgtEl>
                                        <p:attrNameLst>
                                          <p:attrName>style.visibility</p:attrName>
                                        </p:attrNameLst>
                                      </p:cBhvr>
                                      <p:to>
                                        <p:strVal val="visible"/>
                                      </p:to>
                                    </p:set>
                                    <p:animEffect transition="in" filter="wipe(left)">
                                      <p:cBhvr>
                                        <p:cTn id="48" dur="500"/>
                                        <p:tgtEl>
                                          <p:spTgt spid="323645"/>
                                        </p:tgtEl>
                                      </p:cBhvr>
                                    </p:animEffect>
                                  </p:childTnLst>
                                </p:cTn>
                              </p:par>
                            </p:childTnLst>
                          </p:cTn>
                        </p:par>
                        <p:par>
                          <p:cTn id="49" fill="hold" nodeType="afterGroup">
                            <p:stCondLst>
                              <p:cond delay="7300"/>
                            </p:stCondLst>
                            <p:childTnLst>
                              <p:par>
                                <p:cTn id="50" presetID="22" presetClass="entr" presetSubtype="4" fill="hold" grpId="0" nodeType="afterEffect">
                                  <p:stCondLst>
                                    <p:cond delay="0"/>
                                  </p:stCondLst>
                                  <p:childTnLst>
                                    <p:set>
                                      <p:cBhvr>
                                        <p:cTn id="51" dur="1" fill="hold">
                                          <p:stCondLst>
                                            <p:cond delay="0"/>
                                          </p:stCondLst>
                                        </p:cTn>
                                        <p:tgtEl>
                                          <p:spTgt spid="323646"/>
                                        </p:tgtEl>
                                        <p:attrNameLst>
                                          <p:attrName>style.visibility</p:attrName>
                                        </p:attrNameLst>
                                      </p:cBhvr>
                                      <p:to>
                                        <p:strVal val="visible"/>
                                      </p:to>
                                    </p:set>
                                    <p:animEffect transition="in" filter="wipe(down)">
                                      <p:cBhvr>
                                        <p:cTn id="52" dur="500"/>
                                        <p:tgtEl>
                                          <p:spTgt spid="323646"/>
                                        </p:tgtEl>
                                      </p:cBhvr>
                                    </p:animEffect>
                                  </p:childTnLst>
                                </p:cTn>
                              </p:par>
                            </p:childTnLst>
                          </p:cTn>
                        </p:par>
                        <p:par>
                          <p:cTn id="53" fill="hold" nodeType="afterGroup">
                            <p:stCondLst>
                              <p:cond delay="7800"/>
                            </p:stCondLst>
                            <p:childTnLst>
                              <p:par>
                                <p:cTn id="54" presetID="22" presetClass="entr" presetSubtype="8" fill="hold" grpId="0" nodeType="afterEffect">
                                  <p:stCondLst>
                                    <p:cond delay="0"/>
                                  </p:stCondLst>
                                  <p:childTnLst>
                                    <p:set>
                                      <p:cBhvr>
                                        <p:cTn id="55" dur="1" fill="hold">
                                          <p:stCondLst>
                                            <p:cond delay="0"/>
                                          </p:stCondLst>
                                        </p:cTn>
                                        <p:tgtEl>
                                          <p:spTgt spid="323642"/>
                                        </p:tgtEl>
                                        <p:attrNameLst>
                                          <p:attrName>style.visibility</p:attrName>
                                        </p:attrNameLst>
                                      </p:cBhvr>
                                      <p:to>
                                        <p:strVal val="visible"/>
                                      </p:to>
                                    </p:set>
                                    <p:animEffect transition="in" filter="wipe(left)">
                                      <p:cBhvr>
                                        <p:cTn id="56" dur="500"/>
                                        <p:tgtEl>
                                          <p:spTgt spid="323642"/>
                                        </p:tgtEl>
                                      </p:cBhvr>
                                    </p:animEffect>
                                  </p:childTnLst>
                                </p:cTn>
                              </p:par>
                            </p:childTnLst>
                          </p:cTn>
                        </p:par>
                        <p:par>
                          <p:cTn id="57" fill="hold" nodeType="afterGroup">
                            <p:stCondLst>
                              <p:cond delay="8300"/>
                            </p:stCondLst>
                            <p:childTnLst>
                              <p:par>
                                <p:cTn id="58" presetID="1" presetClass="entr" presetSubtype="0" fill="hold" grpId="0" nodeType="afterEffect">
                                  <p:stCondLst>
                                    <p:cond delay="0"/>
                                  </p:stCondLst>
                                  <p:childTnLst>
                                    <p:set>
                                      <p:cBhvr>
                                        <p:cTn id="59" dur="1" fill="hold">
                                          <p:stCondLst>
                                            <p:cond delay="499"/>
                                          </p:stCondLst>
                                        </p:cTn>
                                        <p:tgtEl>
                                          <p:spTgt spid="323643"/>
                                        </p:tgtEl>
                                        <p:attrNameLst>
                                          <p:attrName>style.visibility</p:attrName>
                                        </p:attrNameLst>
                                      </p:cBhvr>
                                      <p:to>
                                        <p:strVal val="visible"/>
                                      </p:to>
                                    </p:set>
                                  </p:childTnLst>
                                </p:cTn>
                              </p:par>
                            </p:childTnLst>
                          </p:cTn>
                        </p:par>
                        <p:par>
                          <p:cTn id="60" fill="hold" nodeType="afterGroup">
                            <p:stCondLst>
                              <p:cond delay="8800"/>
                            </p:stCondLst>
                            <p:childTnLst>
                              <p:par>
                                <p:cTn id="61" presetID="22" presetClass="entr" presetSubtype="2" fill="hold" grpId="0" nodeType="afterEffect">
                                  <p:stCondLst>
                                    <p:cond delay="400"/>
                                  </p:stCondLst>
                                  <p:childTnLst>
                                    <p:set>
                                      <p:cBhvr>
                                        <p:cTn id="62" dur="1" fill="hold">
                                          <p:stCondLst>
                                            <p:cond delay="0"/>
                                          </p:stCondLst>
                                        </p:cTn>
                                        <p:tgtEl>
                                          <p:spTgt spid="323644"/>
                                        </p:tgtEl>
                                        <p:attrNameLst>
                                          <p:attrName>style.visibility</p:attrName>
                                        </p:attrNameLst>
                                      </p:cBhvr>
                                      <p:to>
                                        <p:strVal val="visible"/>
                                      </p:to>
                                    </p:set>
                                    <p:animEffect transition="in" filter="wipe(right)">
                                      <p:cBhvr>
                                        <p:cTn id="63" dur="500"/>
                                        <p:tgtEl>
                                          <p:spTgt spid="323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634" grpId="0" animBg="1"/>
      <p:bldP spid="323635" grpId="0" animBg="1"/>
      <p:bldP spid="323636" grpId="0" autoUpdateAnimBg="0"/>
      <p:bldP spid="323637" grpId="0" autoUpdateAnimBg="0"/>
      <p:bldP spid="323638" grpId="0" animBg="1"/>
      <p:bldP spid="323639" grpId="0" animBg="1"/>
      <p:bldP spid="323640" grpId="0" animBg="1"/>
      <p:bldP spid="323641" grpId="0" animBg="1"/>
      <p:bldP spid="323642" grpId="0" animBg="1"/>
      <p:bldP spid="323643" grpId="0" animBg="1"/>
      <p:bldP spid="323644" grpId="0" autoUpdateAnimBg="0"/>
      <p:bldP spid="323645" grpId="0" animBg="1"/>
      <p:bldP spid="323646" grpId="0" animBg="1"/>
      <p:bldP spid="323647" grpId="0" animBg="1"/>
      <p:bldP spid="323648" grpId="0" autoUpdateAnimBg="0"/>
      <p:bldP spid="32364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85" name="页脚占位符 3"/>
          <p:cNvSpPr>
            <a:spLocks noGrp="1"/>
          </p:cNvSpPr>
          <p:nvPr>
            <p:ph type="ftr" sz="quarter" idx="12"/>
          </p:nvPr>
        </p:nvSpPr>
        <p:spPr/>
        <p:txBody>
          <a:bodyPr/>
          <a:lstStyle/>
          <a:p>
            <a:r>
              <a:rPr lang="zh-CN" altLang="en-US"/>
              <a:t>华南理工大学广州学院</a:t>
            </a:r>
          </a:p>
        </p:txBody>
      </p:sp>
      <p:grpSp>
        <p:nvGrpSpPr>
          <p:cNvPr id="324610" name="Group 2"/>
          <p:cNvGrpSpPr>
            <a:grpSpLocks/>
          </p:cNvGrpSpPr>
          <p:nvPr/>
        </p:nvGrpSpPr>
        <p:grpSpPr bwMode="auto">
          <a:xfrm>
            <a:off x="1066800" y="1295400"/>
            <a:ext cx="7010400" cy="4664075"/>
            <a:chOff x="672" y="816"/>
            <a:chExt cx="4416" cy="2938"/>
          </a:xfrm>
        </p:grpSpPr>
        <p:grpSp>
          <p:nvGrpSpPr>
            <p:cNvPr id="324611" name="Group 3"/>
            <p:cNvGrpSpPr>
              <a:grpSpLocks/>
            </p:cNvGrpSpPr>
            <p:nvPr/>
          </p:nvGrpSpPr>
          <p:grpSpPr bwMode="auto">
            <a:xfrm>
              <a:off x="672" y="864"/>
              <a:ext cx="1728" cy="2449"/>
              <a:chOff x="672" y="864"/>
              <a:chExt cx="1728" cy="2449"/>
            </a:xfrm>
          </p:grpSpPr>
          <p:sp>
            <p:nvSpPr>
              <p:cNvPr id="324612" name="Rectangle 4"/>
              <p:cNvSpPr>
                <a:spLocks noChangeArrowheads="1"/>
              </p:cNvSpPr>
              <p:nvPr/>
            </p:nvSpPr>
            <p:spPr bwMode="auto">
              <a:xfrm>
                <a:off x="1056" y="1152"/>
                <a:ext cx="1248" cy="2160"/>
              </a:xfrm>
              <a:prstGeom prst="rect">
                <a:avLst/>
              </a:pr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13" name="Line 5"/>
              <p:cNvSpPr>
                <a:spLocks noChangeShapeType="1"/>
              </p:cNvSpPr>
              <p:nvPr/>
            </p:nvSpPr>
            <p:spPr bwMode="auto">
              <a:xfrm>
                <a:off x="1056" y="139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14" name="Line 6"/>
              <p:cNvSpPr>
                <a:spLocks noChangeShapeType="1"/>
              </p:cNvSpPr>
              <p:nvPr/>
            </p:nvSpPr>
            <p:spPr bwMode="auto">
              <a:xfrm>
                <a:off x="1056" y="163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15" name="Line 7"/>
              <p:cNvSpPr>
                <a:spLocks noChangeShapeType="1"/>
              </p:cNvSpPr>
              <p:nvPr/>
            </p:nvSpPr>
            <p:spPr bwMode="auto">
              <a:xfrm>
                <a:off x="1056" y="187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16" name="Line 8"/>
              <p:cNvSpPr>
                <a:spLocks noChangeShapeType="1"/>
              </p:cNvSpPr>
              <p:nvPr/>
            </p:nvSpPr>
            <p:spPr bwMode="auto">
              <a:xfrm>
                <a:off x="1056" y="211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17" name="Line 9"/>
              <p:cNvSpPr>
                <a:spLocks noChangeShapeType="1"/>
              </p:cNvSpPr>
              <p:nvPr/>
            </p:nvSpPr>
            <p:spPr bwMode="auto">
              <a:xfrm>
                <a:off x="1056" y="235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18" name="Line 10"/>
              <p:cNvSpPr>
                <a:spLocks noChangeShapeType="1"/>
              </p:cNvSpPr>
              <p:nvPr/>
            </p:nvSpPr>
            <p:spPr bwMode="auto">
              <a:xfrm>
                <a:off x="1056" y="259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19" name="Line 11"/>
              <p:cNvSpPr>
                <a:spLocks noChangeShapeType="1"/>
              </p:cNvSpPr>
              <p:nvPr/>
            </p:nvSpPr>
            <p:spPr bwMode="auto">
              <a:xfrm>
                <a:off x="1056" y="283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20" name="Line 12"/>
              <p:cNvSpPr>
                <a:spLocks noChangeShapeType="1"/>
              </p:cNvSpPr>
              <p:nvPr/>
            </p:nvSpPr>
            <p:spPr bwMode="auto">
              <a:xfrm>
                <a:off x="1056" y="331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21" name="Line 13"/>
              <p:cNvSpPr>
                <a:spLocks noChangeShapeType="1"/>
              </p:cNvSpPr>
              <p:nvPr/>
            </p:nvSpPr>
            <p:spPr bwMode="auto">
              <a:xfrm>
                <a:off x="1056" y="307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22" name="Text Box 14"/>
              <p:cNvSpPr txBox="1">
                <a:spLocks noChangeArrowheads="1"/>
              </p:cNvSpPr>
              <p:nvPr/>
            </p:nvSpPr>
            <p:spPr bwMode="auto">
              <a:xfrm>
                <a:off x="672" y="11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000</a:t>
                </a:r>
              </a:p>
            </p:txBody>
          </p:sp>
          <p:sp>
            <p:nvSpPr>
              <p:cNvPr id="324623" name="Text Box 15"/>
              <p:cNvSpPr txBox="1">
                <a:spLocks noChangeArrowheads="1"/>
              </p:cNvSpPr>
              <p:nvPr/>
            </p:nvSpPr>
            <p:spPr bwMode="auto">
              <a:xfrm>
                <a:off x="672" y="13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001</a:t>
                </a:r>
              </a:p>
            </p:txBody>
          </p:sp>
          <p:sp>
            <p:nvSpPr>
              <p:cNvPr id="324624" name="Text Box 16"/>
              <p:cNvSpPr txBox="1">
                <a:spLocks noChangeArrowheads="1"/>
              </p:cNvSpPr>
              <p:nvPr/>
            </p:nvSpPr>
            <p:spPr bwMode="auto">
              <a:xfrm>
                <a:off x="672" y="15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002</a:t>
                </a:r>
              </a:p>
            </p:txBody>
          </p:sp>
          <p:sp>
            <p:nvSpPr>
              <p:cNvPr id="324625" name="Text Box 17"/>
              <p:cNvSpPr txBox="1">
                <a:spLocks noChangeArrowheads="1"/>
              </p:cNvSpPr>
              <p:nvPr/>
            </p:nvSpPr>
            <p:spPr bwMode="auto">
              <a:xfrm>
                <a:off x="672" y="18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003</a:t>
                </a:r>
              </a:p>
            </p:txBody>
          </p:sp>
          <p:sp>
            <p:nvSpPr>
              <p:cNvPr id="324626" name="Text Box 18"/>
              <p:cNvSpPr txBox="1">
                <a:spLocks noChangeArrowheads="1"/>
              </p:cNvSpPr>
              <p:nvPr/>
            </p:nvSpPr>
            <p:spPr bwMode="auto">
              <a:xfrm>
                <a:off x="672" y="23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005</a:t>
                </a:r>
              </a:p>
            </p:txBody>
          </p:sp>
          <p:sp>
            <p:nvSpPr>
              <p:cNvPr id="324627" name="Text Box 19"/>
              <p:cNvSpPr txBox="1">
                <a:spLocks noChangeArrowheads="1"/>
              </p:cNvSpPr>
              <p:nvPr/>
            </p:nvSpPr>
            <p:spPr bwMode="auto">
              <a:xfrm>
                <a:off x="672" y="25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006</a:t>
                </a:r>
              </a:p>
            </p:txBody>
          </p:sp>
          <p:sp>
            <p:nvSpPr>
              <p:cNvPr id="324628" name="Text Box 20"/>
              <p:cNvSpPr txBox="1">
                <a:spLocks noChangeArrowheads="1"/>
              </p:cNvSpPr>
              <p:nvPr/>
            </p:nvSpPr>
            <p:spPr bwMode="auto">
              <a:xfrm>
                <a:off x="672" y="27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007</a:t>
                </a:r>
              </a:p>
            </p:txBody>
          </p:sp>
          <p:sp>
            <p:nvSpPr>
              <p:cNvPr id="324629" name="Text Box 21"/>
              <p:cNvSpPr txBox="1">
                <a:spLocks noChangeArrowheads="1"/>
              </p:cNvSpPr>
              <p:nvPr/>
            </p:nvSpPr>
            <p:spPr bwMode="auto">
              <a:xfrm>
                <a:off x="672" y="30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008</a:t>
                </a:r>
              </a:p>
            </p:txBody>
          </p:sp>
          <p:sp>
            <p:nvSpPr>
              <p:cNvPr id="324630" name="Text Box 22"/>
              <p:cNvSpPr txBox="1">
                <a:spLocks noChangeArrowheads="1"/>
              </p:cNvSpPr>
              <p:nvPr/>
            </p:nvSpPr>
            <p:spPr bwMode="auto">
              <a:xfrm>
                <a:off x="672" y="206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004</a:t>
                </a:r>
              </a:p>
            </p:txBody>
          </p:sp>
          <p:sp>
            <p:nvSpPr>
              <p:cNvPr id="324631" name="Text Box 23"/>
              <p:cNvSpPr txBox="1">
                <a:spLocks noChangeArrowheads="1"/>
              </p:cNvSpPr>
              <p:nvPr/>
            </p:nvSpPr>
            <p:spPr bwMode="auto">
              <a:xfrm>
                <a:off x="1392" y="864"/>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a:t>主存</a:t>
                </a:r>
              </a:p>
            </p:txBody>
          </p:sp>
          <p:sp>
            <p:nvSpPr>
              <p:cNvPr id="324632" name="Text Box 24"/>
              <p:cNvSpPr txBox="1">
                <a:spLocks noChangeArrowheads="1"/>
              </p:cNvSpPr>
              <p:nvPr/>
            </p:nvSpPr>
            <p:spPr bwMode="auto">
              <a:xfrm>
                <a:off x="1536" y="25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b</a:t>
                </a:r>
              </a:p>
            </p:txBody>
          </p:sp>
          <p:sp>
            <p:nvSpPr>
              <p:cNvPr id="324633" name="Text Box 25"/>
              <p:cNvSpPr txBox="1">
                <a:spLocks noChangeArrowheads="1"/>
              </p:cNvSpPr>
              <p:nvPr/>
            </p:nvSpPr>
            <p:spPr bwMode="auto">
              <a:xfrm>
                <a:off x="1536" y="23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a</a:t>
                </a:r>
              </a:p>
            </p:txBody>
          </p:sp>
          <p:sp>
            <p:nvSpPr>
              <p:cNvPr id="324634" name="Text Box 26"/>
              <p:cNvSpPr txBox="1">
                <a:spLocks noChangeArrowheads="1"/>
              </p:cNvSpPr>
              <p:nvPr/>
            </p:nvSpPr>
            <p:spPr bwMode="auto">
              <a:xfrm>
                <a:off x="1536" y="27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c</a:t>
                </a:r>
                <a:endParaRPr lang="en-US" altLang="zh-CN"/>
              </a:p>
            </p:txBody>
          </p:sp>
          <p:sp>
            <p:nvSpPr>
              <p:cNvPr id="324635" name="Text Box 27"/>
              <p:cNvSpPr txBox="1">
                <a:spLocks noChangeArrowheads="1"/>
              </p:cNvSpPr>
              <p:nvPr/>
            </p:nvSpPr>
            <p:spPr bwMode="auto">
              <a:xfrm>
                <a:off x="1248" y="110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LOAD 005</a:t>
                </a:r>
              </a:p>
            </p:txBody>
          </p:sp>
          <p:sp>
            <p:nvSpPr>
              <p:cNvPr id="324636" name="Text Box 28"/>
              <p:cNvSpPr txBox="1">
                <a:spLocks noChangeArrowheads="1"/>
              </p:cNvSpPr>
              <p:nvPr/>
            </p:nvSpPr>
            <p:spPr bwMode="auto">
              <a:xfrm>
                <a:off x="1248" y="134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ADD 006</a:t>
                </a:r>
              </a:p>
            </p:txBody>
          </p:sp>
          <p:sp>
            <p:nvSpPr>
              <p:cNvPr id="324637" name="Text Box 29"/>
              <p:cNvSpPr txBox="1">
                <a:spLocks noChangeArrowheads="1"/>
              </p:cNvSpPr>
              <p:nvPr/>
            </p:nvSpPr>
            <p:spPr bwMode="auto">
              <a:xfrm>
                <a:off x="1248" y="158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SUB 007</a:t>
                </a:r>
              </a:p>
            </p:txBody>
          </p:sp>
          <p:sp>
            <p:nvSpPr>
              <p:cNvPr id="324638" name="Text Box 30"/>
              <p:cNvSpPr txBox="1">
                <a:spLocks noChangeArrowheads="1"/>
              </p:cNvSpPr>
              <p:nvPr/>
            </p:nvSpPr>
            <p:spPr bwMode="auto">
              <a:xfrm>
                <a:off x="1248" y="182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STORE 008</a:t>
                </a:r>
              </a:p>
            </p:txBody>
          </p:sp>
          <p:sp>
            <p:nvSpPr>
              <p:cNvPr id="324639" name="Text Box 31"/>
              <p:cNvSpPr txBox="1">
                <a:spLocks noChangeArrowheads="1"/>
              </p:cNvSpPr>
              <p:nvPr/>
            </p:nvSpPr>
            <p:spPr bwMode="auto">
              <a:xfrm>
                <a:off x="1248" y="206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HALT</a:t>
                </a:r>
              </a:p>
            </p:txBody>
          </p:sp>
        </p:grpSp>
        <p:grpSp>
          <p:nvGrpSpPr>
            <p:cNvPr id="324640" name="Group 32"/>
            <p:cNvGrpSpPr>
              <a:grpSpLocks/>
            </p:cNvGrpSpPr>
            <p:nvPr/>
          </p:nvGrpSpPr>
          <p:grpSpPr bwMode="auto">
            <a:xfrm>
              <a:off x="1008" y="816"/>
              <a:ext cx="4080" cy="2938"/>
              <a:chOff x="1008" y="816"/>
              <a:chExt cx="4080" cy="2938"/>
            </a:xfrm>
          </p:grpSpPr>
          <p:sp>
            <p:nvSpPr>
              <p:cNvPr id="324641" name="Rectangle 33"/>
              <p:cNvSpPr>
                <a:spLocks noChangeArrowheads="1"/>
              </p:cNvSpPr>
              <p:nvPr/>
            </p:nvSpPr>
            <p:spPr bwMode="auto">
              <a:xfrm>
                <a:off x="1056" y="3504"/>
                <a:ext cx="1248" cy="240"/>
              </a:xfrm>
              <a:prstGeom prst="rect">
                <a:avLst/>
              </a:prstGeom>
              <a:solidFill>
                <a:srgbClr val="EDC7E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42" name="Text Box 34"/>
              <p:cNvSpPr txBox="1">
                <a:spLocks noChangeArrowheads="1"/>
              </p:cNvSpPr>
              <p:nvPr/>
            </p:nvSpPr>
            <p:spPr bwMode="auto">
              <a:xfrm>
                <a:off x="1008" y="3504"/>
                <a:ext cx="138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sz="2000"/>
                  <a:t>存储器数据寄存器</a:t>
                </a:r>
              </a:p>
            </p:txBody>
          </p:sp>
          <p:sp>
            <p:nvSpPr>
              <p:cNvPr id="324643" name="Line 35"/>
              <p:cNvSpPr>
                <a:spLocks noChangeShapeType="1"/>
              </p:cNvSpPr>
              <p:nvPr/>
            </p:nvSpPr>
            <p:spPr bwMode="auto">
              <a:xfrm>
                <a:off x="2880" y="1104"/>
                <a:ext cx="0" cy="2640"/>
              </a:xfrm>
              <a:prstGeom prst="line">
                <a:avLst/>
              </a:prstGeom>
              <a:noFill/>
              <a:ln w="127000" cap="sq">
                <a:solidFill>
                  <a:srgbClr val="09890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44" name="Line 36"/>
              <p:cNvSpPr>
                <a:spLocks noChangeShapeType="1"/>
              </p:cNvSpPr>
              <p:nvPr/>
            </p:nvSpPr>
            <p:spPr bwMode="auto">
              <a:xfrm>
                <a:off x="2304" y="3648"/>
                <a:ext cx="576" cy="0"/>
              </a:xfrm>
              <a:prstGeom prst="line">
                <a:avLst/>
              </a:prstGeom>
              <a:noFill/>
              <a:ln w="57150" cap="sq">
                <a:solidFill>
                  <a:srgbClr val="9ED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45" name="AutoShape 37"/>
              <p:cNvSpPr>
                <a:spLocks noChangeArrowheads="1"/>
              </p:cNvSpPr>
              <p:nvPr/>
            </p:nvSpPr>
            <p:spPr bwMode="auto">
              <a:xfrm rot="-10800000">
                <a:off x="3936" y="1680"/>
                <a:ext cx="1152" cy="33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46" name="Rectangle 38"/>
              <p:cNvSpPr>
                <a:spLocks noChangeArrowheads="1"/>
              </p:cNvSpPr>
              <p:nvPr/>
            </p:nvSpPr>
            <p:spPr bwMode="auto">
              <a:xfrm>
                <a:off x="3648" y="2304"/>
                <a:ext cx="960" cy="240"/>
              </a:xfrm>
              <a:prstGeom prst="rect">
                <a:avLst/>
              </a:pr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b="0"/>
              </a:p>
            </p:txBody>
          </p:sp>
          <p:sp>
            <p:nvSpPr>
              <p:cNvPr id="324647" name="Line 39"/>
              <p:cNvSpPr>
                <a:spLocks noChangeShapeType="1"/>
              </p:cNvSpPr>
              <p:nvPr/>
            </p:nvSpPr>
            <p:spPr bwMode="auto">
              <a:xfrm flipV="1">
                <a:off x="4128" y="2016"/>
                <a:ext cx="0" cy="288"/>
              </a:xfrm>
              <a:prstGeom prst="line">
                <a:avLst/>
              </a:prstGeom>
              <a:noFill/>
              <a:ln w="76200" cap="sq">
                <a:solidFill>
                  <a:srgbClr val="9ED933"/>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48" name="Line 40"/>
              <p:cNvSpPr>
                <a:spLocks noChangeShapeType="1"/>
              </p:cNvSpPr>
              <p:nvPr/>
            </p:nvSpPr>
            <p:spPr bwMode="auto">
              <a:xfrm flipV="1">
                <a:off x="4512" y="1392"/>
                <a:ext cx="0" cy="288"/>
              </a:xfrm>
              <a:prstGeom prst="line">
                <a:avLst/>
              </a:prstGeom>
              <a:noFill/>
              <a:ln w="76200" cap="sq">
                <a:solidFill>
                  <a:srgbClr val="9ED933"/>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49" name="Line 41"/>
              <p:cNvSpPr>
                <a:spLocks noChangeShapeType="1"/>
              </p:cNvSpPr>
              <p:nvPr/>
            </p:nvSpPr>
            <p:spPr bwMode="auto">
              <a:xfrm>
                <a:off x="3264" y="1392"/>
                <a:ext cx="1248" cy="0"/>
              </a:xfrm>
              <a:prstGeom prst="line">
                <a:avLst/>
              </a:prstGeom>
              <a:noFill/>
              <a:ln w="76200" cap="sq">
                <a:solidFill>
                  <a:srgbClr val="9ED933"/>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50" name="Line 42"/>
              <p:cNvSpPr>
                <a:spLocks noChangeShapeType="1"/>
              </p:cNvSpPr>
              <p:nvPr/>
            </p:nvSpPr>
            <p:spPr bwMode="auto">
              <a:xfrm>
                <a:off x="2880" y="2688"/>
                <a:ext cx="1968" cy="0"/>
              </a:xfrm>
              <a:prstGeom prst="line">
                <a:avLst/>
              </a:prstGeom>
              <a:noFill/>
              <a:ln w="76200" cap="sq">
                <a:solidFill>
                  <a:srgbClr val="9ED9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51" name="Line 43"/>
              <p:cNvSpPr>
                <a:spLocks noChangeShapeType="1"/>
              </p:cNvSpPr>
              <p:nvPr/>
            </p:nvSpPr>
            <p:spPr bwMode="auto">
              <a:xfrm flipV="1">
                <a:off x="4848" y="2016"/>
                <a:ext cx="0" cy="672"/>
              </a:xfrm>
              <a:prstGeom prst="line">
                <a:avLst/>
              </a:prstGeom>
              <a:noFill/>
              <a:ln w="76200" cap="sq">
                <a:solidFill>
                  <a:srgbClr val="9ED93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52" name="Line 44"/>
              <p:cNvSpPr>
                <a:spLocks noChangeShapeType="1"/>
              </p:cNvSpPr>
              <p:nvPr/>
            </p:nvSpPr>
            <p:spPr bwMode="auto">
              <a:xfrm>
                <a:off x="3264" y="1392"/>
                <a:ext cx="0" cy="1056"/>
              </a:xfrm>
              <a:prstGeom prst="line">
                <a:avLst/>
              </a:prstGeom>
              <a:noFill/>
              <a:ln w="76200" cap="sq">
                <a:solidFill>
                  <a:srgbClr val="9ED9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53" name="Line 45"/>
              <p:cNvSpPr>
                <a:spLocks noChangeShapeType="1"/>
              </p:cNvSpPr>
              <p:nvPr/>
            </p:nvSpPr>
            <p:spPr bwMode="auto">
              <a:xfrm>
                <a:off x="2880" y="2448"/>
                <a:ext cx="768" cy="0"/>
              </a:xfrm>
              <a:prstGeom prst="line">
                <a:avLst/>
              </a:prstGeom>
              <a:noFill/>
              <a:ln w="76200" cap="sq">
                <a:solidFill>
                  <a:srgbClr val="9ED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54" name="Text Box 46"/>
              <p:cNvSpPr txBox="1">
                <a:spLocks noChangeArrowheads="1"/>
              </p:cNvSpPr>
              <p:nvPr/>
            </p:nvSpPr>
            <p:spPr bwMode="auto">
              <a:xfrm>
                <a:off x="2402" y="816"/>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a:t>数据总线</a:t>
                </a:r>
              </a:p>
            </p:txBody>
          </p:sp>
          <p:sp>
            <p:nvSpPr>
              <p:cNvPr id="324655" name="Text Box 47"/>
              <p:cNvSpPr txBox="1">
                <a:spLocks noChangeArrowheads="1"/>
              </p:cNvSpPr>
              <p:nvPr/>
            </p:nvSpPr>
            <p:spPr bwMode="auto">
              <a:xfrm>
                <a:off x="3798" y="2256"/>
                <a:ext cx="68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a:t>累加器</a:t>
                </a:r>
              </a:p>
            </p:txBody>
          </p:sp>
          <p:sp>
            <p:nvSpPr>
              <p:cNvPr id="324656" name="Text Box 48"/>
              <p:cNvSpPr txBox="1">
                <a:spLocks noChangeArrowheads="1"/>
              </p:cNvSpPr>
              <p:nvPr/>
            </p:nvSpPr>
            <p:spPr bwMode="auto">
              <a:xfrm>
                <a:off x="4272" y="1680"/>
                <a:ext cx="52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t>ALU</a:t>
                </a:r>
              </a:p>
            </p:txBody>
          </p:sp>
        </p:grpSp>
      </p:grpSp>
      <p:sp>
        <p:nvSpPr>
          <p:cNvPr id="324657" name="Rectangle 49"/>
          <p:cNvSpPr>
            <a:spLocks noChangeArrowheads="1"/>
          </p:cNvSpPr>
          <p:nvPr/>
        </p:nvSpPr>
        <p:spPr bwMode="auto">
          <a:xfrm>
            <a:off x="1676400" y="5562600"/>
            <a:ext cx="1981200" cy="381000"/>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58" name="Rectangle 50"/>
          <p:cNvSpPr>
            <a:spLocks noGrp="1" noChangeArrowheads="1"/>
          </p:cNvSpPr>
          <p:nvPr>
            <p:ph type="title" idx="4294967295"/>
          </p:nvPr>
        </p:nvSpPr>
        <p:spPr>
          <a:xfrm>
            <a:off x="0" y="228600"/>
            <a:ext cx="6400800" cy="446088"/>
          </a:xfrm>
        </p:spPr>
        <p:txBody>
          <a:bodyPr/>
          <a:lstStyle/>
          <a:p>
            <a:r>
              <a:rPr lang="en-US" altLang="zh-CN" sz="2400">
                <a:solidFill>
                  <a:schemeClr val="tx1"/>
                </a:solidFill>
                <a:latin typeface="宋体" pitchFamily="2" charset="-122"/>
              </a:rPr>
              <a:t>3</a:t>
            </a:r>
            <a:r>
              <a:rPr lang="en-US" altLang="zh-CN" sz="2400">
                <a:solidFill>
                  <a:schemeClr val="tx1"/>
                </a:solidFill>
                <a:latin typeface="Times New Roman" pitchFamily="18" charset="0"/>
              </a:rPr>
              <a:t>.1</a:t>
            </a:r>
            <a:r>
              <a:rPr lang="en-US" altLang="zh-CN" sz="2400">
                <a:solidFill>
                  <a:schemeClr val="tx1"/>
                </a:solidFill>
                <a:latin typeface="宋体" pitchFamily="2" charset="-122"/>
              </a:rPr>
              <a:t> </a:t>
            </a:r>
            <a:r>
              <a:rPr lang="zh-CN" altLang="en-US" sz="2400">
                <a:solidFill>
                  <a:schemeClr val="tx1"/>
                </a:solidFill>
                <a:latin typeface="宋体" pitchFamily="2" charset="-122"/>
              </a:rPr>
              <a:t>指令格式</a:t>
            </a:r>
          </a:p>
        </p:txBody>
      </p:sp>
      <p:sp>
        <p:nvSpPr>
          <p:cNvPr id="324659" name="Rectangle 51"/>
          <p:cNvSpPr>
            <a:spLocks noChangeArrowheads="1"/>
          </p:cNvSpPr>
          <p:nvPr/>
        </p:nvSpPr>
        <p:spPr bwMode="auto">
          <a:xfrm>
            <a:off x="1676400" y="4114800"/>
            <a:ext cx="19812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60" name="Rectangle 52"/>
          <p:cNvSpPr>
            <a:spLocks noChangeArrowheads="1"/>
          </p:cNvSpPr>
          <p:nvPr/>
        </p:nvSpPr>
        <p:spPr bwMode="auto">
          <a:xfrm>
            <a:off x="1676400" y="3733800"/>
            <a:ext cx="19812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61" name="Rectangle 53"/>
          <p:cNvSpPr>
            <a:spLocks noChangeArrowheads="1"/>
          </p:cNvSpPr>
          <p:nvPr/>
        </p:nvSpPr>
        <p:spPr bwMode="auto">
          <a:xfrm>
            <a:off x="1676400" y="1828800"/>
            <a:ext cx="19812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62" name="Rectangle 54"/>
          <p:cNvSpPr>
            <a:spLocks noChangeArrowheads="1"/>
          </p:cNvSpPr>
          <p:nvPr/>
        </p:nvSpPr>
        <p:spPr bwMode="auto">
          <a:xfrm>
            <a:off x="1676400" y="2209800"/>
            <a:ext cx="19812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63" name="Text Box 55"/>
          <p:cNvSpPr txBox="1">
            <a:spLocks noChangeArrowheads="1"/>
          </p:cNvSpPr>
          <p:nvPr/>
        </p:nvSpPr>
        <p:spPr bwMode="auto">
          <a:xfrm>
            <a:off x="1981200" y="17526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LOAD 005</a:t>
            </a:r>
          </a:p>
        </p:txBody>
      </p:sp>
      <p:sp>
        <p:nvSpPr>
          <p:cNvPr id="324664" name="Text Box 56"/>
          <p:cNvSpPr txBox="1">
            <a:spLocks noChangeArrowheads="1"/>
          </p:cNvSpPr>
          <p:nvPr/>
        </p:nvSpPr>
        <p:spPr bwMode="auto">
          <a:xfrm>
            <a:off x="1981200" y="21336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ADD 006</a:t>
            </a:r>
          </a:p>
        </p:txBody>
      </p:sp>
      <p:sp>
        <p:nvSpPr>
          <p:cNvPr id="324665" name="Text Box 57"/>
          <p:cNvSpPr txBox="1">
            <a:spLocks noChangeArrowheads="1"/>
          </p:cNvSpPr>
          <p:nvPr/>
        </p:nvSpPr>
        <p:spPr bwMode="auto">
          <a:xfrm>
            <a:off x="2438400" y="3657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a</a:t>
            </a:r>
          </a:p>
        </p:txBody>
      </p:sp>
      <p:sp>
        <p:nvSpPr>
          <p:cNvPr id="324666" name="Text Box 58"/>
          <p:cNvSpPr txBox="1">
            <a:spLocks noChangeArrowheads="1"/>
          </p:cNvSpPr>
          <p:nvPr/>
        </p:nvSpPr>
        <p:spPr bwMode="auto">
          <a:xfrm>
            <a:off x="2438400" y="4038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b</a:t>
            </a:r>
          </a:p>
        </p:txBody>
      </p:sp>
      <p:sp>
        <p:nvSpPr>
          <p:cNvPr id="324667" name="Line 59"/>
          <p:cNvSpPr>
            <a:spLocks noChangeShapeType="1"/>
          </p:cNvSpPr>
          <p:nvPr/>
        </p:nvSpPr>
        <p:spPr bwMode="auto">
          <a:xfrm>
            <a:off x="457200" y="2362200"/>
            <a:ext cx="609600" cy="0"/>
          </a:xfrm>
          <a:prstGeom prst="line">
            <a:avLst/>
          </a:prstGeom>
          <a:noFill/>
          <a:ln w="57150" cap="sq">
            <a:solidFill>
              <a:srgbClr val="7A48C4"/>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68" name="Rectangle 60"/>
          <p:cNvSpPr>
            <a:spLocks noChangeArrowheads="1"/>
          </p:cNvSpPr>
          <p:nvPr/>
        </p:nvSpPr>
        <p:spPr bwMode="auto">
          <a:xfrm>
            <a:off x="5791200" y="3657600"/>
            <a:ext cx="15240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69" name="Text Box 61"/>
          <p:cNvSpPr txBox="1">
            <a:spLocks noChangeArrowheads="1"/>
          </p:cNvSpPr>
          <p:nvPr/>
        </p:nvSpPr>
        <p:spPr bwMode="auto">
          <a:xfrm>
            <a:off x="6400800" y="3581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FF0000"/>
                </a:solidFill>
                <a:latin typeface="宋体" pitchFamily="2" charset="-122"/>
              </a:rPr>
              <a:t>a</a:t>
            </a:r>
          </a:p>
        </p:txBody>
      </p:sp>
      <p:sp>
        <p:nvSpPr>
          <p:cNvPr id="324670" name="Line 62"/>
          <p:cNvSpPr>
            <a:spLocks noChangeShapeType="1"/>
          </p:cNvSpPr>
          <p:nvPr/>
        </p:nvSpPr>
        <p:spPr bwMode="auto">
          <a:xfrm>
            <a:off x="3657600" y="2438400"/>
            <a:ext cx="304800" cy="0"/>
          </a:xfrm>
          <a:prstGeom prst="line">
            <a:avLst/>
          </a:prstGeom>
          <a:noFill/>
          <a:ln w="571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71" name="Line 63"/>
          <p:cNvSpPr>
            <a:spLocks noChangeShapeType="1"/>
          </p:cNvSpPr>
          <p:nvPr/>
        </p:nvSpPr>
        <p:spPr bwMode="auto">
          <a:xfrm>
            <a:off x="3962400" y="2438400"/>
            <a:ext cx="0" cy="1905000"/>
          </a:xfrm>
          <a:prstGeom prst="line">
            <a:avLst/>
          </a:prstGeom>
          <a:noFill/>
          <a:ln w="571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72" name="Line 64"/>
          <p:cNvSpPr>
            <a:spLocks noChangeShapeType="1"/>
          </p:cNvSpPr>
          <p:nvPr/>
        </p:nvSpPr>
        <p:spPr bwMode="auto">
          <a:xfrm flipH="1">
            <a:off x="3657600" y="4343400"/>
            <a:ext cx="304800" cy="0"/>
          </a:xfrm>
          <a:prstGeom prst="line">
            <a:avLst/>
          </a:prstGeom>
          <a:noFill/>
          <a:ln w="57150" cap="sq">
            <a:solidFill>
              <a:srgbClr val="7A48C4"/>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73" name="Line 65"/>
          <p:cNvSpPr>
            <a:spLocks noChangeShapeType="1"/>
          </p:cNvSpPr>
          <p:nvPr/>
        </p:nvSpPr>
        <p:spPr bwMode="auto">
          <a:xfrm>
            <a:off x="3657600" y="5791200"/>
            <a:ext cx="9144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74" name="Line 66"/>
          <p:cNvSpPr>
            <a:spLocks noChangeShapeType="1"/>
          </p:cNvSpPr>
          <p:nvPr/>
        </p:nvSpPr>
        <p:spPr bwMode="auto">
          <a:xfrm>
            <a:off x="4572000" y="4267200"/>
            <a:ext cx="31242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75" name="Line 67"/>
          <p:cNvSpPr>
            <a:spLocks noChangeShapeType="1"/>
          </p:cNvSpPr>
          <p:nvPr/>
        </p:nvSpPr>
        <p:spPr bwMode="auto">
          <a:xfrm flipV="1">
            <a:off x="7696200" y="3200400"/>
            <a:ext cx="0" cy="106680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76" name="Line 68"/>
          <p:cNvSpPr>
            <a:spLocks noChangeShapeType="1"/>
          </p:cNvSpPr>
          <p:nvPr/>
        </p:nvSpPr>
        <p:spPr bwMode="auto">
          <a:xfrm flipV="1">
            <a:off x="6553200" y="3200400"/>
            <a:ext cx="0" cy="45720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77" name="Line 69"/>
          <p:cNvSpPr>
            <a:spLocks noChangeShapeType="1"/>
          </p:cNvSpPr>
          <p:nvPr/>
        </p:nvSpPr>
        <p:spPr bwMode="auto">
          <a:xfrm flipV="1">
            <a:off x="7162800" y="2209800"/>
            <a:ext cx="0" cy="4572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78" name="Line 70"/>
          <p:cNvSpPr>
            <a:spLocks noChangeShapeType="1"/>
          </p:cNvSpPr>
          <p:nvPr/>
        </p:nvSpPr>
        <p:spPr bwMode="auto">
          <a:xfrm flipH="1">
            <a:off x="5181600" y="2209800"/>
            <a:ext cx="19812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79" name="Line 71"/>
          <p:cNvSpPr>
            <a:spLocks noChangeShapeType="1"/>
          </p:cNvSpPr>
          <p:nvPr/>
        </p:nvSpPr>
        <p:spPr bwMode="auto">
          <a:xfrm>
            <a:off x="5181600" y="2209800"/>
            <a:ext cx="0" cy="1676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80" name="Line 72"/>
          <p:cNvSpPr>
            <a:spLocks noChangeShapeType="1"/>
          </p:cNvSpPr>
          <p:nvPr/>
        </p:nvSpPr>
        <p:spPr bwMode="auto">
          <a:xfrm>
            <a:off x="5181600" y="3886200"/>
            <a:ext cx="6096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81" name="Rectangle 73"/>
          <p:cNvSpPr>
            <a:spLocks noChangeArrowheads="1"/>
          </p:cNvSpPr>
          <p:nvPr/>
        </p:nvSpPr>
        <p:spPr bwMode="auto">
          <a:xfrm>
            <a:off x="5791200" y="3657600"/>
            <a:ext cx="15240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82" name="Text Box 74"/>
          <p:cNvSpPr txBox="1">
            <a:spLocks noChangeArrowheads="1"/>
          </p:cNvSpPr>
          <p:nvPr/>
        </p:nvSpPr>
        <p:spPr bwMode="auto">
          <a:xfrm>
            <a:off x="6175375" y="3581400"/>
            <a:ext cx="7016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spcBef>
                <a:spcPct val="50000"/>
              </a:spcBef>
            </a:pPr>
            <a:r>
              <a:rPr lang="en-US" altLang="zh-CN">
                <a:solidFill>
                  <a:srgbClr val="FF0000"/>
                </a:solidFill>
                <a:latin typeface="宋体" pitchFamily="2" charset="-122"/>
              </a:rPr>
              <a:t>a+b</a:t>
            </a:r>
          </a:p>
        </p:txBody>
      </p:sp>
      <p:sp>
        <p:nvSpPr>
          <p:cNvPr id="324683" name="Line 75"/>
          <p:cNvSpPr>
            <a:spLocks noChangeShapeType="1"/>
          </p:cNvSpPr>
          <p:nvPr/>
        </p:nvSpPr>
        <p:spPr bwMode="auto">
          <a:xfrm flipV="1">
            <a:off x="4572000" y="4267200"/>
            <a:ext cx="0" cy="15240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24684" name="Group 76"/>
          <p:cNvGrpSpPr>
            <a:grpSpLocks/>
          </p:cNvGrpSpPr>
          <p:nvPr/>
        </p:nvGrpSpPr>
        <p:grpSpPr bwMode="auto">
          <a:xfrm>
            <a:off x="3114675" y="1219200"/>
            <a:ext cx="1409700" cy="609600"/>
            <a:chOff x="3354" y="3264"/>
            <a:chExt cx="888" cy="384"/>
          </a:xfrm>
        </p:grpSpPr>
        <p:sp>
          <p:nvSpPr>
            <p:cNvPr id="324685" name="AutoShape 77"/>
            <p:cNvSpPr>
              <a:spLocks noChangeArrowheads="1"/>
            </p:cNvSpPr>
            <p:nvPr/>
          </p:nvSpPr>
          <p:spPr bwMode="auto">
            <a:xfrm>
              <a:off x="3360" y="3264"/>
              <a:ext cx="864" cy="384"/>
            </a:xfrm>
            <a:prstGeom prst="wedgeRoundRectCallout">
              <a:avLst>
                <a:gd name="adj1" fmla="val -69444"/>
                <a:gd name="adj2" fmla="val 123176"/>
                <a:gd name="adj3" fmla="val 16667"/>
              </a:avLst>
            </a:prstGeom>
            <a:solidFill>
              <a:srgbClr val="FFFFCC"/>
            </a:solidFill>
            <a:ln w="1270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b="0"/>
            </a:p>
          </p:txBody>
        </p:sp>
        <p:sp>
          <p:nvSpPr>
            <p:cNvPr id="324686" name="Text Box 78"/>
            <p:cNvSpPr txBox="1">
              <a:spLocks noChangeArrowheads="1"/>
            </p:cNvSpPr>
            <p:nvPr/>
          </p:nvSpPr>
          <p:spPr bwMode="auto">
            <a:xfrm>
              <a:off x="3354" y="3312"/>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a:solidFill>
                    <a:srgbClr val="808000"/>
                  </a:solidFill>
                </a:rPr>
                <a:t>加法指令</a:t>
              </a:r>
              <a:endParaRPr lang="zh-CN" altLang="en-US"/>
            </a:p>
          </p:txBody>
        </p:sp>
      </p:grpSp>
      <p:sp>
        <p:nvSpPr>
          <p:cNvPr id="324687" name="Rectangle 79"/>
          <p:cNvSpPr>
            <a:spLocks noChangeArrowheads="1"/>
          </p:cNvSpPr>
          <p:nvPr/>
        </p:nvSpPr>
        <p:spPr bwMode="auto">
          <a:xfrm>
            <a:off x="1676400" y="5562600"/>
            <a:ext cx="1981200" cy="381000"/>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88" name="Text Box 80"/>
          <p:cNvSpPr txBox="1">
            <a:spLocks noChangeArrowheads="1"/>
          </p:cNvSpPr>
          <p:nvPr/>
        </p:nvSpPr>
        <p:spPr bwMode="auto">
          <a:xfrm>
            <a:off x="2438400" y="54864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a</a:t>
            </a:r>
          </a:p>
        </p:txBody>
      </p:sp>
      <p:sp>
        <p:nvSpPr>
          <p:cNvPr id="324689" name="Rectangle 81"/>
          <p:cNvSpPr>
            <a:spLocks noChangeArrowheads="1"/>
          </p:cNvSpPr>
          <p:nvPr/>
        </p:nvSpPr>
        <p:spPr bwMode="auto">
          <a:xfrm>
            <a:off x="1676400" y="5562600"/>
            <a:ext cx="1981200" cy="381000"/>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90" name="AutoShape 82"/>
          <p:cNvSpPr>
            <a:spLocks noChangeArrowheads="1"/>
          </p:cNvSpPr>
          <p:nvPr/>
        </p:nvSpPr>
        <p:spPr bwMode="auto">
          <a:xfrm>
            <a:off x="2514600" y="4419600"/>
            <a:ext cx="304800" cy="1295400"/>
          </a:xfrm>
          <a:prstGeom prst="downArrow">
            <a:avLst>
              <a:gd name="adj1" fmla="val 57519"/>
              <a:gd name="adj2" fmla="val 106250"/>
            </a:avLst>
          </a:prstGeom>
          <a:solidFill>
            <a:srgbClr val="9900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691" name="Text Box 83"/>
          <p:cNvSpPr txBox="1">
            <a:spLocks noChangeArrowheads="1"/>
          </p:cNvSpPr>
          <p:nvPr/>
        </p:nvSpPr>
        <p:spPr bwMode="auto">
          <a:xfrm>
            <a:off x="2438400" y="5486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FF0000"/>
                </a:solidFill>
                <a:latin typeface="宋体" pitchFamily="2" charset="-122"/>
              </a:rPr>
              <a:t>b</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4667"/>
                                        </p:tgtEl>
                                        <p:attrNameLst>
                                          <p:attrName>style.visibility</p:attrName>
                                        </p:attrNameLst>
                                      </p:cBhvr>
                                      <p:to>
                                        <p:strVal val="visible"/>
                                      </p:to>
                                    </p:set>
                                    <p:animEffect transition="in" filter="wipe(left)">
                                      <p:cBhvr>
                                        <p:cTn id="7" dur="500"/>
                                        <p:tgtEl>
                                          <p:spTgt spid="32466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24662"/>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24664"/>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499"/>
                                          </p:stCondLst>
                                        </p:cTn>
                                        <p:tgtEl>
                                          <p:spTgt spid="324684"/>
                                        </p:tgtEl>
                                        <p:attrNameLst>
                                          <p:attrName>style.visibility</p:attrName>
                                        </p:attrNameLst>
                                      </p:cBhvr>
                                      <p:to>
                                        <p:strVal val="visible"/>
                                      </p:to>
                                    </p:set>
                                  </p:childTnLst>
                                </p:cTn>
                              </p:par>
                            </p:childTnLst>
                          </p:cTn>
                        </p:par>
                        <p:par>
                          <p:cTn id="17" fill="hold" nodeType="afterGroup">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324670"/>
                                        </p:tgtEl>
                                        <p:attrNameLst>
                                          <p:attrName>style.visibility</p:attrName>
                                        </p:attrNameLst>
                                      </p:cBhvr>
                                      <p:to>
                                        <p:strVal val="visible"/>
                                      </p:to>
                                    </p:set>
                                    <p:animEffect transition="in" filter="wipe(left)">
                                      <p:cBhvr>
                                        <p:cTn id="20" dur="500"/>
                                        <p:tgtEl>
                                          <p:spTgt spid="324670"/>
                                        </p:tgtEl>
                                      </p:cBhvr>
                                    </p:animEffect>
                                  </p:childTnLst>
                                </p:cTn>
                              </p:par>
                            </p:childTnLst>
                          </p:cTn>
                        </p:par>
                        <p:par>
                          <p:cTn id="21" fill="hold" nodeType="afterGroup">
                            <p:stCondLst>
                              <p:cond delay="2500"/>
                            </p:stCondLst>
                            <p:childTnLst>
                              <p:par>
                                <p:cTn id="22" presetID="22" presetClass="entr" presetSubtype="1" fill="hold" grpId="0" nodeType="afterEffect">
                                  <p:stCondLst>
                                    <p:cond delay="0"/>
                                  </p:stCondLst>
                                  <p:childTnLst>
                                    <p:set>
                                      <p:cBhvr>
                                        <p:cTn id="23" dur="1" fill="hold">
                                          <p:stCondLst>
                                            <p:cond delay="0"/>
                                          </p:stCondLst>
                                        </p:cTn>
                                        <p:tgtEl>
                                          <p:spTgt spid="324671"/>
                                        </p:tgtEl>
                                        <p:attrNameLst>
                                          <p:attrName>style.visibility</p:attrName>
                                        </p:attrNameLst>
                                      </p:cBhvr>
                                      <p:to>
                                        <p:strVal val="visible"/>
                                      </p:to>
                                    </p:set>
                                    <p:animEffect transition="in" filter="wipe(up)">
                                      <p:cBhvr>
                                        <p:cTn id="24" dur="500"/>
                                        <p:tgtEl>
                                          <p:spTgt spid="324671"/>
                                        </p:tgtEl>
                                      </p:cBhvr>
                                    </p:animEffect>
                                  </p:childTnLst>
                                </p:cTn>
                              </p:par>
                            </p:childTnLst>
                          </p:cTn>
                        </p:par>
                        <p:par>
                          <p:cTn id="25" fill="hold" nodeType="afterGroup">
                            <p:stCondLst>
                              <p:cond delay="3000"/>
                            </p:stCondLst>
                            <p:childTnLst>
                              <p:par>
                                <p:cTn id="26" presetID="22" presetClass="entr" presetSubtype="2" fill="hold" grpId="0" nodeType="afterEffect">
                                  <p:stCondLst>
                                    <p:cond delay="0"/>
                                  </p:stCondLst>
                                  <p:childTnLst>
                                    <p:set>
                                      <p:cBhvr>
                                        <p:cTn id="27" dur="1" fill="hold">
                                          <p:stCondLst>
                                            <p:cond delay="0"/>
                                          </p:stCondLst>
                                        </p:cTn>
                                        <p:tgtEl>
                                          <p:spTgt spid="324672"/>
                                        </p:tgtEl>
                                        <p:attrNameLst>
                                          <p:attrName>style.visibility</p:attrName>
                                        </p:attrNameLst>
                                      </p:cBhvr>
                                      <p:to>
                                        <p:strVal val="visible"/>
                                      </p:to>
                                    </p:set>
                                    <p:animEffect transition="in" filter="wipe(right)">
                                      <p:cBhvr>
                                        <p:cTn id="28" dur="500"/>
                                        <p:tgtEl>
                                          <p:spTgt spid="324672"/>
                                        </p:tgtEl>
                                      </p:cBhvr>
                                    </p:animEffect>
                                  </p:childTnLst>
                                </p:cTn>
                              </p:par>
                            </p:childTnLst>
                          </p:cTn>
                        </p:par>
                        <p:par>
                          <p:cTn id="29" fill="hold" nodeType="afterGroup">
                            <p:stCondLst>
                              <p:cond delay="3500"/>
                            </p:stCondLst>
                            <p:childTnLst>
                              <p:par>
                                <p:cTn id="30" presetID="1" presetClass="entr" presetSubtype="0" fill="hold" grpId="0" nodeType="afterEffect">
                                  <p:stCondLst>
                                    <p:cond delay="400"/>
                                  </p:stCondLst>
                                  <p:childTnLst>
                                    <p:set>
                                      <p:cBhvr>
                                        <p:cTn id="31" dur="1" fill="hold">
                                          <p:stCondLst>
                                            <p:cond delay="499"/>
                                          </p:stCondLst>
                                        </p:cTn>
                                        <p:tgtEl>
                                          <p:spTgt spid="324659"/>
                                        </p:tgtEl>
                                        <p:attrNameLst>
                                          <p:attrName>style.visibility</p:attrName>
                                        </p:attrNameLst>
                                      </p:cBhvr>
                                      <p:to>
                                        <p:strVal val="visible"/>
                                      </p:to>
                                    </p:set>
                                  </p:childTnLst>
                                </p:cTn>
                              </p:par>
                            </p:childTnLst>
                          </p:cTn>
                        </p:par>
                        <p:par>
                          <p:cTn id="32" fill="hold" nodeType="afterGroup">
                            <p:stCondLst>
                              <p:cond delay="4400"/>
                            </p:stCondLst>
                            <p:childTnLst>
                              <p:par>
                                <p:cTn id="33" presetID="1" presetClass="entr" presetSubtype="0" fill="hold" grpId="0" nodeType="afterEffect">
                                  <p:stCondLst>
                                    <p:cond delay="0"/>
                                  </p:stCondLst>
                                  <p:childTnLst>
                                    <p:set>
                                      <p:cBhvr>
                                        <p:cTn id="34" dur="1" fill="hold">
                                          <p:stCondLst>
                                            <p:cond delay="499"/>
                                          </p:stCondLst>
                                        </p:cTn>
                                        <p:tgtEl>
                                          <p:spTgt spid="324666"/>
                                        </p:tgtEl>
                                        <p:attrNameLst>
                                          <p:attrName>style.visibility</p:attrName>
                                        </p:attrNameLst>
                                      </p:cBhvr>
                                      <p:to>
                                        <p:strVal val="visible"/>
                                      </p:to>
                                    </p:set>
                                  </p:childTnLst>
                                </p:cTn>
                              </p:par>
                            </p:childTnLst>
                          </p:cTn>
                        </p:par>
                        <p:par>
                          <p:cTn id="35" fill="hold" nodeType="afterGroup">
                            <p:stCondLst>
                              <p:cond delay="4900"/>
                            </p:stCondLst>
                            <p:childTnLst>
                              <p:par>
                                <p:cTn id="36" presetID="22" presetClass="entr" presetSubtype="1" fill="hold" grpId="0" nodeType="afterEffect">
                                  <p:stCondLst>
                                    <p:cond delay="0"/>
                                  </p:stCondLst>
                                  <p:childTnLst>
                                    <p:set>
                                      <p:cBhvr>
                                        <p:cTn id="37" dur="1" fill="hold">
                                          <p:stCondLst>
                                            <p:cond delay="0"/>
                                          </p:stCondLst>
                                        </p:cTn>
                                        <p:tgtEl>
                                          <p:spTgt spid="324690"/>
                                        </p:tgtEl>
                                        <p:attrNameLst>
                                          <p:attrName>style.visibility</p:attrName>
                                        </p:attrNameLst>
                                      </p:cBhvr>
                                      <p:to>
                                        <p:strVal val="visible"/>
                                      </p:to>
                                    </p:set>
                                    <p:animEffect transition="in" filter="wipe(up)">
                                      <p:cBhvr>
                                        <p:cTn id="38" dur="500"/>
                                        <p:tgtEl>
                                          <p:spTgt spid="324690"/>
                                        </p:tgtEl>
                                      </p:cBhvr>
                                    </p:animEffect>
                                  </p:childTnLst>
                                </p:cTn>
                              </p:par>
                            </p:childTnLst>
                          </p:cTn>
                        </p:par>
                        <p:par>
                          <p:cTn id="39" fill="hold" nodeType="afterGroup">
                            <p:stCondLst>
                              <p:cond delay="5400"/>
                            </p:stCondLst>
                            <p:childTnLst>
                              <p:par>
                                <p:cTn id="40" presetID="1" presetClass="entr" presetSubtype="0" fill="hold" grpId="0" nodeType="afterEffect">
                                  <p:stCondLst>
                                    <p:cond delay="400"/>
                                  </p:stCondLst>
                                  <p:childTnLst>
                                    <p:set>
                                      <p:cBhvr>
                                        <p:cTn id="41" dur="1" fill="hold">
                                          <p:stCondLst>
                                            <p:cond delay="499"/>
                                          </p:stCondLst>
                                        </p:cTn>
                                        <p:tgtEl>
                                          <p:spTgt spid="324689"/>
                                        </p:tgtEl>
                                        <p:attrNameLst>
                                          <p:attrName>style.visibility</p:attrName>
                                        </p:attrNameLst>
                                      </p:cBhvr>
                                      <p:to>
                                        <p:strVal val="visible"/>
                                      </p:to>
                                    </p:set>
                                  </p:childTnLst>
                                </p:cTn>
                              </p:par>
                            </p:childTnLst>
                          </p:cTn>
                        </p:par>
                        <p:par>
                          <p:cTn id="42" fill="hold" nodeType="afterGroup">
                            <p:stCondLst>
                              <p:cond delay="6300"/>
                            </p:stCondLst>
                            <p:childTnLst>
                              <p:par>
                                <p:cTn id="43" presetID="1" presetClass="entr" presetSubtype="0" fill="hold" grpId="0" nodeType="afterEffect">
                                  <p:stCondLst>
                                    <p:cond delay="400"/>
                                  </p:stCondLst>
                                  <p:childTnLst>
                                    <p:set>
                                      <p:cBhvr>
                                        <p:cTn id="44" dur="1" fill="hold">
                                          <p:stCondLst>
                                            <p:cond delay="499"/>
                                          </p:stCondLst>
                                        </p:cTn>
                                        <p:tgtEl>
                                          <p:spTgt spid="324691"/>
                                        </p:tgtEl>
                                        <p:attrNameLst>
                                          <p:attrName>style.visibility</p:attrName>
                                        </p:attrNameLst>
                                      </p:cBhvr>
                                      <p:to>
                                        <p:strVal val="visible"/>
                                      </p:to>
                                    </p:set>
                                  </p:childTnLst>
                                </p:cTn>
                              </p:par>
                            </p:childTnLst>
                          </p:cTn>
                        </p:par>
                        <p:par>
                          <p:cTn id="45" fill="hold" nodeType="afterGroup">
                            <p:stCondLst>
                              <p:cond delay="7200"/>
                            </p:stCondLst>
                            <p:childTnLst>
                              <p:par>
                                <p:cTn id="46" presetID="22" presetClass="entr" presetSubtype="8" fill="hold" grpId="0" nodeType="afterEffect">
                                  <p:stCondLst>
                                    <p:cond delay="0"/>
                                  </p:stCondLst>
                                  <p:childTnLst>
                                    <p:set>
                                      <p:cBhvr>
                                        <p:cTn id="47" dur="1" fill="hold">
                                          <p:stCondLst>
                                            <p:cond delay="0"/>
                                          </p:stCondLst>
                                        </p:cTn>
                                        <p:tgtEl>
                                          <p:spTgt spid="324673"/>
                                        </p:tgtEl>
                                        <p:attrNameLst>
                                          <p:attrName>style.visibility</p:attrName>
                                        </p:attrNameLst>
                                      </p:cBhvr>
                                      <p:to>
                                        <p:strVal val="visible"/>
                                      </p:to>
                                    </p:set>
                                    <p:animEffect transition="in" filter="wipe(left)">
                                      <p:cBhvr>
                                        <p:cTn id="48" dur="500"/>
                                        <p:tgtEl>
                                          <p:spTgt spid="324673"/>
                                        </p:tgtEl>
                                      </p:cBhvr>
                                    </p:animEffect>
                                  </p:childTnLst>
                                </p:cTn>
                              </p:par>
                            </p:childTnLst>
                          </p:cTn>
                        </p:par>
                        <p:par>
                          <p:cTn id="49" fill="hold" nodeType="afterGroup">
                            <p:stCondLst>
                              <p:cond delay="7700"/>
                            </p:stCondLst>
                            <p:childTnLst>
                              <p:par>
                                <p:cTn id="50" presetID="22" presetClass="entr" presetSubtype="4" fill="hold" grpId="0" nodeType="afterEffect">
                                  <p:stCondLst>
                                    <p:cond delay="0"/>
                                  </p:stCondLst>
                                  <p:childTnLst>
                                    <p:set>
                                      <p:cBhvr>
                                        <p:cTn id="51" dur="1" fill="hold">
                                          <p:stCondLst>
                                            <p:cond delay="0"/>
                                          </p:stCondLst>
                                        </p:cTn>
                                        <p:tgtEl>
                                          <p:spTgt spid="324683"/>
                                        </p:tgtEl>
                                        <p:attrNameLst>
                                          <p:attrName>style.visibility</p:attrName>
                                        </p:attrNameLst>
                                      </p:cBhvr>
                                      <p:to>
                                        <p:strVal val="visible"/>
                                      </p:to>
                                    </p:set>
                                    <p:animEffect transition="in" filter="wipe(down)">
                                      <p:cBhvr>
                                        <p:cTn id="52" dur="500"/>
                                        <p:tgtEl>
                                          <p:spTgt spid="324683"/>
                                        </p:tgtEl>
                                      </p:cBhvr>
                                    </p:animEffect>
                                  </p:childTnLst>
                                </p:cTn>
                              </p:par>
                            </p:childTnLst>
                          </p:cTn>
                        </p:par>
                        <p:par>
                          <p:cTn id="53" fill="hold" nodeType="afterGroup">
                            <p:stCondLst>
                              <p:cond delay="8200"/>
                            </p:stCondLst>
                            <p:childTnLst>
                              <p:par>
                                <p:cTn id="54" presetID="22" presetClass="entr" presetSubtype="8" fill="hold" grpId="0" nodeType="afterEffect">
                                  <p:stCondLst>
                                    <p:cond delay="0"/>
                                  </p:stCondLst>
                                  <p:childTnLst>
                                    <p:set>
                                      <p:cBhvr>
                                        <p:cTn id="55" dur="1" fill="hold">
                                          <p:stCondLst>
                                            <p:cond delay="0"/>
                                          </p:stCondLst>
                                        </p:cTn>
                                        <p:tgtEl>
                                          <p:spTgt spid="324674"/>
                                        </p:tgtEl>
                                        <p:attrNameLst>
                                          <p:attrName>style.visibility</p:attrName>
                                        </p:attrNameLst>
                                      </p:cBhvr>
                                      <p:to>
                                        <p:strVal val="visible"/>
                                      </p:to>
                                    </p:set>
                                    <p:animEffect transition="in" filter="wipe(left)">
                                      <p:cBhvr>
                                        <p:cTn id="56" dur="500"/>
                                        <p:tgtEl>
                                          <p:spTgt spid="324674"/>
                                        </p:tgtEl>
                                      </p:cBhvr>
                                    </p:animEffect>
                                  </p:childTnLst>
                                </p:cTn>
                              </p:par>
                            </p:childTnLst>
                          </p:cTn>
                        </p:par>
                        <p:par>
                          <p:cTn id="57" fill="hold" nodeType="afterGroup">
                            <p:stCondLst>
                              <p:cond delay="8700"/>
                            </p:stCondLst>
                            <p:childTnLst>
                              <p:par>
                                <p:cTn id="58" presetID="22" presetClass="entr" presetSubtype="4" fill="hold" grpId="0" nodeType="afterEffect">
                                  <p:stCondLst>
                                    <p:cond delay="0"/>
                                  </p:stCondLst>
                                  <p:childTnLst>
                                    <p:set>
                                      <p:cBhvr>
                                        <p:cTn id="59" dur="1" fill="hold">
                                          <p:stCondLst>
                                            <p:cond delay="0"/>
                                          </p:stCondLst>
                                        </p:cTn>
                                        <p:tgtEl>
                                          <p:spTgt spid="324676"/>
                                        </p:tgtEl>
                                        <p:attrNameLst>
                                          <p:attrName>style.visibility</p:attrName>
                                        </p:attrNameLst>
                                      </p:cBhvr>
                                      <p:to>
                                        <p:strVal val="visible"/>
                                      </p:to>
                                    </p:set>
                                    <p:animEffect transition="in" filter="wipe(down)">
                                      <p:cBhvr>
                                        <p:cTn id="60" dur="500"/>
                                        <p:tgtEl>
                                          <p:spTgt spid="324676"/>
                                        </p:tgtEl>
                                      </p:cBhvr>
                                    </p:animEffect>
                                  </p:childTnLst>
                                </p:cTn>
                              </p:par>
                            </p:childTnLst>
                          </p:cTn>
                        </p:par>
                        <p:par>
                          <p:cTn id="61" fill="hold" nodeType="afterGroup">
                            <p:stCondLst>
                              <p:cond delay="9200"/>
                            </p:stCondLst>
                            <p:childTnLst>
                              <p:par>
                                <p:cTn id="62" presetID="22" presetClass="entr" presetSubtype="4" fill="hold" grpId="0" nodeType="afterEffect">
                                  <p:stCondLst>
                                    <p:cond delay="0"/>
                                  </p:stCondLst>
                                  <p:childTnLst>
                                    <p:set>
                                      <p:cBhvr>
                                        <p:cTn id="63" dur="1" fill="hold">
                                          <p:stCondLst>
                                            <p:cond delay="0"/>
                                          </p:stCondLst>
                                        </p:cTn>
                                        <p:tgtEl>
                                          <p:spTgt spid="324675"/>
                                        </p:tgtEl>
                                        <p:attrNameLst>
                                          <p:attrName>style.visibility</p:attrName>
                                        </p:attrNameLst>
                                      </p:cBhvr>
                                      <p:to>
                                        <p:strVal val="visible"/>
                                      </p:to>
                                    </p:set>
                                    <p:animEffect transition="in" filter="wipe(down)">
                                      <p:cBhvr>
                                        <p:cTn id="64" dur="500"/>
                                        <p:tgtEl>
                                          <p:spTgt spid="324675"/>
                                        </p:tgtEl>
                                      </p:cBhvr>
                                    </p:animEffect>
                                  </p:childTnLst>
                                </p:cTn>
                              </p:par>
                            </p:childTnLst>
                          </p:cTn>
                        </p:par>
                        <p:par>
                          <p:cTn id="65" fill="hold" nodeType="afterGroup">
                            <p:stCondLst>
                              <p:cond delay="9700"/>
                            </p:stCondLst>
                            <p:childTnLst>
                              <p:par>
                                <p:cTn id="66" presetID="22" presetClass="entr" presetSubtype="4" fill="hold" grpId="0" nodeType="afterEffect">
                                  <p:stCondLst>
                                    <p:cond delay="0"/>
                                  </p:stCondLst>
                                  <p:childTnLst>
                                    <p:set>
                                      <p:cBhvr>
                                        <p:cTn id="67" dur="1" fill="hold">
                                          <p:stCondLst>
                                            <p:cond delay="0"/>
                                          </p:stCondLst>
                                        </p:cTn>
                                        <p:tgtEl>
                                          <p:spTgt spid="324677"/>
                                        </p:tgtEl>
                                        <p:attrNameLst>
                                          <p:attrName>style.visibility</p:attrName>
                                        </p:attrNameLst>
                                      </p:cBhvr>
                                      <p:to>
                                        <p:strVal val="visible"/>
                                      </p:to>
                                    </p:set>
                                    <p:animEffect transition="in" filter="wipe(down)">
                                      <p:cBhvr>
                                        <p:cTn id="68" dur="500"/>
                                        <p:tgtEl>
                                          <p:spTgt spid="324677"/>
                                        </p:tgtEl>
                                      </p:cBhvr>
                                    </p:animEffect>
                                  </p:childTnLst>
                                </p:cTn>
                              </p:par>
                            </p:childTnLst>
                          </p:cTn>
                        </p:par>
                        <p:par>
                          <p:cTn id="69" fill="hold" nodeType="afterGroup">
                            <p:stCondLst>
                              <p:cond delay="10200"/>
                            </p:stCondLst>
                            <p:childTnLst>
                              <p:par>
                                <p:cTn id="70" presetID="22" presetClass="entr" presetSubtype="2" fill="hold" grpId="0" nodeType="afterEffect">
                                  <p:stCondLst>
                                    <p:cond delay="0"/>
                                  </p:stCondLst>
                                  <p:childTnLst>
                                    <p:set>
                                      <p:cBhvr>
                                        <p:cTn id="71" dur="1" fill="hold">
                                          <p:stCondLst>
                                            <p:cond delay="0"/>
                                          </p:stCondLst>
                                        </p:cTn>
                                        <p:tgtEl>
                                          <p:spTgt spid="324678"/>
                                        </p:tgtEl>
                                        <p:attrNameLst>
                                          <p:attrName>style.visibility</p:attrName>
                                        </p:attrNameLst>
                                      </p:cBhvr>
                                      <p:to>
                                        <p:strVal val="visible"/>
                                      </p:to>
                                    </p:set>
                                    <p:animEffect transition="in" filter="wipe(right)">
                                      <p:cBhvr>
                                        <p:cTn id="72" dur="500"/>
                                        <p:tgtEl>
                                          <p:spTgt spid="324678"/>
                                        </p:tgtEl>
                                      </p:cBhvr>
                                    </p:animEffect>
                                  </p:childTnLst>
                                </p:cTn>
                              </p:par>
                            </p:childTnLst>
                          </p:cTn>
                        </p:par>
                        <p:par>
                          <p:cTn id="73" fill="hold" nodeType="afterGroup">
                            <p:stCondLst>
                              <p:cond delay="10700"/>
                            </p:stCondLst>
                            <p:childTnLst>
                              <p:par>
                                <p:cTn id="74" presetID="22" presetClass="entr" presetSubtype="1" fill="hold" grpId="0" nodeType="afterEffect">
                                  <p:stCondLst>
                                    <p:cond delay="0"/>
                                  </p:stCondLst>
                                  <p:childTnLst>
                                    <p:set>
                                      <p:cBhvr>
                                        <p:cTn id="75" dur="1" fill="hold">
                                          <p:stCondLst>
                                            <p:cond delay="0"/>
                                          </p:stCondLst>
                                        </p:cTn>
                                        <p:tgtEl>
                                          <p:spTgt spid="324679"/>
                                        </p:tgtEl>
                                        <p:attrNameLst>
                                          <p:attrName>style.visibility</p:attrName>
                                        </p:attrNameLst>
                                      </p:cBhvr>
                                      <p:to>
                                        <p:strVal val="visible"/>
                                      </p:to>
                                    </p:set>
                                    <p:animEffect transition="in" filter="wipe(up)">
                                      <p:cBhvr>
                                        <p:cTn id="76" dur="500"/>
                                        <p:tgtEl>
                                          <p:spTgt spid="324679"/>
                                        </p:tgtEl>
                                      </p:cBhvr>
                                    </p:animEffect>
                                  </p:childTnLst>
                                </p:cTn>
                              </p:par>
                            </p:childTnLst>
                          </p:cTn>
                        </p:par>
                        <p:par>
                          <p:cTn id="77" fill="hold" nodeType="afterGroup">
                            <p:stCondLst>
                              <p:cond delay="11200"/>
                            </p:stCondLst>
                            <p:childTnLst>
                              <p:par>
                                <p:cTn id="78" presetID="22" presetClass="entr" presetSubtype="8" fill="hold" grpId="0" nodeType="afterEffect">
                                  <p:stCondLst>
                                    <p:cond delay="0"/>
                                  </p:stCondLst>
                                  <p:childTnLst>
                                    <p:set>
                                      <p:cBhvr>
                                        <p:cTn id="79" dur="1" fill="hold">
                                          <p:stCondLst>
                                            <p:cond delay="0"/>
                                          </p:stCondLst>
                                        </p:cTn>
                                        <p:tgtEl>
                                          <p:spTgt spid="324680"/>
                                        </p:tgtEl>
                                        <p:attrNameLst>
                                          <p:attrName>style.visibility</p:attrName>
                                        </p:attrNameLst>
                                      </p:cBhvr>
                                      <p:to>
                                        <p:strVal val="visible"/>
                                      </p:to>
                                    </p:set>
                                    <p:animEffect transition="in" filter="wipe(left)">
                                      <p:cBhvr>
                                        <p:cTn id="80" dur="500"/>
                                        <p:tgtEl>
                                          <p:spTgt spid="324680"/>
                                        </p:tgtEl>
                                      </p:cBhvr>
                                    </p:animEffect>
                                  </p:childTnLst>
                                </p:cTn>
                              </p:par>
                            </p:childTnLst>
                          </p:cTn>
                        </p:par>
                        <p:par>
                          <p:cTn id="81" fill="hold" nodeType="afterGroup">
                            <p:stCondLst>
                              <p:cond delay="11700"/>
                            </p:stCondLst>
                            <p:childTnLst>
                              <p:par>
                                <p:cTn id="82" presetID="1" presetClass="entr" presetSubtype="0" fill="hold" grpId="0" nodeType="afterEffect">
                                  <p:stCondLst>
                                    <p:cond delay="0"/>
                                  </p:stCondLst>
                                  <p:childTnLst>
                                    <p:set>
                                      <p:cBhvr>
                                        <p:cTn id="83" dur="1" fill="hold">
                                          <p:stCondLst>
                                            <p:cond delay="499"/>
                                          </p:stCondLst>
                                        </p:cTn>
                                        <p:tgtEl>
                                          <p:spTgt spid="324681"/>
                                        </p:tgtEl>
                                        <p:attrNameLst>
                                          <p:attrName>style.visibility</p:attrName>
                                        </p:attrNameLst>
                                      </p:cBhvr>
                                      <p:to>
                                        <p:strVal val="visible"/>
                                      </p:to>
                                    </p:set>
                                  </p:childTnLst>
                                </p:cTn>
                              </p:par>
                            </p:childTnLst>
                          </p:cTn>
                        </p:par>
                        <p:par>
                          <p:cTn id="84" fill="hold" nodeType="afterGroup">
                            <p:stCondLst>
                              <p:cond delay="12200"/>
                            </p:stCondLst>
                            <p:childTnLst>
                              <p:par>
                                <p:cTn id="85" presetID="1" presetClass="entr" presetSubtype="0" fill="hold" grpId="0" nodeType="afterEffect">
                                  <p:stCondLst>
                                    <p:cond delay="400"/>
                                  </p:stCondLst>
                                  <p:childTnLst>
                                    <p:set>
                                      <p:cBhvr>
                                        <p:cTn id="86" dur="1" fill="hold">
                                          <p:stCondLst>
                                            <p:cond delay="499"/>
                                          </p:stCondLst>
                                        </p:cTn>
                                        <p:tgtEl>
                                          <p:spTgt spid="324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59" grpId="0" animBg="1"/>
      <p:bldP spid="324662" grpId="0" animBg="1"/>
      <p:bldP spid="324664" grpId="0" autoUpdateAnimBg="0"/>
      <p:bldP spid="324666" grpId="0" autoUpdateAnimBg="0"/>
      <p:bldP spid="324667" grpId="0" animBg="1"/>
      <p:bldP spid="324670" grpId="0" animBg="1"/>
      <p:bldP spid="324671" grpId="0" animBg="1"/>
      <p:bldP spid="324672" grpId="0" animBg="1"/>
      <p:bldP spid="324673" grpId="0" animBg="1"/>
      <p:bldP spid="324674" grpId="0" animBg="1"/>
      <p:bldP spid="324675" grpId="0" animBg="1"/>
      <p:bldP spid="324676" grpId="0" animBg="1"/>
      <p:bldP spid="324677" grpId="0" animBg="1"/>
      <p:bldP spid="324678" grpId="0" animBg="1"/>
      <p:bldP spid="324679" grpId="0" animBg="1"/>
      <p:bldP spid="324680" grpId="0" animBg="1"/>
      <p:bldP spid="324681" grpId="0" animBg="1"/>
      <p:bldP spid="324682" grpId="0" autoUpdateAnimBg="0"/>
      <p:bldP spid="324683" grpId="0" animBg="1"/>
      <p:bldP spid="324689" grpId="0" animBg="1"/>
      <p:bldP spid="324690" grpId="0" animBg="1"/>
      <p:bldP spid="32469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89" name="页脚占位符 3"/>
          <p:cNvSpPr>
            <a:spLocks noGrp="1"/>
          </p:cNvSpPr>
          <p:nvPr>
            <p:ph type="ftr" sz="quarter" idx="12"/>
          </p:nvPr>
        </p:nvSpPr>
        <p:spPr/>
        <p:txBody>
          <a:bodyPr/>
          <a:lstStyle/>
          <a:p>
            <a:r>
              <a:rPr lang="zh-CN" altLang="en-US"/>
              <a:t>华南理工大学广州学院</a:t>
            </a:r>
          </a:p>
        </p:txBody>
      </p:sp>
      <p:grpSp>
        <p:nvGrpSpPr>
          <p:cNvPr id="325634" name="Group 2"/>
          <p:cNvGrpSpPr>
            <a:grpSpLocks/>
          </p:cNvGrpSpPr>
          <p:nvPr/>
        </p:nvGrpSpPr>
        <p:grpSpPr bwMode="auto">
          <a:xfrm>
            <a:off x="1066800" y="1295400"/>
            <a:ext cx="7010400" cy="4664075"/>
            <a:chOff x="768" y="912"/>
            <a:chExt cx="4416" cy="2938"/>
          </a:xfrm>
        </p:grpSpPr>
        <p:grpSp>
          <p:nvGrpSpPr>
            <p:cNvPr id="325635" name="Group 3"/>
            <p:cNvGrpSpPr>
              <a:grpSpLocks/>
            </p:cNvGrpSpPr>
            <p:nvPr/>
          </p:nvGrpSpPr>
          <p:grpSpPr bwMode="auto">
            <a:xfrm>
              <a:off x="768" y="912"/>
              <a:ext cx="4416" cy="2938"/>
              <a:chOff x="672" y="816"/>
              <a:chExt cx="4416" cy="2938"/>
            </a:xfrm>
          </p:grpSpPr>
          <p:grpSp>
            <p:nvGrpSpPr>
              <p:cNvPr id="325636" name="Group 4"/>
              <p:cNvGrpSpPr>
                <a:grpSpLocks/>
              </p:cNvGrpSpPr>
              <p:nvPr/>
            </p:nvGrpSpPr>
            <p:grpSpPr bwMode="auto">
              <a:xfrm>
                <a:off x="672" y="864"/>
                <a:ext cx="1728" cy="2449"/>
                <a:chOff x="672" y="864"/>
                <a:chExt cx="1728" cy="2449"/>
              </a:xfrm>
            </p:grpSpPr>
            <p:sp>
              <p:nvSpPr>
                <p:cNvPr id="325637" name="Rectangle 5"/>
                <p:cNvSpPr>
                  <a:spLocks noChangeArrowheads="1"/>
                </p:cNvSpPr>
                <p:nvPr/>
              </p:nvSpPr>
              <p:spPr bwMode="auto">
                <a:xfrm>
                  <a:off x="1056" y="1152"/>
                  <a:ext cx="1248" cy="2160"/>
                </a:xfrm>
                <a:prstGeom prst="rect">
                  <a:avLst/>
                </a:pr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38" name="Line 6"/>
                <p:cNvSpPr>
                  <a:spLocks noChangeShapeType="1"/>
                </p:cNvSpPr>
                <p:nvPr/>
              </p:nvSpPr>
              <p:spPr bwMode="auto">
                <a:xfrm>
                  <a:off x="1056" y="139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39" name="Line 7"/>
                <p:cNvSpPr>
                  <a:spLocks noChangeShapeType="1"/>
                </p:cNvSpPr>
                <p:nvPr/>
              </p:nvSpPr>
              <p:spPr bwMode="auto">
                <a:xfrm>
                  <a:off x="1056" y="163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40" name="Line 8"/>
                <p:cNvSpPr>
                  <a:spLocks noChangeShapeType="1"/>
                </p:cNvSpPr>
                <p:nvPr/>
              </p:nvSpPr>
              <p:spPr bwMode="auto">
                <a:xfrm>
                  <a:off x="1056" y="187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41" name="Line 9"/>
                <p:cNvSpPr>
                  <a:spLocks noChangeShapeType="1"/>
                </p:cNvSpPr>
                <p:nvPr/>
              </p:nvSpPr>
              <p:spPr bwMode="auto">
                <a:xfrm>
                  <a:off x="1056" y="211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42" name="Line 10"/>
                <p:cNvSpPr>
                  <a:spLocks noChangeShapeType="1"/>
                </p:cNvSpPr>
                <p:nvPr/>
              </p:nvSpPr>
              <p:spPr bwMode="auto">
                <a:xfrm>
                  <a:off x="1056" y="235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43" name="Line 11"/>
                <p:cNvSpPr>
                  <a:spLocks noChangeShapeType="1"/>
                </p:cNvSpPr>
                <p:nvPr/>
              </p:nvSpPr>
              <p:spPr bwMode="auto">
                <a:xfrm>
                  <a:off x="1056" y="259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44" name="Line 12"/>
                <p:cNvSpPr>
                  <a:spLocks noChangeShapeType="1"/>
                </p:cNvSpPr>
                <p:nvPr/>
              </p:nvSpPr>
              <p:spPr bwMode="auto">
                <a:xfrm>
                  <a:off x="1056" y="283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45" name="Line 13"/>
                <p:cNvSpPr>
                  <a:spLocks noChangeShapeType="1"/>
                </p:cNvSpPr>
                <p:nvPr/>
              </p:nvSpPr>
              <p:spPr bwMode="auto">
                <a:xfrm>
                  <a:off x="1056" y="331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46" name="Line 14"/>
                <p:cNvSpPr>
                  <a:spLocks noChangeShapeType="1"/>
                </p:cNvSpPr>
                <p:nvPr/>
              </p:nvSpPr>
              <p:spPr bwMode="auto">
                <a:xfrm>
                  <a:off x="1056" y="307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47" name="Text Box 15"/>
                <p:cNvSpPr txBox="1">
                  <a:spLocks noChangeArrowheads="1"/>
                </p:cNvSpPr>
                <p:nvPr/>
              </p:nvSpPr>
              <p:spPr bwMode="auto">
                <a:xfrm>
                  <a:off x="672" y="11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000</a:t>
                  </a:r>
                </a:p>
              </p:txBody>
            </p:sp>
            <p:sp>
              <p:nvSpPr>
                <p:cNvPr id="325648" name="Text Box 16"/>
                <p:cNvSpPr txBox="1">
                  <a:spLocks noChangeArrowheads="1"/>
                </p:cNvSpPr>
                <p:nvPr/>
              </p:nvSpPr>
              <p:spPr bwMode="auto">
                <a:xfrm>
                  <a:off x="672" y="13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001</a:t>
                  </a:r>
                </a:p>
              </p:txBody>
            </p:sp>
            <p:sp>
              <p:nvSpPr>
                <p:cNvPr id="325649" name="Text Box 17"/>
                <p:cNvSpPr txBox="1">
                  <a:spLocks noChangeArrowheads="1"/>
                </p:cNvSpPr>
                <p:nvPr/>
              </p:nvSpPr>
              <p:spPr bwMode="auto">
                <a:xfrm>
                  <a:off x="672" y="15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002</a:t>
                  </a:r>
                </a:p>
              </p:txBody>
            </p:sp>
            <p:sp>
              <p:nvSpPr>
                <p:cNvPr id="325650" name="Text Box 18"/>
                <p:cNvSpPr txBox="1">
                  <a:spLocks noChangeArrowheads="1"/>
                </p:cNvSpPr>
                <p:nvPr/>
              </p:nvSpPr>
              <p:spPr bwMode="auto">
                <a:xfrm>
                  <a:off x="672" y="18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003</a:t>
                  </a:r>
                </a:p>
              </p:txBody>
            </p:sp>
            <p:sp>
              <p:nvSpPr>
                <p:cNvPr id="325651" name="Text Box 19"/>
                <p:cNvSpPr txBox="1">
                  <a:spLocks noChangeArrowheads="1"/>
                </p:cNvSpPr>
                <p:nvPr/>
              </p:nvSpPr>
              <p:spPr bwMode="auto">
                <a:xfrm>
                  <a:off x="672" y="23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005</a:t>
                  </a:r>
                </a:p>
              </p:txBody>
            </p:sp>
            <p:sp>
              <p:nvSpPr>
                <p:cNvPr id="325652" name="Text Box 20"/>
                <p:cNvSpPr txBox="1">
                  <a:spLocks noChangeArrowheads="1"/>
                </p:cNvSpPr>
                <p:nvPr/>
              </p:nvSpPr>
              <p:spPr bwMode="auto">
                <a:xfrm>
                  <a:off x="672" y="25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006</a:t>
                  </a:r>
                </a:p>
              </p:txBody>
            </p:sp>
            <p:sp>
              <p:nvSpPr>
                <p:cNvPr id="325653" name="Text Box 21"/>
                <p:cNvSpPr txBox="1">
                  <a:spLocks noChangeArrowheads="1"/>
                </p:cNvSpPr>
                <p:nvPr/>
              </p:nvSpPr>
              <p:spPr bwMode="auto">
                <a:xfrm>
                  <a:off x="672" y="27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007</a:t>
                  </a:r>
                </a:p>
              </p:txBody>
            </p:sp>
            <p:sp>
              <p:nvSpPr>
                <p:cNvPr id="325654" name="Text Box 22"/>
                <p:cNvSpPr txBox="1">
                  <a:spLocks noChangeArrowheads="1"/>
                </p:cNvSpPr>
                <p:nvPr/>
              </p:nvSpPr>
              <p:spPr bwMode="auto">
                <a:xfrm>
                  <a:off x="672" y="30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008</a:t>
                  </a:r>
                </a:p>
              </p:txBody>
            </p:sp>
            <p:sp>
              <p:nvSpPr>
                <p:cNvPr id="325655" name="Text Box 23"/>
                <p:cNvSpPr txBox="1">
                  <a:spLocks noChangeArrowheads="1"/>
                </p:cNvSpPr>
                <p:nvPr/>
              </p:nvSpPr>
              <p:spPr bwMode="auto">
                <a:xfrm>
                  <a:off x="672" y="206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004</a:t>
                  </a:r>
                </a:p>
              </p:txBody>
            </p:sp>
            <p:sp>
              <p:nvSpPr>
                <p:cNvPr id="325656" name="Text Box 24"/>
                <p:cNvSpPr txBox="1">
                  <a:spLocks noChangeArrowheads="1"/>
                </p:cNvSpPr>
                <p:nvPr/>
              </p:nvSpPr>
              <p:spPr bwMode="auto">
                <a:xfrm>
                  <a:off x="1392" y="864"/>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a:t>主存</a:t>
                  </a:r>
                </a:p>
              </p:txBody>
            </p:sp>
            <p:sp>
              <p:nvSpPr>
                <p:cNvPr id="325657" name="Text Box 25"/>
                <p:cNvSpPr txBox="1">
                  <a:spLocks noChangeArrowheads="1"/>
                </p:cNvSpPr>
                <p:nvPr/>
              </p:nvSpPr>
              <p:spPr bwMode="auto">
                <a:xfrm>
                  <a:off x="1536" y="25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b</a:t>
                  </a:r>
                </a:p>
              </p:txBody>
            </p:sp>
            <p:sp>
              <p:nvSpPr>
                <p:cNvPr id="325658" name="Text Box 26"/>
                <p:cNvSpPr txBox="1">
                  <a:spLocks noChangeArrowheads="1"/>
                </p:cNvSpPr>
                <p:nvPr/>
              </p:nvSpPr>
              <p:spPr bwMode="auto">
                <a:xfrm>
                  <a:off x="1536" y="23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a</a:t>
                  </a:r>
                </a:p>
              </p:txBody>
            </p:sp>
            <p:sp>
              <p:nvSpPr>
                <p:cNvPr id="325659" name="Text Box 27"/>
                <p:cNvSpPr txBox="1">
                  <a:spLocks noChangeArrowheads="1"/>
                </p:cNvSpPr>
                <p:nvPr/>
              </p:nvSpPr>
              <p:spPr bwMode="auto">
                <a:xfrm>
                  <a:off x="1536" y="27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c</a:t>
                  </a:r>
                  <a:endParaRPr lang="en-US" altLang="zh-CN"/>
                </a:p>
              </p:txBody>
            </p:sp>
            <p:sp>
              <p:nvSpPr>
                <p:cNvPr id="325660" name="Text Box 28"/>
                <p:cNvSpPr txBox="1">
                  <a:spLocks noChangeArrowheads="1"/>
                </p:cNvSpPr>
                <p:nvPr/>
              </p:nvSpPr>
              <p:spPr bwMode="auto">
                <a:xfrm>
                  <a:off x="1248" y="110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LOAD 005</a:t>
                  </a:r>
                </a:p>
              </p:txBody>
            </p:sp>
            <p:sp>
              <p:nvSpPr>
                <p:cNvPr id="325661" name="Text Box 29"/>
                <p:cNvSpPr txBox="1">
                  <a:spLocks noChangeArrowheads="1"/>
                </p:cNvSpPr>
                <p:nvPr/>
              </p:nvSpPr>
              <p:spPr bwMode="auto">
                <a:xfrm>
                  <a:off x="1248" y="134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ADD 006</a:t>
                  </a:r>
                </a:p>
              </p:txBody>
            </p:sp>
            <p:sp>
              <p:nvSpPr>
                <p:cNvPr id="325662" name="Text Box 30"/>
                <p:cNvSpPr txBox="1">
                  <a:spLocks noChangeArrowheads="1"/>
                </p:cNvSpPr>
                <p:nvPr/>
              </p:nvSpPr>
              <p:spPr bwMode="auto">
                <a:xfrm>
                  <a:off x="1248" y="158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SUB 007</a:t>
                  </a:r>
                </a:p>
              </p:txBody>
            </p:sp>
            <p:sp>
              <p:nvSpPr>
                <p:cNvPr id="325663" name="Text Box 31"/>
                <p:cNvSpPr txBox="1">
                  <a:spLocks noChangeArrowheads="1"/>
                </p:cNvSpPr>
                <p:nvPr/>
              </p:nvSpPr>
              <p:spPr bwMode="auto">
                <a:xfrm>
                  <a:off x="1248" y="182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STORE 008</a:t>
                  </a:r>
                </a:p>
              </p:txBody>
            </p:sp>
            <p:sp>
              <p:nvSpPr>
                <p:cNvPr id="325664" name="Text Box 32"/>
                <p:cNvSpPr txBox="1">
                  <a:spLocks noChangeArrowheads="1"/>
                </p:cNvSpPr>
                <p:nvPr/>
              </p:nvSpPr>
              <p:spPr bwMode="auto">
                <a:xfrm>
                  <a:off x="1248" y="206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HALT</a:t>
                  </a:r>
                </a:p>
              </p:txBody>
            </p:sp>
          </p:grpSp>
          <p:grpSp>
            <p:nvGrpSpPr>
              <p:cNvPr id="325665" name="Group 33"/>
              <p:cNvGrpSpPr>
                <a:grpSpLocks/>
              </p:cNvGrpSpPr>
              <p:nvPr/>
            </p:nvGrpSpPr>
            <p:grpSpPr bwMode="auto">
              <a:xfrm>
                <a:off x="1008" y="816"/>
                <a:ext cx="4080" cy="2938"/>
                <a:chOff x="1008" y="816"/>
                <a:chExt cx="4080" cy="2938"/>
              </a:xfrm>
            </p:grpSpPr>
            <p:sp>
              <p:nvSpPr>
                <p:cNvPr id="325666" name="Rectangle 34"/>
                <p:cNvSpPr>
                  <a:spLocks noChangeArrowheads="1"/>
                </p:cNvSpPr>
                <p:nvPr/>
              </p:nvSpPr>
              <p:spPr bwMode="auto">
                <a:xfrm>
                  <a:off x="1056" y="3504"/>
                  <a:ext cx="1248" cy="240"/>
                </a:xfrm>
                <a:prstGeom prst="rect">
                  <a:avLst/>
                </a:prstGeom>
                <a:solidFill>
                  <a:srgbClr val="EDC7E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67" name="Text Box 35"/>
                <p:cNvSpPr txBox="1">
                  <a:spLocks noChangeArrowheads="1"/>
                </p:cNvSpPr>
                <p:nvPr/>
              </p:nvSpPr>
              <p:spPr bwMode="auto">
                <a:xfrm>
                  <a:off x="1008" y="3504"/>
                  <a:ext cx="138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sz="2000"/>
                    <a:t>存储器数据寄存器</a:t>
                  </a:r>
                </a:p>
              </p:txBody>
            </p:sp>
            <p:sp>
              <p:nvSpPr>
                <p:cNvPr id="325668" name="Line 36"/>
                <p:cNvSpPr>
                  <a:spLocks noChangeShapeType="1"/>
                </p:cNvSpPr>
                <p:nvPr/>
              </p:nvSpPr>
              <p:spPr bwMode="auto">
                <a:xfrm>
                  <a:off x="2880" y="1104"/>
                  <a:ext cx="0" cy="2640"/>
                </a:xfrm>
                <a:prstGeom prst="line">
                  <a:avLst/>
                </a:prstGeom>
                <a:noFill/>
                <a:ln w="127000" cap="sq">
                  <a:solidFill>
                    <a:srgbClr val="09890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69" name="Line 37"/>
                <p:cNvSpPr>
                  <a:spLocks noChangeShapeType="1"/>
                </p:cNvSpPr>
                <p:nvPr/>
              </p:nvSpPr>
              <p:spPr bwMode="auto">
                <a:xfrm>
                  <a:off x="2304" y="3648"/>
                  <a:ext cx="576" cy="0"/>
                </a:xfrm>
                <a:prstGeom prst="line">
                  <a:avLst/>
                </a:prstGeom>
                <a:noFill/>
                <a:ln w="57150" cap="sq">
                  <a:solidFill>
                    <a:srgbClr val="9ED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70" name="AutoShape 38"/>
                <p:cNvSpPr>
                  <a:spLocks noChangeArrowheads="1"/>
                </p:cNvSpPr>
                <p:nvPr/>
              </p:nvSpPr>
              <p:spPr bwMode="auto">
                <a:xfrm rot="-10800000">
                  <a:off x="3936" y="1680"/>
                  <a:ext cx="1152" cy="33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71" name="Rectangle 39"/>
                <p:cNvSpPr>
                  <a:spLocks noChangeArrowheads="1"/>
                </p:cNvSpPr>
                <p:nvPr/>
              </p:nvSpPr>
              <p:spPr bwMode="auto">
                <a:xfrm>
                  <a:off x="3648" y="2304"/>
                  <a:ext cx="960" cy="240"/>
                </a:xfrm>
                <a:prstGeom prst="rect">
                  <a:avLst/>
                </a:pr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b="0"/>
                </a:p>
              </p:txBody>
            </p:sp>
            <p:sp>
              <p:nvSpPr>
                <p:cNvPr id="325672" name="Line 40"/>
                <p:cNvSpPr>
                  <a:spLocks noChangeShapeType="1"/>
                </p:cNvSpPr>
                <p:nvPr/>
              </p:nvSpPr>
              <p:spPr bwMode="auto">
                <a:xfrm flipV="1">
                  <a:off x="4128" y="2016"/>
                  <a:ext cx="0" cy="288"/>
                </a:xfrm>
                <a:prstGeom prst="line">
                  <a:avLst/>
                </a:prstGeom>
                <a:noFill/>
                <a:ln w="76200" cap="sq">
                  <a:solidFill>
                    <a:srgbClr val="9ED933"/>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73" name="Line 41"/>
                <p:cNvSpPr>
                  <a:spLocks noChangeShapeType="1"/>
                </p:cNvSpPr>
                <p:nvPr/>
              </p:nvSpPr>
              <p:spPr bwMode="auto">
                <a:xfrm flipV="1">
                  <a:off x="4512" y="1392"/>
                  <a:ext cx="0" cy="288"/>
                </a:xfrm>
                <a:prstGeom prst="line">
                  <a:avLst/>
                </a:prstGeom>
                <a:noFill/>
                <a:ln w="76200" cap="sq">
                  <a:solidFill>
                    <a:srgbClr val="9ED933"/>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74" name="Line 42"/>
                <p:cNvSpPr>
                  <a:spLocks noChangeShapeType="1"/>
                </p:cNvSpPr>
                <p:nvPr/>
              </p:nvSpPr>
              <p:spPr bwMode="auto">
                <a:xfrm>
                  <a:off x="3264" y="1392"/>
                  <a:ext cx="1248" cy="0"/>
                </a:xfrm>
                <a:prstGeom prst="line">
                  <a:avLst/>
                </a:prstGeom>
                <a:noFill/>
                <a:ln w="76200" cap="sq">
                  <a:solidFill>
                    <a:srgbClr val="9ED933"/>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75" name="Line 43"/>
                <p:cNvSpPr>
                  <a:spLocks noChangeShapeType="1"/>
                </p:cNvSpPr>
                <p:nvPr/>
              </p:nvSpPr>
              <p:spPr bwMode="auto">
                <a:xfrm>
                  <a:off x="2880" y="2688"/>
                  <a:ext cx="1968" cy="0"/>
                </a:xfrm>
                <a:prstGeom prst="line">
                  <a:avLst/>
                </a:prstGeom>
                <a:noFill/>
                <a:ln w="76200" cap="sq">
                  <a:solidFill>
                    <a:srgbClr val="9ED9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76" name="Line 44"/>
                <p:cNvSpPr>
                  <a:spLocks noChangeShapeType="1"/>
                </p:cNvSpPr>
                <p:nvPr/>
              </p:nvSpPr>
              <p:spPr bwMode="auto">
                <a:xfrm flipV="1">
                  <a:off x="4848" y="2016"/>
                  <a:ext cx="0" cy="672"/>
                </a:xfrm>
                <a:prstGeom prst="line">
                  <a:avLst/>
                </a:prstGeom>
                <a:noFill/>
                <a:ln w="76200" cap="sq">
                  <a:solidFill>
                    <a:srgbClr val="9ED93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77" name="Line 45"/>
                <p:cNvSpPr>
                  <a:spLocks noChangeShapeType="1"/>
                </p:cNvSpPr>
                <p:nvPr/>
              </p:nvSpPr>
              <p:spPr bwMode="auto">
                <a:xfrm>
                  <a:off x="3264" y="1392"/>
                  <a:ext cx="0" cy="1056"/>
                </a:xfrm>
                <a:prstGeom prst="line">
                  <a:avLst/>
                </a:prstGeom>
                <a:noFill/>
                <a:ln w="76200" cap="sq">
                  <a:solidFill>
                    <a:srgbClr val="9ED9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78" name="Line 46"/>
                <p:cNvSpPr>
                  <a:spLocks noChangeShapeType="1"/>
                </p:cNvSpPr>
                <p:nvPr/>
              </p:nvSpPr>
              <p:spPr bwMode="auto">
                <a:xfrm>
                  <a:off x="2880" y="2448"/>
                  <a:ext cx="768" cy="0"/>
                </a:xfrm>
                <a:prstGeom prst="line">
                  <a:avLst/>
                </a:prstGeom>
                <a:noFill/>
                <a:ln w="76200" cap="sq">
                  <a:solidFill>
                    <a:srgbClr val="9ED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79" name="Text Box 47"/>
                <p:cNvSpPr txBox="1">
                  <a:spLocks noChangeArrowheads="1"/>
                </p:cNvSpPr>
                <p:nvPr/>
              </p:nvSpPr>
              <p:spPr bwMode="auto">
                <a:xfrm>
                  <a:off x="2402" y="816"/>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a:t>数据总线</a:t>
                  </a:r>
                </a:p>
              </p:txBody>
            </p:sp>
            <p:sp>
              <p:nvSpPr>
                <p:cNvPr id="325680" name="Text Box 48"/>
                <p:cNvSpPr txBox="1">
                  <a:spLocks noChangeArrowheads="1"/>
                </p:cNvSpPr>
                <p:nvPr/>
              </p:nvSpPr>
              <p:spPr bwMode="auto">
                <a:xfrm>
                  <a:off x="3798" y="2256"/>
                  <a:ext cx="68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a:t>累加器</a:t>
                  </a:r>
                </a:p>
              </p:txBody>
            </p:sp>
            <p:sp>
              <p:nvSpPr>
                <p:cNvPr id="325681" name="Text Box 49"/>
                <p:cNvSpPr txBox="1">
                  <a:spLocks noChangeArrowheads="1"/>
                </p:cNvSpPr>
                <p:nvPr/>
              </p:nvSpPr>
              <p:spPr bwMode="auto">
                <a:xfrm>
                  <a:off x="4272" y="1680"/>
                  <a:ext cx="52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t>ALU</a:t>
                  </a:r>
                </a:p>
              </p:txBody>
            </p:sp>
          </p:grpSp>
        </p:grpSp>
        <p:sp>
          <p:nvSpPr>
            <p:cNvPr id="325682" name="Rectangle 50"/>
            <p:cNvSpPr>
              <a:spLocks noChangeArrowheads="1"/>
            </p:cNvSpPr>
            <p:nvPr/>
          </p:nvSpPr>
          <p:spPr bwMode="auto">
            <a:xfrm>
              <a:off x="1152" y="268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83" name="Rectangle 51"/>
            <p:cNvSpPr>
              <a:spLocks noChangeArrowheads="1"/>
            </p:cNvSpPr>
            <p:nvPr/>
          </p:nvSpPr>
          <p:spPr bwMode="auto">
            <a:xfrm>
              <a:off x="1152" y="244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84" name="Rectangle 52"/>
            <p:cNvSpPr>
              <a:spLocks noChangeArrowheads="1"/>
            </p:cNvSpPr>
            <p:nvPr/>
          </p:nvSpPr>
          <p:spPr bwMode="auto">
            <a:xfrm>
              <a:off x="1152" y="124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85" name="Rectangle 53"/>
            <p:cNvSpPr>
              <a:spLocks noChangeArrowheads="1"/>
            </p:cNvSpPr>
            <p:nvPr/>
          </p:nvSpPr>
          <p:spPr bwMode="auto">
            <a:xfrm>
              <a:off x="1152" y="148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86" name="Text Box 54"/>
            <p:cNvSpPr txBox="1">
              <a:spLocks noChangeArrowheads="1"/>
            </p:cNvSpPr>
            <p:nvPr/>
          </p:nvSpPr>
          <p:spPr bwMode="auto">
            <a:xfrm>
              <a:off x="1344" y="120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LOAD 005</a:t>
              </a:r>
            </a:p>
          </p:txBody>
        </p:sp>
        <p:sp>
          <p:nvSpPr>
            <p:cNvPr id="325687" name="Text Box 55"/>
            <p:cNvSpPr txBox="1">
              <a:spLocks noChangeArrowheads="1"/>
            </p:cNvSpPr>
            <p:nvPr/>
          </p:nvSpPr>
          <p:spPr bwMode="auto">
            <a:xfrm>
              <a:off x="1344" y="144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ADD 006</a:t>
              </a:r>
            </a:p>
          </p:txBody>
        </p:sp>
        <p:sp>
          <p:nvSpPr>
            <p:cNvPr id="325688" name="Text Box 56"/>
            <p:cNvSpPr txBox="1">
              <a:spLocks noChangeArrowheads="1"/>
            </p:cNvSpPr>
            <p:nvPr/>
          </p:nvSpPr>
          <p:spPr bwMode="auto">
            <a:xfrm>
              <a:off x="1632" y="240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a</a:t>
              </a:r>
            </a:p>
          </p:txBody>
        </p:sp>
        <p:sp>
          <p:nvSpPr>
            <p:cNvPr id="325689" name="Text Box 57"/>
            <p:cNvSpPr txBox="1">
              <a:spLocks noChangeArrowheads="1"/>
            </p:cNvSpPr>
            <p:nvPr/>
          </p:nvSpPr>
          <p:spPr bwMode="auto">
            <a:xfrm>
              <a:off x="1632" y="26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b</a:t>
              </a:r>
            </a:p>
          </p:txBody>
        </p:sp>
        <p:sp>
          <p:nvSpPr>
            <p:cNvPr id="325690" name="Rectangle 58"/>
            <p:cNvSpPr>
              <a:spLocks noChangeArrowheads="1"/>
            </p:cNvSpPr>
            <p:nvPr/>
          </p:nvSpPr>
          <p:spPr bwMode="auto">
            <a:xfrm>
              <a:off x="3744" y="2400"/>
              <a:ext cx="960"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91" name="Text Box 59"/>
            <p:cNvSpPr txBox="1">
              <a:spLocks noChangeArrowheads="1"/>
            </p:cNvSpPr>
            <p:nvPr/>
          </p:nvSpPr>
          <p:spPr bwMode="auto">
            <a:xfrm>
              <a:off x="4032" y="2352"/>
              <a:ext cx="4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FF0000"/>
                  </a:solidFill>
                  <a:latin typeface="宋体" pitchFamily="2" charset="-122"/>
                </a:rPr>
                <a:t>a+b</a:t>
              </a:r>
            </a:p>
          </p:txBody>
        </p:sp>
        <p:sp>
          <p:nvSpPr>
            <p:cNvPr id="325692" name="Rectangle 60"/>
            <p:cNvSpPr>
              <a:spLocks noChangeArrowheads="1"/>
            </p:cNvSpPr>
            <p:nvPr/>
          </p:nvSpPr>
          <p:spPr bwMode="auto">
            <a:xfrm>
              <a:off x="1152" y="3600"/>
              <a:ext cx="1248" cy="240"/>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93" name="Text Box 61"/>
            <p:cNvSpPr txBox="1">
              <a:spLocks noChangeArrowheads="1"/>
            </p:cNvSpPr>
            <p:nvPr/>
          </p:nvSpPr>
          <p:spPr bwMode="auto">
            <a:xfrm>
              <a:off x="1632" y="355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FF0000"/>
                  </a:solidFill>
                  <a:latin typeface="宋体" pitchFamily="2" charset="-122"/>
                </a:rPr>
                <a:t>b</a:t>
              </a:r>
            </a:p>
          </p:txBody>
        </p:sp>
      </p:grpSp>
      <p:sp>
        <p:nvSpPr>
          <p:cNvPr id="325694" name="Rectangle 62"/>
          <p:cNvSpPr>
            <a:spLocks noGrp="1" noChangeArrowheads="1"/>
          </p:cNvSpPr>
          <p:nvPr>
            <p:ph type="title" idx="4294967295"/>
          </p:nvPr>
        </p:nvSpPr>
        <p:spPr>
          <a:xfrm>
            <a:off x="0" y="228600"/>
            <a:ext cx="6400800" cy="446088"/>
          </a:xfrm>
        </p:spPr>
        <p:txBody>
          <a:bodyPr/>
          <a:lstStyle/>
          <a:p>
            <a:r>
              <a:rPr lang="en-US" altLang="zh-CN" sz="2400">
                <a:solidFill>
                  <a:schemeClr val="tx1"/>
                </a:solidFill>
                <a:latin typeface="宋体" pitchFamily="2" charset="-122"/>
              </a:rPr>
              <a:t>3</a:t>
            </a:r>
            <a:r>
              <a:rPr lang="en-US" altLang="zh-CN" sz="2400">
                <a:solidFill>
                  <a:schemeClr val="tx1"/>
                </a:solidFill>
                <a:latin typeface="Times New Roman" pitchFamily="18" charset="0"/>
              </a:rPr>
              <a:t>.1</a:t>
            </a:r>
            <a:r>
              <a:rPr lang="en-US" altLang="zh-CN" sz="2400">
                <a:solidFill>
                  <a:schemeClr val="tx1"/>
                </a:solidFill>
                <a:latin typeface="宋体" pitchFamily="2" charset="-122"/>
              </a:rPr>
              <a:t> </a:t>
            </a:r>
            <a:r>
              <a:rPr lang="zh-CN" altLang="en-US" sz="2400">
                <a:solidFill>
                  <a:schemeClr val="tx1"/>
                </a:solidFill>
                <a:latin typeface="宋体" pitchFamily="2" charset="-122"/>
              </a:rPr>
              <a:t>指令格式</a:t>
            </a:r>
          </a:p>
        </p:txBody>
      </p:sp>
      <p:sp>
        <p:nvSpPr>
          <p:cNvPr id="325695" name="Line 63"/>
          <p:cNvSpPr>
            <a:spLocks noChangeShapeType="1"/>
          </p:cNvSpPr>
          <p:nvPr/>
        </p:nvSpPr>
        <p:spPr bwMode="auto">
          <a:xfrm>
            <a:off x="457200" y="2743200"/>
            <a:ext cx="609600" cy="0"/>
          </a:xfrm>
          <a:prstGeom prst="line">
            <a:avLst/>
          </a:prstGeom>
          <a:noFill/>
          <a:ln w="57150" cap="sq">
            <a:solidFill>
              <a:srgbClr val="7A48C4"/>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96" name="Line 64"/>
          <p:cNvSpPr>
            <a:spLocks noChangeShapeType="1"/>
          </p:cNvSpPr>
          <p:nvPr/>
        </p:nvSpPr>
        <p:spPr bwMode="auto">
          <a:xfrm flipV="1">
            <a:off x="7696200" y="3200400"/>
            <a:ext cx="0" cy="106680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97" name="Line 65"/>
          <p:cNvSpPr>
            <a:spLocks noChangeShapeType="1"/>
          </p:cNvSpPr>
          <p:nvPr/>
        </p:nvSpPr>
        <p:spPr bwMode="auto">
          <a:xfrm flipV="1">
            <a:off x="6553200" y="3200400"/>
            <a:ext cx="0" cy="45720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98" name="Line 66"/>
          <p:cNvSpPr>
            <a:spLocks noChangeShapeType="1"/>
          </p:cNvSpPr>
          <p:nvPr/>
        </p:nvSpPr>
        <p:spPr bwMode="auto">
          <a:xfrm flipV="1">
            <a:off x="7162800" y="2209800"/>
            <a:ext cx="0" cy="4572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99" name="Line 67"/>
          <p:cNvSpPr>
            <a:spLocks noChangeShapeType="1"/>
          </p:cNvSpPr>
          <p:nvPr/>
        </p:nvSpPr>
        <p:spPr bwMode="auto">
          <a:xfrm flipH="1">
            <a:off x="5181600" y="2209800"/>
            <a:ext cx="19812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700" name="Line 68"/>
          <p:cNvSpPr>
            <a:spLocks noChangeShapeType="1"/>
          </p:cNvSpPr>
          <p:nvPr/>
        </p:nvSpPr>
        <p:spPr bwMode="auto">
          <a:xfrm>
            <a:off x="5181600" y="2209800"/>
            <a:ext cx="0" cy="1676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701" name="Line 69"/>
          <p:cNvSpPr>
            <a:spLocks noChangeShapeType="1"/>
          </p:cNvSpPr>
          <p:nvPr/>
        </p:nvSpPr>
        <p:spPr bwMode="auto">
          <a:xfrm>
            <a:off x="5181600" y="3886200"/>
            <a:ext cx="6096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702" name="Line 70"/>
          <p:cNvSpPr>
            <a:spLocks noChangeShapeType="1"/>
          </p:cNvSpPr>
          <p:nvPr/>
        </p:nvSpPr>
        <p:spPr bwMode="auto">
          <a:xfrm>
            <a:off x="3657600" y="2819400"/>
            <a:ext cx="304800" cy="0"/>
          </a:xfrm>
          <a:prstGeom prst="line">
            <a:avLst/>
          </a:prstGeom>
          <a:noFill/>
          <a:ln w="571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703" name="Line 71"/>
          <p:cNvSpPr>
            <a:spLocks noChangeShapeType="1"/>
          </p:cNvSpPr>
          <p:nvPr/>
        </p:nvSpPr>
        <p:spPr bwMode="auto">
          <a:xfrm>
            <a:off x="3962400" y="2819400"/>
            <a:ext cx="0" cy="1905000"/>
          </a:xfrm>
          <a:prstGeom prst="line">
            <a:avLst/>
          </a:prstGeom>
          <a:noFill/>
          <a:ln w="571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704" name="Line 72"/>
          <p:cNvSpPr>
            <a:spLocks noChangeShapeType="1"/>
          </p:cNvSpPr>
          <p:nvPr/>
        </p:nvSpPr>
        <p:spPr bwMode="auto">
          <a:xfrm flipH="1">
            <a:off x="3657600" y="4724400"/>
            <a:ext cx="304800" cy="0"/>
          </a:xfrm>
          <a:prstGeom prst="line">
            <a:avLst/>
          </a:prstGeom>
          <a:noFill/>
          <a:ln w="57150" cap="sq">
            <a:solidFill>
              <a:srgbClr val="7A48C4"/>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705" name="Line 73"/>
          <p:cNvSpPr>
            <a:spLocks noChangeShapeType="1"/>
          </p:cNvSpPr>
          <p:nvPr/>
        </p:nvSpPr>
        <p:spPr bwMode="auto">
          <a:xfrm>
            <a:off x="3657600" y="5791200"/>
            <a:ext cx="9144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706" name="Line 74"/>
          <p:cNvSpPr>
            <a:spLocks noChangeShapeType="1"/>
          </p:cNvSpPr>
          <p:nvPr/>
        </p:nvSpPr>
        <p:spPr bwMode="auto">
          <a:xfrm>
            <a:off x="4572000" y="4267200"/>
            <a:ext cx="31242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707" name="Line 75"/>
          <p:cNvSpPr>
            <a:spLocks noChangeShapeType="1"/>
          </p:cNvSpPr>
          <p:nvPr/>
        </p:nvSpPr>
        <p:spPr bwMode="auto">
          <a:xfrm flipV="1">
            <a:off x="4572000" y="4267200"/>
            <a:ext cx="0" cy="15240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708" name="Rectangle 76"/>
          <p:cNvSpPr>
            <a:spLocks noChangeArrowheads="1"/>
          </p:cNvSpPr>
          <p:nvPr/>
        </p:nvSpPr>
        <p:spPr bwMode="auto">
          <a:xfrm>
            <a:off x="1676400" y="2590800"/>
            <a:ext cx="19812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709" name="Text Box 77"/>
          <p:cNvSpPr txBox="1">
            <a:spLocks noChangeArrowheads="1"/>
          </p:cNvSpPr>
          <p:nvPr/>
        </p:nvSpPr>
        <p:spPr bwMode="auto">
          <a:xfrm>
            <a:off x="1981200" y="25146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SUB 007</a:t>
            </a:r>
          </a:p>
        </p:txBody>
      </p:sp>
      <p:sp>
        <p:nvSpPr>
          <p:cNvPr id="325710" name="Rectangle 78"/>
          <p:cNvSpPr>
            <a:spLocks noChangeArrowheads="1"/>
          </p:cNvSpPr>
          <p:nvPr/>
        </p:nvSpPr>
        <p:spPr bwMode="auto">
          <a:xfrm>
            <a:off x="1676400" y="4495800"/>
            <a:ext cx="19812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711" name="Text Box 79"/>
          <p:cNvSpPr txBox="1">
            <a:spLocks noChangeArrowheads="1"/>
          </p:cNvSpPr>
          <p:nvPr/>
        </p:nvSpPr>
        <p:spPr bwMode="auto">
          <a:xfrm>
            <a:off x="2438400" y="4419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c</a:t>
            </a:r>
            <a:endParaRPr lang="en-US" altLang="zh-CN">
              <a:solidFill>
                <a:srgbClr val="FF0000"/>
              </a:solidFill>
            </a:endParaRPr>
          </a:p>
        </p:txBody>
      </p:sp>
      <p:sp>
        <p:nvSpPr>
          <p:cNvPr id="325712" name="Rectangle 80"/>
          <p:cNvSpPr>
            <a:spLocks noChangeArrowheads="1"/>
          </p:cNvSpPr>
          <p:nvPr/>
        </p:nvSpPr>
        <p:spPr bwMode="auto">
          <a:xfrm>
            <a:off x="5791200" y="3657600"/>
            <a:ext cx="15240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713" name="Rectangle 81"/>
          <p:cNvSpPr>
            <a:spLocks noChangeArrowheads="1"/>
          </p:cNvSpPr>
          <p:nvPr/>
        </p:nvSpPr>
        <p:spPr bwMode="auto">
          <a:xfrm>
            <a:off x="1676400" y="5562600"/>
            <a:ext cx="1981200" cy="381000"/>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714" name="Text Box 82"/>
          <p:cNvSpPr txBox="1">
            <a:spLocks noChangeArrowheads="1"/>
          </p:cNvSpPr>
          <p:nvPr/>
        </p:nvSpPr>
        <p:spPr bwMode="auto">
          <a:xfrm>
            <a:off x="2436813" y="54864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FF0000"/>
                </a:solidFill>
                <a:latin typeface="宋体" pitchFamily="2" charset="-122"/>
              </a:rPr>
              <a:t>c</a:t>
            </a:r>
          </a:p>
        </p:txBody>
      </p:sp>
      <p:sp>
        <p:nvSpPr>
          <p:cNvPr id="325715" name="Text Box 83"/>
          <p:cNvSpPr txBox="1">
            <a:spLocks noChangeArrowheads="1"/>
          </p:cNvSpPr>
          <p:nvPr/>
        </p:nvSpPr>
        <p:spPr bwMode="auto">
          <a:xfrm>
            <a:off x="6096000" y="3581400"/>
            <a:ext cx="996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spcBef>
                <a:spcPct val="50000"/>
              </a:spcBef>
            </a:pPr>
            <a:r>
              <a:rPr lang="en-US" altLang="zh-CN">
                <a:solidFill>
                  <a:srgbClr val="FF0000"/>
                </a:solidFill>
                <a:latin typeface="宋体" pitchFamily="2" charset="-122"/>
              </a:rPr>
              <a:t>a+b-c</a:t>
            </a:r>
          </a:p>
        </p:txBody>
      </p:sp>
      <p:grpSp>
        <p:nvGrpSpPr>
          <p:cNvPr id="325716" name="Group 84"/>
          <p:cNvGrpSpPr>
            <a:grpSpLocks/>
          </p:cNvGrpSpPr>
          <p:nvPr/>
        </p:nvGrpSpPr>
        <p:grpSpPr bwMode="auto">
          <a:xfrm>
            <a:off x="3117850" y="1600200"/>
            <a:ext cx="1409700" cy="609600"/>
            <a:chOff x="3354" y="3264"/>
            <a:chExt cx="888" cy="384"/>
          </a:xfrm>
        </p:grpSpPr>
        <p:sp>
          <p:nvSpPr>
            <p:cNvPr id="325717" name="AutoShape 85"/>
            <p:cNvSpPr>
              <a:spLocks noChangeArrowheads="1"/>
            </p:cNvSpPr>
            <p:nvPr/>
          </p:nvSpPr>
          <p:spPr bwMode="auto">
            <a:xfrm>
              <a:off x="3360" y="3264"/>
              <a:ext cx="864" cy="384"/>
            </a:xfrm>
            <a:prstGeom prst="wedgeRoundRectCallout">
              <a:avLst>
                <a:gd name="adj1" fmla="val -69444"/>
                <a:gd name="adj2" fmla="val 123176"/>
                <a:gd name="adj3" fmla="val 16667"/>
              </a:avLst>
            </a:prstGeom>
            <a:solidFill>
              <a:srgbClr val="FFFFCC"/>
            </a:solidFill>
            <a:ln w="1270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b="0"/>
            </a:p>
          </p:txBody>
        </p:sp>
        <p:sp>
          <p:nvSpPr>
            <p:cNvPr id="325718" name="Text Box 86"/>
            <p:cNvSpPr txBox="1">
              <a:spLocks noChangeArrowheads="1"/>
            </p:cNvSpPr>
            <p:nvPr/>
          </p:nvSpPr>
          <p:spPr bwMode="auto">
            <a:xfrm>
              <a:off x="3354" y="3312"/>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a:solidFill>
                    <a:srgbClr val="808000"/>
                  </a:solidFill>
                </a:rPr>
                <a:t>减法指令</a:t>
              </a:r>
              <a:endParaRPr lang="zh-CN" altLang="en-US"/>
            </a:p>
          </p:txBody>
        </p:sp>
      </p:grpSp>
      <p:sp>
        <p:nvSpPr>
          <p:cNvPr id="325719" name="AutoShape 87"/>
          <p:cNvSpPr>
            <a:spLocks noChangeArrowheads="1"/>
          </p:cNvSpPr>
          <p:nvPr/>
        </p:nvSpPr>
        <p:spPr bwMode="auto">
          <a:xfrm>
            <a:off x="2514600" y="4800600"/>
            <a:ext cx="304800" cy="914400"/>
          </a:xfrm>
          <a:prstGeom prst="downArrow">
            <a:avLst>
              <a:gd name="adj1" fmla="val 57519"/>
              <a:gd name="adj2" fmla="val 75000"/>
            </a:avLst>
          </a:prstGeom>
          <a:solidFill>
            <a:srgbClr val="9900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5695"/>
                                        </p:tgtEl>
                                        <p:attrNameLst>
                                          <p:attrName>style.visibility</p:attrName>
                                        </p:attrNameLst>
                                      </p:cBhvr>
                                      <p:to>
                                        <p:strVal val="visible"/>
                                      </p:to>
                                    </p:set>
                                    <p:animEffect transition="in" filter="wipe(left)">
                                      <p:cBhvr>
                                        <p:cTn id="7" dur="500"/>
                                        <p:tgtEl>
                                          <p:spTgt spid="325695"/>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25708"/>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25709"/>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499"/>
                                          </p:stCondLst>
                                        </p:cTn>
                                        <p:tgtEl>
                                          <p:spTgt spid="325716"/>
                                        </p:tgtEl>
                                        <p:attrNameLst>
                                          <p:attrName>style.visibility</p:attrName>
                                        </p:attrNameLst>
                                      </p:cBhvr>
                                      <p:to>
                                        <p:strVal val="visible"/>
                                      </p:to>
                                    </p:set>
                                  </p:childTnLst>
                                </p:cTn>
                              </p:par>
                            </p:childTnLst>
                          </p:cTn>
                        </p:par>
                        <p:par>
                          <p:cTn id="17" fill="hold" nodeType="afterGroup">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325702"/>
                                        </p:tgtEl>
                                        <p:attrNameLst>
                                          <p:attrName>style.visibility</p:attrName>
                                        </p:attrNameLst>
                                      </p:cBhvr>
                                      <p:to>
                                        <p:strVal val="visible"/>
                                      </p:to>
                                    </p:set>
                                    <p:animEffect transition="in" filter="wipe(left)">
                                      <p:cBhvr>
                                        <p:cTn id="20" dur="500"/>
                                        <p:tgtEl>
                                          <p:spTgt spid="325702"/>
                                        </p:tgtEl>
                                      </p:cBhvr>
                                    </p:animEffect>
                                  </p:childTnLst>
                                </p:cTn>
                              </p:par>
                            </p:childTnLst>
                          </p:cTn>
                        </p:par>
                        <p:par>
                          <p:cTn id="21" fill="hold" nodeType="afterGroup">
                            <p:stCondLst>
                              <p:cond delay="2500"/>
                            </p:stCondLst>
                            <p:childTnLst>
                              <p:par>
                                <p:cTn id="22" presetID="22" presetClass="entr" presetSubtype="1" fill="hold" grpId="0" nodeType="afterEffect">
                                  <p:stCondLst>
                                    <p:cond delay="0"/>
                                  </p:stCondLst>
                                  <p:childTnLst>
                                    <p:set>
                                      <p:cBhvr>
                                        <p:cTn id="23" dur="1" fill="hold">
                                          <p:stCondLst>
                                            <p:cond delay="0"/>
                                          </p:stCondLst>
                                        </p:cTn>
                                        <p:tgtEl>
                                          <p:spTgt spid="325703"/>
                                        </p:tgtEl>
                                        <p:attrNameLst>
                                          <p:attrName>style.visibility</p:attrName>
                                        </p:attrNameLst>
                                      </p:cBhvr>
                                      <p:to>
                                        <p:strVal val="visible"/>
                                      </p:to>
                                    </p:set>
                                    <p:animEffect transition="in" filter="wipe(up)">
                                      <p:cBhvr>
                                        <p:cTn id="24" dur="500"/>
                                        <p:tgtEl>
                                          <p:spTgt spid="325703"/>
                                        </p:tgtEl>
                                      </p:cBhvr>
                                    </p:animEffect>
                                  </p:childTnLst>
                                </p:cTn>
                              </p:par>
                            </p:childTnLst>
                          </p:cTn>
                        </p:par>
                        <p:par>
                          <p:cTn id="25" fill="hold" nodeType="afterGroup">
                            <p:stCondLst>
                              <p:cond delay="3000"/>
                            </p:stCondLst>
                            <p:childTnLst>
                              <p:par>
                                <p:cTn id="26" presetID="22" presetClass="entr" presetSubtype="2" fill="hold" grpId="0" nodeType="afterEffect">
                                  <p:stCondLst>
                                    <p:cond delay="0"/>
                                  </p:stCondLst>
                                  <p:childTnLst>
                                    <p:set>
                                      <p:cBhvr>
                                        <p:cTn id="27" dur="1" fill="hold">
                                          <p:stCondLst>
                                            <p:cond delay="0"/>
                                          </p:stCondLst>
                                        </p:cTn>
                                        <p:tgtEl>
                                          <p:spTgt spid="325704"/>
                                        </p:tgtEl>
                                        <p:attrNameLst>
                                          <p:attrName>style.visibility</p:attrName>
                                        </p:attrNameLst>
                                      </p:cBhvr>
                                      <p:to>
                                        <p:strVal val="visible"/>
                                      </p:to>
                                    </p:set>
                                    <p:animEffect transition="in" filter="wipe(right)">
                                      <p:cBhvr>
                                        <p:cTn id="28" dur="500"/>
                                        <p:tgtEl>
                                          <p:spTgt spid="325704"/>
                                        </p:tgtEl>
                                      </p:cBhvr>
                                    </p:animEffect>
                                  </p:childTnLst>
                                </p:cTn>
                              </p:par>
                            </p:childTnLst>
                          </p:cTn>
                        </p:par>
                        <p:par>
                          <p:cTn id="29" fill="hold" nodeType="afterGroup">
                            <p:stCondLst>
                              <p:cond delay="3500"/>
                            </p:stCondLst>
                            <p:childTnLst>
                              <p:par>
                                <p:cTn id="30" presetID="1" presetClass="entr" presetSubtype="0" fill="hold" grpId="0" nodeType="afterEffect">
                                  <p:stCondLst>
                                    <p:cond delay="400"/>
                                  </p:stCondLst>
                                  <p:childTnLst>
                                    <p:set>
                                      <p:cBhvr>
                                        <p:cTn id="31" dur="1" fill="hold">
                                          <p:stCondLst>
                                            <p:cond delay="499"/>
                                          </p:stCondLst>
                                        </p:cTn>
                                        <p:tgtEl>
                                          <p:spTgt spid="325710"/>
                                        </p:tgtEl>
                                        <p:attrNameLst>
                                          <p:attrName>style.visibility</p:attrName>
                                        </p:attrNameLst>
                                      </p:cBhvr>
                                      <p:to>
                                        <p:strVal val="visible"/>
                                      </p:to>
                                    </p:set>
                                  </p:childTnLst>
                                </p:cTn>
                              </p:par>
                            </p:childTnLst>
                          </p:cTn>
                        </p:par>
                        <p:par>
                          <p:cTn id="32" fill="hold" nodeType="afterGroup">
                            <p:stCondLst>
                              <p:cond delay="4400"/>
                            </p:stCondLst>
                            <p:childTnLst>
                              <p:par>
                                <p:cTn id="33" presetID="1" presetClass="entr" presetSubtype="0" fill="hold" grpId="0" nodeType="afterEffect">
                                  <p:stCondLst>
                                    <p:cond delay="0"/>
                                  </p:stCondLst>
                                  <p:childTnLst>
                                    <p:set>
                                      <p:cBhvr>
                                        <p:cTn id="34" dur="1" fill="hold">
                                          <p:stCondLst>
                                            <p:cond delay="499"/>
                                          </p:stCondLst>
                                        </p:cTn>
                                        <p:tgtEl>
                                          <p:spTgt spid="325711"/>
                                        </p:tgtEl>
                                        <p:attrNameLst>
                                          <p:attrName>style.visibility</p:attrName>
                                        </p:attrNameLst>
                                      </p:cBhvr>
                                      <p:to>
                                        <p:strVal val="visible"/>
                                      </p:to>
                                    </p:set>
                                  </p:childTnLst>
                                </p:cTn>
                              </p:par>
                            </p:childTnLst>
                          </p:cTn>
                        </p:par>
                        <p:par>
                          <p:cTn id="35" fill="hold" nodeType="afterGroup">
                            <p:stCondLst>
                              <p:cond delay="4900"/>
                            </p:stCondLst>
                            <p:childTnLst>
                              <p:par>
                                <p:cTn id="36" presetID="22" presetClass="entr" presetSubtype="1" fill="hold" grpId="0" nodeType="afterEffect">
                                  <p:stCondLst>
                                    <p:cond delay="0"/>
                                  </p:stCondLst>
                                  <p:childTnLst>
                                    <p:set>
                                      <p:cBhvr>
                                        <p:cTn id="37" dur="1" fill="hold">
                                          <p:stCondLst>
                                            <p:cond delay="0"/>
                                          </p:stCondLst>
                                        </p:cTn>
                                        <p:tgtEl>
                                          <p:spTgt spid="325719"/>
                                        </p:tgtEl>
                                        <p:attrNameLst>
                                          <p:attrName>style.visibility</p:attrName>
                                        </p:attrNameLst>
                                      </p:cBhvr>
                                      <p:to>
                                        <p:strVal val="visible"/>
                                      </p:to>
                                    </p:set>
                                    <p:animEffect transition="in" filter="wipe(up)">
                                      <p:cBhvr>
                                        <p:cTn id="38" dur="500"/>
                                        <p:tgtEl>
                                          <p:spTgt spid="325719"/>
                                        </p:tgtEl>
                                      </p:cBhvr>
                                    </p:animEffect>
                                  </p:childTnLst>
                                </p:cTn>
                              </p:par>
                            </p:childTnLst>
                          </p:cTn>
                        </p:par>
                        <p:par>
                          <p:cTn id="39" fill="hold" nodeType="afterGroup">
                            <p:stCondLst>
                              <p:cond delay="5400"/>
                            </p:stCondLst>
                            <p:childTnLst>
                              <p:par>
                                <p:cTn id="40" presetID="1" presetClass="entr" presetSubtype="0" fill="hold" grpId="0" nodeType="afterEffect">
                                  <p:stCondLst>
                                    <p:cond delay="0"/>
                                  </p:stCondLst>
                                  <p:childTnLst>
                                    <p:set>
                                      <p:cBhvr>
                                        <p:cTn id="41" dur="1" fill="hold">
                                          <p:stCondLst>
                                            <p:cond delay="499"/>
                                          </p:stCondLst>
                                        </p:cTn>
                                        <p:tgtEl>
                                          <p:spTgt spid="325713"/>
                                        </p:tgtEl>
                                        <p:attrNameLst>
                                          <p:attrName>style.visibility</p:attrName>
                                        </p:attrNameLst>
                                      </p:cBhvr>
                                      <p:to>
                                        <p:strVal val="visible"/>
                                      </p:to>
                                    </p:set>
                                  </p:childTnLst>
                                </p:cTn>
                              </p:par>
                            </p:childTnLst>
                          </p:cTn>
                        </p:par>
                        <p:par>
                          <p:cTn id="42" fill="hold" nodeType="afterGroup">
                            <p:stCondLst>
                              <p:cond delay="5900"/>
                            </p:stCondLst>
                            <p:childTnLst>
                              <p:par>
                                <p:cTn id="43" presetID="1" presetClass="entr" presetSubtype="0" fill="hold" grpId="0" nodeType="afterEffect">
                                  <p:stCondLst>
                                    <p:cond delay="400"/>
                                  </p:stCondLst>
                                  <p:childTnLst>
                                    <p:set>
                                      <p:cBhvr>
                                        <p:cTn id="44" dur="1" fill="hold">
                                          <p:stCondLst>
                                            <p:cond delay="499"/>
                                          </p:stCondLst>
                                        </p:cTn>
                                        <p:tgtEl>
                                          <p:spTgt spid="325714"/>
                                        </p:tgtEl>
                                        <p:attrNameLst>
                                          <p:attrName>style.visibility</p:attrName>
                                        </p:attrNameLst>
                                      </p:cBhvr>
                                      <p:to>
                                        <p:strVal val="visible"/>
                                      </p:to>
                                    </p:set>
                                  </p:childTnLst>
                                </p:cTn>
                              </p:par>
                            </p:childTnLst>
                          </p:cTn>
                        </p:par>
                        <p:par>
                          <p:cTn id="45" fill="hold" nodeType="afterGroup">
                            <p:stCondLst>
                              <p:cond delay="6800"/>
                            </p:stCondLst>
                            <p:childTnLst>
                              <p:par>
                                <p:cTn id="46" presetID="22" presetClass="entr" presetSubtype="8" fill="hold" grpId="0" nodeType="afterEffect">
                                  <p:stCondLst>
                                    <p:cond delay="0"/>
                                  </p:stCondLst>
                                  <p:childTnLst>
                                    <p:set>
                                      <p:cBhvr>
                                        <p:cTn id="47" dur="1" fill="hold">
                                          <p:stCondLst>
                                            <p:cond delay="0"/>
                                          </p:stCondLst>
                                        </p:cTn>
                                        <p:tgtEl>
                                          <p:spTgt spid="325705"/>
                                        </p:tgtEl>
                                        <p:attrNameLst>
                                          <p:attrName>style.visibility</p:attrName>
                                        </p:attrNameLst>
                                      </p:cBhvr>
                                      <p:to>
                                        <p:strVal val="visible"/>
                                      </p:to>
                                    </p:set>
                                    <p:animEffect transition="in" filter="wipe(left)">
                                      <p:cBhvr>
                                        <p:cTn id="48" dur="500"/>
                                        <p:tgtEl>
                                          <p:spTgt spid="325705"/>
                                        </p:tgtEl>
                                      </p:cBhvr>
                                    </p:animEffect>
                                  </p:childTnLst>
                                </p:cTn>
                              </p:par>
                            </p:childTnLst>
                          </p:cTn>
                        </p:par>
                        <p:par>
                          <p:cTn id="49" fill="hold" nodeType="afterGroup">
                            <p:stCondLst>
                              <p:cond delay="7300"/>
                            </p:stCondLst>
                            <p:childTnLst>
                              <p:par>
                                <p:cTn id="50" presetID="22" presetClass="entr" presetSubtype="4" fill="hold" grpId="0" nodeType="afterEffect">
                                  <p:stCondLst>
                                    <p:cond delay="0"/>
                                  </p:stCondLst>
                                  <p:childTnLst>
                                    <p:set>
                                      <p:cBhvr>
                                        <p:cTn id="51" dur="1" fill="hold">
                                          <p:stCondLst>
                                            <p:cond delay="0"/>
                                          </p:stCondLst>
                                        </p:cTn>
                                        <p:tgtEl>
                                          <p:spTgt spid="325707"/>
                                        </p:tgtEl>
                                        <p:attrNameLst>
                                          <p:attrName>style.visibility</p:attrName>
                                        </p:attrNameLst>
                                      </p:cBhvr>
                                      <p:to>
                                        <p:strVal val="visible"/>
                                      </p:to>
                                    </p:set>
                                    <p:animEffect transition="in" filter="wipe(down)">
                                      <p:cBhvr>
                                        <p:cTn id="52" dur="500"/>
                                        <p:tgtEl>
                                          <p:spTgt spid="325707"/>
                                        </p:tgtEl>
                                      </p:cBhvr>
                                    </p:animEffect>
                                  </p:childTnLst>
                                </p:cTn>
                              </p:par>
                            </p:childTnLst>
                          </p:cTn>
                        </p:par>
                        <p:par>
                          <p:cTn id="53" fill="hold" nodeType="afterGroup">
                            <p:stCondLst>
                              <p:cond delay="7800"/>
                            </p:stCondLst>
                            <p:childTnLst>
                              <p:par>
                                <p:cTn id="54" presetID="22" presetClass="entr" presetSubtype="8" fill="hold" grpId="0" nodeType="afterEffect">
                                  <p:stCondLst>
                                    <p:cond delay="0"/>
                                  </p:stCondLst>
                                  <p:childTnLst>
                                    <p:set>
                                      <p:cBhvr>
                                        <p:cTn id="55" dur="1" fill="hold">
                                          <p:stCondLst>
                                            <p:cond delay="0"/>
                                          </p:stCondLst>
                                        </p:cTn>
                                        <p:tgtEl>
                                          <p:spTgt spid="325706"/>
                                        </p:tgtEl>
                                        <p:attrNameLst>
                                          <p:attrName>style.visibility</p:attrName>
                                        </p:attrNameLst>
                                      </p:cBhvr>
                                      <p:to>
                                        <p:strVal val="visible"/>
                                      </p:to>
                                    </p:set>
                                    <p:animEffect transition="in" filter="wipe(left)">
                                      <p:cBhvr>
                                        <p:cTn id="56" dur="500"/>
                                        <p:tgtEl>
                                          <p:spTgt spid="325706"/>
                                        </p:tgtEl>
                                      </p:cBhvr>
                                    </p:animEffect>
                                  </p:childTnLst>
                                </p:cTn>
                              </p:par>
                            </p:childTnLst>
                          </p:cTn>
                        </p:par>
                        <p:par>
                          <p:cTn id="57" fill="hold" nodeType="afterGroup">
                            <p:stCondLst>
                              <p:cond delay="8300"/>
                            </p:stCondLst>
                            <p:childTnLst>
                              <p:par>
                                <p:cTn id="58" presetID="22" presetClass="entr" presetSubtype="4" fill="hold" grpId="0" nodeType="afterEffect">
                                  <p:stCondLst>
                                    <p:cond delay="0"/>
                                  </p:stCondLst>
                                  <p:childTnLst>
                                    <p:set>
                                      <p:cBhvr>
                                        <p:cTn id="59" dur="1" fill="hold">
                                          <p:stCondLst>
                                            <p:cond delay="0"/>
                                          </p:stCondLst>
                                        </p:cTn>
                                        <p:tgtEl>
                                          <p:spTgt spid="325697"/>
                                        </p:tgtEl>
                                        <p:attrNameLst>
                                          <p:attrName>style.visibility</p:attrName>
                                        </p:attrNameLst>
                                      </p:cBhvr>
                                      <p:to>
                                        <p:strVal val="visible"/>
                                      </p:to>
                                    </p:set>
                                    <p:animEffect transition="in" filter="wipe(down)">
                                      <p:cBhvr>
                                        <p:cTn id="60" dur="500"/>
                                        <p:tgtEl>
                                          <p:spTgt spid="325697"/>
                                        </p:tgtEl>
                                      </p:cBhvr>
                                    </p:animEffect>
                                  </p:childTnLst>
                                </p:cTn>
                              </p:par>
                            </p:childTnLst>
                          </p:cTn>
                        </p:par>
                        <p:par>
                          <p:cTn id="61" fill="hold" nodeType="afterGroup">
                            <p:stCondLst>
                              <p:cond delay="8800"/>
                            </p:stCondLst>
                            <p:childTnLst>
                              <p:par>
                                <p:cTn id="62" presetID="22" presetClass="entr" presetSubtype="4" fill="hold" grpId="0" nodeType="afterEffect">
                                  <p:stCondLst>
                                    <p:cond delay="0"/>
                                  </p:stCondLst>
                                  <p:childTnLst>
                                    <p:set>
                                      <p:cBhvr>
                                        <p:cTn id="63" dur="1" fill="hold">
                                          <p:stCondLst>
                                            <p:cond delay="0"/>
                                          </p:stCondLst>
                                        </p:cTn>
                                        <p:tgtEl>
                                          <p:spTgt spid="325696"/>
                                        </p:tgtEl>
                                        <p:attrNameLst>
                                          <p:attrName>style.visibility</p:attrName>
                                        </p:attrNameLst>
                                      </p:cBhvr>
                                      <p:to>
                                        <p:strVal val="visible"/>
                                      </p:to>
                                    </p:set>
                                    <p:animEffect transition="in" filter="wipe(down)">
                                      <p:cBhvr>
                                        <p:cTn id="64" dur="500"/>
                                        <p:tgtEl>
                                          <p:spTgt spid="325696"/>
                                        </p:tgtEl>
                                      </p:cBhvr>
                                    </p:animEffect>
                                  </p:childTnLst>
                                </p:cTn>
                              </p:par>
                            </p:childTnLst>
                          </p:cTn>
                        </p:par>
                        <p:par>
                          <p:cTn id="65" fill="hold" nodeType="afterGroup">
                            <p:stCondLst>
                              <p:cond delay="9300"/>
                            </p:stCondLst>
                            <p:childTnLst>
                              <p:par>
                                <p:cTn id="66" presetID="22" presetClass="entr" presetSubtype="4" fill="hold" grpId="0" nodeType="afterEffect">
                                  <p:stCondLst>
                                    <p:cond delay="0"/>
                                  </p:stCondLst>
                                  <p:childTnLst>
                                    <p:set>
                                      <p:cBhvr>
                                        <p:cTn id="67" dur="1" fill="hold">
                                          <p:stCondLst>
                                            <p:cond delay="0"/>
                                          </p:stCondLst>
                                        </p:cTn>
                                        <p:tgtEl>
                                          <p:spTgt spid="325698"/>
                                        </p:tgtEl>
                                        <p:attrNameLst>
                                          <p:attrName>style.visibility</p:attrName>
                                        </p:attrNameLst>
                                      </p:cBhvr>
                                      <p:to>
                                        <p:strVal val="visible"/>
                                      </p:to>
                                    </p:set>
                                    <p:animEffect transition="in" filter="wipe(down)">
                                      <p:cBhvr>
                                        <p:cTn id="68" dur="500"/>
                                        <p:tgtEl>
                                          <p:spTgt spid="325698"/>
                                        </p:tgtEl>
                                      </p:cBhvr>
                                    </p:animEffect>
                                  </p:childTnLst>
                                </p:cTn>
                              </p:par>
                            </p:childTnLst>
                          </p:cTn>
                        </p:par>
                        <p:par>
                          <p:cTn id="69" fill="hold" nodeType="afterGroup">
                            <p:stCondLst>
                              <p:cond delay="9800"/>
                            </p:stCondLst>
                            <p:childTnLst>
                              <p:par>
                                <p:cTn id="70" presetID="22" presetClass="entr" presetSubtype="2" fill="hold" grpId="0" nodeType="afterEffect">
                                  <p:stCondLst>
                                    <p:cond delay="0"/>
                                  </p:stCondLst>
                                  <p:childTnLst>
                                    <p:set>
                                      <p:cBhvr>
                                        <p:cTn id="71" dur="1" fill="hold">
                                          <p:stCondLst>
                                            <p:cond delay="0"/>
                                          </p:stCondLst>
                                        </p:cTn>
                                        <p:tgtEl>
                                          <p:spTgt spid="325699"/>
                                        </p:tgtEl>
                                        <p:attrNameLst>
                                          <p:attrName>style.visibility</p:attrName>
                                        </p:attrNameLst>
                                      </p:cBhvr>
                                      <p:to>
                                        <p:strVal val="visible"/>
                                      </p:to>
                                    </p:set>
                                    <p:animEffect transition="in" filter="wipe(right)">
                                      <p:cBhvr>
                                        <p:cTn id="72" dur="500"/>
                                        <p:tgtEl>
                                          <p:spTgt spid="325699"/>
                                        </p:tgtEl>
                                      </p:cBhvr>
                                    </p:animEffect>
                                  </p:childTnLst>
                                </p:cTn>
                              </p:par>
                            </p:childTnLst>
                          </p:cTn>
                        </p:par>
                        <p:par>
                          <p:cTn id="73" fill="hold" nodeType="afterGroup">
                            <p:stCondLst>
                              <p:cond delay="10300"/>
                            </p:stCondLst>
                            <p:childTnLst>
                              <p:par>
                                <p:cTn id="74" presetID="22" presetClass="entr" presetSubtype="1" fill="hold" grpId="0" nodeType="afterEffect">
                                  <p:stCondLst>
                                    <p:cond delay="0"/>
                                  </p:stCondLst>
                                  <p:childTnLst>
                                    <p:set>
                                      <p:cBhvr>
                                        <p:cTn id="75" dur="1" fill="hold">
                                          <p:stCondLst>
                                            <p:cond delay="0"/>
                                          </p:stCondLst>
                                        </p:cTn>
                                        <p:tgtEl>
                                          <p:spTgt spid="325700"/>
                                        </p:tgtEl>
                                        <p:attrNameLst>
                                          <p:attrName>style.visibility</p:attrName>
                                        </p:attrNameLst>
                                      </p:cBhvr>
                                      <p:to>
                                        <p:strVal val="visible"/>
                                      </p:to>
                                    </p:set>
                                    <p:animEffect transition="in" filter="wipe(up)">
                                      <p:cBhvr>
                                        <p:cTn id="76" dur="500"/>
                                        <p:tgtEl>
                                          <p:spTgt spid="325700"/>
                                        </p:tgtEl>
                                      </p:cBhvr>
                                    </p:animEffect>
                                  </p:childTnLst>
                                </p:cTn>
                              </p:par>
                            </p:childTnLst>
                          </p:cTn>
                        </p:par>
                        <p:par>
                          <p:cTn id="77" fill="hold" nodeType="afterGroup">
                            <p:stCondLst>
                              <p:cond delay="10800"/>
                            </p:stCondLst>
                            <p:childTnLst>
                              <p:par>
                                <p:cTn id="78" presetID="22" presetClass="entr" presetSubtype="8" fill="hold" grpId="0" nodeType="afterEffect">
                                  <p:stCondLst>
                                    <p:cond delay="0"/>
                                  </p:stCondLst>
                                  <p:childTnLst>
                                    <p:set>
                                      <p:cBhvr>
                                        <p:cTn id="79" dur="1" fill="hold">
                                          <p:stCondLst>
                                            <p:cond delay="0"/>
                                          </p:stCondLst>
                                        </p:cTn>
                                        <p:tgtEl>
                                          <p:spTgt spid="325701"/>
                                        </p:tgtEl>
                                        <p:attrNameLst>
                                          <p:attrName>style.visibility</p:attrName>
                                        </p:attrNameLst>
                                      </p:cBhvr>
                                      <p:to>
                                        <p:strVal val="visible"/>
                                      </p:to>
                                    </p:set>
                                    <p:animEffect transition="in" filter="wipe(left)">
                                      <p:cBhvr>
                                        <p:cTn id="80" dur="500"/>
                                        <p:tgtEl>
                                          <p:spTgt spid="325701"/>
                                        </p:tgtEl>
                                      </p:cBhvr>
                                    </p:animEffect>
                                  </p:childTnLst>
                                </p:cTn>
                              </p:par>
                            </p:childTnLst>
                          </p:cTn>
                        </p:par>
                        <p:par>
                          <p:cTn id="81" fill="hold" nodeType="afterGroup">
                            <p:stCondLst>
                              <p:cond delay="11300"/>
                            </p:stCondLst>
                            <p:childTnLst>
                              <p:par>
                                <p:cTn id="82" presetID="1" presetClass="entr" presetSubtype="0" fill="hold" grpId="0" nodeType="afterEffect">
                                  <p:stCondLst>
                                    <p:cond delay="400"/>
                                  </p:stCondLst>
                                  <p:childTnLst>
                                    <p:set>
                                      <p:cBhvr>
                                        <p:cTn id="83" dur="1" fill="hold">
                                          <p:stCondLst>
                                            <p:cond delay="499"/>
                                          </p:stCondLst>
                                        </p:cTn>
                                        <p:tgtEl>
                                          <p:spTgt spid="325712"/>
                                        </p:tgtEl>
                                        <p:attrNameLst>
                                          <p:attrName>style.visibility</p:attrName>
                                        </p:attrNameLst>
                                      </p:cBhvr>
                                      <p:to>
                                        <p:strVal val="visible"/>
                                      </p:to>
                                    </p:set>
                                  </p:childTnLst>
                                </p:cTn>
                              </p:par>
                            </p:childTnLst>
                          </p:cTn>
                        </p:par>
                        <p:par>
                          <p:cTn id="84" fill="hold" nodeType="afterGroup">
                            <p:stCondLst>
                              <p:cond delay="12200"/>
                            </p:stCondLst>
                            <p:childTnLst>
                              <p:par>
                                <p:cTn id="85" presetID="1" presetClass="entr" presetSubtype="0" fill="hold" grpId="0" nodeType="afterEffect">
                                  <p:stCondLst>
                                    <p:cond delay="400"/>
                                  </p:stCondLst>
                                  <p:childTnLst>
                                    <p:set>
                                      <p:cBhvr>
                                        <p:cTn id="86" dur="1" fill="hold">
                                          <p:stCondLst>
                                            <p:cond delay="499"/>
                                          </p:stCondLst>
                                        </p:cTn>
                                        <p:tgtEl>
                                          <p:spTgt spid="3257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95" grpId="0" animBg="1"/>
      <p:bldP spid="325696" grpId="0" animBg="1"/>
      <p:bldP spid="325697" grpId="0" animBg="1"/>
      <p:bldP spid="325698" grpId="0" animBg="1"/>
      <p:bldP spid="325699" grpId="0" animBg="1"/>
      <p:bldP spid="325700" grpId="0" animBg="1"/>
      <p:bldP spid="325701" grpId="0" animBg="1"/>
      <p:bldP spid="325702" grpId="0" animBg="1"/>
      <p:bldP spid="325703" grpId="0" animBg="1"/>
      <p:bldP spid="325704" grpId="0" animBg="1"/>
      <p:bldP spid="325705" grpId="0" animBg="1"/>
      <p:bldP spid="325706" grpId="0" animBg="1"/>
      <p:bldP spid="325707" grpId="0" animBg="1"/>
      <p:bldP spid="325708" grpId="0" animBg="1"/>
      <p:bldP spid="325709" grpId="0" autoUpdateAnimBg="0"/>
      <p:bldP spid="325710" grpId="0" animBg="1"/>
      <p:bldP spid="325711" grpId="0" autoUpdateAnimBg="0"/>
      <p:bldP spid="325712" grpId="0" animBg="1"/>
      <p:bldP spid="325713" grpId="0" animBg="1"/>
      <p:bldP spid="325714" grpId="0" autoUpdateAnimBg="0"/>
      <p:bldP spid="325715" grpId="0" autoUpdateAnimBg="0"/>
      <p:bldP spid="3257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88" name="页脚占位符 3"/>
          <p:cNvSpPr>
            <a:spLocks noGrp="1"/>
          </p:cNvSpPr>
          <p:nvPr>
            <p:ph type="ftr" sz="quarter" idx="12"/>
          </p:nvPr>
        </p:nvSpPr>
        <p:spPr/>
        <p:txBody>
          <a:bodyPr/>
          <a:lstStyle/>
          <a:p>
            <a:r>
              <a:rPr lang="zh-CN" altLang="en-US"/>
              <a:t>华南理工大学广州学院</a:t>
            </a:r>
          </a:p>
        </p:txBody>
      </p:sp>
      <p:grpSp>
        <p:nvGrpSpPr>
          <p:cNvPr id="326658" name="Group 2"/>
          <p:cNvGrpSpPr>
            <a:grpSpLocks/>
          </p:cNvGrpSpPr>
          <p:nvPr/>
        </p:nvGrpSpPr>
        <p:grpSpPr bwMode="auto">
          <a:xfrm>
            <a:off x="1066800" y="1295400"/>
            <a:ext cx="7010400" cy="4664075"/>
            <a:chOff x="768" y="912"/>
            <a:chExt cx="4416" cy="2938"/>
          </a:xfrm>
        </p:grpSpPr>
        <p:grpSp>
          <p:nvGrpSpPr>
            <p:cNvPr id="326659" name="Group 3"/>
            <p:cNvGrpSpPr>
              <a:grpSpLocks/>
            </p:cNvGrpSpPr>
            <p:nvPr/>
          </p:nvGrpSpPr>
          <p:grpSpPr bwMode="auto">
            <a:xfrm>
              <a:off x="768" y="912"/>
              <a:ext cx="4416" cy="2938"/>
              <a:chOff x="768" y="912"/>
              <a:chExt cx="4416" cy="2938"/>
            </a:xfrm>
          </p:grpSpPr>
          <p:grpSp>
            <p:nvGrpSpPr>
              <p:cNvPr id="326660" name="Group 4"/>
              <p:cNvGrpSpPr>
                <a:grpSpLocks/>
              </p:cNvGrpSpPr>
              <p:nvPr/>
            </p:nvGrpSpPr>
            <p:grpSpPr bwMode="auto">
              <a:xfrm>
                <a:off x="768" y="912"/>
                <a:ext cx="4416" cy="2938"/>
                <a:chOff x="672" y="816"/>
                <a:chExt cx="4416" cy="2938"/>
              </a:xfrm>
            </p:grpSpPr>
            <p:grpSp>
              <p:nvGrpSpPr>
                <p:cNvPr id="326661" name="Group 5"/>
                <p:cNvGrpSpPr>
                  <a:grpSpLocks/>
                </p:cNvGrpSpPr>
                <p:nvPr/>
              </p:nvGrpSpPr>
              <p:grpSpPr bwMode="auto">
                <a:xfrm>
                  <a:off x="672" y="864"/>
                  <a:ext cx="1728" cy="2449"/>
                  <a:chOff x="672" y="864"/>
                  <a:chExt cx="1728" cy="2449"/>
                </a:xfrm>
              </p:grpSpPr>
              <p:sp>
                <p:nvSpPr>
                  <p:cNvPr id="326662" name="Rectangle 6"/>
                  <p:cNvSpPr>
                    <a:spLocks noChangeArrowheads="1"/>
                  </p:cNvSpPr>
                  <p:nvPr/>
                </p:nvSpPr>
                <p:spPr bwMode="auto">
                  <a:xfrm>
                    <a:off x="1056" y="1152"/>
                    <a:ext cx="1248" cy="2160"/>
                  </a:xfrm>
                  <a:prstGeom prst="rect">
                    <a:avLst/>
                  </a:pr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663" name="Line 7"/>
                  <p:cNvSpPr>
                    <a:spLocks noChangeShapeType="1"/>
                  </p:cNvSpPr>
                  <p:nvPr/>
                </p:nvSpPr>
                <p:spPr bwMode="auto">
                  <a:xfrm>
                    <a:off x="1056" y="139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664" name="Line 8"/>
                  <p:cNvSpPr>
                    <a:spLocks noChangeShapeType="1"/>
                  </p:cNvSpPr>
                  <p:nvPr/>
                </p:nvSpPr>
                <p:spPr bwMode="auto">
                  <a:xfrm>
                    <a:off x="1056" y="163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665" name="Line 9"/>
                  <p:cNvSpPr>
                    <a:spLocks noChangeShapeType="1"/>
                  </p:cNvSpPr>
                  <p:nvPr/>
                </p:nvSpPr>
                <p:spPr bwMode="auto">
                  <a:xfrm>
                    <a:off x="1056" y="187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666" name="Line 10"/>
                  <p:cNvSpPr>
                    <a:spLocks noChangeShapeType="1"/>
                  </p:cNvSpPr>
                  <p:nvPr/>
                </p:nvSpPr>
                <p:spPr bwMode="auto">
                  <a:xfrm>
                    <a:off x="1056" y="211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667" name="Line 11"/>
                  <p:cNvSpPr>
                    <a:spLocks noChangeShapeType="1"/>
                  </p:cNvSpPr>
                  <p:nvPr/>
                </p:nvSpPr>
                <p:spPr bwMode="auto">
                  <a:xfrm>
                    <a:off x="1056" y="235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668" name="Line 12"/>
                  <p:cNvSpPr>
                    <a:spLocks noChangeShapeType="1"/>
                  </p:cNvSpPr>
                  <p:nvPr/>
                </p:nvSpPr>
                <p:spPr bwMode="auto">
                  <a:xfrm>
                    <a:off x="1056" y="259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669" name="Line 13"/>
                  <p:cNvSpPr>
                    <a:spLocks noChangeShapeType="1"/>
                  </p:cNvSpPr>
                  <p:nvPr/>
                </p:nvSpPr>
                <p:spPr bwMode="auto">
                  <a:xfrm>
                    <a:off x="1056" y="283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670" name="Line 14"/>
                  <p:cNvSpPr>
                    <a:spLocks noChangeShapeType="1"/>
                  </p:cNvSpPr>
                  <p:nvPr/>
                </p:nvSpPr>
                <p:spPr bwMode="auto">
                  <a:xfrm>
                    <a:off x="1056" y="331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671" name="Line 15"/>
                  <p:cNvSpPr>
                    <a:spLocks noChangeShapeType="1"/>
                  </p:cNvSpPr>
                  <p:nvPr/>
                </p:nvSpPr>
                <p:spPr bwMode="auto">
                  <a:xfrm>
                    <a:off x="1056" y="307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672" name="Text Box 16"/>
                  <p:cNvSpPr txBox="1">
                    <a:spLocks noChangeArrowheads="1"/>
                  </p:cNvSpPr>
                  <p:nvPr/>
                </p:nvSpPr>
                <p:spPr bwMode="auto">
                  <a:xfrm>
                    <a:off x="672" y="11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000</a:t>
                    </a:r>
                  </a:p>
                </p:txBody>
              </p:sp>
              <p:sp>
                <p:nvSpPr>
                  <p:cNvPr id="326673" name="Text Box 17"/>
                  <p:cNvSpPr txBox="1">
                    <a:spLocks noChangeArrowheads="1"/>
                  </p:cNvSpPr>
                  <p:nvPr/>
                </p:nvSpPr>
                <p:spPr bwMode="auto">
                  <a:xfrm>
                    <a:off x="672" y="13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001</a:t>
                    </a:r>
                  </a:p>
                </p:txBody>
              </p:sp>
              <p:sp>
                <p:nvSpPr>
                  <p:cNvPr id="326674" name="Text Box 18"/>
                  <p:cNvSpPr txBox="1">
                    <a:spLocks noChangeArrowheads="1"/>
                  </p:cNvSpPr>
                  <p:nvPr/>
                </p:nvSpPr>
                <p:spPr bwMode="auto">
                  <a:xfrm>
                    <a:off x="672" y="15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002</a:t>
                    </a:r>
                  </a:p>
                </p:txBody>
              </p:sp>
              <p:sp>
                <p:nvSpPr>
                  <p:cNvPr id="326675" name="Text Box 19"/>
                  <p:cNvSpPr txBox="1">
                    <a:spLocks noChangeArrowheads="1"/>
                  </p:cNvSpPr>
                  <p:nvPr/>
                </p:nvSpPr>
                <p:spPr bwMode="auto">
                  <a:xfrm>
                    <a:off x="672" y="18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003</a:t>
                    </a:r>
                  </a:p>
                </p:txBody>
              </p:sp>
              <p:sp>
                <p:nvSpPr>
                  <p:cNvPr id="326676" name="Text Box 20"/>
                  <p:cNvSpPr txBox="1">
                    <a:spLocks noChangeArrowheads="1"/>
                  </p:cNvSpPr>
                  <p:nvPr/>
                </p:nvSpPr>
                <p:spPr bwMode="auto">
                  <a:xfrm>
                    <a:off x="672" y="23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005</a:t>
                    </a:r>
                  </a:p>
                </p:txBody>
              </p:sp>
              <p:sp>
                <p:nvSpPr>
                  <p:cNvPr id="326677" name="Text Box 21"/>
                  <p:cNvSpPr txBox="1">
                    <a:spLocks noChangeArrowheads="1"/>
                  </p:cNvSpPr>
                  <p:nvPr/>
                </p:nvSpPr>
                <p:spPr bwMode="auto">
                  <a:xfrm>
                    <a:off x="672" y="25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006</a:t>
                    </a:r>
                  </a:p>
                </p:txBody>
              </p:sp>
              <p:sp>
                <p:nvSpPr>
                  <p:cNvPr id="326678" name="Text Box 22"/>
                  <p:cNvSpPr txBox="1">
                    <a:spLocks noChangeArrowheads="1"/>
                  </p:cNvSpPr>
                  <p:nvPr/>
                </p:nvSpPr>
                <p:spPr bwMode="auto">
                  <a:xfrm>
                    <a:off x="672" y="27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007</a:t>
                    </a:r>
                  </a:p>
                </p:txBody>
              </p:sp>
              <p:sp>
                <p:nvSpPr>
                  <p:cNvPr id="326679" name="Text Box 23"/>
                  <p:cNvSpPr txBox="1">
                    <a:spLocks noChangeArrowheads="1"/>
                  </p:cNvSpPr>
                  <p:nvPr/>
                </p:nvSpPr>
                <p:spPr bwMode="auto">
                  <a:xfrm>
                    <a:off x="672" y="30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008</a:t>
                    </a:r>
                  </a:p>
                </p:txBody>
              </p:sp>
              <p:sp>
                <p:nvSpPr>
                  <p:cNvPr id="326680" name="Text Box 24"/>
                  <p:cNvSpPr txBox="1">
                    <a:spLocks noChangeArrowheads="1"/>
                  </p:cNvSpPr>
                  <p:nvPr/>
                </p:nvSpPr>
                <p:spPr bwMode="auto">
                  <a:xfrm>
                    <a:off x="672" y="206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004</a:t>
                    </a:r>
                  </a:p>
                </p:txBody>
              </p:sp>
              <p:sp>
                <p:nvSpPr>
                  <p:cNvPr id="326681" name="Text Box 25"/>
                  <p:cNvSpPr txBox="1">
                    <a:spLocks noChangeArrowheads="1"/>
                  </p:cNvSpPr>
                  <p:nvPr/>
                </p:nvSpPr>
                <p:spPr bwMode="auto">
                  <a:xfrm>
                    <a:off x="1392" y="864"/>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a:t>主存</a:t>
                    </a:r>
                  </a:p>
                </p:txBody>
              </p:sp>
              <p:sp>
                <p:nvSpPr>
                  <p:cNvPr id="326682" name="Text Box 26"/>
                  <p:cNvSpPr txBox="1">
                    <a:spLocks noChangeArrowheads="1"/>
                  </p:cNvSpPr>
                  <p:nvPr/>
                </p:nvSpPr>
                <p:spPr bwMode="auto">
                  <a:xfrm>
                    <a:off x="1536" y="25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b</a:t>
                    </a:r>
                  </a:p>
                </p:txBody>
              </p:sp>
              <p:sp>
                <p:nvSpPr>
                  <p:cNvPr id="326683" name="Text Box 27"/>
                  <p:cNvSpPr txBox="1">
                    <a:spLocks noChangeArrowheads="1"/>
                  </p:cNvSpPr>
                  <p:nvPr/>
                </p:nvSpPr>
                <p:spPr bwMode="auto">
                  <a:xfrm>
                    <a:off x="1536" y="23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a</a:t>
                    </a:r>
                  </a:p>
                </p:txBody>
              </p:sp>
              <p:sp>
                <p:nvSpPr>
                  <p:cNvPr id="326684" name="Text Box 28"/>
                  <p:cNvSpPr txBox="1">
                    <a:spLocks noChangeArrowheads="1"/>
                  </p:cNvSpPr>
                  <p:nvPr/>
                </p:nvSpPr>
                <p:spPr bwMode="auto">
                  <a:xfrm>
                    <a:off x="1536" y="27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c</a:t>
                    </a:r>
                    <a:endParaRPr lang="en-US" altLang="zh-CN"/>
                  </a:p>
                </p:txBody>
              </p:sp>
              <p:sp>
                <p:nvSpPr>
                  <p:cNvPr id="326685" name="Text Box 29"/>
                  <p:cNvSpPr txBox="1">
                    <a:spLocks noChangeArrowheads="1"/>
                  </p:cNvSpPr>
                  <p:nvPr/>
                </p:nvSpPr>
                <p:spPr bwMode="auto">
                  <a:xfrm>
                    <a:off x="1248" y="110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LOAD 005</a:t>
                    </a:r>
                  </a:p>
                </p:txBody>
              </p:sp>
              <p:sp>
                <p:nvSpPr>
                  <p:cNvPr id="326686" name="Text Box 30"/>
                  <p:cNvSpPr txBox="1">
                    <a:spLocks noChangeArrowheads="1"/>
                  </p:cNvSpPr>
                  <p:nvPr/>
                </p:nvSpPr>
                <p:spPr bwMode="auto">
                  <a:xfrm>
                    <a:off x="1248" y="134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ADD 006</a:t>
                    </a:r>
                  </a:p>
                </p:txBody>
              </p:sp>
              <p:sp>
                <p:nvSpPr>
                  <p:cNvPr id="326687" name="Text Box 31"/>
                  <p:cNvSpPr txBox="1">
                    <a:spLocks noChangeArrowheads="1"/>
                  </p:cNvSpPr>
                  <p:nvPr/>
                </p:nvSpPr>
                <p:spPr bwMode="auto">
                  <a:xfrm>
                    <a:off x="1248" y="158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SUB 007</a:t>
                    </a:r>
                  </a:p>
                </p:txBody>
              </p:sp>
              <p:sp>
                <p:nvSpPr>
                  <p:cNvPr id="326688" name="Text Box 32"/>
                  <p:cNvSpPr txBox="1">
                    <a:spLocks noChangeArrowheads="1"/>
                  </p:cNvSpPr>
                  <p:nvPr/>
                </p:nvSpPr>
                <p:spPr bwMode="auto">
                  <a:xfrm>
                    <a:off x="1248" y="182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STORE 008</a:t>
                    </a:r>
                  </a:p>
                </p:txBody>
              </p:sp>
              <p:sp>
                <p:nvSpPr>
                  <p:cNvPr id="326689" name="Text Box 33"/>
                  <p:cNvSpPr txBox="1">
                    <a:spLocks noChangeArrowheads="1"/>
                  </p:cNvSpPr>
                  <p:nvPr/>
                </p:nvSpPr>
                <p:spPr bwMode="auto">
                  <a:xfrm>
                    <a:off x="1248" y="206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HALT</a:t>
                    </a:r>
                  </a:p>
                </p:txBody>
              </p:sp>
            </p:grpSp>
            <p:grpSp>
              <p:nvGrpSpPr>
                <p:cNvPr id="326690" name="Group 34"/>
                <p:cNvGrpSpPr>
                  <a:grpSpLocks/>
                </p:cNvGrpSpPr>
                <p:nvPr/>
              </p:nvGrpSpPr>
              <p:grpSpPr bwMode="auto">
                <a:xfrm>
                  <a:off x="1008" y="816"/>
                  <a:ext cx="4080" cy="2938"/>
                  <a:chOff x="1008" y="816"/>
                  <a:chExt cx="4080" cy="2938"/>
                </a:xfrm>
              </p:grpSpPr>
              <p:sp>
                <p:nvSpPr>
                  <p:cNvPr id="326691" name="Rectangle 35"/>
                  <p:cNvSpPr>
                    <a:spLocks noChangeArrowheads="1"/>
                  </p:cNvSpPr>
                  <p:nvPr/>
                </p:nvSpPr>
                <p:spPr bwMode="auto">
                  <a:xfrm>
                    <a:off x="1056" y="3504"/>
                    <a:ext cx="1248" cy="240"/>
                  </a:xfrm>
                  <a:prstGeom prst="rect">
                    <a:avLst/>
                  </a:prstGeom>
                  <a:solidFill>
                    <a:srgbClr val="EDC7E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692" name="Text Box 36"/>
                  <p:cNvSpPr txBox="1">
                    <a:spLocks noChangeArrowheads="1"/>
                  </p:cNvSpPr>
                  <p:nvPr/>
                </p:nvSpPr>
                <p:spPr bwMode="auto">
                  <a:xfrm>
                    <a:off x="1008" y="3504"/>
                    <a:ext cx="138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sz="2000"/>
                      <a:t>存储器数据寄存器</a:t>
                    </a:r>
                  </a:p>
                </p:txBody>
              </p:sp>
              <p:sp>
                <p:nvSpPr>
                  <p:cNvPr id="326693" name="Line 37"/>
                  <p:cNvSpPr>
                    <a:spLocks noChangeShapeType="1"/>
                  </p:cNvSpPr>
                  <p:nvPr/>
                </p:nvSpPr>
                <p:spPr bwMode="auto">
                  <a:xfrm>
                    <a:off x="2880" y="1104"/>
                    <a:ext cx="0" cy="2640"/>
                  </a:xfrm>
                  <a:prstGeom prst="line">
                    <a:avLst/>
                  </a:prstGeom>
                  <a:noFill/>
                  <a:ln w="127000" cap="sq">
                    <a:solidFill>
                      <a:srgbClr val="09890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694" name="Line 38"/>
                  <p:cNvSpPr>
                    <a:spLocks noChangeShapeType="1"/>
                  </p:cNvSpPr>
                  <p:nvPr/>
                </p:nvSpPr>
                <p:spPr bwMode="auto">
                  <a:xfrm>
                    <a:off x="2304" y="3648"/>
                    <a:ext cx="576" cy="0"/>
                  </a:xfrm>
                  <a:prstGeom prst="line">
                    <a:avLst/>
                  </a:prstGeom>
                  <a:noFill/>
                  <a:ln w="57150" cap="sq">
                    <a:solidFill>
                      <a:srgbClr val="9ED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695" name="AutoShape 39"/>
                  <p:cNvSpPr>
                    <a:spLocks noChangeArrowheads="1"/>
                  </p:cNvSpPr>
                  <p:nvPr/>
                </p:nvSpPr>
                <p:spPr bwMode="auto">
                  <a:xfrm rot="-10800000">
                    <a:off x="3936" y="1680"/>
                    <a:ext cx="1152" cy="33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696" name="Rectangle 40"/>
                  <p:cNvSpPr>
                    <a:spLocks noChangeArrowheads="1"/>
                  </p:cNvSpPr>
                  <p:nvPr/>
                </p:nvSpPr>
                <p:spPr bwMode="auto">
                  <a:xfrm>
                    <a:off x="3648" y="2304"/>
                    <a:ext cx="960" cy="240"/>
                  </a:xfrm>
                  <a:prstGeom prst="rect">
                    <a:avLst/>
                  </a:pr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b="0"/>
                  </a:p>
                </p:txBody>
              </p:sp>
              <p:sp>
                <p:nvSpPr>
                  <p:cNvPr id="326697" name="Line 41"/>
                  <p:cNvSpPr>
                    <a:spLocks noChangeShapeType="1"/>
                  </p:cNvSpPr>
                  <p:nvPr/>
                </p:nvSpPr>
                <p:spPr bwMode="auto">
                  <a:xfrm flipV="1">
                    <a:off x="4128" y="2016"/>
                    <a:ext cx="0" cy="288"/>
                  </a:xfrm>
                  <a:prstGeom prst="line">
                    <a:avLst/>
                  </a:prstGeom>
                  <a:noFill/>
                  <a:ln w="76200" cap="sq">
                    <a:solidFill>
                      <a:srgbClr val="9ED933"/>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698" name="Line 42"/>
                  <p:cNvSpPr>
                    <a:spLocks noChangeShapeType="1"/>
                  </p:cNvSpPr>
                  <p:nvPr/>
                </p:nvSpPr>
                <p:spPr bwMode="auto">
                  <a:xfrm flipV="1">
                    <a:off x="4512" y="1392"/>
                    <a:ext cx="0" cy="288"/>
                  </a:xfrm>
                  <a:prstGeom prst="line">
                    <a:avLst/>
                  </a:prstGeom>
                  <a:noFill/>
                  <a:ln w="76200" cap="sq">
                    <a:solidFill>
                      <a:srgbClr val="9ED933"/>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699" name="Line 43"/>
                  <p:cNvSpPr>
                    <a:spLocks noChangeShapeType="1"/>
                  </p:cNvSpPr>
                  <p:nvPr/>
                </p:nvSpPr>
                <p:spPr bwMode="auto">
                  <a:xfrm>
                    <a:off x="3264" y="1392"/>
                    <a:ext cx="1248" cy="0"/>
                  </a:xfrm>
                  <a:prstGeom prst="line">
                    <a:avLst/>
                  </a:prstGeom>
                  <a:noFill/>
                  <a:ln w="76200" cap="sq">
                    <a:solidFill>
                      <a:srgbClr val="9ED933"/>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700" name="Line 44"/>
                  <p:cNvSpPr>
                    <a:spLocks noChangeShapeType="1"/>
                  </p:cNvSpPr>
                  <p:nvPr/>
                </p:nvSpPr>
                <p:spPr bwMode="auto">
                  <a:xfrm>
                    <a:off x="2880" y="2688"/>
                    <a:ext cx="1968" cy="0"/>
                  </a:xfrm>
                  <a:prstGeom prst="line">
                    <a:avLst/>
                  </a:prstGeom>
                  <a:noFill/>
                  <a:ln w="76200" cap="sq">
                    <a:solidFill>
                      <a:srgbClr val="9ED9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701" name="Line 45"/>
                  <p:cNvSpPr>
                    <a:spLocks noChangeShapeType="1"/>
                  </p:cNvSpPr>
                  <p:nvPr/>
                </p:nvSpPr>
                <p:spPr bwMode="auto">
                  <a:xfrm flipV="1">
                    <a:off x="4848" y="2016"/>
                    <a:ext cx="0" cy="672"/>
                  </a:xfrm>
                  <a:prstGeom prst="line">
                    <a:avLst/>
                  </a:prstGeom>
                  <a:noFill/>
                  <a:ln w="76200" cap="sq">
                    <a:solidFill>
                      <a:srgbClr val="9ED93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702" name="Line 46"/>
                  <p:cNvSpPr>
                    <a:spLocks noChangeShapeType="1"/>
                  </p:cNvSpPr>
                  <p:nvPr/>
                </p:nvSpPr>
                <p:spPr bwMode="auto">
                  <a:xfrm>
                    <a:off x="3264" y="1392"/>
                    <a:ext cx="0" cy="1056"/>
                  </a:xfrm>
                  <a:prstGeom prst="line">
                    <a:avLst/>
                  </a:prstGeom>
                  <a:noFill/>
                  <a:ln w="76200" cap="sq">
                    <a:solidFill>
                      <a:srgbClr val="9ED9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703" name="Line 47"/>
                  <p:cNvSpPr>
                    <a:spLocks noChangeShapeType="1"/>
                  </p:cNvSpPr>
                  <p:nvPr/>
                </p:nvSpPr>
                <p:spPr bwMode="auto">
                  <a:xfrm>
                    <a:off x="2880" y="2448"/>
                    <a:ext cx="768" cy="0"/>
                  </a:xfrm>
                  <a:prstGeom prst="line">
                    <a:avLst/>
                  </a:prstGeom>
                  <a:noFill/>
                  <a:ln w="76200" cap="sq">
                    <a:solidFill>
                      <a:srgbClr val="9ED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704" name="Text Box 48"/>
                  <p:cNvSpPr txBox="1">
                    <a:spLocks noChangeArrowheads="1"/>
                  </p:cNvSpPr>
                  <p:nvPr/>
                </p:nvSpPr>
                <p:spPr bwMode="auto">
                  <a:xfrm>
                    <a:off x="2402" y="816"/>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a:t>数据总线</a:t>
                    </a:r>
                  </a:p>
                </p:txBody>
              </p:sp>
              <p:sp>
                <p:nvSpPr>
                  <p:cNvPr id="326705" name="Text Box 49"/>
                  <p:cNvSpPr txBox="1">
                    <a:spLocks noChangeArrowheads="1"/>
                  </p:cNvSpPr>
                  <p:nvPr/>
                </p:nvSpPr>
                <p:spPr bwMode="auto">
                  <a:xfrm>
                    <a:off x="3798" y="2256"/>
                    <a:ext cx="68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a:t>累加器</a:t>
                    </a:r>
                  </a:p>
                </p:txBody>
              </p:sp>
              <p:sp>
                <p:nvSpPr>
                  <p:cNvPr id="326706" name="Text Box 50"/>
                  <p:cNvSpPr txBox="1">
                    <a:spLocks noChangeArrowheads="1"/>
                  </p:cNvSpPr>
                  <p:nvPr/>
                </p:nvSpPr>
                <p:spPr bwMode="auto">
                  <a:xfrm>
                    <a:off x="4272" y="1680"/>
                    <a:ext cx="52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t>ALU</a:t>
                    </a:r>
                  </a:p>
                </p:txBody>
              </p:sp>
            </p:grpSp>
          </p:grpSp>
          <p:sp>
            <p:nvSpPr>
              <p:cNvPr id="326707" name="Rectangle 51"/>
              <p:cNvSpPr>
                <a:spLocks noChangeArrowheads="1"/>
              </p:cNvSpPr>
              <p:nvPr/>
            </p:nvSpPr>
            <p:spPr bwMode="auto">
              <a:xfrm>
                <a:off x="1152" y="268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708" name="Rectangle 52"/>
              <p:cNvSpPr>
                <a:spLocks noChangeArrowheads="1"/>
              </p:cNvSpPr>
              <p:nvPr/>
            </p:nvSpPr>
            <p:spPr bwMode="auto">
              <a:xfrm>
                <a:off x="1152" y="244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709" name="Rectangle 53"/>
              <p:cNvSpPr>
                <a:spLocks noChangeArrowheads="1"/>
              </p:cNvSpPr>
              <p:nvPr/>
            </p:nvSpPr>
            <p:spPr bwMode="auto">
              <a:xfrm>
                <a:off x="1152" y="124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710" name="Rectangle 54"/>
              <p:cNvSpPr>
                <a:spLocks noChangeArrowheads="1"/>
              </p:cNvSpPr>
              <p:nvPr/>
            </p:nvSpPr>
            <p:spPr bwMode="auto">
              <a:xfrm>
                <a:off x="1152" y="148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711" name="Text Box 55"/>
              <p:cNvSpPr txBox="1">
                <a:spLocks noChangeArrowheads="1"/>
              </p:cNvSpPr>
              <p:nvPr/>
            </p:nvSpPr>
            <p:spPr bwMode="auto">
              <a:xfrm>
                <a:off x="1344" y="120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LOAD 005</a:t>
                </a:r>
              </a:p>
            </p:txBody>
          </p:sp>
          <p:sp>
            <p:nvSpPr>
              <p:cNvPr id="326712" name="Text Box 56"/>
              <p:cNvSpPr txBox="1">
                <a:spLocks noChangeArrowheads="1"/>
              </p:cNvSpPr>
              <p:nvPr/>
            </p:nvSpPr>
            <p:spPr bwMode="auto">
              <a:xfrm>
                <a:off x="1344" y="144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ADD 006</a:t>
                </a:r>
              </a:p>
            </p:txBody>
          </p:sp>
          <p:sp>
            <p:nvSpPr>
              <p:cNvPr id="326713" name="Text Box 57"/>
              <p:cNvSpPr txBox="1">
                <a:spLocks noChangeArrowheads="1"/>
              </p:cNvSpPr>
              <p:nvPr/>
            </p:nvSpPr>
            <p:spPr bwMode="auto">
              <a:xfrm>
                <a:off x="1632" y="240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a</a:t>
                </a:r>
              </a:p>
            </p:txBody>
          </p:sp>
          <p:sp>
            <p:nvSpPr>
              <p:cNvPr id="326714" name="Text Box 58"/>
              <p:cNvSpPr txBox="1">
                <a:spLocks noChangeArrowheads="1"/>
              </p:cNvSpPr>
              <p:nvPr/>
            </p:nvSpPr>
            <p:spPr bwMode="auto">
              <a:xfrm>
                <a:off x="1632" y="26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b</a:t>
                </a:r>
              </a:p>
            </p:txBody>
          </p:sp>
          <p:sp>
            <p:nvSpPr>
              <p:cNvPr id="326715" name="Rectangle 59"/>
              <p:cNvSpPr>
                <a:spLocks noChangeArrowheads="1"/>
              </p:cNvSpPr>
              <p:nvPr/>
            </p:nvSpPr>
            <p:spPr bwMode="auto">
              <a:xfrm>
                <a:off x="3744" y="2400"/>
                <a:ext cx="960"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716" name="Text Box 60"/>
              <p:cNvSpPr txBox="1">
                <a:spLocks noChangeArrowheads="1"/>
              </p:cNvSpPr>
              <p:nvPr/>
            </p:nvSpPr>
            <p:spPr bwMode="auto">
              <a:xfrm>
                <a:off x="4032" y="2352"/>
                <a:ext cx="4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FF0000"/>
                    </a:solidFill>
                    <a:latin typeface="宋体" pitchFamily="2" charset="-122"/>
                  </a:rPr>
                  <a:t>a+b</a:t>
                </a:r>
              </a:p>
            </p:txBody>
          </p:sp>
          <p:sp>
            <p:nvSpPr>
              <p:cNvPr id="326717" name="Rectangle 61"/>
              <p:cNvSpPr>
                <a:spLocks noChangeArrowheads="1"/>
              </p:cNvSpPr>
              <p:nvPr/>
            </p:nvSpPr>
            <p:spPr bwMode="auto">
              <a:xfrm>
                <a:off x="1152" y="3600"/>
                <a:ext cx="1248" cy="240"/>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718" name="Text Box 62"/>
              <p:cNvSpPr txBox="1">
                <a:spLocks noChangeArrowheads="1"/>
              </p:cNvSpPr>
              <p:nvPr/>
            </p:nvSpPr>
            <p:spPr bwMode="auto">
              <a:xfrm>
                <a:off x="1632" y="355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FF0000"/>
                    </a:solidFill>
                    <a:latin typeface="宋体" pitchFamily="2" charset="-122"/>
                  </a:rPr>
                  <a:t>b</a:t>
                </a:r>
              </a:p>
            </p:txBody>
          </p:sp>
        </p:grpSp>
        <p:sp>
          <p:nvSpPr>
            <p:cNvPr id="326719" name="Rectangle 63"/>
            <p:cNvSpPr>
              <a:spLocks noChangeArrowheads="1"/>
            </p:cNvSpPr>
            <p:nvPr/>
          </p:nvSpPr>
          <p:spPr bwMode="auto">
            <a:xfrm>
              <a:off x="1152" y="172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720" name="Text Box 64"/>
            <p:cNvSpPr txBox="1">
              <a:spLocks noChangeArrowheads="1"/>
            </p:cNvSpPr>
            <p:nvPr/>
          </p:nvSpPr>
          <p:spPr bwMode="auto">
            <a:xfrm>
              <a:off x="1344" y="168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SUB 007</a:t>
              </a:r>
            </a:p>
          </p:txBody>
        </p:sp>
        <p:sp>
          <p:nvSpPr>
            <p:cNvPr id="326721" name="Rectangle 65"/>
            <p:cNvSpPr>
              <a:spLocks noChangeArrowheads="1"/>
            </p:cNvSpPr>
            <p:nvPr/>
          </p:nvSpPr>
          <p:spPr bwMode="auto">
            <a:xfrm>
              <a:off x="1152" y="292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722" name="Text Box 66"/>
            <p:cNvSpPr txBox="1">
              <a:spLocks noChangeArrowheads="1"/>
            </p:cNvSpPr>
            <p:nvPr/>
          </p:nvSpPr>
          <p:spPr bwMode="auto">
            <a:xfrm>
              <a:off x="1632" y="28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c</a:t>
              </a:r>
              <a:endParaRPr lang="en-US" altLang="zh-CN">
                <a:solidFill>
                  <a:srgbClr val="FF0000"/>
                </a:solidFill>
              </a:endParaRPr>
            </a:p>
          </p:txBody>
        </p:sp>
        <p:sp>
          <p:nvSpPr>
            <p:cNvPr id="326723" name="Rectangle 67"/>
            <p:cNvSpPr>
              <a:spLocks noChangeArrowheads="1"/>
            </p:cNvSpPr>
            <p:nvPr/>
          </p:nvSpPr>
          <p:spPr bwMode="auto">
            <a:xfrm>
              <a:off x="3744" y="2400"/>
              <a:ext cx="960"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724" name="Rectangle 68"/>
            <p:cNvSpPr>
              <a:spLocks noChangeArrowheads="1"/>
            </p:cNvSpPr>
            <p:nvPr/>
          </p:nvSpPr>
          <p:spPr bwMode="auto">
            <a:xfrm>
              <a:off x="1152" y="3600"/>
              <a:ext cx="1248" cy="240"/>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725" name="Text Box 69"/>
            <p:cNvSpPr txBox="1">
              <a:spLocks noChangeArrowheads="1"/>
            </p:cNvSpPr>
            <p:nvPr/>
          </p:nvSpPr>
          <p:spPr bwMode="auto">
            <a:xfrm>
              <a:off x="1631" y="355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FF0000"/>
                  </a:solidFill>
                  <a:latin typeface="宋体" pitchFamily="2" charset="-122"/>
                </a:rPr>
                <a:t>c</a:t>
              </a:r>
            </a:p>
          </p:txBody>
        </p:sp>
        <p:sp>
          <p:nvSpPr>
            <p:cNvPr id="326726" name="Text Box 70"/>
            <p:cNvSpPr txBox="1">
              <a:spLocks noChangeArrowheads="1"/>
            </p:cNvSpPr>
            <p:nvPr/>
          </p:nvSpPr>
          <p:spPr bwMode="auto">
            <a:xfrm>
              <a:off x="3936" y="2352"/>
              <a:ext cx="5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FF0000"/>
                  </a:solidFill>
                  <a:latin typeface="宋体" pitchFamily="2" charset="-122"/>
                </a:rPr>
                <a:t>a+b-c</a:t>
              </a:r>
            </a:p>
          </p:txBody>
        </p:sp>
      </p:grpSp>
      <p:sp>
        <p:nvSpPr>
          <p:cNvPr id="326727" name="Rectangle 71"/>
          <p:cNvSpPr>
            <a:spLocks noGrp="1" noChangeArrowheads="1"/>
          </p:cNvSpPr>
          <p:nvPr>
            <p:ph type="title" idx="4294967295"/>
          </p:nvPr>
        </p:nvSpPr>
        <p:spPr>
          <a:xfrm>
            <a:off x="0" y="228600"/>
            <a:ext cx="6400800" cy="446088"/>
          </a:xfrm>
        </p:spPr>
        <p:txBody>
          <a:bodyPr/>
          <a:lstStyle/>
          <a:p>
            <a:r>
              <a:rPr lang="en-US" altLang="zh-CN" sz="2400">
                <a:solidFill>
                  <a:schemeClr val="tx1"/>
                </a:solidFill>
                <a:latin typeface="宋体" pitchFamily="2" charset="-122"/>
              </a:rPr>
              <a:t>3</a:t>
            </a:r>
            <a:r>
              <a:rPr lang="en-US" altLang="zh-CN" sz="2400">
                <a:solidFill>
                  <a:schemeClr val="tx1"/>
                </a:solidFill>
                <a:latin typeface="Times New Roman" pitchFamily="18" charset="0"/>
              </a:rPr>
              <a:t>.1</a:t>
            </a:r>
            <a:r>
              <a:rPr lang="en-US" altLang="zh-CN" sz="2400">
                <a:solidFill>
                  <a:schemeClr val="tx1"/>
                </a:solidFill>
                <a:latin typeface="宋体" pitchFamily="2" charset="-122"/>
              </a:rPr>
              <a:t> </a:t>
            </a:r>
            <a:r>
              <a:rPr lang="zh-CN" altLang="en-US" sz="2400">
                <a:solidFill>
                  <a:schemeClr val="tx1"/>
                </a:solidFill>
                <a:latin typeface="宋体" pitchFamily="2" charset="-122"/>
              </a:rPr>
              <a:t>指令格式</a:t>
            </a:r>
          </a:p>
        </p:txBody>
      </p:sp>
      <p:sp>
        <p:nvSpPr>
          <p:cNvPr id="326728" name="Rectangle 72"/>
          <p:cNvSpPr>
            <a:spLocks noChangeArrowheads="1"/>
          </p:cNvSpPr>
          <p:nvPr/>
        </p:nvSpPr>
        <p:spPr bwMode="auto">
          <a:xfrm>
            <a:off x="1676400" y="2971800"/>
            <a:ext cx="19812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729" name="Text Box 73"/>
          <p:cNvSpPr txBox="1">
            <a:spLocks noChangeArrowheads="1"/>
          </p:cNvSpPr>
          <p:nvPr/>
        </p:nvSpPr>
        <p:spPr bwMode="auto">
          <a:xfrm>
            <a:off x="1981200" y="28956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STORE 008</a:t>
            </a:r>
          </a:p>
        </p:txBody>
      </p:sp>
      <p:sp>
        <p:nvSpPr>
          <p:cNvPr id="326730" name="Line 74"/>
          <p:cNvSpPr>
            <a:spLocks noChangeShapeType="1"/>
          </p:cNvSpPr>
          <p:nvPr/>
        </p:nvSpPr>
        <p:spPr bwMode="auto">
          <a:xfrm>
            <a:off x="457200" y="3124200"/>
            <a:ext cx="609600" cy="0"/>
          </a:xfrm>
          <a:prstGeom prst="line">
            <a:avLst/>
          </a:prstGeom>
          <a:noFill/>
          <a:ln w="57150" cap="sq">
            <a:solidFill>
              <a:srgbClr val="7A48C4"/>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731" name="Rectangle 75"/>
          <p:cNvSpPr>
            <a:spLocks noChangeArrowheads="1"/>
          </p:cNvSpPr>
          <p:nvPr/>
        </p:nvSpPr>
        <p:spPr bwMode="auto">
          <a:xfrm>
            <a:off x="5791200" y="3657600"/>
            <a:ext cx="15240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732" name="Line 76"/>
          <p:cNvSpPr>
            <a:spLocks noChangeShapeType="1"/>
          </p:cNvSpPr>
          <p:nvPr/>
        </p:nvSpPr>
        <p:spPr bwMode="auto">
          <a:xfrm flipH="1">
            <a:off x="4572000" y="3886200"/>
            <a:ext cx="12192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733" name="Text Box 77"/>
          <p:cNvSpPr txBox="1">
            <a:spLocks noChangeArrowheads="1"/>
          </p:cNvSpPr>
          <p:nvPr/>
        </p:nvSpPr>
        <p:spPr bwMode="auto">
          <a:xfrm>
            <a:off x="2133600" y="4800600"/>
            <a:ext cx="1069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spcBef>
                <a:spcPct val="50000"/>
              </a:spcBef>
            </a:pPr>
            <a:r>
              <a:rPr lang="en-US" altLang="zh-CN">
                <a:solidFill>
                  <a:srgbClr val="FF0000"/>
                </a:solidFill>
                <a:latin typeface="宋体" pitchFamily="2" charset="-122"/>
              </a:rPr>
              <a:t>a+b-c</a:t>
            </a:r>
          </a:p>
        </p:txBody>
      </p:sp>
      <p:sp>
        <p:nvSpPr>
          <p:cNvPr id="326734" name="Rectangle 78"/>
          <p:cNvSpPr>
            <a:spLocks noChangeArrowheads="1"/>
          </p:cNvSpPr>
          <p:nvPr/>
        </p:nvSpPr>
        <p:spPr bwMode="auto">
          <a:xfrm>
            <a:off x="1676400" y="5562600"/>
            <a:ext cx="1981200" cy="381000"/>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735" name="Line 79"/>
          <p:cNvSpPr>
            <a:spLocks noChangeShapeType="1"/>
          </p:cNvSpPr>
          <p:nvPr/>
        </p:nvSpPr>
        <p:spPr bwMode="auto">
          <a:xfrm>
            <a:off x="4572000" y="3886200"/>
            <a:ext cx="0" cy="19050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736" name="AutoShape 80"/>
          <p:cNvSpPr>
            <a:spLocks noChangeArrowheads="1"/>
          </p:cNvSpPr>
          <p:nvPr/>
        </p:nvSpPr>
        <p:spPr bwMode="auto">
          <a:xfrm>
            <a:off x="2514600" y="5105400"/>
            <a:ext cx="381000" cy="533400"/>
          </a:xfrm>
          <a:prstGeom prst="upArrow">
            <a:avLst>
              <a:gd name="adj1" fmla="val 50000"/>
              <a:gd name="adj2" fmla="val 50556"/>
            </a:avLst>
          </a:prstGeom>
          <a:solidFill>
            <a:srgbClr val="9900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6737" name="Text Box 81"/>
          <p:cNvSpPr txBox="1">
            <a:spLocks noChangeArrowheads="1"/>
          </p:cNvSpPr>
          <p:nvPr/>
        </p:nvSpPr>
        <p:spPr bwMode="auto">
          <a:xfrm>
            <a:off x="2133600" y="5486400"/>
            <a:ext cx="1069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spcBef>
                <a:spcPct val="50000"/>
              </a:spcBef>
            </a:pPr>
            <a:r>
              <a:rPr lang="en-US" altLang="zh-CN">
                <a:solidFill>
                  <a:srgbClr val="FF0000"/>
                </a:solidFill>
                <a:latin typeface="宋体" pitchFamily="2" charset="-122"/>
              </a:rPr>
              <a:t>a+b-c</a:t>
            </a:r>
          </a:p>
        </p:txBody>
      </p:sp>
      <p:sp>
        <p:nvSpPr>
          <p:cNvPr id="326738" name="Text Box 82"/>
          <p:cNvSpPr txBox="1">
            <a:spLocks noChangeArrowheads="1"/>
          </p:cNvSpPr>
          <p:nvPr/>
        </p:nvSpPr>
        <p:spPr bwMode="auto">
          <a:xfrm>
            <a:off x="6096000" y="3581400"/>
            <a:ext cx="996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spcBef>
                <a:spcPct val="50000"/>
              </a:spcBef>
            </a:pPr>
            <a:r>
              <a:rPr lang="en-US" altLang="zh-CN">
                <a:solidFill>
                  <a:srgbClr val="FF0000"/>
                </a:solidFill>
                <a:latin typeface="宋体" pitchFamily="2" charset="-122"/>
              </a:rPr>
              <a:t>a+b-c</a:t>
            </a:r>
          </a:p>
        </p:txBody>
      </p:sp>
      <p:grpSp>
        <p:nvGrpSpPr>
          <p:cNvPr id="326739" name="Group 83"/>
          <p:cNvGrpSpPr>
            <a:grpSpLocks/>
          </p:cNvGrpSpPr>
          <p:nvPr/>
        </p:nvGrpSpPr>
        <p:grpSpPr bwMode="auto">
          <a:xfrm>
            <a:off x="3092450" y="1981200"/>
            <a:ext cx="1409700" cy="609600"/>
            <a:chOff x="3354" y="3264"/>
            <a:chExt cx="888" cy="384"/>
          </a:xfrm>
        </p:grpSpPr>
        <p:sp>
          <p:nvSpPr>
            <p:cNvPr id="326740" name="AutoShape 84"/>
            <p:cNvSpPr>
              <a:spLocks noChangeArrowheads="1"/>
            </p:cNvSpPr>
            <p:nvPr/>
          </p:nvSpPr>
          <p:spPr bwMode="auto">
            <a:xfrm>
              <a:off x="3360" y="3264"/>
              <a:ext cx="864" cy="384"/>
            </a:xfrm>
            <a:prstGeom prst="wedgeRoundRectCallout">
              <a:avLst>
                <a:gd name="adj1" fmla="val -69444"/>
                <a:gd name="adj2" fmla="val 123176"/>
                <a:gd name="adj3" fmla="val 16667"/>
              </a:avLst>
            </a:prstGeom>
            <a:solidFill>
              <a:srgbClr val="FFFFCC"/>
            </a:solidFill>
            <a:ln w="1270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b="0"/>
            </a:p>
          </p:txBody>
        </p:sp>
        <p:sp>
          <p:nvSpPr>
            <p:cNvPr id="326741" name="Text Box 85"/>
            <p:cNvSpPr txBox="1">
              <a:spLocks noChangeArrowheads="1"/>
            </p:cNvSpPr>
            <p:nvPr/>
          </p:nvSpPr>
          <p:spPr bwMode="auto">
            <a:xfrm>
              <a:off x="3354" y="3312"/>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a:solidFill>
                    <a:srgbClr val="808000"/>
                  </a:solidFill>
                </a:rPr>
                <a:t>存数指令</a:t>
              </a:r>
              <a:endParaRPr lang="zh-CN" altLang="en-US"/>
            </a:p>
          </p:txBody>
        </p:sp>
      </p:grpSp>
      <p:sp>
        <p:nvSpPr>
          <p:cNvPr id="326742" name="Line 86"/>
          <p:cNvSpPr>
            <a:spLocks noChangeShapeType="1"/>
          </p:cNvSpPr>
          <p:nvPr/>
        </p:nvSpPr>
        <p:spPr bwMode="auto">
          <a:xfrm flipH="1">
            <a:off x="3657600" y="5791200"/>
            <a:ext cx="9144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6730"/>
                                        </p:tgtEl>
                                        <p:attrNameLst>
                                          <p:attrName>style.visibility</p:attrName>
                                        </p:attrNameLst>
                                      </p:cBhvr>
                                      <p:to>
                                        <p:strVal val="visible"/>
                                      </p:to>
                                    </p:set>
                                    <p:animEffect transition="in" filter="wipe(left)">
                                      <p:cBhvr>
                                        <p:cTn id="7" dur="500"/>
                                        <p:tgtEl>
                                          <p:spTgt spid="326730"/>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26728"/>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26729"/>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499"/>
                                          </p:stCondLst>
                                        </p:cTn>
                                        <p:tgtEl>
                                          <p:spTgt spid="326739"/>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400"/>
                                  </p:stCondLst>
                                  <p:childTnLst>
                                    <p:set>
                                      <p:cBhvr>
                                        <p:cTn id="19" dur="1" fill="hold">
                                          <p:stCondLst>
                                            <p:cond delay="499"/>
                                          </p:stCondLst>
                                        </p:cTn>
                                        <p:tgtEl>
                                          <p:spTgt spid="326731"/>
                                        </p:tgtEl>
                                        <p:attrNameLst>
                                          <p:attrName>style.visibility</p:attrName>
                                        </p:attrNameLst>
                                      </p:cBhvr>
                                      <p:to>
                                        <p:strVal val="visible"/>
                                      </p:to>
                                    </p:set>
                                  </p:childTnLst>
                                </p:cTn>
                              </p:par>
                            </p:childTnLst>
                          </p:cTn>
                        </p:par>
                        <p:par>
                          <p:cTn id="20" fill="hold" nodeType="afterGroup">
                            <p:stCondLst>
                              <p:cond delay="2900"/>
                            </p:stCondLst>
                            <p:childTnLst>
                              <p:par>
                                <p:cTn id="21" presetID="1" presetClass="entr" presetSubtype="0" fill="hold" grpId="0" nodeType="afterEffect">
                                  <p:stCondLst>
                                    <p:cond delay="400"/>
                                  </p:stCondLst>
                                  <p:childTnLst>
                                    <p:set>
                                      <p:cBhvr>
                                        <p:cTn id="22" dur="1" fill="hold">
                                          <p:stCondLst>
                                            <p:cond delay="499"/>
                                          </p:stCondLst>
                                        </p:cTn>
                                        <p:tgtEl>
                                          <p:spTgt spid="326738"/>
                                        </p:tgtEl>
                                        <p:attrNameLst>
                                          <p:attrName>style.visibility</p:attrName>
                                        </p:attrNameLst>
                                      </p:cBhvr>
                                      <p:to>
                                        <p:strVal val="visible"/>
                                      </p:to>
                                    </p:set>
                                  </p:childTnLst>
                                </p:cTn>
                              </p:par>
                            </p:childTnLst>
                          </p:cTn>
                        </p:par>
                        <p:par>
                          <p:cTn id="23" fill="hold" nodeType="afterGroup">
                            <p:stCondLst>
                              <p:cond delay="3800"/>
                            </p:stCondLst>
                            <p:childTnLst>
                              <p:par>
                                <p:cTn id="24" presetID="22" presetClass="entr" presetSubtype="2" fill="hold" grpId="0" nodeType="afterEffect">
                                  <p:stCondLst>
                                    <p:cond delay="500"/>
                                  </p:stCondLst>
                                  <p:childTnLst>
                                    <p:set>
                                      <p:cBhvr>
                                        <p:cTn id="25" dur="1" fill="hold">
                                          <p:stCondLst>
                                            <p:cond delay="0"/>
                                          </p:stCondLst>
                                        </p:cTn>
                                        <p:tgtEl>
                                          <p:spTgt spid="326732"/>
                                        </p:tgtEl>
                                        <p:attrNameLst>
                                          <p:attrName>style.visibility</p:attrName>
                                        </p:attrNameLst>
                                      </p:cBhvr>
                                      <p:to>
                                        <p:strVal val="visible"/>
                                      </p:to>
                                    </p:set>
                                    <p:animEffect transition="in" filter="wipe(right)">
                                      <p:cBhvr>
                                        <p:cTn id="26" dur="500"/>
                                        <p:tgtEl>
                                          <p:spTgt spid="326732"/>
                                        </p:tgtEl>
                                      </p:cBhvr>
                                    </p:animEffect>
                                  </p:childTnLst>
                                </p:cTn>
                              </p:par>
                            </p:childTnLst>
                          </p:cTn>
                        </p:par>
                        <p:par>
                          <p:cTn id="27" fill="hold" nodeType="afterGroup">
                            <p:stCondLst>
                              <p:cond delay="4800"/>
                            </p:stCondLst>
                            <p:childTnLst>
                              <p:par>
                                <p:cTn id="28" presetID="22" presetClass="entr" presetSubtype="1" fill="hold" grpId="0" nodeType="afterEffect">
                                  <p:stCondLst>
                                    <p:cond delay="0"/>
                                  </p:stCondLst>
                                  <p:childTnLst>
                                    <p:set>
                                      <p:cBhvr>
                                        <p:cTn id="29" dur="1" fill="hold">
                                          <p:stCondLst>
                                            <p:cond delay="0"/>
                                          </p:stCondLst>
                                        </p:cTn>
                                        <p:tgtEl>
                                          <p:spTgt spid="326735"/>
                                        </p:tgtEl>
                                        <p:attrNameLst>
                                          <p:attrName>style.visibility</p:attrName>
                                        </p:attrNameLst>
                                      </p:cBhvr>
                                      <p:to>
                                        <p:strVal val="visible"/>
                                      </p:to>
                                    </p:set>
                                    <p:animEffect transition="in" filter="wipe(up)">
                                      <p:cBhvr>
                                        <p:cTn id="30" dur="500"/>
                                        <p:tgtEl>
                                          <p:spTgt spid="326735"/>
                                        </p:tgtEl>
                                      </p:cBhvr>
                                    </p:animEffect>
                                  </p:childTnLst>
                                </p:cTn>
                              </p:par>
                            </p:childTnLst>
                          </p:cTn>
                        </p:par>
                        <p:par>
                          <p:cTn id="31" fill="hold" nodeType="afterGroup">
                            <p:stCondLst>
                              <p:cond delay="5300"/>
                            </p:stCondLst>
                            <p:childTnLst>
                              <p:par>
                                <p:cTn id="32" presetID="22" presetClass="entr" presetSubtype="2" fill="hold" grpId="0" nodeType="afterEffect">
                                  <p:stCondLst>
                                    <p:cond delay="100"/>
                                  </p:stCondLst>
                                  <p:childTnLst>
                                    <p:set>
                                      <p:cBhvr>
                                        <p:cTn id="33" dur="1" fill="hold">
                                          <p:stCondLst>
                                            <p:cond delay="0"/>
                                          </p:stCondLst>
                                        </p:cTn>
                                        <p:tgtEl>
                                          <p:spTgt spid="326742"/>
                                        </p:tgtEl>
                                        <p:attrNameLst>
                                          <p:attrName>style.visibility</p:attrName>
                                        </p:attrNameLst>
                                      </p:cBhvr>
                                      <p:to>
                                        <p:strVal val="visible"/>
                                      </p:to>
                                    </p:set>
                                    <p:animEffect transition="in" filter="wipe(right)">
                                      <p:cBhvr>
                                        <p:cTn id="34" dur="500"/>
                                        <p:tgtEl>
                                          <p:spTgt spid="326742"/>
                                        </p:tgtEl>
                                      </p:cBhvr>
                                    </p:animEffect>
                                  </p:childTnLst>
                                </p:cTn>
                              </p:par>
                            </p:childTnLst>
                          </p:cTn>
                        </p:par>
                        <p:par>
                          <p:cTn id="35" fill="hold" nodeType="afterGroup">
                            <p:stCondLst>
                              <p:cond delay="5900"/>
                            </p:stCondLst>
                            <p:childTnLst>
                              <p:par>
                                <p:cTn id="36" presetID="1" presetClass="entr" presetSubtype="0" fill="hold" grpId="0" nodeType="afterEffect">
                                  <p:stCondLst>
                                    <p:cond delay="0"/>
                                  </p:stCondLst>
                                  <p:childTnLst>
                                    <p:set>
                                      <p:cBhvr>
                                        <p:cTn id="37" dur="1" fill="hold">
                                          <p:stCondLst>
                                            <p:cond delay="499"/>
                                          </p:stCondLst>
                                        </p:cTn>
                                        <p:tgtEl>
                                          <p:spTgt spid="326734"/>
                                        </p:tgtEl>
                                        <p:attrNameLst>
                                          <p:attrName>style.visibility</p:attrName>
                                        </p:attrNameLst>
                                      </p:cBhvr>
                                      <p:to>
                                        <p:strVal val="visible"/>
                                      </p:to>
                                    </p:set>
                                  </p:childTnLst>
                                </p:cTn>
                              </p:par>
                            </p:childTnLst>
                          </p:cTn>
                        </p:par>
                        <p:par>
                          <p:cTn id="38" fill="hold" nodeType="afterGroup">
                            <p:stCondLst>
                              <p:cond delay="6400"/>
                            </p:stCondLst>
                            <p:childTnLst>
                              <p:par>
                                <p:cTn id="39" presetID="1" presetClass="entr" presetSubtype="0" fill="hold" grpId="0" nodeType="afterEffect">
                                  <p:stCondLst>
                                    <p:cond delay="400"/>
                                  </p:stCondLst>
                                  <p:childTnLst>
                                    <p:set>
                                      <p:cBhvr>
                                        <p:cTn id="40" dur="1" fill="hold">
                                          <p:stCondLst>
                                            <p:cond delay="499"/>
                                          </p:stCondLst>
                                        </p:cTn>
                                        <p:tgtEl>
                                          <p:spTgt spid="326737"/>
                                        </p:tgtEl>
                                        <p:attrNameLst>
                                          <p:attrName>style.visibility</p:attrName>
                                        </p:attrNameLst>
                                      </p:cBhvr>
                                      <p:to>
                                        <p:strVal val="visible"/>
                                      </p:to>
                                    </p:set>
                                  </p:childTnLst>
                                </p:cTn>
                              </p:par>
                            </p:childTnLst>
                          </p:cTn>
                        </p:par>
                        <p:par>
                          <p:cTn id="41" fill="hold" nodeType="afterGroup">
                            <p:stCondLst>
                              <p:cond delay="7300"/>
                            </p:stCondLst>
                            <p:childTnLst>
                              <p:par>
                                <p:cTn id="42" presetID="22" presetClass="entr" presetSubtype="4" fill="hold" grpId="0" nodeType="afterEffect">
                                  <p:stCondLst>
                                    <p:cond delay="0"/>
                                  </p:stCondLst>
                                  <p:childTnLst>
                                    <p:set>
                                      <p:cBhvr>
                                        <p:cTn id="43" dur="1" fill="hold">
                                          <p:stCondLst>
                                            <p:cond delay="0"/>
                                          </p:stCondLst>
                                        </p:cTn>
                                        <p:tgtEl>
                                          <p:spTgt spid="326736"/>
                                        </p:tgtEl>
                                        <p:attrNameLst>
                                          <p:attrName>style.visibility</p:attrName>
                                        </p:attrNameLst>
                                      </p:cBhvr>
                                      <p:to>
                                        <p:strVal val="visible"/>
                                      </p:to>
                                    </p:set>
                                    <p:animEffect transition="in" filter="wipe(down)">
                                      <p:cBhvr>
                                        <p:cTn id="44" dur="500"/>
                                        <p:tgtEl>
                                          <p:spTgt spid="326736"/>
                                        </p:tgtEl>
                                      </p:cBhvr>
                                    </p:animEffect>
                                  </p:childTnLst>
                                  <p:subTnLst>
                                    <p:set>
                                      <p:cBhvr override="childStyle">
                                        <p:cTn dur="1" fill="hold" display="0" masterRel="nextClick" afterEffect="1"/>
                                        <p:tgtEl>
                                          <p:spTgt spid="326736"/>
                                        </p:tgtEl>
                                        <p:attrNameLst>
                                          <p:attrName>style.visibility</p:attrName>
                                        </p:attrNameLst>
                                      </p:cBhvr>
                                      <p:to>
                                        <p:strVal val="hidden"/>
                                      </p:to>
                                    </p:set>
                                  </p:subTnLst>
                                </p:cTn>
                              </p:par>
                            </p:childTnLst>
                          </p:cTn>
                        </p:par>
                        <p:par>
                          <p:cTn id="45" fill="hold" nodeType="afterGroup">
                            <p:stCondLst>
                              <p:cond delay="7800"/>
                            </p:stCondLst>
                            <p:childTnLst>
                              <p:par>
                                <p:cTn id="46" presetID="1" presetClass="entr" presetSubtype="0" fill="hold" grpId="0" nodeType="afterEffect">
                                  <p:stCondLst>
                                    <p:cond delay="400"/>
                                  </p:stCondLst>
                                  <p:childTnLst>
                                    <p:set>
                                      <p:cBhvr>
                                        <p:cTn id="47" dur="1" fill="hold">
                                          <p:stCondLst>
                                            <p:cond delay="499"/>
                                          </p:stCondLst>
                                        </p:cTn>
                                        <p:tgtEl>
                                          <p:spTgt spid="326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728" grpId="0" animBg="1"/>
      <p:bldP spid="326729" grpId="0" autoUpdateAnimBg="0"/>
      <p:bldP spid="326730" grpId="0" animBg="1"/>
      <p:bldP spid="326731" grpId="0" animBg="1"/>
      <p:bldP spid="326732" grpId="0" animBg="1"/>
      <p:bldP spid="326733" grpId="0" autoUpdateAnimBg="0"/>
      <p:bldP spid="326734" grpId="0" animBg="1"/>
      <p:bldP spid="326735" grpId="0" animBg="1"/>
      <p:bldP spid="326736" grpId="0" animBg="1"/>
      <p:bldP spid="326737" grpId="0" autoUpdateAnimBg="0"/>
      <p:bldP spid="326738" grpId="0" autoUpdateAnimBg="0"/>
      <p:bldP spid="3267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87" name="页脚占位符 3"/>
          <p:cNvSpPr>
            <a:spLocks noGrp="1"/>
          </p:cNvSpPr>
          <p:nvPr>
            <p:ph type="ftr" sz="quarter" idx="12"/>
          </p:nvPr>
        </p:nvSpPr>
        <p:spPr/>
        <p:txBody>
          <a:bodyPr/>
          <a:lstStyle/>
          <a:p>
            <a:r>
              <a:rPr lang="zh-CN" altLang="en-US"/>
              <a:t>华南理工大学广州学院</a:t>
            </a:r>
          </a:p>
        </p:txBody>
      </p:sp>
      <p:grpSp>
        <p:nvGrpSpPr>
          <p:cNvPr id="327682" name="Group 2"/>
          <p:cNvGrpSpPr>
            <a:grpSpLocks/>
          </p:cNvGrpSpPr>
          <p:nvPr/>
        </p:nvGrpSpPr>
        <p:grpSpPr bwMode="auto">
          <a:xfrm>
            <a:off x="1066800" y="1295400"/>
            <a:ext cx="7010400" cy="4664075"/>
            <a:chOff x="672" y="816"/>
            <a:chExt cx="4416" cy="2938"/>
          </a:xfrm>
        </p:grpSpPr>
        <p:grpSp>
          <p:nvGrpSpPr>
            <p:cNvPr id="327683" name="Group 3"/>
            <p:cNvGrpSpPr>
              <a:grpSpLocks/>
            </p:cNvGrpSpPr>
            <p:nvPr/>
          </p:nvGrpSpPr>
          <p:grpSpPr bwMode="auto">
            <a:xfrm>
              <a:off x="672" y="816"/>
              <a:ext cx="4416" cy="2938"/>
              <a:chOff x="768" y="912"/>
              <a:chExt cx="4416" cy="2938"/>
            </a:xfrm>
          </p:grpSpPr>
          <p:grpSp>
            <p:nvGrpSpPr>
              <p:cNvPr id="327684" name="Group 4"/>
              <p:cNvGrpSpPr>
                <a:grpSpLocks/>
              </p:cNvGrpSpPr>
              <p:nvPr/>
            </p:nvGrpSpPr>
            <p:grpSpPr bwMode="auto">
              <a:xfrm>
                <a:off x="768" y="912"/>
                <a:ext cx="4416" cy="2938"/>
                <a:chOff x="768" y="912"/>
                <a:chExt cx="4416" cy="2938"/>
              </a:xfrm>
            </p:grpSpPr>
            <p:grpSp>
              <p:nvGrpSpPr>
                <p:cNvPr id="327685" name="Group 5"/>
                <p:cNvGrpSpPr>
                  <a:grpSpLocks/>
                </p:cNvGrpSpPr>
                <p:nvPr/>
              </p:nvGrpSpPr>
              <p:grpSpPr bwMode="auto">
                <a:xfrm>
                  <a:off x="768" y="912"/>
                  <a:ext cx="4416" cy="2938"/>
                  <a:chOff x="672" y="816"/>
                  <a:chExt cx="4416" cy="2938"/>
                </a:xfrm>
              </p:grpSpPr>
              <p:grpSp>
                <p:nvGrpSpPr>
                  <p:cNvPr id="327686" name="Group 6"/>
                  <p:cNvGrpSpPr>
                    <a:grpSpLocks/>
                  </p:cNvGrpSpPr>
                  <p:nvPr/>
                </p:nvGrpSpPr>
                <p:grpSpPr bwMode="auto">
                  <a:xfrm>
                    <a:off x="672" y="864"/>
                    <a:ext cx="1728" cy="2449"/>
                    <a:chOff x="672" y="864"/>
                    <a:chExt cx="1728" cy="2449"/>
                  </a:xfrm>
                </p:grpSpPr>
                <p:sp>
                  <p:nvSpPr>
                    <p:cNvPr id="327687" name="Rectangle 7"/>
                    <p:cNvSpPr>
                      <a:spLocks noChangeArrowheads="1"/>
                    </p:cNvSpPr>
                    <p:nvPr/>
                  </p:nvSpPr>
                  <p:spPr bwMode="auto">
                    <a:xfrm>
                      <a:off x="1056" y="1152"/>
                      <a:ext cx="1248" cy="2160"/>
                    </a:xfrm>
                    <a:prstGeom prst="rect">
                      <a:avLst/>
                    </a:pr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688" name="Line 8"/>
                    <p:cNvSpPr>
                      <a:spLocks noChangeShapeType="1"/>
                    </p:cNvSpPr>
                    <p:nvPr/>
                  </p:nvSpPr>
                  <p:spPr bwMode="auto">
                    <a:xfrm>
                      <a:off x="1056" y="139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689" name="Line 9"/>
                    <p:cNvSpPr>
                      <a:spLocks noChangeShapeType="1"/>
                    </p:cNvSpPr>
                    <p:nvPr/>
                  </p:nvSpPr>
                  <p:spPr bwMode="auto">
                    <a:xfrm>
                      <a:off x="1056" y="163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690" name="Line 10"/>
                    <p:cNvSpPr>
                      <a:spLocks noChangeShapeType="1"/>
                    </p:cNvSpPr>
                    <p:nvPr/>
                  </p:nvSpPr>
                  <p:spPr bwMode="auto">
                    <a:xfrm>
                      <a:off x="1056" y="187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691" name="Line 11"/>
                    <p:cNvSpPr>
                      <a:spLocks noChangeShapeType="1"/>
                    </p:cNvSpPr>
                    <p:nvPr/>
                  </p:nvSpPr>
                  <p:spPr bwMode="auto">
                    <a:xfrm>
                      <a:off x="1056" y="211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692" name="Line 12"/>
                    <p:cNvSpPr>
                      <a:spLocks noChangeShapeType="1"/>
                    </p:cNvSpPr>
                    <p:nvPr/>
                  </p:nvSpPr>
                  <p:spPr bwMode="auto">
                    <a:xfrm>
                      <a:off x="1056" y="235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693" name="Line 13"/>
                    <p:cNvSpPr>
                      <a:spLocks noChangeShapeType="1"/>
                    </p:cNvSpPr>
                    <p:nvPr/>
                  </p:nvSpPr>
                  <p:spPr bwMode="auto">
                    <a:xfrm>
                      <a:off x="1056" y="259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694" name="Line 14"/>
                    <p:cNvSpPr>
                      <a:spLocks noChangeShapeType="1"/>
                    </p:cNvSpPr>
                    <p:nvPr/>
                  </p:nvSpPr>
                  <p:spPr bwMode="auto">
                    <a:xfrm>
                      <a:off x="1056" y="283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695" name="Line 15"/>
                    <p:cNvSpPr>
                      <a:spLocks noChangeShapeType="1"/>
                    </p:cNvSpPr>
                    <p:nvPr/>
                  </p:nvSpPr>
                  <p:spPr bwMode="auto">
                    <a:xfrm>
                      <a:off x="1056" y="331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696" name="Line 16"/>
                    <p:cNvSpPr>
                      <a:spLocks noChangeShapeType="1"/>
                    </p:cNvSpPr>
                    <p:nvPr/>
                  </p:nvSpPr>
                  <p:spPr bwMode="auto">
                    <a:xfrm>
                      <a:off x="1056" y="3072"/>
                      <a:ext cx="1248" cy="1"/>
                    </a:xfrm>
                    <a:prstGeom prst="line">
                      <a:avLst/>
                    </a:prstGeom>
                    <a:noFill/>
                    <a:ln w="19050" cap="sq">
                      <a:solidFill>
                        <a:srgbClr val="7A48C4"/>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697" name="Text Box 17"/>
                    <p:cNvSpPr txBox="1">
                      <a:spLocks noChangeArrowheads="1"/>
                    </p:cNvSpPr>
                    <p:nvPr/>
                  </p:nvSpPr>
                  <p:spPr bwMode="auto">
                    <a:xfrm>
                      <a:off x="672" y="11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000</a:t>
                      </a:r>
                    </a:p>
                  </p:txBody>
                </p:sp>
                <p:sp>
                  <p:nvSpPr>
                    <p:cNvPr id="327698" name="Text Box 18"/>
                    <p:cNvSpPr txBox="1">
                      <a:spLocks noChangeArrowheads="1"/>
                    </p:cNvSpPr>
                    <p:nvPr/>
                  </p:nvSpPr>
                  <p:spPr bwMode="auto">
                    <a:xfrm>
                      <a:off x="672" y="13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001</a:t>
                      </a:r>
                    </a:p>
                  </p:txBody>
                </p:sp>
                <p:sp>
                  <p:nvSpPr>
                    <p:cNvPr id="327699" name="Text Box 19"/>
                    <p:cNvSpPr txBox="1">
                      <a:spLocks noChangeArrowheads="1"/>
                    </p:cNvSpPr>
                    <p:nvPr/>
                  </p:nvSpPr>
                  <p:spPr bwMode="auto">
                    <a:xfrm>
                      <a:off x="672" y="15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002</a:t>
                      </a:r>
                    </a:p>
                  </p:txBody>
                </p:sp>
                <p:sp>
                  <p:nvSpPr>
                    <p:cNvPr id="327700" name="Text Box 20"/>
                    <p:cNvSpPr txBox="1">
                      <a:spLocks noChangeArrowheads="1"/>
                    </p:cNvSpPr>
                    <p:nvPr/>
                  </p:nvSpPr>
                  <p:spPr bwMode="auto">
                    <a:xfrm>
                      <a:off x="672" y="18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003</a:t>
                      </a:r>
                    </a:p>
                  </p:txBody>
                </p:sp>
                <p:sp>
                  <p:nvSpPr>
                    <p:cNvPr id="327701" name="Text Box 21"/>
                    <p:cNvSpPr txBox="1">
                      <a:spLocks noChangeArrowheads="1"/>
                    </p:cNvSpPr>
                    <p:nvPr/>
                  </p:nvSpPr>
                  <p:spPr bwMode="auto">
                    <a:xfrm>
                      <a:off x="672" y="23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005</a:t>
                      </a:r>
                    </a:p>
                  </p:txBody>
                </p:sp>
                <p:sp>
                  <p:nvSpPr>
                    <p:cNvPr id="327702" name="Text Box 22"/>
                    <p:cNvSpPr txBox="1">
                      <a:spLocks noChangeArrowheads="1"/>
                    </p:cNvSpPr>
                    <p:nvPr/>
                  </p:nvSpPr>
                  <p:spPr bwMode="auto">
                    <a:xfrm>
                      <a:off x="672" y="25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006</a:t>
                      </a:r>
                    </a:p>
                  </p:txBody>
                </p:sp>
                <p:sp>
                  <p:nvSpPr>
                    <p:cNvPr id="327703" name="Text Box 23"/>
                    <p:cNvSpPr txBox="1">
                      <a:spLocks noChangeArrowheads="1"/>
                    </p:cNvSpPr>
                    <p:nvPr/>
                  </p:nvSpPr>
                  <p:spPr bwMode="auto">
                    <a:xfrm>
                      <a:off x="672" y="27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007</a:t>
                      </a:r>
                    </a:p>
                  </p:txBody>
                </p:sp>
                <p:sp>
                  <p:nvSpPr>
                    <p:cNvPr id="327704" name="Text Box 24"/>
                    <p:cNvSpPr txBox="1">
                      <a:spLocks noChangeArrowheads="1"/>
                    </p:cNvSpPr>
                    <p:nvPr/>
                  </p:nvSpPr>
                  <p:spPr bwMode="auto">
                    <a:xfrm>
                      <a:off x="672" y="302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008</a:t>
                      </a:r>
                    </a:p>
                  </p:txBody>
                </p:sp>
                <p:sp>
                  <p:nvSpPr>
                    <p:cNvPr id="327705" name="Text Box 25"/>
                    <p:cNvSpPr txBox="1">
                      <a:spLocks noChangeArrowheads="1"/>
                    </p:cNvSpPr>
                    <p:nvPr/>
                  </p:nvSpPr>
                  <p:spPr bwMode="auto">
                    <a:xfrm>
                      <a:off x="672" y="206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004</a:t>
                      </a:r>
                    </a:p>
                  </p:txBody>
                </p:sp>
                <p:sp>
                  <p:nvSpPr>
                    <p:cNvPr id="327706" name="Text Box 26"/>
                    <p:cNvSpPr txBox="1">
                      <a:spLocks noChangeArrowheads="1"/>
                    </p:cNvSpPr>
                    <p:nvPr/>
                  </p:nvSpPr>
                  <p:spPr bwMode="auto">
                    <a:xfrm>
                      <a:off x="1392" y="864"/>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a:t>主存</a:t>
                      </a:r>
                    </a:p>
                  </p:txBody>
                </p:sp>
                <p:sp>
                  <p:nvSpPr>
                    <p:cNvPr id="327707" name="Text Box 27"/>
                    <p:cNvSpPr txBox="1">
                      <a:spLocks noChangeArrowheads="1"/>
                    </p:cNvSpPr>
                    <p:nvPr/>
                  </p:nvSpPr>
                  <p:spPr bwMode="auto">
                    <a:xfrm>
                      <a:off x="1536" y="25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b</a:t>
                      </a:r>
                    </a:p>
                  </p:txBody>
                </p:sp>
                <p:sp>
                  <p:nvSpPr>
                    <p:cNvPr id="327708" name="Text Box 28"/>
                    <p:cNvSpPr txBox="1">
                      <a:spLocks noChangeArrowheads="1"/>
                    </p:cNvSpPr>
                    <p:nvPr/>
                  </p:nvSpPr>
                  <p:spPr bwMode="auto">
                    <a:xfrm>
                      <a:off x="1536" y="23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a</a:t>
                      </a:r>
                    </a:p>
                  </p:txBody>
                </p:sp>
                <p:sp>
                  <p:nvSpPr>
                    <p:cNvPr id="327709" name="Text Box 29"/>
                    <p:cNvSpPr txBox="1">
                      <a:spLocks noChangeArrowheads="1"/>
                    </p:cNvSpPr>
                    <p:nvPr/>
                  </p:nvSpPr>
                  <p:spPr bwMode="auto">
                    <a:xfrm>
                      <a:off x="1536" y="27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c</a:t>
                      </a:r>
                      <a:endParaRPr lang="en-US" altLang="zh-CN"/>
                    </a:p>
                  </p:txBody>
                </p:sp>
                <p:sp>
                  <p:nvSpPr>
                    <p:cNvPr id="327710" name="Text Box 30"/>
                    <p:cNvSpPr txBox="1">
                      <a:spLocks noChangeArrowheads="1"/>
                    </p:cNvSpPr>
                    <p:nvPr/>
                  </p:nvSpPr>
                  <p:spPr bwMode="auto">
                    <a:xfrm>
                      <a:off x="1248" y="110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LOAD 005</a:t>
                      </a:r>
                    </a:p>
                  </p:txBody>
                </p:sp>
                <p:sp>
                  <p:nvSpPr>
                    <p:cNvPr id="327711" name="Text Box 31"/>
                    <p:cNvSpPr txBox="1">
                      <a:spLocks noChangeArrowheads="1"/>
                    </p:cNvSpPr>
                    <p:nvPr/>
                  </p:nvSpPr>
                  <p:spPr bwMode="auto">
                    <a:xfrm>
                      <a:off x="1248" y="134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ADD 006</a:t>
                      </a:r>
                    </a:p>
                  </p:txBody>
                </p:sp>
                <p:sp>
                  <p:nvSpPr>
                    <p:cNvPr id="327712" name="Text Box 32"/>
                    <p:cNvSpPr txBox="1">
                      <a:spLocks noChangeArrowheads="1"/>
                    </p:cNvSpPr>
                    <p:nvPr/>
                  </p:nvSpPr>
                  <p:spPr bwMode="auto">
                    <a:xfrm>
                      <a:off x="1248" y="158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SUB 007</a:t>
                      </a:r>
                    </a:p>
                  </p:txBody>
                </p:sp>
                <p:sp>
                  <p:nvSpPr>
                    <p:cNvPr id="327713" name="Text Box 33"/>
                    <p:cNvSpPr txBox="1">
                      <a:spLocks noChangeArrowheads="1"/>
                    </p:cNvSpPr>
                    <p:nvPr/>
                  </p:nvSpPr>
                  <p:spPr bwMode="auto">
                    <a:xfrm>
                      <a:off x="1248" y="182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STORE 008</a:t>
                      </a:r>
                    </a:p>
                  </p:txBody>
                </p:sp>
                <p:sp>
                  <p:nvSpPr>
                    <p:cNvPr id="327714" name="Text Box 34"/>
                    <p:cNvSpPr txBox="1">
                      <a:spLocks noChangeArrowheads="1"/>
                    </p:cNvSpPr>
                    <p:nvPr/>
                  </p:nvSpPr>
                  <p:spPr bwMode="auto">
                    <a:xfrm>
                      <a:off x="1248" y="206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latin typeface="宋体" pitchFamily="2" charset="-122"/>
                        </a:rPr>
                        <a:t>HALT</a:t>
                      </a:r>
                    </a:p>
                  </p:txBody>
                </p:sp>
              </p:grpSp>
              <p:grpSp>
                <p:nvGrpSpPr>
                  <p:cNvPr id="327715" name="Group 35"/>
                  <p:cNvGrpSpPr>
                    <a:grpSpLocks/>
                  </p:cNvGrpSpPr>
                  <p:nvPr/>
                </p:nvGrpSpPr>
                <p:grpSpPr bwMode="auto">
                  <a:xfrm>
                    <a:off x="1008" y="816"/>
                    <a:ext cx="4080" cy="2938"/>
                    <a:chOff x="1008" y="816"/>
                    <a:chExt cx="4080" cy="2938"/>
                  </a:xfrm>
                </p:grpSpPr>
                <p:sp>
                  <p:nvSpPr>
                    <p:cNvPr id="327716" name="Rectangle 36"/>
                    <p:cNvSpPr>
                      <a:spLocks noChangeArrowheads="1"/>
                    </p:cNvSpPr>
                    <p:nvPr/>
                  </p:nvSpPr>
                  <p:spPr bwMode="auto">
                    <a:xfrm>
                      <a:off x="1056" y="3504"/>
                      <a:ext cx="1248" cy="240"/>
                    </a:xfrm>
                    <a:prstGeom prst="rect">
                      <a:avLst/>
                    </a:prstGeom>
                    <a:solidFill>
                      <a:srgbClr val="EDC7E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17" name="Text Box 37"/>
                    <p:cNvSpPr txBox="1">
                      <a:spLocks noChangeArrowheads="1"/>
                    </p:cNvSpPr>
                    <p:nvPr/>
                  </p:nvSpPr>
                  <p:spPr bwMode="auto">
                    <a:xfrm>
                      <a:off x="1008" y="3504"/>
                      <a:ext cx="138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sz="2000"/>
                        <a:t>存储器数据寄存器</a:t>
                      </a:r>
                    </a:p>
                  </p:txBody>
                </p:sp>
                <p:sp>
                  <p:nvSpPr>
                    <p:cNvPr id="327718" name="Line 38"/>
                    <p:cNvSpPr>
                      <a:spLocks noChangeShapeType="1"/>
                    </p:cNvSpPr>
                    <p:nvPr/>
                  </p:nvSpPr>
                  <p:spPr bwMode="auto">
                    <a:xfrm>
                      <a:off x="2880" y="1104"/>
                      <a:ext cx="0" cy="2640"/>
                    </a:xfrm>
                    <a:prstGeom prst="line">
                      <a:avLst/>
                    </a:prstGeom>
                    <a:noFill/>
                    <a:ln w="127000" cap="sq">
                      <a:solidFill>
                        <a:srgbClr val="09890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19" name="Line 39"/>
                    <p:cNvSpPr>
                      <a:spLocks noChangeShapeType="1"/>
                    </p:cNvSpPr>
                    <p:nvPr/>
                  </p:nvSpPr>
                  <p:spPr bwMode="auto">
                    <a:xfrm>
                      <a:off x="2304" y="3648"/>
                      <a:ext cx="576" cy="0"/>
                    </a:xfrm>
                    <a:prstGeom prst="line">
                      <a:avLst/>
                    </a:prstGeom>
                    <a:noFill/>
                    <a:ln w="57150" cap="sq">
                      <a:solidFill>
                        <a:srgbClr val="9ED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20" name="AutoShape 40"/>
                    <p:cNvSpPr>
                      <a:spLocks noChangeArrowheads="1"/>
                    </p:cNvSpPr>
                    <p:nvPr/>
                  </p:nvSpPr>
                  <p:spPr bwMode="auto">
                    <a:xfrm rot="-10800000">
                      <a:off x="3936" y="1680"/>
                      <a:ext cx="1152" cy="33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21" name="Rectangle 41"/>
                    <p:cNvSpPr>
                      <a:spLocks noChangeArrowheads="1"/>
                    </p:cNvSpPr>
                    <p:nvPr/>
                  </p:nvSpPr>
                  <p:spPr bwMode="auto">
                    <a:xfrm>
                      <a:off x="3648" y="2304"/>
                      <a:ext cx="960" cy="240"/>
                    </a:xfrm>
                    <a:prstGeom prst="rect">
                      <a:avLst/>
                    </a:prstGeom>
                    <a:solidFill>
                      <a:srgbClr val="F4F1F5"/>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b="0"/>
                    </a:p>
                  </p:txBody>
                </p:sp>
                <p:sp>
                  <p:nvSpPr>
                    <p:cNvPr id="327722" name="Line 42"/>
                    <p:cNvSpPr>
                      <a:spLocks noChangeShapeType="1"/>
                    </p:cNvSpPr>
                    <p:nvPr/>
                  </p:nvSpPr>
                  <p:spPr bwMode="auto">
                    <a:xfrm flipV="1">
                      <a:off x="4128" y="2016"/>
                      <a:ext cx="0" cy="288"/>
                    </a:xfrm>
                    <a:prstGeom prst="line">
                      <a:avLst/>
                    </a:prstGeom>
                    <a:noFill/>
                    <a:ln w="76200" cap="sq">
                      <a:solidFill>
                        <a:srgbClr val="9ED933"/>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23" name="Line 43"/>
                    <p:cNvSpPr>
                      <a:spLocks noChangeShapeType="1"/>
                    </p:cNvSpPr>
                    <p:nvPr/>
                  </p:nvSpPr>
                  <p:spPr bwMode="auto">
                    <a:xfrm flipV="1">
                      <a:off x="4512" y="1392"/>
                      <a:ext cx="0" cy="288"/>
                    </a:xfrm>
                    <a:prstGeom prst="line">
                      <a:avLst/>
                    </a:prstGeom>
                    <a:noFill/>
                    <a:ln w="76200" cap="sq">
                      <a:solidFill>
                        <a:srgbClr val="9ED933"/>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24" name="Line 44"/>
                    <p:cNvSpPr>
                      <a:spLocks noChangeShapeType="1"/>
                    </p:cNvSpPr>
                    <p:nvPr/>
                  </p:nvSpPr>
                  <p:spPr bwMode="auto">
                    <a:xfrm>
                      <a:off x="3264" y="1392"/>
                      <a:ext cx="1248" cy="0"/>
                    </a:xfrm>
                    <a:prstGeom prst="line">
                      <a:avLst/>
                    </a:prstGeom>
                    <a:noFill/>
                    <a:ln w="76200" cap="sq">
                      <a:solidFill>
                        <a:srgbClr val="9ED933"/>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25" name="Line 45"/>
                    <p:cNvSpPr>
                      <a:spLocks noChangeShapeType="1"/>
                    </p:cNvSpPr>
                    <p:nvPr/>
                  </p:nvSpPr>
                  <p:spPr bwMode="auto">
                    <a:xfrm>
                      <a:off x="2880" y="2688"/>
                      <a:ext cx="1968" cy="0"/>
                    </a:xfrm>
                    <a:prstGeom prst="line">
                      <a:avLst/>
                    </a:prstGeom>
                    <a:noFill/>
                    <a:ln w="76200" cap="sq">
                      <a:solidFill>
                        <a:srgbClr val="9ED9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26" name="Line 46"/>
                    <p:cNvSpPr>
                      <a:spLocks noChangeShapeType="1"/>
                    </p:cNvSpPr>
                    <p:nvPr/>
                  </p:nvSpPr>
                  <p:spPr bwMode="auto">
                    <a:xfrm flipV="1">
                      <a:off x="4848" y="2016"/>
                      <a:ext cx="0" cy="672"/>
                    </a:xfrm>
                    <a:prstGeom prst="line">
                      <a:avLst/>
                    </a:prstGeom>
                    <a:noFill/>
                    <a:ln w="76200" cap="sq">
                      <a:solidFill>
                        <a:srgbClr val="9ED93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27" name="Line 47"/>
                    <p:cNvSpPr>
                      <a:spLocks noChangeShapeType="1"/>
                    </p:cNvSpPr>
                    <p:nvPr/>
                  </p:nvSpPr>
                  <p:spPr bwMode="auto">
                    <a:xfrm>
                      <a:off x="3264" y="1392"/>
                      <a:ext cx="0" cy="1056"/>
                    </a:xfrm>
                    <a:prstGeom prst="line">
                      <a:avLst/>
                    </a:prstGeom>
                    <a:noFill/>
                    <a:ln w="76200" cap="sq">
                      <a:solidFill>
                        <a:srgbClr val="9ED9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28" name="Line 48"/>
                    <p:cNvSpPr>
                      <a:spLocks noChangeShapeType="1"/>
                    </p:cNvSpPr>
                    <p:nvPr/>
                  </p:nvSpPr>
                  <p:spPr bwMode="auto">
                    <a:xfrm>
                      <a:off x="2880" y="2448"/>
                      <a:ext cx="768" cy="0"/>
                    </a:xfrm>
                    <a:prstGeom prst="line">
                      <a:avLst/>
                    </a:prstGeom>
                    <a:noFill/>
                    <a:ln w="76200" cap="sq">
                      <a:solidFill>
                        <a:srgbClr val="9ED9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29" name="Text Box 49"/>
                    <p:cNvSpPr txBox="1">
                      <a:spLocks noChangeArrowheads="1"/>
                    </p:cNvSpPr>
                    <p:nvPr/>
                  </p:nvSpPr>
                  <p:spPr bwMode="auto">
                    <a:xfrm>
                      <a:off x="2408" y="816"/>
                      <a:ext cx="8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a:t>数据总线</a:t>
                      </a:r>
                    </a:p>
                  </p:txBody>
                </p:sp>
                <p:sp>
                  <p:nvSpPr>
                    <p:cNvPr id="327730" name="Text Box 50"/>
                    <p:cNvSpPr txBox="1">
                      <a:spLocks noChangeArrowheads="1"/>
                    </p:cNvSpPr>
                    <p:nvPr/>
                  </p:nvSpPr>
                  <p:spPr bwMode="auto">
                    <a:xfrm>
                      <a:off x="3798" y="2256"/>
                      <a:ext cx="68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a:t>累加器</a:t>
                      </a:r>
                    </a:p>
                  </p:txBody>
                </p:sp>
                <p:sp>
                  <p:nvSpPr>
                    <p:cNvPr id="327731" name="Text Box 51"/>
                    <p:cNvSpPr txBox="1">
                      <a:spLocks noChangeArrowheads="1"/>
                    </p:cNvSpPr>
                    <p:nvPr/>
                  </p:nvSpPr>
                  <p:spPr bwMode="auto">
                    <a:xfrm>
                      <a:off x="4272" y="1680"/>
                      <a:ext cx="52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t>ALU</a:t>
                      </a:r>
                    </a:p>
                  </p:txBody>
                </p:sp>
              </p:grpSp>
            </p:grpSp>
            <p:sp>
              <p:nvSpPr>
                <p:cNvPr id="327732" name="Rectangle 52"/>
                <p:cNvSpPr>
                  <a:spLocks noChangeArrowheads="1"/>
                </p:cNvSpPr>
                <p:nvPr/>
              </p:nvSpPr>
              <p:spPr bwMode="auto">
                <a:xfrm>
                  <a:off x="1152" y="268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33" name="Rectangle 53"/>
                <p:cNvSpPr>
                  <a:spLocks noChangeArrowheads="1"/>
                </p:cNvSpPr>
                <p:nvPr/>
              </p:nvSpPr>
              <p:spPr bwMode="auto">
                <a:xfrm>
                  <a:off x="1152" y="244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34" name="Rectangle 54"/>
                <p:cNvSpPr>
                  <a:spLocks noChangeArrowheads="1"/>
                </p:cNvSpPr>
                <p:nvPr/>
              </p:nvSpPr>
              <p:spPr bwMode="auto">
                <a:xfrm>
                  <a:off x="1152" y="124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35" name="Rectangle 55"/>
                <p:cNvSpPr>
                  <a:spLocks noChangeArrowheads="1"/>
                </p:cNvSpPr>
                <p:nvPr/>
              </p:nvSpPr>
              <p:spPr bwMode="auto">
                <a:xfrm>
                  <a:off x="1152" y="148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36" name="Text Box 56"/>
                <p:cNvSpPr txBox="1">
                  <a:spLocks noChangeArrowheads="1"/>
                </p:cNvSpPr>
                <p:nvPr/>
              </p:nvSpPr>
              <p:spPr bwMode="auto">
                <a:xfrm>
                  <a:off x="1344" y="120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LOAD 005</a:t>
                  </a:r>
                </a:p>
              </p:txBody>
            </p:sp>
            <p:sp>
              <p:nvSpPr>
                <p:cNvPr id="327737" name="Text Box 57"/>
                <p:cNvSpPr txBox="1">
                  <a:spLocks noChangeArrowheads="1"/>
                </p:cNvSpPr>
                <p:nvPr/>
              </p:nvSpPr>
              <p:spPr bwMode="auto">
                <a:xfrm>
                  <a:off x="1344" y="144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ADD 006</a:t>
                  </a:r>
                </a:p>
              </p:txBody>
            </p:sp>
            <p:sp>
              <p:nvSpPr>
                <p:cNvPr id="327738" name="Text Box 58"/>
                <p:cNvSpPr txBox="1">
                  <a:spLocks noChangeArrowheads="1"/>
                </p:cNvSpPr>
                <p:nvPr/>
              </p:nvSpPr>
              <p:spPr bwMode="auto">
                <a:xfrm>
                  <a:off x="1632" y="240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a</a:t>
                  </a:r>
                </a:p>
              </p:txBody>
            </p:sp>
            <p:sp>
              <p:nvSpPr>
                <p:cNvPr id="327739" name="Text Box 59"/>
                <p:cNvSpPr txBox="1">
                  <a:spLocks noChangeArrowheads="1"/>
                </p:cNvSpPr>
                <p:nvPr/>
              </p:nvSpPr>
              <p:spPr bwMode="auto">
                <a:xfrm>
                  <a:off x="1632" y="26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b</a:t>
                  </a:r>
                </a:p>
              </p:txBody>
            </p:sp>
            <p:sp>
              <p:nvSpPr>
                <p:cNvPr id="327740" name="Rectangle 60"/>
                <p:cNvSpPr>
                  <a:spLocks noChangeArrowheads="1"/>
                </p:cNvSpPr>
                <p:nvPr/>
              </p:nvSpPr>
              <p:spPr bwMode="auto">
                <a:xfrm>
                  <a:off x="3744" y="2400"/>
                  <a:ext cx="960"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41" name="Text Box 61"/>
                <p:cNvSpPr txBox="1">
                  <a:spLocks noChangeArrowheads="1"/>
                </p:cNvSpPr>
                <p:nvPr/>
              </p:nvSpPr>
              <p:spPr bwMode="auto">
                <a:xfrm>
                  <a:off x="4032" y="2352"/>
                  <a:ext cx="4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FF0000"/>
                      </a:solidFill>
                      <a:latin typeface="宋体" pitchFamily="2" charset="-122"/>
                    </a:rPr>
                    <a:t>a+b</a:t>
                  </a:r>
                </a:p>
              </p:txBody>
            </p:sp>
            <p:sp>
              <p:nvSpPr>
                <p:cNvPr id="327742" name="Rectangle 62"/>
                <p:cNvSpPr>
                  <a:spLocks noChangeArrowheads="1"/>
                </p:cNvSpPr>
                <p:nvPr/>
              </p:nvSpPr>
              <p:spPr bwMode="auto">
                <a:xfrm>
                  <a:off x="1152" y="3600"/>
                  <a:ext cx="1248" cy="240"/>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43" name="Text Box 63"/>
                <p:cNvSpPr txBox="1">
                  <a:spLocks noChangeArrowheads="1"/>
                </p:cNvSpPr>
                <p:nvPr/>
              </p:nvSpPr>
              <p:spPr bwMode="auto">
                <a:xfrm>
                  <a:off x="1632" y="355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FF0000"/>
                      </a:solidFill>
                      <a:latin typeface="宋体" pitchFamily="2" charset="-122"/>
                    </a:rPr>
                    <a:t>b</a:t>
                  </a:r>
                </a:p>
              </p:txBody>
            </p:sp>
          </p:grpSp>
          <p:sp>
            <p:nvSpPr>
              <p:cNvPr id="327744" name="Rectangle 64"/>
              <p:cNvSpPr>
                <a:spLocks noChangeArrowheads="1"/>
              </p:cNvSpPr>
              <p:nvPr/>
            </p:nvSpPr>
            <p:spPr bwMode="auto">
              <a:xfrm>
                <a:off x="1152" y="172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45" name="Text Box 65"/>
              <p:cNvSpPr txBox="1">
                <a:spLocks noChangeArrowheads="1"/>
              </p:cNvSpPr>
              <p:nvPr/>
            </p:nvSpPr>
            <p:spPr bwMode="auto">
              <a:xfrm>
                <a:off x="1344" y="168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SUB 007</a:t>
                </a:r>
              </a:p>
            </p:txBody>
          </p:sp>
          <p:sp>
            <p:nvSpPr>
              <p:cNvPr id="327746" name="Rectangle 66"/>
              <p:cNvSpPr>
                <a:spLocks noChangeArrowheads="1"/>
              </p:cNvSpPr>
              <p:nvPr/>
            </p:nvSpPr>
            <p:spPr bwMode="auto">
              <a:xfrm>
                <a:off x="1152" y="2928"/>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47" name="Text Box 67"/>
              <p:cNvSpPr txBox="1">
                <a:spLocks noChangeArrowheads="1"/>
              </p:cNvSpPr>
              <p:nvPr/>
            </p:nvSpPr>
            <p:spPr bwMode="auto">
              <a:xfrm>
                <a:off x="1632" y="28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c</a:t>
                </a:r>
                <a:endParaRPr lang="en-US" altLang="zh-CN">
                  <a:solidFill>
                    <a:srgbClr val="FF0000"/>
                  </a:solidFill>
                </a:endParaRPr>
              </a:p>
            </p:txBody>
          </p:sp>
          <p:sp>
            <p:nvSpPr>
              <p:cNvPr id="327748" name="Rectangle 68"/>
              <p:cNvSpPr>
                <a:spLocks noChangeArrowheads="1"/>
              </p:cNvSpPr>
              <p:nvPr/>
            </p:nvSpPr>
            <p:spPr bwMode="auto">
              <a:xfrm>
                <a:off x="3744" y="2400"/>
                <a:ext cx="960"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49" name="Rectangle 69"/>
              <p:cNvSpPr>
                <a:spLocks noChangeArrowheads="1"/>
              </p:cNvSpPr>
              <p:nvPr/>
            </p:nvSpPr>
            <p:spPr bwMode="auto">
              <a:xfrm>
                <a:off x="1152" y="3600"/>
                <a:ext cx="1248" cy="240"/>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50" name="Text Box 70"/>
              <p:cNvSpPr txBox="1">
                <a:spLocks noChangeArrowheads="1"/>
              </p:cNvSpPr>
              <p:nvPr/>
            </p:nvSpPr>
            <p:spPr bwMode="auto">
              <a:xfrm>
                <a:off x="1631" y="355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FF0000"/>
                    </a:solidFill>
                    <a:latin typeface="宋体" pitchFamily="2" charset="-122"/>
                  </a:rPr>
                  <a:t>c</a:t>
                </a:r>
              </a:p>
            </p:txBody>
          </p:sp>
          <p:sp>
            <p:nvSpPr>
              <p:cNvPr id="327751" name="Text Box 71"/>
              <p:cNvSpPr txBox="1">
                <a:spLocks noChangeArrowheads="1"/>
              </p:cNvSpPr>
              <p:nvPr/>
            </p:nvSpPr>
            <p:spPr bwMode="auto">
              <a:xfrm>
                <a:off x="3936" y="2352"/>
                <a:ext cx="5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FF0000"/>
                    </a:solidFill>
                    <a:latin typeface="宋体" pitchFamily="2" charset="-122"/>
                  </a:rPr>
                  <a:t>a+b-c</a:t>
                </a:r>
              </a:p>
            </p:txBody>
          </p:sp>
        </p:grpSp>
        <p:sp>
          <p:nvSpPr>
            <p:cNvPr id="327752" name="Rectangle 72"/>
            <p:cNvSpPr>
              <a:spLocks noChangeArrowheads="1"/>
            </p:cNvSpPr>
            <p:nvPr/>
          </p:nvSpPr>
          <p:spPr bwMode="auto">
            <a:xfrm>
              <a:off x="1056" y="1872"/>
              <a:ext cx="1248"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53" name="Text Box 73"/>
            <p:cNvSpPr txBox="1">
              <a:spLocks noChangeArrowheads="1"/>
            </p:cNvSpPr>
            <p:nvPr/>
          </p:nvSpPr>
          <p:spPr bwMode="auto">
            <a:xfrm>
              <a:off x="1248" y="182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STORE 008</a:t>
              </a:r>
            </a:p>
          </p:txBody>
        </p:sp>
        <p:sp>
          <p:nvSpPr>
            <p:cNvPr id="327754" name="Rectangle 74"/>
            <p:cNvSpPr>
              <a:spLocks noChangeArrowheads="1"/>
            </p:cNvSpPr>
            <p:nvPr/>
          </p:nvSpPr>
          <p:spPr bwMode="auto">
            <a:xfrm>
              <a:off x="3648" y="2304"/>
              <a:ext cx="960" cy="24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55" name="Text Box 75"/>
            <p:cNvSpPr txBox="1">
              <a:spLocks noChangeArrowheads="1"/>
            </p:cNvSpPr>
            <p:nvPr/>
          </p:nvSpPr>
          <p:spPr bwMode="auto">
            <a:xfrm>
              <a:off x="1342" y="3024"/>
              <a:ext cx="6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FF0000"/>
                  </a:solidFill>
                  <a:latin typeface="宋体" pitchFamily="2" charset="-122"/>
                </a:rPr>
                <a:t>a+b-c</a:t>
              </a:r>
            </a:p>
          </p:txBody>
        </p:sp>
        <p:sp>
          <p:nvSpPr>
            <p:cNvPr id="327756" name="Rectangle 76"/>
            <p:cNvSpPr>
              <a:spLocks noChangeArrowheads="1"/>
            </p:cNvSpPr>
            <p:nvPr/>
          </p:nvSpPr>
          <p:spPr bwMode="auto">
            <a:xfrm>
              <a:off x="1056" y="3504"/>
              <a:ext cx="1248" cy="240"/>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57" name="Text Box 77"/>
            <p:cNvSpPr txBox="1">
              <a:spLocks noChangeArrowheads="1"/>
            </p:cNvSpPr>
            <p:nvPr/>
          </p:nvSpPr>
          <p:spPr bwMode="auto">
            <a:xfrm>
              <a:off x="1344" y="3456"/>
              <a:ext cx="5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FF0000"/>
                  </a:solidFill>
                  <a:latin typeface="宋体" pitchFamily="2" charset="-122"/>
                </a:rPr>
                <a:t>a+b-c</a:t>
              </a:r>
            </a:p>
          </p:txBody>
        </p:sp>
        <p:sp>
          <p:nvSpPr>
            <p:cNvPr id="327758" name="Text Box 78"/>
            <p:cNvSpPr txBox="1">
              <a:spLocks noChangeArrowheads="1"/>
            </p:cNvSpPr>
            <p:nvPr/>
          </p:nvSpPr>
          <p:spPr bwMode="auto">
            <a:xfrm>
              <a:off x="3840" y="2256"/>
              <a:ext cx="5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FF0000"/>
                  </a:solidFill>
                  <a:latin typeface="宋体" pitchFamily="2" charset="-122"/>
                </a:rPr>
                <a:t>a+b-c</a:t>
              </a:r>
            </a:p>
          </p:txBody>
        </p:sp>
      </p:grpSp>
      <p:sp>
        <p:nvSpPr>
          <p:cNvPr id="327759" name="Rectangle 79"/>
          <p:cNvSpPr>
            <a:spLocks noGrp="1" noChangeArrowheads="1"/>
          </p:cNvSpPr>
          <p:nvPr>
            <p:ph type="title" idx="4294967295"/>
          </p:nvPr>
        </p:nvSpPr>
        <p:spPr>
          <a:xfrm>
            <a:off x="0" y="228600"/>
            <a:ext cx="6400800" cy="446088"/>
          </a:xfrm>
        </p:spPr>
        <p:txBody>
          <a:bodyPr/>
          <a:lstStyle/>
          <a:p>
            <a:r>
              <a:rPr lang="en-US" altLang="zh-CN" sz="2400">
                <a:solidFill>
                  <a:schemeClr val="tx1"/>
                </a:solidFill>
                <a:latin typeface="宋体" pitchFamily="2" charset="-122"/>
              </a:rPr>
              <a:t>3</a:t>
            </a:r>
            <a:r>
              <a:rPr lang="en-US" altLang="zh-CN" sz="2400">
                <a:solidFill>
                  <a:schemeClr val="tx1"/>
                </a:solidFill>
                <a:latin typeface="Times New Roman" pitchFamily="18" charset="0"/>
              </a:rPr>
              <a:t>.1</a:t>
            </a:r>
            <a:r>
              <a:rPr lang="en-US" altLang="zh-CN" sz="2400">
                <a:solidFill>
                  <a:schemeClr val="tx1"/>
                </a:solidFill>
                <a:latin typeface="宋体" pitchFamily="2" charset="-122"/>
              </a:rPr>
              <a:t> </a:t>
            </a:r>
            <a:r>
              <a:rPr lang="zh-CN" altLang="en-US" sz="2400">
                <a:solidFill>
                  <a:schemeClr val="tx1"/>
                </a:solidFill>
                <a:latin typeface="宋体" pitchFamily="2" charset="-122"/>
              </a:rPr>
              <a:t>指令格式</a:t>
            </a:r>
          </a:p>
        </p:txBody>
      </p:sp>
      <p:sp>
        <p:nvSpPr>
          <p:cNvPr id="327760" name="Rectangle 80"/>
          <p:cNvSpPr>
            <a:spLocks noChangeArrowheads="1"/>
          </p:cNvSpPr>
          <p:nvPr/>
        </p:nvSpPr>
        <p:spPr bwMode="auto">
          <a:xfrm>
            <a:off x="1676400" y="3352800"/>
            <a:ext cx="1981200" cy="381000"/>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7761" name="Text Box 81"/>
          <p:cNvSpPr txBox="1">
            <a:spLocks noChangeArrowheads="1"/>
          </p:cNvSpPr>
          <p:nvPr/>
        </p:nvSpPr>
        <p:spPr bwMode="auto">
          <a:xfrm>
            <a:off x="1981200" y="32766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pattFill prst="openDmnd">
                  <a:fgClr>
                    <a:srgbClr val="3333FF"/>
                  </a:fgClr>
                  <a:bgClr>
                    <a:srgbClr val="FFFFFF"/>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rgbClr val="FF0000"/>
                </a:solidFill>
                <a:latin typeface="宋体" pitchFamily="2" charset="-122"/>
              </a:rPr>
              <a:t>HALT</a:t>
            </a:r>
          </a:p>
        </p:txBody>
      </p:sp>
      <p:sp>
        <p:nvSpPr>
          <p:cNvPr id="327762" name="Line 82"/>
          <p:cNvSpPr>
            <a:spLocks noChangeShapeType="1"/>
          </p:cNvSpPr>
          <p:nvPr/>
        </p:nvSpPr>
        <p:spPr bwMode="auto">
          <a:xfrm>
            <a:off x="457200" y="3505200"/>
            <a:ext cx="609600" cy="0"/>
          </a:xfrm>
          <a:prstGeom prst="line">
            <a:avLst/>
          </a:prstGeom>
          <a:noFill/>
          <a:ln w="57150" cap="sq">
            <a:solidFill>
              <a:srgbClr val="7A48C4"/>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27763" name="Group 83"/>
          <p:cNvGrpSpPr>
            <a:grpSpLocks/>
          </p:cNvGrpSpPr>
          <p:nvPr/>
        </p:nvGrpSpPr>
        <p:grpSpPr bwMode="auto">
          <a:xfrm>
            <a:off x="3092450" y="2362200"/>
            <a:ext cx="1409700" cy="609600"/>
            <a:chOff x="3354" y="3264"/>
            <a:chExt cx="888" cy="384"/>
          </a:xfrm>
        </p:grpSpPr>
        <p:sp>
          <p:nvSpPr>
            <p:cNvPr id="327764" name="AutoShape 84"/>
            <p:cNvSpPr>
              <a:spLocks noChangeArrowheads="1"/>
            </p:cNvSpPr>
            <p:nvPr/>
          </p:nvSpPr>
          <p:spPr bwMode="auto">
            <a:xfrm>
              <a:off x="3360" y="3264"/>
              <a:ext cx="864" cy="384"/>
            </a:xfrm>
            <a:prstGeom prst="wedgeRoundRectCallout">
              <a:avLst>
                <a:gd name="adj1" fmla="val -69444"/>
                <a:gd name="adj2" fmla="val 123176"/>
                <a:gd name="adj3" fmla="val 16667"/>
              </a:avLst>
            </a:prstGeom>
            <a:solidFill>
              <a:srgbClr val="FFFFCC"/>
            </a:solidFill>
            <a:ln w="1270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zh-CN" b="0"/>
            </a:p>
          </p:txBody>
        </p:sp>
        <p:sp>
          <p:nvSpPr>
            <p:cNvPr id="327765" name="Text Box 85"/>
            <p:cNvSpPr txBox="1">
              <a:spLocks noChangeArrowheads="1"/>
            </p:cNvSpPr>
            <p:nvPr/>
          </p:nvSpPr>
          <p:spPr bwMode="auto">
            <a:xfrm>
              <a:off x="3354" y="3312"/>
              <a:ext cx="8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a:solidFill>
                    <a:srgbClr val="808000"/>
                  </a:solidFill>
                </a:rPr>
                <a:t>停机指令</a:t>
              </a: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62"/>
                                        </p:tgtEl>
                                        <p:attrNameLst>
                                          <p:attrName>style.visibility</p:attrName>
                                        </p:attrNameLst>
                                      </p:cBhvr>
                                      <p:to>
                                        <p:strVal val="visible"/>
                                      </p:to>
                                    </p:set>
                                    <p:animEffect transition="in" filter="wipe(left)">
                                      <p:cBhvr>
                                        <p:cTn id="7" dur="500"/>
                                        <p:tgtEl>
                                          <p:spTgt spid="327762"/>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27760"/>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27761"/>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499"/>
                                          </p:stCondLst>
                                        </p:cTn>
                                        <p:tgtEl>
                                          <p:spTgt spid="327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60" grpId="0" animBg="1"/>
      <p:bldP spid="327761" grpId="0" autoUpdateAnimBg="0"/>
      <p:bldP spid="32776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10" name="页脚占位符 3"/>
          <p:cNvSpPr>
            <a:spLocks noGrp="1"/>
          </p:cNvSpPr>
          <p:nvPr>
            <p:ph type="ftr" sz="quarter" idx="12"/>
          </p:nvPr>
        </p:nvSpPr>
        <p:spPr/>
        <p:txBody>
          <a:bodyPr/>
          <a:lstStyle/>
          <a:p>
            <a:r>
              <a:rPr lang="zh-CN" altLang="en-US"/>
              <a:t>华南理工大学广州学院</a:t>
            </a:r>
          </a:p>
        </p:txBody>
      </p:sp>
      <p:sp>
        <p:nvSpPr>
          <p:cNvPr id="215042"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3.1 </a:t>
            </a:r>
            <a:r>
              <a:rPr lang="zh-CN" altLang="en-US" sz="2400">
                <a:solidFill>
                  <a:schemeClr val="tx1"/>
                </a:solidFill>
                <a:latin typeface="宋体" pitchFamily="2" charset="-122"/>
              </a:rPr>
              <a:t>指令格式</a:t>
            </a:r>
          </a:p>
        </p:txBody>
      </p:sp>
      <p:sp>
        <p:nvSpPr>
          <p:cNvPr id="215043" name="Rectangle 3"/>
          <p:cNvSpPr>
            <a:spLocks noGrp="1" noChangeArrowheads="1"/>
          </p:cNvSpPr>
          <p:nvPr>
            <p:ph type="body" idx="4294967295"/>
          </p:nvPr>
        </p:nvSpPr>
        <p:spPr>
          <a:xfrm>
            <a:off x="381000" y="838200"/>
            <a:ext cx="8118475" cy="5181600"/>
          </a:xfrm>
        </p:spPr>
        <p:txBody>
          <a:bodyPr/>
          <a:lstStyle/>
          <a:p>
            <a:pPr>
              <a:buFontTx/>
              <a:buNone/>
            </a:pPr>
            <a:r>
              <a:rPr lang="en-US" altLang="zh-CN" b="1">
                <a:latin typeface="宋体" pitchFamily="2" charset="-122"/>
              </a:rPr>
              <a:t>5.</a:t>
            </a:r>
            <a:r>
              <a:rPr lang="zh-CN" altLang="en-US" b="1">
                <a:latin typeface="宋体" pitchFamily="2" charset="-122"/>
              </a:rPr>
              <a:t>零地址指令</a:t>
            </a:r>
          </a:p>
        </p:txBody>
      </p:sp>
      <p:grpSp>
        <p:nvGrpSpPr>
          <p:cNvPr id="215044" name="Group 4"/>
          <p:cNvGrpSpPr>
            <a:grpSpLocks/>
          </p:cNvGrpSpPr>
          <p:nvPr/>
        </p:nvGrpSpPr>
        <p:grpSpPr bwMode="auto">
          <a:xfrm>
            <a:off x="1524000" y="1600200"/>
            <a:ext cx="1447800" cy="457200"/>
            <a:chOff x="960" y="1008"/>
            <a:chExt cx="912" cy="288"/>
          </a:xfrm>
        </p:grpSpPr>
        <p:sp>
          <p:nvSpPr>
            <p:cNvPr id="215045" name="Rectangle 5"/>
            <p:cNvSpPr>
              <a:spLocks noChangeArrowheads="1"/>
            </p:cNvSpPr>
            <p:nvPr/>
          </p:nvSpPr>
          <p:spPr bwMode="auto">
            <a:xfrm>
              <a:off x="960" y="1008"/>
              <a:ext cx="912" cy="288"/>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046" name="Line 6"/>
            <p:cNvSpPr>
              <a:spLocks noChangeShapeType="1"/>
            </p:cNvSpPr>
            <p:nvPr/>
          </p:nvSpPr>
          <p:spPr bwMode="auto">
            <a:xfrm>
              <a:off x="1872" y="1008"/>
              <a:ext cx="0" cy="288"/>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5047" name="Text Box 7"/>
            <p:cNvSpPr txBox="1">
              <a:spLocks noChangeArrowheads="1"/>
            </p:cNvSpPr>
            <p:nvPr/>
          </p:nvSpPr>
          <p:spPr bwMode="auto">
            <a:xfrm>
              <a:off x="1296" y="1008"/>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latin typeface="宋体" pitchFamily="2" charset="-122"/>
                </a:rPr>
                <a:t>OP</a:t>
              </a:r>
            </a:p>
          </p:txBody>
        </p:sp>
      </p:grpSp>
      <p:sp>
        <p:nvSpPr>
          <p:cNvPr id="215048" name="Text Box 8"/>
          <p:cNvSpPr txBox="1">
            <a:spLocks noChangeArrowheads="1"/>
          </p:cNvSpPr>
          <p:nvPr/>
        </p:nvSpPr>
        <p:spPr bwMode="auto">
          <a:xfrm>
            <a:off x="609600" y="2408238"/>
            <a:ext cx="78486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spcBef>
                <a:spcPct val="50000"/>
              </a:spcBef>
            </a:pPr>
            <a:r>
              <a:rPr lang="en-US" altLang="zh-CN" sz="3200">
                <a:latin typeface="宋体" pitchFamily="2" charset="-122"/>
              </a:rPr>
              <a:t>    </a:t>
            </a:r>
            <a:r>
              <a:rPr lang="zh-CN" altLang="en-US" sz="3200">
                <a:latin typeface="宋体" pitchFamily="2" charset="-122"/>
              </a:rPr>
              <a:t>操作数地址是隐含的。参加运算的操作数放在堆栈中，运算结果也放在堆栈中。有关堆栈的概念将在稍后讨论。</a:t>
            </a:r>
          </a:p>
          <a:p>
            <a:pPr>
              <a:spcBef>
                <a:spcPct val="50000"/>
              </a:spcBef>
            </a:pPr>
            <a:endParaRPr lang="en-US" altLang="zh-CN" sz="3200" b="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150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autoUpdateAnimBg="0"/>
      <p:bldP spid="21504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6" name="页脚占位符 3"/>
          <p:cNvSpPr>
            <a:spLocks noGrp="1"/>
          </p:cNvSpPr>
          <p:nvPr>
            <p:ph type="ftr" sz="quarter" idx="12"/>
          </p:nvPr>
        </p:nvSpPr>
        <p:spPr/>
        <p:txBody>
          <a:bodyPr/>
          <a:lstStyle/>
          <a:p>
            <a:r>
              <a:rPr lang="zh-CN" altLang="en-US"/>
              <a:t>华南理工大学广州学院</a:t>
            </a:r>
          </a:p>
        </p:txBody>
      </p:sp>
      <p:sp>
        <p:nvSpPr>
          <p:cNvPr id="216066"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3.1 </a:t>
            </a:r>
            <a:r>
              <a:rPr lang="zh-CN" altLang="en-US" sz="2400">
                <a:solidFill>
                  <a:schemeClr val="tx1"/>
                </a:solidFill>
                <a:latin typeface="宋体" pitchFamily="2" charset="-122"/>
              </a:rPr>
              <a:t>指令格式</a:t>
            </a:r>
          </a:p>
        </p:txBody>
      </p:sp>
      <p:sp>
        <p:nvSpPr>
          <p:cNvPr id="216067" name="Rectangle 3"/>
          <p:cNvSpPr>
            <a:spLocks noGrp="1" noChangeArrowheads="1"/>
          </p:cNvSpPr>
          <p:nvPr>
            <p:ph type="body" idx="4294967295"/>
          </p:nvPr>
        </p:nvSpPr>
        <p:spPr>
          <a:xfrm>
            <a:off x="457200" y="950913"/>
            <a:ext cx="8213725" cy="5086350"/>
          </a:xfrm>
        </p:spPr>
        <p:txBody>
          <a:bodyPr/>
          <a:lstStyle/>
          <a:p>
            <a:pPr>
              <a:buFontTx/>
              <a:buNone/>
            </a:pPr>
            <a:r>
              <a:rPr lang="en-US" altLang="zh-CN" b="1">
                <a:latin typeface="宋体" pitchFamily="2" charset="-122"/>
              </a:rPr>
              <a:t>      </a:t>
            </a:r>
            <a:r>
              <a:rPr lang="zh-CN" altLang="en-US" b="1">
                <a:latin typeface="宋体" pitchFamily="2" charset="-122"/>
              </a:rPr>
              <a:t>指令中地址个数的选取要考虑诸多的因素。从缩短程序长度，用户使用方便，增加操作并行度等方面来看，选用三地址指令格式较好；从缩短指令长度，减少访存次数，简化硬件设计等方面来看，一地址指令格式较好。对于同一个问题，用三地址指令编写的程序最短，但指令长度最长，而用二、一、零地址指令来编写程序，程序的长度一个比一个长，但指令的长度一个比一个短。</a:t>
            </a:r>
          </a:p>
        </p:txBody>
      </p:sp>
      <p:sp>
        <p:nvSpPr>
          <p:cNvPr id="216068" name="AutoShape 4"/>
          <p:cNvSpPr>
            <a:spLocks noChangeArrowheads="1"/>
          </p:cNvSpPr>
          <p:nvPr/>
        </p:nvSpPr>
        <p:spPr bwMode="auto">
          <a:xfrm>
            <a:off x="6781800" y="5486400"/>
            <a:ext cx="1828800" cy="1371600"/>
          </a:xfrm>
          <a:prstGeom prst="irregularSeal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4000" b="0">
                <a:solidFill>
                  <a:srgbClr val="F93D17"/>
                </a:solidFill>
              </a:rPr>
              <a:t>注意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6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6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autoUpdateAnimBg="0"/>
      <p:bldP spid="216068"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6" name="页脚占位符 3"/>
          <p:cNvSpPr>
            <a:spLocks noGrp="1"/>
          </p:cNvSpPr>
          <p:nvPr>
            <p:ph type="ftr" sz="quarter" idx="12"/>
          </p:nvPr>
        </p:nvSpPr>
        <p:spPr/>
        <p:txBody>
          <a:bodyPr/>
          <a:lstStyle/>
          <a:p>
            <a:r>
              <a:rPr lang="zh-CN" altLang="en-US"/>
              <a:t>华南理工大学广州学院</a:t>
            </a:r>
          </a:p>
        </p:txBody>
      </p:sp>
      <p:sp>
        <p:nvSpPr>
          <p:cNvPr id="221186"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3.1 </a:t>
            </a:r>
            <a:r>
              <a:rPr lang="zh-CN" altLang="en-US" sz="2400">
                <a:solidFill>
                  <a:schemeClr val="tx1"/>
                </a:solidFill>
                <a:latin typeface="宋体" pitchFamily="2" charset="-122"/>
              </a:rPr>
              <a:t>指令格式</a:t>
            </a:r>
          </a:p>
        </p:txBody>
      </p:sp>
      <p:sp>
        <p:nvSpPr>
          <p:cNvPr id="221187" name="Rectangle 3"/>
          <p:cNvSpPr>
            <a:spLocks noGrp="1" noChangeArrowheads="1"/>
          </p:cNvSpPr>
          <p:nvPr>
            <p:ph type="body" idx="4294967295"/>
          </p:nvPr>
        </p:nvSpPr>
        <p:spPr>
          <a:xfrm>
            <a:off x="381000" y="914400"/>
            <a:ext cx="8229600" cy="5122863"/>
          </a:xfrm>
        </p:spPr>
        <p:txBody>
          <a:bodyPr/>
          <a:lstStyle/>
          <a:p>
            <a:pPr>
              <a:lnSpc>
                <a:spcPct val="90000"/>
              </a:lnSpc>
              <a:buFontTx/>
              <a:buNone/>
            </a:pPr>
            <a:r>
              <a:rPr lang="en-US" altLang="zh-CN" b="1">
                <a:solidFill>
                  <a:srgbClr val="800000"/>
                </a:solidFill>
                <a:latin typeface="Times New Roman" pitchFamily="18" charset="0"/>
              </a:rPr>
              <a:t>3.1.3 </a:t>
            </a:r>
            <a:r>
              <a:rPr lang="zh-CN" altLang="en-US" b="1">
                <a:solidFill>
                  <a:srgbClr val="800000"/>
                </a:solidFill>
                <a:latin typeface="Times New Roman" pitchFamily="18" charset="0"/>
              </a:rPr>
              <a:t>指令的操作码</a:t>
            </a:r>
          </a:p>
          <a:p>
            <a:pPr>
              <a:lnSpc>
                <a:spcPct val="90000"/>
              </a:lnSpc>
              <a:buFontTx/>
              <a:buNone/>
            </a:pPr>
            <a:r>
              <a:rPr lang="zh-CN" altLang="en-US" b="1">
                <a:latin typeface="Times New Roman" pitchFamily="18" charset="0"/>
              </a:rPr>
              <a:t>           指令系统中的每一条指令都有一个唯一确定的操作码，指令不同，其操作码的编码也不同。</a:t>
            </a:r>
            <a:r>
              <a:rPr lang="zh-CN" altLang="en-US" b="1">
                <a:solidFill>
                  <a:schemeClr val="tx2"/>
                </a:solidFill>
                <a:latin typeface="Times New Roman" pitchFamily="18" charset="0"/>
              </a:rPr>
              <a:t>为了能表示整个指令系统中的全部指令，指令的操作码字段应当具有足够的位数。</a:t>
            </a:r>
          </a:p>
          <a:p>
            <a:pPr>
              <a:lnSpc>
                <a:spcPct val="90000"/>
              </a:lnSpc>
              <a:buFontTx/>
              <a:buNone/>
            </a:pPr>
            <a:r>
              <a:rPr lang="zh-CN" altLang="en-US" b="1">
                <a:latin typeface="Times New Roman" pitchFamily="18" charset="0"/>
              </a:rPr>
              <a:t>            指令操作码的编码可以分为</a:t>
            </a:r>
            <a:r>
              <a:rPr lang="zh-CN" altLang="en-US" b="1">
                <a:solidFill>
                  <a:srgbClr val="FF0000"/>
                </a:solidFill>
                <a:latin typeface="Times New Roman" pitchFamily="18" charset="0"/>
              </a:rPr>
              <a:t>规整型</a:t>
            </a:r>
            <a:r>
              <a:rPr lang="zh-CN" altLang="en-US" b="1">
                <a:latin typeface="Times New Roman" pitchFamily="18" charset="0"/>
              </a:rPr>
              <a:t>和</a:t>
            </a:r>
            <a:r>
              <a:rPr lang="zh-CN" altLang="en-US" b="1">
                <a:solidFill>
                  <a:srgbClr val="FF0000"/>
                </a:solidFill>
                <a:latin typeface="Times New Roman" pitchFamily="18" charset="0"/>
              </a:rPr>
              <a:t>非规整型</a:t>
            </a:r>
            <a:r>
              <a:rPr lang="zh-CN" altLang="en-US" b="1">
                <a:latin typeface="Times New Roman" pitchFamily="18" charset="0"/>
              </a:rPr>
              <a:t>两类：</a:t>
            </a:r>
          </a:p>
          <a:p>
            <a:pPr>
              <a:lnSpc>
                <a:spcPct val="90000"/>
              </a:lnSpc>
              <a:buFontTx/>
              <a:buNone/>
            </a:pPr>
            <a:r>
              <a:rPr lang="zh-CN" altLang="en-US" b="1">
                <a:latin typeface="Times New Roman" pitchFamily="18" charset="0"/>
              </a:rPr>
              <a:t>            规整型（定长编码）</a:t>
            </a:r>
          </a:p>
          <a:p>
            <a:pPr>
              <a:lnSpc>
                <a:spcPct val="90000"/>
              </a:lnSpc>
              <a:buFontTx/>
              <a:buNone/>
            </a:pPr>
            <a:r>
              <a:rPr lang="zh-CN" altLang="en-US" b="1">
                <a:latin typeface="Times New Roman" pitchFamily="18" charset="0"/>
              </a:rPr>
              <a:t>            非规整型（变长编码） </a:t>
            </a:r>
          </a:p>
        </p:txBody>
      </p:sp>
      <p:sp>
        <p:nvSpPr>
          <p:cNvPr id="221188" name="AutoShape 4"/>
          <p:cNvSpPr>
            <a:spLocks noChangeArrowheads="1"/>
          </p:cNvSpPr>
          <p:nvPr/>
        </p:nvSpPr>
        <p:spPr bwMode="auto">
          <a:xfrm>
            <a:off x="5638800" y="4495800"/>
            <a:ext cx="1828800" cy="1371600"/>
          </a:xfrm>
          <a:prstGeom prst="irregularSeal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4000" b="0">
                <a:solidFill>
                  <a:srgbClr val="F93D17"/>
                </a:solidFill>
              </a:rPr>
              <a:t>注意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11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11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11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11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11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1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autoUpdateAnimBg="0"/>
      <p:bldP spid="22118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05826" name="Rectangle 2"/>
          <p:cNvSpPr>
            <a:spLocks noGrp="1" noChangeArrowheads="1"/>
          </p:cNvSpPr>
          <p:nvPr>
            <p:ph type="title" idx="4294967295"/>
          </p:nvPr>
        </p:nvSpPr>
        <p:spPr/>
        <p:txBody>
          <a:bodyPr/>
          <a:lstStyle/>
          <a:p>
            <a:r>
              <a:rPr lang="zh-CN" altLang="en-US">
                <a:solidFill>
                  <a:schemeClr val="tx1"/>
                </a:solidFill>
                <a:latin typeface="Times New Roman" pitchFamily="18" charset="0"/>
              </a:rPr>
              <a:t>第</a:t>
            </a:r>
            <a:r>
              <a:rPr lang="en-US" altLang="zh-CN">
                <a:solidFill>
                  <a:schemeClr val="tx1"/>
                </a:solidFill>
                <a:latin typeface="Times New Roman" pitchFamily="18" charset="0"/>
              </a:rPr>
              <a:t>3</a:t>
            </a:r>
            <a:r>
              <a:rPr lang="zh-CN" altLang="en-US">
                <a:solidFill>
                  <a:schemeClr val="tx1"/>
                </a:solidFill>
                <a:latin typeface="Times New Roman" pitchFamily="18" charset="0"/>
              </a:rPr>
              <a:t>章</a:t>
            </a:r>
            <a:endParaRPr lang="zh-CN" altLang="en-US" sz="2400">
              <a:solidFill>
                <a:schemeClr val="tx1"/>
              </a:solidFill>
              <a:latin typeface="Times New Roman" pitchFamily="18" charset="0"/>
            </a:endParaRPr>
          </a:p>
        </p:txBody>
      </p:sp>
      <p:sp>
        <p:nvSpPr>
          <p:cNvPr id="205827" name="Rectangle 3"/>
          <p:cNvSpPr>
            <a:spLocks noGrp="1" noChangeArrowheads="1"/>
          </p:cNvSpPr>
          <p:nvPr>
            <p:ph type="body" idx="4294967295"/>
          </p:nvPr>
        </p:nvSpPr>
        <p:spPr>
          <a:xfrm>
            <a:off x="457200" y="990600"/>
            <a:ext cx="8042275" cy="4876800"/>
          </a:xfrm>
        </p:spPr>
        <p:txBody>
          <a:bodyPr/>
          <a:lstStyle/>
          <a:p>
            <a:pPr>
              <a:buFontTx/>
              <a:buNone/>
            </a:pPr>
            <a:r>
              <a:rPr lang="en-US" altLang="zh-CN" b="1">
                <a:latin typeface="宋体" pitchFamily="2" charset="-122"/>
                <a:cs typeface="Times New Roman" pitchFamily="18" charset="0"/>
              </a:rPr>
              <a:t>      </a:t>
            </a:r>
            <a:r>
              <a:rPr lang="zh-CN" altLang="en-US" b="1">
                <a:latin typeface="宋体" pitchFamily="2" charset="-122"/>
                <a:cs typeface="Times New Roman" pitchFamily="18" charset="0"/>
              </a:rPr>
              <a:t>指令和指令系统是计算机中最基本的概念。指令是指示计算机执行某些操作的命令，一台计算机的所有指令的集合构成该机的指令系统，也称指令集。指令系统是计算机的主要属性，位于硬件和软件的交界面上。本章将讨论一般计算机的指令系统所涉及的基本问题。</a:t>
            </a:r>
            <a:r>
              <a:rPr lang="zh-CN" altLang="en-US" b="1">
                <a:latin typeface="宋体" pitchFamily="2" charset="-122"/>
              </a:rPr>
              <a:t>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22210"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3.1 </a:t>
            </a:r>
            <a:r>
              <a:rPr lang="zh-CN" altLang="en-US" sz="2400">
                <a:solidFill>
                  <a:schemeClr val="tx1"/>
                </a:solidFill>
                <a:latin typeface="宋体" pitchFamily="2" charset="-122"/>
              </a:rPr>
              <a:t>指令格式</a:t>
            </a:r>
          </a:p>
        </p:txBody>
      </p:sp>
      <p:sp>
        <p:nvSpPr>
          <p:cNvPr id="222211" name="Rectangle 3"/>
          <p:cNvSpPr>
            <a:spLocks noGrp="1" noChangeArrowheads="1"/>
          </p:cNvSpPr>
          <p:nvPr>
            <p:ph type="body" idx="4294967295"/>
          </p:nvPr>
        </p:nvSpPr>
        <p:spPr>
          <a:xfrm>
            <a:off x="304800" y="838200"/>
            <a:ext cx="8305800" cy="5638800"/>
          </a:xfrm>
        </p:spPr>
        <p:txBody>
          <a:bodyPr/>
          <a:lstStyle/>
          <a:p>
            <a:pPr>
              <a:lnSpc>
                <a:spcPct val="90000"/>
              </a:lnSpc>
              <a:buFontTx/>
              <a:buNone/>
            </a:pPr>
            <a:r>
              <a:rPr lang="en-US" altLang="zh-CN" b="1">
                <a:latin typeface="Times New Roman" pitchFamily="18" charset="0"/>
              </a:rPr>
              <a:t>  1.</a:t>
            </a:r>
            <a:r>
              <a:rPr lang="zh-CN" altLang="en-US" b="1">
                <a:latin typeface="Times New Roman" pitchFamily="18" charset="0"/>
              </a:rPr>
              <a:t>规整型</a:t>
            </a:r>
          </a:p>
          <a:p>
            <a:pPr>
              <a:lnSpc>
                <a:spcPct val="90000"/>
              </a:lnSpc>
              <a:buFontTx/>
              <a:buNone/>
            </a:pPr>
            <a:r>
              <a:rPr lang="zh-CN" altLang="en-US" b="1">
                <a:latin typeface="Times New Roman" pitchFamily="18" charset="0"/>
              </a:rPr>
              <a:t>            操作码字段的位数和位置是固定的。</a:t>
            </a:r>
          </a:p>
          <a:p>
            <a:pPr>
              <a:lnSpc>
                <a:spcPct val="90000"/>
              </a:lnSpc>
              <a:buFontTx/>
              <a:buNone/>
            </a:pPr>
            <a:r>
              <a:rPr lang="zh-CN" altLang="en-US" b="1">
                <a:latin typeface="Times New Roman" pitchFamily="18" charset="0"/>
              </a:rPr>
              <a:t>            假定：指令系统共有</a:t>
            </a:r>
            <a:r>
              <a:rPr lang="en-US" altLang="zh-CN" b="1">
                <a:latin typeface="Times New Roman" pitchFamily="18" charset="0"/>
              </a:rPr>
              <a:t>m</a:t>
            </a:r>
            <a:r>
              <a:rPr lang="zh-CN" altLang="en-US" b="1">
                <a:latin typeface="Times New Roman" pitchFamily="18" charset="0"/>
              </a:rPr>
              <a:t>条指令，指令中操作码字段的位数为</a:t>
            </a:r>
            <a:r>
              <a:rPr lang="en-US" altLang="zh-CN" b="1">
                <a:latin typeface="Times New Roman" pitchFamily="18" charset="0"/>
              </a:rPr>
              <a:t>N</a:t>
            </a:r>
            <a:r>
              <a:rPr lang="zh-CN" altLang="en-US" b="1">
                <a:latin typeface="Times New Roman" pitchFamily="18" charset="0"/>
              </a:rPr>
              <a:t>位，则有如下关系式：</a:t>
            </a:r>
          </a:p>
          <a:p>
            <a:pPr>
              <a:lnSpc>
                <a:spcPct val="90000"/>
              </a:lnSpc>
              <a:buFontTx/>
              <a:buNone/>
            </a:pPr>
            <a:r>
              <a:rPr lang="zh-CN" altLang="en-US" b="1">
                <a:latin typeface="Times New Roman" pitchFamily="18" charset="0"/>
              </a:rPr>
              <a:t>            </a:t>
            </a:r>
            <a:r>
              <a:rPr lang="en-US" altLang="zh-CN" b="1">
                <a:latin typeface="Times New Roman" pitchFamily="18" charset="0"/>
              </a:rPr>
              <a:t>N≥log</a:t>
            </a:r>
            <a:r>
              <a:rPr lang="en-US" altLang="zh-CN" b="1" baseline="-25000">
                <a:latin typeface="Times New Roman" pitchFamily="18" charset="0"/>
              </a:rPr>
              <a:t>2 </a:t>
            </a:r>
            <a:r>
              <a:rPr lang="en-US" altLang="zh-CN" b="1">
                <a:latin typeface="Times New Roman" pitchFamily="18" charset="0"/>
              </a:rPr>
              <a:t>m</a:t>
            </a:r>
          </a:p>
          <a:p>
            <a:pPr>
              <a:lnSpc>
                <a:spcPct val="90000"/>
              </a:lnSpc>
              <a:buFontTx/>
              <a:buNone/>
            </a:pPr>
            <a:r>
              <a:rPr lang="en-US" altLang="zh-CN" b="1">
                <a:latin typeface="Times New Roman" pitchFamily="18" charset="0"/>
              </a:rPr>
              <a:t>            IBM 370</a:t>
            </a:r>
            <a:r>
              <a:rPr lang="zh-CN" altLang="en-US" b="1">
                <a:latin typeface="Times New Roman" pitchFamily="18" charset="0"/>
              </a:rPr>
              <a:t>机（字长</a:t>
            </a:r>
            <a:r>
              <a:rPr lang="en-US" altLang="zh-CN" b="1">
                <a:latin typeface="Times New Roman" pitchFamily="18" charset="0"/>
              </a:rPr>
              <a:t>32</a:t>
            </a:r>
            <a:r>
              <a:rPr lang="zh-CN" altLang="en-US" b="1">
                <a:latin typeface="Times New Roman" pitchFamily="18" charset="0"/>
              </a:rPr>
              <a:t>位）的指令可分为三种不同的长度形式：半字长指令、单字长指令和一个半字长指令。不论指令的长度为多少位，其中操作码字段</a:t>
            </a:r>
            <a:r>
              <a:rPr lang="zh-CN" altLang="en-US" b="1">
                <a:solidFill>
                  <a:srgbClr val="FF0000"/>
                </a:solidFill>
                <a:latin typeface="Times New Roman" pitchFamily="18" charset="0"/>
              </a:rPr>
              <a:t>一律都是</a:t>
            </a:r>
            <a:r>
              <a:rPr lang="en-US" altLang="zh-CN" b="1">
                <a:solidFill>
                  <a:srgbClr val="FF0000"/>
                </a:solidFill>
                <a:latin typeface="Times New Roman" pitchFamily="18" charset="0"/>
              </a:rPr>
              <a:t>8</a:t>
            </a:r>
            <a:r>
              <a:rPr lang="zh-CN" altLang="en-US" b="1">
                <a:solidFill>
                  <a:srgbClr val="FF0000"/>
                </a:solidFill>
                <a:latin typeface="Times New Roman" pitchFamily="18" charset="0"/>
              </a:rPr>
              <a:t>位</a:t>
            </a:r>
            <a:r>
              <a:rPr lang="zh-CN" altLang="en-US" b="1">
                <a:latin typeface="Times New Roman" pitchFamily="18" charset="0"/>
              </a:rPr>
              <a:t>，</a:t>
            </a:r>
            <a:r>
              <a:rPr lang="en-US" altLang="zh-CN" b="1">
                <a:latin typeface="Times New Roman" pitchFamily="18" charset="0"/>
              </a:rPr>
              <a:t>8</a:t>
            </a:r>
            <a:r>
              <a:rPr lang="zh-CN" altLang="en-US" b="1">
                <a:latin typeface="Times New Roman" pitchFamily="18" charset="0"/>
              </a:rPr>
              <a:t>位操作码字段允许容纳</a:t>
            </a:r>
            <a:r>
              <a:rPr lang="en-US" altLang="zh-CN" b="1">
                <a:latin typeface="Times New Roman" pitchFamily="18" charset="0"/>
              </a:rPr>
              <a:t>256</a:t>
            </a:r>
            <a:r>
              <a:rPr lang="zh-CN" altLang="en-US" b="1">
                <a:latin typeface="Times New Roman" pitchFamily="18" charset="0"/>
              </a:rPr>
              <a:t>条指令，实际上在</a:t>
            </a:r>
            <a:r>
              <a:rPr lang="en-US" altLang="zh-CN" b="1">
                <a:latin typeface="Times New Roman" pitchFamily="18" charset="0"/>
              </a:rPr>
              <a:t>IBM 370</a:t>
            </a:r>
            <a:r>
              <a:rPr lang="zh-CN" altLang="en-US" b="1">
                <a:latin typeface="Times New Roman" pitchFamily="18" charset="0"/>
              </a:rPr>
              <a:t>机中仅有</a:t>
            </a:r>
            <a:r>
              <a:rPr lang="en-US" altLang="zh-CN" b="1">
                <a:latin typeface="Times New Roman" pitchFamily="18" charset="0"/>
              </a:rPr>
              <a:t>183</a:t>
            </a:r>
            <a:r>
              <a:rPr lang="zh-CN" altLang="en-US" b="1">
                <a:latin typeface="Times New Roman" pitchFamily="18" charset="0"/>
              </a:rPr>
              <a:t>条指令。</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22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22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22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22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22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23234"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3.1 </a:t>
            </a:r>
            <a:r>
              <a:rPr lang="zh-CN" altLang="en-US" sz="2400">
                <a:solidFill>
                  <a:schemeClr val="tx1"/>
                </a:solidFill>
                <a:latin typeface="宋体" pitchFamily="2" charset="-122"/>
              </a:rPr>
              <a:t>指令格式</a:t>
            </a:r>
          </a:p>
        </p:txBody>
      </p:sp>
      <p:graphicFrame>
        <p:nvGraphicFramePr>
          <p:cNvPr id="223235" name="Object 3"/>
          <p:cNvGraphicFramePr>
            <a:graphicFrameLocks noChangeAspect="1"/>
          </p:cNvGraphicFramePr>
          <p:nvPr/>
        </p:nvGraphicFramePr>
        <p:xfrm>
          <a:off x="228600" y="1244600"/>
          <a:ext cx="8610600" cy="4886325"/>
        </p:xfrm>
        <a:graphic>
          <a:graphicData uri="http://schemas.openxmlformats.org/presentationml/2006/ole">
            <mc:AlternateContent xmlns:mc="http://schemas.openxmlformats.org/markup-compatibility/2006">
              <mc:Choice xmlns:v="urn:schemas-microsoft-com:vml" Requires="v">
                <p:oleObj spid="_x0000_s223255" name="VISIO" r:id="rId3" imgW="3259800" imgH="1850040" progId="Visio.Drawing.6">
                  <p:embed/>
                </p:oleObj>
              </mc:Choice>
              <mc:Fallback>
                <p:oleObj name="VISIO" r:id="rId3" imgW="3259800" imgH="1850040"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244600"/>
                        <a:ext cx="8610600" cy="488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313346"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3.1 </a:t>
            </a:r>
            <a:r>
              <a:rPr lang="zh-CN" altLang="en-US" sz="2400">
                <a:solidFill>
                  <a:schemeClr val="tx1"/>
                </a:solidFill>
                <a:latin typeface="宋体" pitchFamily="2" charset="-122"/>
              </a:rPr>
              <a:t>指令格式</a:t>
            </a:r>
          </a:p>
        </p:txBody>
      </p:sp>
      <p:sp>
        <p:nvSpPr>
          <p:cNvPr id="313347" name="Rectangle 3"/>
          <p:cNvSpPr>
            <a:spLocks noGrp="1" noChangeArrowheads="1"/>
          </p:cNvSpPr>
          <p:nvPr>
            <p:ph type="body" idx="4294967295"/>
          </p:nvPr>
        </p:nvSpPr>
        <p:spPr>
          <a:xfrm>
            <a:off x="304800" y="914400"/>
            <a:ext cx="8153400" cy="5122863"/>
          </a:xfrm>
        </p:spPr>
        <p:txBody>
          <a:bodyPr/>
          <a:lstStyle/>
          <a:p>
            <a:pPr>
              <a:buFontTx/>
              <a:buNone/>
            </a:pPr>
            <a:r>
              <a:rPr lang="en-US" altLang="zh-CN" b="1">
                <a:latin typeface="Times New Roman" pitchFamily="18" charset="0"/>
              </a:rPr>
              <a:t>            </a:t>
            </a:r>
            <a:r>
              <a:rPr lang="zh-CN" altLang="en-US" b="1">
                <a:latin typeface="Times New Roman" pitchFamily="18" charset="0"/>
              </a:rPr>
              <a:t>定长编码对于简化硬件设计，减少指令译码的时间是非常有利的，但存在着信息冗余。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33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24258"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3.1 </a:t>
            </a:r>
            <a:r>
              <a:rPr lang="zh-CN" altLang="en-US" sz="2400">
                <a:solidFill>
                  <a:schemeClr val="tx1"/>
                </a:solidFill>
                <a:latin typeface="宋体" pitchFamily="2" charset="-122"/>
              </a:rPr>
              <a:t>指令格式</a:t>
            </a:r>
          </a:p>
        </p:txBody>
      </p:sp>
      <p:sp>
        <p:nvSpPr>
          <p:cNvPr id="224259" name="Rectangle 3"/>
          <p:cNvSpPr>
            <a:spLocks noGrp="1" noChangeArrowheads="1"/>
          </p:cNvSpPr>
          <p:nvPr>
            <p:ph type="body" idx="4294967295"/>
          </p:nvPr>
        </p:nvSpPr>
        <p:spPr>
          <a:xfrm>
            <a:off x="304800" y="914400"/>
            <a:ext cx="8153400" cy="5122863"/>
          </a:xfrm>
        </p:spPr>
        <p:txBody>
          <a:bodyPr/>
          <a:lstStyle/>
          <a:p>
            <a:pPr>
              <a:buFontTx/>
              <a:buNone/>
            </a:pPr>
            <a:r>
              <a:rPr lang="en-US" altLang="zh-CN" b="1">
                <a:latin typeface="Times New Roman" pitchFamily="18" charset="0"/>
              </a:rPr>
              <a:t>2.</a:t>
            </a:r>
            <a:r>
              <a:rPr lang="zh-CN" altLang="en-US" b="1">
                <a:latin typeface="Times New Roman" pitchFamily="18" charset="0"/>
              </a:rPr>
              <a:t>非规整型</a:t>
            </a:r>
          </a:p>
          <a:p>
            <a:pPr>
              <a:buFontTx/>
              <a:buNone/>
            </a:pPr>
            <a:r>
              <a:rPr lang="zh-CN" altLang="en-US" b="1">
                <a:latin typeface="Times New Roman" pitchFamily="18" charset="0"/>
              </a:rPr>
              <a:t>            操作码字段的位数不固定，且分散地放在指令字的不同位置上。</a:t>
            </a:r>
          </a:p>
          <a:p>
            <a:pPr>
              <a:buFontTx/>
              <a:buNone/>
            </a:pPr>
            <a:r>
              <a:rPr lang="zh-CN" altLang="en-US" b="1">
                <a:latin typeface="Times New Roman" pitchFamily="18" charset="0"/>
              </a:rPr>
              <a:t>            </a:t>
            </a:r>
            <a:r>
              <a:rPr lang="en-US" altLang="zh-CN" b="1">
                <a:latin typeface="Times New Roman" pitchFamily="18" charset="0"/>
              </a:rPr>
              <a:t>PDP-11</a:t>
            </a:r>
            <a:r>
              <a:rPr lang="zh-CN" altLang="en-US" b="1">
                <a:latin typeface="Times New Roman" pitchFamily="18" charset="0"/>
              </a:rPr>
              <a:t>机（字长</a:t>
            </a:r>
            <a:r>
              <a:rPr lang="en-US" altLang="zh-CN" b="1">
                <a:latin typeface="Times New Roman" pitchFamily="18" charset="0"/>
              </a:rPr>
              <a:t>16</a:t>
            </a:r>
            <a:r>
              <a:rPr lang="zh-CN" altLang="en-US" b="1">
                <a:latin typeface="Times New Roman" pitchFamily="18" charset="0"/>
              </a:rPr>
              <a:t>位）的指令分为单字长、两字长、三字长三种，操作码字段占</a:t>
            </a:r>
            <a:r>
              <a:rPr lang="en-US" altLang="zh-CN" b="1">
                <a:latin typeface="Times New Roman" pitchFamily="18" charset="0"/>
              </a:rPr>
              <a:t>4</a:t>
            </a:r>
            <a:r>
              <a:rPr lang="zh-CN" altLang="en-US" b="1">
                <a:latin typeface="Times New Roman" pitchFamily="18" charset="0"/>
              </a:rPr>
              <a:t>～</a:t>
            </a:r>
            <a:r>
              <a:rPr lang="en-US" altLang="zh-CN" b="1">
                <a:latin typeface="Times New Roman" pitchFamily="18" charset="0"/>
              </a:rPr>
              <a:t>16</a:t>
            </a:r>
            <a:r>
              <a:rPr lang="zh-CN" altLang="en-US" b="1">
                <a:latin typeface="Times New Roman" pitchFamily="18" charset="0"/>
              </a:rPr>
              <a:t>位不等，可遍及整个指令长度。</a:t>
            </a:r>
          </a:p>
          <a:p>
            <a:pPr>
              <a:buFontTx/>
              <a:buNone/>
            </a:pPr>
            <a:r>
              <a:rPr lang="zh-CN" altLang="en-US" b="1">
                <a:latin typeface="Times New Roman" pitchFamily="18" charset="0"/>
              </a:rPr>
              <a:t>            </a:t>
            </a:r>
            <a:r>
              <a:rPr lang="zh-CN" altLang="en-US" b="1">
                <a:solidFill>
                  <a:schemeClr val="tx2"/>
                </a:solidFill>
                <a:latin typeface="Times New Roman" pitchFamily="18" charset="0"/>
              </a:rPr>
              <a:t>操作码字段的位数和位置不固定将增加指令译码和分析的难度，使控制器的设计复杂化。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42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42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42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4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25282"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3.1 </a:t>
            </a:r>
            <a:r>
              <a:rPr lang="zh-CN" altLang="en-US" sz="2400">
                <a:solidFill>
                  <a:schemeClr val="tx1"/>
                </a:solidFill>
                <a:latin typeface="宋体" pitchFamily="2" charset="-122"/>
              </a:rPr>
              <a:t>指令格式</a:t>
            </a:r>
          </a:p>
        </p:txBody>
      </p:sp>
      <p:graphicFrame>
        <p:nvGraphicFramePr>
          <p:cNvPr id="225283" name="Object 3"/>
          <p:cNvGraphicFramePr>
            <a:graphicFrameLocks noChangeAspect="1"/>
          </p:cNvGraphicFramePr>
          <p:nvPr/>
        </p:nvGraphicFramePr>
        <p:xfrm>
          <a:off x="838200" y="533400"/>
          <a:ext cx="7543800" cy="5935663"/>
        </p:xfrm>
        <a:graphic>
          <a:graphicData uri="http://schemas.openxmlformats.org/presentationml/2006/ole">
            <mc:AlternateContent xmlns:mc="http://schemas.openxmlformats.org/markup-compatibility/2006">
              <mc:Choice xmlns:v="urn:schemas-microsoft-com:vml" Requires="v">
                <p:oleObj spid="_x0000_s225303" name="VISIO" r:id="rId3" imgW="3288600" imgH="2588400" progId="Visio.Drawing.6">
                  <p:embed/>
                </p:oleObj>
              </mc:Choice>
              <mc:Fallback>
                <p:oleObj name="VISIO" r:id="rId3" imgW="3288600" imgH="2588400"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33400"/>
                        <a:ext cx="7543800" cy="593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6" name="页脚占位符 3"/>
          <p:cNvSpPr>
            <a:spLocks noGrp="1"/>
          </p:cNvSpPr>
          <p:nvPr>
            <p:ph type="ftr" sz="quarter" idx="12"/>
          </p:nvPr>
        </p:nvSpPr>
        <p:spPr/>
        <p:txBody>
          <a:bodyPr/>
          <a:lstStyle/>
          <a:p>
            <a:r>
              <a:rPr lang="zh-CN" altLang="en-US"/>
              <a:t>华南理工大学广州学院</a:t>
            </a:r>
          </a:p>
        </p:txBody>
      </p:sp>
      <p:sp>
        <p:nvSpPr>
          <p:cNvPr id="226306"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3.1 </a:t>
            </a:r>
            <a:r>
              <a:rPr lang="zh-CN" altLang="en-US" sz="2400">
                <a:solidFill>
                  <a:schemeClr val="tx1"/>
                </a:solidFill>
                <a:latin typeface="宋体" pitchFamily="2" charset="-122"/>
              </a:rPr>
              <a:t>指令格式</a:t>
            </a:r>
          </a:p>
        </p:txBody>
      </p:sp>
      <p:sp>
        <p:nvSpPr>
          <p:cNvPr id="226307" name="Rectangle 3"/>
          <p:cNvSpPr>
            <a:spLocks noGrp="1" noChangeArrowheads="1"/>
          </p:cNvSpPr>
          <p:nvPr>
            <p:ph type="body" idx="4294967295"/>
          </p:nvPr>
        </p:nvSpPr>
        <p:spPr>
          <a:xfrm>
            <a:off x="533400" y="914400"/>
            <a:ext cx="8001000" cy="5122863"/>
          </a:xfrm>
        </p:spPr>
        <p:txBody>
          <a:bodyPr/>
          <a:lstStyle/>
          <a:p>
            <a:pPr>
              <a:buFontTx/>
              <a:buNone/>
            </a:pPr>
            <a:r>
              <a:rPr lang="en-US" altLang="zh-CN" b="1">
                <a:latin typeface="Times New Roman" pitchFamily="18" charset="0"/>
              </a:rPr>
              <a:t>            </a:t>
            </a:r>
            <a:r>
              <a:rPr lang="zh-CN" altLang="en-US" b="1">
                <a:latin typeface="Times New Roman" pitchFamily="18" charset="0"/>
              </a:rPr>
              <a:t>最常用的非规整型编码方式是扩展操作码法：</a:t>
            </a:r>
          </a:p>
          <a:p>
            <a:pPr>
              <a:buFontTx/>
              <a:buNone/>
            </a:pPr>
            <a:r>
              <a:rPr lang="zh-CN" altLang="en-US" b="1">
                <a:latin typeface="Times New Roman" pitchFamily="18" charset="0"/>
              </a:rPr>
              <a:t>            让操作数地址个数多的指令（如三地址指令）的操作码字段短些，操作数地址个数少的指令（如一或零地址指令）的操作码字段长些。</a:t>
            </a:r>
          </a:p>
        </p:txBody>
      </p:sp>
      <p:sp>
        <p:nvSpPr>
          <p:cNvPr id="226308" name="AutoShape 4"/>
          <p:cNvSpPr>
            <a:spLocks noChangeArrowheads="1"/>
          </p:cNvSpPr>
          <p:nvPr/>
        </p:nvSpPr>
        <p:spPr bwMode="auto">
          <a:xfrm>
            <a:off x="5638800" y="3657600"/>
            <a:ext cx="1828800" cy="1371600"/>
          </a:xfrm>
          <a:prstGeom prst="irregularSeal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4000" b="0">
                <a:solidFill>
                  <a:srgbClr val="F93D17"/>
                </a:solidFill>
              </a:rPr>
              <a:t>注意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6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63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6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autoUpdateAnimBg="0"/>
      <p:bldP spid="226308"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20" name="页脚占位符 3"/>
          <p:cNvSpPr>
            <a:spLocks noGrp="1"/>
          </p:cNvSpPr>
          <p:nvPr>
            <p:ph type="ftr" sz="quarter" idx="12"/>
          </p:nvPr>
        </p:nvSpPr>
        <p:spPr/>
        <p:txBody>
          <a:bodyPr/>
          <a:lstStyle/>
          <a:p>
            <a:r>
              <a:rPr lang="zh-CN" altLang="en-US"/>
              <a:t>华南理工大学广州学院</a:t>
            </a:r>
          </a:p>
        </p:txBody>
      </p:sp>
      <p:sp>
        <p:nvSpPr>
          <p:cNvPr id="227330"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3.1 </a:t>
            </a:r>
            <a:r>
              <a:rPr lang="zh-CN" altLang="en-US" sz="2400">
                <a:solidFill>
                  <a:schemeClr val="tx1"/>
                </a:solidFill>
                <a:latin typeface="宋体" pitchFamily="2" charset="-122"/>
              </a:rPr>
              <a:t>指令格式</a:t>
            </a:r>
          </a:p>
        </p:txBody>
      </p:sp>
      <p:sp>
        <p:nvSpPr>
          <p:cNvPr id="227331" name="Rectangle 3"/>
          <p:cNvSpPr>
            <a:spLocks noGrp="1" noChangeArrowheads="1"/>
          </p:cNvSpPr>
          <p:nvPr>
            <p:ph type="body" idx="4294967295"/>
          </p:nvPr>
        </p:nvSpPr>
        <p:spPr>
          <a:xfrm>
            <a:off x="304800" y="914400"/>
            <a:ext cx="8153400" cy="5122863"/>
          </a:xfrm>
        </p:spPr>
        <p:txBody>
          <a:bodyPr/>
          <a:lstStyle/>
          <a:p>
            <a:pPr>
              <a:buFontTx/>
              <a:buNone/>
            </a:pPr>
            <a:r>
              <a:rPr lang="en-US" altLang="zh-CN" b="1">
                <a:latin typeface="Times New Roman" pitchFamily="18" charset="0"/>
              </a:rPr>
              <a:t>            </a:t>
            </a:r>
            <a:r>
              <a:rPr lang="zh-CN" altLang="en-US" b="1">
                <a:latin typeface="Times New Roman" pitchFamily="18" charset="0"/>
              </a:rPr>
              <a:t>例如：设某机的指令长度为</a:t>
            </a:r>
            <a:r>
              <a:rPr lang="en-US" altLang="zh-CN" b="1">
                <a:latin typeface="Times New Roman" pitchFamily="18" charset="0"/>
              </a:rPr>
              <a:t>16</a:t>
            </a:r>
            <a:r>
              <a:rPr lang="zh-CN" altLang="en-US" b="1">
                <a:latin typeface="Times New Roman" pitchFamily="18" charset="0"/>
              </a:rPr>
              <a:t>位，操作码字段为</a:t>
            </a:r>
            <a:r>
              <a:rPr lang="en-US" altLang="zh-CN" b="1">
                <a:latin typeface="Times New Roman" pitchFamily="18" charset="0"/>
              </a:rPr>
              <a:t>4</a:t>
            </a:r>
            <a:r>
              <a:rPr lang="zh-CN" altLang="en-US" b="1">
                <a:latin typeface="Times New Roman" pitchFamily="18" charset="0"/>
              </a:rPr>
              <a:t>位，有三个</a:t>
            </a:r>
            <a:r>
              <a:rPr lang="en-US" altLang="zh-CN" b="1">
                <a:latin typeface="Times New Roman" pitchFamily="18" charset="0"/>
              </a:rPr>
              <a:t>4</a:t>
            </a:r>
            <a:r>
              <a:rPr lang="zh-CN" altLang="en-US" b="1">
                <a:latin typeface="Times New Roman" pitchFamily="18" charset="0"/>
              </a:rPr>
              <a:t>位的地址码字段，其格式为：</a:t>
            </a:r>
          </a:p>
        </p:txBody>
      </p:sp>
      <p:sp>
        <p:nvSpPr>
          <p:cNvPr id="227332" name="Text Box 4"/>
          <p:cNvSpPr txBox="1">
            <a:spLocks noChangeArrowheads="1"/>
          </p:cNvSpPr>
          <p:nvPr/>
        </p:nvSpPr>
        <p:spPr bwMode="auto">
          <a:xfrm>
            <a:off x="609600" y="3794125"/>
            <a:ext cx="79248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spcBef>
                <a:spcPct val="50000"/>
              </a:spcBef>
            </a:pPr>
            <a:r>
              <a:rPr lang="en-US" altLang="zh-CN" sz="3200"/>
              <a:t>         </a:t>
            </a:r>
            <a:r>
              <a:rPr lang="zh-CN" altLang="en-US" sz="3200"/>
              <a:t>如果按照定长编码的方法，</a:t>
            </a:r>
            <a:r>
              <a:rPr lang="en-US" altLang="zh-CN" sz="3200"/>
              <a:t>4</a:t>
            </a:r>
            <a:r>
              <a:rPr lang="zh-CN" altLang="en-US" sz="3200"/>
              <a:t>位操作码字段最多只能表示</a:t>
            </a:r>
            <a:r>
              <a:rPr lang="en-US" altLang="zh-CN" sz="3200"/>
              <a:t>16</a:t>
            </a:r>
            <a:r>
              <a:rPr lang="zh-CN" altLang="en-US" sz="3200"/>
              <a:t>条不同的三地址指令。</a:t>
            </a:r>
          </a:p>
        </p:txBody>
      </p:sp>
      <p:grpSp>
        <p:nvGrpSpPr>
          <p:cNvPr id="227333" name="Group 5"/>
          <p:cNvGrpSpPr>
            <a:grpSpLocks/>
          </p:cNvGrpSpPr>
          <p:nvPr/>
        </p:nvGrpSpPr>
        <p:grpSpPr bwMode="auto">
          <a:xfrm>
            <a:off x="1066800" y="2438400"/>
            <a:ext cx="6400800" cy="914400"/>
            <a:chOff x="672" y="1104"/>
            <a:chExt cx="4032" cy="576"/>
          </a:xfrm>
        </p:grpSpPr>
        <p:sp>
          <p:nvSpPr>
            <p:cNvPr id="227334" name="Rectangle 6"/>
            <p:cNvSpPr>
              <a:spLocks noChangeArrowheads="1"/>
            </p:cNvSpPr>
            <p:nvPr/>
          </p:nvSpPr>
          <p:spPr bwMode="auto">
            <a:xfrm>
              <a:off x="672" y="1344"/>
              <a:ext cx="4032" cy="336"/>
            </a:xfrm>
            <a:prstGeom prst="rect">
              <a:avLst/>
            </a:prstGeom>
            <a:solidFill>
              <a:srgbClr val="FFFFFF"/>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7335" name="Line 7"/>
            <p:cNvSpPr>
              <a:spLocks noChangeShapeType="1"/>
            </p:cNvSpPr>
            <p:nvPr/>
          </p:nvSpPr>
          <p:spPr bwMode="auto">
            <a:xfrm>
              <a:off x="2688" y="1344"/>
              <a:ext cx="0" cy="336"/>
            </a:xfrm>
            <a:prstGeom prst="line">
              <a:avLst/>
            </a:prstGeom>
            <a:noFill/>
            <a:ln w="9525" cap="sq">
              <a:solidFill>
                <a:srgbClr val="7A48C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7336" name="Line 8"/>
            <p:cNvSpPr>
              <a:spLocks noChangeShapeType="1"/>
            </p:cNvSpPr>
            <p:nvPr/>
          </p:nvSpPr>
          <p:spPr bwMode="auto">
            <a:xfrm>
              <a:off x="1680" y="1344"/>
              <a:ext cx="0" cy="336"/>
            </a:xfrm>
            <a:prstGeom prst="line">
              <a:avLst/>
            </a:prstGeom>
            <a:noFill/>
            <a:ln w="9525" cap="sq">
              <a:solidFill>
                <a:srgbClr val="7A48C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7337" name="Line 9"/>
            <p:cNvSpPr>
              <a:spLocks noChangeShapeType="1"/>
            </p:cNvSpPr>
            <p:nvPr/>
          </p:nvSpPr>
          <p:spPr bwMode="auto">
            <a:xfrm>
              <a:off x="3696" y="1344"/>
              <a:ext cx="0" cy="336"/>
            </a:xfrm>
            <a:prstGeom prst="line">
              <a:avLst/>
            </a:prstGeom>
            <a:noFill/>
            <a:ln w="9525" cap="sq">
              <a:solidFill>
                <a:srgbClr val="7A48C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7338" name="Text Box 10"/>
            <p:cNvSpPr txBox="1">
              <a:spLocks noChangeArrowheads="1"/>
            </p:cNvSpPr>
            <p:nvPr/>
          </p:nvSpPr>
          <p:spPr bwMode="auto">
            <a:xfrm>
              <a:off x="1056" y="1344"/>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A50021"/>
                  </a:solidFill>
                  <a:latin typeface="宋体" pitchFamily="2" charset="-122"/>
                </a:rPr>
                <a:t>OP</a:t>
              </a:r>
            </a:p>
          </p:txBody>
        </p:sp>
        <p:sp>
          <p:nvSpPr>
            <p:cNvPr id="227339" name="Text Box 11"/>
            <p:cNvSpPr txBox="1">
              <a:spLocks noChangeArrowheads="1"/>
            </p:cNvSpPr>
            <p:nvPr/>
          </p:nvSpPr>
          <p:spPr bwMode="auto">
            <a:xfrm>
              <a:off x="2064" y="1344"/>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A50021"/>
                  </a:solidFill>
                  <a:latin typeface="宋体" pitchFamily="2" charset="-122"/>
                </a:rPr>
                <a:t>A</a:t>
              </a:r>
              <a:r>
                <a:rPr lang="en-US" altLang="zh-CN" baseline="-25000">
                  <a:solidFill>
                    <a:srgbClr val="A50021"/>
                  </a:solidFill>
                  <a:latin typeface="宋体" pitchFamily="2" charset="-122"/>
                </a:rPr>
                <a:t>1</a:t>
              </a:r>
            </a:p>
          </p:txBody>
        </p:sp>
        <p:sp>
          <p:nvSpPr>
            <p:cNvPr id="227340" name="Text Box 12"/>
            <p:cNvSpPr txBox="1">
              <a:spLocks noChangeArrowheads="1"/>
            </p:cNvSpPr>
            <p:nvPr/>
          </p:nvSpPr>
          <p:spPr bwMode="auto">
            <a:xfrm>
              <a:off x="3072" y="1344"/>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A50021"/>
                  </a:solidFill>
                  <a:latin typeface="宋体" pitchFamily="2" charset="-122"/>
                </a:rPr>
                <a:t>A</a:t>
              </a:r>
              <a:r>
                <a:rPr lang="en-US" altLang="zh-CN" baseline="-25000">
                  <a:solidFill>
                    <a:srgbClr val="A50021"/>
                  </a:solidFill>
                  <a:latin typeface="宋体" pitchFamily="2" charset="-122"/>
                </a:rPr>
                <a:t>2</a:t>
              </a:r>
            </a:p>
          </p:txBody>
        </p:sp>
        <p:sp>
          <p:nvSpPr>
            <p:cNvPr id="227341" name="Text Box 13"/>
            <p:cNvSpPr txBox="1">
              <a:spLocks noChangeArrowheads="1"/>
            </p:cNvSpPr>
            <p:nvPr/>
          </p:nvSpPr>
          <p:spPr bwMode="auto">
            <a:xfrm>
              <a:off x="4080" y="1344"/>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A50021"/>
                  </a:solidFill>
                  <a:latin typeface="宋体" pitchFamily="2" charset="-122"/>
                </a:rPr>
                <a:t>A</a:t>
              </a:r>
              <a:r>
                <a:rPr lang="en-US" altLang="zh-CN" baseline="-25000">
                  <a:solidFill>
                    <a:srgbClr val="A50021"/>
                  </a:solidFill>
                  <a:latin typeface="宋体" pitchFamily="2" charset="-122"/>
                </a:rPr>
                <a:t>3</a:t>
              </a:r>
            </a:p>
          </p:txBody>
        </p:sp>
        <p:sp>
          <p:nvSpPr>
            <p:cNvPr id="227342" name="Text Box 14"/>
            <p:cNvSpPr txBox="1">
              <a:spLocks noChangeArrowheads="1"/>
            </p:cNvSpPr>
            <p:nvPr/>
          </p:nvSpPr>
          <p:spPr bwMode="auto">
            <a:xfrm>
              <a:off x="1031" y="1104"/>
              <a:ext cx="35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sz="2000">
                  <a:solidFill>
                    <a:srgbClr val="A50021"/>
                  </a:solidFill>
                  <a:latin typeface="宋体" pitchFamily="2" charset="-122"/>
                </a:rPr>
                <a:t>4</a:t>
              </a:r>
              <a:r>
                <a:rPr lang="zh-CN" altLang="en-US" sz="2000">
                  <a:solidFill>
                    <a:srgbClr val="A50021"/>
                  </a:solidFill>
                  <a:latin typeface="宋体" pitchFamily="2" charset="-122"/>
                </a:rPr>
                <a:t>位</a:t>
              </a:r>
            </a:p>
          </p:txBody>
        </p:sp>
        <p:sp>
          <p:nvSpPr>
            <p:cNvPr id="227343" name="Text Box 15"/>
            <p:cNvSpPr txBox="1">
              <a:spLocks noChangeArrowheads="1"/>
            </p:cNvSpPr>
            <p:nvPr/>
          </p:nvSpPr>
          <p:spPr bwMode="auto">
            <a:xfrm>
              <a:off x="2015" y="1104"/>
              <a:ext cx="35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sz="2000">
                  <a:solidFill>
                    <a:srgbClr val="A50021"/>
                  </a:solidFill>
                  <a:latin typeface="宋体" pitchFamily="2" charset="-122"/>
                </a:rPr>
                <a:t>4</a:t>
              </a:r>
              <a:r>
                <a:rPr lang="zh-CN" altLang="en-US" sz="2000">
                  <a:solidFill>
                    <a:srgbClr val="A50021"/>
                  </a:solidFill>
                  <a:latin typeface="宋体" pitchFamily="2" charset="-122"/>
                </a:rPr>
                <a:t>位</a:t>
              </a:r>
            </a:p>
          </p:txBody>
        </p:sp>
        <p:sp>
          <p:nvSpPr>
            <p:cNvPr id="227344" name="Text Box 16"/>
            <p:cNvSpPr txBox="1">
              <a:spLocks noChangeArrowheads="1"/>
            </p:cNvSpPr>
            <p:nvPr/>
          </p:nvSpPr>
          <p:spPr bwMode="auto">
            <a:xfrm>
              <a:off x="3023" y="1104"/>
              <a:ext cx="35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sz="2000">
                  <a:solidFill>
                    <a:srgbClr val="A50021"/>
                  </a:solidFill>
                  <a:latin typeface="宋体" pitchFamily="2" charset="-122"/>
                </a:rPr>
                <a:t>4</a:t>
              </a:r>
              <a:r>
                <a:rPr lang="zh-CN" altLang="en-US" sz="2000">
                  <a:solidFill>
                    <a:srgbClr val="A50021"/>
                  </a:solidFill>
                  <a:latin typeface="宋体" pitchFamily="2" charset="-122"/>
                </a:rPr>
                <a:t>位</a:t>
              </a:r>
            </a:p>
          </p:txBody>
        </p:sp>
        <p:sp>
          <p:nvSpPr>
            <p:cNvPr id="227345" name="Text Box 17"/>
            <p:cNvSpPr txBox="1">
              <a:spLocks noChangeArrowheads="1"/>
            </p:cNvSpPr>
            <p:nvPr/>
          </p:nvSpPr>
          <p:spPr bwMode="auto">
            <a:xfrm>
              <a:off x="4031" y="1104"/>
              <a:ext cx="35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sz="2000">
                  <a:solidFill>
                    <a:srgbClr val="A50021"/>
                  </a:solidFill>
                  <a:latin typeface="宋体" pitchFamily="2" charset="-122"/>
                </a:rPr>
                <a:t>4</a:t>
              </a:r>
              <a:r>
                <a:rPr lang="zh-CN" altLang="en-US" sz="2000">
                  <a:solidFill>
                    <a:srgbClr val="A50021"/>
                  </a:solidFill>
                  <a:latin typeface="宋体" pitchFamily="2" charset="-122"/>
                </a:rPr>
                <a:t>位</a:t>
              </a:r>
            </a:p>
          </p:txBody>
        </p:sp>
        <p:sp>
          <p:nvSpPr>
            <p:cNvPr id="227346" name="Line 18"/>
            <p:cNvSpPr>
              <a:spLocks noChangeShapeType="1"/>
            </p:cNvSpPr>
            <p:nvPr/>
          </p:nvSpPr>
          <p:spPr bwMode="auto">
            <a:xfrm>
              <a:off x="3696" y="1680"/>
              <a:ext cx="960" cy="0"/>
            </a:xfrm>
            <a:prstGeom prst="line">
              <a:avLst/>
            </a:prstGeom>
            <a:noFill/>
            <a:ln w="9525" cap="sq">
              <a:solidFill>
                <a:srgbClr val="7A48C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73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273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7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autoUpdateAnimBg="0"/>
      <p:bldP spid="22733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9" name="页脚占位符 3"/>
          <p:cNvSpPr>
            <a:spLocks noGrp="1"/>
          </p:cNvSpPr>
          <p:nvPr>
            <p:ph type="ftr" sz="quarter" idx="12"/>
          </p:nvPr>
        </p:nvSpPr>
        <p:spPr/>
        <p:txBody>
          <a:bodyPr/>
          <a:lstStyle/>
          <a:p>
            <a:r>
              <a:rPr lang="zh-CN" altLang="en-US"/>
              <a:t>华南理工大学广州学院</a:t>
            </a:r>
          </a:p>
        </p:txBody>
      </p:sp>
      <p:sp>
        <p:nvSpPr>
          <p:cNvPr id="228354"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3.1 </a:t>
            </a:r>
            <a:r>
              <a:rPr lang="zh-CN" altLang="en-US" sz="2400">
                <a:solidFill>
                  <a:schemeClr val="tx1"/>
                </a:solidFill>
                <a:latin typeface="宋体" pitchFamily="2" charset="-122"/>
              </a:rPr>
              <a:t>指令格式</a:t>
            </a:r>
          </a:p>
        </p:txBody>
      </p:sp>
      <p:grpSp>
        <p:nvGrpSpPr>
          <p:cNvPr id="228355" name="Group 3"/>
          <p:cNvGrpSpPr>
            <a:grpSpLocks/>
          </p:cNvGrpSpPr>
          <p:nvPr/>
        </p:nvGrpSpPr>
        <p:grpSpPr bwMode="auto">
          <a:xfrm>
            <a:off x="1143000" y="914400"/>
            <a:ext cx="6400800" cy="914400"/>
            <a:chOff x="672" y="1104"/>
            <a:chExt cx="4032" cy="576"/>
          </a:xfrm>
        </p:grpSpPr>
        <p:sp>
          <p:nvSpPr>
            <p:cNvPr id="228356" name="Rectangle 4"/>
            <p:cNvSpPr>
              <a:spLocks noChangeArrowheads="1"/>
            </p:cNvSpPr>
            <p:nvPr/>
          </p:nvSpPr>
          <p:spPr bwMode="auto">
            <a:xfrm>
              <a:off x="672" y="1344"/>
              <a:ext cx="4032" cy="336"/>
            </a:xfrm>
            <a:prstGeom prst="rect">
              <a:avLst/>
            </a:prstGeom>
            <a:solidFill>
              <a:srgbClr val="FFFFFF"/>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8357" name="Line 5"/>
            <p:cNvSpPr>
              <a:spLocks noChangeShapeType="1"/>
            </p:cNvSpPr>
            <p:nvPr/>
          </p:nvSpPr>
          <p:spPr bwMode="auto">
            <a:xfrm>
              <a:off x="2688" y="1344"/>
              <a:ext cx="0" cy="336"/>
            </a:xfrm>
            <a:prstGeom prst="line">
              <a:avLst/>
            </a:prstGeom>
            <a:noFill/>
            <a:ln w="9525" cap="sq">
              <a:solidFill>
                <a:srgbClr val="7A48C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8358" name="Line 6"/>
            <p:cNvSpPr>
              <a:spLocks noChangeShapeType="1"/>
            </p:cNvSpPr>
            <p:nvPr/>
          </p:nvSpPr>
          <p:spPr bwMode="auto">
            <a:xfrm>
              <a:off x="1680" y="1344"/>
              <a:ext cx="0" cy="336"/>
            </a:xfrm>
            <a:prstGeom prst="line">
              <a:avLst/>
            </a:prstGeom>
            <a:noFill/>
            <a:ln w="9525" cap="sq">
              <a:solidFill>
                <a:srgbClr val="7A48C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8359" name="Line 7"/>
            <p:cNvSpPr>
              <a:spLocks noChangeShapeType="1"/>
            </p:cNvSpPr>
            <p:nvPr/>
          </p:nvSpPr>
          <p:spPr bwMode="auto">
            <a:xfrm>
              <a:off x="3696" y="1344"/>
              <a:ext cx="0" cy="336"/>
            </a:xfrm>
            <a:prstGeom prst="line">
              <a:avLst/>
            </a:prstGeom>
            <a:noFill/>
            <a:ln w="9525" cap="sq">
              <a:solidFill>
                <a:srgbClr val="7A48C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8360" name="Text Box 8"/>
            <p:cNvSpPr txBox="1">
              <a:spLocks noChangeArrowheads="1"/>
            </p:cNvSpPr>
            <p:nvPr/>
          </p:nvSpPr>
          <p:spPr bwMode="auto">
            <a:xfrm>
              <a:off x="1056" y="1344"/>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A50021"/>
                  </a:solidFill>
                  <a:latin typeface="宋体" pitchFamily="2" charset="-122"/>
                </a:rPr>
                <a:t>OP</a:t>
              </a:r>
            </a:p>
          </p:txBody>
        </p:sp>
        <p:sp>
          <p:nvSpPr>
            <p:cNvPr id="228361" name="Text Box 9"/>
            <p:cNvSpPr txBox="1">
              <a:spLocks noChangeArrowheads="1"/>
            </p:cNvSpPr>
            <p:nvPr/>
          </p:nvSpPr>
          <p:spPr bwMode="auto">
            <a:xfrm>
              <a:off x="2064" y="1344"/>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A50021"/>
                  </a:solidFill>
                  <a:latin typeface="宋体" pitchFamily="2" charset="-122"/>
                </a:rPr>
                <a:t>A</a:t>
              </a:r>
              <a:r>
                <a:rPr lang="en-US" altLang="zh-CN" baseline="-25000">
                  <a:solidFill>
                    <a:srgbClr val="A50021"/>
                  </a:solidFill>
                  <a:latin typeface="宋体" pitchFamily="2" charset="-122"/>
                </a:rPr>
                <a:t>1</a:t>
              </a:r>
            </a:p>
          </p:txBody>
        </p:sp>
        <p:sp>
          <p:nvSpPr>
            <p:cNvPr id="228362" name="Text Box 10"/>
            <p:cNvSpPr txBox="1">
              <a:spLocks noChangeArrowheads="1"/>
            </p:cNvSpPr>
            <p:nvPr/>
          </p:nvSpPr>
          <p:spPr bwMode="auto">
            <a:xfrm>
              <a:off x="3072" y="1344"/>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A50021"/>
                  </a:solidFill>
                  <a:latin typeface="宋体" pitchFamily="2" charset="-122"/>
                </a:rPr>
                <a:t>A</a:t>
              </a:r>
              <a:r>
                <a:rPr lang="en-US" altLang="zh-CN" baseline="-25000">
                  <a:solidFill>
                    <a:srgbClr val="A50021"/>
                  </a:solidFill>
                  <a:latin typeface="宋体" pitchFamily="2" charset="-122"/>
                </a:rPr>
                <a:t>2</a:t>
              </a:r>
            </a:p>
          </p:txBody>
        </p:sp>
        <p:sp>
          <p:nvSpPr>
            <p:cNvPr id="228363" name="Text Box 11"/>
            <p:cNvSpPr txBox="1">
              <a:spLocks noChangeArrowheads="1"/>
            </p:cNvSpPr>
            <p:nvPr/>
          </p:nvSpPr>
          <p:spPr bwMode="auto">
            <a:xfrm>
              <a:off x="4080" y="1344"/>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A50021"/>
                  </a:solidFill>
                  <a:latin typeface="宋体" pitchFamily="2" charset="-122"/>
                </a:rPr>
                <a:t>A</a:t>
              </a:r>
              <a:r>
                <a:rPr lang="en-US" altLang="zh-CN" baseline="-25000">
                  <a:solidFill>
                    <a:srgbClr val="A50021"/>
                  </a:solidFill>
                  <a:latin typeface="宋体" pitchFamily="2" charset="-122"/>
                </a:rPr>
                <a:t>3</a:t>
              </a:r>
            </a:p>
          </p:txBody>
        </p:sp>
        <p:sp>
          <p:nvSpPr>
            <p:cNvPr id="228364" name="Text Box 12"/>
            <p:cNvSpPr txBox="1">
              <a:spLocks noChangeArrowheads="1"/>
            </p:cNvSpPr>
            <p:nvPr/>
          </p:nvSpPr>
          <p:spPr bwMode="auto">
            <a:xfrm>
              <a:off x="1032" y="1104"/>
              <a:ext cx="35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sz="2000">
                  <a:solidFill>
                    <a:srgbClr val="A50021"/>
                  </a:solidFill>
                  <a:latin typeface="宋体" pitchFamily="2" charset="-122"/>
                </a:rPr>
                <a:t>4</a:t>
              </a:r>
              <a:r>
                <a:rPr lang="zh-CN" altLang="en-US" sz="2000">
                  <a:solidFill>
                    <a:srgbClr val="A50021"/>
                  </a:solidFill>
                  <a:latin typeface="宋体" pitchFamily="2" charset="-122"/>
                </a:rPr>
                <a:t>位</a:t>
              </a:r>
            </a:p>
          </p:txBody>
        </p:sp>
        <p:sp>
          <p:nvSpPr>
            <p:cNvPr id="228365" name="Text Box 13"/>
            <p:cNvSpPr txBox="1">
              <a:spLocks noChangeArrowheads="1"/>
            </p:cNvSpPr>
            <p:nvPr/>
          </p:nvSpPr>
          <p:spPr bwMode="auto">
            <a:xfrm>
              <a:off x="2016" y="1104"/>
              <a:ext cx="35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sz="2000">
                  <a:solidFill>
                    <a:srgbClr val="A50021"/>
                  </a:solidFill>
                  <a:latin typeface="宋体" pitchFamily="2" charset="-122"/>
                </a:rPr>
                <a:t>4</a:t>
              </a:r>
              <a:r>
                <a:rPr lang="zh-CN" altLang="en-US" sz="2000">
                  <a:solidFill>
                    <a:srgbClr val="A50021"/>
                  </a:solidFill>
                  <a:latin typeface="宋体" pitchFamily="2" charset="-122"/>
                </a:rPr>
                <a:t>位</a:t>
              </a:r>
            </a:p>
          </p:txBody>
        </p:sp>
        <p:sp>
          <p:nvSpPr>
            <p:cNvPr id="228366" name="Text Box 14"/>
            <p:cNvSpPr txBox="1">
              <a:spLocks noChangeArrowheads="1"/>
            </p:cNvSpPr>
            <p:nvPr/>
          </p:nvSpPr>
          <p:spPr bwMode="auto">
            <a:xfrm>
              <a:off x="3024" y="1104"/>
              <a:ext cx="35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sz="2000">
                  <a:solidFill>
                    <a:srgbClr val="A50021"/>
                  </a:solidFill>
                  <a:latin typeface="宋体" pitchFamily="2" charset="-122"/>
                </a:rPr>
                <a:t>4</a:t>
              </a:r>
              <a:r>
                <a:rPr lang="zh-CN" altLang="en-US" sz="2000">
                  <a:solidFill>
                    <a:srgbClr val="A50021"/>
                  </a:solidFill>
                  <a:latin typeface="宋体" pitchFamily="2" charset="-122"/>
                </a:rPr>
                <a:t>位</a:t>
              </a:r>
            </a:p>
          </p:txBody>
        </p:sp>
        <p:sp>
          <p:nvSpPr>
            <p:cNvPr id="228367" name="Text Box 15"/>
            <p:cNvSpPr txBox="1">
              <a:spLocks noChangeArrowheads="1"/>
            </p:cNvSpPr>
            <p:nvPr/>
          </p:nvSpPr>
          <p:spPr bwMode="auto">
            <a:xfrm>
              <a:off x="4032" y="1104"/>
              <a:ext cx="35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sz="2000">
                  <a:solidFill>
                    <a:srgbClr val="A50021"/>
                  </a:solidFill>
                  <a:latin typeface="宋体" pitchFamily="2" charset="-122"/>
                </a:rPr>
                <a:t>4</a:t>
              </a:r>
              <a:r>
                <a:rPr lang="zh-CN" altLang="en-US" sz="2000">
                  <a:solidFill>
                    <a:srgbClr val="A50021"/>
                  </a:solidFill>
                  <a:latin typeface="宋体" pitchFamily="2" charset="-122"/>
                </a:rPr>
                <a:t>位</a:t>
              </a:r>
            </a:p>
          </p:txBody>
        </p:sp>
        <p:sp>
          <p:nvSpPr>
            <p:cNvPr id="228368" name="Line 16"/>
            <p:cNvSpPr>
              <a:spLocks noChangeShapeType="1"/>
            </p:cNvSpPr>
            <p:nvPr/>
          </p:nvSpPr>
          <p:spPr bwMode="auto">
            <a:xfrm>
              <a:off x="3696" y="1680"/>
              <a:ext cx="960" cy="0"/>
            </a:xfrm>
            <a:prstGeom prst="line">
              <a:avLst/>
            </a:prstGeom>
            <a:noFill/>
            <a:ln w="9525" cap="sq">
              <a:solidFill>
                <a:srgbClr val="7A48C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28369" name="Text Box 17"/>
          <p:cNvSpPr txBox="1">
            <a:spLocks noChangeArrowheads="1"/>
          </p:cNvSpPr>
          <p:nvPr/>
        </p:nvSpPr>
        <p:spPr bwMode="auto">
          <a:xfrm>
            <a:off x="1143000" y="1295400"/>
            <a:ext cx="1600200" cy="539750"/>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lnSpc>
                <a:spcPct val="110000"/>
              </a:lnSpc>
              <a:spcBef>
                <a:spcPct val="40000"/>
              </a:spcBef>
              <a:spcAft>
                <a:spcPct val="10000"/>
              </a:spcAft>
            </a:pPr>
            <a:r>
              <a:rPr lang="en-US" altLang="zh-CN">
                <a:solidFill>
                  <a:srgbClr val="FF0000"/>
                </a:solidFill>
                <a:latin typeface="宋体" pitchFamily="2" charset="-122"/>
              </a:rPr>
              <a:t>OP</a:t>
            </a:r>
          </a:p>
        </p:txBody>
      </p:sp>
      <p:grpSp>
        <p:nvGrpSpPr>
          <p:cNvPr id="228370" name="Group 18"/>
          <p:cNvGrpSpPr>
            <a:grpSpLocks/>
          </p:cNvGrpSpPr>
          <p:nvPr/>
        </p:nvGrpSpPr>
        <p:grpSpPr bwMode="auto">
          <a:xfrm>
            <a:off x="1508125" y="1981200"/>
            <a:ext cx="6492875" cy="1160463"/>
            <a:chOff x="964" y="1334"/>
            <a:chExt cx="3740" cy="731"/>
          </a:xfrm>
        </p:grpSpPr>
        <p:sp>
          <p:nvSpPr>
            <p:cNvPr id="228371" name="Text Box 19"/>
            <p:cNvSpPr txBox="1">
              <a:spLocks noChangeArrowheads="1"/>
            </p:cNvSpPr>
            <p:nvPr/>
          </p:nvSpPr>
          <p:spPr bwMode="auto">
            <a:xfrm rot="-5400000">
              <a:off x="1089" y="1538"/>
              <a:ext cx="340"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sz="2800">
                  <a:latin typeface="Times New Roman"/>
                </a:rPr>
                <a:t>…</a:t>
              </a:r>
              <a:endParaRPr lang="en-US" altLang="zh-CN" sz="2800">
                <a:latin typeface="宋体" pitchFamily="2" charset="-122"/>
              </a:endParaRPr>
            </a:p>
          </p:txBody>
        </p:sp>
        <p:sp>
          <p:nvSpPr>
            <p:cNvPr id="228372" name="AutoShape 20"/>
            <p:cNvSpPr>
              <a:spLocks/>
            </p:cNvSpPr>
            <p:nvPr/>
          </p:nvSpPr>
          <p:spPr bwMode="auto">
            <a:xfrm>
              <a:off x="2986" y="1536"/>
              <a:ext cx="96" cy="336"/>
            </a:xfrm>
            <a:prstGeom prst="rightBrace">
              <a:avLst>
                <a:gd name="adj1" fmla="val 29167"/>
                <a:gd name="adj2" fmla="val 50000"/>
              </a:avLst>
            </a:prstGeom>
            <a:noFill/>
            <a:ln w="9525" cap="sq">
              <a:solidFill>
                <a:srgbClr val="7A48C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8373" name="Text Box 21"/>
            <p:cNvSpPr txBox="1">
              <a:spLocks noChangeArrowheads="1"/>
            </p:cNvSpPr>
            <p:nvPr/>
          </p:nvSpPr>
          <p:spPr bwMode="auto">
            <a:xfrm>
              <a:off x="2986" y="1517"/>
              <a:ext cx="17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spcBef>
                  <a:spcPct val="50000"/>
                </a:spcBef>
              </a:pPr>
              <a:r>
                <a:rPr lang="en-US" altLang="zh-CN" sz="2800">
                  <a:latin typeface="宋体" pitchFamily="2" charset="-122"/>
                </a:rPr>
                <a:t>15</a:t>
              </a:r>
              <a:r>
                <a:rPr lang="zh-CN" altLang="en-US" sz="2800">
                  <a:latin typeface="宋体" pitchFamily="2" charset="-122"/>
                </a:rPr>
                <a:t>条三地址指令</a:t>
              </a:r>
            </a:p>
          </p:txBody>
        </p:sp>
        <p:sp>
          <p:nvSpPr>
            <p:cNvPr id="228374" name="Text Box 22"/>
            <p:cNvSpPr txBox="1">
              <a:spLocks noChangeArrowheads="1"/>
            </p:cNvSpPr>
            <p:nvPr/>
          </p:nvSpPr>
          <p:spPr bwMode="auto">
            <a:xfrm>
              <a:off x="964" y="1334"/>
              <a:ext cx="2087" cy="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sz="2800">
                  <a:latin typeface="宋体" pitchFamily="2" charset="-122"/>
                </a:rPr>
                <a:t>0000 XXXX YYYY ZZZZ</a:t>
              </a:r>
            </a:p>
            <a:p>
              <a:pPr algn="ctr">
                <a:spcBef>
                  <a:spcPct val="50000"/>
                </a:spcBef>
              </a:pPr>
              <a:r>
                <a:rPr lang="en-US" altLang="zh-CN" sz="2800">
                  <a:latin typeface="宋体" pitchFamily="2" charset="-122"/>
                </a:rPr>
                <a:t>1110 XXXX YYYY ZZZZ</a:t>
              </a:r>
            </a:p>
          </p:txBody>
        </p:sp>
      </p:grpSp>
      <p:sp>
        <p:nvSpPr>
          <p:cNvPr id="228375" name="Text Box 23"/>
          <p:cNvSpPr txBox="1">
            <a:spLocks noChangeArrowheads="1"/>
          </p:cNvSpPr>
          <p:nvPr/>
        </p:nvSpPr>
        <p:spPr bwMode="auto">
          <a:xfrm>
            <a:off x="1536700" y="3094038"/>
            <a:ext cx="9080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sz="2800">
                <a:solidFill>
                  <a:srgbClr val="FF0000"/>
                </a:solidFill>
                <a:latin typeface="宋体" pitchFamily="2" charset="-122"/>
              </a:rPr>
              <a:t>1111</a:t>
            </a:r>
          </a:p>
        </p:txBody>
      </p:sp>
      <p:grpSp>
        <p:nvGrpSpPr>
          <p:cNvPr id="228376" name="Group 24"/>
          <p:cNvGrpSpPr>
            <a:grpSpLocks/>
          </p:cNvGrpSpPr>
          <p:nvPr/>
        </p:nvGrpSpPr>
        <p:grpSpPr bwMode="auto">
          <a:xfrm>
            <a:off x="1560513" y="3276600"/>
            <a:ext cx="6440487" cy="947738"/>
            <a:chOff x="975" y="2025"/>
            <a:chExt cx="3729" cy="597"/>
          </a:xfrm>
        </p:grpSpPr>
        <p:sp>
          <p:nvSpPr>
            <p:cNvPr id="228377" name="Text Box 25"/>
            <p:cNvSpPr txBox="1">
              <a:spLocks noChangeArrowheads="1"/>
            </p:cNvSpPr>
            <p:nvPr/>
          </p:nvSpPr>
          <p:spPr bwMode="auto">
            <a:xfrm rot="-5400000">
              <a:off x="1086" y="2114"/>
              <a:ext cx="340"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sz="2800">
                  <a:latin typeface="Times New Roman"/>
                </a:rPr>
                <a:t>…</a:t>
              </a:r>
              <a:endParaRPr lang="en-US" altLang="zh-CN" sz="2800">
                <a:latin typeface="宋体" pitchFamily="2" charset="-122"/>
              </a:endParaRPr>
            </a:p>
          </p:txBody>
        </p:sp>
        <p:sp>
          <p:nvSpPr>
            <p:cNvPr id="228378" name="AutoShape 26"/>
            <p:cNvSpPr>
              <a:spLocks/>
            </p:cNvSpPr>
            <p:nvPr/>
          </p:nvSpPr>
          <p:spPr bwMode="auto">
            <a:xfrm>
              <a:off x="2986" y="2112"/>
              <a:ext cx="96" cy="336"/>
            </a:xfrm>
            <a:prstGeom prst="rightBrace">
              <a:avLst>
                <a:gd name="adj1" fmla="val 29167"/>
                <a:gd name="adj2" fmla="val 50000"/>
              </a:avLst>
            </a:prstGeom>
            <a:noFill/>
            <a:ln w="9525" cap="sq">
              <a:solidFill>
                <a:srgbClr val="7A48C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8379" name="Text Box 27"/>
            <p:cNvSpPr txBox="1">
              <a:spLocks noChangeArrowheads="1"/>
            </p:cNvSpPr>
            <p:nvPr/>
          </p:nvSpPr>
          <p:spPr bwMode="auto">
            <a:xfrm>
              <a:off x="2986" y="2093"/>
              <a:ext cx="17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spcBef>
                  <a:spcPct val="50000"/>
                </a:spcBef>
              </a:pPr>
              <a:r>
                <a:rPr lang="en-US" altLang="zh-CN" sz="2800">
                  <a:latin typeface="宋体" pitchFamily="2" charset="-122"/>
                </a:rPr>
                <a:t>15</a:t>
              </a:r>
              <a:r>
                <a:rPr lang="zh-CN" altLang="en-US" sz="2800">
                  <a:latin typeface="宋体" pitchFamily="2" charset="-122"/>
                </a:rPr>
                <a:t>条二地址指令</a:t>
              </a:r>
            </a:p>
          </p:txBody>
        </p:sp>
        <p:sp>
          <p:nvSpPr>
            <p:cNvPr id="228380" name="Text Box 28"/>
            <p:cNvSpPr txBox="1">
              <a:spLocks noChangeArrowheads="1"/>
            </p:cNvSpPr>
            <p:nvPr/>
          </p:nvSpPr>
          <p:spPr bwMode="auto">
            <a:xfrm>
              <a:off x="975" y="2025"/>
              <a:ext cx="2063" cy="5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lnSpc>
                  <a:spcPct val="50000"/>
                </a:lnSpc>
                <a:spcBef>
                  <a:spcPct val="50000"/>
                </a:spcBef>
              </a:pPr>
              <a:r>
                <a:rPr lang="en-US" altLang="zh-CN" sz="2800">
                  <a:solidFill>
                    <a:srgbClr val="FF0000"/>
                  </a:solidFill>
                  <a:latin typeface="宋体" pitchFamily="2" charset="-122"/>
                </a:rPr>
                <a:t>1111</a:t>
              </a:r>
              <a:r>
                <a:rPr lang="en-US" altLang="zh-CN" sz="2800">
                  <a:latin typeface="宋体" pitchFamily="2" charset="-122"/>
                </a:rPr>
                <a:t> 0000 XXXX YYYY</a:t>
              </a:r>
            </a:p>
            <a:p>
              <a:pPr algn="ctr">
                <a:spcBef>
                  <a:spcPct val="50000"/>
                </a:spcBef>
              </a:pPr>
              <a:r>
                <a:rPr lang="en-US" altLang="zh-CN" sz="2800">
                  <a:latin typeface="宋体" pitchFamily="2" charset="-122"/>
                </a:rPr>
                <a:t>1111 1110 XXXX YYYY</a:t>
              </a:r>
            </a:p>
          </p:txBody>
        </p:sp>
      </p:grpSp>
      <p:sp>
        <p:nvSpPr>
          <p:cNvPr id="228381" name="Text Box 29"/>
          <p:cNvSpPr txBox="1">
            <a:spLocks noChangeArrowheads="1"/>
          </p:cNvSpPr>
          <p:nvPr/>
        </p:nvSpPr>
        <p:spPr bwMode="auto">
          <a:xfrm>
            <a:off x="1600200" y="4205288"/>
            <a:ext cx="17843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sz="2800">
                <a:solidFill>
                  <a:srgbClr val="FF0000"/>
                </a:solidFill>
                <a:latin typeface="宋体" pitchFamily="2" charset="-122"/>
              </a:rPr>
              <a:t>1111 1111</a:t>
            </a:r>
          </a:p>
        </p:txBody>
      </p:sp>
      <p:grpSp>
        <p:nvGrpSpPr>
          <p:cNvPr id="228382" name="Group 30"/>
          <p:cNvGrpSpPr>
            <a:grpSpLocks/>
          </p:cNvGrpSpPr>
          <p:nvPr/>
        </p:nvGrpSpPr>
        <p:grpSpPr bwMode="auto">
          <a:xfrm>
            <a:off x="1582738" y="4386263"/>
            <a:ext cx="6494462" cy="947737"/>
            <a:chOff x="988" y="2601"/>
            <a:chExt cx="3716" cy="597"/>
          </a:xfrm>
        </p:grpSpPr>
        <p:sp>
          <p:nvSpPr>
            <p:cNvPr id="228383" name="Text Box 31"/>
            <p:cNvSpPr txBox="1">
              <a:spLocks noChangeArrowheads="1"/>
            </p:cNvSpPr>
            <p:nvPr/>
          </p:nvSpPr>
          <p:spPr bwMode="auto">
            <a:xfrm rot="-5400000">
              <a:off x="1085" y="2690"/>
              <a:ext cx="340"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sz="2800">
                  <a:latin typeface="Times New Roman"/>
                </a:rPr>
                <a:t>…</a:t>
              </a:r>
              <a:endParaRPr lang="en-US" altLang="zh-CN" sz="2800">
                <a:latin typeface="宋体" pitchFamily="2" charset="-122"/>
              </a:endParaRPr>
            </a:p>
          </p:txBody>
        </p:sp>
        <p:sp>
          <p:nvSpPr>
            <p:cNvPr id="228384" name="AutoShape 32"/>
            <p:cNvSpPr>
              <a:spLocks/>
            </p:cNvSpPr>
            <p:nvPr/>
          </p:nvSpPr>
          <p:spPr bwMode="auto">
            <a:xfrm>
              <a:off x="2986" y="2688"/>
              <a:ext cx="96" cy="336"/>
            </a:xfrm>
            <a:prstGeom prst="rightBrace">
              <a:avLst>
                <a:gd name="adj1" fmla="val 29167"/>
                <a:gd name="adj2" fmla="val 50000"/>
              </a:avLst>
            </a:prstGeom>
            <a:noFill/>
            <a:ln w="9525" cap="sq">
              <a:solidFill>
                <a:srgbClr val="7A48C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8385" name="Text Box 33"/>
            <p:cNvSpPr txBox="1">
              <a:spLocks noChangeArrowheads="1"/>
            </p:cNvSpPr>
            <p:nvPr/>
          </p:nvSpPr>
          <p:spPr bwMode="auto">
            <a:xfrm>
              <a:off x="2986" y="2621"/>
              <a:ext cx="17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spcBef>
                  <a:spcPct val="50000"/>
                </a:spcBef>
              </a:pPr>
              <a:r>
                <a:rPr lang="en-US" altLang="zh-CN" sz="2800">
                  <a:latin typeface="宋体" pitchFamily="2" charset="-122"/>
                </a:rPr>
                <a:t>15</a:t>
              </a:r>
              <a:r>
                <a:rPr lang="zh-CN" altLang="en-US" sz="2800">
                  <a:latin typeface="宋体" pitchFamily="2" charset="-122"/>
                </a:rPr>
                <a:t>条一地址指令</a:t>
              </a:r>
            </a:p>
          </p:txBody>
        </p:sp>
        <p:sp>
          <p:nvSpPr>
            <p:cNvPr id="228386" name="Text Box 34"/>
            <p:cNvSpPr txBox="1">
              <a:spLocks noChangeArrowheads="1"/>
            </p:cNvSpPr>
            <p:nvPr/>
          </p:nvSpPr>
          <p:spPr bwMode="auto">
            <a:xfrm>
              <a:off x="988" y="2601"/>
              <a:ext cx="2038" cy="5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lnSpc>
                  <a:spcPct val="50000"/>
                </a:lnSpc>
                <a:spcBef>
                  <a:spcPct val="50000"/>
                </a:spcBef>
              </a:pPr>
              <a:r>
                <a:rPr lang="en-US" altLang="zh-CN" sz="2800">
                  <a:solidFill>
                    <a:srgbClr val="FF0000"/>
                  </a:solidFill>
                  <a:latin typeface="宋体" pitchFamily="2" charset="-122"/>
                </a:rPr>
                <a:t>1111 1111</a:t>
              </a:r>
              <a:r>
                <a:rPr lang="en-US" altLang="zh-CN" sz="2800">
                  <a:latin typeface="宋体" pitchFamily="2" charset="-122"/>
                </a:rPr>
                <a:t> 0000 XXXX</a:t>
              </a:r>
            </a:p>
            <a:p>
              <a:pPr algn="ctr">
                <a:spcBef>
                  <a:spcPct val="50000"/>
                </a:spcBef>
              </a:pPr>
              <a:r>
                <a:rPr lang="en-US" altLang="zh-CN" sz="2800">
                  <a:latin typeface="宋体" pitchFamily="2" charset="-122"/>
                </a:rPr>
                <a:t>1111 1111 1110 XXXX</a:t>
              </a:r>
            </a:p>
          </p:txBody>
        </p:sp>
      </p:grpSp>
      <p:sp>
        <p:nvSpPr>
          <p:cNvPr id="228387" name="Text Box 35"/>
          <p:cNvSpPr txBox="1">
            <a:spLocks noChangeArrowheads="1"/>
          </p:cNvSpPr>
          <p:nvPr/>
        </p:nvSpPr>
        <p:spPr bwMode="auto">
          <a:xfrm>
            <a:off x="1593850" y="5257800"/>
            <a:ext cx="26733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sz="2800">
                <a:solidFill>
                  <a:srgbClr val="FF0000"/>
                </a:solidFill>
                <a:latin typeface="宋体" pitchFamily="2" charset="-122"/>
              </a:rPr>
              <a:t>1111 1111 1111</a:t>
            </a:r>
          </a:p>
        </p:txBody>
      </p:sp>
      <p:grpSp>
        <p:nvGrpSpPr>
          <p:cNvPr id="228388" name="Group 36"/>
          <p:cNvGrpSpPr>
            <a:grpSpLocks/>
          </p:cNvGrpSpPr>
          <p:nvPr/>
        </p:nvGrpSpPr>
        <p:grpSpPr bwMode="auto">
          <a:xfrm>
            <a:off x="1295400" y="5438775"/>
            <a:ext cx="6781800" cy="947738"/>
            <a:chOff x="816" y="3177"/>
            <a:chExt cx="3888" cy="597"/>
          </a:xfrm>
        </p:grpSpPr>
        <p:sp>
          <p:nvSpPr>
            <p:cNvPr id="228389" name="Text Box 37"/>
            <p:cNvSpPr txBox="1">
              <a:spLocks noChangeArrowheads="1"/>
            </p:cNvSpPr>
            <p:nvPr/>
          </p:nvSpPr>
          <p:spPr bwMode="auto">
            <a:xfrm rot="-5400000">
              <a:off x="1078" y="3266"/>
              <a:ext cx="340"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sz="2800">
                  <a:latin typeface="Times New Roman"/>
                </a:rPr>
                <a:t>…</a:t>
              </a:r>
              <a:endParaRPr lang="en-US" altLang="zh-CN" sz="2800">
                <a:latin typeface="宋体" pitchFamily="2" charset="-122"/>
              </a:endParaRPr>
            </a:p>
          </p:txBody>
        </p:sp>
        <p:grpSp>
          <p:nvGrpSpPr>
            <p:cNvPr id="228390" name="Group 38"/>
            <p:cNvGrpSpPr>
              <a:grpSpLocks/>
            </p:cNvGrpSpPr>
            <p:nvPr/>
          </p:nvGrpSpPr>
          <p:grpSpPr bwMode="auto">
            <a:xfrm>
              <a:off x="816" y="3177"/>
              <a:ext cx="3888" cy="597"/>
              <a:chOff x="816" y="3177"/>
              <a:chExt cx="3888" cy="597"/>
            </a:xfrm>
          </p:grpSpPr>
          <p:sp>
            <p:nvSpPr>
              <p:cNvPr id="228391" name="AutoShape 39"/>
              <p:cNvSpPr>
                <a:spLocks/>
              </p:cNvSpPr>
              <p:nvPr/>
            </p:nvSpPr>
            <p:spPr bwMode="auto">
              <a:xfrm>
                <a:off x="2986" y="3264"/>
                <a:ext cx="96" cy="336"/>
              </a:xfrm>
              <a:prstGeom prst="rightBrace">
                <a:avLst>
                  <a:gd name="adj1" fmla="val 29167"/>
                  <a:gd name="adj2" fmla="val 50000"/>
                </a:avLst>
              </a:prstGeom>
              <a:noFill/>
              <a:ln w="9525" cap="sq">
                <a:solidFill>
                  <a:srgbClr val="7A48C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8392" name="Text Box 40"/>
              <p:cNvSpPr txBox="1">
                <a:spLocks noChangeArrowheads="1"/>
              </p:cNvSpPr>
              <p:nvPr/>
            </p:nvSpPr>
            <p:spPr bwMode="auto">
              <a:xfrm>
                <a:off x="2986" y="3245"/>
                <a:ext cx="17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spcBef>
                    <a:spcPct val="50000"/>
                  </a:spcBef>
                </a:pPr>
                <a:r>
                  <a:rPr lang="en-US" altLang="zh-CN" sz="2800">
                    <a:latin typeface="宋体" pitchFamily="2" charset="-122"/>
                  </a:rPr>
                  <a:t>16</a:t>
                </a:r>
                <a:r>
                  <a:rPr lang="zh-CN" altLang="en-US" sz="2800">
                    <a:latin typeface="宋体" pitchFamily="2" charset="-122"/>
                  </a:rPr>
                  <a:t>条零地址指令</a:t>
                </a:r>
              </a:p>
            </p:txBody>
          </p:sp>
          <p:sp>
            <p:nvSpPr>
              <p:cNvPr id="228393" name="Text Box 41"/>
              <p:cNvSpPr txBox="1">
                <a:spLocks noChangeArrowheads="1"/>
              </p:cNvSpPr>
              <p:nvPr/>
            </p:nvSpPr>
            <p:spPr bwMode="auto">
              <a:xfrm>
                <a:off x="816" y="3177"/>
                <a:ext cx="2400" cy="5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lnSpc>
                    <a:spcPct val="50000"/>
                  </a:lnSpc>
                  <a:spcBef>
                    <a:spcPct val="50000"/>
                  </a:spcBef>
                </a:pPr>
                <a:r>
                  <a:rPr lang="en-US" altLang="zh-CN" sz="2800">
                    <a:solidFill>
                      <a:srgbClr val="FF0000"/>
                    </a:solidFill>
                    <a:latin typeface="宋体" pitchFamily="2" charset="-122"/>
                  </a:rPr>
                  <a:t>1111 1111 1111</a:t>
                </a:r>
                <a:r>
                  <a:rPr lang="en-US" altLang="zh-CN" sz="2800">
                    <a:latin typeface="宋体" pitchFamily="2" charset="-122"/>
                  </a:rPr>
                  <a:t> 0000</a:t>
                </a:r>
              </a:p>
              <a:p>
                <a:pPr algn="ctr">
                  <a:spcBef>
                    <a:spcPct val="50000"/>
                  </a:spcBef>
                </a:pPr>
                <a:r>
                  <a:rPr lang="en-US" altLang="zh-CN" sz="2800">
                    <a:latin typeface="宋体" pitchFamily="2" charset="-122"/>
                  </a:rPr>
                  <a:t>1111 1111 1111 1111</a:t>
                </a:r>
              </a:p>
            </p:txBody>
          </p:sp>
        </p:grpSp>
      </p:grpSp>
      <p:sp>
        <p:nvSpPr>
          <p:cNvPr id="228394" name="AutoShape 42"/>
          <p:cNvSpPr>
            <a:spLocks noChangeArrowheads="1"/>
          </p:cNvSpPr>
          <p:nvPr/>
        </p:nvSpPr>
        <p:spPr bwMode="auto">
          <a:xfrm>
            <a:off x="211138" y="4419600"/>
            <a:ext cx="1524000" cy="457200"/>
          </a:xfrm>
          <a:prstGeom prst="wedgeRoundRectCallout">
            <a:avLst>
              <a:gd name="adj1" fmla="val 111875"/>
              <a:gd name="adj2" fmla="val 197569"/>
              <a:gd name="adj3" fmla="val 16667"/>
            </a:avLst>
          </a:prstGeom>
          <a:solidFill>
            <a:srgbClr val="FFFFFF"/>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50000"/>
              </a:spcBef>
            </a:pPr>
            <a:r>
              <a:rPr lang="zh-CN" altLang="en-US">
                <a:solidFill>
                  <a:srgbClr val="008000"/>
                </a:solidFill>
                <a:latin typeface="宋体" pitchFamily="2" charset="-122"/>
              </a:rPr>
              <a:t>扩展窗口</a:t>
            </a:r>
            <a:endParaRPr lang="zh-CN" altLang="en-US">
              <a:latin typeface="宋体" pitchFamily="2" charset="-122"/>
            </a:endParaRPr>
          </a:p>
        </p:txBody>
      </p:sp>
      <p:sp>
        <p:nvSpPr>
          <p:cNvPr id="228395" name="AutoShape 43"/>
          <p:cNvSpPr>
            <a:spLocks noChangeArrowheads="1"/>
          </p:cNvSpPr>
          <p:nvPr/>
        </p:nvSpPr>
        <p:spPr bwMode="auto">
          <a:xfrm>
            <a:off x="228600" y="3505200"/>
            <a:ext cx="1524000" cy="457200"/>
          </a:xfrm>
          <a:prstGeom prst="wedgeRoundRectCallout">
            <a:avLst>
              <a:gd name="adj1" fmla="val 86875"/>
              <a:gd name="adj2" fmla="val 151736"/>
              <a:gd name="adj3" fmla="val 16667"/>
            </a:avLst>
          </a:prstGeom>
          <a:solidFill>
            <a:srgbClr val="FFFFFF"/>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50000"/>
              </a:spcBef>
            </a:pPr>
            <a:r>
              <a:rPr lang="zh-CN" altLang="en-US">
                <a:solidFill>
                  <a:srgbClr val="008000"/>
                </a:solidFill>
                <a:latin typeface="宋体" pitchFamily="2" charset="-122"/>
              </a:rPr>
              <a:t>扩展窗口</a:t>
            </a:r>
            <a:endParaRPr lang="zh-CN" altLang="en-US">
              <a:latin typeface="宋体" pitchFamily="2" charset="-122"/>
            </a:endParaRPr>
          </a:p>
        </p:txBody>
      </p:sp>
      <p:sp>
        <p:nvSpPr>
          <p:cNvPr id="228396" name="AutoShape 44"/>
          <p:cNvSpPr>
            <a:spLocks noChangeArrowheads="1"/>
          </p:cNvSpPr>
          <p:nvPr/>
        </p:nvSpPr>
        <p:spPr bwMode="auto">
          <a:xfrm>
            <a:off x="228600" y="2590800"/>
            <a:ext cx="1524000" cy="457200"/>
          </a:xfrm>
          <a:prstGeom prst="wedgeRoundRectCallout">
            <a:avLst>
              <a:gd name="adj1" fmla="val 61875"/>
              <a:gd name="adj2" fmla="val 130903"/>
              <a:gd name="adj3" fmla="val 16667"/>
            </a:avLst>
          </a:prstGeom>
          <a:solidFill>
            <a:srgbClr val="FFFFFF"/>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50000"/>
              </a:spcBef>
            </a:pPr>
            <a:r>
              <a:rPr lang="zh-CN" altLang="en-US">
                <a:solidFill>
                  <a:srgbClr val="008000"/>
                </a:solidFill>
                <a:latin typeface="宋体" pitchFamily="2" charset="-122"/>
              </a:rPr>
              <a:t>扩展窗口</a:t>
            </a:r>
            <a:endParaRPr lang="zh-CN" altLang="en-US">
              <a:latin typeface="宋体" pitchFamily="2" charset="-122"/>
            </a:endParaRPr>
          </a:p>
        </p:txBody>
      </p:sp>
      <p:sp>
        <p:nvSpPr>
          <p:cNvPr id="228397" name="Text Box 45"/>
          <p:cNvSpPr txBox="1">
            <a:spLocks noChangeArrowheads="1"/>
          </p:cNvSpPr>
          <p:nvPr/>
        </p:nvSpPr>
        <p:spPr bwMode="auto">
          <a:xfrm>
            <a:off x="6248400" y="3048000"/>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3600" b="0"/>
          </a:p>
        </p:txBody>
      </p:sp>
      <p:grpSp>
        <p:nvGrpSpPr>
          <p:cNvPr id="228398" name="Group 46"/>
          <p:cNvGrpSpPr>
            <a:grpSpLocks/>
          </p:cNvGrpSpPr>
          <p:nvPr/>
        </p:nvGrpSpPr>
        <p:grpSpPr bwMode="auto">
          <a:xfrm>
            <a:off x="1143000" y="1295400"/>
            <a:ext cx="6553200" cy="533400"/>
            <a:chOff x="720" y="1152"/>
            <a:chExt cx="4128" cy="336"/>
          </a:xfrm>
        </p:grpSpPr>
        <p:sp>
          <p:nvSpPr>
            <p:cNvPr id="228399" name="Rectangle 47"/>
            <p:cNvSpPr>
              <a:spLocks noChangeArrowheads="1"/>
            </p:cNvSpPr>
            <p:nvPr/>
          </p:nvSpPr>
          <p:spPr bwMode="auto">
            <a:xfrm>
              <a:off x="3744" y="1152"/>
              <a:ext cx="1008"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8400" name="Group 48"/>
            <p:cNvGrpSpPr>
              <a:grpSpLocks/>
            </p:cNvGrpSpPr>
            <p:nvPr/>
          </p:nvGrpSpPr>
          <p:grpSpPr bwMode="auto">
            <a:xfrm>
              <a:off x="720" y="1152"/>
              <a:ext cx="4128" cy="336"/>
              <a:chOff x="720" y="1152"/>
              <a:chExt cx="4128" cy="336"/>
            </a:xfrm>
          </p:grpSpPr>
          <p:sp>
            <p:nvSpPr>
              <p:cNvPr id="228401" name="Text Box 49"/>
              <p:cNvSpPr txBox="1">
                <a:spLocks noChangeArrowheads="1"/>
              </p:cNvSpPr>
              <p:nvPr/>
            </p:nvSpPr>
            <p:spPr bwMode="auto">
              <a:xfrm>
                <a:off x="720" y="1171"/>
                <a:ext cx="2016" cy="317"/>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lnSpc>
                    <a:spcPct val="110000"/>
                  </a:lnSpc>
                  <a:spcBef>
                    <a:spcPct val="40000"/>
                  </a:spcBef>
                  <a:spcAft>
                    <a:spcPct val="10000"/>
                  </a:spcAft>
                </a:pPr>
                <a:r>
                  <a:rPr lang="en-US" altLang="zh-CN">
                    <a:solidFill>
                      <a:srgbClr val="FF0000"/>
                    </a:solidFill>
                    <a:latin typeface="宋体" pitchFamily="2" charset="-122"/>
                  </a:rPr>
                  <a:t>OP</a:t>
                </a:r>
              </a:p>
            </p:txBody>
          </p:sp>
          <p:sp>
            <p:nvSpPr>
              <p:cNvPr id="228402" name="Rectangle 50"/>
              <p:cNvSpPr>
                <a:spLocks noChangeArrowheads="1"/>
              </p:cNvSpPr>
              <p:nvPr/>
            </p:nvSpPr>
            <p:spPr bwMode="auto">
              <a:xfrm>
                <a:off x="2736" y="1152"/>
                <a:ext cx="1008"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03" name="Text Box 51"/>
              <p:cNvSpPr txBox="1">
                <a:spLocks noChangeArrowheads="1"/>
              </p:cNvSpPr>
              <p:nvPr/>
            </p:nvSpPr>
            <p:spPr bwMode="auto">
              <a:xfrm>
                <a:off x="3120" y="1152"/>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latin typeface="宋体" pitchFamily="2" charset="-122"/>
                  </a:rPr>
                  <a:t>A1</a:t>
                </a:r>
              </a:p>
            </p:txBody>
          </p:sp>
          <p:sp>
            <p:nvSpPr>
              <p:cNvPr id="228404" name="Text Box 52"/>
              <p:cNvSpPr txBox="1">
                <a:spLocks noChangeArrowheads="1"/>
              </p:cNvSpPr>
              <p:nvPr/>
            </p:nvSpPr>
            <p:spPr bwMode="auto">
              <a:xfrm>
                <a:off x="4128" y="1152"/>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latin typeface="宋体" pitchFamily="2" charset="-122"/>
                  </a:rPr>
                  <a:t>A2</a:t>
                </a:r>
              </a:p>
            </p:txBody>
          </p:sp>
        </p:grpSp>
      </p:grpSp>
      <p:grpSp>
        <p:nvGrpSpPr>
          <p:cNvPr id="228405" name="Group 53"/>
          <p:cNvGrpSpPr>
            <a:grpSpLocks/>
          </p:cNvGrpSpPr>
          <p:nvPr/>
        </p:nvGrpSpPr>
        <p:grpSpPr bwMode="auto">
          <a:xfrm>
            <a:off x="1143000" y="1295400"/>
            <a:ext cx="6858000" cy="533400"/>
            <a:chOff x="720" y="1680"/>
            <a:chExt cx="4320" cy="336"/>
          </a:xfrm>
        </p:grpSpPr>
        <p:sp>
          <p:nvSpPr>
            <p:cNvPr id="228406" name="Text Box 54"/>
            <p:cNvSpPr txBox="1">
              <a:spLocks noChangeArrowheads="1"/>
            </p:cNvSpPr>
            <p:nvPr/>
          </p:nvSpPr>
          <p:spPr bwMode="auto">
            <a:xfrm>
              <a:off x="720" y="1699"/>
              <a:ext cx="3024" cy="317"/>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lnSpc>
                  <a:spcPct val="110000"/>
                </a:lnSpc>
                <a:spcBef>
                  <a:spcPct val="40000"/>
                </a:spcBef>
                <a:spcAft>
                  <a:spcPct val="10000"/>
                </a:spcAft>
              </a:pPr>
              <a:r>
                <a:rPr lang="en-US" altLang="zh-CN">
                  <a:solidFill>
                    <a:srgbClr val="FF0000"/>
                  </a:solidFill>
                  <a:latin typeface="宋体" pitchFamily="2" charset="-122"/>
                </a:rPr>
                <a:t>OP</a:t>
              </a:r>
            </a:p>
          </p:txBody>
        </p:sp>
        <p:sp>
          <p:nvSpPr>
            <p:cNvPr id="228407" name="Rectangle 55"/>
            <p:cNvSpPr>
              <a:spLocks noChangeArrowheads="1"/>
            </p:cNvSpPr>
            <p:nvPr/>
          </p:nvSpPr>
          <p:spPr bwMode="auto">
            <a:xfrm>
              <a:off x="3744" y="1680"/>
              <a:ext cx="1008"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08" name="Text Box 56"/>
            <p:cNvSpPr txBox="1">
              <a:spLocks noChangeArrowheads="1"/>
            </p:cNvSpPr>
            <p:nvPr/>
          </p:nvSpPr>
          <p:spPr bwMode="auto">
            <a:xfrm>
              <a:off x="4128" y="1680"/>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latin typeface="宋体" pitchFamily="2" charset="-122"/>
                </a:rPr>
                <a:t>A1</a:t>
              </a:r>
            </a:p>
          </p:txBody>
        </p:sp>
      </p:grpSp>
      <p:sp>
        <p:nvSpPr>
          <p:cNvPr id="228409" name="Text Box 57"/>
          <p:cNvSpPr txBox="1">
            <a:spLocks noChangeArrowheads="1"/>
          </p:cNvSpPr>
          <p:nvPr/>
        </p:nvSpPr>
        <p:spPr bwMode="auto">
          <a:xfrm>
            <a:off x="1143000" y="1312863"/>
            <a:ext cx="6400800" cy="503237"/>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lnSpc>
                <a:spcPct val="110000"/>
              </a:lnSpc>
              <a:spcBef>
                <a:spcPct val="40000"/>
              </a:spcBef>
              <a:spcAft>
                <a:spcPct val="10000"/>
              </a:spcAft>
            </a:pPr>
            <a:r>
              <a:rPr lang="en-US" altLang="zh-CN">
                <a:solidFill>
                  <a:srgbClr val="FF0000"/>
                </a:solidFill>
                <a:latin typeface="宋体" pitchFamily="2" charset="-122"/>
              </a:rPr>
              <a:t>OP</a:t>
            </a:r>
            <a:endParaRPr lang="en-US" altLang="zh-CN">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83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83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283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83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839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2839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2837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283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2839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2840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2838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2838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2839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2840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228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9" grpId="0" animBg="1" autoUpdateAnimBg="0"/>
      <p:bldP spid="228375" grpId="0" autoUpdateAnimBg="0"/>
      <p:bldP spid="228381" grpId="0" autoUpdateAnimBg="0"/>
      <p:bldP spid="228387" grpId="0" autoUpdateAnimBg="0"/>
      <p:bldP spid="228394" grpId="0" animBg="1" autoUpdateAnimBg="0"/>
      <p:bldP spid="228395" grpId="0" animBg="1" autoUpdateAnimBg="0"/>
      <p:bldP spid="228396" grpId="0" animBg="1" autoUpdateAnimBg="0"/>
      <p:bldP spid="228409"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5"/>
          <p:cNvSpPr>
            <a:spLocks noGrp="1"/>
          </p:cNvSpPr>
          <p:nvPr>
            <p:ph type="ftr" sz="quarter" idx="12"/>
          </p:nvPr>
        </p:nvSpPr>
        <p:spPr/>
        <p:txBody>
          <a:bodyPr/>
          <a:lstStyle/>
          <a:p>
            <a:r>
              <a:rPr lang="zh-CN" altLang="en-US"/>
              <a:t>华南理工大学广州学院</a:t>
            </a:r>
          </a:p>
        </p:txBody>
      </p:sp>
      <p:sp>
        <p:nvSpPr>
          <p:cNvPr id="328709" name="Rectangle 5"/>
          <p:cNvSpPr>
            <a:spLocks noGrp="1" noChangeArrowheads="1"/>
          </p:cNvSpPr>
          <p:nvPr>
            <p:ph type="title"/>
          </p:nvPr>
        </p:nvSpPr>
        <p:spPr>
          <a:ln/>
        </p:spPr>
        <p:txBody>
          <a:bodyPr/>
          <a:lstStyle/>
          <a:p>
            <a:r>
              <a:rPr lang="en-US" altLang="zh-CN" sz="2400">
                <a:solidFill>
                  <a:schemeClr val="tx1"/>
                </a:solidFill>
                <a:latin typeface="Times New Roman" pitchFamily="18" charset="0"/>
              </a:rPr>
              <a:t>3.1 </a:t>
            </a:r>
            <a:r>
              <a:rPr lang="zh-CN" altLang="en-US" sz="2400">
                <a:solidFill>
                  <a:schemeClr val="tx1"/>
                </a:solidFill>
                <a:latin typeface="宋体" pitchFamily="2" charset="-122"/>
              </a:rPr>
              <a:t>指令格式</a:t>
            </a:r>
          </a:p>
        </p:txBody>
      </p:sp>
      <p:sp>
        <p:nvSpPr>
          <p:cNvPr id="328710" name="Rectangle 6"/>
          <p:cNvSpPr>
            <a:spLocks noChangeArrowheads="1"/>
          </p:cNvSpPr>
          <p:nvPr/>
        </p:nvSpPr>
        <p:spPr bwMode="auto">
          <a:xfrm>
            <a:off x="381000" y="914400"/>
            <a:ext cx="8153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10000"/>
              </a:lnSpc>
              <a:spcBef>
                <a:spcPct val="20000"/>
              </a:spcBef>
              <a:buSzPct val="90000"/>
            </a:pPr>
            <a:r>
              <a:rPr lang="zh-CN" altLang="en-US" sz="3200"/>
              <a:t>例</a:t>
            </a:r>
            <a:r>
              <a:rPr lang="en-US" altLang="zh-CN" sz="3200"/>
              <a:t>1</a:t>
            </a:r>
            <a:r>
              <a:rPr lang="zh-CN" altLang="en-US" sz="3200"/>
              <a:t>：某机字长</a:t>
            </a:r>
            <a:r>
              <a:rPr lang="en-US" altLang="zh-CN" sz="3200"/>
              <a:t>32</a:t>
            </a:r>
            <a:r>
              <a:rPr lang="zh-CN" altLang="en-US" sz="3200"/>
              <a:t>位，指令系统中具有二地址指令、一地址指令和零地址指令各位若干条，已知每个地址长</a:t>
            </a:r>
            <a:r>
              <a:rPr lang="en-US" altLang="zh-CN" sz="3200"/>
              <a:t>12</a:t>
            </a:r>
            <a:r>
              <a:rPr lang="zh-CN" altLang="en-US" sz="3200"/>
              <a:t>位，采用扩展操作码方式，问该指令系统中的二地址指令、一地址指令、零地址指令个最多能有多少条？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87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0"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5"/>
          <p:cNvSpPr>
            <a:spLocks noGrp="1"/>
          </p:cNvSpPr>
          <p:nvPr>
            <p:ph type="ftr" sz="quarter" idx="12"/>
          </p:nvPr>
        </p:nvSpPr>
        <p:spPr/>
        <p:txBody>
          <a:bodyPr/>
          <a:lstStyle/>
          <a:p>
            <a:r>
              <a:rPr lang="zh-CN" altLang="en-US"/>
              <a:t>华南理工大学广州学院</a:t>
            </a:r>
          </a:p>
        </p:txBody>
      </p:sp>
      <p:sp>
        <p:nvSpPr>
          <p:cNvPr id="331778" name="Rectangle 2"/>
          <p:cNvSpPr>
            <a:spLocks noGrp="1" noChangeArrowheads="1"/>
          </p:cNvSpPr>
          <p:nvPr>
            <p:ph type="title"/>
          </p:nvPr>
        </p:nvSpPr>
        <p:spPr>
          <a:ln/>
        </p:spPr>
        <p:txBody>
          <a:bodyPr/>
          <a:lstStyle/>
          <a:p>
            <a:r>
              <a:rPr lang="en-US" altLang="zh-CN" sz="2400">
                <a:solidFill>
                  <a:schemeClr val="tx1"/>
                </a:solidFill>
                <a:latin typeface="Times New Roman" pitchFamily="18" charset="0"/>
              </a:rPr>
              <a:t>3.1 </a:t>
            </a:r>
            <a:r>
              <a:rPr lang="zh-CN" altLang="en-US" sz="2400">
                <a:solidFill>
                  <a:schemeClr val="tx1"/>
                </a:solidFill>
                <a:latin typeface="宋体" pitchFamily="2" charset="-122"/>
              </a:rPr>
              <a:t>指令格式</a:t>
            </a:r>
          </a:p>
        </p:txBody>
      </p:sp>
      <p:sp>
        <p:nvSpPr>
          <p:cNvPr id="331779" name="Rectangle 3"/>
          <p:cNvSpPr>
            <a:spLocks noChangeArrowheads="1"/>
          </p:cNvSpPr>
          <p:nvPr/>
        </p:nvSpPr>
        <p:spPr bwMode="auto">
          <a:xfrm>
            <a:off x="381000" y="914400"/>
            <a:ext cx="8153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10000"/>
              </a:lnSpc>
              <a:spcBef>
                <a:spcPct val="20000"/>
              </a:spcBef>
              <a:buSzPct val="90000"/>
            </a:pPr>
            <a:r>
              <a:rPr lang="zh-CN" altLang="en-US" sz="3200">
                <a:solidFill>
                  <a:schemeClr val="tx2"/>
                </a:solidFill>
              </a:rPr>
              <a:t>扩展操作码的注意事项：</a:t>
            </a:r>
          </a:p>
          <a:p>
            <a:pPr marL="342900" indent="-342900">
              <a:lnSpc>
                <a:spcPct val="110000"/>
              </a:lnSpc>
              <a:spcBef>
                <a:spcPct val="20000"/>
              </a:spcBef>
              <a:buSzPct val="90000"/>
            </a:pPr>
            <a:r>
              <a:rPr lang="en-US" altLang="zh-CN" sz="2800"/>
              <a:t>1</a:t>
            </a:r>
            <a:r>
              <a:rPr lang="zh-CN" altLang="en-US" sz="2800"/>
              <a:t>、不允许短码是长码的前缀，即短码不能与长码的开始部分相同，否则将无法保证阶码的唯一性和实时性；</a:t>
            </a:r>
          </a:p>
          <a:p>
            <a:pPr marL="342900" indent="-342900">
              <a:lnSpc>
                <a:spcPct val="110000"/>
              </a:lnSpc>
              <a:spcBef>
                <a:spcPct val="20000"/>
              </a:spcBef>
              <a:buSzPct val="90000"/>
            </a:pPr>
            <a:r>
              <a:rPr lang="en-US" altLang="zh-CN" sz="2800"/>
              <a:t>2</a:t>
            </a:r>
            <a:r>
              <a:rPr lang="zh-CN" altLang="en-US" sz="2800"/>
              <a:t>、各条指令的操作码一定不能重复，而且各条指令的格式安排应该统一规整。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1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1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17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14" name="页脚占位符 5"/>
          <p:cNvSpPr>
            <a:spLocks noGrp="1"/>
          </p:cNvSpPr>
          <p:nvPr>
            <p:ph type="ftr" sz="quarter" idx="12"/>
          </p:nvPr>
        </p:nvSpPr>
        <p:spPr/>
        <p:txBody>
          <a:bodyPr/>
          <a:lstStyle/>
          <a:p>
            <a:r>
              <a:rPr lang="zh-CN" altLang="en-US"/>
              <a:t>华南理工大学广州学院</a:t>
            </a:r>
          </a:p>
        </p:txBody>
      </p:sp>
      <p:sp>
        <p:nvSpPr>
          <p:cNvPr id="206850" name="Rectangle 2"/>
          <p:cNvSpPr>
            <a:spLocks noGrp="1" noChangeArrowheads="1"/>
          </p:cNvSpPr>
          <p:nvPr>
            <p:ph type="title"/>
          </p:nvPr>
        </p:nvSpPr>
        <p:spPr/>
        <p:txBody>
          <a:bodyPr/>
          <a:lstStyle/>
          <a:p>
            <a:r>
              <a:rPr lang="zh-CN" altLang="en-US">
                <a:solidFill>
                  <a:schemeClr val="tx1"/>
                </a:solidFill>
                <a:latin typeface="Times New Roman" pitchFamily="18" charset="0"/>
              </a:rPr>
              <a:t>第</a:t>
            </a:r>
            <a:r>
              <a:rPr lang="en-US" altLang="zh-CN">
                <a:solidFill>
                  <a:schemeClr val="tx1"/>
                </a:solidFill>
                <a:latin typeface="Times New Roman" pitchFamily="18" charset="0"/>
              </a:rPr>
              <a:t>3</a:t>
            </a:r>
            <a:r>
              <a:rPr lang="zh-CN" altLang="en-US">
                <a:solidFill>
                  <a:schemeClr val="tx1"/>
                </a:solidFill>
                <a:latin typeface="Times New Roman" pitchFamily="18" charset="0"/>
              </a:rPr>
              <a:t>章</a:t>
            </a:r>
            <a:endParaRPr lang="zh-CN" altLang="en-US" sz="3200">
              <a:latin typeface="Times New Roman" pitchFamily="18" charset="0"/>
            </a:endParaRPr>
          </a:p>
        </p:txBody>
      </p:sp>
      <p:grpSp>
        <p:nvGrpSpPr>
          <p:cNvPr id="206851" name="Group 3"/>
          <p:cNvGrpSpPr>
            <a:grpSpLocks/>
          </p:cNvGrpSpPr>
          <p:nvPr/>
        </p:nvGrpSpPr>
        <p:grpSpPr bwMode="auto">
          <a:xfrm>
            <a:off x="3581400" y="2362200"/>
            <a:ext cx="2335213" cy="1981200"/>
            <a:chOff x="2496" y="1488"/>
            <a:chExt cx="1471" cy="1248"/>
          </a:xfrm>
        </p:grpSpPr>
        <p:sp>
          <p:nvSpPr>
            <p:cNvPr id="206852" name="Oval 4"/>
            <p:cNvSpPr>
              <a:spLocks noChangeArrowheads="1"/>
            </p:cNvSpPr>
            <p:nvPr/>
          </p:nvSpPr>
          <p:spPr bwMode="auto">
            <a:xfrm>
              <a:off x="2496" y="1488"/>
              <a:ext cx="1285" cy="1248"/>
            </a:xfrm>
            <a:prstGeom prst="ellipse">
              <a:avLst/>
            </a:prstGeom>
            <a:solidFill>
              <a:srgbClr val="FF9933"/>
            </a:solidFill>
            <a:ln w="9525">
              <a:solidFill>
                <a:srgbClr val="FF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endParaRPr lang="zh-CN" altLang="zh-CN">
                <a:solidFill>
                  <a:srgbClr val="FF0000"/>
                </a:solidFill>
              </a:endParaRPr>
            </a:p>
          </p:txBody>
        </p:sp>
        <p:sp>
          <p:nvSpPr>
            <p:cNvPr id="206853" name="Text Box 5"/>
            <p:cNvSpPr txBox="1">
              <a:spLocks noChangeArrowheads="1"/>
            </p:cNvSpPr>
            <p:nvPr/>
          </p:nvSpPr>
          <p:spPr bwMode="auto">
            <a:xfrm>
              <a:off x="2832" y="1920"/>
              <a:ext cx="113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3200"/>
                <a:t>裸机</a:t>
              </a:r>
            </a:p>
          </p:txBody>
        </p:sp>
      </p:grpSp>
      <p:grpSp>
        <p:nvGrpSpPr>
          <p:cNvPr id="206854" name="Group 6"/>
          <p:cNvGrpSpPr>
            <a:grpSpLocks/>
          </p:cNvGrpSpPr>
          <p:nvPr/>
        </p:nvGrpSpPr>
        <p:grpSpPr bwMode="auto">
          <a:xfrm>
            <a:off x="2590800" y="1447800"/>
            <a:ext cx="3962400" cy="3810000"/>
            <a:chOff x="1872" y="912"/>
            <a:chExt cx="2496" cy="2400"/>
          </a:xfrm>
        </p:grpSpPr>
        <p:sp>
          <p:nvSpPr>
            <p:cNvPr id="206855" name="AutoShape 7"/>
            <p:cNvSpPr>
              <a:spLocks noChangeArrowheads="1"/>
            </p:cNvSpPr>
            <p:nvPr/>
          </p:nvSpPr>
          <p:spPr bwMode="auto">
            <a:xfrm>
              <a:off x="1872" y="912"/>
              <a:ext cx="2496" cy="24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6" name="Text Box 8"/>
            <p:cNvSpPr txBox="1">
              <a:spLocks noChangeArrowheads="1"/>
            </p:cNvSpPr>
            <p:nvPr/>
          </p:nvSpPr>
          <p:spPr bwMode="auto">
            <a:xfrm>
              <a:off x="2784" y="1056"/>
              <a:ext cx="1008" cy="36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3200"/>
                <a:t>软件</a:t>
              </a:r>
            </a:p>
          </p:txBody>
        </p:sp>
      </p:grpSp>
      <p:grpSp>
        <p:nvGrpSpPr>
          <p:cNvPr id="206857" name="Group 9"/>
          <p:cNvGrpSpPr>
            <a:grpSpLocks/>
          </p:cNvGrpSpPr>
          <p:nvPr/>
        </p:nvGrpSpPr>
        <p:grpSpPr bwMode="auto">
          <a:xfrm>
            <a:off x="3505200" y="1600200"/>
            <a:ext cx="4572000" cy="2819400"/>
            <a:chOff x="2208" y="1008"/>
            <a:chExt cx="2880" cy="1776"/>
          </a:xfrm>
        </p:grpSpPr>
        <p:sp>
          <p:nvSpPr>
            <p:cNvPr id="206858" name="AutoShape 10"/>
            <p:cNvSpPr>
              <a:spLocks noChangeArrowheads="1"/>
            </p:cNvSpPr>
            <p:nvPr/>
          </p:nvSpPr>
          <p:spPr bwMode="auto">
            <a:xfrm>
              <a:off x="2208" y="1440"/>
              <a:ext cx="1392" cy="1344"/>
            </a:xfrm>
            <a:custGeom>
              <a:avLst/>
              <a:gdLst>
                <a:gd name="G0" fmla="+- 2455 0 0"/>
                <a:gd name="G1" fmla="+- 21600 0 2455"/>
                <a:gd name="G2" fmla="+- 21600 0 245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55" y="10800"/>
                  </a:moveTo>
                  <a:cubicBezTo>
                    <a:pt x="2455" y="15409"/>
                    <a:pt x="6191" y="19145"/>
                    <a:pt x="10800" y="19145"/>
                  </a:cubicBezTo>
                  <a:cubicBezTo>
                    <a:pt x="15409" y="19145"/>
                    <a:pt x="19145" y="15409"/>
                    <a:pt x="19145" y="10800"/>
                  </a:cubicBezTo>
                  <a:cubicBezTo>
                    <a:pt x="19145" y="6191"/>
                    <a:pt x="15409" y="2455"/>
                    <a:pt x="10800" y="2455"/>
                  </a:cubicBezTo>
                  <a:cubicBezTo>
                    <a:pt x="6191" y="2455"/>
                    <a:pt x="2455" y="6191"/>
                    <a:pt x="2455" y="10800"/>
                  </a:cubicBezTo>
                  <a:close/>
                </a:path>
              </a:pathLst>
            </a:cu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endParaRPr lang="zh-CN" altLang="zh-CN">
                <a:solidFill>
                  <a:srgbClr val="FF0000"/>
                </a:solidFill>
              </a:endParaRPr>
            </a:p>
          </p:txBody>
        </p:sp>
        <p:sp>
          <p:nvSpPr>
            <p:cNvPr id="206859" name="Line 11"/>
            <p:cNvSpPr>
              <a:spLocks noChangeShapeType="1"/>
            </p:cNvSpPr>
            <p:nvPr/>
          </p:nvSpPr>
          <p:spPr bwMode="auto">
            <a:xfrm flipV="1">
              <a:off x="3312" y="1344"/>
              <a:ext cx="912"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60" name="Text Box 12"/>
            <p:cNvSpPr txBox="1">
              <a:spLocks noChangeArrowheads="1"/>
            </p:cNvSpPr>
            <p:nvPr/>
          </p:nvSpPr>
          <p:spPr bwMode="auto">
            <a:xfrm>
              <a:off x="3888" y="1008"/>
              <a:ext cx="12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3200"/>
                <a:t>指令系统</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68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068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068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5"/>
          <p:cNvSpPr>
            <a:spLocks noGrp="1"/>
          </p:cNvSpPr>
          <p:nvPr>
            <p:ph type="ftr" sz="quarter" idx="12"/>
          </p:nvPr>
        </p:nvSpPr>
        <p:spPr/>
        <p:txBody>
          <a:bodyPr/>
          <a:lstStyle/>
          <a:p>
            <a:r>
              <a:rPr lang="zh-CN" altLang="en-US"/>
              <a:t>华南理工大学广州学院</a:t>
            </a:r>
          </a:p>
        </p:txBody>
      </p:sp>
      <p:sp>
        <p:nvSpPr>
          <p:cNvPr id="329730" name="Rectangle 2"/>
          <p:cNvSpPr>
            <a:spLocks noGrp="1" noChangeArrowheads="1"/>
          </p:cNvSpPr>
          <p:nvPr>
            <p:ph type="title"/>
          </p:nvPr>
        </p:nvSpPr>
        <p:spPr>
          <a:ln/>
        </p:spPr>
        <p:txBody>
          <a:bodyPr/>
          <a:lstStyle/>
          <a:p>
            <a:r>
              <a:rPr lang="en-US" altLang="zh-CN" sz="2400">
                <a:solidFill>
                  <a:schemeClr val="tx1"/>
                </a:solidFill>
                <a:latin typeface="Times New Roman" pitchFamily="18" charset="0"/>
              </a:rPr>
              <a:t>3.1 </a:t>
            </a:r>
            <a:r>
              <a:rPr lang="zh-CN" altLang="en-US" sz="2400">
                <a:solidFill>
                  <a:schemeClr val="tx1"/>
                </a:solidFill>
                <a:latin typeface="宋体" pitchFamily="2" charset="-122"/>
              </a:rPr>
              <a:t>指令格式</a:t>
            </a:r>
          </a:p>
        </p:txBody>
      </p:sp>
      <p:sp>
        <p:nvSpPr>
          <p:cNvPr id="329731" name="Rectangle 3"/>
          <p:cNvSpPr>
            <a:spLocks noChangeArrowheads="1"/>
          </p:cNvSpPr>
          <p:nvPr/>
        </p:nvSpPr>
        <p:spPr bwMode="auto">
          <a:xfrm>
            <a:off x="381000" y="914400"/>
            <a:ext cx="8153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10000"/>
              </a:lnSpc>
              <a:spcBef>
                <a:spcPct val="20000"/>
              </a:spcBef>
              <a:buSzPct val="90000"/>
            </a:pPr>
            <a:r>
              <a:rPr lang="zh-CN" altLang="en-US" sz="3200" dirty="0"/>
              <a:t>例</a:t>
            </a:r>
            <a:r>
              <a:rPr lang="en-US" altLang="zh-CN" sz="3200" dirty="0"/>
              <a:t>2</a:t>
            </a:r>
            <a:r>
              <a:rPr lang="zh-CN" altLang="en-US" sz="3200" dirty="0"/>
              <a:t>：指令字长为</a:t>
            </a:r>
            <a:r>
              <a:rPr lang="en-US" altLang="zh-CN" sz="3200" dirty="0"/>
              <a:t>12</a:t>
            </a:r>
            <a:r>
              <a:rPr lang="zh-CN" altLang="en-US" sz="3200" dirty="0"/>
              <a:t>位，每个地址码为</a:t>
            </a:r>
            <a:r>
              <a:rPr lang="en-US" altLang="zh-CN" sz="3200" dirty="0" smtClean="0"/>
              <a:t>3</a:t>
            </a:r>
            <a:r>
              <a:rPr lang="zh-CN" altLang="en-US" sz="3200" dirty="0" smtClean="0"/>
              <a:t>位，</a:t>
            </a:r>
            <a:r>
              <a:rPr lang="zh-CN" altLang="en-US" sz="3200" dirty="0"/>
              <a:t>采用扩展操作码的方式，设计</a:t>
            </a:r>
            <a:r>
              <a:rPr lang="en-US" altLang="zh-CN" sz="3200" dirty="0"/>
              <a:t>4</a:t>
            </a:r>
            <a:r>
              <a:rPr lang="zh-CN" altLang="en-US" sz="3200" dirty="0"/>
              <a:t>条三地址指令、</a:t>
            </a:r>
            <a:r>
              <a:rPr lang="en-US" altLang="zh-CN" sz="3200" dirty="0"/>
              <a:t>16</a:t>
            </a:r>
            <a:r>
              <a:rPr lang="zh-CN" altLang="en-US" sz="3200" dirty="0"/>
              <a:t>条二地址指令、</a:t>
            </a:r>
            <a:r>
              <a:rPr lang="en-US" altLang="zh-CN" sz="3200" dirty="0"/>
              <a:t>64</a:t>
            </a:r>
            <a:r>
              <a:rPr lang="zh-CN" altLang="en-US" sz="3200" dirty="0"/>
              <a:t>条一地址指令和</a:t>
            </a:r>
            <a:r>
              <a:rPr lang="en-US" altLang="zh-CN" sz="3200" dirty="0"/>
              <a:t>16</a:t>
            </a:r>
            <a:r>
              <a:rPr lang="zh-CN" altLang="en-US" sz="3200" dirty="0"/>
              <a:t>条零地址指令，给出一种操作码的扩展方案。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97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p:cNvSpPr>
          <p:nvPr>
            <p:ph type="title"/>
          </p:nvPr>
        </p:nvSpPr>
        <p:spPr>
          <a:xfrm>
            <a:off x="838200" y="762000"/>
            <a:ext cx="8229600" cy="563563"/>
          </a:xfrm>
        </p:spPr>
        <p:txBody>
          <a:bodyPr/>
          <a:lstStyle/>
          <a:p>
            <a:r>
              <a:rPr lang="zh-CN" altLang="en-US" smtClean="0"/>
              <a:t>知识点</a:t>
            </a:r>
            <a:r>
              <a:rPr lang="en-US" altLang="zh-CN" smtClean="0"/>
              <a:t>10</a:t>
            </a:r>
            <a:r>
              <a:rPr lang="zh-CN" altLang="en-US" smtClean="0"/>
              <a:t>：指令系统</a:t>
            </a:r>
            <a:endParaRPr lang="zh-CN" altLang="zh-CN" smtClean="0"/>
          </a:p>
        </p:txBody>
      </p:sp>
      <p:sp>
        <p:nvSpPr>
          <p:cNvPr id="4" name="灯片编号占位符 3"/>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AB50FAC-8154-4EE5-B763-0E6099391065}" type="slidenum">
              <a:rPr lang="en-US" altLang="zh-CN">
                <a:solidFill>
                  <a:srgbClr val="17347D"/>
                </a:solidFill>
                <a:latin typeface="Verdana" pitchFamily="34" charset="0"/>
              </a:rPr>
              <a:pPr eaLnBrk="1" hangingPunct="1"/>
              <a:t>31</a:t>
            </a:fld>
            <a:endParaRPr lang="en-US" altLang="zh-CN">
              <a:solidFill>
                <a:srgbClr val="17347D"/>
              </a:solidFill>
              <a:latin typeface="Verdana" pitchFamily="34" charset="0"/>
            </a:endParaRPr>
          </a:p>
        </p:txBody>
      </p:sp>
      <p:sp>
        <p:nvSpPr>
          <p:cNvPr id="2" name="内容占位符 1"/>
          <p:cNvSpPr>
            <a:spLocks noGrp="1"/>
          </p:cNvSpPr>
          <p:nvPr>
            <p:ph idx="1"/>
          </p:nvPr>
        </p:nvSpPr>
        <p:spPr/>
        <p:txBody>
          <a:bodyPr/>
          <a:lstStyle/>
          <a:p>
            <a:pPr>
              <a:defRPr/>
            </a:pPr>
            <a:r>
              <a:rPr lang="zh-CN" altLang="en-US" sz="2800" dirty="0" smtClean="0"/>
              <a:t>例</a:t>
            </a:r>
            <a:r>
              <a:rPr lang="en-US" altLang="zh-CN" sz="2800" dirty="0" smtClean="0"/>
              <a:t>1</a:t>
            </a:r>
            <a:r>
              <a:rPr lang="zh-CN" altLang="en-US" sz="2800" dirty="0" smtClean="0"/>
              <a:t>、</a:t>
            </a:r>
            <a:r>
              <a:rPr lang="zh-CN" altLang="zh-CN" sz="2800" dirty="0" smtClean="0"/>
              <a:t>某</a:t>
            </a:r>
            <a:r>
              <a:rPr lang="zh-CN" altLang="zh-CN" sz="2800" dirty="0"/>
              <a:t>计算机指令字长为</a:t>
            </a:r>
            <a:r>
              <a:rPr lang="en-US" altLang="zh-CN" sz="2800" dirty="0"/>
              <a:t>16</a:t>
            </a:r>
            <a:r>
              <a:rPr lang="zh-CN" altLang="zh-CN" sz="2800" dirty="0"/>
              <a:t>位，指令有双操作数、单操作数和无操作数三种格式，每个操作数字段均用</a:t>
            </a:r>
            <a:r>
              <a:rPr lang="en-US" altLang="zh-CN" sz="2800" dirty="0"/>
              <a:t>6</a:t>
            </a:r>
            <a:r>
              <a:rPr lang="zh-CN" altLang="zh-CN" sz="2800" dirty="0"/>
              <a:t>位二进制数表示，该指令系统共有</a:t>
            </a:r>
            <a:r>
              <a:rPr lang="en-US" altLang="zh-CN" sz="2800" dirty="0"/>
              <a:t>m</a:t>
            </a:r>
            <a:r>
              <a:rPr lang="zh-CN" altLang="zh-CN" sz="2800" dirty="0"/>
              <a:t>条（</a:t>
            </a:r>
            <a:r>
              <a:rPr lang="en-US" altLang="zh-CN" sz="2800" dirty="0"/>
              <a:t>m&lt;16</a:t>
            </a:r>
            <a:r>
              <a:rPr lang="zh-CN" altLang="zh-CN" sz="2800" dirty="0"/>
              <a:t>）条双操作数指令，并存在无操作数指令。若采用扩展操作码技术，那么最多还可设计出</a:t>
            </a:r>
            <a:r>
              <a:rPr lang="zh-CN" altLang="zh-CN" sz="2800" u="sng" dirty="0"/>
              <a:t>（</a:t>
            </a:r>
            <a:r>
              <a:rPr lang="en-US" altLang="zh-CN" sz="2800" u="sng" dirty="0"/>
              <a:t>6</a:t>
            </a:r>
            <a:r>
              <a:rPr lang="zh-CN" altLang="zh-CN" sz="2800" u="sng" dirty="0"/>
              <a:t>）</a:t>
            </a:r>
            <a:r>
              <a:rPr lang="zh-CN" altLang="zh-CN" sz="2800" dirty="0"/>
              <a:t>条单操作数指令。</a:t>
            </a:r>
          </a:p>
          <a:p>
            <a:pPr marL="0" indent="0">
              <a:buFont typeface="Wingdings" pitchFamily="2" charset="2"/>
              <a:buNone/>
              <a:defRPr/>
            </a:pPr>
            <a:r>
              <a:rPr lang="zh-CN" altLang="zh-CN" sz="2800" dirty="0"/>
              <a:t>（</a:t>
            </a:r>
            <a:r>
              <a:rPr lang="en-US" altLang="zh-CN" sz="2800" dirty="0"/>
              <a:t>6</a:t>
            </a:r>
            <a:r>
              <a:rPr lang="zh-CN" altLang="zh-CN" sz="2800" dirty="0"/>
              <a:t>）</a:t>
            </a:r>
            <a:r>
              <a:rPr lang="en-US" altLang="zh-CN" sz="2800" dirty="0"/>
              <a:t>A.   2</a:t>
            </a:r>
            <a:r>
              <a:rPr lang="en-US" altLang="zh-CN" sz="2800" baseline="30000" dirty="0"/>
              <a:t>6</a:t>
            </a:r>
            <a:r>
              <a:rPr lang="zh-CN" altLang="zh-CN" sz="2800" dirty="0"/>
              <a:t>　　</a:t>
            </a:r>
            <a:r>
              <a:rPr lang="en-US" altLang="zh-CN" sz="2800" dirty="0"/>
              <a:t> </a:t>
            </a:r>
            <a:r>
              <a:rPr lang="en-US" altLang="zh-CN" sz="2800" dirty="0" smtClean="0"/>
              <a:t>                  B</a:t>
            </a:r>
            <a:r>
              <a:rPr lang="en-US" altLang="zh-CN" sz="2800" dirty="0"/>
              <a:t>.</a:t>
            </a:r>
            <a:r>
              <a:rPr lang="zh-CN" altLang="zh-CN" sz="2800" dirty="0"/>
              <a:t>　（</a:t>
            </a:r>
            <a:r>
              <a:rPr lang="en-US" altLang="zh-CN" sz="2800" dirty="0"/>
              <a:t>2</a:t>
            </a:r>
            <a:r>
              <a:rPr lang="en-US" altLang="zh-CN" sz="2800" baseline="30000" dirty="0"/>
              <a:t>4</a:t>
            </a:r>
            <a:r>
              <a:rPr lang="en-US" altLang="zh-CN" sz="2800" dirty="0"/>
              <a:t>-m</a:t>
            </a:r>
            <a:r>
              <a:rPr lang="zh-CN" altLang="zh-CN" sz="2800" dirty="0"/>
              <a:t>）×</a:t>
            </a:r>
            <a:r>
              <a:rPr lang="en-US" altLang="zh-CN" sz="2800" dirty="0"/>
              <a:t>2</a:t>
            </a:r>
            <a:r>
              <a:rPr lang="en-US" altLang="zh-CN" sz="2800" baseline="30000" dirty="0"/>
              <a:t>6</a:t>
            </a:r>
            <a:r>
              <a:rPr lang="en-US" altLang="zh-CN" sz="2800" dirty="0"/>
              <a:t>-1</a:t>
            </a:r>
            <a:r>
              <a:rPr lang="zh-CN" altLang="zh-CN" sz="2800" dirty="0"/>
              <a:t>　</a:t>
            </a:r>
            <a:r>
              <a:rPr lang="en-US" altLang="zh-CN" sz="2800" dirty="0"/>
              <a:t>  </a:t>
            </a:r>
            <a:endParaRPr lang="en-US" altLang="zh-CN" sz="2800" dirty="0" smtClean="0"/>
          </a:p>
          <a:p>
            <a:pPr marL="0" indent="0">
              <a:buFont typeface="Wingdings" pitchFamily="2" charset="2"/>
              <a:buNone/>
              <a:defRPr/>
            </a:pPr>
            <a:r>
              <a:rPr lang="en-US" altLang="zh-CN" sz="2800" dirty="0"/>
              <a:t> </a:t>
            </a:r>
            <a:r>
              <a:rPr lang="en-US" altLang="zh-CN" sz="2800" dirty="0" smtClean="0"/>
              <a:t>         C</a:t>
            </a:r>
            <a:r>
              <a:rPr lang="en-US" altLang="zh-CN" sz="2800" dirty="0"/>
              <a:t>.</a:t>
            </a:r>
            <a:r>
              <a:rPr lang="zh-CN" altLang="zh-CN" sz="2800" dirty="0"/>
              <a:t>（</a:t>
            </a:r>
            <a:r>
              <a:rPr lang="en-US" altLang="zh-CN" sz="2800" dirty="0"/>
              <a:t>2</a:t>
            </a:r>
            <a:r>
              <a:rPr lang="en-US" altLang="zh-CN" sz="2800" baseline="30000" dirty="0"/>
              <a:t>4</a:t>
            </a:r>
            <a:r>
              <a:rPr lang="en-US" altLang="zh-CN" sz="2800" dirty="0"/>
              <a:t>-m</a:t>
            </a:r>
            <a:r>
              <a:rPr lang="zh-CN" altLang="zh-CN" sz="2800" dirty="0"/>
              <a:t>）×</a:t>
            </a:r>
            <a:r>
              <a:rPr lang="en-US" altLang="zh-CN" sz="2800" dirty="0"/>
              <a:t>2</a:t>
            </a:r>
            <a:r>
              <a:rPr lang="en-US" altLang="zh-CN" sz="2800" baseline="30000" dirty="0"/>
              <a:t>6</a:t>
            </a:r>
            <a:r>
              <a:rPr lang="zh-CN" altLang="zh-CN" sz="2800" dirty="0"/>
              <a:t>　</a:t>
            </a:r>
            <a:r>
              <a:rPr lang="en-US" altLang="zh-CN" sz="2800" dirty="0"/>
              <a:t>  </a:t>
            </a:r>
            <a:r>
              <a:rPr lang="zh-CN" altLang="zh-CN" sz="2800" dirty="0"/>
              <a:t>　</a:t>
            </a:r>
            <a:r>
              <a:rPr lang="en-US" altLang="zh-CN" sz="2800" dirty="0"/>
              <a:t>D. </a:t>
            </a:r>
            <a:r>
              <a:rPr lang="zh-CN" altLang="zh-CN" sz="2800" dirty="0"/>
              <a:t>（</a:t>
            </a:r>
            <a:r>
              <a:rPr lang="en-US" altLang="zh-CN" sz="2800" dirty="0"/>
              <a:t>2</a:t>
            </a:r>
            <a:r>
              <a:rPr lang="en-US" altLang="zh-CN" sz="2800" baseline="30000" dirty="0"/>
              <a:t>4</a:t>
            </a:r>
            <a:r>
              <a:rPr lang="en-US" altLang="zh-CN" sz="2800" dirty="0"/>
              <a:t>-m</a:t>
            </a:r>
            <a:r>
              <a:rPr lang="zh-CN" altLang="zh-CN" sz="2800" dirty="0"/>
              <a:t>）×（</a:t>
            </a:r>
            <a:r>
              <a:rPr lang="en-US" altLang="zh-CN" sz="2800" dirty="0"/>
              <a:t>2</a:t>
            </a:r>
            <a:r>
              <a:rPr lang="en-US" altLang="zh-CN" sz="2800" baseline="30000" dirty="0"/>
              <a:t>6</a:t>
            </a:r>
            <a:r>
              <a:rPr lang="en-US" altLang="zh-CN" sz="2800" dirty="0"/>
              <a:t>-1</a:t>
            </a:r>
            <a:r>
              <a:rPr lang="zh-CN" altLang="zh-CN" sz="2800" dirty="0"/>
              <a:t>）</a:t>
            </a:r>
          </a:p>
          <a:p>
            <a:pPr marL="0" indent="0">
              <a:buFont typeface="Wingdings" pitchFamily="2" charset="2"/>
              <a:buNone/>
              <a:defRPr/>
            </a:pPr>
            <a:endParaRPr lang="zh-CN" altLang="zh-CN" sz="2800" dirty="0"/>
          </a:p>
        </p:txBody>
      </p:sp>
      <p:sp>
        <p:nvSpPr>
          <p:cNvPr id="13722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0" lang="zh-CN" altLang="en-US" sz="1800" b="0" smtClean="0">
              <a:solidFill>
                <a:srgbClr val="17347D"/>
              </a:solidFill>
              <a:latin typeface="Arial" charset="0"/>
              <a:ea typeface="宋体" charset="-122"/>
            </a:endParaRPr>
          </a:p>
        </p:txBody>
      </p:sp>
    </p:spTree>
    <p:extLst>
      <p:ext uri="{BB962C8B-B14F-4D97-AF65-F5344CB8AC3E}">
        <p14:creationId xmlns:p14="http://schemas.microsoft.com/office/powerpoint/2010/main" val="15053861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29378"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Times New Roman" pitchFamily="18" charset="0"/>
              </a:rPr>
              <a:t>寻址技术</a:t>
            </a:r>
          </a:p>
        </p:txBody>
      </p:sp>
      <p:sp>
        <p:nvSpPr>
          <p:cNvPr id="229379" name="Rectangle 3"/>
          <p:cNvSpPr>
            <a:spLocks noGrp="1" noChangeArrowheads="1"/>
          </p:cNvSpPr>
          <p:nvPr>
            <p:ph type="body" idx="4294967295"/>
          </p:nvPr>
        </p:nvSpPr>
        <p:spPr>
          <a:xfrm>
            <a:off x="381000" y="914400"/>
            <a:ext cx="8153400" cy="5181600"/>
          </a:xfrm>
        </p:spPr>
        <p:txBody>
          <a:bodyPr/>
          <a:lstStyle/>
          <a:p>
            <a:pPr>
              <a:lnSpc>
                <a:spcPct val="110000"/>
              </a:lnSpc>
              <a:buFontTx/>
              <a:buNone/>
            </a:pPr>
            <a:r>
              <a:rPr lang="en-US" altLang="zh-CN" b="1">
                <a:latin typeface="Times New Roman" pitchFamily="18" charset="0"/>
              </a:rPr>
              <a:t>            3.2</a:t>
            </a:r>
            <a:r>
              <a:rPr lang="zh-CN" altLang="en-US" b="1">
                <a:latin typeface="Times New Roman" pitchFamily="18" charset="0"/>
              </a:rPr>
              <a:t>寻址技术</a:t>
            </a:r>
          </a:p>
          <a:p>
            <a:pPr>
              <a:lnSpc>
                <a:spcPct val="110000"/>
              </a:lnSpc>
              <a:buFontTx/>
              <a:buNone/>
            </a:pPr>
            <a:r>
              <a:rPr lang="zh-CN" altLang="en-US" b="1">
                <a:latin typeface="Times New Roman" pitchFamily="18" charset="0"/>
              </a:rPr>
              <a:t>          寻址，指的是寻找</a:t>
            </a:r>
            <a:r>
              <a:rPr lang="zh-CN" altLang="en-US" b="1">
                <a:solidFill>
                  <a:schemeClr val="tx2"/>
                </a:solidFill>
                <a:latin typeface="Times New Roman" pitchFamily="18" charset="0"/>
              </a:rPr>
              <a:t>操作数的地址</a:t>
            </a:r>
            <a:r>
              <a:rPr lang="zh-CN" altLang="en-US" b="1">
                <a:latin typeface="宋体" pitchFamily="2" charset="-122"/>
              </a:rPr>
              <a:t>或</a:t>
            </a:r>
            <a:r>
              <a:rPr lang="zh-CN" altLang="en-US" b="1">
                <a:solidFill>
                  <a:schemeClr val="tx2"/>
                </a:solidFill>
                <a:latin typeface="宋体" pitchFamily="2" charset="-122"/>
              </a:rPr>
              <a:t>下一条将要执行的指令地址</a:t>
            </a:r>
            <a:r>
              <a:rPr lang="zh-CN" altLang="en-US" b="1">
                <a:latin typeface="宋体" pitchFamily="2" charset="-122"/>
              </a:rPr>
              <a:t>。</a:t>
            </a:r>
            <a:r>
              <a:rPr lang="zh-CN" altLang="en-US" b="1">
                <a:latin typeface="Times New Roman" pitchFamily="18" charset="0"/>
              </a:rPr>
              <a:t>寻址技术包括</a:t>
            </a:r>
            <a:r>
              <a:rPr lang="zh-CN" altLang="en-US" b="1">
                <a:solidFill>
                  <a:srgbClr val="FF3300"/>
                </a:solidFill>
                <a:latin typeface="Times New Roman" pitchFamily="18" charset="0"/>
              </a:rPr>
              <a:t>编址方式</a:t>
            </a:r>
            <a:r>
              <a:rPr lang="zh-CN" altLang="en-US" b="1">
                <a:latin typeface="Times New Roman" pitchFamily="18" charset="0"/>
              </a:rPr>
              <a:t>和</a:t>
            </a:r>
            <a:r>
              <a:rPr lang="zh-CN" altLang="en-US" b="1">
                <a:solidFill>
                  <a:srgbClr val="FF3300"/>
                </a:solidFill>
                <a:latin typeface="Times New Roman" pitchFamily="18" charset="0"/>
              </a:rPr>
              <a:t>寻址方式</a:t>
            </a:r>
            <a:r>
              <a:rPr lang="zh-CN" altLang="en-US" b="1">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9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93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310274"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Times New Roman" pitchFamily="18" charset="0"/>
              </a:rPr>
              <a:t>寻址技术</a:t>
            </a:r>
          </a:p>
        </p:txBody>
      </p:sp>
      <p:sp>
        <p:nvSpPr>
          <p:cNvPr id="310275" name="Rectangle 3"/>
          <p:cNvSpPr>
            <a:spLocks noGrp="1" noChangeArrowheads="1"/>
          </p:cNvSpPr>
          <p:nvPr>
            <p:ph type="body" idx="4294967295"/>
          </p:nvPr>
        </p:nvSpPr>
        <p:spPr>
          <a:xfrm>
            <a:off x="381000" y="838200"/>
            <a:ext cx="8153400" cy="5905500"/>
          </a:xfrm>
        </p:spPr>
        <p:txBody>
          <a:bodyPr/>
          <a:lstStyle/>
          <a:p>
            <a:pPr>
              <a:lnSpc>
                <a:spcPct val="90000"/>
              </a:lnSpc>
              <a:buFontTx/>
              <a:buNone/>
            </a:pPr>
            <a:r>
              <a:rPr lang="en-US" altLang="zh-CN" b="1" dirty="0">
                <a:solidFill>
                  <a:srgbClr val="800000"/>
                </a:solidFill>
                <a:latin typeface="Times New Roman" pitchFamily="18" charset="0"/>
              </a:rPr>
              <a:t>3.2.1 </a:t>
            </a:r>
            <a:r>
              <a:rPr lang="zh-CN" altLang="en-US" b="1" dirty="0">
                <a:solidFill>
                  <a:srgbClr val="800000"/>
                </a:solidFill>
                <a:latin typeface="Times New Roman" pitchFamily="18" charset="0"/>
              </a:rPr>
              <a:t>编址方式</a:t>
            </a:r>
          </a:p>
          <a:p>
            <a:pPr>
              <a:buFontTx/>
              <a:buNone/>
            </a:pPr>
            <a:r>
              <a:rPr lang="en-US" altLang="zh-CN" b="1" dirty="0">
                <a:latin typeface="Times New Roman" pitchFamily="18" charset="0"/>
              </a:rPr>
              <a:t>1. </a:t>
            </a:r>
            <a:r>
              <a:rPr lang="zh-CN" altLang="en-US" b="1" dirty="0">
                <a:latin typeface="Times New Roman" pitchFamily="18" charset="0"/>
              </a:rPr>
              <a:t>编址</a:t>
            </a:r>
          </a:p>
          <a:p>
            <a:pPr algn="just">
              <a:buFontTx/>
              <a:buNone/>
            </a:pPr>
            <a:r>
              <a:rPr lang="zh-CN" altLang="en-US" b="1" dirty="0">
                <a:latin typeface="Times New Roman" pitchFamily="18" charset="0"/>
              </a:rPr>
              <a:t>         通常，指令中的地址码字段将指出操作数的来源和去向，而操作数则存放在相应的存储设备中。在计算机中需要编址的设备主要有</a:t>
            </a:r>
            <a:r>
              <a:rPr lang="en-US" altLang="zh-CN" b="1" dirty="0">
                <a:solidFill>
                  <a:schemeClr val="tx2"/>
                </a:solidFill>
                <a:latin typeface="Times New Roman" pitchFamily="18" charset="0"/>
              </a:rPr>
              <a:t>CPU</a:t>
            </a:r>
            <a:r>
              <a:rPr lang="zh-CN" altLang="en-US" b="1" dirty="0">
                <a:solidFill>
                  <a:schemeClr val="tx2"/>
                </a:solidFill>
                <a:latin typeface="Times New Roman" pitchFamily="18" charset="0"/>
              </a:rPr>
              <a:t>中的通用寄存器</a:t>
            </a:r>
            <a:r>
              <a:rPr lang="zh-CN" altLang="en-US" b="1" dirty="0">
                <a:latin typeface="Times New Roman" pitchFamily="18" charset="0"/>
              </a:rPr>
              <a:t>、</a:t>
            </a:r>
            <a:r>
              <a:rPr lang="zh-CN" altLang="en-US" b="1" dirty="0">
                <a:solidFill>
                  <a:schemeClr val="tx2"/>
                </a:solidFill>
                <a:latin typeface="Times New Roman" pitchFamily="18" charset="0"/>
              </a:rPr>
              <a:t>主存储器</a:t>
            </a:r>
            <a:r>
              <a:rPr lang="zh-CN" altLang="en-US" b="1" dirty="0">
                <a:latin typeface="Times New Roman" pitchFamily="18" charset="0"/>
              </a:rPr>
              <a:t>和输入</a:t>
            </a:r>
            <a:r>
              <a:rPr lang="zh-CN" altLang="en-US" b="1" dirty="0">
                <a:solidFill>
                  <a:schemeClr val="tx2"/>
                </a:solidFill>
                <a:latin typeface="Times New Roman" pitchFamily="18" charset="0"/>
              </a:rPr>
              <a:t>输出设备</a:t>
            </a:r>
            <a:r>
              <a:rPr lang="zh-CN" altLang="en-US" b="1" dirty="0">
                <a:latin typeface="Times New Roman" pitchFamily="18" charset="0"/>
              </a:rPr>
              <a:t>等</a:t>
            </a:r>
            <a:r>
              <a:rPr lang="en-US" altLang="zh-CN" b="1" dirty="0">
                <a:latin typeface="Times New Roman" pitchFamily="18" charset="0"/>
              </a:rPr>
              <a:t>3</a:t>
            </a:r>
            <a:r>
              <a:rPr lang="zh-CN" altLang="en-US" b="1" dirty="0">
                <a:latin typeface="Times New Roman" pitchFamily="18" charset="0"/>
              </a:rPr>
              <a:t>种</a:t>
            </a:r>
            <a:r>
              <a:rPr lang="zh-CN" altLang="en-US" b="1" dirty="0" smtClean="0">
                <a:latin typeface="Times New Roman" pitchFamily="18" charset="0"/>
              </a:rPr>
              <a:t>。</a:t>
            </a:r>
            <a:r>
              <a:rPr lang="zh-CN" altLang="en-US" b="1" dirty="0" smtClean="0">
                <a:solidFill>
                  <a:srgbClr val="008000"/>
                </a:solidFill>
                <a:latin typeface="Times New Roman" pitchFamily="18" charset="0"/>
              </a:rPr>
              <a:t>（管理</a:t>
            </a:r>
            <a:r>
              <a:rPr lang="en-US" altLang="zh-CN" b="1" dirty="0" smtClean="0">
                <a:solidFill>
                  <a:srgbClr val="008000"/>
                </a:solidFill>
                <a:latin typeface="Times New Roman" pitchFamily="18" charset="0"/>
              </a:rPr>
              <a:t>&gt;&gt;</a:t>
            </a:r>
            <a:r>
              <a:rPr lang="zh-CN" altLang="en-US" b="1" dirty="0" smtClean="0">
                <a:solidFill>
                  <a:srgbClr val="008000"/>
                </a:solidFill>
                <a:latin typeface="Times New Roman" pitchFamily="18" charset="0"/>
              </a:rPr>
              <a:t>设备管理器</a:t>
            </a:r>
            <a:r>
              <a:rPr lang="en-US" altLang="zh-CN" b="1" dirty="0" smtClean="0">
                <a:solidFill>
                  <a:srgbClr val="008000"/>
                </a:solidFill>
                <a:latin typeface="Times New Roman" pitchFamily="18" charset="0"/>
              </a:rPr>
              <a:t>&gt;&gt;</a:t>
            </a:r>
            <a:r>
              <a:rPr lang="zh-CN" altLang="en-US" b="1" dirty="0" smtClean="0">
                <a:solidFill>
                  <a:srgbClr val="008000"/>
                </a:solidFill>
                <a:latin typeface="Times New Roman" pitchFamily="18" charset="0"/>
              </a:rPr>
              <a:t>查看）</a:t>
            </a:r>
            <a:endParaRPr lang="zh-CN" altLang="en-US" b="1" dirty="0">
              <a:solidFill>
                <a:srgbClr val="008000"/>
              </a:solidFill>
              <a:latin typeface="Times New Roman" pitchFamily="18" charset="0"/>
            </a:endParaRPr>
          </a:p>
        </p:txBody>
      </p:sp>
    </p:spTree>
  </p:cSld>
  <p:clrMapOvr>
    <a:masterClrMapping/>
  </p:clrMapOvr>
  <p:transition/>
  <p:timing>
    <p:tnLst>
      <p:par>
        <p:cTn id="1" dur="indefinite" restart="never" nodeType="tmRoot"/>
      </p:par>
    </p:tnLst>
    <p:bldLst>
      <p:bldP spid="31027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314370"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Times New Roman" pitchFamily="18" charset="0"/>
              </a:rPr>
              <a:t>寻址技术</a:t>
            </a:r>
          </a:p>
        </p:txBody>
      </p:sp>
      <p:sp>
        <p:nvSpPr>
          <p:cNvPr id="314371" name="Rectangle 3"/>
          <p:cNvSpPr>
            <a:spLocks noGrp="1" noChangeArrowheads="1"/>
          </p:cNvSpPr>
          <p:nvPr>
            <p:ph type="body" idx="4294967295"/>
          </p:nvPr>
        </p:nvSpPr>
        <p:spPr>
          <a:xfrm>
            <a:off x="381000" y="838200"/>
            <a:ext cx="8153400" cy="5905500"/>
          </a:xfrm>
        </p:spPr>
        <p:txBody>
          <a:bodyPr/>
          <a:lstStyle/>
          <a:p>
            <a:pPr>
              <a:buFontTx/>
              <a:buNone/>
            </a:pPr>
            <a:r>
              <a:rPr lang="en-US" altLang="zh-CN" b="1">
                <a:latin typeface="Times New Roman" pitchFamily="18" charset="0"/>
              </a:rPr>
              <a:t>2. </a:t>
            </a:r>
            <a:r>
              <a:rPr lang="zh-CN" altLang="en-US" b="1">
                <a:latin typeface="Times New Roman" pitchFamily="18" charset="0"/>
              </a:rPr>
              <a:t>编址单位</a:t>
            </a:r>
          </a:p>
          <a:p>
            <a:pPr>
              <a:buFontTx/>
              <a:buNone/>
            </a:pPr>
            <a:r>
              <a:rPr lang="en-US" altLang="zh-CN" b="1">
                <a:latin typeface="Times New Roman" pitchFamily="18" charset="0"/>
              </a:rPr>
              <a:t>(1)</a:t>
            </a:r>
            <a:r>
              <a:rPr lang="zh-CN" altLang="en-US" b="1">
                <a:latin typeface="Times New Roman" pitchFamily="18" charset="0"/>
              </a:rPr>
              <a:t>字编址</a:t>
            </a:r>
          </a:p>
          <a:p>
            <a:pPr>
              <a:lnSpc>
                <a:spcPct val="90000"/>
              </a:lnSpc>
              <a:buFontTx/>
              <a:buNone/>
            </a:pPr>
            <a:r>
              <a:rPr lang="zh-CN" altLang="en-US" b="1">
                <a:latin typeface="Times New Roman" pitchFamily="18" charset="0"/>
              </a:rPr>
              <a:t>            </a:t>
            </a:r>
            <a:r>
              <a:rPr lang="zh-CN" altLang="en-US" b="1">
                <a:solidFill>
                  <a:srgbClr val="FF0000"/>
                </a:solidFill>
                <a:latin typeface="Times New Roman" pitchFamily="18" charset="0"/>
              </a:rPr>
              <a:t>编址单位</a:t>
            </a:r>
            <a:r>
              <a:rPr lang="en-US" altLang="zh-CN" b="1">
                <a:solidFill>
                  <a:srgbClr val="FF0000"/>
                </a:solidFill>
                <a:latin typeface="Times New Roman" pitchFamily="18" charset="0"/>
              </a:rPr>
              <a:t>=</a:t>
            </a:r>
            <a:r>
              <a:rPr lang="zh-CN" altLang="en-US" b="1">
                <a:solidFill>
                  <a:srgbClr val="FF0000"/>
                </a:solidFill>
                <a:latin typeface="Times New Roman" pitchFamily="18" charset="0"/>
              </a:rPr>
              <a:t>访问单位</a:t>
            </a:r>
          </a:p>
          <a:p>
            <a:pPr>
              <a:buFontTx/>
              <a:buNone/>
            </a:pPr>
            <a:r>
              <a:rPr lang="zh-CN" altLang="en-US" b="1">
                <a:latin typeface="Times New Roman" pitchFamily="18" charset="0"/>
              </a:rPr>
              <a:t>            每个编址单位所包含的信息量（二进制位数）与读或写一次寄存器、主存所获得的信息量是相同的。早期的大多数机器都采用这种编址方式。</a:t>
            </a:r>
          </a:p>
          <a:p>
            <a:pPr>
              <a:buFontTx/>
              <a:buNone/>
            </a:pPr>
            <a:r>
              <a:rPr lang="zh-CN" altLang="en-US" b="1">
                <a:solidFill>
                  <a:srgbClr val="000099"/>
                </a:solidFill>
                <a:latin typeface="Times New Roman" pitchFamily="18" charset="0"/>
              </a:rPr>
              <a:t>优点：无地址空间浪费；</a:t>
            </a:r>
          </a:p>
          <a:p>
            <a:pPr>
              <a:buFontTx/>
              <a:buNone/>
            </a:pPr>
            <a:r>
              <a:rPr lang="zh-CN" altLang="en-US" b="1">
                <a:solidFill>
                  <a:srgbClr val="FF3300"/>
                </a:solidFill>
                <a:latin typeface="Times New Roman" pitchFamily="18" charset="0"/>
              </a:rPr>
              <a:t>缺点：不能表示非数值信息。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4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4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43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43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43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43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30402"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宋体" pitchFamily="2" charset="-122"/>
              </a:rPr>
              <a:t>寻址技术</a:t>
            </a:r>
          </a:p>
        </p:txBody>
      </p:sp>
      <p:sp>
        <p:nvSpPr>
          <p:cNvPr id="230403" name="Rectangle 3"/>
          <p:cNvSpPr>
            <a:spLocks noGrp="1" noChangeArrowheads="1"/>
          </p:cNvSpPr>
          <p:nvPr>
            <p:ph type="body" idx="4294967295"/>
          </p:nvPr>
        </p:nvSpPr>
        <p:spPr>
          <a:xfrm>
            <a:off x="323850" y="838200"/>
            <a:ext cx="8286750" cy="5486400"/>
          </a:xfrm>
        </p:spPr>
        <p:txBody>
          <a:bodyPr/>
          <a:lstStyle/>
          <a:p>
            <a:pPr>
              <a:lnSpc>
                <a:spcPct val="90000"/>
              </a:lnSpc>
              <a:buFontTx/>
              <a:buNone/>
            </a:pPr>
            <a:r>
              <a:rPr lang="en-US" altLang="zh-CN" b="1" dirty="0">
                <a:latin typeface="Times New Roman" pitchFamily="18" charset="0"/>
              </a:rPr>
              <a:t>(2)</a:t>
            </a:r>
            <a:r>
              <a:rPr lang="zh-CN" altLang="en-US" b="1" dirty="0">
                <a:latin typeface="Times New Roman" pitchFamily="18" charset="0"/>
              </a:rPr>
              <a:t>字节编址</a:t>
            </a:r>
          </a:p>
          <a:p>
            <a:pPr>
              <a:lnSpc>
                <a:spcPct val="90000"/>
              </a:lnSpc>
              <a:buFontTx/>
              <a:buNone/>
            </a:pPr>
            <a:r>
              <a:rPr lang="zh-CN" altLang="en-US" b="1" dirty="0">
                <a:latin typeface="Times New Roman" pitchFamily="18" charset="0"/>
              </a:rPr>
              <a:t>            字节编址是为了适应非数值计算的需要。字节编址方式使编址单位与信息的基本单位（一个字节）相一致，这是它的最大优点。然而，如果主存的访问单位也是一个字节的话，那么主存的频带就太窄了。</a:t>
            </a:r>
          </a:p>
          <a:p>
            <a:pPr>
              <a:lnSpc>
                <a:spcPct val="90000"/>
              </a:lnSpc>
              <a:buFontTx/>
              <a:buNone/>
            </a:pPr>
            <a:r>
              <a:rPr lang="zh-CN" altLang="en-US" b="1" dirty="0">
                <a:solidFill>
                  <a:srgbClr val="FF0000"/>
                </a:solidFill>
                <a:latin typeface="Times New Roman" pitchFamily="18" charset="0"/>
              </a:rPr>
              <a:t>            编址单位＜访问单位</a:t>
            </a:r>
          </a:p>
          <a:p>
            <a:pPr>
              <a:lnSpc>
                <a:spcPct val="90000"/>
              </a:lnSpc>
              <a:buFontTx/>
              <a:buNone/>
            </a:pPr>
            <a:r>
              <a:rPr lang="zh-CN" altLang="en-US" b="1" dirty="0">
                <a:solidFill>
                  <a:srgbClr val="FF0000"/>
                </a:solidFill>
                <a:latin typeface="Times New Roman" pitchFamily="18" charset="0"/>
              </a:rPr>
              <a:t>            </a:t>
            </a:r>
            <a:r>
              <a:rPr lang="zh-CN" altLang="en-US" b="1" dirty="0">
                <a:latin typeface="Times New Roman" pitchFamily="18" charset="0"/>
              </a:rPr>
              <a:t>通常主存的访问单位是编址单位的若干倍</a:t>
            </a:r>
            <a:r>
              <a:rPr lang="zh-CN" altLang="en-US" b="1" dirty="0" smtClean="0">
                <a:latin typeface="Times New Roman" pitchFamily="18" charset="0"/>
              </a:rPr>
              <a:t>。</a:t>
            </a:r>
            <a:r>
              <a:rPr lang="en-US" altLang="zh-CN" b="1" dirty="0" smtClean="0">
                <a:latin typeface="Times New Roman" pitchFamily="18" charset="0"/>
              </a:rPr>
              <a:t>(</a:t>
            </a:r>
            <a:r>
              <a:rPr lang="zh-CN" altLang="en-US" b="1" dirty="0">
                <a:solidFill>
                  <a:srgbClr val="008000"/>
                </a:solidFill>
                <a:latin typeface="Times New Roman" pitchFamily="18" charset="0"/>
              </a:rPr>
              <a:t>地址</a:t>
            </a:r>
            <a:r>
              <a:rPr lang="en-US" altLang="zh-CN" b="1" dirty="0" smtClean="0">
                <a:solidFill>
                  <a:srgbClr val="008000"/>
                </a:solidFill>
                <a:latin typeface="Times New Roman" pitchFamily="18" charset="0"/>
              </a:rPr>
              <a:t>=</a:t>
            </a:r>
            <a:r>
              <a:rPr lang="zh-CN" altLang="en-US" b="1" dirty="0" smtClean="0">
                <a:solidFill>
                  <a:srgbClr val="008000"/>
                </a:solidFill>
                <a:latin typeface="Times New Roman" pitchFamily="18" charset="0"/>
              </a:rPr>
              <a:t>字地址</a:t>
            </a:r>
            <a:r>
              <a:rPr lang="en-US" altLang="zh-CN" b="1" dirty="0" smtClean="0">
                <a:solidFill>
                  <a:srgbClr val="008000"/>
                </a:solidFill>
                <a:latin typeface="Times New Roman" pitchFamily="18" charset="0"/>
              </a:rPr>
              <a:t>+</a:t>
            </a:r>
            <a:r>
              <a:rPr lang="zh-CN" altLang="en-US" b="1" dirty="0" smtClean="0">
                <a:solidFill>
                  <a:srgbClr val="008000"/>
                </a:solidFill>
                <a:latin typeface="Times New Roman" pitchFamily="18" charset="0"/>
              </a:rPr>
              <a:t>字内地址 例：宿舍号</a:t>
            </a:r>
            <a:r>
              <a:rPr lang="en-US" altLang="zh-CN" b="1" dirty="0" smtClean="0">
                <a:latin typeface="Times New Roman" pitchFamily="18" charset="0"/>
              </a:rPr>
              <a:t>)</a:t>
            </a:r>
            <a:endParaRPr lang="zh-CN" altLang="en-US" b="1" dirty="0">
              <a:latin typeface="Times New Roman" pitchFamily="18" charset="0"/>
            </a:endParaRPr>
          </a:p>
          <a:p>
            <a:pPr>
              <a:lnSpc>
                <a:spcPct val="90000"/>
              </a:lnSpc>
              <a:buFontTx/>
              <a:buNone/>
            </a:pPr>
            <a:r>
              <a:rPr lang="en-US" altLang="zh-CN" b="1" dirty="0">
                <a:latin typeface="Times New Roman" pitchFamily="18" charset="0"/>
              </a:rPr>
              <a:t>(3)</a:t>
            </a:r>
            <a:r>
              <a:rPr lang="zh-CN" altLang="en-US" b="1" dirty="0">
                <a:latin typeface="Times New Roman" pitchFamily="18" charset="0"/>
              </a:rPr>
              <a:t>位编址</a:t>
            </a:r>
          </a:p>
          <a:p>
            <a:pPr>
              <a:lnSpc>
                <a:spcPct val="90000"/>
              </a:lnSpc>
              <a:buFontTx/>
              <a:buNone/>
            </a:pPr>
            <a:r>
              <a:rPr lang="zh-CN" altLang="en-US" b="1" dirty="0">
                <a:latin typeface="Times New Roman" pitchFamily="18" charset="0"/>
              </a:rPr>
              <a:t>          也有部分计算机系统采用位编址方式。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0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0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0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04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04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04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31426"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宋体" pitchFamily="2" charset="-122"/>
              </a:rPr>
              <a:t>寻址技术</a:t>
            </a:r>
          </a:p>
        </p:txBody>
      </p:sp>
      <p:sp>
        <p:nvSpPr>
          <p:cNvPr id="231427" name="Rectangle 3"/>
          <p:cNvSpPr>
            <a:spLocks noGrp="1" noChangeArrowheads="1"/>
          </p:cNvSpPr>
          <p:nvPr>
            <p:ph type="body" idx="4294967295"/>
          </p:nvPr>
        </p:nvSpPr>
        <p:spPr>
          <a:xfrm>
            <a:off x="228600" y="762000"/>
            <a:ext cx="8305800" cy="5561013"/>
          </a:xfrm>
        </p:spPr>
        <p:txBody>
          <a:bodyPr/>
          <a:lstStyle/>
          <a:p>
            <a:pPr>
              <a:lnSpc>
                <a:spcPct val="90000"/>
              </a:lnSpc>
              <a:buFontTx/>
              <a:buNone/>
            </a:pPr>
            <a:r>
              <a:rPr lang="en-US" altLang="zh-CN" b="1" dirty="0">
                <a:latin typeface="Times New Roman" pitchFamily="18" charset="0"/>
              </a:rPr>
              <a:t>3. </a:t>
            </a:r>
            <a:r>
              <a:rPr lang="zh-CN" altLang="en-US" b="1" dirty="0">
                <a:latin typeface="Times New Roman" pitchFamily="18" charset="0"/>
              </a:rPr>
              <a:t>指令中地址码的位数</a:t>
            </a:r>
          </a:p>
          <a:p>
            <a:pPr>
              <a:lnSpc>
                <a:spcPct val="90000"/>
              </a:lnSpc>
              <a:buFontTx/>
              <a:buNone/>
            </a:pPr>
            <a:r>
              <a:rPr lang="zh-CN" altLang="en-US" b="1" dirty="0">
                <a:latin typeface="Times New Roman" pitchFamily="18" charset="0"/>
              </a:rPr>
              <a:t>           指令格式中每个地址码的位数是与</a:t>
            </a:r>
            <a:r>
              <a:rPr lang="zh-CN" altLang="en-US" b="1" dirty="0">
                <a:solidFill>
                  <a:srgbClr val="FF0000"/>
                </a:solidFill>
                <a:latin typeface="Times New Roman" pitchFamily="18" charset="0"/>
              </a:rPr>
              <a:t>主存容量</a:t>
            </a:r>
            <a:r>
              <a:rPr lang="zh-CN" altLang="en-US" b="1" dirty="0">
                <a:latin typeface="Times New Roman" pitchFamily="18" charset="0"/>
              </a:rPr>
              <a:t>和</a:t>
            </a:r>
            <a:r>
              <a:rPr lang="zh-CN" altLang="en-US" b="1" dirty="0">
                <a:solidFill>
                  <a:srgbClr val="FF0000"/>
                </a:solidFill>
                <a:latin typeface="Times New Roman" pitchFamily="18" charset="0"/>
              </a:rPr>
              <a:t>最小寻址单位</a:t>
            </a:r>
            <a:r>
              <a:rPr lang="zh-CN" altLang="en-US" b="1" dirty="0">
                <a:latin typeface="Times New Roman" pitchFamily="18" charset="0"/>
              </a:rPr>
              <a:t>（即编址单位）有关联的。</a:t>
            </a:r>
            <a:r>
              <a:rPr lang="zh-CN" altLang="en-US" b="1" dirty="0">
                <a:solidFill>
                  <a:srgbClr val="008000"/>
                </a:solidFill>
                <a:latin typeface="Times New Roman" pitchFamily="18" charset="0"/>
              </a:rPr>
              <a:t>主存容量越大，所需的地址码位数就越长</a:t>
            </a:r>
            <a:r>
              <a:rPr lang="zh-CN" altLang="en-US" b="1" dirty="0">
                <a:latin typeface="Times New Roman" pitchFamily="18" charset="0"/>
              </a:rPr>
              <a:t>。</a:t>
            </a:r>
            <a:r>
              <a:rPr lang="zh-CN" altLang="en-US" b="1" dirty="0">
                <a:solidFill>
                  <a:srgbClr val="7030A0"/>
                </a:solidFill>
                <a:latin typeface="Times New Roman" pitchFamily="18" charset="0"/>
              </a:rPr>
              <a:t>对于相同容量来说，如果以字节为最小寻址单位，地址码的位数就需要长些；如果以字为最小寻址单位（假定字长为</a:t>
            </a:r>
            <a:r>
              <a:rPr lang="en-US" altLang="zh-CN" b="1" dirty="0">
                <a:solidFill>
                  <a:srgbClr val="7030A0"/>
                </a:solidFill>
                <a:latin typeface="Times New Roman" pitchFamily="18" charset="0"/>
              </a:rPr>
              <a:t>16</a:t>
            </a:r>
            <a:r>
              <a:rPr lang="zh-CN" altLang="en-US" b="1" dirty="0">
                <a:solidFill>
                  <a:srgbClr val="7030A0"/>
                </a:solidFill>
                <a:latin typeface="Times New Roman" pitchFamily="18" charset="0"/>
              </a:rPr>
              <a:t>位或更长），地址码的位数可以减少。</a:t>
            </a:r>
            <a:r>
              <a:rPr lang="zh-CN" altLang="en-US" b="1" dirty="0">
                <a:latin typeface="Times New Roman" pitchFamily="18" charset="0"/>
              </a:rPr>
              <a:t>设某机主存容量为</a:t>
            </a:r>
            <a:r>
              <a:rPr lang="en-US" altLang="zh-CN" b="1" dirty="0">
                <a:latin typeface="Times New Roman" pitchFamily="18" charset="0"/>
              </a:rPr>
              <a:t>2</a:t>
            </a:r>
            <a:r>
              <a:rPr lang="en-US" altLang="zh-CN" b="1" baseline="30000" dirty="0">
                <a:latin typeface="Times New Roman" pitchFamily="18" charset="0"/>
              </a:rPr>
              <a:t>20 </a:t>
            </a:r>
            <a:r>
              <a:rPr lang="zh-CN" altLang="en-US" b="1" dirty="0">
                <a:latin typeface="Times New Roman" pitchFamily="18" charset="0"/>
              </a:rPr>
              <a:t>个字节，机器字长</a:t>
            </a:r>
            <a:r>
              <a:rPr lang="en-US" altLang="zh-CN" b="1" dirty="0">
                <a:latin typeface="Times New Roman" pitchFamily="18" charset="0"/>
              </a:rPr>
              <a:t>32</a:t>
            </a:r>
            <a:r>
              <a:rPr lang="zh-CN" altLang="en-US" b="1" dirty="0">
                <a:latin typeface="Times New Roman" pitchFamily="18" charset="0"/>
              </a:rPr>
              <a:t>位。若最小寻址单位为字节（按字节编址），其地址码应为</a:t>
            </a:r>
            <a:r>
              <a:rPr lang="en-US" altLang="zh-CN" b="1" dirty="0">
                <a:solidFill>
                  <a:srgbClr val="FF0000"/>
                </a:solidFill>
                <a:latin typeface="Times New Roman" pitchFamily="18" charset="0"/>
              </a:rPr>
              <a:t>20</a:t>
            </a:r>
            <a:r>
              <a:rPr lang="zh-CN" altLang="en-US" b="1" dirty="0">
                <a:latin typeface="Times New Roman" pitchFamily="18" charset="0"/>
              </a:rPr>
              <a:t>位；若最小寻址单位为字（按字编址），其地址码只需</a:t>
            </a:r>
            <a:r>
              <a:rPr lang="en-US" altLang="zh-CN" b="1" dirty="0">
                <a:solidFill>
                  <a:srgbClr val="FF0000"/>
                </a:solidFill>
                <a:latin typeface="Times New Roman" pitchFamily="18" charset="0"/>
              </a:rPr>
              <a:t>18</a:t>
            </a:r>
            <a:r>
              <a:rPr lang="zh-CN" altLang="en-US" b="1" dirty="0">
                <a:latin typeface="Times New Roman" pitchFamily="18" charset="0"/>
              </a:rPr>
              <a:t>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1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14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标题 1"/>
          <p:cNvSpPr>
            <a:spLocks noGrp="1"/>
          </p:cNvSpPr>
          <p:nvPr>
            <p:ph type="title"/>
          </p:nvPr>
        </p:nvSpPr>
        <p:spPr>
          <a:xfrm>
            <a:off x="838200" y="762000"/>
            <a:ext cx="8229600" cy="563563"/>
          </a:xfrm>
        </p:spPr>
        <p:txBody>
          <a:bodyPr/>
          <a:lstStyle/>
          <a:p>
            <a:r>
              <a:rPr lang="en-US" altLang="zh-CN" dirty="0" smtClean="0">
                <a:latin typeface="Arial Unicode MS" pitchFamily="34" charset="-122"/>
                <a:ea typeface="黑体" pitchFamily="49" charset="-122"/>
              </a:rPr>
              <a:t>2015</a:t>
            </a:r>
            <a:r>
              <a:rPr lang="zh-CN" altLang="en-US" dirty="0" smtClean="0">
                <a:latin typeface="Arial Unicode MS" pitchFamily="34" charset="-122"/>
                <a:ea typeface="黑体" pitchFamily="49" charset="-122"/>
              </a:rPr>
              <a:t>年下半年真题</a:t>
            </a:r>
            <a:endParaRPr lang="zh-CN" altLang="zh-CN" dirty="0" smtClean="0">
              <a:latin typeface="Arial Unicode MS" pitchFamily="34" charset="-122"/>
              <a:ea typeface="黑体" pitchFamily="49" charset="-122"/>
            </a:endParaRPr>
          </a:p>
        </p:txBody>
      </p:sp>
      <p:sp>
        <p:nvSpPr>
          <p:cNvPr id="4" name="灯片编号占位符 3"/>
          <p:cNvSpPr>
            <a:spLocks noGrp="1"/>
          </p:cNvSpPr>
          <p:nvPr>
            <p:ph type="sldNum" sz="quarter" idx="12"/>
          </p:nvPr>
        </p:nvSpPr>
        <p:spPr/>
        <p:txBody>
          <a:bodyPr/>
          <a:lstStyle/>
          <a:p>
            <a:pPr>
              <a:defRPr/>
            </a:pPr>
            <a:fld id="{2E0D66EF-9735-4F29-893A-4AA8CFE23992}" type="slidenum">
              <a:rPr lang="en-US" altLang="zh-CN" smtClean="0">
                <a:solidFill>
                  <a:srgbClr val="17347D"/>
                </a:solidFill>
              </a:rPr>
              <a:pPr>
                <a:defRPr/>
              </a:pPr>
              <a:t>37</a:t>
            </a:fld>
            <a:endParaRPr lang="en-US" altLang="zh-CN" dirty="0">
              <a:solidFill>
                <a:srgbClr val="17347D"/>
              </a:solidFill>
            </a:endParaRPr>
          </a:p>
        </p:txBody>
      </p:sp>
      <p:sp>
        <p:nvSpPr>
          <p:cNvPr id="2" name="内容占位符 1"/>
          <p:cNvSpPr>
            <a:spLocks noGrp="1"/>
          </p:cNvSpPr>
          <p:nvPr>
            <p:ph idx="1"/>
          </p:nvPr>
        </p:nvSpPr>
        <p:spPr/>
        <p:txBody>
          <a:bodyPr/>
          <a:lstStyle/>
          <a:p>
            <a:pPr>
              <a:defRPr/>
            </a:pPr>
            <a:r>
              <a:rPr lang="en-US" altLang="zh-CN" sz="2800" dirty="0"/>
              <a:t>5</a:t>
            </a:r>
            <a:r>
              <a:rPr lang="zh-CN" altLang="en-US" sz="2800" dirty="0"/>
              <a:t>：内存按字节编址从 </a:t>
            </a:r>
            <a:r>
              <a:rPr lang="en-US" altLang="zh-CN" sz="2800" dirty="0"/>
              <a:t>B3000H </a:t>
            </a:r>
            <a:r>
              <a:rPr lang="zh-CN" altLang="en-US" sz="2800" dirty="0"/>
              <a:t>到 </a:t>
            </a:r>
            <a:r>
              <a:rPr lang="en-US" altLang="zh-CN" sz="2800" dirty="0"/>
              <a:t>DABFFH </a:t>
            </a:r>
            <a:r>
              <a:rPr lang="zh-CN" altLang="en-US" sz="2800" dirty="0"/>
              <a:t>的区域其存储容量为（ </a:t>
            </a:r>
            <a:r>
              <a:rPr lang="en-US" altLang="zh-CN" sz="2800" dirty="0"/>
              <a:t>5</a:t>
            </a:r>
            <a:r>
              <a:rPr lang="zh-CN" altLang="en-US" sz="2800" dirty="0"/>
              <a:t>）。</a:t>
            </a:r>
            <a:endParaRPr lang="en-US" altLang="zh-CN" sz="2800" dirty="0"/>
          </a:p>
          <a:p>
            <a:pPr marL="0" indent="0">
              <a:buNone/>
              <a:defRPr/>
            </a:pPr>
            <a:r>
              <a:rPr lang="en-US" altLang="zh-CN" sz="2800" dirty="0"/>
              <a:t>	A.123KB 		B.159KB </a:t>
            </a:r>
          </a:p>
          <a:p>
            <a:pPr marL="0" indent="0">
              <a:buNone/>
              <a:defRPr/>
            </a:pPr>
            <a:r>
              <a:rPr lang="en-US" altLang="zh-CN" sz="2800" dirty="0"/>
              <a:t>	C.163KB 		D.194KB</a:t>
            </a:r>
          </a:p>
          <a:p>
            <a:pPr>
              <a:defRPr/>
            </a:pPr>
            <a:endParaRPr lang="zh-CN" altLang="zh-CN" sz="2800" dirty="0"/>
          </a:p>
        </p:txBody>
      </p:sp>
      <p:sp>
        <p:nvSpPr>
          <p:cNvPr id="16077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0" lang="zh-CN" altLang="en-US" sz="1800" b="0">
              <a:solidFill>
                <a:srgbClr val="17347D"/>
              </a:solidFill>
              <a:latin typeface="Arial" charset="0"/>
              <a:ea typeface="SimSun" pitchFamily="2" charset="-122"/>
            </a:endParaRPr>
          </a:p>
        </p:txBody>
      </p:sp>
    </p:spTree>
    <p:extLst>
      <p:ext uri="{BB962C8B-B14F-4D97-AF65-F5344CB8AC3E}">
        <p14:creationId xmlns:p14="http://schemas.microsoft.com/office/powerpoint/2010/main" val="10597349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6" name="页脚占位符 3"/>
          <p:cNvSpPr>
            <a:spLocks noGrp="1"/>
          </p:cNvSpPr>
          <p:nvPr>
            <p:ph type="ftr" sz="quarter" idx="12"/>
          </p:nvPr>
        </p:nvSpPr>
        <p:spPr/>
        <p:txBody>
          <a:bodyPr/>
          <a:lstStyle/>
          <a:p>
            <a:r>
              <a:rPr lang="zh-CN" altLang="en-US"/>
              <a:t>华南理工大学广州学院</a:t>
            </a:r>
          </a:p>
        </p:txBody>
      </p:sp>
      <p:sp>
        <p:nvSpPr>
          <p:cNvPr id="303106"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宋体" pitchFamily="2" charset="-122"/>
              </a:rPr>
              <a:t>寻址技术</a:t>
            </a:r>
          </a:p>
        </p:txBody>
      </p:sp>
      <p:sp>
        <p:nvSpPr>
          <p:cNvPr id="303107" name="Rectangle 3"/>
          <p:cNvSpPr>
            <a:spLocks noGrp="1" noChangeArrowheads="1"/>
          </p:cNvSpPr>
          <p:nvPr>
            <p:ph type="body" idx="4294967295"/>
          </p:nvPr>
        </p:nvSpPr>
        <p:spPr>
          <a:xfrm>
            <a:off x="533400" y="839788"/>
            <a:ext cx="8001000" cy="5561012"/>
          </a:xfrm>
        </p:spPr>
        <p:txBody>
          <a:bodyPr/>
          <a:lstStyle/>
          <a:p>
            <a:pPr>
              <a:buFontTx/>
              <a:buNone/>
            </a:pPr>
            <a:r>
              <a:rPr lang="en-US" altLang="zh-CN" b="1" dirty="0">
                <a:solidFill>
                  <a:srgbClr val="800000"/>
                </a:solidFill>
                <a:latin typeface="Times New Roman" pitchFamily="18" charset="0"/>
                <a:cs typeface="Times New Roman" pitchFamily="18" charset="0"/>
              </a:rPr>
              <a:t>3.2.2 </a:t>
            </a:r>
            <a:r>
              <a:rPr lang="zh-CN" altLang="en-US" b="1" dirty="0">
                <a:solidFill>
                  <a:srgbClr val="800000"/>
                </a:solidFill>
                <a:latin typeface="Times New Roman" pitchFamily="18" charset="0"/>
              </a:rPr>
              <a:t>数据寻址和指令寻址</a:t>
            </a:r>
            <a:endParaRPr lang="zh-CN" altLang="en-US" b="1" dirty="0">
              <a:solidFill>
                <a:srgbClr val="800000"/>
              </a:solidFill>
              <a:latin typeface="宋体" pitchFamily="2" charset="-122"/>
            </a:endParaRPr>
          </a:p>
          <a:p>
            <a:pPr>
              <a:buFontTx/>
              <a:buNone/>
            </a:pPr>
            <a:r>
              <a:rPr lang="zh-CN" altLang="en-US" b="1" dirty="0">
                <a:latin typeface="Times New Roman" pitchFamily="18" charset="0"/>
              </a:rPr>
              <a:t>            寻址可以分为</a:t>
            </a:r>
            <a:r>
              <a:rPr lang="zh-CN" altLang="en-US" b="1" dirty="0">
                <a:solidFill>
                  <a:srgbClr val="008000"/>
                </a:solidFill>
                <a:latin typeface="Times New Roman" pitchFamily="18" charset="0"/>
              </a:rPr>
              <a:t>数据寻址</a:t>
            </a:r>
            <a:r>
              <a:rPr lang="zh-CN" altLang="en-US" b="1" dirty="0">
                <a:latin typeface="Times New Roman" pitchFamily="18" charset="0"/>
              </a:rPr>
              <a:t>和</a:t>
            </a:r>
            <a:r>
              <a:rPr lang="zh-CN" altLang="en-US" b="1" dirty="0">
                <a:solidFill>
                  <a:srgbClr val="002E82"/>
                </a:solidFill>
                <a:latin typeface="Times New Roman" pitchFamily="18" charset="0"/>
              </a:rPr>
              <a:t>指令寻址</a:t>
            </a:r>
            <a:r>
              <a:rPr lang="zh-CN" altLang="en-US" b="1" dirty="0">
                <a:latin typeface="Times New Roman" pitchFamily="18" charset="0"/>
              </a:rPr>
              <a:t>。寻找操作数的地址称为数据寻址，</a:t>
            </a:r>
            <a:r>
              <a:rPr lang="zh-CN" altLang="en-US" b="1" dirty="0">
                <a:solidFill>
                  <a:srgbClr val="FF3300"/>
                </a:solidFill>
                <a:latin typeface="Times New Roman" pitchFamily="18" charset="0"/>
              </a:rPr>
              <a:t>数据寻址方式较多，其最终目的都是寻找所需要的操作数</a:t>
            </a:r>
            <a:r>
              <a:rPr lang="zh-CN" altLang="en-US" b="1" dirty="0">
                <a:latin typeface="Times New Roman" pitchFamily="18" charset="0"/>
              </a:rPr>
              <a:t>。寻找下一条将要执行的指令地址称为指令寻址，指令寻址比较简单，它又可以细分为</a:t>
            </a:r>
            <a:r>
              <a:rPr lang="zh-CN" altLang="en-US" b="1" dirty="0">
                <a:solidFill>
                  <a:srgbClr val="7030A0"/>
                </a:solidFill>
                <a:latin typeface="Times New Roman" pitchFamily="18" charset="0"/>
              </a:rPr>
              <a:t>顺序寻址和跳跃寻址</a:t>
            </a:r>
            <a:r>
              <a:rPr lang="zh-CN" altLang="en-US" b="1" dirty="0">
                <a:latin typeface="Times New Roman" pitchFamily="18" charset="0"/>
              </a:rPr>
              <a:t>。</a:t>
            </a:r>
            <a:endParaRPr lang="zh-CN" altLang="en-US" b="1" dirty="0">
              <a:latin typeface="宋体" pitchFamily="2" charset="-122"/>
            </a:endParaRPr>
          </a:p>
        </p:txBody>
      </p:sp>
      <p:sp>
        <p:nvSpPr>
          <p:cNvPr id="303108" name="AutoShape 4"/>
          <p:cNvSpPr>
            <a:spLocks noChangeArrowheads="1"/>
          </p:cNvSpPr>
          <p:nvPr/>
        </p:nvSpPr>
        <p:spPr bwMode="auto">
          <a:xfrm>
            <a:off x="6781800" y="4267200"/>
            <a:ext cx="1828800" cy="1371600"/>
          </a:xfrm>
          <a:prstGeom prst="irregularSeal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4000" b="0">
                <a:solidFill>
                  <a:srgbClr val="F93D17"/>
                </a:solidFill>
              </a:rPr>
              <a:t>注意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3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3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autoUpdateAnimBg="0"/>
      <p:bldP spid="303108"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302082"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宋体" pitchFamily="2" charset="-122"/>
              </a:rPr>
              <a:t>寻址技术</a:t>
            </a:r>
          </a:p>
        </p:txBody>
      </p:sp>
      <p:sp>
        <p:nvSpPr>
          <p:cNvPr id="302083" name="Rectangle 3"/>
          <p:cNvSpPr>
            <a:spLocks noGrp="1" noChangeArrowheads="1"/>
          </p:cNvSpPr>
          <p:nvPr>
            <p:ph type="body" idx="4294967295"/>
          </p:nvPr>
        </p:nvSpPr>
        <p:spPr>
          <a:xfrm>
            <a:off x="609600" y="914400"/>
            <a:ext cx="8077200" cy="5408613"/>
          </a:xfrm>
        </p:spPr>
        <p:txBody>
          <a:bodyPr/>
          <a:lstStyle/>
          <a:p>
            <a:pPr>
              <a:buFontTx/>
              <a:buNone/>
            </a:pPr>
            <a:r>
              <a:rPr lang="en-US" altLang="zh-CN" b="1" dirty="0">
                <a:latin typeface="Times New Roman" pitchFamily="18" charset="0"/>
              </a:rPr>
              <a:t>            </a:t>
            </a:r>
            <a:r>
              <a:rPr lang="zh-CN" altLang="en-US" b="1" dirty="0">
                <a:solidFill>
                  <a:srgbClr val="7030A0"/>
                </a:solidFill>
                <a:latin typeface="Times New Roman" pitchFamily="18" charset="0"/>
              </a:rPr>
              <a:t>顺序寻址</a:t>
            </a:r>
            <a:r>
              <a:rPr lang="zh-CN" altLang="en-US" b="1" dirty="0">
                <a:latin typeface="Times New Roman" pitchFamily="18" charset="0"/>
              </a:rPr>
              <a:t>可通过程序计数器</a:t>
            </a:r>
            <a:r>
              <a:rPr lang="en-US" altLang="zh-CN" b="1" dirty="0">
                <a:solidFill>
                  <a:srgbClr val="7030A0"/>
                </a:solidFill>
                <a:latin typeface="Times New Roman" pitchFamily="18" charset="0"/>
                <a:cs typeface="Times New Roman" pitchFamily="18" charset="0"/>
              </a:rPr>
              <a:t>PC</a:t>
            </a:r>
            <a:r>
              <a:rPr lang="zh-CN" altLang="en-US" b="1" dirty="0">
                <a:solidFill>
                  <a:srgbClr val="7030A0"/>
                </a:solidFill>
                <a:latin typeface="Times New Roman" pitchFamily="18" charset="0"/>
              </a:rPr>
              <a:t>加</a:t>
            </a:r>
            <a:r>
              <a:rPr lang="en-US" altLang="zh-CN" b="1" dirty="0">
                <a:solidFill>
                  <a:srgbClr val="7030A0"/>
                </a:solidFill>
                <a:latin typeface="Times New Roman" pitchFamily="18" charset="0"/>
                <a:cs typeface="Times New Roman" pitchFamily="18" charset="0"/>
              </a:rPr>
              <a:t>1</a:t>
            </a:r>
            <a:r>
              <a:rPr lang="zh-CN" altLang="en-US" b="1" dirty="0">
                <a:latin typeface="Times New Roman" pitchFamily="18" charset="0"/>
              </a:rPr>
              <a:t>，自动形成下一条指令的地址；</a:t>
            </a:r>
            <a:r>
              <a:rPr lang="zh-CN" altLang="en-US" b="1" dirty="0">
                <a:solidFill>
                  <a:srgbClr val="008000"/>
                </a:solidFill>
                <a:latin typeface="Times New Roman" pitchFamily="18" charset="0"/>
              </a:rPr>
              <a:t>跳跃寻址</a:t>
            </a:r>
            <a:r>
              <a:rPr lang="zh-CN" altLang="en-US" b="1" dirty="0">
                <a:latin typeface="Times New Roman" pitchFamily="18" charset="0"/>
              </a:rPr>
              <a:t>则需要通过</a:t>
            </a:r>
            <a:r>
              <a:rPr lang="zh-CN" altLang="en-US" b="1" dirty="0">
                <a:solidFill>
                  <a:srgbClr val="008000"/>
                </a:solidFill>
                <a:latin typeface="Times New Roman" pitchFamily="18" charset="0"/>
              </a:rPr>
              <a:t>程序转移类指令</a:t>
            </a:r>
            <a:r>
              <a:rPr lang="zh-CN" altLang="en-US" b="1" dirty="0">
                <a:latin typeface="Times New Roman" pitchFamily="18" charset="0"/>
              </a:rPr>
              <a:t>实现。</a:t>
            </a:r>
            <a:endParaRPr lang="zh-CN" altLang="en-US" b="1" dirty="0">
              <a:latin typeface="宋体" pitchFamily="2" charset="-122"/>
            </a:endParaRPr>
          </a:p>
          <a:p>
            <a:pPr>
              <a:buFontTx/>
              <a:buNone/>
            </a:pPr>
            <a:r>
              <a:rPr lang="zh-CN" altLang="en-US" b="1" dirty="0">
                <a:latin typeface="Times New Roman" pitchFamily="18" charset="0"/>
              </a:rPr>
              <a:t>            </a:t>
            </a:r>
            <a:r>
              <a:rPr lang="zh-CN" altLang="en-US" b="1" dirty="0">
                <a:solidFill>
                  <a:srgbClr val="008000"/>
                </a:solidFill>
                <a:latin typeface="Times New Roman" pitchFamily="18" charset="0"/>
              </a:rPr>
              <a:t>跳跃寻址</a:t>
            </a:r>
            <a:r>
              <a:rPr lang="zh-CN" altLang="en-US" b="1" dirty="0">
                <a:latin typeface="Times New Roman" pitchFamily="18" charset="0"/>
              </a:rPr>
              <a:t>的转移地址形成方式有三种：</a:t>
            </a:r>
            <a:r>
              <a:rPr lang="zh-CN" altLang="en-US" b="1" dirty="0">
                <a:solidFill>
                  <a:srgbClr val="7030A0"/>
                </a:solidFill>
                <a:latin typeface="Times New Roman" pitchFamily="18" charset="0"/>
              </a:rPr>
              <a:t>直接（绝对）</a:t>
            </a:r>
            <a:r>
              <a:rPr lang="zh-CN" altLang="en-US" b="1" dirty="0">
                <a:latin typeface="Times New Roman" pitchFamily="18" charset="0"/>
              </a:rPr>
              <a:t>、</a:t>
            </a:r>
            <a:r>
              <a:rPr lang="zh-CN" altLang="en-US" b="1" dirty="0">
                <a:solidFill>
                  <a:srgbClr val="FF0000"/>
                </a:solidFill>
                <a:latin typeface="Times New Roman" pitchFamily="18" charset="0"/>
              </a:rPr>
              <a:t>相对</a:t>
            </a:r>
            <a:r>
              <a:rPr lang="zh-CN" altLang="en-US" b="1" dirty="0">
                <a:latin typeface="Times New Roman" pitchFamily="18" charset="0"/>
              </a:rPr>
              <a:t>和</a:t>
            </a:r>
            <a:r>
              <a:rPr lang="zh-CN" altLang="en-US" b="1" dirty="0">
                <a:solidFill>
                  <a:srgbClr val="002E82"/>
                </a:solidFill>
                <a:latin typeface="Times New Roman" pitchFamily="18" charset="0"/>
              </a:rPr>
              <a:t>间接寻址</a:t>
            </a:r>
            <a:r>
              <a:rPr lang="zh-CN" altLang="en-US" b="1" dirty="0">
                <a:latin typeface="Times New Roman" pitchFamily="18" charset="0"/>
              </a:rPr>
              <a:t>，它与下面介绍的数据寻址方式中的直接、相对和间接寻址是相同的，只不过寻找到的不是操作数的有效地址而是转移的有效地址而已。</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2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20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19" name="页脚占位符 3"/>
          <p:cNvSpPr>
            <a:spLocks noGrp="1"/>
          </p:cNvSpPr>
          <p:nvPr>
            <p:ph type="ftr" sz="quarter" idx="12"/>
          </p:nvPr>
        </p:nvSpPr>
        <p:spPr/>
        <p:txBody>
          <a:bodyPr/>
          <a:lstStyle/>
          <a:p>
            <a:r>
              <a:rPr lang="zh-CN" altLang="en-US"/>
              <a:t>华南理工大学广州学院</a:t>
            </a:r>
          </a:p>
        </p:txBody>
      </p:sp>
      <p:sp>
        <p:nvSpPr>
          <p:cNvPr id="207874"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3.1</a:t>
            </a:r>
            <a:r>
              <a:rPr lang="en-US" altLang="zh-CN" sz="2400">
                <a:solidFill>
                  <a:schemeClr val="tx1"/>
                </a:solidFill>
                <a:latin typeface="宋体" pitchFamily="2" charset="-122"/>
              </a:rPr>
              <a:t> </a:t>
            </a:r>
            <a:r>
              <a:rPr lang="zh-CN" altLang="en-US" sz="2400">
                <a:solidFill>
                  <a:schemeClr val="tx1"/>
                </a:solidFill>
                <a:latin typeface="宋体" pitchFamily="2" charset="-122"/>
              </a:rPr>
              <a:t>指令格式</a:t>
            </a:r>
          </a:p>
        </p:txBody>
      </p:sp>
      <p:sp>
        <p:nvSpPr>
          <p:cNvPr id="207875" name="Rectangle 3"/>
          <p:cNvSpPr>
            <a:spLocks noGrp="1" noChangeArrowheads="1"/>
          </p:cNvSpPr>
          <p:nvPr>
            <p:ph type="body" idx="4294967295"/>
          </p:nvPr>
        </p:nvSpPr>
        <p:spPr>
          <a:xfrm>
            <a:off x="381000" y="914400"/>
            <a:ext cx="8153400" cy="2057400"/>
          </a:xfrm>
        </p:spPr>
        <p:txBody>
          <a:bodyPr/>
          <a:lstStyle/>
          <a:p>
            <a:pPr>
              <a:lnSpc>
                <a:spcPct val="90000"/>
              </a:lnSpc>
              <a:buFontTx/>
              <a:buNone/>
            </a:pPr>
            <a:r>
              <a:rPr lang="en-US" altLang="zh-CN" b="1">
                <a:solidFill>
                  <a:srgbClr val="800000"/>
                </a:solidFill>
                <a:latin typeface="Times New Roman" pitchFamily="18" charset="0"/>
              </a:rPr>
              <a:t>3.1.1 </a:t>
            </a:r>
            <a:r>
              <a:rPr lang="zh-CN" altLang="en-US" b="1">
                <a:solidFill>
                  <a:srgbClr val="800000"/>
                </a:solidFill>
                <a:latin typeface="Times New Roman" pitchFamily="18" charset="0"/>
              </a:rPr>
              <a:t>机器指令的基本格式</a:t>
            </a:r>
          </a:p>
          <a:p>
            <a:pPr>
              <a:lnSpc>
                <a:spcPct val="90000"/>
              </a:lnSpc>
              <a:buFontTx/>
              <a:buNone/>
            </a:pPr>
            <a:r>
              <a:rPr lang="zh-CN" altLang="en-US" b="1">
                <a:latin typeface="宋体" pitchFamily="2" charset="-122"/>
              </a:rPr>
              <a:t>      一条指令就是机器语言的一个语句，它是一组有意义的二进制代码。指令的基本格式如下：     </a:t>
            </a:r>
          </a:p>
        </p:txBody>
      </p:sp>
      <p:grpSp>
        <p:nvGrpSpPr>
          <p:cNvPr id="207876" name="Group 4"/>
          <p:cNvGrpSpPr>
            <a:grpSpLocks/>
          </p:cNvGrpSpPr>
          <p:nvPr/>
        </p:nvGrpSpPr>
        <p:grpSpPr bwMode="auto">
          <a:xfrm>
            <a:off x="1066800" y="2940050"/>
            <a:ext cx="6781800" cy="533400"/>
            <a:chOff x="672" y="1680"/>
            <a:chExt cx="4272" cy="336"/>
          </a:xfrm>
        </p:grpSpPr>
        <p:sp>
          <p:nvSpPr>
            <p:cNvPr id="207877" name="Rectangle 5"/>
            <p:cNvSpPr>
              <a:spLocks noChangeArrowheads="1"/>
            </p:cNvSpPr>
            <p:nvPr/>
          </p:nvSpPr>
          <p:spPr bwMode="auto">
            <a:xfrm>
              <a:off x="672" y="1680"/>
              <a:ext cx="4272" cy="336"/>
            </a:xfrm>
            <a:prstGeom prst="rect">
              <a:avLst/>
            </a:prstGeom>
            <a:solidFill>
              <a:srgbClr val="FFFF00"/>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878" name="Line 6"/>
            <p:cNvSpPr>
              <a:spLocks noChangeShapeType="1"/>
            </p:cNvSpPr>
            <p:nvPr/>
          </p:nvSpPr>
          <p:spPr bwMode="auto">
            <a:xfrm>
              <a:off x="2208" y="1680"/>
              <a:ext cx="0" cy="336"/>
            </a:xfrm>
            <a:prstGeom prst="line">
              <a:avLst/>
            </a:prstGeom>
            <a:noFill/>
            <a:ln w="19050" cap="sq">
              <a:solidFill>
                <a:srgbClr val="7A48C4"/>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879" name="Text Box 7"/>
            <p:cNvSpPr txBox="1">
              <a:spLocks noChangeArrowheads="1"/>
            </p:cNvSpPr>
            <p:nvPr/>
          </p:nvSpPr>
          <p:spPr bwMode="auto">
            <a:xfrm>
              <a:off x="912" y="1680"/>
              <a:ext cx="1268" cy="288"/>
            </a:xfrm>
            <a:prstGeom prst="rect">
              <a:avLst/>
            </a:prstGeom>
            <a:solidFill>
              <a:srgbClr val="FFFF00"/>
            </a:solidFill>
            <a:ln>
              <a:noFill/>
            </a:ln>
            <a:effectLst/>
            <a:extLs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a:latin typeface="宋体" pitchFamily="2" charset="-122"/>
                </a:rPr>
                <a:t>操作码字段	</a:t>
              </a:r>
            </a:p>
          </p:txBody>
        </p:sp>
        <p:sp>
          <p:nvSpPr>
            <p:cNvPr id="207880" name="Text Box 8"/>
            <p:cNvSpPr txBox="1">
              <a:spLocks noChangeArrowheads="1"/>
            </p:cNvSpPr>
            <p:nvPr/>
          </p:nvSpPr>
          <p:spPr bwMode="auto">
            <a:xfrm>
              <a:off x="3024" y="1680"/>
              <a:ext cx="1268" cy="288"/>
            </a:xfrm>
            <a:prstGeom prst="rect">
              <a:avLst/>
            </a:prstGeom>
            <a:solidFill>
              <a:srgbClr val="FFFF00"/>
            </a:solidFill>
            <a:ln>
              <a:noFill/>
            </a:ln>
            <a:effectLst/>
            <a:extLs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a:latin typeface="宋体" pitchFamily="2" charset="-122"/>
                </a:rPr>
                <a:t>地址码字段	</a:t>
              </a:r>
            </a:p>
          </p:txBody>
        </p:sp>
      </p:grpSp>
      <p:grpSp>
        <p:nvGrpSpPr>
          <p:cNvPr id="207881" name="Group 9"/>
          <p:cNvGrpSpPr>
            <a:grpSpLocks/>
          </p:cNvGrpSpPr>
          <p:nvPr/>
        </p:nvGrpSpPr>
        <p:grpSpPr bwMode="auto">
          <a:xfrm>
            <a:off x="1066800" y="2940050"/>
            <a:ext cx="6456363" cy="1616075"/>
            <a:chOff x="672" y="1680"/>
            <a:chExt cx="4067" cy="1018"/>
          </a:xfrm>
        </p:grpSpPr>
        <p:sp>
          <p:nvSpPr>
            <p:cNvPr id="207882" name="Text Box 10"/>
            <p:cNvSpPr txBox="1">
              <a:spLocks noChangeArrowheads="1"/>
            </p:cNvSpPr>
            <p:nvPr/>
          </p:nvSpPr>
          <p:spPr bwMode="auto">
            <a:xfrm>
              <a:off x="768" y="2333"/>
              <a:ext cx="397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zh-CN" altLang="en-US" sz="3200">
                  <a:solidFill>
                    <a:srgbClr val="FF0000"/>
                  </a:solidFill>
                  <a:latin typeface="宋体" pitchFamily="2" charset="-122"/>
                </a:rPr>
                <a:t>操作码</a:t>
              </a:r>
              <a:r>
                <a:rPr lang="zh-CN" altLang="en-US" sz="3200">
                  <a:latin typeface="宋体" pitchFamily="2" charset="-122"/>
                </a:rPr>
                <a:t>：指明操作的性质及功能。</a:t>
              </a:r>
            </a:p>
          </p:txBody>
        </p:sp>
        <p:sp>
          <p:nvSpPr>
            <p:cNvPr id="207883" name="Rectangle 11"/>
            <p:cNvSpPr>
              <a:spLocks noChangeArrowheads="1"/>
            </p:cNvSpPr>
            <p:nvPr/>
          </p:nvSpPr>
          <p:spPr bwMode="auto">
            <a:xfrm>
              <a:off x="672" y="1680"/>
              <a:ext cx="1536" cy="336"/>
            </a:xfrm>
            <a:prstGeom prst="rect">
              <a:avLst/>
            </a:prstGeom>
            <a:solidFill>
              <a:srgbClr val="CCCCFF"/>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884" name="Text Box 12"/>
            <p:cNvSpPr txBox="1">
              <a:spLocks noChangeArrowheads="1"/>
            </p:cNvSpPr>
            <p:nvPr/>
          </p:nvSpPr>
          <p:spPr bwMode="auto">
            <a:xfrm>
              <a:off x="1058" y="1703"/>
              <a:ext cx="789" cy="300"/>
            </a:xfrm>
            <a:prstGeom prst="rect">
              <a:avLst/>
            </a:prstGeom>
            <a:solidFill>
              <a:srgbClr val="CCCCFF"/>
            </a:solidFill>
            <a:ln>
              <a:noFill/>
            </a:ln>
            <a:effectLst/>
            <a:extLs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lnSpc>
                  <a:spcPct val="90000"/>
                </a:lnSpc>
                <a:spcBef>
                  <a:spcPct val="30000"/>
                </a:spcBef>
              </a:pPr>
              <a:r>
                <a:rPr lang="zh-CN" altLang="en-US" sz="2800">
                  <a:latin typeface="宋体" pitchFamily="2" charset="-122"/>
                </a:rPr>
                <a:t>操作码</a:t>
              </a:r>
            </a:p>
          </p:txBody>
        </p:sp>
      </p:grpSp>
      <p:grpSp>
        <p:nvGrpSpPr>
          <p:cNvPr id="207885" name="Group 13"/>
          <p:cNvGrpSpPr>
            <a:grpSpLocks/>
          </p:cNvGrpSpPr>
          <p:nvPr/>
        </p:nvGrpSpPr>
        <p:grpSpPr bwMode="auto">
          <a:xfrm>
            <a:off x="685800" y="2940050"/>
            <a:ext cx="7848600" cy="2698750"/>
            <a:chOff x="432" y="1680"/>
            <a:chExt cx="4944" cy="1700"/>
          </a:xfrm>
        </p:grpSpPr>
        <p:sp>
          <p:nvSpPr>
            <p:cNvPr id="207886" name="Text Box 14"/>
            <p:cNvSpPr txBox="1">
              <a:spLocks noChangeArrowheads="1"/>
            </p:cNvSpPr>
            <p:nvPr/>
          </p:nvSpPr>
          <p:spPr bwMode="auto">
            <a:xfrm>
              <a:off x="432" y="2708"/>
              <a:ext cx="4944" cy="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spcBef>
                  <a:spcPct val="50000"/>
                </a:spcBef>
              </a:pPr>
              <a:r>
                <a:rPr lang="en-US" altLang="zh-CN" sz="2800">
                  <a:latin typeface="宋体" pitchFamily="2" charset="-122"/>
                </a:rPr>
                <a:t>   </a:t>
              </a:r>
              <a:r>
                <a:rPr lang="zh-CN" altLang="en-US" sz="3200">
                  <a:solidFill>
                    <a:srgbClr val="FF0000"/>
                  </a:solidFill>
                  <a:latin typeface="宋体" pitchFamily="2" charset="-122"/>
                </a:rPr>
                <a:t>地址码</a:t>
              </a:r>
              <a:r>
                <a:rPr lang="zh-CN" altLang="en-US" sz="3200">
                  <a:latin typeface="宋体" pitchFamily="2" charset="-122"/>
                </a:rPr>
                <a:t>：指明操作数的地址，特殊情况下也可能直接给出操作数本身。</a:t>
              </a:r>
            </a:p>
          </p:txBody>
        </p:sp>
        <p:sp>
          <p:nvSpPr>
            <p:cNvPr id="207887" name="Rectangle 15"/>
            <p:cNvSpPr>
              <a:spLocks noChangeArrowheads="1"/>
            </p:cNvSpPr>
            <p:nvPr/>
          </p:nvSpPr>
          <p:spPr bwMode="auto">
            <a:xfrm>
              <a:off x="2208" y="1680"/>
              <a:ext cx="2736" cy="336"/>
            </a:xfrm>
            <a:prstGeom prst="rect">
              <a:avLst/>
            </a:prstGeom>
            <a:solidFill>
              <a:srgbClr val="CCCCFF"/>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888" name="Text Box 16"/>
            <p:cNvSpPr txBox="1">
              <a:spLocks noChangeArrowheads="1"/>
            </p:cNvSpPr>
            <p:nvPr/>
          </p:nvSpPr>
          <p:spPr bwMode="auto">
            <a:xfrm>
              <a:off x="3169" y="1702"/>
              <a:ext cx="791" cy="300"/>
            </a:xfrm>
            <a:prstGeom prst="rect">
              <a:avLst/>
            </a:prstGeom>
            <a:solidFill>
              <a:srgbClr val="CCCCFF"/>
            </a:solidFill>
            <a:ln>
              <a:noFill/>
            </a:ln>
            <a:effectLst/>
            <a:extLs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lnSpc>
                  <a:spcPct val="90000"/>
                </a:lnSpc>
                <a:spcBef>
                  <a:spcPct val="30000"/>
                </a:spcBef>
              </a:pPr>
              <a:r>
                <a:rPr lang="zh-CN" altLang="en-US" sz="2800">
                  <a:latin typeface="宋体" pitchFamily="2" charset="-122"/>
                </a:rPr>
                <a:t>地址码</a:t>
              </a:r>
            </a:p>
          </p:txBody>
        </p:sp>
      </p:grpSp>
      <p:sp>
        <p:nvSpPr>
          <p:cNvPr id="207889" name="AutoShape 17"/>
          <p:cNvSpPr>
            <a:spLocks noChangeArrowheads="1"/>
          </p:cNvSpPr>
          <p:nvPr/>
        </p:nvSpPr>
        <p:spPr bwMode="auto">
          <a:xfrm>
            <a:off x="7086600" y="4876800"/>
            <a:ext cx="1828800" cy="1371600"/>
          </a:xfrm>
          <a:prstGeom prst="irregularSeal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4000" b="0">
                <a:solidFill>
                  <a:srgbClr val="F93D17"/>
                </a:solidFill>
              </a:rPr>
              <a:t>注意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7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7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0787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788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0788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078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autoUpdateAnimBg="0"/>
      <p:bldP spid="207889"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14" name="页脚占位符 3"/>
          <p:cNvSpPr>
            <a:spLocks noGrp="1"/>
          </p:cNvSpPr>
          <p:nvPr>
            <p:ph type="ftr" sz="quarter" idx="12"/>
          </p:nvPr>
        </p:nvSpPr>
        <p:spPr/>
        <p:txBody>
          <a:bodyPr/>
          <a:lstStyle/>
          <a:p>
            <a:r>
              <a:rPr lang="zh-CN" altLang="en-US"/>
              <a:t>华南理工大学广州学院</a:t>
            </a:r>
          </a:p>
        </p:txBody>
      </p:sp>
      <p:sp>
        <p:nvSpPr>
          <p:cNvPr id="232450"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宋体" pitchFamily="2" charset="-122"/>
              </a:rPr>
              <a:t>寻址技术</a:t>
            </a:r>
            <a:endParaRPr lang="zh-CN" altLang="en-US">
              <a:latin typeface="宋体" pitchFamily="2" charset="-122"/>
            </a:endParaRPr>
          </a:p>
        </p:txBody>
      </p:sp>
      <p:sp>
        <p:nvSpPr>
          <p:cNvPr id="232451" name="Rectangle 3"/>
          <p:cNvSpPr>
            <a:spLocks noGrp="1" noChangeArrowheads="1"/>
          </p:cNvSpPr>
          <p:nvPr>
            <p:ph type="body" idx="4294967295"/>
          </p:nvPr>
        </p:nvSpPr>
        <p:spPr>
          <a:xfrm>
            <a:off x="304800" y="838200"/>
            <a:ext cx="8305800" cy="5122863"/>
          </a:xfrm>
        </p:spPr>
        <p:txBody>
          <a:bodyPr/>
          <a:lstStyle/>
          <a:p>
            <a:pPr>
              <a:buFontTx/>
              <a:buNone/>
            </a:pPr>
            <a:r>
              <a:rPr lang="en-US" altLang="zh-CN" b="1">
                <a:latin typeface="Times New Roman" pitchFamily="18" charset="0"/>
              </a:rPr>
              <a:t>  </a:t>
            </a:r>
            <a:r>
              <a:rPr lang="en-US" altLang="zh-CN" b="1">
                <a:solidFill>
                  <a:srgbClr val="800000"/>
                </a:solidFill>
                <a:latin typeface="Times New Roman" pitchFamily="18" charset="0"/>
              </a:rPr>
              <a:t>3.2.3 </a:t>
            </a:r>
            <a:r>
              <a:rPr lang="zh-CN" altLang="en-US" b="1">
                <a:solidFill>
                  <a:srgbClr val="800000"/>
                </a:solidFill>
                <a:latin typeface="Times New Roman" pitchFamily="18" charset="0"/>
              </a:rPr>
              <a:t>基本的数据寻址方式</a:t>
            </a:r>
          </a:p>
          <a:p>
            <a:pPr>
              <a:buFontTx/>
              <a:buNone/>
            </a:pPr>
            <a:r>
              <a:rPr lang="zh-CN" altLang="en-US" b="1">
                <a:latin typeface="Times New Roman" pitchFamily="18" charset="0"/>
              </a:rPr>
              <a:t>            寻址方式是根据指令中给出的地址码字段寻找真实操作数地址的方式。 </a:t>
            </a:r>
          </a:p>
          <a:p>
            <a:pPr>
              <a:buFontTx/>
              <a:buNone/>
            </a:pPr>
            <a:r>
              <a:rPr lang="zh-CN" altLang="en-US" b="1">
                <a:latin typeface="Times New Roman" pitchFamily="18" charset="0"/>
              </a:rPr>
              <a:t>            </a:t>
            </a:r>
            <a:r>
              <a:rPr lang="zh-CN" altLang="en-US" sz="2800" b="1">
                <a:latin typeface="Times New Roman" pitchFamily="18" charset="0"/>
              </a:rPr>
              <a:t>指令中的形式地址</a:t>
            </a:r>
            <a:r>
              <a:rPr lang="en-US" altLang="zh-CN" sz="2800" b="1">
                <a:latin typeface="Times New Roman" pitchFamily="18" charset="0"/>
              </a:rPr>
              <a:t>A───→</a:t>
            </a:r>
            <a:r>
              <a:rPr lang="zh-CN" altLang="en-US" sz="2800" b="1">
                <a:latin typeface="Times New Roman" pitchFamily="18" charset="0"/>
              </a:rPr>
              <a:t>有效地址</a:t>
            </a:r>
            <a:r>
              <a:rPr lang="en-US" altLang="zh-CN" sz="2800" b="1">
                <a:latin typeface="Times New Roman" pitchFamily="18" charset="0"/>
              </a:rPr>
              <a:t>EA</a:t>
            </a:r>
          </a:p>
        </p:txBody>
      </p:sp>
      <p:sp>
        <p:nvSpPr>
          <p:cNvPr id="232452" name="Text Box 4"/>
          <p:cNvSpPr txBox="1">
            <a:spLocks noChangeArrowheads="1"/>
          </p:cNvSpPr>
          <p:nvPr/>
        </p:nvSpPr>
        <p:spPr bwMode="auto">
          <a:xfrm>
            <a:off x="4572000" y="2362200"/>
            <a:ext cx="12065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en-US" sz="2000">
                <a:solidFill>
                  <a:srgbClr val="FF0000"/>
                </a:solidFill>
                <a:latin typeface="宋体" pitchFamily="2" charset="-122"/>
              </a:rPr>
              <a:t>寻址方式</a:t>
            </a:r>
          </a:p>
        </p:txBody>
      </p:sp>
      <p:grpSp>
        <p:nvGrpSpPr>
          <p:cNvPr id="232453" name="Group 5"/>
          <p:cNvGrpSpPr>
            <a:grpSpLocks/>
          </p:cNvGrpSpPr>
          <p:nvPr/>
        </p:nvGrpSpPr>
        <p:grpSpPr bwMode="auto">
          <a:xfrm>
            <a:off x="2286000" y="3505200"/>
            <a:ext cx="3962400" cy="457200"/>
            <a:chOff x="1440" y="2208"/>
            <a:chExt cx="2496" cy="288"/>
          </a:xfrm>
        </p:grpSpPr>
        <p:sp>
          <p:nvSpPr>
            <p:cNvPr id="232454" name="Rectangle 6"/>
            <p:cNvSpPr>
              <a:spLocks noChangeArrowheads="1"/>
            </p:cNvSpPr>
            <p:nvPr/>
          </p:nvSpPr>
          <p:spPr bwMode="auto">
            <a:xfrm>
              <a:off x="1440" y="2208"/>
              <a:ext cx="2496" cy="288"/>
            </a:xfrm>
            <a:prstGeom prst="rect">
              <a:avLst/>
            </a:prstGeom>
            <a:solidFill>
              <a:srgbClr val="FFFFFF"/>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2455" name="Line 7"/>
            <p:cNvSpPr>
              <a:spLocks noChangeShapeType="1"/>
            </p:cNvSpPr>
            <p:nvPr/>
          </p:nvSpPr>
          <p:spPr bwMode="auto">
            <a:xfrm>
              <a:off x="2688" y="2208"/>
              <a:ext cx="0" cy="288"/>
            </a:xfrm>
            <a:prstGeom prst="line">
              <a:avLst/>
            </a:prstGeom>
            <a:noFill/>
            <a:ln w="9525" cap="sq">
              <a:solidFill>
                <a:srgbClr val="7A48C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2456" name="Text Box 8"/>
            <p:cNvSpPr txBox="1">
              <a:spLocks noChangeArrowheads="1"/>
            </p:cNvSpPr>
            <p:nvPr/>
          </p:nvSpPr>
          <p:spPr bwMode="auto">
            <a:xfrm>
              <a:off x="1966" y="2208"/>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solidFill>
                    <a:srgbClr val="A50021"/>
                  </a:solidFill>
                  <a:latin typeface="宋体" pitchFamily="2" charset="-122"/>
                </a:rPr>
                <a:t>OP</a:t>
              </a:r>
            </a:p>
          </p:txBody>
        </p:sp>
        <p:sp>
          <p:nvSpPr>
            <p:cNvPr id="232457" name="Text Box 9"/>
            <p:cNvSpPr txBox="1">
              <a:spLocks noChangeArrowheads="1"/>
            </p:cNvSpPr>
            <p:nvPr/>
          </p:nvSpPr>
          <p:spPr bwMode="auto">
            <a:xfrm>
              <a:off x="2973" y="2208"/>
              <a:ext cx="69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zh-CN" altLang="zh-CN">
                  <a:solidFill>
                    <a:srgbClr val="A50021"/>
                  </a:solidFill>
                  <a:latin typeface="宋体" pitchFamily="2" charset="-122"/>
                </a:rPr>
                <a:t>立即数</a:t>
              </a:r>
              <a:endParaRPr lang="zh-CN" altLang="en-US">
                <a:solidFill>
                  <a:srgbClr val="A50021"/>
                </a:solidFill>
                <a:latin typeface="宋体" pitchFamily="2" charset="-122"/>
              </a:endParaRPr>
            </a:p>
          </p:txBody>
        </p:sp>
      </p:grpSp>
      <p:sp>
        <p:nvSpPr>
          <p:cNvPr id="232458" name="Text Box 10"/>
          <p:cNvSpPr txBox="1">
            <a:spLocks noChangeArrowheads="1"/>
          </p:cNvSpPr>
          <p:nvPr/>
        </p:nvSpPr>
        <p:spPr bwMode="auto">
          <a:xfrm>
            <a:off x="457200" y="3948113"/>
            <a:ext cx="8077200" cy="252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7A48C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spcBef>
                <a:spcPct val="50000"/>
              </a:spcBef>
            </a:pPr>
            <a:r>
              <a:rPr lang="en-US" altLang="zh-CN" sz="3200"/>
              <a:t>         </a:t>
            </a:r>
            <a:r>
              <a:rPr lang="zh-CN" altLang="en-US" sz="3200"/>
              <a:t>在取指令时，操作码和操作数被同时取出，不必再次访问存储器，从而提高了指令的执行速度。</a:t>
            </a:r>
            <a:r>
              <a:rPr lang="zh-CN" altLang="en-US" sz="3200">
                <a:solidFill>
                  <a:srgbClr val="FF0000"/>
                </a:solidFill>
              </a:rPr>
              <a:t>但是，因为操作数是指令的一部分，不能被修改，且立即数的大小将受到指令长度的限制。</a:t>
            </a:r>
          </a:p>
        </p:txBody>
      </p:sp>
      <p:sp>
        <p:nvSpPr>
          <p:cNvPr id="232459" name="Text Box 11"/>
          <p:cNvSpPr txBox="1">
            <a:spLocks noChangeArrowheads="1"/>
          </p:cNvSpPr>
          <p:nvPr/>
        </p:nvSpPr>
        <p:spPr bwMode="auto">
          <a:xfrm>
            <a:off x="457200" y="2914650"/>
            <a:ext cx="2743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a:t>1.</a:t>
            </a:r>
            <a:r>
              <a:rPr lang="zh-CN" altLang="en-US" sz="3200"/>
              <a:t>立即寻址</a:t>
            </a:r>
          </a:p>
        </p:txBody>
      </p:sp>
      <p:sp>
        <p:nvSpPr>
          <p:cNvPr id="232460" name="AutoShape 12">
            <a:hlinkClick r:id="rId2" action="ppaction://hlinksldjump"/>
          </p:cNvPr>
          <p:cNvSpPr>
            <a:spLocks noChangeArrowheads="1"/>
          </p:cNvSpPr>
          <p:nvPr/>
        </p:nvSpPr>
        <p:spPr bwMode="auto">
          <a:xfrm>
            <a:off x="7308850" y="1052513"/>
            <a:ext cx="719138" cy="215900"/>
          </a:xfrm>
          <a:prstGeom prst="rightArrow">
            <a:avLst>
              <a:gd name="adj1" fmla="val 50000"/>
              <a:gd name="adj2" fmla="val 83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2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24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2451">
                                            <p:txEl>
                                              <p:pRg st="2" end="2"/>
                                            </p:txEl>
                                          </p:spTgt>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23245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3245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23245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232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build="p" autoUpdateAnimBg="0"/>
      <p:bldP spid="232452" grpId="0" autoUpdateAnimBg="0"/>
      <p:bldP spid="232458" grpId="0" autoUpdateAnimBg="0"/>
      <p:bldP spid="23245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27" name="页脚占位符 3"/>
          <p:cNvSpPr>
            <a:spLocks noGrp="1"/>
          </p:cNvSpPr>
          <p:nvPr>
            <p:ph type="ftr" sz="quarter" idx="12"/>
          </p:nvPr>
        </p:nvSpPr>
        <p:spPr/>
        <p:txBody>
          <a:bodyPr/>
          <a:lstStyle/>
          <a:p>
            <a:r>
              <a:rPr lang="zh-CN" altLang="en-US"/>
              <a:t>华南理工大学广州学院</a:t>
            </a:r>
          </a:p>
        </p:txBody>
      </p:sp>
      <p:sp>
        <p:nvSpPr>
          <p:cNvPr id="234498"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宋体" pitchFamily="2" charset="-122"/>
              </a:rPr>
              <a:t>寻址技术</a:t>
            </a:r>
            <a:endParaRPr lang="zh-CN" altLang="en-US">
              <a:latin typeface="宋体" pitchFamily="2" charset="-122"/>
            </a:endParaRPr>
          </a:p>
        </p:txBody>
      </p:sp>
      <p:sp>
        <p:nvSpPr>
          <p:cNvPr id="234499" name="Rectangle 3"/>
          <p:cNvSpPr>
            <a:spLocks noGrp="1" noChangeArrowheads="1"/>
          </p:cNvSpPr>
          <p:nvPr>
            <p:ph type="body" idx="4294967295"/>
          </p:nvPr>
        </p:nvSpPr>
        <p:spPr>
          <a:xfrm>
            <a:off x="0" y="895350"/>
            <a:ext cx="4953000" cy="5734050"/>
          </a:xfrm>
        </p:spPr>
        <p:txBody>
          <a:bodyPr/>
          <a:lstStyle/>
          <a:p>
            <a:pPr>
              <a:lnSpc>
                <a:spcPct val="90000"/>
              </a:lnSpc>
              <a:buFontTx/>
              <a:buNone/>
            </a:pPr>
            <a:r>
              <a:rPr lang="en-US" altLang="zh-CN" b="1">
                <a:latin typeface="Times New Roman" pitchFamily="18" charset="0"/>
              </a:rPr>
              <a:t>2.</a:t>
            </a:r>
            <a:r>
              <a:rPr lang="zh-CN" altLang="en-US" b="1">
                <a:latin typeface="Times New Roman" pitchFamily="18" charset="0"/>
              </a:rPr>
              <a:t>寄存器寻址</a:t>
            </a:r>
          </a:p>
          <a:p>
            <a:pPr>
              <a:lnSpc>
                <a:spcPct val="90000"/>
              </a:lnSpc>
              <a:buFontTx/>
              <a:buNone/>
            </a:pPr>
            <a:r>
              <a:rPr lang="zh-CN" altLang="en-US" b="1">
                <a:latin typeface="Times New Roman" pitchFamily="18" charset="0"/>
              </a:rPr>
              <a:t>            指令中地址码部分给出某一通用寄存器的编号，所指定的寄存器中存放着操作数。</a:t>
            </a:r>
          </a:p>
          <a:p>
            <a:pPr>
              <a:lnSpc>
                <a:spcPct val="90000"/>
              </a:lnSpc>
              <a:buFontTx/>
              <a:buNone/>
            </a:pPr>
            <a:r>
              <a:rPr lang="zh-CN" altLang="en-US" b="1">
                <a:latin typeface="Times New Roman" pitchFamily="18" charset="0"/>
              </a:rPr>
              <a:t>            两个明显的优点：</a:t>
            </a:r>
          </a:p>
          <a:p>
            <a:pPr>
              <a:lnSpc>
                <a:spcPct val="90000"/>
              </a:lnSpc>
              <a:buFontTx/>
              <a:buNone/>
            </a:pPr>
            <a:r>
              <a:rPr lang="zh-CN" altLang="en-US" b="1">
                <a:latin typeface="Times New Roman" pitchFamily="18" charset="0"/>
              </a:rPr>
              <a:t>            </a:t>
            </a:r>
            <a:r>
              <a:rPr lang="zh-CN" altLang="en-US" b="1">
                <a:solidFill>
                  <a:srgbClr val="FF0000"/>
                </a:solidFill>
                <a:latin typeface="Times New Roman" pitchFamily="18" charset="0"/>
                <a:sym typeface="Symbol" pitchFamily="18" charset="2"/>
              </a:rPr>
              <a:t></a:t>
            </a:r>
            <a:r>
              <a:rPr lang="zh-CN" altLang="en-US" b="1">
                <a:latin typeface="Times New Roman" pitchFamily="18" charset="0"/>
              </a:rPr>
              <a:t>从寄存器存取数据比主存快得多；</a:t>
            </a:r>
          </a:p>
          <a:p>
            <a:pPr>
              <a:lnSpc>
                <a:spcPct val="90000"/>
              </a:lnSpc>
              <a:buFontTx/>
              <a:buNone/>
            </a:pPr>
            <a:r>
              <a:rPr lang="zh-CN" altLang="en-US" b="1">
                <a:latin typeface="Times New Roman" pitchFamily="18" charset="0"/>
              </a:rPr>
              <a:t>            </a:t>
            </a:r>
            <a:r>
              <a:rPr lang="zh-CN" altLang="en-US" b="1">
                <a:solidFill>
                  <a:srgbClr val="FF0000"/>
                </a:solidFill>
                <a:latin typeface="Times New Roman" pitchFamily="18" charset="0"/>
                <a:sym typeface="Symbol" pitchFamily="18" charset="2"/>
              </a:rPr>
              <a:t></a:t>
            </a:r>
            <a:r>
              <a:rPr lang="zh-CN" altLang="en-US" b="1">
                <a:latin typeface="Times New Roman" pitchFamily="18" charset="0"/>
              </a:rPr>
              <a:t>由于寄存器的数量较少，其地址码字段比主存单元地址字段短得多。</a:t>
            </a:r>
          </a:p>
        </p:txBody>
      </p:sp>
      <p:grpSp>
        <p:nvGrpSpPr>
          <p:cNvPr id="234500" name="Group 4"/>
          <p:cNvGrpSpPr>
            <a:grpSpLocks/>
          </p:cNvGrpSpPr>
          <p:nvPr/>
        </p:nvGrpSpPr>
        <p:grpSpPr bwMode="auto">
          <a:xfrm>
            <a:off x="5029200" y="1676400"/>
            <a:ext cx="3810000" cy="1844675"/>
            <a:chOff x="2976" y="1056"/>
            <a:chExt cx="2400" cy="1162"/>
          </a:xfrm>
        </p:grpSpPr>
        <p:sp>
          <p:nvSpPr>
            <p:cNvPr id="234501" name="Line 5"/>
            <p:cNvSpPr>
              <a:spLocks noChangeShapeType="1"/>
            </p:cNvSpPr>
            <p:nvPr/>
          </p:nvSpPr>
          <p:spPr bwMode="auto">
            <a:xfrm>
              <a:off x="3600" y="1488"/>
              <a:ext cx="0" cy="624"/>
            </a:xfrm>
            <a:prstGeom prst="line">
              <a:avLst/>
            </a:prstGeom>
            <a:noFill/>
            <a:ln w="3810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4502" name="Line 6"/>
            <p:cNvSpPr>
              <a:spLocks noChangeShapeType="1"/>
            </p:cNvSpPr>
            <p:nvPr/>
          </p:nvSpPr>
          <p:spPr bwMode="auto">
            <a:xfrm>
              <a:off x="3600" y="2112"/>
              <a:ext cx="720" cy="0"/>
            </a:xfrm>
            <a:prstGeom prst="line">
              <a:avLst/>
            </a:prstGeom>
            <a:noFill/>
            <a:ln w="38100"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4503" name="Rectangle 7"/>
            <p:cNvSpPr>
              <a:spLocks noChangeArrowheads="1"/>
            </p:cNvSpPr>
            <p:nvPr/>
          </p:nvSpPr>
          <p:spPr bwMode="auto">
            <a:xfrm>
              <a:off x="2976" y="1296"/>
              <a:ext cx="964" cy="19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4" name="Rectangle 8"/>
            <p:cNvSpPr>
              <a:spLocks noChangeArrowheads="1"/>
            </p:cNvSpPr>
            <p:nvPr/>
          </p:nvSpPr>
          <p:spPr bwMode="auto">
            <a:xfrm>
              <a:off x="4320" y="2016"/>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5" name="Text Box 9"/>
            <p:cNvSpPr txBox="1">
              <a:spLocks noChangeArrowheads="1"/>
            </p:cNvSpPr>
            <p:nvPr/>
          </p:nvSpPr>
          <p:spPr bwMode="auto">
            <a:xfrm>
              <a:off x="4512" y="1968"/>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FF0000"/>
                  </a:solidFill>
                </a:rPr>
                <a:t>操作数</a:t>
              </a:r>
              <a:endParaRPr lang="zh-CN" altLang="en-US" sz="2000" b="0"/>
            </a:p>
          </p:txBody>
        </p:sp>
        <p:sp>
          <p:nvSpPr>
            <p:cNvPr id="234506" name="Text Box 10"/>
            <p:cNvSpPr txBox="1">
              <a:spLocks noChangeArrowheads="1"/>
            </p:cNvSpPr>
            <p:nvPr/>
          </p:nvSpPr>
          <p:spPr bwMode="auto">
            <a:xfrm>
              <a:off x="2976" y="125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OP</a:t>
              </a:r>
            </a:p>
          </p:txBody>
        </p:sp>
        <p:sp>
          <p:nvSpPr>
            <p:cNvPr id="234507" name="Text Box 11"/>
            <p:cNvSpPr txBox="1">
              <a:spLocks noChangeArrowheads="1"/>
            </p:cNvSpPr>
            <p:nvPr/>
          </p:nvSpPr>
          <p:spPr bwMode="auto">
            <a:xfrm>
              <a:off x="2976" y="1056"/>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A50021"/>
                  </a:solidFill>
                </a:rPr>
                <a:t>指令寄存器</a:t>
              </a:r>
              <a:endParaRPr lang="zh-CN" altLang="en-US" sz="900">
                <a:solidFill>
                  <a:srgbClr val="A50021"/>
                </a:solidFill>
              </a:endParaRPr>
            </a:p>
          </p:txBody>
        </p:sp>
        <p:sp>
          <p:nvSpPr>
            <p:cNvPr id="234508" name="Text Box 12"/>
            <p:cNvSpPr txBox="1">
              <a:spLocks noChangeArrowheads="1"/>
            </p:cNvSpPr>
            <p:nvPr/>
          </p:nvSpPr>
          <p:spPr bwMode="auto">
            <a:xfrm>
              <a:off x="4224" y="1776"/>
              <a:ext cx="11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A50021"/>
                  </a:solidFill>
                </a:rPr>
                <a:t>   </a:t>
              </a:r>
              <a:r>
                <a:rPr lang="zh-CN" altLang="en-US" sz="2000">
                  <a:solidFill>
                    <a:srgbClr val="A50021"/>
                  </a:solidFill>
                </a:rPr>
                <a:t>通用寄存器</a:t>
              </a:r>
              <a:endParaRPr lang="zh-CN" altLang="en-US" sz="2000" baseline="-25000">
                <a:solidFill>
                  <a:srgbClr val="800000"/>
                </a:solidFill>
              </a:endParaRPr>
            </a:p>
          </p:txBody>
        </p:sp>
        <p:sp>
          <p:nvSpPr>
            <p:cNvPr id="234509" name="Text Box 13"/>
            <p:cNvSpPr txBox="1">
              <a:spLocks noChangeArrowheads="1"/>
            </p:cNvSpPr>
            <p:nvPr/>
          </p:nvSpPr>
          <p:spPr bwMode="auto">
            <a:xfrm>
              <a:off x="3504" y="1248"/>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R</a:t>
              </a:r>
              <a:r>
                <a:rPr lang="en-US" altLang="zh-CN" sz="2000" baseline="-25000">
                  <a:solidFill>
                    <a:srgbClr val="FF0000"/>
                  </a:solidFill>
                </a:rPr>
                <a:t>i</a:t>
              </a:r>
              <a:endParaRPr lang="en-US" altLang="zh-CN" sz="900">
                <a:solidFill>
                  <a:srgbClr val="FF0000"/>
                </a:solidFill>
              </a:endParaRPr>
            </a:p>
          </p:txBody>
        </p:sp>
        <p:sp>
          <p:nvSpPr>
            <p:cNvPr id="234510" name="Line 14"/>
            <p:cNvSpPr>
              <a:spLocks noChangeShapeType="1"/>
            </p:cNvSpPr>
            <p:nvPr/>
          </p:nvSpPr>
          <p:spPr bwMode="auto">
            <a:xfrm flipV="1">
              <a:off x="3264" y="1296"/>
              <a:ext cx="0"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34511" name="Rectangle 15"/>
          <p:cNvSpPr>
            <a:spLocks noChangeArrowheads="1"/>
          </p:cNvSpPr>
          <p:nvPr/>
        </p:nvSpPr>
        <p:spPr bwMode="auto">
          <a:xfrm>
            <a:off x="5486400" y="2057400"/>
            <a:ext cx="1066800" cy="304800"/>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4512" name="Text Box 16"/>
          <p:cNvSpPr txBox="1">
            <a:spLocks noChangeArrowheads="1"/>
          </p:cNvSpPr>
          <p:nvPr/>
        </p:nvSpPr>
        <p:spPr bwMode="auto">
          <a:xfrm>
            <a:off x="5867400" y="19812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R</a:t>
            </a:r>
            <a:r>
              <a:rPr lang="en-US" altLang="zh-CN" sz="2000" baseline="-25000">
                <a:solidFill>
                  <a:srgbClr val="FF0000"/>
                </a:solidFill>
              </a:rPr>
              <a:t>5</a:t>
            </a:r>
            <a:endParaRPr lang="en-US" altLang="zh-CN" sz="900">
              <a:solidFill>
                <a:srgbClr val="FF0000"/>
              </a:solidFill>
            </a:endParaRPr>
          </a:p>
        </p:txBody>
      </p:sp>
      <p:sp>
        <p:nvSpPr>
          <p:cNvPr id="234513" name="Line 17"/>
          <p:cNvSpPr>
            <a:spLocks noChangeShapeType="1"/>
          </p:cNvSpPr>
          <p:nvPr/>
        </p:nvSpPr>
        <p:spPr bwMode="auto">
          <a:xfrm>
            <a:off x="6019800" y="2362200"/>
            <a:ext cx="0" cy="99060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4" name="Line 18"/>
          <p:cNvSpPr>
            <a:spLocks noChangeShapeType="1"/>
          </p:cNvSpPr>
          <p:nvPr/>
        </p:nvSpPr>
        <p:spPr bwMode="auto">
          <a:xfrm>
            <a:off x="6019800" y="3352800"/>
            <a:ext cx="1128713" cy="3175"/>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5" name="Text Box 19"/>
          <p:cNvSpPr txBox="1">
            <a:spLocks noChangeArrowheads="1"/>
          </p:cNvSpPr>
          <p:nvPr/>
        </p:nvSpPr>
        <p:spPr bwMode="auto">
          <a:xfrm>
            <a:off x="5181600" y="4724400"/>
            <a:ext cx="3505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zh-CN" altLang="en-US" sz="3200">
                <a:solidFill>
                  <a:srgbClr val="800000"/>
                </a:solidFill>
              </a:rPr>
              <a:t>操作数</a:t>
            </a:r>
            <a:r>
              <a:rPr lang="en-US" altLang="zh-CN" sz="3200">
                <a:solidFill>
                  <a:srgbClr val="800000"/>
                </a:solidFill>
              </a:rPr>
              <a:t>S=(R</a:t>
            </a:r>
            <a:r>
              <a:rPr lang="en-US" altLang="zh-CN" sz="3200" baseline="-25000">
                <a:solidFill>
                  <a:srgbClr val="800000"/>
                </a:solidFill>
              </a:rPr>
              <a:t>i</a:t>
            </a:r>
            <a:r>
              <a:rPr lang="en-US" altLang="zh-CN" sz="3200">
                <a:solidFill>
                  <a:srgbClr val="800000"/>
                </a:solidFill>
              </a:rPr>
              <a:t>)</a:t>
            </a:r>
          </a:p>
        </p:txBody>
      </p:sp>
      <p:sp>
        <p:nvSpPr>
          <p:cNvPr id="234516" name="Rectangle 20"/>
          <p:cNvSpPr>
            <a:spLocks noChangeArrowheads="1"/>
          </p:cNvSpPr>
          <p:nvPr/>
        </p:nvSpPr>
        <p:spPr bwMode="auto">
          <a:xfrm>
            <a:off x="7162800" y="3200400"/>
            <a:ext cx="1524000" cy="304800"/>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4517" name="Text Box 21"/>
          <p:cNvSpPr txBox="1">
            <a:spLocks noChangeArrowheads="1"/>
          </p:cNvSpPr>
          <p:nvPr/>
        </p:nvSpPr>
        <p:spPr bwMode="auto">
          <a:xfrm>
            <a:off x="7467600" y="3124200"/>
            <a:ext cx="1219200"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FF0000"/>
                </a:solidFill>
              </a:rPr>
              <a:t>操作数</a:t>
            </a:r>
            <a:endParaRPr lang="zh-CN" altLang="en-US" sz="2000" b="0"/>
          </a:p>
        </p:txBody>
      </p:sp>
      <p:sp>
        <p:nvSpPr>
          <p:cNvPr id="234518" name="Text Box 22"/>
          <p:cNvSpPr txBox="1">
            <a:spLocks noChangeArrowheads="1"/>
          </p:cNvSpPr>
          <p:nvPr/>
        </p:nvSpPr>
        <p:spPr bwMode="auto">
          <a:xfrm>
            <a:off x="5257800" y="4191000"/>
            <a:ext cx="2057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a:solidFill>
                  <a:srgbClr val="FF0000"/>
                </a:solidFill>
              </a:rPr>
              <a:t>EA= R</a:t>
            </a:r>
            <a:r>
              <a:rPr lang="en-US" altLang="zh-CN" sz="3200" baseline="-25000">
                <a:solidFill>
                  <a:srgbClr val="FF0000"/>
                </a:solidFill>
              </a:rPr>
              <a:t>i</a:t>
            </a:r>
          </a:p>
        </p:txBody>
      </p:sp>
      <p:sp>
        <p:nvSpPr>
          <p:cNvPr id="234519" name="Text Box 23"/>
          <p:cNvSpPr txBox="1">
            <a:spLocks noChangeArrowheads="1"/>
          </p:cNvSpPr>
          <p:nvPr/>
        </p:nvSpPr>
        <p:spPr bwMode="auto">
          <a:xfrm>
            <a:off x="6629400" y="295275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R</a:t>
            </a:r>
            <a:r>
              <a:rPr lang="en-US" altLang="zh-CN" sz="2000" baseline="-25000">
                <a:solidFill>
                  <a:srgbClr val="FF0000"/>
                </a:solidFill>
              </a:rPr>
              <a:t>5</a:t>
            </a:r>
            <a:endParaRPr lang="en-US" altLang="zh-CN" sz="900">
              <a:solidFill>
                <a:srgbClr val="FF0000"/>
              </a:solidFill>
            </a:endParaRPr>
          </a:p>
        </p:txBody>
      </p:sp>
      <p:sp>
        <p:nvSpPr>
          <p:cNvPr id="234520" name="Text Box 24"/>
          <p:cNvSpPr txBox="1">
            <a:spLocks noChangeArrowheads="1"/>
          </p:cNvSpPr>
          <p:nvPr/>
        </p:nvSpPr>
        <p:spPr bwMode="auto">
          <a:xfrm>
            <a:off x="4859338" y="981075"/>
            <a:ext cx="3960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FF0000"/>
                </a:solidFill>
              </a:rPr>
              <a:t>问题：寄存器数量有限</a:t>
            </a:r>
          </a:p>
        </p:txBody>
      </p:sp>
      <p:sp>
        <p:nvSpPr>
          <p:cNvPr id="234521" name="AutoShape 25">
            <a:hlinkClick r:id="rId2" action="ppaction://hlinksldjump"/>
          </p:cNvPr>
          <p:cNvSpPr>
            <a:spLocks noChangeArrowheads="1"/>
          </p:cNvSpPr>
          <p:nvPr/>
        </p:nvSpPr>
        <p:spPr bwMode="auto">
          <a:xfrm>
            <a:off x="7308850" y="908050"/>
            <a:ext cx="719138" cy="215900"/>
          </a:xfrm>
          <a:prstGeom prst="rightArrow">
            <a:avLst>
              <a:gd name="adj1" fmla="val 50000"/>
              <a:gd name="adj2" fmla="val 83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44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44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44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44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44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3450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34511"/>
                                        </p:tgtEl>
                                        <p:attrNameLst>
                                          <p:attrName>style.visibility</p:attrName>
                                        </p:attrNameLst>
                                      </p:cBhvr>
                                      <p:to>
                                        <p:strVal val="visible"/>
                                      </p:to>
                                    </p:set>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234512"/>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34513"/>
                                        </p:tgtEl>
                                        <p:attrNameLst>
                                          <p:attrName>style.visibility</p:attrName>
                                        </p:attrNameLst>
                                      </p:cBhvr>
                                      <p:to>
                                        <p:strVal val="visible"/>
                                      </p:to>
                                    </p:set>
                                    <p:animEffect transition="in" filter="wipe(up)">
                                      <p:cBhvr>
                                        <p:cTn id="38" dur="500"/>
                                        <p:tgtEl>
                                          <p:spTgt spid="234513"/>
                                        </p:tgtEl>
                                      </p:cBhvr>
                                    </p:animEffect>
                                  </p:childTnLst>
                                </p:cTn>
                              </p:par>
                            </p:childTnLst>
                          </p:cTn>
                        </p:par>
                        <p:par>
                          <p:cTn id="39" fill="hold" nodeType="afterGroup">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234514"/>
                                        </p:tgtEl>
                                        <p:attrNameLst>
                                          <p:attrName>style.visibility</p:attrName>
                                        </p:attrNameLst>
                                      </p:cBhvr>
                                      <p:to>
                                        <p:strVal val="visible"/>
                                      </p:to>
                                    </p:set>
                                    <p:animEffect transition="in" filter="wipe(left)">
                                      <p:cBhvr>
                                        <p:cTn id="42" dur="500"/>
                                        <p:tgtEl>
                                          <p:spTgt spid="234514"/>
                                        </p:tgtEl>
                                      </p:cBhvr>
                                    </p:animEffect>
                                  </p:childTnLst>
                                </p:cTn>
                              </p:par>
                            </p:childTnLst>
                          </p:cTn>
                        </p:par>
                        <p:par>
                          <p:cTn id="43" fill="hold" nodeType="afterGroup">
                            <p:stCondLst>
                              <p:cond delay="1000"/>
                            </p:stCondLst>
                            <p:childTnLst>
                              <p:par>
                                <p:cTn id="44" presetID="1" presetClass="entr" presetSubtype="0" fill="hold" grpId="0" nodeType="afterEffect">
                                  <p:stCondLst>
                                    <p:cond delay="1000"/>
                                  </p:stCondLst>
                                  <p:childTnLst>
                                    <p:set>
                                      <p:cBhvr>
                                        <p:cTn id="45" dur="1" fill="hold">
                                          <p:stCondLst>
                                            <p:cond delay="499"/>
                                          </p:stCondLst>
                                        </p:cTn>
                                        <p:tgtEl>
                                          <p:spTgt spid="234519"/>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234516"/>
                                        </p:tgtEl>
                                        <p:attrNameLst>
                                          <p:attrName>style.visibility</p:attrName>
                                        </p:attrNameLst>
                                      </p:cBhvr>
                                      <p:to>
                                        <p:strVal val="visible"/>
                                      </p:to>
                                    </p:set>
                                  </p:childTnLst>
                                </p:cTn>
                              </p:par>
                            </p:childTnLst>
                          </p:cTn>
                        </p:par>
                        <p:par>
                          <p:cTn id="50" fill="hold" nodeType="afterGroup">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23451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34518"/>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234515"/>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34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autoUpdateAnimBg="0"/>
      <p:bldP spid="234511" grpId="0" animBg="1"/>
      <p:bldP spid="234512" grpId="0" autoUpdateAnimBg="0"/>
      <p:bldP spid="234513" grpId="0" animBg="1"/>
      <p:bldP spid="234514" grpId="0" animBg="1"/>
      <p:bldP spid="234515" grpId="0" autoUpdateAnimBg="0"/>
      <p:bldP spid="234516" grpId="0" animBg="1"/>
      <p:bldP spid="234517" grpId="0" autoUpdateAnimBg="0"/>
      <p:bldP spid="234518" grpId="0" autoUpdateAnimBg="0"/>
      <p:bldP spid="234519" grpId="0" autoUpdateAnimBg="0"/>
      <p:bldP spid="234520"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27" name="页脚占位符 3"/>
          <p:cNvSpPr>
            <a:spLocks noGrp="1"/>
          </p:cNvSpPr>
          <p:nvPr>
            <p:ph type="ftr" sz="quarter" idx="12"/>
          </p:nvPr>
        </p:nvSpPr>
        <p:spPr/>
        <p:txBody>
          <a:bodyPr/>
          <a:lstStyle/>
          <a:p>
            <a:r>
              <a:rPr lang="zh-CN" altLang="en-US"/>
              <a:t>华南理工大学广州学院</a:t>
            </a:r>
          </a:p>
        </p:txBody>
      </p:sp>
      <p:grpSp>
        <p:nvGrpSpPr>
          <p:cNvPr id="233474" name="Group 2"/>
          <p:cNvGrpSpPr>
            <a:grpSpLocks/>
          </p:cNvGrpSpPr>
          <p:nvPr/>
        </p:nvGrpSpPr>
        <p:grpSpPr bwMode="auto">
          <a:xfrm>
            <a:off x="4724400" y="1676400"/>
            <a:ext cx="3733800" cy="2590800"/>
            <a:chOff x="2976" y="1056"/>
            <a:chExt cx="2352" cy="1632"/>
          </a:xfrm>
        </p:grpSpPr>
        <p:sp>
          <p:nvSpPr>
            <p:cNvPr id="233475" name="Line 3"/>
            <p:cNvSpPr>
              <a:spLocks noChangeShapeType="1"/>
            </p:cNvSpPr>
            <p:nvPr/>
          </p:nvSpPr>
          <p:spPr bwMode="auto">
            <a:xfrm>
              <a:off x="3600" y="1488"/>
              <a:ext cx="0" cy="624"/>
            </a:xfrm>
            <a:prstGeom prst="line">
              <a:avLst/>
            </a:prstGeom>
            <a:noFill/>
            <a:ln w="3810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3476" name="Line 4"/>
            <p:cNvSpPr>
              <a:spLocks noChangeShapeType="1"/>
            </p:cNvSpPr>
            <p:nvPr/>
          </p:nvSpPr>
          <p:spPr bwMode="auto">
            <a:xfrm>
              <a:off x="3600" y="2112"/>
              <a:ext cx="720" cy="0"/>
            </a:xfrm>
            <a:prstGeom prst="line">
              <a:avLst/>
            </a:prstGeom>
            <a:noFill/>
            <a:ln w="38100"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3477" name="Rectangle 5"/>
            <p:cNvSpPr>
              <a:spLocks noChangeArrowheads="1"/>
            </p:cNvSpPr>
            <p:nvPr/>
          </p:nvSpPr>
          <p:spPr bwMode="auto">
            <a:xfrm>
              <a:off x="2976" y="1296"/>
              <a:ext cx="964" cy="19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478" name="Rectangle 6"/>
            <p:cNvSpPr>
              <a:spLocks noChangeArrowheads="1"/>
            </p:cNvSpPr>
            <p:nvPr/>
          </p:nvSpPr>
          <p:spPr bwMode="auto">
            <a:xfrm>
              <a:off x="4320" y="1296"/>
              <a:ext cx="960" cy="13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479" name="Line 7"/>
            <p:cNvSpPr>
              <a:spLocks noChangeShapeType="1"/>
            </p:cNvSpPr>
            <p:nvPr/>
          </p:nvSpPr>
          <p:spPr bwMode="auto">
            <a:xfrm>
              <a:off x="4320" y="2016"/>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480" name="Line 8"/>
            <p:cNvSpPr>
              <a:spLocks noChangeShapeType="1"/>
            </p:cNvSpPr>
            <p:nvPr/>
          </p:nvSpPr>
          <p:spPr bwMode="auto">
            <a:xfrm>
              <a:off x="4320" y="2208"/>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481" name="Text Box 9"/>
            <p:cNvSpPr txBox="1">
              <a:spLocks noChangeArrowheads="1"/>
            </p:cNvSpPr>
            <p:nvPr/>
          </p:nvSpPr>
          <p:spPr bwMode="auto">
            <a:xfrm>
              <a:off x="4512" y="1968"/>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FF0000"/>
                  </a:solidFill>
                </a:rPr>
                <a:t>操作数</a:t>
              </a:r>
              <a:endParaRPr lang="zh-CN" altLang="en-US" sz="2000" b="0"/>
            </a:p>
          </p:txBody>
        </p:sp>
        <p:sp>
          <p:nvSpPr>
            <p:cNvPr id="233482" name="Text Box 10"/>
            <p:cNvSpPr txBox="1">
              <a:spLocks noChangeArrowheads="1"/>
            </p:cNvSpPr>
            <p:nvPr/>
          </p:nvSpPr>
          <p:spPr bwMode="auto">
            <a:xfrm>
              <a:off x="2976" y="125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OP</a:t>
              </a:r>
            </a:p>
          </p:txBody>
        </p:sp>
        <p:sp>
          <p:nvSpPr>
            <p:cNvPr id="233483" name="Text Box 11"/>
            <p:cNvSpPr txBox="1">
              <a:spLocks noChangeArrowheads="1"/>
            </p:cNvSpPr>
            <p:nvPr/>
          </p:nvSpPr>
          <p:spPr bwMode="auto">
            <a:xfrm>
              <a:off x="2976" y="1056"/>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A50021"/>
                  </a:solidFill>
                </a:rPr>
                <a:t>指令寄存器</a:t>
              </a:r>
              <a:endParaRPr lang="zh-CN" altLang="en-US" sz="900">
                <a:solidFill>
                  <a:srgbClr val="A50021"/>
                </a:solidFill>
              </a:endParaRPr>
            </a:p>
          </p:txBody>
        </p:sp>
        <p:sp>
          <p:nvSpPr>
            <p:cNvPr id="233484" name="Text Box 12"/>
            <p:cNvSpPr txBox="1">
              <a:spLocks noChangeArrowheads="1"/>
            </p:cNvSpPr>
            <p:nvPr/>
          </p:nvSpPr>
          <p:spPr bwMode="auto">
            <a:xfrm>
              <a:off x="4416" y="1056"/>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A50021"/>
                  </a:solidFill>
                </a:rPr>
                <a:t>主存储器</a:t>
              </a:r>
            </a:p>
          </p:txBody>
        </p:sp>
        <p:sp>
          <p:nvSpPr>
            <p:cNvPr id="233485" name="Text Box 13"/>
            <p:cNvSpPr txBox="1">
              <a:spLocks noChangeArrowheads="1"/>
            </p:cNvSpPr>
            <p:nvPr/>
          </p:nvSpPr>
          <p:spPr bwMode="auto">
            <a:xfrm>
              <a:off x="3504" y="1248"/>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A</a:t>
              </a:r>
              <a:endParaRPr lang="en-US" altLang="zh-CN" sz="900">
                <a:solidFill>
                  <a:srgbClr val="FF0000"/>
                </a:solidFill>
              </a:endParaRPr>
            </a:p>
          </p:txBody>
        </p:sp>
        <p:sp>
          <p:nvSpPr>
            <p:cNvPr id="233486" name="Line 14"/>
            <p:cNvSpPr>
              <a:spLocks noChangeShapeType="1"/>
            </p:cNvSpPr>
            <p:nvPr/>
          </p:nvSpPr>
          <p:spPr bwMode="auto">
            <a:xfrm flipV="1">
              <a:off x="3264" y="1296"/>
              <a:ext cx="0"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33487" name="Rectangle 15"/>
          <p:cNvSpPr>
            <a:spLocks noGrp="1" noChangeArrowheads="1"/>
          </p:cNvSpPr>
          <p:nvPr>
            <p:ph type="title" idx="4294967295"/>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宋体" pitchFamily="2" charset="-122"/>
              </a:rPr>
              <a:t>寻址技术</a:t>
            </a:r>
            <a:endParaRPr lang="zh-CN" altLang="en-US">
              <a:latin typeface="宋体" pitchFamily="2" charset="-122"/>
            </a:endParaRPr>
          </a:p>
        </p:txBody>
      </p:sp>
      <p:sp>
        <p:nvSpPr>
          <p:cNvPr id="233488" name="Rectangle 16"/>
          <p:cNvSpPr>
            <a:spLocks noGrp="1" noChangeArrowheads="1"/>
          </p:cNvSpPr>
          <p:nvPr>
            <p:ph type="body" idx="4294967295"/>
          </p:nvPr>
        </p:nvSpPr>
        <p:spPr>
          <a:xfrm>
            <a:off x="304800" y="838200"/>
            <a:ext cx="3810000" cy="5410200"/>
          </a:xfrm>
        </p:spPr>
        <p:txBody>
          <a:bodyPr/>
          <a:lstStyle/>
          <a:p>
            <a:pPr>
              <a:lnSpc>
                <a:spcPct val="90000"/>
              </a:lnSpc>
              <a:buFontTx/>
              <a:buNone/>
            </a:pPr>
            <a:r>
              <a:rPr lang="en-US" altLang="zh-CN" b="1">
                <a:latin typeface="Times New Roman" pitchFamily="18" charset="0"/>
              </a:rPr>
              <a:t>3.</a:t>
            </a:r>
            <a:r>
              <a:rPr lang="zh-CN" altLang="en-US" b="1">
                <a:latin typeface="Times New Roman" pitchFamily="18" charset="0"/>
              </a:rPr>
              <a:t>直接寻址</a:t>
            </a:r>
          </a:p>
          <a:p>
            <a:pPr>
              <a:lnSpc>
                <a:spcPct val="90000"/>
              </a:lnSpc>
              <a:buFontTx/>
              <a:buNone/>
            </a:pPr>
            <a:r>
              <a:rPr lang="zh-CN" altLang="en-US" b="1">
                <a:latin typeface="Times New Roman" pitchFamily="18" charset="0"/>
              </a:rPr>
              <a:t>           指令中地址码字段给出的地址</a:t>
            </a:r>
            <a:r>
              <a:rPr lang="en-US" altLang="zh-CN" b="1">
                <a:latin typeface="Times New Roman" pitchFamily="18" charset="0"/>
              </a:rPr>
              <a:t>A</a:t>
            </a:r>
            <a:r>
              <a:rPr lang="zh-CN" altLang="en-US" b="1">
                <a:latin typeface="Times New Roman" pitchFamily="18" charset="0"/>
              </a:rPr>
              <a:t>就是操作数的有效地址：</a:t>
            </a:r>
          </a:p>
          <a:p>
            <a:pPr>
              <a:lnSpc>
                <a:spcPct val="90000"/>
              </a:lnSpc>
              <a:buFontTx/>
              <a:buNone/>
            </a:pPr>
            <a:r>
              <a:rPr lang="zh-CN" altLang="en-US" b="1">
                <a:latin typeface="Times New Roman" pitchFamily="18" charset="0"/>
              </a:rPr>
              <a:t>            </a:t>
            </a:r>
            <a:r>
              <a:rPr lang="en-US" altLang="zh-CN" b="1">
                <a:solidFill>
                  <a:srgbClr val="FF0000"/>
                </a:solidFill>
                <a:latin typeface="Times New Roman" pitchFamily="18" charset="0"/>
              </a:rPr>
              <a:t>EA=A</a:t>
            </a:r>
          </a:p>
          <a:p>
            <a:pPr>
              <a:lnSpc>
                <a:spcPct val="90000"/>
              </a:lnSpc>
              <a:buFontTx/>
              <a:buNone/>
            </a:pPr>
            <a:r>
              <a:rPr lang="en-US" altLang="zh-CN" b="1">
                <a:latin typeface="Times New Roman" pitchFamily="18" charset="0"/>
              </a:rPr>
              <a:t>            </a:t>
            </a:r>
            <a:r>
              <a:rPr lang="zh-CN" altLang="en-US" b="1">
                <a:latin typeface="Times New Roman" pitchFamily="18" charset="0"/>
              </a:rPr>
              <a:t>由于操作数地址是不能修改的，与程序本身所在的位置无关，所以又叫做</a:t>
            </a:r>
            <a:r>
              <a:rPr lang="zh-CN" altLang="en-US" b="1">
                <a:solidFill>
                  <a:srgbClr val="FF0000"/>
                </a:solidFill>
                <a:latin typeface="Times New Roman" pitchFamily="18" charset="0"/>
              </a:rPr>
              <a:t>绝对寻址</a:t>
            </a:r>
            <a:r>
              <a:rPr lang="zh-CN" altLang="en-US" b="1">
                <a:latin typeface="Times New Roman" pitchFamily="18" charset="0"/>
              </a:rPr>
              <a:t>方式。</a:t>
            </a:r>
          </a:p>
        </p:txBody>
      </p:sp>
      <p:sp>
        <p:nvSpPr>
          <p:cNvPr id="233489" name="Rectangle 17"/>
          <p:cNvSpPr>
            <a:spLocks noChangeArrowheads="1"/>
          </p:cNvSpPr>
          <p:nvPr/>
        </p:nvSpPr>
        <p:spPr bwMode="auto">
          <a:xfrm>
            <a:off x="6858000" y="3200400"/>
            <a:ext cx="1524000" cy="304800"/>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3490" name="Text Box 18"/>
          <p:cNvSpPr txBox="1">
            <a:spLocks noChangeArrowheads="1"/>
          </p:cNvSpPr>
          <p:nvPr/>
        </p:nvSpPr>
        <p:spPr bwMode="auto">
          <a:xfrm>
            <a:off x="7162800" y="3124200"/>
            <a:ext cx="1219200"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FF0000"/>
                </a:solidFill>
              </a:rPr>
              <a:t>操作数</a:t>
            </a:r>
            <a:endParaRPr lang="zh-CN" altLang="en-US" sz="2000" b="0"/>
          </a:p>
        </p:txBody>
      </p:sp>
      <p:sp>
        <p:nvSpPr>
          <p:cNvPr id="233491" name="Rectangle 19"/>
          <p:cNvSpPr>
            <a:spLocks noChangeArrowheads="1"/>
          </p:cNvSpPr>
          <p:nvPr/>
        </p:nvSpPr>
        <p:spPr bwMode="auto">
          <a:xfrm>
            <a:off x="5181600" y="2057400"/>
            <a:ext cx="1066800" cy="304800"/>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3492" name="Text Box 20"/>
          <p:cNvSpPr txBox="1">
            <a:spLocks noChangeArrowheads="1"/>
          </p:cNvSpPr>
          <p:nvPr/>
        </p:nvSpPr>
        <p:spPr bwMode="auto">
          <a:xfrm>
            <a:off x="5429250" y="20193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100</a:t>
            </a:r>
            <a:endParaRPr lang="en-US" altLang="zh-CN" sz="900">
              <a:solidFill>
                <a:srgbClr val="FF0000"/>
              </a:solidFill>
            </a:endParaRPr>
          </a:p>
        </p:txBody>
      </p:sp>
      <p:sp>
        <p:nvSpPr>
          <p:cNvPr id="233493" name="Line 21"/>
          <p:cNvSpPr>
            <a:spLocks noChangeShapeType="1"/>
          </p:cNvSpPr>
          <p:nvPr/>
        </p:nvSpPr>
        <p:spPr bwMode="auto">
          <a:xfrm>
            <a:off x="5715000" y="2362200"/>
            <a:ext cx="0" cy="99060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494" name="Line 22"/>
          <p:cNvSpPr>
            <a:spLocks noChangeShapeType="1"/>
          </p:cNvSpPr>
          <p:nvPr/>
        </p:nvSpPr>
        <p:spPr bwMode="auto">
          <a:xfrm>
            <a:off x="5715000" y="3352800"/>
            <a:ext cx="1128713" cy="3175"/>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495" name="Text Box 23"/>
          <p:cNvSpPr txBox="1">
            <a:spLocks noChangeArrowheads="1"/>
          </p:cNvSpPr>
          <p:nvPr/>
        </p:nvSpPr>
        <p:spPr bwMode="auto">
          <a:xfrm>
            <a:off x="4876800" y="4724400"/>
            <a:ext cx="3505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zh-CN" altLang="en-US" sz="3200">
                <a:solidFill>
                  <a:srgbClr val="800000"/>
                </a:solidFill>
              </a:rPr>
              <a:t>操作数</a:t>
            </a:r>
            <a:r>
              <a:rPr lang="en-US" altLang="zh-CN" sz="3200">
                <a:solidFill>
                  <a:srgbClr val="800000"/>
                </a:solidFill>
              </a:rPr>
              <a:t>S=(A)</a:t>
            </a:r>
          </a:p>
        </p:txBody>
      </p:sp>
      <p:sp>
        <p:nvSpPr>
          <p:cNvPr id="233496" name="Text Box 24"/>
          <p:cNvSpPr txBox="1">
            <a:spLocks noChangeArrowheads="1"/>
          </p:cNvSpPr>
          <p:nvPr/>
        </p:nvSpPr>
        <p:spPr bwMode="auto">
          <a:xfrm>
            <a:off x="6343650" y="299085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100</a:t>
            </a:r>
            <a:endParaRPr lang="en-US" altLang="zh-CN" sz="900">
              <a:solidFill>
                <a:srgbClr val="FF0000"/>
              </a:solidFill>
            </a:endParaRPr>
          </a:p>
        </p:txBody>
      </p:sp>
      <p:sp>
        <p:nvSpPr>
          <p:cNvPr id="233497" name="AutoShape 25">
            <a:hlinkClick r:id="rId2" action="ppaction://hlinksldjump"/>
          </p:cNvPr>
          <p:cNvSpPr>
            <a:spLocks noChangeArrowheads="1"/>
          </p:cNvSpPr>
          <p:nvPr/>
        </p:nvSpPr>
        <p:spPr bwMode="auto">
          <a:xfrm>
            <a:off x="7308850" y="1052513"/>
            <a:ext cx="719138" cy="215900"/>
          </a:xfrm>
          <a:prstGeom prst="rightArrow">
            <a:avLst>
              <a:gd name="adj1" fmla="val 50000"/>
              <a:gd name="adj2" fmla="val 83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348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348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348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348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3347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3491"/>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23349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33493"/>
                                        </p:tgtEl>
                                        <p:attrNameLst>
                                          <p:attrName>style.visibility</p:attrName>
                                        </p:attrNameLst>
                                      </p:cBhvr>
                                      <p:to>
                                        <p:strVal val="visible"/>
                                      </p:to>
                                    </p:set>
                                    <p:animEffect transition="in" filter="wipe(up)">
                                      <p:cBhvr>
                                        <p:cTn id="34" dur="500"/>
                                        <p:tgtEl>
                                          <p:spTgt spid="233493"/>
                                        </p:tgtEl>
                                      </p:cBhvr>
                                    </p:animEffect>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33494"/>
                                        </p:tgtEl>
                                        <p:attrNameLst>
                                          <p:attrName>style.visibility</p:attrName>
                                        </p:attrNameLst>
                                      </p:cBhvr>
                                      <p:to>
                                        <p:strVal val="visible"/>
                                      </p:to>
                                    </p:set>
                                    <p:animEffect transition="in" filter="wipe(left)">
                                      <p:cBhvr>
                                        <p:cTn id="38" dur="500"/>
                                        <p:tgtEl>
                                          <p:spTgt spid="233494"/>
                                        </p:tgtEl>
                                      </p:cBhvr>
                                    </p:animEffect>
                                  </p:childTnLst>
                                </p:cTn>
                              </p:par>
                            </p:childTnLst>
                          </p:cTn>
                        </p:par>
                        <p:par>
                          <p:cTn id="39" fill="hold" nodeType="afterGroup">
                            <p:stCondLst>
                              <p:cond delay="1000"/>
                            </p:stCondLst>
                            <p:childTnLst>
                              <p:par>
                                <p:cTn id="40" presetID="1" presetClass="entr" presetSubtype="0" fill="hold" grpId="0" nodeType="afterEffect">
                                  <p:stCondLst>
                                    <p:cond delay="0"/>
                                  </p:stCondLst>
                                  <p:childTnLst>
                                    <p:set>
                                      <p:cBhvr>
                                        <p:cTn id="41" dur="1" fill="hold">
                                          <p:stCondLst>
                                            <p:cond delay="499"/>
                                          </p:stCondLst>
                                        </p:cTn>
                                        <p:tgtEl>
                                          <p:spTgt spid="233496"/>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33489"/>
                                        </p:tgtEl>
                                        <p:attrNameLst>
                                          <p:attrName>style.visibility</p:attrName>
                                        </p:attrNameLst>
                                      </p:cBhvr>
                                      <p:to>
                                        <p:strVal val="visible"/>
                                      </p:to>
                                    </p:set>
                                  </p:childTnLst>
                                </p:cTn>
                              </p:par>
                            </p:childTnLst>
                          </p:cTn>
                        </p:par>
                        <p:par>
                          <p:cTn id="46" fill="hold" nodeType="afterGroup">
                            <p:stCondLst>
                              <p:cond delay="500"/>
                            </p:stCondLst>
                            <p:childTnLst>
                              <p:par>
                                <p:cTn id="47" presetID="1" presetClass="entr" presetSubtype="0" fill="hold" grpId="0" nodeType="afterEffect">
                                  <p:stCondLst>
                                    <p:cond delay="0"/>
                                  </p:stCondLst>
                                  <p:childTnLst>
                                    <p:set>
                                      <p:cBhvr>
                                        <p:cTn id="48" dur="1" fill="hold">
                                          <p:stCondLst>
                                            <p:cond delay="499"/>
                                          </p:stCondLst>
                                        </p:cTn>
                                        <p:tgtEl>
                                          <p:spTgt spid="23349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334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88" grpId="0" build="p" autoUpdateAnimBg="0"/>
      <p:bldP spid="233489" grpId="0" animBg="1"/>
      <p:bldP spid="233490" grpId="0" autoUpdateAnimBg="0"/>
      <p:bldP spid="233491" grpId="0" animBg="1"/>
      <p:bldP spid="233492" grpId="0" autoUpdateAnimBg="0"/>
      <p:bldP spid="233493" grpId="0" animBg="1"/>
      <p:bldP spid="233494" grpId="0" animBg="1"/>
      <p:bldP spid="233495" grpId="0" autoUpdateAnimBg="0"/>
      <p:bldP spid="23349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47" name="页脚占位符 3"/>
          <p:cNvSpPr>
            <a:spLocks noGrp="1"/>
          </p:cNvSpPr>
          <p:nvPr>
            <p:ph type="ftr" sz="quarter" idx="12"/>
          </p:nvPr>
        </p:nvSpPr>
        <p:spPr/>
        <p:txBody>
          <a:bodyPr/>
          <a:lstStyle/>
          <a:p>
            <a:r>
              <a:rPr lang="zh-CN" altLang="en-US"/>
              <a:t>华南理工大学广州学院</a:t>
            </a:r>
          </a:p>
        </p:txBody>
      </p:sp>
      <p:sp>
        <p:nvSpPr>
          <p:cNvPr id="235522"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宋体" pitchFamily="2" charset="-122"/>
              </a:rPr>
              <a:t>寻址技术</a:t>
            </a:r>
            <a:endParaRPr lang="zh-CN" altLang="en-US">
              <a:latin typeface="宋体" pitchFamily="2" charset="-122"/>
            </a:endParaRPr>
          </a:p>
        </p:txBody>
      </p:sp>
      <p:sp>
        <p:nvSpPr>
          <p:cNvPr id="235523" name="Rectangle 3"/>
          <p:cNvSpPr>
            <a:spLocks noGrp="1" noChangeArrowheads="1"/>
          </p:cNvSpPr>
          <p:nvPr>
            <p:ph type="body" idx="4294967295"/>
          </p:nvPr>
        </p:nvSpPr>
        <p:spPr>
          <a:xfrm>
            <a:off x="228600" y="914400"/>
            <a:ext cx="4419600" cy="5638800"/>
          </a:xfrm>
        </p:spPr>
        <p:txBody>
          <a:bodyPr/>
          <a:lstStyle/>
          <a:p>
            <a:pPr>
              <a:lnSpc>
                <a:spcPct val="90000"/>
              </a:lnSpc>
              <a:buFontTx/>
              <a:buNone/>
            </a:pPr>
            <a:r>
              <a:rPr lang="en-US" altLang="zh-CN" b="1">
                <a:latin typeface="Times New Roman" pitchFamily="18" charset="0"/>
              </a:rPr>
              <a:t>4.</a:t>
            </a:r>
            <a:r>
              <a:rPr lang="zh-CN" altLang="en-US" b="1">
                <a:latin typeface="Times New Roman" pitchFamily="18" charset="0"/>
              </a:rPr>
              <a:t>间接寻址</a:t>
            </a:r>
          </a:p>
          <a:p>
            <a:pPr>
              <a:lnSpc>
                <a:spcPct val="90000"/>
              </a:lnSpc>
              <a:buFontTx/>
              <a:buNone/>
            </a:pPr>
            <a:r>
              <a:rPr lang="zh-CN" altLang="en-US" b="1">
                <a:latin typeface="Times New Roman" pitchFamily="18" charset="0"/>
              </a:rPr>
              <a:t>            指令中给出的地址</a:t>
            </a:r>
            <a:r>
              <a:rPr lang="en-US" altLang="zh-CN" b="1">
                <a:latin typeface="Times New Roman" pitchFamily="18" charset="0"/>
              </a:rPr>
              <a:t>A</a:t>
            </a:r>
            <a:r>
              <a:rPr lang="zh-CN" altLang="en-US" b="1">
                <a:latin typeface="Times New Roman" pitchFamily="18" charset="0"/>
              </a:rPr>
              <a:t>不是操作数的地址，而是存放操作数地址的地址。</a:t>
            </a:r>
          </a:p>
          <a:p>
            <a:pPr>
              <a:lnSpc>
                <a:spcPct val="90000"/>
              </a:lnSpc>
              <a:buFontTx/>
              <a:buNone/>
            </a:pPr>
            <a:r>
              <a:rPr lang="zh-CN" altLang="en-US" b="1">
                <a:latin typeface="Times New Roman" pitchFamily="18" charset="0"/>
              </a:rPr>
              <a:t>            </a:t>
            </a:r>
            <a:r>
              <a:rPr lang="en-US" altLang="zh-CN" b="1">
                <a:solidFill>
                  <a:srgbClr val="FF0000"/>
                </a:solidFill>
                <a:latin typeface="Times New Roman" pitchFamily="18" charset="0"/>
              </a:rPr>
              <a:t>EA=(A)</a:t>
            </a:r>
          </a:p>
          <a:p>
            <a:pPr>
              <a:lnSpc>
                <a:spcPct val="90000"/>
              </a:lnSpc>
              <a:buFontTx/>
              <a:buNone/>
            </a:pPr>
            <a:r>
              <a:rPr lang="en-US" altLang="zh-CN" b="1">
                <a:latin typeface="Times New Roman" pitchFamily="18" charset="0"/>
              </a:rPr>
              <a:t>            </a:t>
            </a:r>
            <a:r>
              <a:rPr lang="zh-CN" altLang="en-US" b="1">
                <a:latin typeface="Times New Roman" pitchFamily="18" charset="0"/>
              </a:rPr>
              <a:t>通常在指令格式中划出一位＠作为标志位。</a:t>
            </a:r>
          </a:p>
          <a:p>
            <a:pPr>
              <a:lnSpc>
                <a:spcPct val="90000"/>
              </a:lnSpc>
              <a:buFontTx/>
              <a:buNone/>
            </a:pPr>
            <a:r>
              <a:rPr lang="zh-CN" altLang="en-US" b="1">
                <a:latin typeface="Times New Roman" pitchFamily="18" charset="0"/>
              </a:rPr>
              <a:t>            ＠</a:t>
            </a:r>
            <a:r>
              <a:rPr lang="en-US" altLang="zh-CN" b="1">
                <a:latin typeface="Times New Roman" pitchFamily="18" charset="0"/>
              </a:rPr>
              <a:t>=0 </a:t>
            </a:r>
            <a:r>
              <a:rPr lang="zh-CN" altLang="en-US" b="1">
                <a:latin typeface="Times New Roman" pitchFamily="18" charset="0"/>
              </a:rPr>
              <a:t>直接寻址</a:t>
            </a:r>
          </a:p>
          <a:p>
            <a:pPr>
              <a:lnSpc>
                <a:spcPct val="90000"/>
              </a:lnSpc>
              <a:buFontTx/>
              <a:buNone/>
            </a:pPr>
            <a:r>
              <a:rPr lang="zh-CN" altLang="en-US" b="1">
                <a:latin typeface="Times New Roman" pitchFamily="18" charset="0"/>
              </a:rPr>
              <a:t>            ＠</a:t>
            </a:r>
            <a:r>
              <a:rPr lang="en-US" altLang="zh-CN" b="1">
                <a:latin typeface="Times New Roman" pitchFamily="18" charset="0"/>
              </a:rPr>
              <a:t>=1 </a:t>
            </a:r>
            <a:r>
              <a:rPr lang="zh-CN" altLang="en-US" b="1">
                <a:latin typeface="Times New Roman" pitchFamily="18" charset="0"/>
              </a:rPr>
              <a:t>间接寻址</a:t>
            </a:r>
          </a:p>
        </p:txBody>
      </p:sp>
      <p:sp>
        <p:nvSpPr>
          <p:cNvPr id="235524" name="Rectangle 4"/>
          <p:cNvSpPr>
            <a:spLocks noChangeArrowheads="1"/>
          </p:cNvSpPr>
          <p:nvPr/>
        </p:nvSpPr>
        <p:spPr bwMode="auto">
          <a:xfrm>
            <a:off x="6858000" y="3946525"/>
            <a:ext cx="1524000" cy="304800"/>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5525" name="Text Box 5"/>
          <p:cNvSpPr txBox="1">
            <a:spLocks noChangeArrowheads="1"/>
          </p:cNvSpPr>
          <p:nvPr/>
        </p:nvSpPr>
        <p:spPr bwMode="auto">
          <a:xfrm>
            <a:off x="7162800" y="3870325"/>
            <a:ext cx="1219200"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FF0000"/>
                </a:solidFill>
              </a:rPr>
              <a:t>操作数</a:t>
            </a:r>
            <a:endParaRPr lang="zh-CN" altLang="en-US" sz="2000" b="0"/>
          </a:p>
        </p:txBody>
      </p:sp>
      <p:grpSp>
        <p:nvGrpSpPr>
          <p:cNvPr id="235526" name="Group 6"/>
          <p:cNvGrpSpPr>
            <a:grpSpLocks/>
          </p:cNvGrpSpPr>
          <p:nvPr/>
        </p:nvGrpSpPr>
        <p:grpSpPr bwMode="auto">
          <a:xfrm>
            <a:off x="4724400" y="1371600"/>
            <a:ext cx="3886200" cy="3276600"/>
            <a:chOff x="2976" y="864"/>
            <a:chExt cx="2448" cy="2064"/>
          </a:xfrm>
        </p:grpSpPr>
        <p:sp>
          <p:nvSpPr>
            <p:cNvPr id="235527" name="Text Box 7"/>
            <p:cNvSpPr txBox="1">
              <a:spLocks noChangeArrowheads="1"/>
            </p:cNvSpPr>
            <p:nvPr/>
          </p:nvSpPr>
          <p:spPr bwMode="auto">
            <a:xfrm>
              <a:off x="4656" y="1800"/>
              <a:ext cx="43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FF0000"/>
                  </a:solidFill>
                </a:rPr>
                <a:t>EA</a:t>
              </a:r>
            </a:p>
          </p:txBody>
        </p:sp>
        <p:grpSp>
          <p:nvGrpSpPr>
            <p:cNvPr id="235528" name="Group 8"/>
            <p:cNvGrpSpPr>
              <a:grpSpLocks/>
            </p:cNvGrpSpPr>
            <p:nvPr/>
          </p:nvGrpSpPr>
          <p:grpSpPr bwMode="auto">
            <a:xfrm>
              <a:off x="2976" y="864"/>
              <a:ext cx="2448" cy="2064"/>
              <a:chOff x="2976" y="864"/>
              <a:chExt cx="2448" cy="2064"/>
            </a:xfrm>
          </p:grpSpPr>
          <p:sp>
            <p:nvSpPr>
              <p:cNvPr id="235529" name="Line 9"/>
              <p:cNvSpPr>
                <a:spLocks noChangeShapeType="1"/>
              </p:cNvSpPr>
              <p:nvPr/>
            </p:nvSpPr>
            <p:spPr bwMode="auto">
              <a:xfrm>
                <a:off x="3696" y="1296"/>
                <a:ext cx="0" cy="624"/>
              </a:xfrm>
              <a:prstGeom prst="line">
                <a:avLst/>
              </a:prstGeom>
              <a:noFill/>
              <a:ln w="3810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5530" name="Line 10"/>
              <p:cNvSpPr>
                <a:spLocks noChangeShapeType="1"/>
              </p:cNvSpPr>
              <p:nvPr/>
            </p:nvSpPr>
            <p:spPr bwMode="auto">
              <a:xfrm>
                <a:off x="3696" y="1920"/>
                <a:ext cx="624" cy="0"/>
              </a:xfrm>
              <a:prstGeom prst="line">
                <a:avLst/>
              </a:prstGeom>
              <a:noFill/>
              <a:ln w="38100"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5531" name="Rectangle 11"/>
              <p:cNvSpPr>
                <a:spLocks noChangeArrowheads="1"/>
              </p:cNvSpPr>
              <p:nvPr/>
            </p:nvSpPr>
            <p:spPr bwMode="auto">
              <a:xfrm>
                <a:off x="2976" y="1104"/>
                <a:ext cx="964" cy="19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32" name="Rectangle 12"/>
              <p:cNvSpPr>
                <a:spLocks noChangeArrowheads="1"/>
              </p:cNvSpPr>
              <p:nvPr/>
            </p:nvSpPr>
            <p:spPr bwMode="auto">
              <a:xfrm>
                <a:off x="4320" y="1104"/>
                <a:ext cx="960" cy="18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33" name="Line 13"/>
              <p:cNvSpPr>
                <a:spLocks noChangeShapeType="1"/>
              </p:cNvSpPr>
              <p:nvPr/>
            </p:nvSpPr>
            <p:spPr bwMode="auto">
              <a:xfrm>
                <a:off x="4320" y="1824"/>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34" name="Line 14"/>
              <p:cNvSpPr>
                <a:spLocks noChangeShapeType="1"/>
              </p:cNvSpPr>
              <p:nvPr/>
            </p:nvSpPr>
            <p:spPr bwMode="auto">
              <a:xfrm>
                <a:off x="4320" y="2016"/>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35" name="Text Box 15"/>
              <p:cNvSpPr txBox="1">
                <a:spLocks noChangeArrowheads="1"/>
              </p:cNvSpPr>
              <p:nvPr/>
            </p:nvSpPr>
            <p:spPr bwMode="auto">
              <a:xfrm>
                <a:off x="4656" y="1776"/>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zh-CN" altLang="zh-CN" sz="2000">
                  <a:solidFill>
                    <a:srgbClr val="FF0000"/>
                  </a:solidFill>
                </a:endParaRPr>
              </a:p>
            </p:txBody>
          </p:sp>
          <p:sp>
            <p:nvSpPr>
              <p:cNvPr id="235536" name="Text Box 16"/>
              <p:cNvSpPr txBox="1">
                <a:spLocks noChangeArrowheads="1"/>
              </p:cNvSpPr>
              <p:nvPr/>
            </p:nvSpPr>
            <p:spPr bwMode="auto">
              <a:xfrm>
                <a:off x="2976" y="1066"/>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OP</a:t>
                </a:r>
              </a:p>
            </p:txBody>
          </p:sp>
          <p:sp>
            <p:nvSpPr>
              <p:cNvPr id="235537" name="Text Box 17"/>
              <p:cNvSpPr txBox="1">
                <a:spLocks noChangeArrowheads="1"/>
              </p:cNvSpPr>
              <p:nvPr/>
            </p:nvSpPr>
            <p:spPr bwMode="auto">
              <a:xfrm>
                <a:off x="2976" y="864"/>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A50021"/>
                    </a:solidFill>
                  </a:rPr>
                  <a:t>指令寄存器</a:t>
                </a:r>
                <a:endParaRPr lang="zh-CN" altLang="en-US" sz="900">
                  <a:solidFill>
                    <a:srgbClr val="A50021"/>
                  </a:solidFill>
                </a:endParaRPr>
              </a:p>
            </p:txBody>
          </p:sp>
          <p:sp>
            <p:nvSpPr>
              <p:cNvPr id="235538" name="Text Box 18"/>
              <p:cNvSpPr txBox="1">
                <a:spLocks noChangeArrowheads="1"/>
              </p:cNvSpPr>
              <p:nvPr/>
            </p:nvSpPr>
            <p:spPr bwMode="auto">
              <a:xfrm>
                <a:off x="4416" y="864"/>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A50021"/>
                    </a:solidFill>
                  </a:rPr>
                  <a:t>主存储器</a:t>
                </a:r>
              </a:p>
            </p:txBody>
          </p:sp>
          <p:sp>
            <p:nvSpPr>
              <p:cNvPr id="235539" name="Text Box 19"/>
              <p:cNvSpPr txBox="1">
                <a:spLocks noChangeArrowheads="1"/>
              </p:cNvSpPr>
              <p:nvPr/>
            </p:nvSpPr>
            <p:spPr bwMode="auto">
              <a:xfrm>
                <a:off x="3552" y="1056"/>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A</a:t>
                </a:r>
                <a:endParaRPr lang="en-US" altLang="zh-CN" sz="900">
                  <a:solidFill>
                    <a:srgbClr val="FF0000"/>
                  </a:solidFill>
                </a:endParaRPr>
              </a:p>
            </p:txBody>
          </p:sp>
          <p:sp>
            <p:nvSpPr>
              <p:cNvPr id="235540" name="Line 20"/>
              <p:cNvSpPr>
                <a:spLocks noChangeShapeType="1"/>
              </p:cNvSpPr>
              <p:nvPr/>
            </p:nvSpPr>
            <p:spPr bwMode="auto">
              <a:xfrm flipV="1">
                <a:off x="3264" y="1104"/>
                <a:ext cx="0"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5541" name="Line 21"/>
              <p:cNvSpPr>
                <a:spLocks noChangeShapeType="1"/>
              </p:cNvSpPr>
              <p:nvPr/>
            </p:nvSpPr>
            <p:spPr bwMode="auto">
              <a:xfrm>
                <a:off x="4320" y="2486"/>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42" name="Line 22"/>
              <p:cNvSpPr>
                <a:spLocks noChangeShapeType="1"/>
              </p:cNvSpPr>
              <p:nvPr/>
            </p:nvSpPr>
            <p:spPr bwMode="auto">
              <a:xfrm>
                <a:off x="4320" y="2678"/>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43" name="Text Box 23"/>
              <p:cNvSpPr txBox="1">
                <a:spLocks noChangeArrowheads="1"/>
              </p:cNvSpPr>
              <p:nvPr/>
            </p:nvSpPr>
            <p:spPr bwMode="auto">
              <a:xfrm>
                <a:off x="4512" y="2438"/>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FF0000"/>
                    </a:solidFill>
                  </a:rPr>
                  <a:t>操作数</a:t>
                </a:r>
                <a:endParaRPr lang="zh-CN" altLang="en-US" sz="2000" b="0"/>
              </a:p>
            </p:txBody>
          </p:sp>
          <p:sp>
            <p:nvSpPr>
              <p:cNvPr id="235544" name="Line 24"/>
              <p:cNvSpPr>
                <a:spLocks noChangeShapeType="1"/>
              </p:cNvSpPr>
              <p:nvPr/>
            </p:nvSpPr>
            <p:spPr bwMode="auto">
              <a:xfrm>
                <a:off x="5280" y="1920"/>
                <a:ext cx="144"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5545" name="Line 25"/>
              <p:cNvSpPr>
                <a:spLocks noChangeShapeType="1"/>
              </p:cNvSpPr>
              <p:nvPr/>
            </p:nvSpPr>
            <p:spPr bwMode="auto">
              <a:xfrm>
                <a:off x="5424" y="1920"/>
                <a:ext cx="0" cy="336"/>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5546" name="Line 26"/>
              <p:cNvSpPr>
                <a:spLocks noChangeShapeType="1"/>
              </p:cNvSpPr>
              <p:nvPr/>
            </p:nvSpPr>
            <p:spPr bwMode="auto">
              <a:xfrm flipH="1">
                <a:off x="4032" y="2256"/>
                <a:ext cx="1392"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5547" name="Line 27"/>
              <p:cNvSpPr>
                <a:spLocks noChangeShapeType="1"/>
              </p:cNvSpPr>
              <p:nvPr/>
            </p:nvSpPr>
            <p:spPr bwMode="auto">
              <a:xfrm>
                <a:off x="4032" y="2256"/>
                <a:ext cx="0" cy="336"/>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5548" name="Line 28"/>
              <p:cNvSpPr>
                <a:spLocks noChangeShapeType="1"/>
              </p:cNvSpPr>
              <p:nvPr/>
            </p:nvSpPr>
            <p:spPr bwMode="auto">
              <a:xfrm>
                <a:off x="4032" y="2592"/>
                <a:ext cx="288"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5549" name="Text Box 29"/>
              <p:cNvSpPr txBox="1">
                <a:spLocks noChangeArrowheads="1"/>
              </p:cNvSpPr>
              <p:nvPr/>
            </p:nvSpPr>
            <p:spPr bwMode="auto">
              <a:xfrm>
                <a:off x="3216" y="1056"/>
                <a:ext cx="3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zh-CN" altLang="en-US" sz="2000">
                    <a:solidFill>
                      <a:srgbClr val="FF0000"/>
                    </a:solidFill>
                    <a:latin typeface="宋体" pitchFamily="2" charset="-122"/>
                  </a:rPr>
                  <a:t>＠</a:t>
                </a:r>
              </a:p>
            </p:txBody>
          </p:sp>
          <p:sp>
            <p:nvSpPr>
              <p:cNvPr id="235550" name="Line 30"/>
              <p:cNvSpPr>
                <a:spLocks noChangeShapeType="1"/>
              </p:cNvSpPr>
              <p:nvPr/>
            </p:nvSpPr>
            <p:spPr bwMode="auto">
              <a:xfrm flipV="1">
                <a:off x="3408" y="1104"/>
                <a:ext cx="0"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sp>
        <p:nvSpPr>
          <p:cNvPr id="235551" name="Rectangle 31"/>
          <p:cNvSpPr>
            <a:spLocks noChangeArrowheads="1"/>
          </p:cNvSpPr>
          <p:nvPr/>
        </p:nvSpPr>
        <p:spPr bwMode="auto">
          <a:xfrm>
            <a:off x="6858000" y="2895600"/>
            <a:ext cx="1524000" cy="304800"/>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5552" name="Rectangle 32"/>
          <p:cNvSpPr>
            <a:spLocks noChangeArrowheads="1"/>
          </p:cNvSpPr>
          <p:nvPr/>
        </p:nvSpPr>
        <p:spPr bwMode="auto">
          <a:xfrm>
            <a:off x="5410200" y="1752600"/>
            <a:ext cx="838200" cy="304800"/>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5553" name="Text Box 33"/>
          <p:cNvSpPr txBox="1">
            <a:spLocks noChangeArrowheads="1"/>
          </p:cNvSpPr>
          <p:nvPr/>
        </p:nvSpPr>
        <p:spPr bwMode="auto">
          <a:xfrm>
            <a:off x="5543550" y="169545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100</a:t>
            </a:r>
            <a:endParaRPr lang="en-US" altLang="zh-CN" sz="900">
              <a:solidFill>
                <a:srgbClr val="FF0000"/>
              </a:solidFill>
            </a:endParaRPr>
          </a:p>
        </p:txBody>
      </p:sp>
      <p:sp>
        <p:nvSpPr>
          <p:cNvPr id="235554" name="Line 34"/>
          <p:cNvSpPr>
            <a:spLocks noChangeShapeType="1"/>
          </p:cNvSpPr>
          <p:nvPr/>
        </p:nvSpPr>
        <p:spPr bwMode="auto">
          <a:xfrm>
            <a:off x="5867400" y="2057400"/>
            <a:ext cx="0" cy="99060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55" name="Line 35"/>
          <p:cNvSpPr>
            <a:spLocks noChangeShapeType="1"/>
          </p:cNvSpPr>
          <p:nvPr/>
        </p:nvSpPr>
        <p:spPr bwMode="auto">
          <a:xfrm>
            <a:off x="5867400" y="3048000"/>
            <a:ext cx="976313" cy="3175"/>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56" name="Line 36"/>
          <p:cNvSpPr>
            <a:spLocks noChangeShapeType="1"/>
          </p:cNvSpPr>
          <p:nvPr/>
        </p:nvSpPr>
        <p:spPr bwMode="auto">
          <a:xfrm>
            <a:off x="8382000" y="3048000"/>
            <a:ext cx="228600" cy="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5557" name="Line 37"/>
          <p:cNvSpPr>
            <a:spLocks noChangeShapeType="1"/>
          </p:cNvSpPr>
          <p:nvPr/>
        </p:nvSpPr>
        <p:spPr bwMode="auto">
          <a:xfrm>
            <a:off x="8610600" y="3048000"/>
            <a:ext cx="0" cy="5334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5558" name="Line 38"/>
          <p:cNvSpPr>
            <a:spLocks noChangeShapeType="1"/>
          </p:cNvSpPr>
          <p:nvPr/>
        </p:nvSpPr>
        <p:spPr bwMode="auto">
          <a:xfrm flipH="1">
            <a:off x="6400800" y="3581400"/>
            <a:ext cx="2209800" cy="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5559" name="Line 39"/>
          <p:cNvSpPr>
            <a:spLocks noChangeShapeType="1"/>
          </p:cNvSpPr>
          <p:nvPr/>
        </p:nvSpPr>
        <p:spPr bwMode="auto">
          <a:xfrm>
            <a:off x="6400800" y="3581400"/>
            <a:ext cx="0" cy="5334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5560" name="Line 40"/>
          <p:cNvSpPr>
            <a:spLocks noChangeShapeType="1"/>
          </p:cNvSpPr>
          <p:nvPr/>
        </p:nvSpPr>
        <p:spPr bwMode="auto">
          <a:xfrm>
            <a:off x="6400800" y="4114800"/>
            <a:ext cx="457200" cy="0"/>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5561" name="Text Box 41"/>
          <p:cNvSpPr txBox="1">
            <a:spLocks noChangeArrowheads="1"/>
          </p:cNvSpPr>
          <p:nvPr/>
        </p:nvSpPr>
        <p:spPr bwMode="auto">
          <a:xfrm>
            <a:off x="5486400" y="5029200"/>
            <a:ext cx="32766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zh-CN" altLang="en-US" sz="3200">
                <a:solidFill>
                  <a:srgbClr val="800000"/>
                </a:solidFill>
              </a:rPr>
              <a:t>操作数</a:t>
            </a:r>
            <a:r>
              <a:rPr lang="en-US" altLang="zh-CN" sz="3200">
                <a:solidFill>
                  <a:srgbClr val="800000"/>
                </a:solidFill>
              </a:rPr>
              <a:t>S=((A))</a:t>
            </a:r>
          </a:p>
        </p:txBody>
      </p:sp>
      <p:sp>
        <p:nvSpPr>
          <p:cNvPr id="235562" name="Text Box 42"/>
          <p:cNvSpPr txBox="1">
            <a:spLocks noChangeArrowheads="1"/>
          </p:cNvSpPr>
          <p:nvPr/>
        </p:nvSpPr>
        <p:spPr bwMode="auto">
          <a:xfrm>
            <a:off x="6229350" y="27051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100</a:t>
            </a:r>
            <a:endParaRPr lang="en-US" altLang="zh-CN" sz="900">
              <a:solidFill>
                <a:srgbClr val="FF0000"/>
              </a:solidFill>
            </a:endParaRPr>
          </a:p>
        </p:txBody>
      </p:sp>
      <p:sp>
        <p:nvSpPr>
          <p:cNvPr id="235563" name="Text Box 43"/>
          <p:cNvSpPr txBox="1">
            <a:spLocks noChangeArrowheads="1"/>
          </p:cNvSpPr>
          <p:nvPr/>
        </p:nvSpPr>
        <p:spPr bwMode="auto">
          <a:xfrm>
            <a:off x="6324600" y="3771900"/>
            <a:ext cx="685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FF0000"/>
                </a:solidFill>
              </a:rPr>
              <a:t>200</a:t>
            </a:r>
          </a:p>
        </p:txBody>
      </p:sp>
      <p:sp>
        <p:nvSpPr>
          <p:cNvPr id="235564" name="Text Box 44"/>
          <p:cNvSpPr txBox="1">
            <a:spLocks noChangeArrowheads="1"/>
          </p:cNvSpPr>
          <p:nvPr/>
        </p:nvSpPr>
        <p:spPr bwMode="auto">
          <a:xfrm>
            <a:off x="7372350" y="2857500"/>
            <a:ext cx="685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FF0000"/>
                </a:solidFill>
              </a:rPr>
              <a:t>200</a:t>
            </a:r>
          </a:p>
        </p:txBody>
      </p:sp>
      <p:sp>
        <p:nvSpPr>
          <p:cNvPr id="235565" name="AutoShape 45">
            <a:hlinkClick r:id="rId2" action="ppaction://hlinksldjump"/>
          </p:cNvPr>
          <p:cNvSpPr>
            <a:spLocks noChangeArrowheads="1"/>
          </p:cNvSpPr>
          <p:nvPr/>
        </p:nvSpPr>
        <p:spPr bwMode="auto">
          <a:xfrm>
            <a:off x="7308850" y="1052513"/>
            <a:ext cx="719138" cy="215900"/>
          </a:xfrm>
          <a:prstGeom prst="rightArrow">
            <a:avLst>
              <a:gd name="adj1" fmla="val 50000"/>
              <a:gd name="adj2" fmla="val 83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5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55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552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3552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35552"/>
                                        </p:tgtEl>
                                        <p:attrNameLst>
                                          <p:attrName>style.visibility</p:attrName>
                                        </p:attrNameLst>
                                      </p:cBhvr>
                                      <p:to>
                                        <p:strVal val="visible"/>
                                      </p:to>
                                    </p:set>
                                  </p:childTnLst>
                                </p:cTn>
                              </p:par>
                            </p:childTnLst>
                          </p:cTn>
                        </p:par>
                        <p:par>
                          <p:cTn id="35" fill="hold" nodeType="afterGroup">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23555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35554"/>
                                        </p:tgtEl>
                                        <p:attrNameLst>
                                          <p:attrName>style.visibility</p:attrName>
                                        </p:attrNameLst>
                                      </p:cBhvr>
                                      <p:to>
                                        <p:strVal val="visible"/>
                                      </p:to>
                                    </p:set>
                                    <p:animEffect transition="in" filter="wipe(up)">
                                      <p:cBhvr>
                                        <p:cTn id="42" dur="500"/>
                                        <p:tgtEl>
                                          <p:spTgt spid="235554"/>
                                        </p:tgtEl>
                                      </p:cBhvr>
                                    </p:animEffect>
                                  </p:childTnLst>
                                </p:cTn>
                              </p:par>
                            </p:childTnLst>
                          </p:cTn>
                        </p:par>
                        <p:par>
                          <p:cTn id="43" fill="hold" nodeType="afterGroup">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235555"/>
                                        </p:tgtEl>
                                        <p:attrNameLst>
                                          <p:attrName>style.visibility</p:attrName>
                                        </p:attrNameLst>
                                      </p:cBhvr>
                                      <p:to>
                                        <p:strVal val="visible"/>
                                      </p:to>
                                    </p:set>
                                    <p:animEffect transition="in" filter="wipe(left)">
                                      <p:cBhvr>
                                        <p:cTn id="46" dur="500"/>
                                        <p:tgtEl>
                                          <p:spTgt spid="235555"/>
                                        </p:tgtEl>
                                      </p:cBhvr>
                                    </p:animEffect>
                                  </p:childTnLst>
                                </p:cTn>
                              </p:par>
                            </p:childTnLst>
                          </p:cTn>
                        </p:par>
                        <p:par>
                          <p:cTn id="47" fill="hold" nodeType="afterGroup">
                            <p:stCondLst>
                              <p:cond delay="1000"/>
                            </p:stCondLst>
                            <p:childTnLst>
                              <p:par>
                                <p:cTn id="48" presetID="1" presetClass="entr" presetSubtype="0" fill="hold" grpId="0" nodeType="afterEffect">
                                  <p:stCondLst>
                                    <p:cond delay="1000"/>
                                  </p:stCondLst>
                                  <p:childTnLst>
                                    <p:set>
                                      <p:cBhvr>
                                        <p:cTn id="49" dur="1" fill="hold">
                                          <p:stCondLst>
                                            <p:cond delay="499"/>
                                          </p:stCondLst>
                                        </p:cTn>
                                        <p:tgtEl>
                                          <p:spTgt spid="235562"/>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235551"/>
                                        </p:tgtEl>
                                        <p:attrNameLst>
                                          <p:attrName>style.visibility</p:attrName>
                                        </p:attrNameLst>
                                      </p:cBhvr>
                                      <p:to>
                                        <p:strVal val="visible"/>
                                      </p:to>
                                    </p:set>
                                  </p:childTnLst>
                                </p:cTn>
                              </p:par>
                            </p:childTnLst>
                          </p:cTn>
                        </p:par>
                        <p:par>
                          <p:cTn id="54" fill="hold" nodeType="afterGroup">
                            <p:stCondLst>
                              <p:cond delay="500"/>
                            </p:stCondLst>
                            <p:childTnLst>
                              <p:par>
                                <p:cTn id="55" presetID="1" presetClass="entr" presetSubtype="0" fill="hold" grpId="0" nodeType="afterEffect">
                                  <p:stCondLst>
                                    <p:cond delay="0"/>
                                  </p:stCondLst>
                                  <p:childTnLst>
                                    <p:set>
                                      <p:cBhvr>
                                        <p:cTn id="56" dur="1" fill="hold">
                                          <p:stCondLst>
                                            <p:cond delay="499"/>
                                          </p:stCondLst>
                                        </p:cTn>
                                        <p:tgtEl>
                                          <p:spTgt spid="235564"/>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35556"/>
                                        </p:tgtEl>
                                        <p:attrNameLst>
                                          <p:attrName>style.visibility</p:attrName>
                                        </p:attrNameLst>
                                      </p:cBhvr>
                                      <p:to>
                                        <p:strVal val="visible"/>
                                      </p:to>
                                    </p:set>
                                    <p:animEffect transition="in" filter="wipe(left)">
                                      <p:cBhvr>
                                        <p:cTn id="61" dur="500"/>
                                        <p:tgtEl>
                                          <p:spTgt spid="235556"/>
                                        </p:tgtEl>
                                      </p:cBhvr>
                                    </p:animEffect>
                                  </p:childTnLst>
                                </p:cTn>
                              </p:par>
                            </p:childTnLst>
                          </p:cTn>
                        </p:par>
                        <p:par>
                          <p:cTn id="62" fill="hold" nodeType="afterGroup">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235557"/>
                                        </p:tgtEl>
                                        <p:attrNameLst>
                                          <p:attrName>style.visibility</p:attrName>
                                        </p:attrNameLst>
                                      </p:cBhvr>
                                      <p:to>
                                        <p:strVal val="visible"/>
                                      </p:to>
                                    </p:set>
                                    <p:animEffect transition="in" filter="wipe(up)">
                                      <p:cBhvr>
                                        <p:cTn id="65" dur="500"/>
                                        <p:tgtEl>
                                          <p:spTgt spid="235557"/>
                                        </p:tgtEl>
                                      </p:cBhvr>
                                    </p:animEffect>
                                  </p:childTnLst>
                                </p:cTn>
                              </p:par>
                            </p:childTnLst>
                          </p:cTn>
                        </p:par>
                        <p:par>
                          <p:cTn id="66" fill="hold" nodeType="afterGroup">
                            <p:stCondLst>
                              <p:cond delay="1000"/>
                            </p:stCondLst>
                            <p:childTnLst>
                              <p:par>
                                <p:cTn id="67" presetID="22" presetClass="entr" presetSubtype="2" fill="hold" grpId="0" nodeType="afterEffect">
                                  <p:stCondLst>
                                    <p:cond delay="0"/>
                                  </p:stCondLst>
                                  <p:childTnLst>
                                    <p:set>
                                      <p:cBhvr>
                                        <p:cTn id="68" dur="1" fill="hold">
                                          <p:stCondLst>
                                            <p:cond delay="0"/>
                                          </p:stCondLst>
                                        </p:cTn>
                                        <p:tgtEl>
                                          <p:spTgt spid="235558"/>
                                        </p:tgtEl>
                                        <p:attrNameLst>
                                          <p:attrName>style.visibility</p:attrName>
                                        </p:attrNameLst>
                                      </p:cBhvr>
                                      <p:to>
                                        <p:strVal val="visible"/>
                                      </p:to>
                                    </p:set>
                                    <p:animEffect transition="in" filter="wipe(right)">
                                      <p:cBhvr>
                                        <p:cTn id="69" dur="500"/>
                                        <p:tgtEl>
                                          <p:spTgt spid="235558"/>
                                        </p:tgtEl>
                                      </p:cBhvr>
                                    </p:animEffect>
                                  </p:childTnLst>
                                </p:cTn>
                              </p:par>
                            </p:childTnLst>
                          </p:cTn>
                        </p:par>
                        <p:par>
                          <p:cTn id="70" fill="hold" nodeType="afterGroup">
                            <p:stCondLst>
                              <p:cond delay="1500"/>
                            </p:stCondLst>
                            <p:childTnLst>
                              <p:par>
                                <p:cTn id="71" presetID="22" presetClass="entr" presetSubtype="1" fill="hold" grpId="0" nodeType="afterEffect">
                                  <p:stCondLst>
                                    <p:cond delay="0"/>
                                  </p:stCondLst>
                                  <p:childTnLst>
                                    <p:set>
                                      <p:cBhvr>
                                        <p:cTn id="72" dur="1" fill="hold">
                                          <p:stCondLst>
                                            <p:cond delay="0"/>
                                          </p:stCondLst>
                                        </p:cTn>
                                        <p:tgtEl>
                                          <p:spTgt spid="235559"/>
                                        </p:tgtEl>
                                        <p:attrNameLst>
                                          <p:attrName>style.visibility</p:attrName>
                                        </p:attrNameLst>
                                      </p:cBhvr>
                                      <p:to>
                                        <p:strVal val="visible"/>
                                      </p:to>
                                    </p:set>
                                    <p:animEffect transition="in" filter="wipe(up)">
                                      <p:cBhvr>
                                        <p:cTn id="73" dur="500"/>
                                        <p:tgtEl>
                                          <p:spTgt spid="235559"/>
                                        </p:tgtEl>
                                      </p:cBhvr>
                                    </p:animEffect>
                                  </p:childTnLst>
                                </p:cTn>
                              </p:par>
                            </p:childTnLst>
                          </p:cTn>
                        </p:par>
                        <p:par>
                          <p:cTn id="74" fill="hold" nodeType="afterGroup">
                            <p:stCondLst>
                              <p:cond delay="2000"/>
                            </p:stCondLst>
                            <p:childTnLst>
                              <p:par>
                                <p:cTn id="75" presetID="22" presetClass="entr" presetSubtype="8" fill="hold" grpId="0" nodeType="afterEffect">
                                  <p:stCondLst>
                                    <p:cond delay="0"/>
                                  </p:stCondLst>
                                  <p:childTnLst>
                                    <p:set>
                                      <p:cBhvr>
                                        <p:cTn id="76" dur="1" fill="hold">
                                          <p:stCondLst>
                                            <p:cond delay="0"/>
                                          </p:stCondLst>
                                        </p:cTn>
                                        <p:tgtEl>
                                          <p:spTgt spid="235560"/>
                                        </p:tgtEl>
                                        <p:attrNameLst>
                                          <p:attrName>style.visibility</p:attrName>
                                        </p:attrNameLst>
                                      </p:cBhvr>
                                      <p:to>
                                        <p:strVal val="visible"/>
                                      </p:to>
                                    </p:set>
                                    <p:animEffect transition="in" filter="wipe(left)">
                                      <p:cBhvr>
                                        <p:cTn id="77" dur="500"/>
                                        <p:tgtEl>
                                          <p:spTgt spid="235560"/>
                                        </p:tgtEl>
                                      </p:cBhvr>
                                    </p:animEffect>
                                  </p:childTnLst>
                                </p:cTn>
                              </p:par>
                            </p:childTnLst>
                          </p:cTn>
                        </p:par>
                        <p:par>
                          <p:cTn id="78" fill="hold" nodeType="afterGroup">
                            <p:stCondLst>
                              <p:cond delay="2500"/>
                            </p:stCondLst>
                            <p:childTnLst>
                              <p:par>
                                <p:cTn id="79" presetID="1" presetClass="entr" presetSubtype="0" fill="hold" grpId="0" nodeType="afterEffect">
                                  <p:stCondLst>
                                    <p:cond delay="1000"/>
                                  </p:stCondLst>
                                  <p:childTnLst>
                                    <p:set>
                                      <p:cBhvr>
                                        <p:cTn id="80" dur="1" fill="hold">
                                          <p:stCondLst>
                                            <p:cond delay="499"/>
                                          </p:stCondLst>
                                        </p:cTn>
                                        <p:tgtEl>
                                          <p:spTgt spid="235563"/>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235524"/>
                                        </p:tgtEl>
                                        <p:attrNameLst>
                                          <p:attrName>style.visibility</p:attrName>
                                        </p:attrNameLst>
                                      </p:cBhvr>
                                      <p:to>
                                        <p:strVal val="visible"/>
                                      </p:to>
                                    </p:set>
                                  </p:childTnLst>
                                </p:cTn>
                              </p:par>
                            </p:childTnLst>
                          </p:cTn>
                        </p:par>
                        <p:par>
                          <p:cTn id="85" fill="hold" nodeType="afterGroup">
                            <p:stCondLst>
                              <p:cond delay="500"/>
                            </p:stCondLst>
                            <p:childTnLst>
                              <p:par>
                                <p:cTn id="86" presetID="1" presetClass="entr" presetSubtype="0" fill="hold" grpId="0" nodeType="afterEffect">
                                  <p:stCondLst>
                                    <p:cond delay="0"/>
                                  </p:stCondLst>
                                  <p:childTnLst>
                                    <p:set>
                                      <p:cBhvr>
                                        <p:cTn id="87" dur="1" fill="hold">
                                          <p:stCondLst>
                                            <p:cond delay="499"/>
                                          </p:stCondLst>
                                        </p:cTn>
                                        <p:tgtEl>
                                          <p:spTgt spid="235525"/>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499"/>
                                          </p:stCondLst>
                                        </p:cTn>
                                        <p:tgtEl>
                                          <p:spTgt spid="2355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autoUpdateAnimBg="0"/>
      <p:bldP spid="235524" grpId="0" animBg="1"/>
      <p:bldP spid="235525" grpId="0" autoUpdateAnimBg="0"/>
      <p:bldP spid="235551" grpId="0" animBg="1"/>
      <p:bldP spid="235552" grpId="0" animBg="1"/>
      <p:bldP spid="235553" grpId="0" autoUpdateAnimBg="0"/>
      <p:bldP spid="235554" grpId="0" animBg="1"/>
      <p:bldP spid="235555" grpId="0" animBg="1"/>
      <p:bldP spid="235556" grpId="0" animBg="1"/>
      <p:bldP spid="235557" grpId="0" animBg="1"/>
      <p:bldP spid="235558" grpId="0" animBg="1"/>
      <p:bldP spid="235559" grpId="0" animBg="1"/>
      <p:bldP spid="235560" grpId="0" animBg="1"/>
      <p:bldP spid="235561" grpId="0" autoUpdateAnimBg="0"/>
      <p:bldP spid="235562" grpId="0" autoUpdateAnimBg="0"/>
      <p:bldP spid="235563" grpId="0" autoUpdateAnimBg="0"/>
      <p:bldP spid="23556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36546"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宋体" pitchFamily="2" charset="-122"/>
              </a:rPr>
              <a:t>寻址技术</a:t>
            </a:r>
            <a:endParaRPr lang="zh-CN" altLang="en-US">
              <a:latin typeface="宋体" pitchFamily="2" charset="-122"/>
            </a:endParaRPr>
          </a:p>
        </p:txBody>
      </p:sp>
      <p:sp>
        <p:nvSpPr>
          <p:cNvPr id="236547" name="Rectangle 3"/>
          <p:cNvSpPr>
            <a:spLocks noGrp="1" noChangeArrowheads="1"/>
          </p:cNvSpPr>
          <p:nvPr>
            <p:ph type="body" idx="4294967295"/>
          </p:nvPr>
        </p:nvSpPr>
        <p:spPr>
          <a:xfrm>
            <a:off x="457200" y="838200"/>
            <a:ext cx="8153400" cy="5410200"/>
          </a:xfrm>
        </p:spPr>
        <p:txBody>
          <a:bodyPr/>
          <a:lstStyle/>
          <a:p>
            <a:pPr>
              <a:buFontTx/>
              <a:buNone/>
            </a:pPr>
            <a:r>
              <a:rPr lang="en-US" altLang="zh-CN" b="1">
                <a:latin typeface="Times New Roman" pitchFamily="18" charset="0"/>
              </a:rPr>
              <a:t>            </a:t>
            </a:r>
            <a:r>
              <a:rPr lang="zh-CN" altLang="en-US" b="1">
                <a:latin typeface="Times New Roman" pitchFamily="18" charset="0"/>
              </a:rPr>
              <a:t>间接寻址要比直接寻址灵活得多，它的主要优点为：</a:t>
            </a:r>
          </a:p>
          <a:p>
            <a:pPr>
              <a:buFontTx/>
              <a:buNone/>
            </a:pPr>
            <a:r>
              <a:rPr lang="zh-CN" altLang="en-US" b="1">
                <a:latin typeface="Times New Roman" pitchFamily="18" charset="0"/>
              </a:rPr>
              <a:t>            </a:t>
            </a:r>
            <a:r>
              <a:rPr lang="zh-CN" altLang="en-US" b="1">
                <a:solidFill>
                  <a:srgbClr val="FF0000"/>
                </a:solidFill>
                <a:latin typeface="Times New Roman" pitchFamily="18" charset="0"/>
                <a:sym typeface="Symbol" pitchFamily="18" charset="2"/>
              </a:rPr>
              <a:t></a:t>
            </a:r>
            <a:r>
              <a:rPr lang="zh-CN" altLang="en-US" b="1">
                <a:latin typeface="Times New Roman" pitchFamily="18" charset="0"/>
              </a:rPr>
              <a:t>扩大了寻址范围，可用指令的短地址访问大的主存空间。</a:t>
            </a:r>
          </a:p>
          <a:p>
            <a:pPr>
              <a:buFontTx/>
              <a:buNone/>
            </a:pPr>
            <a:r>
              <a:rPr lang="zh-CN" altLang="en-US" b="1">
                <a:latin typeface="Times New Roman" pitchFamily="18" charset="0"/>
              </a:rPr>
              <a:t>            </a:t>
            </a:r>
            <a:r>
              <a:rPr lang="zh-CN" altLang="en-US" b="1">
                <a:solidFill>
                  <a:srgbClr val="FF0000"/>
                </a:solidFill>
                <a:latin typeface="Times New Roman" pitchFamily="18" charset="0"/>
                <a:sym typeface="Symbol" pitchFamily="18" charset="2"/>
              </a:rPr>
              <a:t></a:t>
            </a:r>
            <a:r>
              <a:rPr lang="zh-CN" altLang="en-US" b="1">
                <a:latin typeface="Times New Roman" pitchFamily="18" charset="0"/>
              </a:rPr>
              <a:t>可将主存单元作为程序的地址指针，用以指示操作数在主存中的位置。当操作数的地址需要改变时，不必修改指令，只需修改存放有效地址的那个主存单元（间接地址单元）的内容就可以了。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65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65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65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 name="日期占位符 3"/>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93" name="页脚占位符 5"/>
          <p:cNvSpPr>
            <a:spLocks noGrp="1"/>
          </p:cNvSpPr>
          <p:nvPr>
            <p:ph type="ftr" sz="quarter" idx="12"/>
          </p:nvPr>
        </p:nvSpPr>
        <p:spPr/>
        <p:txBody>
          <a:bodyPr/>
          <a:lstStyle/>
          <a:p>
            <a:r>
              <a:rPr lang="zh-CN" altLang="en-US"/>
              <a:t>华南理工大学广州学院</a:t>
            </a:r>
          </a:p>
        </p:txBody>
      </p:sp>
      <p:sp>
        <p:nvSpPr>
          <p:cNvPr id="237570" name="Rectangle 2"/>
          <p:cNvSpPr>
            <a:spLocks noGrp="1" noChangeArrowheads="1"/>
          </p:cNvSpPr>
          <p:nvPr>
            <p:ph type="title"/>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宋体" pitchFamily="2" charset="-122"/>
              </a:rPr>
              <a:t>寻址技术</a:t>
            </a:r>
            <a:endParaRPr lang="zh-CN" altLang="en-US" sz="3600" b="0">
              <a:latin typeface="Times New Roman" pitchFamily="18" charset="0"/>
            </a:endParaRPr>
          </a:p>
        </p:txBody>
      </p:sp>
      <p:sp>
        <p:nvSpPr>
          <p:cNvPr id="237571" name="Rectangle 3"/>
          <p:cNvSpPr>
            <a:spLocks noGrp="1" noChangeArrowheads="1"/>
          </p:cNvSpPr>
          <p:nvPr>
            <p:ph type="body" idx="1"/>
          </p:nvPr>
        </p:nvSpPr>
        <p:spPr>
          <a:xfrm>
            <a:off x="247650" y="781050"/>
            <a:ext cx="4476750" cy="5772150"/>
          </a:xfrm>
        </p:spPr>
        <p:txBody>
          <a:bodyPr/>
          <a:lstStyle/>
          <a:p>
            <a:pPr>
              <a:lnSpc>
                <a:spcPct val="90000"/>
              </a:lnSpc>
              <a:buFontTx/>
              <a:buNone/>
            </a:pPr>
            <a:r>
              <a:rPr lang="en-US" altLang="zh-CN" b="1">
                <a:latin typeface="Times New Roman" pitchFamily="18" charset="0"/>
              </a:rPr>
              <a:t>           </a:t>
            </a:r>
            <a:r>
              <a:rPr lang="zh-CN" altLang="en-US" b="1">
                <a:latin typeface="Times New Roman" pitchFamily="18" charset="0"/>
              </a:rPr>
              <a:t>除去一级间接寻址外，还有多级间接寻址。多级间接寻址为取得操作数需要多次访问主存，</a:t>
            </a:r>
            <a:r>
              <a:rPr lang="zh-CN" altLang="en-US" b="1">
                <a:solidFill>
                  <a:srgbClr val="FF0000"/>
                </a:solidFill>
                <a:latin typeface="Times New Roman" pitchFamily="18" charset="0"/>
              </a:rPr>
              <a:t>即使在找到操作数有效地址后，还需再访问一次主存才可得到真正的操作数。</a:t>
            </a:r>
          </a:p>
          <a:p>
            <a:pPr>
              <a:lnSpc>
                <a:spcPct val="90000"/>
              </a:lnSpc>
              <a:buFontTx/>
              <a:buNone/>
            </a:pPr>
            <a:r>
              <a:rPr lang="zh-CN" altLang="en-US" b="1">
                <a:latin typeface="Times New Roman" pitchFamily="18" charset="0"/>
              </a:rPr>
              <a:t>            多级间接标志：</a:t>
            </a:r>
          </a:p>
          <a:p>
            <a:pPr>
              <a:lnSpc>
                <a:spcPct val="90000"/>
              </a:lnSpc>
              <a:buFontTx/>
              <a:buNone/>
            </a:pPr>
            <a:r>
              <a:rPr lang="zh-CN" altLang="en-US" b="1">
                <a:latin typeface="Times New Roman" pitchFamily="18" charset="0"/>
              </a:rPr>
              <a:t>       </a:t>
            </a:r>
            <a:r>
              <a:rPr lang="en-US" altLang="zh-CN" b="1">
                <a:latin typeface="Times New Roman" pitchFamily="18" charset="0"/>
              </a:rPr>
              <a:t>0</a:t>
            </a:r>
            <a:r>
              <a:rPr lang="zh-CN" altLang="en-US" b="1">
                <a:latin typeface="Times New Roman" pitchFamily="18" charset="0"/>
              </a:rPr>
              <a:t>：找到有效地址</a:t>
            </a:r>
          </a:p>
          <a:p>
            <a:pPr>
              <a:lnSpc>
                <a:spcPct val="90000"/>
              </a:lnSpc>
              <a:buFontTx/>
              <a:buNone/>
            </a:pPr>
            <a:r>
              <a:rPr lang="zh-CN" altLang="en-US" b="1">
                <a:latin typeface="Times New Roman" pitchFamily="18" charset="0"/>
              </a:rPr>
              <a:t>       </a:t>
            </a:r>
            <a:r>
              <a:rPr lang="en-US" altLang="zh-CN" b="1">
                <a:latin typeface="Times New Roman" pitchFamily="18" charset="0"/>
              </a:rPr>
              <a:t>1</a:t>
            </a:r>
            <a:r>
              <a:rPr lang="zh-CN" altLang="en-US" b="1">
                <a:latin typeface="Times New Roman" pitchFamily="18" charset="0"/>
              </a:rPr>
              <a:t>：继续间接寻址</a:t>
            </a:r>
          </a:p>
        </p:txBody>
      </p:sp>
      <p:grpSp>
        <p:nvGrpSpPr>
          <p:cNvPr id="237572" name="Group 4"/>
          <p:cNvGrpSpPr>
            <a:grpSpLocks/>
          </p:cNvGrpSpPr>
          <p:nvPr/>
        </p:nvGrpSpPr>
        <p:grpSpPr bwMode="auto">
          <a:xfrm>
            <a:off x="4724400" y="1371600"/>
            <a:ext cx="4114800" cy="4572000"/>
            <a:chOff x="2976" y="864"/>
            <a:chExt cx="2592" cy="2880"/>
          </a:xfrm>
        </p:grpSpPr>
        <p:grpSp>
          <p:nvGrpSpPr>
            <p:cNvPr id="237573" name="Group 5"/>
            <p:cNvGrpSpPr>
              <a:grpSpLocks/>
            </p:cNvGrpSpPr>
            <p:nvPr/>
          </p:nvGrpSpPr>
          <p:grpSpPr bwMode="auto">
            <a:xfrm>
              <a:off x="2976" y="864"/>
              <a:ext cx="2592" cy="2880"/>
              <a:chOff x="2976" y="864"/>
              <a:chExt cx="2592" cy="2880"/>
            </a:xfrm>
          </p:grpSpPr>
          <p:sp>
            <p:nvSpPr>
              <p:cNvPr id="237574" name="Line 6"/>
              <p:cNvSpPr>
                <a:spLocks noChangeShapeType="1"/>
              </p:cNvSpPr>
              <p:nvPr/>
            </p:nvSpPr>
            <p:spPr bwMode="auto">
              <a:xfrm>
                <a:off x="3696" y="1296"/>
                <a:ext cx="0" cy="624"/>
              </a:xfrm>
              <a:prstGeom prst="line">
                <a:avLst/>
              </a:prstGeom>
              <a:noFill/>
              <a:ln w="3810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575" name="Line 7"/>
              <p:cNvSpPr>
                <a:spLocks noChangeShapeType="1"/>
              </p:cNvSpPr>
              <p:nvPr/>
            </p:nvSpPr>
            <p:spPr bwMode="auto">
              <a:xfrm>
                <a:off x="3696" y="1920"/>
                <a:ext cx="624" cy="0"/>
              </a:xfrm>
              <a:prstGeom prst="line">
                <a:avLst/>
              </a:prstGeom>
              <a:noFill/>
              <a:ln w="38100"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576" name="Rectangle 8"/>
              <p:cNvSpPr>
                <a:spLocks noChangeArrowheads="1"/>
              </p:cNvSpPr>
              <p:nvPr/>
            </p:nvSpPr>
            <p:spPr bwMode="auto">
              <a:xfrm>
                <a:off x="2976" y="1104"/>
                <a:ext cx="964" cy="19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77" name="Rectangle 9"/>
              <p:cNvSpPr>
                <a:spLocks noChangeArrowheads="1"/>
              </p:cNvSpPr>
              <p:nvPr/>
            </p:nvSpPr>
            <p:spPr bwMode="auto">
              <a:xfrm>
                <a:off x="4320" y="1104"/>
                <a:ext cx="960" cy="26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78" name="Line 10"/>
              <p:cNvSpPr>
                <a:spLocks noChangeShapeType="1"/>
              </p:cNvSpPr>
              <p:nvPr/>
            </p:nvSpPr>
            <p:spPr bwMode="auto">
              <a:xfrm>
                <a:off x="4320" y="1824"/>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79" name="Line 11"/>
              <p:cNvSpPr>
                <a:spLocks noChangeShapeType="1"/>
              </p:cNvSpPr>
              <p:nvPr/>
            </p:nvSpPr>
            <p:spPr bwMode="auto">
              <a:xfrm>
                <a:off x="4320" y="2016"/>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80" name="Text Box 12"/>
              <p:cNvSpPr txBox="1">
                <a:spLocks noChangeArrowheads="1"/>
              </p:cNvSpPr>
              <p:nvPr/>
            </p:nvSpPr>
            <p:spPr bwMode="auto">
              <a:xfrm>
                <a:off x="4704" y="3000"/>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EA</a:t>
                </a:r>
              </a:p>
            </p:txBody>
          </p:sp>
          <p:sp>
            <p:nvSpPr>
              <p:cNvPr id="237581" name="Text Box 13"/>
              <p:cNvSpPr txBox="1">
                <a:spLocks noChangeArrowheads="1"/>
              </p:cNvSpPr>
              <p:nvPr/>
            </p:nvSpPr>
            <p:spPr bwMode="auto">
              <a:xfrm>
                <a:off x="2976" y="1066"/>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OP</a:t>
                </a:r>
              </a:p>
            </p:txBody>
          </p:sp>
          <p:sp>
            <p:nvSpPr>
              <p:cNvPr id="237582" name="Text Box 14"/>
              <p:cNvSpPr txBox="1">
                <a:spLocks noChangeArrowheads="1"/>
              </p:cNvSpPr>
              <p:nvPr/>
            </p:nvSpPr>
            <p:spPr bwMode="auto">
              <a:xfrm>
                <a:off x="2976" y="864"/>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A50021"/>
                    </a:solidFill>
                  </a:rPr>
                  <a:t>指令寄存器</a:t>
                </a:r>
                <a:endParaRPr lang="zh-CN" altLang="en-US" sz="900">
                  <a:solidFill>
                    <a:srgbClr val="A50021"/>
                  </a:solidFill>
                </a:endParaRPr>
              </a:p>
            </p:txBody>
          </p:sp>
          <p:sp>
            <p:nvSpPr>
              <p:cNvPr id="237583" name="Text Box 15"/>
              <p:cNvSpPr txBox="1">
                <a:spLocks noChangeArrowheads="1"/>
              </p:cNvSpPr>
              <p:nvPr/>
            </p:nvSpPr>
            <p:spPr bwMode="auto">
              <a:xfrm>
                <a:off x="4416" y="864"/>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A50021"/>
                    </a:solidFill>
                  </a:rPr>
                  <a:t>主存储器</a:t>
                </a:r>
              </a:p>
            </p:txBody>
          </p:sp>
          <p:sp>
            <p:nvSpPr>
              <p:cNvPr id="237584" name="Text Box 16"/>
              <p:cNvSpPr txBox="1">
                <a:spLocks noChangeArrowheads="1"/>
              </p:cNvSpPr>
              <p:nvPr/>
            </p:nvSpPr>
            <p:spPr bwMode="auto">
              <a:xfrm>
                <a:off x="3552" y="1056"/>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A</a:t>
                </a:r>
                <a:endParaRPr lang="en-US" altLang="zh-CN" sz="900">
                  <a:solidFill>
                    <a:srgbClr val="FF0000"/>
                  </a:solidFill>
                </a:endParaRPr>
              </a:p>
            </p:txBody>
          </p:sp>
          <p:sp>
            <p:nvSpPr>
              <p:cNvPr id="237585" name="Line 17"/>
              <p:cNvSpPr>
                <a:spLocks noChangeShapeType="1"/>
              </p:cNvSpPr>
              <p:nvPr/>
            </p:nvSpPr>
            <p:spPr bwMode="auto">
              <a:xfrm flipV="1">
                <a:off x="3264" y="1104"/>
                <a:ext cx="0"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586" name="Line 18"/>
              <p:cNvSpPr>
                <a:spLocks noChangeShapeType="1"/>
              </p:cNvSpPr>
              <p:nvPr/>
            </p:nvSpPr>
            <p:spPr bwMode="auto">
              <a:xfrm>
                <a:off x="4320" y="2486"/>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87" name="Line 19"/>
              <p:cNvSpPr>
                <a:spLocks noChangeShapeType="1"/>
              </p:cNvSpPr>
              <p:nvPr/>
            </p:nvSpPr>
            <p:spPr bwMode="auto">
              <a:xfrm>
                <a:off x="4320" y="2678"/>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88" name="Line 20"/>
              <p:cNvSpPr>
                <a:spLocks noChangeShapeType="1"/>
              </p:cNvSpPr>
              <p:nvPr/>
            </p:nvSpPr>
            <p:spPr bwMode="auto">
              <a:xfrm>
                <a:off x="5280" y="1920"/>
                <a:ext cx="144"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589" name="Line 21"/>
              <p:cNvSpPr>
                <a:spLocks noChangeShapeType="1"/>
              </p:cNvSpPr>
              <p:nvPr/>
            </p:nvSpPr>
            <p:spPr bwMode="auto">
              <a:xfrm>
                <a:off x="5424" y="1920"/>
                <a:ext cx="0" cy="336"/>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590" name="Line 22"/>
              <p:cNvSpPr>
                <a:spLocks noChangeShapeType="1"/>
              </p:cNvSpPr>
              <p:nvPr/>
            </p:nvSpPr>
            <p:spPr bwMode="auto">
              <a:xfrm flipH="1">
                <a:off x="4032" y="2256"/>
                <a:ext cx="1392"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591" name="Line 23"/>
              <p:cNvSpPr>
                <a:spLocks noChangeShapeType="1"/>
              </p:cNvSpPr>
              <p:nvPr/>
            </p:nvSpPr>
            <p:spPr bwMode="auto">
              <a:xfrm>
                <a:off x="4032" y="2256"/>
                <a:ext cx="0" cy="336"/>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592" name="Line 24"/>
              <p:cNvSpPr>
                <a:spLocks noChangeShapeType="1"/>
              </p:cNvSpPr>
              <p:nvPr/>
            </p:nvSpPr>
            <p:spPr bwMode="auto">
              <a:xfrm>
                <a:off x="4032" y="2592"/>
                <a:ext cx="288"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593" name="Text Box 25"/>
              <p:cNvSpPr txBox="1">
                <a:spLocks noChangeArrowheads="1"/>
              </p:cNvSpPr>
              <p:nvPr/>
            </p:nvSpPr>
            <p:spPr bwMode="auto">
              <a:xfrm>
                <a:off x="3216" y="1056"/>
                <a:ext cx="3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zh-CN" altLang="en-US" sz="2000">
                    <a:solidFill>
                      <a:srgbClr val="FF0000"/>
                    </a:solidFill>
                    <a:latin typeface="宋体" pitchFamily="2" charset="-122"/>
                  </a:rPr>
                  <a:t>＠</a:t>
                </a:r>
              </a:p>
            </p:txBody>
          </p:sp>
          <p:sp>
            <p:nvSpPr>
              <p:cNvPr id="237594" name="Line 26"/>
              <p:cNvSpPr>
                <a:spLocks noChangeShapeType="1"/>
              </p:cNvSpPr>
              <p:nvPr/>
            </p:nvSpPr>
            <p:spPr bwMode="auto">
              <a:xfrm flipV="1">
                <a:off x="3408" y="1104"/>
                <a:ext cx="0"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595" name="Line 27"/>
              <p:cNvSpPr>
                <a:spLocks noChangeShapeType="1"/>
              </p:cNvSpPr>
              <p:nvPr/>
            </p:nvSpPr>
            <p:spPr bwMode="auto">
              <a:xfrm>
                <a:off x="4320" y="3024"/>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96" name="Line 28"/>
              <p:cNvSpPr>
                <a:spLocks noChangeShapeType="1"/>
              </p:cNvSpPr>
              <p:nvPr/>
            </p:nvSpPr>
            <p:spPr bwMode="auto">
              <a:xfrm>
                <a:off x="4320" y="3216"/>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97" name="Line 29"/>
              <p:cNvSpPr>
                <a:spLocks noChangeShapeType="1"/>
              </p:cNvSpPr>
              <p:nvPr/>
            </p:nvSpPr>
            <p:spPr bwMode="auto">
              <a:xfrm>
                <a:off x="4032" y="3130"/>
                <a:ext cx="288"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598" name="Line 30"/>
              <p:cNvSpPr>
                <a:spLocks noChangeShapeType="1"/>
              </p:cNvSpPr>
              <p:nvPr/>
            </p:nvSpPr>
            <p:spPr bwMode="auto">
              <a:xfrm>
                <a:off x="4320" y="1344"/>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99" name="Line 31"/>
              <p:cNvSpPr>
                <a:spLocks noChangeShapeType="1"/>
              </p:cNvSpPr>
              <p:nvPr/>
            </p:nvSpPr>
            <p:spPr bwMode="auto">
              <a:xfrm>
                <a:off x="4320" y="1536"/>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600" name="Line 32"/>
              <p:cNvSpPr>
                <a:spLocks noChangeShapeType="1"/>
              </p:cNvSpPr>
              <p:nvPr/>
            </p:nvSpPr>
            <p:spPr bwMode="auto">
              <a:xfrm flipH="1">
                <a:off x="5280" y="1450"/>
                <a:ext cx="288"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601" name="Line 33"/>
              <p:cNvSpPr>
                <a:spLocks noChangeShapeType="1"/>
              </p:cNvSpPr>
              <p:nvPr/>
            </p:nvSpPr>
            <p:spPr bwMode="auto">
              <a:xfrm>
                <a:off x="5280" y="2592"/>
                <a:ext cx="144"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602" name="Line 34"/>
              <p:cNvSpPr>
                <a:spLocks noChangeShapeType="1"/>
              </p:cNvSpPr>
              <p:nvPr/>
            </p:nvSpPr>
            <p:spPr bwMode="auto">
              <a:xfrm>
                <a:off x="5424" y="2592"/>
                <a:ext cx="0" cy="336"/>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603" name="Line 35"/>
              <p:cNvSpPr>
                <a:spLocks noChangeShapeType="1"/>
              </p:cNvSpPr>
              <p:nvPr/>
            </p:nvSpPr>
            <p:spPr bwMode="auto">
              <a:xfrm flipH="1">
                <a:off x="4032" y="2928"/>
                <a:ext cx="1392"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604" name="Line 36"/>
              <p:cNvSpPr>
                <a:spLocks noChangeShapeType="1"/>
              </p:cNvSpPr>
              <p:nvPr/>
            </p:nvSpPr>
            <p:spPr bwMode="auto">
              <a:xfrm>
                <a:off x="4032" y="2928"/>
                <a:ext cx="0" cy="19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605" name="Line 37"/>
              <p:cNvSpPr>
                <a:spLocks noChangeShapeType="1"/>
              </p:cNvSpPr>
              <p:nvPr/>
            </p:nvSpPr>
            <p:spPr bwMode="auto">
              <a:xfrm>
                <a:off x="4452" y="302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606" name="Line 38"/>
              <p:cNvSpPr>
                <a:spLocks noChangeShapeType="1"/>
              </p:cNvSpPr>
              <p:nvPr/>
            </p:nvSpPr>
            <p:spPr bwMode="auto">
              <a:xfrm>
                <a:off x="4464" y="2496"/>
                <a:ext cx="0" cy="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607" name="Line 39"/>
              <p:cNvSpPr>
                <a:spLocks noChangeShapeType="1"/>
              </p:cNvSpPr>
              <p:nvPr/>
            </p:nvSpPr>
            <p:spPr bwMode="auto">
              <a:xfrm>
                <a:off x="4464" y="182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608" name="Text Box 40"/>
              <p:cNvSpPr txBox="1">
                <a:spLocks noChangeArrowheads="1"/>
              </p:cNvSpPr>
              <p:nvPr/>
            </p:nvSpPr>
            <p:spPr bwMode="auto">
              <a:xfrm>
                <a:off x="4296" y="1800"/>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1</a:t>
                </a:r>
              </a:p>
            </p:txBody>
          </p:sp>
          <p:sp>
            <p:nvSpPr>
              <p:cNvPr id="237609" name="Text Box 41"/>
              <p:cNvSpPr txBox="1">
                <a:spLocks noChangeArrowheads="1"/>
              </p:cNvSpPr>
              <p:nvPr/>
            </p:nvSpPr>
            <p:spPr bwMode="auto">
              <a:xfrm>
                <a:off x="4296" y="2448"/>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1</a:t>
                </a:r>
              </a:p>
            </p:txBody>
          </p:sp>
          <p:sp>
            <p:nvSpPr>
              <p:cNvPr id="237610" name="Text Box 42"/>
              <p:cNvSpPr txBox="1">
                <a:spLocks noChangeArrowheads="1"/>
              </p:cNvSpPr>
              <p:nvPr/>
            </p:nvSpPr>
            <p:spPr bwMode="auto">
              <a:xfrm>
                <a:off x="4296" y="3000"/>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0</a:t>
                </a:r>
              </a:p>
            </p:txBody>
          </p:sp>
          <p:sp>
            <p:nvSpPr>
              <p:cNvPr id="237611" name="Text Box 43"/>
              <p:cNvSpPr txBox="1">
                <a:spLocks noChangeArrowheads="1"/>
              </p:cNvSpPr>
              <p:nvPr/>
            </p:nvSpPr>
            <p:spPr bwMode="auto">
              <a:xfrm>
                <a:off x="4500" y="1800"/>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FF0000"/>
                    </a:solidFill>
                  </a:rPr>
                  <a:t>二级间址</a:t>
                </a:r>
              </a:p>
            </p:txBody>
          </p:sp>
          <p:sp>
            <p:nvSpPr>
              <p:cNvPr id="237612" name="Text Box 44"/>
              <p:cNvSpPr txBox="1">
                <a:spLocks noChangeArrowheads="1"/>
              </p:cNvSpPr>
              <p:nvPr/>
            </p:nvSpPr>
            <p:spPr bwMode="auto">
              <a:xfrm>
                <a:off x="4488" y="2448"/>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FF0000"/>
                    </a:solidFill>
                  </a:rPr>
                  <a:t>三级间址</a:t>
                </a:r>
              </a:p>
            </p:txBody>
          </p:sp>
          <p:sp>
            <p:nvSpPr>
              <p:cNvPr id="237613" name="Line 45"/>
              <p:cNvSpPr>
                <a:spLocks noChangeShapeType="1"/>
              </p:cNvSpPr>
              <p:nvPr/>
            </p:nvSpPr>
            <p:spPr bwMode="auto">
              <a:xfrm>
                <a:off x="4824" y="3216"/>
                <a:ext cx="0" cy="19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614" name="Line 46"/>
              <p:cNvSpPr>
                <a:spLocks noChangeShapeType="1"/>
              </p:cNvSpPr>
              <p:nvPr/>
            </p:nvSpPr>
            <p:spPr bwMode="auto">
              <a:xfrm>
                <a:off x="4824" y="3408"/>
                <a:ext cx="744"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615" name="Line 47"/>
              <p:cNvSpPr>
                <a:spLocks noChangeShapeType="1"/>
              </p:cNvSpPr>
              <p:nvPr/>
            </p:nvSpPr>
            <p:spPr bwMode="auto">
              <a:xfrm>
                <a:off x="5556" y="1452"/>
                <a:ext cx="0" cy="1956"/>
              </a:xfrm>
              <a:prstGeom prst="line">
                <a:avLst/>
              </a:prstGeom>
              <a:noFill/>
              <a:ln w="3810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37616" name="Text Box 48"/>
            <p:cNvSpPr txBox="1">
              <a:spLocks noChangeArrowheads="1"/>
            </p:cNvSpPr>
            <p:nvPr/>
          </p:nvSpPr>
          <p:spPr bwMode="auto">
            <a:xfrm>
              <a:off x="4500" y="1298"/>
              <a:ext cx="768" cy="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FF0000"/>
                  </a:solidFill>
                </a:rPr>
                <a:t>操作数</a:t>
              </a:r>
              <a:endParaRPr lang="zh-CN" altLang="en-US" sz="2000" b="0"/>
            </a:p>
          </p:txBody>
        </p:sp>
      </p:grpSp>
      <p:sp>
        <p:nvSpPr>
          <p:cNvPr id="237617" name="Rectangle 49"/>
          <p:cNvSpPr>
            <a:spLocks noChangeArrowheads="1"/>
          </p:cNvSpPr>
          <p:nvPr/>
        </p:nvSpPr>
        <p:spPr bwMode="auto">
          <a:xfrm>
            <a:off x="5410200" y="1752600"/>
            <a:ext cx="838200" cy="304800"/>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618" name="Text Box 50"/>
          <p:cNvSpPr txBox="1">
            <a:spLocks noChangeArrowheads="1"/>
          </p:cNvSpPr>
          <p:nvPr/>
        </p:nvSpPr>
        <p:spPr bwMode="auto">
          <a:xfrm>
            <a:off x="5505450" y="17145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100</a:t>
            </a:r>
            <a:endParaRPr lang="en-US" altLang="zh-CN" sz="900">
              <a:solidFill>
                <a:srgbClr val="FF0000"/>
              </a:solidFill>
            </a:endParaRPr>
          </a:p>
        </p:txBody>
      </p:sp>
      <p:sp>
        <p:nvSpPr>
          <p:cNvPr id="237619" name="Line 51"/>
          <p:cNvSpPr>
            <a:spLocks noChangeShapeType="1"/>
          </p:cNvSpPr>
          <p:nvPr/>
        </p:nvSpPr>
        <p:spPr bwMode="auto">
          <a:xfrm>
            <a:off x="5867400" y="2057400"/>
            <a:ext cx="0" cy="99060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620" name="Line 52"/>
          <p:cNvSpPr>
            <a:spLocks noChangeShapeType="1"/>
          </p:cNvSpPr>
          <p:nvPr/>
        </p:nvSpPr>
        <p:spPr bwMode="auto">
          <a:xfrm>
            <a:off x="5867400" y="3048000"/>
            <a:ext cx="976313" cy="3175"/>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621" name="Line 53"/>
          <p:cNvSpPr>
            <a:spLocks noChangeShapeType="1"/>
          </p:cNvSpPr>
          <p:nvPr/>
        </p:nvSpPr>
        <p:spPr bwMode="auto">
          <a:xfrm>
            <a:off x="8382000" y="3048000"/>
            <a:ext cx="228600" cy="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622" name="Line 54"/>
          <p:cNvSpPr>
            <a:spLocks noChangeShapeType="1"/>
          </p:cNvSpPr>
          <p:nvPr/>
        </p:nvSpPr>
        <p:spPr bwMode="auto">
          <a:xfrm>
            <a:off x="8610600" y="3048000"/>
            <a:ext cx="0" cy="5334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623" name="Line 55"/>
          <p:cNvSpPr>
            <a:spLocks noChangeShapeType="1"/>
          </p:cNvSpPr>
          <p:nvPr/>
        </p:nvSpPr>
        <p:spPr bwMode="auto">
          <a:xfrm flipH="1">
            <a:off x="6400800" y="3581400"/>
            <a:ext cx="2209800" cy="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624" name="Line 56"/>
          <p:cNvSpPr>
            <a:spLocks noChangeShapeType="1"/>
          </p:cNvSpPr>
          <p:nvPr/>
        </p:nvSpPr>
        <p:spPr bwMode="auto">
          <a:xfrm>
            <a:off x="6400800" y="3581400"/>
            <a:ext cx="0" cy="5334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625" name="Line 57"/>
          <p:cNvSpPr>
            <a:spLocks noChangeShapeType="1"/>
          </p:cNvSpPr>
          <p:nvPr/>
        </p:nvSpPr>
        <p:spPr bwMode="auto">
          <a:xfrm>
            <a:off x="6400800" y="4114800"/>
            <a:ext cx="457200" cy="0"/>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626" name="Rectangle 58"/>
          <p:cNvSpPr>
            <a:spLocks noChangeArrowheads="1"/>
          </p:cNvSpPr>
          <p:nvPr/>
        </p:nvSpPr>
        <p:spPr bwMode="auto">
          <a:xfrm>
            <a:off x="6858000" y="2133600"/>
            <a:ext cx="1524000" cy="304800"/>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627" name="Text Box 59"/>
          <p:cNvSpPr txBox="1">
            <a:spLocks noChangeArrowheads="1"/>
          </p:cNvSpPr>
          <p:nvPr/>
        </p:nvSpPr>
        <p:spPr bwMode="auto">
          <a:xfrm>
            <a:off x="7143750" y="207645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FF0000"/>
                </a:solidFill>
              </a:rPr>
              <a:t>操作数</a:t>
            </a:r>
            <a:endParaRPr lang="zh-CN" altLang="en-US" sz="2000" b="0"/>
          </a:p>
        </p:txBody>
      </p:sp>
      <p:sp>
        <p:nvSpPr>
          <p:cNvPr id="237628" name="Line 60"/>
          <p:cNvSpPr>
            <a:spLocks noChangeShapeType="1"/>
          </p:cNvSpPr>
          <p:nvPr/>
        </p:nvSpPr>
        <p:spPr bwMode="auto">
          <a:xfrm>
            <a:off x="8382000" y="4095750"/>
            <a:ext cx="228600" cy="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629" name="Line 61"/>
          <p:cNvSpPr>
            <a:spLocks noChangeShapeType="1"/>
          </p:cNvSpPr>
          <p:nvPr/>
        </p:nvSpPr>
        <p:spPr bwMode="auto">
          <a:xfrm>
            <a:off x="8610600" y="4095750"/>
            <a:ext cx="0" cy="5334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630" name="Line 62"/>
          <p:cNvSpPr>
            <a:spLocks noChangeShapeType="1"/>
          </p:cNvSpPr>
          <p:nvPr/>
        </p:nvSpPr>
        <p:spPr bwMode="auto">
          <a:xfrm flipH="1">
            <a:off x="6400800" y="4648200"/>
            <a:ext cx="2209800" cy="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631" name="Line 63"/>
          <p:cNvSpPr>
            <a:spLocks noChangeShapeType="1"/>
          </p:cNvSpPr>
          <p:nvPr/>
        </p:nvSpPr>
        <p:spPr bwMode="auto">
          <a:xfrm flipH="1">
            <a:off x="6400800" y="4629150"/>
            <a:ext cx="0" cy="36195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632" name="Line 64"/>
          <p:cNvSpPr>
            <a:spLocks noChangeShapeType="1"/>
          </p:cNvSpPr>
          <p:nvPr/>
        </p:nvSpPr>
        <p:spPr bwMode="auto">
          <a:xfrm>
            <a:off x="6400800" y="4972050"/>
            <a:ext cx="457200" cy="0"/>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37633" name="Group 65"/>
          <p:cNvGrpSpPr>
            <a:grpSpLocks/>
          </p:cNvGrpSpPr>
          <p:nvPr/>
        </p:nvGrpSpPr>
        <p:grpSpPr bwMode="auto">
          <a:xfrm>
            <a:off x="6858000" y="4800600"/>
            <a:ext cx="1524000" cy="304800"/>
            <a:chOff x="4320" y="3024"/>
            <a:chExt cx="960" cy="192"/>
          </a:xfrm>
        </p:grpSpPr>
        <p:sp>
          <p:nvSpPr>
            <p:cNvPr id="237634" name="Rectangle 66"/>
            <p:cNvSpPr>
              <a:spLocks noChangeArrowheads="1"/>
            </p:cNvSpPr>
            <p:nvPr/>
          </p:nvSpPr>
          <p:spPr bwMode="auto">
            <a:xfrm>
              <a:off x="4320" y="3024"/>
              <a:ext cx="960" cy="192"/>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635" name="Line 67"/>
            <p:cNvSpPr>
              <a:spLocks noChangeShapeType="1"/>
            </p:cNvSpPr>
            <p:nvPr/>
          </p:nvSpPr>
          <p:spPr bwMode="auto">
            <a:xfrm>
              <a:off x="4488" y="302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7636" name="Group 68"/>
          <p:cNvGrpSpPr>
            <a:grpSpLocks/>
          </p:cNvGrpSpPr>
          <p:nvPr/>
        </p:nvGrpSpPr>
        <p:grpSpPr bwMode="auto">
          <a:xfrm>
            <a:off x="6858000" y="3943350"/>
            <a:ext cx="1524000" cy="304800"/>
            <a:chOff x="4320" y="2484"/>
            <a:chExt cx="960" cy="192"/>
          </a:xfrm>
        </p:grpSpPr>
        <p:sp>
          <p:nvSpPr>
            <p:cNvPr id="237637" name="Rectangle 69"/>
            <p:cNvSpPr>
              <a:spLocks noChangeArrowheads="1"/>
            </p:cNvSpPr>
            <p:nvPr/>
          </p:nvSpPr>
          <p:spPr bwMode="auto">
            <a:xfrm>
              <a:off x="4320" y="2484"/>
              <a:ext cx="960" cy="192"/>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638" name="Line 70"/>
            <p:cNvSpPr>
              <a:spLocks noChangeShapeType="1"/>
            </p:cNvSpPr>
            <p:nvPr/>
          </p:nvSpPr>
          <p:spPr bwMode="auto">
            <a:xfrm>
              <a:off x="4476" y="24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7639" name="Group 71"/>
          <p:cNvGrpSpPr>
            <a:grpSpLocks/>
          </p:cNvGrpSpPr>
          <p:nvPr/>
        </p:nvGrpSpPr>
        <p:grpSpPr bwMode="auto">
          <a:xfrm>
            <a:off x="6858000" y="2895600"/>
            <a:ext cx="1524000" cy="304800"/>
            <a:chOff x="4320" y="1824"/>
            <a:chExt cx="960" cy="192"/>
          </a:xfrm>
        </p:grpSpPr>
        <p:sp>
          <p:nvSpPr>
            <p:cNvPr id="237640" name="Rectangle 72"/>
            <p:cNvSpPr>
              <a:spLocks noChangeArrowheads="1"/>
            </p:cNvSpPr>
            <p:nvPr/>
          </p:nvSpPr>
          <p:spPr bwMode="auto">
            <a:xfrm>
              <a:off x="4320" y="1824"/>
              <a:ext cx="960" cy="192"/>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7641" name="Line 73"/>
            <p:cNvSpPr>
              <a:spLocks noChangeShapeType="1"/>
            </p:cNvSpPr>
            <p:nvPr/>
          </p:nvSpPr>
          <p:spPr bwMode="auto">
            <a:xfrm>
              <a:off x="4464" y="182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7642" name="Group 74"/>
          <p:cNvGrpSpPr>
            <a:grpSpLocks/>
          </p:cNvGrpSpPr>
          <p:nvPr/>
        </p:nvGrpSpPr>
        <p:grpSpPr bwMode="auto">
          <a:xfrm>
            <a:off x="6819900" y="2838450"/>
            <a:ext cx="1790700" cy="415925"/>
            <a:chOff x="4296" y="1788"/>
            <a:chExt cx="1128" cy="262"/>
          </a:xfrm>
        </p:grpSpPr>
        <p:sp>
          <p:nvSpPr>
            <p:cNvPr id="237643" name="Text Box 75"/>
            <p:cNvSpPr txBox="1">
              <a:spLocks noChangeArrowheads="1"/>
            </p:cNvSpPr>
            <p:nvPr/>
          </p:nvSpPr>
          <p:spPr bwMode="auto">
            <a:xfrm>
              <a:off x="4296" y="1800"/>
              <a:ext cx="43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FF0000"/>
                  </a:solidFill>
                </a:rPr>
                <a:t>1</a:t>
              </a:r>
            </a:p>
          </p:txBody>
        </p:sp>
        <p:sp>
          <p:nvSpPr>
            <p:cNvPr id="237644" name="Text Box 76"/>
            <p:cNvSpPr txBox="1">
              <a:spLocks noChangeArrowheads="1"/>
            </p:cNvSpPr>
            <p:nvPr/>
          </p:nvSpPr>
          <p:spPr bwMode="auto">
            <a:xfrm>
              <a:off x="4512" y="1788"/>
              <a:ext cx="91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FF0000"/>
                  </a:solidFill>
                </a:rPr>
                <a:t>     200</a:t>
              </a:r>
            </a:p>
          </p:txBody>
        </p:sp>
      </p:grpSp>
      <p:grpSp>
        <p:nvGrpSpPr>
          <p:cNvPr id="237645" name="Group 77"/>
          <p:cNvGrpSpPr>
            <a:grpSpLocks/>
          </p:cNvGrpSpPr>
          <p:nvPr/>
        </p:nvGrpSpPr>
        <p:grpSpPr bwMode="auto">
          <a:xfrm>
            <a:off x="6819900" y="3886200"/>
            <a:ext cx="1771650" cy="415925"/>
            <a:chOff x="4296" y="2448"/>
            <a:chExt cx="1116" cy="262"/>
          </a:xfrm>
        </p:grpSpPr>
        <p:sp>
          <p:nvSpPr>
            <p:cNvPr id="237646" name="Text Box 78"/>
            <p:cNvSpPr txBox="1">
              <a:spLocks noChangeArrowheads="1"/>
            </p:cNvSpPr>
            <p:nvPr/>
          </p:nvSpPr>
          <p:spPr bwMode="auto">
            <a:xfrm>
              <a:off x="4296" y="2460"/>
              <a:ext cx="43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FF0000"/>
                  </a:solidFill>
                </a:rPr>
                <a:t>1</a:t>
              </a:r>
            </a:p>
          </p:txBody>
        </p:sp>
        <p:sp>
          <p:nvSpPr>
            <p:cNvPr id="237647" name="Text Box 79"/>
            <p:cNvSpPr txBox="1">
              <a:spLocks noChangeArrowheads="1"/>
            </p:cNvSpPr>
            <p:nvPr/>
          </p:nvSpPr>
          <p:spPr bwMode="auto">
            <a:xfrm>
              <a:off x="4500" y="2448"/>
              <a:ext cx="91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FF0000"/>
                  </a:solidFill>
                </a:rPr>
                <a:t>      300</a:t>
              </a:r>
            </a:p>
          </p:txBody>
        </p:sp>
      </p:grpSp>
      <p:sp>
        <p:nvSpPr>
          <p:cNvPr id="237648" name="Line 80"/>
          <p:cNvSpPr>
            <a:spLocks noChangeShapeType="1"/>
          </p:cNvSpPr>
          <p:nvPr/>
        </p:nvSpPr>
        <p:spPr bwMode="auto">
          <a:xfrm>
            <a:off x="7658100" y="5124450"/>
            <a:ext cx="0" cy="28575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649" name="Line 81"/>
          <p:cNvSpPr>
            <a:spLocks noChangeShapeType="1"/>
          </p:cNvSpPr>
          <p:nvPr/>
        </p:nvSpPr>
        <p:spPr bwMode="auto">
          <a:xfrm>
            <a:off x="7658100" y="5410200"/>
            <a:ext cx="1162050" cy="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650" name="Line 82"/>
          <p:cNvSpPr>
            <a:spLocks noChangeShapeType="1"/>
          </p:cNvSpPr>
          <p:nvPr/>
        </p:nvSpPr>
        <p:spPr bwMode="auto">
          <a:xfrm flipV="1">
            <a:off x="8820150" y="2305050"/>
            <a:ext cx="0" cy="310515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651" name="Line 83"/>
          <p:cNvSpPr>
            <a:spLocks noChangeShapeType="1"/>
          </p:cNvSpPr>
          <p:nvPr/>
        </p:nvSpPr>
        <p:spPr bwMode="auto">
          <a:xfrm flipH="1">
            <a:off x="8401050" y="2305050"/>
            <a:ext cx="419100" cy="0"/>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7652" name="Group 84"/>
          <p:cNvGrpSpPr>
            <a:grpSpLocks/>
          </p:cNvGrpSpPr>
          <p:nvPr/>
        </p:nvGrpSpPr>
        <p:grpSpPr bwMode="auto">
          <a:xfrm>
            <a:off x="6838950" y="4762500"/>
            <a:ext cx="1314450" cy="396875"/>
            <a:chOff x="4308" y="3000"/>
            <a:chExt cx="828" cy="250"/>
          </a:xfrm>
        </p:grpSpPr>
        <p:sp>
          <p:nvSpPr>
            <p:cNvPr id="237653" name="Text Box 85"/>
            <p:cNvSpPr txBox="1">
              <a:spLocks noChangeArrowheads="1"/>
            </p:cNvSpPr>
            <p:nvPr/>
          </p:nvSpPr>
          <p:spPr bwMode="auto">
            <a:xfrm>
              <a:off x="4308" y="3000"/>
              <a:ext cx="43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FF0000"/>
                  </a:solidFill>
                </a:rPr>
                <a:t>0</a:t>
              </a:r>
            </a:p>
          </p:txBody>
        </p:sp>
        <p:sp>
          <p:nvSpPr>
            <p:cNvPr id="237654" name="Text Box 86"/>
            <p:cNvSpPr txBox="1">
              <a:spLocks noChangeArrowheads="1"/>
            </p:cNvSpPr>
            <p:nvPr/>
          </p:nvSpPr>
          <p:spPr bwMode="auto">
            <a:xfrm>
              <a:off x="4704" y="3000"/>
              <a:ext cx="43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FF0000"/>
                  </a:solidFill>
                </a:rPr>
                <a:t> 50</a:t>
              </a:r>
            </a:p>
          </p:txBody>
        </p:sp>
      </p:grpSp>
      <p:sp>
        <p:nvSpPr>
          <p:cNvPr id="237655" name="Text Box 87"/>
          <p:cNvSpPr txBox="1">
            <a:spLocks noChangeArrowheads="1"/>
          </p:cNvSpPr>
          <p:nvPr/>
        </p:nvSpPr>
        <p:spPr bwMode="auto">
          <a:xfrm>
            <a:off x="6305550" y="268605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100</a:t>
            </a:r>
            <a:endParaRPr lang="en-US" altLang="zh-CN" sz="900">
              <a:solidFill>
                <a:srgbClr val="FF0000"/>
              </a:solidFill>
            </a:endParaRPr>
          </a:p>
        </p:txBody>
      </p:sp>
      <p:sp>
        <p:nvSpPr>
          <p:cNvPr id="237656" name="Text Box 88"/>
          <p:cNvSpPr txBox="1">
            <a:spLocks noChangeArrowheads="1"/>
          </p:cNvSpPr>
          <p:nvPr/>
        </p:nvSpPr>
        <p:spPr bwMode="auto">
          <a:xfrm>
            <a:off x="6362700" y="37338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200</a:t>
            </a:r>
            <a:endParaRPr lang="en-US" altLang="zh-CN" sz="900">
              <a:solidFill>
                <a:srgbClr val="FF0000"/>
              </a:solidFill>
            </a:endParaRPr>
          </a:p>
        </p:txBody>
      </p:sp>
      <p:sp>
        <p:nvSpPr>
          <p:cNvPr id="237657" name="Text Box 89"/>
          <p:cNvSpPr txBox="1">
            <a:spLocks noChangeArrowheads="1"/>
          </p:cNvSpPr>
          <p:nvPr/>
        </p:nvSpPr>
        <p:spPr bwMode="auto">
          <a:xfrm>
            <a:off x="6343650" y="46482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300</a:t>
            </a:r>
            <a:endParaRPr lang="en-US" altLang="zh-CN" sz="900">
              <a:solidFill>
                <a:srgbClr val="FF0000"/>
              </a:solidFill>
            </a:endParaRPr>
          </a:p>
        </p:txBody>
      </p:sp>
      <p:sp>
        <p:nvSpPr>
          <p:cNvPr id="237658" name="Text Box 90"/>
          <p:cNvSpPr txBox="1">
            <a:spLocks noChangeArrowheads="1"/>
          </p:cNvSpPr>
          <p:nvPr/>
        </p:nvSpPr>
        <p:spPr bwMode="auto">
          <a:xfrm>
            <a:off x="6400800" y="211455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50</a:t>
            </a:r>
            <a:endParaRPr lang="en-US" altLang="zh-CN" sz="900">
              <a:solidFill>
                <a:srgbClr val="FF0000"/>
              </a:solidFill>
            </a:endParaRPr>
          </a:p>
        </p:txBody>
      </p:sp>
      <p:sp>
        <p:nvSpPr>
          <p:cNvPr id="237659" name="AutoShape 91">
            <a:hlinkClick r:id="rId2" action="ppaction://hlinksldjump"/>
          </p:cNvPr>
          <p:cNvSpPr>
            <a:spLocks noChangeArrowheads="1"/>
          </p:cNvSpPr>
          <p:nvPr/>
        </p:nvSpPr>
        <p:spPr bwMode="auto">
          <a:xfrm>
            <a:off x="7308850" y="1052513"/>
            <a:ext cx="719138" cy="215900"/>
          </a:xfrm>
          <a:prstGeom prst="rightArrow">
            <a:avLst>
              <a:gd name="adj1" fmla="val 50000"/>
              <a:gd name="adj2" fmla="val 83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75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75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75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75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3757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7617"/>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237618"/>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37619"/>
                                        </p:tgtEl>
                                        <p:attrNameLst>
                                          <p:attrName>style.visibility</p:attrName>
                                        </p:attrNameLst>
                                      </p:cBhvr>
                                      <p:to>
                                        <p:strVal val="visible"/>
                                      </p:to>
                                    </p:set>
                                    <p:animEffect transition="in" filter="wipe(up)">
                                      <p:cBhvr>
                                        <p:cTn id="34" dur="500"/>
                                        <p:tgtEl>
                                          <p:spTgt spid="237619"/>
                                        </p:tgtEl>
                                      </p:cBhvr>
                                    </p:animEffect>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37620"/>
                                        </p:tgtEl>
                                        <p:attrNameLst>
                                          <p:attrName>style.visibility</p:attrName>
                                        </p:attrNameLst>
                                      </p:cBhvr>
                                      <p:to>
                                        <p:strVal val="visible"/>
                                      </p:to>
                                    </p:set>
                                    <p:animEffect transition="in" filter="wipe(left)">
                                      <p:cBhvr>
                                        <p:cTn id="38" dur="500"/>
                                        <p:tgtEl>
                                          <p:spTgt spid="237620"/>
                                        </p:tgtEl>
                                      </p:cBhvr>
                                    </p:animEffect>
                                  </p:childTnLst>
                                </p:cTn>
                              </p:par>
                            </p:childTnLst>
                          </p:cTn>
                        </p:par>
                        <p:par>
                          <p:cTn id="39" fill="hold" nodeType="afterGroup">
                            <p:stCondLst>
                              <p:cond delay="1000"/>
                            </p:stCondLst>
                            <p:childTnLst>
                              <p:par>
                                <p:cTn id="40" presetID="1" presetClass="entr" presetSubtype="0" fill="hold" grpId="0" nodeType="afterEffect">
                                  <p:stCondLst>
                                    <p:cond delay="1000"/>
                                  </p:stCondLst>
                                  <p:childTnLst>
                                    <p:set>
                                      <p:cBhvr>
                                        <p:cTn id="41" dur="1" fill="hold">
                                          <p:stCondLst>
                                            <p:cond delay="499"/>
                                          </p:stCondLst>
                                        </p:cTn>
                                        <p:tgtEl>
                                          <p:spTgt spid="237655"/>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237639"/>
                                        </p:tgtEl>
                                        <p:attrNameLst>
                                          <p:attrName>style.visibility</p:attrName>
                                        </p:attrNameLst>
                                      </p:cBhvr>
                                      <p:to>
                                        <p:strVal val="visible"/>
                                      </p:to>
                                    </p:set>
                                  </p:childTnLst>
                                </p:cTn>
                              </p:par>
                            </p:childTnLst>
                          </p:cTn>
                        </p:par>
                        <p:par>
                          <p:cTn id="46" fill="hold" nodeType="afterGroup">
                            <p:stCondLst>
                              <p:cond delay="500"/>
                            </p:stCondLst>
                            <p:childTnLst>
                              <p:par>
                                <p:cTn id="47" presetID="1" presetClass="entr" presetSubtype="0" fill="hold" nodeType="afterEffect">
                                  <p:stCondLst>
                                    <p:cond delay="0"/>
                                  </p:stCondLst>
                                  <p:childTnLst>
                                    <p:set>
                                      <p:cBhvr>
                                        <p:cTn id="48" dur="1" fill="hold">
                                          <p:stCondLst>
                                            <p:cond delay="499"/>
                                          </p:stCondLst>
                                        </p:cTn>
                                        <p:tgtEl>
                                          <p:spTgt spid="23764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37621"/>
                                        </p:tgtEl>
                                        <p:attrNameLst>
                                          <p:attrName>style.visibility</p:attrName>
                                        </p:attrNameLst>
                                      </p:cBhvr>
                                      <p:to>
                                        <p:strVal val="visible"/>
                                      </p:to>
                                    </p:set>
                                    <p:animEffect transition="in" filter="wipe(left)">
                                      <p:cBhvr>
                                        <p:cTn id="53" dur="500"/>
                                        <p:tgtEl>
                                          <p:spTgt spid="237621"/>
                                        </p:tgtEl>
                                      </p:cBhvr>
                                    </p:animEffect>
                                  </p:childTnLst>
                                </p:cTn>
                              </p:par>
                            </p:childTnLst>
                          </p:cTn>
                        </p:par>
                        <p:par>
                          <p:cTn id="54" fill="hold" nodeType="afterGroup">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237622"/>
                                        </p:tgtEl>
                                        <p:attrNameLst>
                                          <p:attrName>style.visibility</p:attrName>
                                        </p:attrNameLst>
                                      </p:cBhvr>
                                      <p:to>
                                        <p:strVal val="visible"/>
                                      </p:to>
                                    </p:set>
                                    <p:animEffect transition="in" filter="wipe(up)">
                                      <p:cBhvr>
                                        <p:cTn id="57" dur="500"/>
                                        <p:tgtEl>
                                          <p:spTgt spid="237622"/>
                                        </p:tgtEl>
                                      </p:cBhvr>
                                    </p:animEffect>
                                  </p:childTnLst>
                                </p:cTn>
                              </p:par>
                            </p:childTnLst>
                          </p:cTn>
                        </p:par>
                        <p:par>
                          <p:cTn id="58" fill="hold" nodeType="afterGroup">
                            <p:stCondLst>
                              <p:cond delay="1000"/>
                            </p:stCondLst>
                            <p:childTnLst>
                              <p:par>
                                <p:cTn id="59" presetID="22" presetClass="entr" presetSubtype="2" fill="hold" grpId="0" nodeType="afterEffect">
                                  <p:stCondLst>
                                    <p:cond delay="0"/>
                                  </p:stCondLst>
                                  <p:childTnLst>
                                    <p:set>
                                      <p:cBhvr>
                                        <p:cTn id="60" dur="1" fill="hold">
                                          <p:stCondLst>
                                            <p:cond delay="0"/>
                                          </p:stCondLst>
                                        </p:cTn>
                                        <p:tgtEl>
                                          <p:spTgt spid="237623"/>
                                        </p:tgtEl>
                                        <p:attrNameLst>
                                          <p:attrName>style.visibility</p:attrName>
                                        </p:attrNameLst>
                                      </p:cBhvr>
                                      <p:to>
                                        <p:strVal val="visible"/>
                                      </p:to>
                                    </p:set>
                                    <p:animEffect transition="in" filter="wipe(right)">
                                      <p:cBhvr>
                                        <p:cTn id="61" dur="500"/>
                                        <p:tgtEl>
                                          <p:spTgt spid="237623"/>
                                        </p:tgtEl>
                                      </p:cBhvr>
                                    </p:animEffect>
                                  </p:childTnLst>
                                </p:cTn>
                              </p:par>
                            </p:childTnLst>
                          </p:cTn>
                        </p:par>
                        <p:par>
                          <p:cTn id="62" fill="hold" nodeType="afterGroup">
                            <p:stCondLst>
                              <p:cond delay="1500"/>
                            </p:stCondLst>
                            <p:childTnLst>
                              <p:par>
                                <p:cTn id="63" presetID="22" presetClass="entr" presetSubtype="1" fill="hold" grpId="0" nodeType="afterEffect">
                                  <p:stCondLst>
                                    <p:cond delay="0"/>
                                  </p:stCondLst>
                                  <p:childTnLst>
                                    <p:set>
                                      <p:cBhvr>
                                        <p:cTn id="64" dur="1" fill="hold">
                                          <p:stCondLst>
                                            <p:cond delay="0"/>
                                          </p:stCondLst>
                                        </p:cTn>
                                        <p:tgtEl>
                                          <p:spTgt spid="237624"/>
                                        </p:tgtEl>
                                        <p:attrNameLst>
                                          <p:attrName>style.visibility</p:attrName>
                                        </p:attrNameLst>
                                      </p:cBhvr>
                                      <p:to>
                                        <p:strVal val="visible"/>
                                      </p:to>
                                    </p:set>
                                    <p:animEffect transition="in" filter="wipe(up)">
                                      <p:cBhvr>
                                        <p:cTn id="65" dur="500"/>
                                        <p:tgtEl>
                                          <p:spTgt spid="237624"/>
                                        </p:tgtEl>
                                      </p:cBhvr>
                                    </p:animEffect>
                                  </p:childTnLst>
                                </p:cTn>
                              </p:par>
                            </p:childTnLst>
                          </p:cTn>
                        </p:par>
                        <p:par>
                          <p:cTn id="66" fill="hold" nodeType="afterGroup">
                            <p:stCondLst>
                              <p:cond delay="2000"/>
                            </p:stCondLst>
                            <p:childTnLst>
                              <p:par>
                                <p:cTn id="67" presetID="22" presetClass="entr" presetSubtype="8" fill="hold" grpId="0" nodeType="afterEffect">
                                  <p:stCondLst>
                                    <p:cond delay="0"/>
                                  </p:stCondLst>
                                  <p:childTnLst>
                                    <p:set>
                                      <p:cBhvr>
                                        <p:cTn id="68" dur="1" fill="hold">
                                          <p:stCondLst>
                                            <p:cond delay="0"/>
                                          </p:stCondLst>
                                        </p:cTn>
                                        <p:tgtEl>
                                          <p:spTgt spid="237625"/>
                                        </p:tgtEl>
                                        <p:attrNameLst>
                                          <p:attrName>style.visibility</p:attrName>
                                        </p:attrNameLst>
                                      </p:cBhvr>
                                      <p:to>
                                        <p:strVal val="visible"/>
                                      </p:to>
                                    </p:set>
                                    <p:animEffect transition="in" filter="wipe(left)">
                                      <p:cBhvr>
                                        <p:cTn id="69" dur="500"/>
                                        <p:tgtEl>
                                          <p:spTgt spid="237625"/>
                                        </p:tgtEl>
                                      </p:cBhvr>
                                    </p:animEffect>
                                  </p:childTnLst>
                                </p:cTn>
                              </p:par>
                            </p:childTnLst>
                          </p:cTn>
                        </p:par>
                        <p:par>
                          <p:cTn id="70" fill="hold" nodeType="afterGroup">
                            <p:stCondLst>
                              <p:cond delay="2500"/>
                            </p:stCondLst>
                            <p:childTnLst>
                              <p:par>
                                <p:cTn id="71" presetID="1" presetClass="entr" presetSubtype="0" fill="hold" grpId="0" nodeType="afterEffect">
                                  <p:stCondLst>
                                    <p:cond delay="1000"/>
                                  </p:stCondLst>
                                  <p:childTnLst>
                                    <p:set>
                                      <p:cBhvr>
                                        <p:cTn id="72" dur="1" fill="hold">
                                          <p:stCondLst>
                                            <p:cond delay="499"/>
                                          </p:stCondLst>
                                        </p:cTn>
                                        <p:tgtEl>
                                          <p:spTgt spid="237656"/>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499"/>
                                          </p:stCondLst>
                                        </p:cTn>
                                        <p:tgtEl>
                                          <p:spTgt spid="237636"/>
                                        </p:tgtEl>
                                        <p:attrNameLst>
                                          <p:attrName>style.visibility</p:attrName>
                                        </p:attrNameLst>
                                      </p:cBhvr>
                                      <p:to>
                                        <p:strVal val="visible"/>
                                      </p:to>
                                    </p:set>
                                  </p:childTnLst>
                                </p:cTn>
                              </p:par>
                            </p:childTnLst>
                          </p:cTn>
                        </p:par>
                        <p:par>
                          <p:cTn id="77" fill="hold" nodeType="afterGroup">
                            <p:stCondLst>
                              <p:cond delay="500"/>
                            </p:stCondLst>
                            <p:childTnLst>
                              <p:par>
                                <p:cTn id="78" presetID="1" presetClass="entr" presetSubtype="0" fill="hold" nodeType="afterEffect">
                                  <p:stCondLst>
                                    <p:cond delay="0"/>
                                  </p:stCondLst>
                                  <p:childTnLst>
                                    <p:set>
                                      <p:cBhvr>
                                        <p:cTn id="79" dur="1" fill="hold">
                                          <p:stCondLst>
                                            <p:cond delay="499"/>
                                          </p:stCondLst>
                                        </p:cTn>
                                        <p:tgtEl>
                                          <p:spTgt spid="237645"/>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37628"/>
                                        </p:tgtEl>
                                        <p:attrNameLst>
                                          <p:attrName>style.visibility</p:attrName>
                                        </p:attrNameLst>
                                      </p:cBhvr>
                                      <p:to>
                                        <p:strVal val="visible"/>
                                      </p:to>
                                    </p:set>
                                    <p:animEffect transition="in" filter="wipe(left)">
                                      <p:cBhvr>
                                        <p:cTn id="84" dur="500"/>
                                        <p:tgtEl>
                                          <p:spTgt spid="237628"/>
                                        </p:tgtEl>
                                      </p:cBhvr>
                                    </p:animEffect>
                                  </p:childTnLst>
                                </p:cTn>
                              </p:par>
                            </p:childTnLst>
                          </p:cTn>
                        </p:par>
                        <p:par>
                          <p:cTn id="85" fill="hold" nodeType="afterGroup">
                            <p:stCondLst>
                              <p:cond delay="500"/>
                            </p:stCondLst>
                            <p:childTnLst>
                              <p:par>
                                <p:cTn id="86" presetID="22" presetClass="entr" presetSubtype="1" fill="hold" grpId="0" nodeType="afterEffect">
                                  <p:stCondLst>
                                    <p:cond delay="0"/>
                                  </p:stCondLst>
                                  <p:childTnLst>
                                    <p:set>
                                      <p:cBhvr>
                                        <p:cTn id="87" dur="1" fill="hold">
                                          <p:stCondLst>
                                            <p:cond delay="0"/>
                                          </p:stCondLst>
                                        </p:cTn>
                                        <p:tgtEl>
                                          <p:spTgt spid="237629"/>
                                        </p:tgtEl>
                                        <p:attrNameLst>
                                          <p:attrName>style.visibility</p:attrName>
                                        </p:attrNameLst>
                                      </p:cBhvr>
                                      <p:to>
                                        <p:strVal val="visible"/>
                                      </p:to>
                                    </p:set>
                                    <p:animEffect transition="in" filter="wipe(up)">
                                      <p:cBhvr>
                                        <p:cTn id="88" dur="500"/>
                                        <p:tgtEl>
                                          <p:spTgt spid="237629"/>
                                        </p:tgtEl>
                                      </p:cBhvr>
                                    </p:animEffect>
                                  </p:childTnLst>
                                </p:cTn>
                              </p:par>
                            </p:childTnLst>
                          </p:cTn>
                        </p:par>
                        <p:par>
                          <p:cTn id="89" fill="hold" nodeType="afterGroup">
                            <p:stCondLst>
                              <p:cond delay="1000"/>
                            </p:stCondLst>
                            <p:childTnLst>
                              <p:par>
                                <p:cTn id="90" presetID="22" presetClass="entr" presetSubtype="2" fill="hold" grpId="0" nodeType="afterEffect">
                                  <p:stCondLst>
                                    <p:cond delay="0"/>
                                  </p:stCondLst>
                                  <p:childTnLst>
                                    <p:set>
                                      <p:cBhvr>
                                        <p:cTn id="91" dur="1" fill="hold">
                                          <p:stCondLst>
                                            <p:cond delay="0"/>
                                          </p:stCondLst>
                                        </p:cTn>
                                        <p:tgtEl>
                                          <p:spTgt spid="237630"/>
                                        </p:tgtEl>
                                        <p:attrNameLst>
                                          <p:attrName>style.visibility</p:attrName>
                                        </p:attrNameLst>
                                      </p:cBhvr>
                                      <p:to>
                                        <p:strVal val="visible"/>
                                      </p:to>
                                    </p:set>
                                    <p:animEffect transition="in" filter="wipe(right)">
                                      <p:cBhvr>
                                        <p:cTn id="92" dur="500"/>
                                        <p:tgtEl>
                                          <p:spTgt spid="237630"/>
                                        </p:tgtEl>
                                      </p:cBhvr>
                                    </p:animEffect>
                                  </p:childTnLst>
                                </p:cTn>
                              </p:par>
                            </p:childTnLst>
                          </p:cTn>
                        </p:par>
                        <p:par>
                          <p:cTn id="93" fill="hold" nodeType="afterGroup">
                            <p:stCondLst>
                              <p:cond delay="1500"/>
                            </p:stCondLst>
                            <p:childTnLst>
                              <p:par>
                                <p:cTn id="94" presetID="22" presetClass="entr" presetSubtype="1" fill="hold" grpId="0" nodeType="afterEffect">
                                  <p:stCondLst>
                                    <p:cond delay="0"/>
                                  </p:stCondLst>
                                  <p:childTnLst>
                                    <p:set>
                                      <p:cBhvr>
                                        <p:cTn id="95" dur="1" fill="hold">
                                          <p:stCondLst>
                                            <p:cond delay="0"/>
                                          </p:stCondLst>
                                        </p:cTn>
                                        <p:tgtEl>
                                          <p:spTgt spid="237631"/>
                                        </p:tgtEl>
                                        <p:attrNameLst>
                                          <p:attrName>style.visibility</p:attrName>
                                        </p:attrNameLst>
                                      </p:cBhvr>
                                      <p:to>
                                        <p:strVal val="visible"/>
                                      </p:to>
                                    </p:set>
                                    <p:animEffect transition="in" filter="wipe(up)">
                                      <p:cBhvr>
                                        <p:cTn id="96" dur="500"/>
                                        <p:tgtEl>
                                          <p:spTgt spid="237631"/>
                                        </p:tgtEl>
                                      </p:cBhvr>
                                    </p:animEffect>
                                  </p:childTnLst>
                                </p:cTn>
                              </p:par>
                            </p:childTnLst>
                          </p:cTn>
                        </p:par>
                        <p:par>
                          <p:cTn id="97" fill="hold" nodeType="afterGroup">
                            <p:stCondLst>
                              <p:cond delay="2000"/>
                            </p:stCondLst>
                            <p:childTnLst>
                              <p:par>
                                <p:cTn id="98" presetID="22" presetClass="entr" presetSubtype="8" fill="hold" grpId="0" nodeType="afterEffect">
                                  <p:stCondLst>
                                    <p:cond delay="0"/>
                                  </p:stCondLst>
                                  <p:childTnLst>
                                    <p:set>
                                      <p:cBhvr>
                                        <p:cTn id="99" dur="1" fill="hold">
                                          <p:stCondLst>
                                            <p:cond delay="0"/>
                                          </p:stCondLst>
                                        </p:cTn>
                                        <p:tgtEl>
                                          <p:spTgt spid="237632"/>
                                        </p:tgtEl>
                                        <p:attrNameLst>
                                          <p:attrName>style.visibility</p:attrName>
                                        </p:attrNameLst>
                                      </p:cBhvr>
                                      <p:to>
                                        <p:strVal val="visible"/>
                                      </p:to>
                                    </p:set>
                                    <p:animEffect transition="in" filter="wipe(left)">
                                      <p:cBhvr>
                                        <p:cTn id="100" dur="500"/>
                                        <p:tgtEl>
                                          <p:spTgt spid="237632"/>
                                        </p:tgtEl>
                                      </p:cBhvr>
                                    </p:animEffect>
                                  </p:childTnLst>
                                </p:cTn>
                              </p:par>
                            </p:childTnLst>
                          </p:cTn>
                        </p:par>
                        <p:par>
                          <p:cTn id="101" fill="hold" nodeType="afterGroup">
                            <p:stCondLst>
                              <p:cond delay="2500"/>
                            </p:stCondLst>
                            <p:childTnLst>
                              <p:par>
                                <p:cTn id="102" presetID="1" presetClass="entr" presetSubtype="0" fill="hold" grpId="0" nodeType="afterEffect">
                                  <p:stCondLst>
                                    <p:cond delay="1000"/>
                                  </p:stCondLst>
                                  <p:childTnLst>
                                    <p:set>
                                      <p:cBhvr>
                                        <p:cTn id="103" dur="1" fill="hold">
                                          <p:stCondLst>
                                            <p:cond delay="499"/>
                                          </p:stCondLst>
                                        </p:cTn>
                                        <p:tgtEl>
                                          <p:spTgt spid="237657"/>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nodeType="clickEffect">
                                  <p:stCondLst>
                                    <p:cond delay="0"/>
                                  </p:stCondLst>
                                  <p:childTnLst>
                                    <p:set>
                                      <p:cBhvr>
                                        <p:cTn id="107" dur="1" fill="hold">
                                          <p:stCondLst>
                                            <p:cond delay="499"/>
                                          </p:stCondLst>
                                        </p:cTn>
                                        <p:tgtEl>
                                          <p:spTgt spid="237633"/>
                                        </p:tgtEl>
                                        <p:attrNameLst>
                                          <p:attrName>style.visibility</p:attrName>
                                        </p:attrNameLst>
                                      </p:cBhvr>
                                      <p:to>
                                        <p:strVal val="visible"/>
                                      </p:to>
                                    </p:set>
                                  </p:childTnLst>
                                </p:cTn>
                              </p:par>
                            </p:childTnLst>
                          </p:cTn>
                        </p:par>
                        <p:par>
                          <p:cTn id="108" fill="hold" nodeType="afterGroup">
                            <p:stCondLst>
                              <p:cond delay="500"/>
                            </p:stCondLst>
                            <p:childTnLst>
                              <p:par>
                                <p:cTn id="109" presetID="1" presetClass="entr" presetSubtype="0" fill="hold" nodeType="afterEffect">
                                  <p:stCondLst>
                                    <p:cond delay="0"/>
                                  </p:stCondLst>
                                  <p:childTnLst>
                                    <p:set>
                                      <p:cBhvr>
                                        <p:cTn id="110" dur="1" fill="hold">
                                          <p:stCondLst>
                                            <p:cond delay="499"/>
                                          </p:stCondLst>
                                        </p:cTn>
                                        <p:tgtEl>
                                          <p:spTgt spid="237652"/>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237648"/>
                                        </p:tgtEl>
                                        <p:attrNameLst>
                                          <p:attrName>style.visibility</p:attrName>
                                        </p:attrNameLst>
                                      </p:cBhvr>
                                      <p:to>
                                        <p:strVal val="visible"/>
                                      </p:to>
                                    </p:set>
                                    <p:animEffect transition="in" filter="wipe(up)">
                                      <p:cBhvr>
                                        <p:cTn id="115" dur="500"/>
                                        <p:tgtEl>
                                          <p:spTgt spid="237648"/>
                                        </p:tgtEl>
                                      </p:cBhvr>
                                    </p:animEffect>
                                  </p:childTnLst>
                                </p:cTn>
                              </p:par>
                            </p:childTnLst>
                          </p:cTn>
                        </p:par>
                        <p:par>
                          <p:cTn id="116" fill="hold" nodeType="afterGroup">
                            <p:stCondLst>
                              <p:cond delay="500"/>
                            </p:stCondLst>
                            <p:childTnLst>
                              <p:par>
                                <p:cTn id="117" presetID="22" presetClass="entr" presetSubtype="8" fill="hold" grpId="0" nodeType="afterEffect">
                                  <p:stCondLst>
                                    <p:cond delay="0"/>
                                  </p:stCondLst>
                                  <p:childTnLst>
                                    <p:set>
                                      <p:cBhvr>
                                        <p:cTn id="118" dur="1" fill="hold">
                                          <p:stCondLst>
                                            <p:cond delay="0"/>
                                          </p:stCondLst>
                                        </p:cTn>
                                        <p:tgtEl>
                                          <p:spTgt spid="237649"/>
                                        </p:tgtEl>
                                        <p:attrNameLst>
                                          <p:attrName>style.visibility</p:attrName>
                                        </p:attrNameLst>
                                      </p:cBhvr>
                                      <p:to>
                                        <p:strVal val="visible"/>
                                      </p:to>
                                    </p:set>
                                    <p:animEffect transition="in" filter="wipe(left)">
                                      <p:cBhvr>
                                        <p:cTn id="119" dur="500"/>
                                        <p:tgtEl>
                                          <p:spTgt spid="237649"/>
                                        </p:tgtEl>
                                      </p:cBhvr>
                                    </p:animEffect>
                                  </p:childTnLst>
                                </p:cTn>
                              </p:par>
                            </p:childTnLst>
                          </p:cTn>
                        </p:par>
                        <p:par>
                          <p:cTn id="120" fill="hold" nodeType="afterGroup">
                            <p:stCondLst>
                              <p:cond delay="1000"/>
                            </p:stCondLst>
                            <p:childTnLst>
                              <p:par>
                                <p:cTn id="121" presetID="22" presetClass="entr" presetSubtype="4" fill="hold" grpId="0" nodeType="afterEffect">
                                  <p:stCondLst>
                                    <p:cond delay="0"/>
                                  </p:stCondLst>
                                  <p:childTnLst>
                                    <p:set>
                                      <p:cBhvr>
                                        <p:cTn id="122" dur="1" fill="hold">
                                          <p:stCondLst>
                                            <p:cond delay="0"/>
                                          </p:stCondLst>
                                        </p:cTn>
                                        <p:tgtEl>
                                          <p:spTgt spid="237650"/>
                                        </p:tgtEl>
                                        <p:attrNameLst>
                                          <p:attrName>style.visibility</p:attrName>
                                        </p:attrNameLst>
                                      </p:cBhvr>
                                      <p:to>
                                        <p:strVal val="visible"/>
                                      </p:to>
                                    </p:set>
                                    <p:animEffect transition="in" filter="wipe(down)">
                                      <p:cBhvr>
                                        <p:cTn id="123" dur="500"/>
                                        <p:tgtEl>
                                          <p:spTgt spid="237650"/>
                                        </p:tgtEl>
                                      </p:cBhvr>
                                    </p:animEffect>
                                  </p:childTnLst>
                                </p:cTn>
                              </p:par>
                            </p:childTnLst>
                          </p:cTn>
                        </p:par>
                        <p:par>
                          <p:cTn id="124" fill="hold" nodeType="afterGroup">
                            <p:stCondLst>
                              <p:cond delay="1500"/>
                            </p:stCondLst>
                            <p:childTnLst>
                              <p:par>
                                <p:cTn id="125" presetID="22" presetClass="entr" presetSubtype="2" fill="hold" grpId="0" nodeType="afterEffect">
                                  <p:stCondLst>
                                    <p:cond delay="0"/>
                                  </p:stCondLst>
                                  <p:childTnLst>
                                    <p:set>
                                      <p:cBhvr>
                                        <p:cTn id="126" dur="1" fill="hold">
                                          <p:stCondLst>
                                            <p:cond delay="0"/>
                                          </p:stCondLst>
                                        </p:cTn>
                                        <p:tgtEl>
                                          <p:spTgt spid="237651"/>
                                        </p:tgtEl>
                                        <p:attrNameLst>
                                          <p:attrName>style.visibility</p:attrName>
                                        </p:attrNameLst>
                                      </p:cBhvr>
                                      <p:to>
                                        <p:strVal val="visible"/>
                                      </p:to>
                                    </p:set>
                                    <p:animEffect transition="in" filter="wipe(right)">
                                      <p:cBhvr>
                                        <p:cTn id="127" dur="500"/>
                                        <p:tgtEl>
                                          <p:spTgt spid="237651"/>
                                        </p:tgtEl>
                                      </p:cBhvr>
                                    </p:animEffect>
                                  </p:childTnLst>
                                </p:cTn>
                              </p:par>
                            </p:childTnLst>
                          </p:cTn>
                        </p:par>
                        <p:par>
                          <p:cTn id="128" fill="hold" nodeType="afterGroup">
                            <p:stCondLst>
                              <p:cond delay="2000"/>
                            </p:stCondLst>
                            <p:childTnLst>
                              <p:par>
                                <p:cTn id="129" presetID="1" presetClass="entr" presetSubtype="0" fill="hold" grpId="0" nodeType="afterEffect">
                                  <p:stCondLst>
                                    <p:cond delay="1000"/>
                                  </p:stCondLst>
                                  <p:childTnLst>
                                    <p:set>
                                      <p:cBhvr>
                                        <p:cTn id="130" dur="1" fill="hold">
                                          <p:stCondLst>
                                            <p:cond delay="499"/>
                                          </p:stCondLst>
                                        </p:cTn>
                                        <p:tgtEl>
                                          <p:spTgt spid="237658"/>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237626"/>
                                        </p:tgtEl>
                                        <p:attrNameLst>
                                          <p:attrName>style.visibility</p:attrName>
                                        </p:attrNameLst>
                                      </p:cBhvr>
                                      <p:to>
                                        <p:strVal val="visible"/>
                                      </p:to>
                                    </p:set>
                                  </p:childTnLst>
                                </p:cTn>
                              </p:par>
                            </p:childTnLst>
                          </p:cTn>
                        </p:par>
                        <p:par>
                          <p:cTn id="135" fill="hold" nodeType="afterGroup">
                            <p:stCondLst>
                              <p:cond delay="500"/>
                            </p:stCondLst>
                            <p:childTnLst>
                              <p:par>
                                <p:cTn id="136" presetID="1" presetClass="entr" presetSubtype="0" fill="hold" grpId="0" nodeType="afterEffect">
                                  <p:stCondLst>
                                    <p:cond delay="0"/>
                                  </p:stCondLst>
                                  <p:childTnLst>
                                    <p:set>
                                      <p:cBhvr>
                                        <p:cTn id="137" dur="1" fill="hold">
                                          <p:stCondLst>
                                            <p:cond delay="499"/>
                                          </p:stCondLst>
                                        </p:cTn>
                                        <p:tgtEl>
                                          <p:spTgt spid="237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autoUpdateAnimBg="0"/>
      <p:bldP spid="237617" grpId="0" animBg="1"/>
      <p:bldP spid="237618" grpId="0" autoUpdateAnimBg="0"/>
      <p:bldP spid="237619" grpId="0" animBg="1"/>
      <p:bldP spid="237620" grpId="0" animBg="1"/>
      <p:bldP spid="237621" grpId="0" animBg="1"/>
      <p:bldP spid="237622" grpId="0" animBg="1"/>
      <p:bldP spid="237623" grpId="0" animBg="1"/>
      <p:bldP spid="237624" grpId="0" animBg="1"/>
      <p:bldP spid="237625" grpId="0" animBg="1"/>
      <p:bldP spid="237626" grpId="0" animBg="1"/>
      <p:bldP spid="237627" grpId="0" autoUpdateAnimBg="0"/>
      <p:bldP spid="237628" grpId="0" animBg="1"/>
      <p:bldP spid="237629" grpId="0" animBg="1"/>
      <p:bldP spid="237630" grpId="0" animBg="1"/>
      <p:bldP spid="237631" grpId="0" animBg="1"/>
      <p:bldP spid="237632" grpId="0" animBg="1"/>
      <p:bldP spid="237648" grpId="0" animBg="1"/>
      <p:bldP spid="237649" grpId="0" animBg="1"/>
      <p:bldP spid="237650" grpId="0" animBg="1"/>
      <p:bldP spid="237651" grpId="0" animBg="1"/>
      <p:bldP spid="237655" grpId="0" autoUpdateAnimBg="0"/>
      <p:bldP spid="237656" grpId="0" autoUpdateAnimBg="0"/>
      <p:bldP spid="237657" grpId="0" autoUpdateAnimBg="0"/>
      <p:bldP spid="23765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42" name="页脚占位符 3"/>
          <p:cNvSpPr>
            <a:spLocks noGrp="1"/>
          </p:cNvSpPr>
          <p:nvPr>
            <p:ph type="ftr" sz="quarter" idx="12"/>
          </p:nvPr>
        </p:nvSpPr>
        <p:spPr/>
        <p:txBody>
          <a:bodyPr/>
          <a:lstStyle/>
          <a:p>
            <a:r>
              <a:rPr lang="zh-CN" altLang="en-US"/>
              <a:t>华南理工大学广州学院</a:t>
            </a:r>
          </a:p>
        </p:txBody>
      </p:sp>
      <p:grpSp>
        <p:nvGrpSpPr>
          <p:cNvPr id="238594" name="Group 2"/>
          <p:cNvGrpSpPr>
            <a:grpSpLocks/>
          </p:cNvGrpSpPr>
          <p:nvPr/>
        </p:nvGrpSpPr>
        <p:grpSpPr bwMode="auto">
          <a:xfrm>
            <a:off x="4495800" y="1371600"/>
            <a:ext cx="4038600" cy="2819400"/>
            <a:chOff x="2832" y="864"/>
            <a:chExt cx="2544" cy="1776"/>
          </a:xfrm>
        </p:grpSpPr>
        <p:sp>
          <p:nvSpPr>
            <p:cNvPr id="238595" name="Rectangle 3"/>
            <p:cNvSpPr>
              <a:spLocks noChangeArrowheads="1"/>
            </p:cNvSpPr>
            <p:nvPr/>
          </p:nvSpPr>
          <p:spPr bwMode="auto">
            <a:xfrm>
              <a:off x="3024" y="1968"/>
              <a:ext cx="960" cy="192"/>
            </a:xfrm>
            <a:prstGeom prst="rect">
              <a:avLst/>
            </a:prstGeom>
            <a:solidFill>
              <a:srgbClr val="FFFFD5"/>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8596" name="Line 4"/>
            <p:cNvSpPr>
              <a:spLocks noChangeShapeType="1"/>
            </p:cNvSpPr>
            <p:nvPr/>
          </p:nvSpPr>
          <p:spPr bwMode="auto">
            <a:xfrm>
              <a:off x="3744" y="1296"/>
              <a:ext cx="0" cy="432"/>
            </a:xfrm>
            <a:prstGeom prst="line">
              <a:avLst/>
            </a:prstGeom>
            <a:noFill/>
            <a:ln w="3810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8597" name="Line 5"/>
            <p:cNvSpPr>
              <a:spLocks noChangeShapeType="1"/>
            </p:cNvSpPr>
            <p:nvPr/>
          </p:nvSpPr>
          <p:spPr bwMode="auto">
            <a:xfrm>
              <a:off x="3984" y="2064"/>
              <a:ext cx="384" cy="0"/>
            </a:xfrm>
            <a:prstGeom prst="line">
              <a:avLst/>
            </a:prstGeom>
            <a:noFill/>
            <a:ln w="38100"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8598" name="Rectangle 6"/>
            <p:cNvSpPr>
              <a:spLocks noChangeArrowheads="1"/>
            </p:cNvSpPr>
            <p:nvPr/>
          </p:nvSpPr>
          <p:spPr bwMode="auto">
            <a:xfrm>
              <a:off x="3024" y="1104"/>
              <a:ext cx="964" cy="19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599" name="Rectangle 7"/>
            <p:cNvSpPr>
              <a:spLocks noChangeArrowheads="1"/>
            </p:cNvSpPr>
            <p:nvPr/>
          </p:nvSpPr>
          <p:spPr bwMode="auto">
            <a:xfrm>
              <a:off x="4368" y="1104"/>
              <a:ext cx="960" cy="15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00" name="Line 8"/>
            <p:cNvSpPr>
              <a:spLocks noChangeShapeType="1"/>
            </p:cNvSpPr>
            <p:nvPr/>
          </p:nvSpPr>
          <p:spPr bwMode="auto">
            <a:xfrm>
              <a:off x="4368" y="216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01" name="Line 9"/>
            <p:cNvSpPr>
              <a:spLocks noChangeShapeType="1"/>
            </p:cNvSpPr>
            <p:nvPr/>
          </p:nvSpPr>
          <p:spPr bwMode="auto">
            <a:xfrm>
              <a:off x="4368" y="1968"/>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02" name="Text Box 10"/>
            <p:cNvSpPr txBox="1">
              <a:spLocks noChangeArrowheads="1"/>
            </p:cNvSpPr>
            <p:nvPr/>
          </p:nvSpPr>
          <p:spPr bwMode="auto">
            <a:xfrm>
              <a:off x="3360" y="1920"/>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EA</a:t>
              </a:r>
            </a:p>
          </p:txBody>
        </p:sp>
        <p:sp>
          <p:nvSpPr>
            <p:cNvPr id="238603" name="Text Box 11"/>
            <p:cNvSpPr txBox="1">
              <a:spLocks noChangeArrowheads="1"/>
            </p:cNvSpPr>
            <p:nvPr/>
          </p:nvSpPr>
          <p:spPr bwMode="auto">
            <a:xfrm>
              <a:off x="3024" y="1066"/>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OP</a:t>
              </a:r>
            </a:p>
          </p:txBody>
        </p:sp>
        <p:sp>
          <p:nvSpPr>
            <p:cNvPr id="238604" name="Text Box 12"/>
            <p:cNvSpPr txBox="1">
              <a:spLocks noChangeArrowheads="1"/>
            </p:cNvSpPr>
            <p:nvPr/>
          </p:nvSpPr>
          <p:spPr bwMode="auto">
            <a:xfrm>
              <a:off x="3024" y="864"/>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A50021"/>
                  </a:solidFill>
                </a:rPr>
                <a:t>指令寄存器</a:t>
              </a:r>
              <a:endParaRPr lang="zh-CN" altLang="en-US" sz="900">
                <a:solidFill>
                  <a:srgbClr val="A50021"/>
                </a:solidFill>
              </a:endParaRPr>
            </a:p>
          </p:txBody>
        </p:sp>
        <p:sp>
          <p:nvSpPr>
            <p:cNvPr id="238605" name="Text Box 13"/>
            <p:cNvSpPr txBox="1">
              <a:spLocks noChangeArrowheads="1"/>
            </p:cNvSpPr>
            <p:nvPr/>
          </p:nvSpPr>
          <p:spPr bwMode="auto">
            <a:xfrm>
              <a:off x="4464" y="864"/>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A50021"/>
                  </a:solidFill>
                </a:rPr>
                <a:t>主存储器</a:t>
              </a:r>
            </a:p>
          </p:txBody>
        </p:sp>
        <p:sp>
          <p:nvSpPr>
            <p:cNvPr id="238606" name="Text Box 14"/>
            <p:cNvSpPr txBox="1">
              <a:spLocks noChangeArrowheads="1"/>
            </p:cNvSpPr>
            <p:nvPr/>
          </p:nvSpPr>
          <p:spPr bwMode="auto">
            <a:xfrm>
              <a:off x="3600" y="1056"/>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R</a:t>
              </a:r>
              <a:r>
                <a:rPr lang="en-US" altLang="zh-CN" sz="2000" baseline="-25000">
                  <a:solidFill>
                    <a:srgbClr val="FF0000"/>
                  </a:solidFill>
                </a:rPr>
                <a:t>i</a:t>
              </a:r>
              <a:endParaRPr lang="en-US" altLang="zh-CN" sz="900">
                <a:solidFill>
                  <a:srgbClr val="FF0000"/>
                </a:solidFill>
              </a:endParaRPr>
            </a:p>
          </p:txBody>
        </p:sp>
        <p:sp>
          <p:nvSpPr>
            <p:cNvPr id="238607" name="Line 15"/>
            <p:cNvSpPr>
              <a:spLocks noChangeShapeType="1"/>
            </p:cNvSpPr>
            <p:nvPr/>
          </p:nvSpPr>
          <p:spPr bwMode="auto">
            <a:xfrm flipV="1">
              <a:off x="3312" y="1104"/>
              <a:ext cx="0"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8608" name="Text Box 16"/>
            <p:cNvSpPr txBox="1">
              <a:spLocks noChangeArrowheads="1"/>
            </p:cNvSpPr>
            <p:nvPr/>
          </p:nvSpPr>
          <p:spPr bwMode="auto">
            <a:xfrm>
              <a:off x="4560" y="1920"/>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FF0000"/>
                  </a:solidFill>
                </a:rPr>
                <a:t>操作数</a:t>
              </a:r>
              <a:endParaRPr lang="zh-CN" altLang="en-US" sz="2000" b="0"/>
            </a:p>
          </p:txBody>
        </p:sp>
        <p:sp>
          <p:nvSpPr>
            <p:cNvPr id="238609" name="Line 17"/>
            <p:cNvSpPr>
              <a:spLocks noChangeShapeType="1"/>
            </p:cNvSpPr>
            <p:nvPr/>
          </p:nvSpPr>
          <p:spPr bwMode="auto">
            <a:xfrm>
              <a:off x="2832" y="1728"/>
              <a:ext cx="0" cy="336"/>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8610" name="Line 18"/>
            <p:cNvSpPr>
              <a:spLocks noChangeShapeType="1"/>
            </p:cNvSpPr>
            <p:nvPr/>
          </p:nvSpPr>
          <p:spPr bwMode="auto">
            <a:xfrm flipH="1">
              <a:off x="2832" y="1728"/>
              <a:ext cx="912"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8611" name="Line 19"/>
            <p:cNvSpPr>
              <a:spLocks noChangeShapeType="1"/>
            </p:cNvSpPr>
            <p:nvPr/>
          </p:nvSpPr>
          <p:spPr bwMode="auto">
            <a:xfrm>
              <a:off x="2832" y="2064"/>
              <a:ext cx="192"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8612" name="Text Box 20"/>
            <p:cNvSpPr txBox="1">
              <a:spLocks noChangeArrowheads="1"/>
            </p:cNvSpPr>
            <p:nvPr/>
          </p:nvSpPr>
          <p:spPr bwMode="auto">
            <a:xfrm>
              <a:off x="3264" y="1056"/>
              <a:ext cx="3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zh-CN" altLang="en-US" sz="2000">
                  <a:solidFill>
                    <a:srgbClr val="FF0000"/>
                  </a:solidFill>
                  <a:latin typeface="宋体" pitchFamily="2" charset="-122"/>
                </a:rPr>
                <a:t>＠</a:t>
              </a:r>
            </a:p>
          </p:txBody>
        </p:sp>
        <p:sp>
          <p:nvSpPr>
            <p:cNvPr id="238613" name="Line 21"/>
            <p:cNvSpPr>
              <a:spLocks noChangeShapeType="1"/>
            </p:cNvSpPr>
            <p:nvPr/>
          </p:nvSpPr>
          <p:spPr bwMode="auto">
            <a:xfrm flipV="1">
              <a:off x="3456" y="1104"/>
              <a:ext cx="0"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8614" name="Text Box 22"/>
            <p:cNvSpPr txBox="1">
              <a:spLocks noChangeArrowheads="1"/>
            </p:cNvSpPr>
            <p:nvPr/>
          </p:nvSpPr>
          <p:spPr bwMode="auto">
            <a:xfrm>
              <a:off x="2976" y="1728"/>
              <a:ext cx="12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A50021"/>
                  </a:solidFill>
                </a:rPr>
                <a:t>  </a:t>
              </a:r>
              <a:r>
                <a:rPr lang="zh-CN" altLang="en-US" sz="2000">
                  <a:solidFill>
                    <a:srgbClr val="A50021"/>
                  </a:solidFill>
                </a:rPr>
                <a:t>通用寄存器</a:t>
              </a:r>
            </a:p>
          </p:txBody>
        </p:sp>
      </p:grpSp>
      <p:sp>
        <p:nvSpPr>
          <p:cNvPr id="238615" name="Rectangle 23"/>
          <p:cNvSpPr>
            <a:spLocks noGrp="1" noChangeArrowheads="1"/>
          </p:cNvSpPr>
          <p:nvPr>
            <p:ph type="title" idx="4294967295"/>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宋体" pitchFamily="2" charset="-122"/>
              </a:rPr>
              <a:t>寻址技术</a:t>
            </a:r>
            <a:endParaRPr lang="zh-CN" altLang="en-US">
              <a:latin typeface="宋体" pitchFamily="2" charset="-122"/>
            </a:endParaRPr>
          </a:p>
        </p:txBody>
      </p:sp>
      <p:sp>
        <p:nvSpPr>
          <p:cNvPr id="238616" name="Rectangle 24"/>
          <p:cNvSpPr>
            <a:spLocks noGrp="1" noChangeArrowheads="1"/>
          </p:cNvSpPr>
          <p:nvPr>
            <p:ph type="body" idx="4294967295"/>
          </p:nvPr>
        </p:nvSpPr>
        <p:spPr>
          <a:xfrm>
            <a:off x="0" y="762000"/>
            <a:ext cx="4572000" cy="5715000"/>
          </a:xfrm>
        </p:spPr>
        <p:txBody>
          <a:bodyPr/>
          <a:lstStyle/>
          <a:p>
            <a:pPr>
              <a:buFontTx/>
              <a:buNone/>
            </a:pPr>
            <a:r>
              <a:rPr lang="en-US" altLang="zh-CN" b="1">
                <a:latin typeface="Times New Roman" pitchFamily="18" charset="0"/>
              </a:rPr>
              <a:t> 5.</a:t>
            </a:r>
            <a:r>
              <a:rPr lang="zh-CN" altLang="en-US" b="1">
                <a:latin typeface="Times New Roman" pitchFamily="18" charset="0"/>
              </a:rPr>
              <a:t>寄存器间接寻址</a:t>
            </a:r>
          </a:p>
          <a:p>
            <a:pPr>
              <a:buFontTx/>
              <a:buNone/>
            </a:pPr>
            <a:r>
              <a:rPr lang="zh-CN" altLang="en-US" b="1">
                <a:latin typeface="Times New Roman" pitchFamily="18" charset="0"/>
              </a:rPr>
              <a:t>           指令中的地址码给出某一通用寄存器的编号，被指定的寄存器中存放操作数的有效地址，而操作数则存放在主存单元中。</a:t>
            </a:r>
          </a:p>
          <a:p>
            <a:pPr>
              <a:buFontTx/>
              <a:buNone/>
            </a:pPr>
            <a:r>
              <a:rPr lang="zh-CN" altLang="en-US" b="1">
                <a:latin typeface="Times New Roman" pitchFamily="18" charset="0"/>
              </a:rPr>
              <a:t>            这种寻址方式的指令较短，并且在取指后只需一次访存便可得到操作数。</a:t>
            </a:r>
          </a:p>
        </p:txBody>
      </p:sp>
      <p:sp>
        <p:nvSpPr>
          <p:cNvPr id="238617" name="Rectangle 25"/>
          <p:cNvSpPr>
            <a:spLocks noChangeArrowheads="1"/>
          </p:cNvSpPr>
          <p:nvPr/>
        </p:nvSpPr>
        <p:spPr bwMode="auto">
          <a:xfrm>
            <a:off x="6934200" y="3124200"/>
            <a:ext cx="1524000" cy="304800"/>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8618" name="Text Box 26"/>
          <p:cNvSpPr txBox="1">
            <a:spLocks noChangeArrowheads="1"/>
          </p:cNvSpPr>
          <p:nvPr/>
        </p:nvSpPr>
        <p:spPr bwMode="auto">
          <a:xfrm>
            <a:off x="7239000" y="3048000"/>
            <a:ext cx="1219200"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FF0000"/>
                </a:solidFill>
              </a:rPr>
              <a:t>操作数</a:t>
            </a:r>
            <a:endParaRPr lang="zh-CN" altLang="en-US" sz="2000" b="0"/>
          </a:p>
        </p:txBody>
      </p:sp>
      <p:sp>
        <p:nvSpPr>
          <p:cNvPr id="238619" name="Line 27"/>
          <p:cNvSpPr>
            <a:spLocks noChangeShapeType="1"/>
          </p:cNvSpPr>
          <p:nvPr/>
        </p:nvSpPr>
        <p:spPr bwMode="auto">
          <a:xfrm>
            <a:off x="5943600" y="2057400"/>
            <a:ext cx="0" cy="6858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8620" name="Line 28"/>
          <p:cNvSpPr>
            <a:spLocks noChangeShapeType="1"/>
          </p:cNvSpPr>
          <p:nvPr/>
        </p:nvSpPr>
        <p:spPr bwMode="auto">
          <a:xfrm flipH="1">
            <a:off x="4495800" y="2743200"/>
            <a:ext cx="1447800" cy="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8621" name="Line 29"/>
          <p:cNvSpPr>
            <a:spLocks noChangeShapeType="1"/>
          </p:cNvSpPr>
          <p:nvPr/>
        </p:nvSpPr>
        <p:spPr bwMode="auto">
          <a:xfrm>
            <a:off x="4495800" y="2743200"/>
            <a:ext cx="0" cy="5334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8622" name="Line 30"/>
          <p:cNvSpPr>
            <a:spLocks noChangeShapeType="1"/>
          </p:cNvSpPr>
          <p:nvPr/>
        </p:nvSpPr>
        <p:spPr bwMode="auto">
          <a:xfrm>
            <a:off x="4495800" y="3276600"/>
            <a:ext cx="304800" cy="0"/>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8623" name="Text Box 31"/>
          <p:cNvSpPr txBox="1">
            <a:spLocks noChangeArrowheads="1"/>
          </p:cNvSpPr>
          <p:nvPr/>
        </p:nvSpPr>
        <p:spPr bwMode="auto">
          <a:xfrm>
            <a:off x="5486400" y="5029200"/>
            <a:ext cx="32766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zh-CN" altLang="en-US" sz="3200">
                <a:solidFill>
                  <a:srgbClr val="800000"/>
                </a:solidFill>
              </a:rPr>
              <a:t>操作数</a:t>
            </a:r>
            <a:r>
              <a:rPr lang="en-US" altLang="zh-CN" sz="3200">
                <a:solidFill>
                  <a:srgbClr val="800000"/>
                </a:solidFill>
              </a:rPr>
              <a:t>S=((R</a:t>
            </a:r>
            <a:r>
              <a:rPr lang="en-US" altLang="zh-CN" sz="3200" baseline="-25000">
                <a:solidFill>
                  <a:srgbClr val="800000"/>
                </a:solidFill>
              </a:rPr>
              <a:t>i</a:t>
            </a:r>
            <a:r>
              <a:rPr lang="en-US" altLang="zh-CN" sz="3200">
                <a:solidFill>
                  <a:srgbClr val="800000"/>
                </a:solidFill>
              </a:rPr>
              <a:t>))</a:t>
            </a:r>
          </a:p>
        </p:txBody>
      </p:sp>
      <p:sp>
        <p:nvSpPr>
          <p:cNvPr id="238624" name="Line 32"/>
          <p:cNvSpPr>
            <a:spLocks noChangeShapeType="1"/>
          </p:cNvSpPr>
          <p:nvPr/>
        </p:nvSpPr>
        <p:spPr bwMode="auto">
          <a:xfrm>
            <a:off x="6324600" y="3276600"/>
            <a:ext cx="595313" cy="3175"/>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625" name="Rectangle 33"/>
          <p:cNvSpPr>
            <a:spLocks noChangeArrowheads="1"/>
          </p:cNvSpPr>
          <p:nvPr/>
        </p:nvSpPr>
        <p:spPr bwMode="auto">
          <a:xfrm>
            <a:off x="4800600" y="3124200"/>
            <a:ext cx="1524000" cy="304800"/>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8626" name="Text Box 34"/>
          <p:cNvSpPr txBox="1">
            <a:spLocks noChangeArrowheads="1"/>
          </p:cNvSpPr>
          <p:nvPr/>
        </p:nvSpPr>
        <p:spPr bwMode="auto">
          <a:xfrm>
            <a:off x="5295900" y="3086100"/>
            <a:ext cx="685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FF0000"/>
                </a:solidFill>
              </a:rPr>
              <a:t>100</a:t>
            </a:r>
          </a:p>
        </p:txBody>
      </p:sp>
      <p:sp>
        <p:nvSpPr>
          <p:cNvPr id="238627" name="Rectangle 35"/>
          <p:cNvSpPr>
            <a:spLocks noChangeArrowheads="1"/>
          </p:cNvSpPr>
          <p:nvPr/>
        </p:nvSpPr>
        <p:spPr bwMode="auto">
          <a:xfrm>
            <a:off x="5486400" y="1752600"/>
            <a:ext cx="838200" cy="304800"/>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8628" name="Text Box 36"/>
          <p:cNvSpPr txBox="1">
            <a:spLocks noChangeArrowheads="1"/>
          </p:cNvSpPr>
          <p:nvPr/>
        </p:nvSpPr>
        <p:spPr bwMode="auto">
          <a:xfrm>
            <a:off x="5715000" y="16764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R</a:t>
            </a:r>
            <a:r>
              <a:rPr lang="en-US" altLang="zh-CN" sz="2000" baseline="-25000">
                <a:solidFill>
                  <a:srgbClr val="FF0000"/>
                </a:solidFill>
              </a:rPr>
              <a:t>5</a:t>
            </a:r>
            <a:endParaRPr lang="en-US" altLang="zh-CN" sz="900">
              <a:solidFill>
                <a:srgbClr val="FF0000"/>
              </a:solidFill>
            </a:endParaRPr>
          </a:p>
        </p:txBody>
      </p:sp>
      <p:sp>
        <p:nvSpPr>
          <p:cNvPr id="238629" name="Text Box 37"/>
          <p:cNvSpPr txBox="1">
            <a:spLocks noChangeArrowheads="1"/>
          </p:cNvSpPr>
          <p:nvPr/>
        </p:nvSpPr>
        <p:spPr bwMode="auto">
          <a:xfrm>
            <a:off x="5562600" y="4343400"/>
            <a:ext cx="32766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3200">
                <a:solidFill>
                  <a:srgbClr val="FF0000"/>
                </a:solidFill>
              </a:rPr>
              <a:t>EA=(R</a:t>
            </a:r>
            <a:r>
              <a:rPr lang="en-US" altLang="zh-CN" sz="3200" baseline="-25000">
                <a:solidFill>
                  <a:srgbClr val="FF0000"/>
                </a:solidFill>
              </a:rPr>
              <a:t>i</a:t>
            </a:r>
            <a:r>
              <a:rPr lang="en-US" altLang="zh-CN" sz="3200">
                <a:solidFill>
                  <a:srgbClr val="FF0000"/>
                </a:solidFill>
              </a:rPr>
              <a:t>)</a:t>
            </a:r>
          </a:p>
        </p:txBody>
      </p:sp>
      <p:sp>
        <p:nvSpPr>
          <p:cNvPr id="238630" name="Text Box 38"/>
          <p:cNvSpPr txBox="1">
            <a:spLocks noChangeArrowheads="1"/>
          </p:cNvSpPr>
          <p:nvPr/>
        </p:nvSpPr>
        <p:spPr bwMode="auto">
          <a:xfrm>
            <a:off x="4419600" y="287655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R</a:t>
            </a:r>
            <a:r>
              <a:rPr lang="en-US" altLang="zh-CN" sz="2000" baseline="-25000">
                <a:solidFill>
                  <a:srgbClr val="FF0000"/>
                </a:solidFill>
              </a:rPr>
              <a:t>5</a:t>
            </a:r>
            <a:endParaRPr lang="en-US" altLang="zh-CN" sz="900">
              <a:solidFill>
                <a:srgbClr val="FF0000"/>
              </a:solidFill>
            </a:endParaRPr>
          </a:p>
        </p:txBody>
      </p:sp>
      <p:sp>
        <p:nvSpPr>
          <p:cNvPr id="238631" name="Text Box 39"/>
          <p:cNvSpPr txBox="1">
            <a:spLocks noChangeArrowheads="1"/>
          </p:cNvSpPr>
          <p:nvPr/>
        </p:nvSpPr>
        <p:spPr bwMode="auto">
          <a:xfrm>
            <a:off x="6343650" y="2952750"/>
            <a:ext cx="685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FF0000"/>
                </a:solidFill>
              </a:rPr>
              <a:t>100</a:t>
            </a:r>
          </a:p>
        </p:txBody>
      </p:sp>
      <p:sp>
        <p:nvSpPr>
          <p:cNvPr id="238632" name="AutoShape 40">
            <a:hlinkClick r:id="rId2" action="ppaction://hlinksldjump"/>
          </p:cNvPr>
          <p:cNvSpPr>
            <a:spLocks noChangeArrowheads="1"/>
          </p:cNvSpPr>
          <p:nvPr/>
        </p:nvSpPr>
        <p:spPr bwMode="auto">
          <a:xfrm>
            <a:off x="7308850" y="1052513"/>
            <a:ext cx="719138" cy="215900"/>
          </a:xfrm>
          <a:prstGeom prst="rightArrow">
            <a:avLst>
              <a:gd name="adj1" fmla="val 50000"/>
              <a:gd name="adj2" fmla="val 83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86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861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861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3859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8627"/>
                                        </p:tgtEl>
                                        <p:attrNameLst>
                                          <p:attrName>style.visibility</p:attrName>
                                        </p:attrNameLst>
                                      </p:cBhvr>
                                      <p:to>
                                        <p:strVal val="visible"/>
                                      </p:to>
                                    </p:se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238628"/>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38619"/>
                                        </p:tgtEl>
                                        <p:attrNameLst>
                                          <p:attrName>style.visibility</p:attrName>
                                        </p:attrNameLst>
                                      </p:cBhvr>
                                      <p:to>
                                        <p:strVal val="visible"/>
                                      </p:to>
                                    </p:set>
                                    <p:animEffect transition="in" filter="wipe(up)">
                                      <p:cBhvr>
                                        <p:cTn id="30" dur="500"/>
                                        <p:tgtEl>
                                          <p:spTgt spid="238619"/>
                                        </p:tgtEl>
                                      </p:cBhvr>
                                    </p:animEffect>
                                  </p:childTnLst>
                                </p:cTn>
                              </p:par>
                            </p:childTnLst>
                          </p:cTn>
                        </p:par>
                        <p:par>
                          <p:cTn id="31" fill="hold" nodeType="afterGroup">
                            <p:stCondLst>
                              <p:cond delay="500"/>
                            </p:stCondLst>
                            <p:childTnLst>
                              <p:par>
                                <p:cTn id="32" presetID="22" presetClass="entr" presetSubtype="2" fill="hold" grpId="0" nodeType="afterEffect">
                                  <p:stCondLst>
                                    <p:cond delay="0"/>
                                  </p:stCondLst>
                                  <p:childTnLst>
                                    <p:set>
                                      <p:cBhvr>
                                        <p:cTn id="33" dur="1" fill="hold">
                                          <p:stCondLst>
                                            <p:cond delay="0"/>
                                          </p:stCondLst>
                                        </p:cTn>
                                        <p:tgtEl>
                                          <p:spTgt spid="238620"/>
                                        </p:tgtEl>
                                        <p:attrNameLst>
                                          <p:attrName>style.visibility</p:attrName>
                                        </p:attrNameLst>
                                      </p:cBhvr>
                                      <p:to>
                                        <p:strVal val="visible"/>
                                      </p:to>
                                    </p:set>
                                    <p:animEffect transition="in" filter="wipe(right)">
                                      <p:cBhvr>
                                        <p:cTn id="34" dur="500"/>
                                        <p:tgtEl>
                                          <p:spTgt spid="238620"/>
                                        </p:tgtEl>
                                      </p:cBhvr>
                                    </p:animEffect>
                                  </p:childTnLst>
                                </p:cTn>
                              </p:par>
                            </p:childTnLst>
                          </p:cTn>
                        </p:par>
                        <p:par>
                          <p:cTn id="35" fill="hold" nodeType="afterGroup">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238621"/>
                                        </p:tgtEl>
                                        <p:attrNameLst>
                                          <p:attrName>style.visibility</p:attrName>
                                        </p:attrNameLst>
                                      </p:cBhvr>
                                      <p:to>
                                        <p:strVal val="visible"/>
                                      </p:to>
                                    </p:set>
                                    <p:animEffect transition="in" filter="wipe(up)">
                                      <p:cBhvr>
                                        <p:cTn id="38" dur="500"/>
                                        <p:tgtEl>
                                          <p:spTgt spid="238621"/>
                                        </p:tgtEl>
                                      </p:cBhvr>
                                    </p:animEffect>
                                  </p:childTnLst>
                                </p:cTn>
                              </p:par>
                            </p:childTnLst>
                          </p:cTn>
                        </p:par>
                        <p:par>
                          <p:cTn id="39" fill="hold" nodeType="afterGroup">
                            <p:stCondLst>
                              <p:cond delay="1500"/>
                            </p:stCondLst>
                            <p:childTnLst>
                              <p:par>
                                <p:cTn id="40" presetID="22" presetClass="entr" presetSubtype="8" fill="hold" grpId="0" nodeType="afterEffect">
                                  <p:stCondLst>
                                    <p:cond delay="0"/>
                                  </p:stCondLst>
                                  <p:childTnLst>
                                    <p:set>
                                      <p:cBhvr>
                                        <p:cTn id="41" dur="1" fill="hold">
                                          <p:stCondLst>
                                            <p:cond delay="0"/>
                                          </p:stCondLst>
                                        </p:cTn>
                                        <p:tgtEl>
                                          <p:spTgt spid="238622"/>
                                        </p:tgtEl>
                                        <p:attrNameLst>
                                          <p:attrName>style.visibility</p:attrName>
                                        </p:attrNameLst>
                                      </p:cBhvr>
                                      <p:to>
                                        <p:strVal val="visible"/>
                                      </p:to>
                                    </p:set>
                                    <p:animEffect transition="in" filter="wipe(left)">
                                      <p:cBhvr>
                                        <p:cTn id="42" dur="500"/>
                                        <p:tgtEl>
                                          <p:spTgt spid="238622"/>
                                        </p:tgtEl>
                                      </p:cBhvr>
                                    </p:animEffect>
                                  </p:childTnLst>
                                </p:cTn>
                              </p:par>
                            </p:childTnLst>
                          </p:cTn>
                        </p:par>
                        <p:par>
                          <p:cTn id="43" fill="hold" nodeType="afterGroup">
                            <p:stCondLst>
                              <p:cond delay="2000"/>
                            </p:stCondLst>
                            <p:childTnLst>
                              <p:par>
                                <p:cTn id="44" presetID="1" presetClass="entr" presetSubtype="0" fill="hold" grpId="0" nodeType="afterEffect">
                                  <p:stCondLst>
                                    <p:cond delay="1000"/>
                                  </p:stCondLst>
                                  <p:childTnLst>
                                    <p:set>
                                      <p:cBhvr>
                                        <p:cTn id="45" dur="1" fill="hold">
                                          <p:stCondLst>
                                            <p:cond delay="499"/>
                                          </p:stCondLst>
                                        </p:cTn>
                                        <p:tgtEl>
                                          <p:spTgt spid="238630"/>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238625"/>
                                        </p:tgtEl>
                                        <p:attrNameLst>
                                          <p:attrName>style.visibility</p:attrName>
                                        </p:attrNameLst>
                                      </p:cBhvr>
                                      <p:to>
                                        <p:strVal val="visible"/>
                                      </p:to>
                                    </p:set>
                                  </p:childTnLst>
                                </p:cTn>
                              </p:par>
                            </p:childTnLst>
                          </p:cTn>
                        </p:par>
                        <p:par>
                          <p:cTn id="50" fill="hold" nodeType="afterGroup">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23862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8624"/>
                                        </p:tgtEl>
                                        <p:attrNameLst>
                                          <p:attrName>style.visibility</p:attrName>
                                        </p:attrNameLst>
                                      </p:cBhvr>
                                      <p:to>
                                        <p:strVal val="visible"/>
                                      </p:to>
                                    </p:set>
                                    <p:animEffect transition="in" filter="wipe(left)">
                                      <p:cBhvr>
                                        <p:cTn id="57" dur="500"/>
                                        <p:tgtEl>
                                          <p:spTgt spid="238624"/>
                                        </p:tgtEl>
                                      </p:cBhvr>
                                    </p:animEffect>
                                  </p:childTnLst>
                                </p:cTn>
                              </p:par>
                            </p:childTnLst>
                          </p:cTn>
                        </p:par>
                        <p:par>
                          <p:cTn id="58" fill="hold" nodeType="afterGroup">
                            <p:stCondLst>
                              <p:cond delay="500"/>
                            </p:stCondLst>
                            <p:childTnLst>
                              <p:par>
                                <p:cTn id="59" presetID="1" presetClass="entr" presetSubtype="0" fill="hold" grpId="0" nodeType="afterEffect">
                                  <p:stCondLst>
                                    <p:cond delay="1000"/>
                                  </p:stCondLst>
                                  <p:childTnLst>
                                    <p:set>
                                      <p:cBhvr>
                                        <p:cTn id="60" dur="1" fill="hold">
                                          <p:stCondLst>
                                            <p:cond delay="499"/>
                                          </p:stCondLst>
                                        </p:cTn>
                                        <p:tgtEl>
                                          <p:spTgt spid="23863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238617"/>
                                        </p:tgtEl>
                                        <p:attrNameLst>
                                          <p:attrName>style.visibility</p:attrName>
                                        </p:attrNameLst>
                                      </p:cBhvr>
                                      <p:to>
                                        <p:strVal val="visible"/>
                                      </p:to>
                                    </p:set>
                                  </p:childTnLst>
                                </p:cTn>
                              </p:par>
                            </p:childTnLst>
                          </p:cTn>
                        </p:par>
                        <p:par>
                          <p:cTn id="65" fill="hold" nodeType="afterGroup">
                            <p:stCondLst>
                              <p:cond delay="500"/>
                            </p:stCondLst>
                            <p:childTnLst>
                              <p:par>
                                <p:cTn id="66" presetID="1" presetClass="entr" presetSubtype="0" fill="hold" grpId="0" nodeType="afterEffect">
                                  <p:stCondLst>
                                    <p:cond delay="0"/>
                                  </p:stCondLst>
                                  <p:childTnLst>
                                    <p:set>
                                      <p:cBhvr>
                                        <p:cTn id="67" dur="1" fill="hold">
                                          <p:stCondLst>
                                            <p:cond delay="499"/>
                                          </p:stCondLst>
                                        </p:cTn>
                                        <p:tgtEl>
                                          <p:spTgt spid="238618"/>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238629"/>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238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16" grpId="0" build="p" autoUpdateAnimBg="0"/>
      <p:bldP spid="238617" grpId="0" animBg="1"/>
      <p:bldP spid="238618" grpId="0" autoUpdateAnimBg="0"/>
      <p:bldP spid="238619" grpId="0" animBg="1"/>
      <p:bldP spid="238620" grpId="0" animBg="1"/>
      <p:bldP spid="238621" grpId="0" animBg="1"/>
      <p:bldP spid="238622" grpId="0" animBg="1"/>
      <p:bldP spid="238623" grpId="0" autoUpdateAnimBg="0"/>
      <p:bldP spid="238624" grpId="0" animBg="1"/>
      <p:bldP spid="238625" grpId="0" animBg="1"/>
      <p:bldP spid="238626" grpId="0" autoUpdateAnimBg="0"/>
      <p:bldP spid="238627" grpId="0" animBg="1"/>
      <p:bldP spid="238628" grpId="0" autoUpdateAnimBg="0"/>
      <p:bldP spid="238629" grpId="0" autoUpdateAnimBg="0"/>
      <p:bldP spid="238630" grpId="0" autoUpdateAnimBg="0"/>
      <p:bldP spid="238631"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41" name="页脚占位符 3"/>
          <p:cNvSpPr>
            <a:spLocks noGrp="1"/>
          </p:cNvSpPr>
          <p:nvPr>
            <p:ph type="ftr" sz="quarter" idx="12"/>
          </p:nvPr>
        </p:nvSpPr>
        <p:spPr/>
        <p:txBody>
          <a:bodyPr/>
          <a:lstStyle/>
          <a:p>
            <a:r>
              <a:rPr lang="zh-CN" altLang="en-US"/>
              <a:t>华南理工大学广州学院</a:t>
            </a:r>
          </a:p>
        </p:txBody>
      </p:sp>
      <p:sp>
        <p:nvSpPr>
          <p:cNvPr id="239618"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宋体" pitchFamily="2" charset="-122"/>
              </a:rPr>
              <a:t>寻址技术</a:t>
            </a:r>
            <a:endParaRPr lang="zh-CN" altLang="en-US">
              <a:latin typeface="宋体" pitchFamily="2" charset="-122"/>
            </a:endParaRPr>
          </a:p>
        </p:txBody>
      </p:sp>
      <p:sp>
        <p:nvSpPr>
          <p:cNvPr id="239619" name="Rectangle 3"/>
          <p:cNvSpPr>
            <a:spLocks noGrp="1" noChangeArrowheads="1"/>
          </p:cNvSpPr>
          <p:nvPr>
            <p:ph type="body" idx="4294967295"/>
          </p:nvPr>
        </p:nvSpPr>
        <p:spPr>
          <a:xfrm>
            <a:off x="342900" y="914400"/>
            <a:ext cx="4076700" cy="5275263"/>
          </a:xfrm>
        </p:spPr>
        <p:txBody>
          <a:bodyPr/>
          <a:lstStyle/>
          <a:p>
            <a:pPr>
              <a:buFontTx/>
              <a:buNone/>
            </a:pPr>
            <a:r>
              <a:rPr lang="en-US" altLang="zh-CN" b="1">
                <a:latin typeface="Times New Roman" pitchFamily="18" charset="0"/>
              </a:rPr>
              <a:t>6.</a:t>
            </a:r>
            <a:r>
              <a:rPr lang="zh-CN" altLang="en-US" b="1">
                <a:latin typeface="Times New Roman" pitchFamily="18" charset="0"/>
              </a:rPr>
              <a:t>变址寻址</a:t>
            </a:r>
          </a:p>
          <a:p>
            <a:pPr>
              <a:buFontTx/>
              <a:buNone/>
            </a:pPr>
            <a:r>
              <a:rPr lang="zh-CN" altLang="en-US" b="1">
                <a:latin typeface="Times New Roman" pitchFamily="18" charset="0"/>
              </a:rPr>
              <a:t>            把指令给出的形式地址</a:t>
            </a:r>
            <a:r>
              <a:rPr lang="en-US" altLang="zh-CN" b="1">
                <a:latin typeface="Times New Roman" pitchFamily="18" charset="0"/>
              </a:rPr>
              <a:t>A</a:t>
            </a:r>
            <a:r>
              <a:rPr lang="zh-CN" altLang="en-US" b="1">
                <a:latin typeface="Times New Roman" pitchFamily="18" charset="0"/>
              </a:rPr>
              <a:t>与变址寄存器</a:t>
            </a:r>
            <a:r>
              <a:rPr lang="en-US" altLang="zh-CN" b="1">
                <a:latin typeface="Times New Roman" pitchFamily="18" charset="0"/>
              </a:rPr>
              <a:t>R</a:t>
            </a:r>
            <a:r>
              <a:rPr lang="en-US" altLang="zh-CN" b="1" baseline="-25000">
                <a:latin typeface="Times New Roman" pitchFamily="18" charset="0"/>
              </a:rPr>
              <a:t>X</a:t>
            </a:r>
            <a:r>
              <a:rPr lang="zh-CN" altLang="en-US" b="1">
                <a:latin typeface="Times New Roman" pitchFamily="18" charset="0"/>
              </a:rPr>
              <a:t>的内容相加，形成操作数有效地址：</a:t>
            </a:r>
          </a:p>
          <a:p>
            <a:pPr>
              <a:buFontTx/>
              <a:buNone/>
            </a:pPr>
            <a:r>
              <a:rPr lang="zh-CN" altLang="en-US" b="1">
                <a:latin typeface="Times New Roman" pitchFamily="18" charset="0"/>
              </a:rPr>
              <a:t>            </a:t>
            </a:r>
            <a:r>
              <a:rPr lang="en-US" altLang="zh-CN" b="1">
                <a:solidFill>
                  <a:srgbClr val="FF0000"/>
                </a:solidFill>
                <a:latin typeface="Times New Roman" pitchFamily="18" charset="0"/>
              </a:rPr>
              <a:t>EA=A+(R</a:t>
            </a:r>
            <a:r>
              <a:rPr lang="en-US" altLang="zh-CN" b="1" baseline="-25000">
                <a:solidFill>
                  <a:srgbClr val="FF0000"/>
                </a:solidFill>
                <a:latin typeface="Times New Roman" pitchFamily="18" charset="0"/>
              </a:rPr>
              <a:t>X</a:t>
            </a:r>
            <a:r>
              <a:rPr lang="en-US" altLang="zh-CN" b="1">
                <a:solidFill>
                  <a:srgbClr val="FF0000"/>
                </a:solidFill>
                <a:latin typeface="Times New Roman" pitchFamily="18" charset="0"/>
              </a:rPr>
              <a:t>)</a:t>
            </a:r>
          </a:p>
          <a:p>
            <a:pPr>
              <a:buFontTx/>
              <a:buNone/>
            </a:pPr>
            <a:r>
              <a:rPr lang="en-US" altLang="zh-CN" b="1">
                <a:latin typeface="Times New Roman" pitchFamily="18" charset="0"/>
              </a:rPr>
              <a:t>            R</a:t>
            </a:r>
            <a:r>
              <a:rPr lang="en-US" altLang="zh-CN" b="1" baseline="-25000">
                <a:latin typeface="Times New Roman" pitchFamily="18" charset="0"/>
              </a:rPr>
              <a:t>X </a:t>
            </a:r>
            <a:r>
              <a:rPr lang="zh-CN" altLang="en-US" b="1">
                <a:latin typeface="Times New Roman" pitchFamily="18" charset="0"/>
              </a:rPr>
              <a:t>的内容为变址值。</a:t>
            </a:r>
          </a:p>
        </p:txBody>
      </p:sp>
      <p:sp>
        <p:nvSpPr>
          <p:cNvPr id="239620" name="Text Box 4"/>
          <p:cNvSpPr txBox="1">
            <a:spLocks noChangeArrowheads="1"/>
          </p:cNvSpPr>
          <p:nvPr/>
        </p:nvSpPr>
        <p:spPr bwMode="auto">
          <a:xfrm>
            <a:off x="6591300" y="26670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120</a:t>
            </a:r>
          </a:p>
        </p:txBody>
      </p:sp>
      <p:grpSp>
        <p:nvGrpSpPr>
          <p:cNvPr id="239621" name="Group 5"/>
          <p:cNvGrpSpPr>
            <a:grpSpLocks/>
          </p:cNvGrpSpPr>
          <p:nvPr/>
        </p:nvGrpSpPr>
        <p:grpSpPr bwMode="auto">
          <a:xfrm>
            <a:off x="4648200" y="1371600"/>
            <a:ext cx="4038600" cy="3124200"/>
            <a:chOff x="2928" y="864"/>
            <a:chExt cx="2544" cy="1968"/>
          </a:xfrm>
        </p:grpSpPr>
        <p:sp>
          <p:nvSpPr>
            <p:cNvPr id="239622" name="Line 6"/>
            <p:cNvSpPr>
              <a:spLocks noChangeShapeType="1"/>
            </p:cNvSpPr>
            <p:nvPr/>
          </p:nvSpPr>
          <p:spPr bwMode="auto">
            <a:xfrm>
              <a:off x="3696" y="1296"/>
              <a:ext cx="0" cy="528"/>
            </a:xfrm>
            <a:prstGeom prst="line">
              <a:avLst/>
            </a:prstGeom>
            <a:noFill/>
            <a:ln w="3810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9623" name="Line 7"/>
            <p:cNvSpPr>
              <a:spLocks noChangeShapeType="1"/>
            </p:cNvSpPr>
            <p:nvPr/>
          </p:nvSpPr>
          <p:spPr bwMode="auto">
            <a:xfrm>
              <a:off x="3696" y="1824"/>
              <a:ext cx="240" cy="0"/>
            </a:xfrm>
            <a:prstGeom prst="line">
              <a:avLst/>
            </a:prstGeom>
            <a:noFill/>
            <a:ln w="38100"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9624" name="Rectangle 8"/>
            <p:cNvSpPr>
              <a:spLocks noChangeArrowheads="1"/>
            </p:cNvSpPr>
            <p:nvPr/>
          </p:nvSpPr>
          <p:spPr bwMode="auto">
            <a:xfrm>
              <a:off x="2976" y="1104"/>
              <a:ext cx="964" cy="192"/>
            </a:xfrm>
            <a:prstGeom prst="rect">
              <a:avLst/>
            </a:prstGeom>
            <a:solidFill>
              <a:srgbClr val="FFFFD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25" name="Rectangle 9"/>
            <p:cNvSpPr>
              <a:spLocks noChangeArrowheads="1"/>
            </p:cNvSpPr>
            <p:nvPr/>
          </p:nvSpPr>
          <p:spPr bwMode="auto">
            <a:xfrm>
              <a:off x="4464" y="1104"/>
              <a:ext cx="960" cy="16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26" name="Line 10"/>
            <p:cNvSpPr>
              <a:spLocks noChangeShapeType="1"/>
            </p:cNvSpPr>
            <p:nvPr/>
          </p:nvSpPr>
          <p:spPr bwMode="auto">
            <a:xfrm>
              <a:off x="4464" y="1824"/>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27" name="Line 11"/>
            <p:cNvSpPr>
              <a:spLocks noChangeShapeType="1"/>
            </p:cNvSpPr>
            <p:nvPr/>
          </p:nvSpPr>
          <p:spPr bwMode="auto">
            <a:xfrm>
              <a:off x="4464" y="2016"/>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28" name="Text Box 12"/>
            <p:cNvSpPr txBox="1">
              <a:spLocks noChangeArrowheads="1"/>
            </p:cNvSpPr>
            <p:nvPr/>
          </p:nvSpPr>
          <p:spPr bwMode="auto">
            <a:xfrm>
              <a:off x="2976" y="1066"/>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OP</a:t>
              </a:r>
            </a:p>
          </p:txBody>
        </p:sp>
        <p:sp>
          <p:nvSpPr>
            <p:cNvPr id="239629" name="Text Box 13"/>
            <p:cNvSpPr txBox="1">
              <a:spLocks noChangeArrowheads="1"/>
            </p:cNvSpPr>
            <p:nvPr/>
          </p:nvSpPr>
          <p:spPr bwMode="auto">
            <a:xfrm>
              <a:off x="2976" y="864"/>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A50021"/>
                  </a:solidFill>
                </a:rPr>
                <a:t>指令寄存器</a:t>
              </a:r>
              <a:endParaRPr lang="zh-CN" altLang="en-US" sz="900">
                <a:solidFill>
                  <a:srgbClr val="A50021"/>
                </a:solidFill>
              </a:endParaRPr>
            </a:p>
          </p:txBody>
        </p:sp>
        <p:sp>
          <p:nvSpPr>
            <p:cNvPr id="239630" name="Text Box 14"/>
            <p:cNvSpPr txBox="1">
              <a:spLocks noChangeArrowheads="1"/>
            </p:cNvSpPr>
            <p:nvPr/>
          </p:nvSpPr>
          <p:spPr bwMode="auto">
            <a:xfrm>
              <a:off x="4560" y="864"/>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A50021"/>
                  </a:solidFill>
                </a:rPr>
                <a:t>主存储器</a:t>
              </a:r>
            </a:p>
          </p:txBody>
        </p:sp>
        <p:sp>
          <p:nvSpPr>
            <p:cNvPr id="239631" name="Text Box 15"/>
            <p:cNvSpPr txBox="1">
              <a:spLocks noChangeArrowheads="1"/>
            </p:cNvSpPr>
            <p:nvPr/>
          </p:nvSpPr>
          <p:spPr bwMode="auto">
            <a:xfrm>
              <a:off x="3552" y="1056"/>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A</a:t>
              </a:r>
              <a:endParaRPr lang="en-US" altLang="zh-CN" sz="900">
                <a:solidFill>
                  <a:srgbClr val="FF0000"/>
                </a:solidFill>
              </a:endParaRPr>
            </a:p>
          </p:txBody>
        </p:sp>
        <p:sp>
          <p:nvSpPr>
            <p:cNvPr id="239632" name="Line 16"/>
            <p:cNvSpPr>
              <a:spLocks noChangeShapeType="1"/>
            </p:cNvSpPr>
            <p:nvPr/>
          </p:nvSpPr>
          <p:spPr bwMode="auto">
            <a:xfrm flipV="1">
              <a:off x="3264" y="1104"/>
              <a:ext cx="0"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9633" name="Text Box 17"/>
            <p:cNvSpPr txBox="1">
              <a:spLocks noChangeArrowheads="1"/>
            </p:cNvSpPr>
            <p:nvPr/>
          </p:nvSpPr>
          <p:spPr bwMode="auto">
            <a:xfrm>
              <a:off x="4656" y="1776"/>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FF0000"/>
                  </a:solidFill>
                </a:rPr>
                <a:t>操作数</a:t>
              </a:r>
              <a:endParaRPr lang="zh-CN" altLang="en-US" sz="2000" b="0"/>
            </a:p>
          </p:txBody>
        </p:sp>
        <p:sp>
          <p:nvSpPr>
            <p:cNvPr id="239634" name="Line 18"/>
            <p:cNvSpPr>
              <a:spLocks noChangeShapeType="1"/>
            </p:cNvSpPr>
            <p:nvPr/>
          </p:nvSpPr>
          <p:spPr bwMode="auto">
            <a:xfrm>
              <a:off x="4176" y="1920"/>
              <a:ext cx="288"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9635" name="Text Box 19"/>
            <p:cNvSpPr txBox="1">
              <a:spLocks noChangeArrowheads="1"/>
            </p:cNvSpPr>
            <p:nvPr/>
          </p:nvSpPr>
          <p:spPr bwMode="auto">
            <a:xfrm>
              <a:off x="3216" y="1056"/>
              <a:ext cx="3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FF0000"/>
                  </a:solidFill>
                  <a:latin typeface="宋体" pitchFamily="2" charset="-122"/>
                </a:rPr>
                <a:t>R</a:t>
              </a:r>
              <a:r>
                <a:rPr lang="en-US" altLang="zh-CN" sz="2000" baseline="-25000">
                  <a:solidFill>
                    <a:srgbClr val="FF0000"/>
                  </a:solidFill>
                  <a:latin typeface="宋体" pitchFamily="2" charset="-122"/>
                </a:rPr>
                <a:t>X</a:t>
              </a:r>
              <a:endParaRPr lang="en-US" altLang="zh-CN" sz="2000">
                <a:solidFill>
                  <a:srgbClr val="FF0000"/>
                </a:solidFill>
                <a:latin typeface="宋体" pitchFamily="2" charset="-122"/>
              </a:endParaRPr>
            </a:p>
          </p:txBody>
        </p:sp>
        <p:sp>
          <p:nvSpPr>
            <p:cNvPr id="239636" name="Line 20"/>
            <p:cNvSpPr>
              <a:spLocks noChangeShapeType="1"/>
            </p:cNvSpPr>
            <p:nvPr/>
          </p:nvSpPr>
          <p:spPr bwMode="auto">
            <a:xfrm flipV="1">
              <a:off x="3408" y="1104"/>
              <a:ext cx="0"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9637" name="Rectangle 21"/>
            <p:cNvSpPr>
              <a:spLocks noChangeArrowheads="1"/>
            </p:cNvSpPr>
            <p:nvPr/>
          </p:nvSpPr>
          <p:spPr bwMode="auto">
            <a:xfrm>
              <a:off x="2976" y="2400"/>
              <a:ext cx="960" cy="192"/>
            </a:xfrm>
            <a:prstGeom prst="rect">
              <a:avLst/>
            </a:prstGeom>
            <a:solidFill>
              <a:srgbClr val="FFFFD5"/>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9638" name="Text Box 22"/>
            <p:cNvSpPr txBox="1">
              <a:spLocks noChangeArrowheads="1"/>
            </p:cNvSpPr>
            <p:nvPr/>
          </p:nvSpPr>
          <p:spPr bwMode="auto">
            <a:xfrm>
              <a:off x="3072" y="2352"/>
              <a:ext cx="100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zh-CN" altLang="en-US" sz="2000">
                  <a:solidFill>
                    <a:srgbClr val="FF0000"/>
                  </a:solidFill>
                </a:rPr>
                <a:t>变址值</a:t>
              </a:r>
              <a:r>
                <a:rPr lang="en-US" altLang="zh-CN" sz="2000">
                  <a:solidFill>
                    <a:srgbClr val="FF0000"/>
                  </a:solidFill>
                </a:rPr>
                <a:t>X</a:t>
              </a:r>
            </a:p>
          </p:txBody>
        </p:sp>
        <p:sp>
          <p:nvSpPr>
            <p:cNvPr id="239639" name="Line 23"/>
            <p:cNvSpPr>
              <a:spLocks noChangeShapeType="1"/>
            </p:cNvSpPr>
            <p:nvPr/>
          </p:nvSpPr>
          <p:spPr bwMode="auto">
            <a:xfrm flipV="1">
              <a:off x="3456" y="2064"/>
              <a:ext cx="0" cy="336"/>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9640" name="Line 24"/>
            <p:cNvSpPr>
              <a:spLocks noChangeShapeType="1"/>
            </p:cNvSpPr>
            <p:nvPr/>
          </p:nvSpPr>
          <p:spPr bwMode="auto">
            <a:xfrm>
              <a:off x="3456" y="2064"/>
              <a:ext cx="480"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9641" name="AutoShape 25"/>
            <p:cNvSpPr>
              <a:spLocks noChangeArrowheads="1"/>
            </p:cNvSpPr>
            <p:nvPr/>
          </p:nvSpPr>
          <p:spPr bwMode="auto">
            <a:xfrm rot="-5400000">
              <a:off x="3720" y="1800"/>
              <a:ext cx="672"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D3F1B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9642" name="Text Box 26"/>
            <p:cNvSpPr txBox="1">
              <a:spLocks noChangeArrowheads="1"/>
            </p:cNvSpPr>
            <p:nvPr/>
          </p:nvSpPr>
          <p:spPr bwMode="auto">
            <a:xfrm rot="5400000">
              <a:off x="3797" y="1819"/>
              <a:ext cx="52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FF0000"/>
                  </a:solidFill>
                </a:rPr>
                <a:t>ALU</a:t>
              </a:r>
              <a:endParaRPr lang="en-US" altLang="zh-CN" sz="2000"/>
            </a:p>
          </p:txBody>
        </p:sp>
        <p:sp>
          <p:nvSpPr>
            <p:cNvPr id="239643" name="Text Box 27"/>
            <p:cNvSpPr txBox="1">
              <a:spLocks noChangeArrowheads="1"/>
            </p:cNvSpPr>
            <p:nvPr/>
          </p:nvSpPr>
          <p:spPr bwMode="auto">
            <a:xfrm>
              <a:off x="2928" y="2582"/>
              <a:ext cx="1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A50021"/>
                  </a:solidFill>
                </a:rPr>
                <a:t>变址寄存器</a:t>
              </a:r>
              <a:r>
                <a:rPr lang="en-US" altLang="zh-CN" sz="2000">
                  <a:solidFill>
                    <a:srgbClr val="A50021"/>
                  </a:solidFill>
                  <a:latin typeface="宋体" pitchFamily="2" charset="-122"/>
                </a:rPr>
                <a:t>R</a:t>
              </a:r>
              <a:r>
                <a:rPr lang="en-US" altLang="zh-CN" sz="2000" baseline="-25000">
                  <a:solidFill>
                    <a:srgbClr val="A50021"/>
                  </a:solidFill>
                  <a:latin typeface="宋体" pitchFamily="2" charset="-122"/>
                </a:rPr>
                <a:t>X</a:t>
              </a:r>
              <a:endParaRPr lang="en-US" altLang="zh-CN" sz="900">
                <a:solidFill>
                  <a:srgbClr val="A50021"/>
                </a:solidFill>
              </a:endParaRPr>
            </a:p>
          </p:txBody>
        </p:sp>
      </p:grpSp>
      <p:sp>
        <p:nvSpPr>
          <p:cNvPr id="239644" name="Rectangle 28"/>
          <p:cNvSpPr>
            <a:spLocks noChangeArrowheads="1"/>
          </p:cNvSpPr>
          <p:nvPr/>
        </p:nvSpPr>
        <p:spPr bwMode="auto">
          <a:xfrm>
            <a:off x="7086600" y="2895600"/>
            <a:ext cx="1524000" cy="304800"/>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9645" name="Text Box 29"/>
          <p:cNvSpPr txBox="1">
            <a:spLocks noChangeArrowheads="1"/>
          </p:cNvSpPr>
          <p:nvPr/>
        </p:nvSpPr>
        <p:spPr bwMode="auto">
          <a:xfrm>
            <a:off x="7391400" y="2819400"/>
            <a:ext cx="1219200"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FF0000"/>
                </a:solidFill>
              </a:rPr>
              <a:t>操作数</a:t>
            </a:r>
            <a:endParaRPr lang="zh-CN" altLang="en-US" sz="2000" b="0"/>
          </a:p>
        </p:txBody>
      </p:sp>
      <p:sp>
        <p:nvSpPr>
          <p:cNvPr id="239646" name="Rectangle 30"/>
          <p:cNvSpPr>
            <a:spLocks noChangeArrowheads="1"/>
          </p:cNvSpPr>
          <p:nvPr/>
        </p:nvSpPr>
        <p:spPr bwMode="auto">
          <a:xfrm>
            <a:off x="5410200" y="1752600"/>
            <a:ext cx="838200" cy="304800"/>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9647" name="Text Box 31"/>
          <p:cNvSpPr txBox="1">
            <a:spLocks noChangeArrowheads="1"/>
          </p:cNvSpPr>
          <p:nvPr/>
        </p:nvSpPr>
        <p:spPr bwMode="auto">
          <a:xfrm>
            <a:off x="5562600" y="17145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100</a:t>
            </a:r>
            <a:endParaRPr lang="en-US" altLang="zh-CN" sz="900">
              <a:solidFill>
                <a:srgbClr val="FF0000"/>
              </a:solidFill>
            </a:endParaRPr>
          </a:p>
        </p:txBody>
      </p:sp>
      <p:sp>
        <p:nvSpPr>
          <p:cNvPr id="239648" name="Line 32"/>
          <p:cNvSpPr>
            <a:spLocks noChangeShapeType="1"/>
          </p:cNvSpPr>
          <p:nvPr/>
        </p:nvSpPr>
        <p:spPr bwMode="auto">
          <a:xfrm>
            <a:off x="5867400" y="2057400"/>
            <a:ext cx="0" cy="8382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9649" name="Line 33"/>
          <p:cNvSpPr>
            <a:spLocks noChangeShapeType="1"/>
          </p:cNvSpPr>
          <p:nvPr/>
        </p:nvSpPr>
        <p:spPr bwMode="auto">
          <a:xfrm>
            <a:off x="5486400" y="3276600"/>
            <a:ext cx="0" cy="5334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9650" name="Line 34"/>
          <p:cNvSpPr>
            <a:spLocks noChangeShapeType="1"/>
          </p:cNvSpPr>
          <p:nvPr/>
        </p:nvSpPr>
        <p:spPr bwMode="auto">
          <a:xfrm>
            <a:off x="5867400" y="2895600"/>
            <a:ext cx="381000" cy="0"/>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9651" name="Line 35"/>
          <p:cNvSpPr>
            <a:spLocks noChangeShapeType="1"/>
          </p:cNvSpPr>
          <p:nvPr/>
        </p:nvSpPr>
        <p:spPr bwMode="auto">
          <a:xfrm>
            <a:off x="5486400" y="3276600"/>
            <a:ext cx="762000" cy="0"/>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9652" name="Line 36"/>
          <p:cNvSpPr>
            <a:spLocks noChangeShapeType="1"/>
          </p:cNvSpPr>
          <p:nvPr/>
        </p:nvSpPr>
        <p:spPr bwMode="auto">
          <a:xfrm>
            <a:off x="6629400" y="3048000"/>
            <a:ext cx="457200" cy="0"/>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9653" name="Rectangle 37"/>
          <p:cNvSpPr>
            <a:spLocks noChangeArrowheads="1"/>
          </p:cNvSpPr>
          <p:nvPr/>
        </p:nvSpPr>
        <p:spPr bwMode="auto">
          <a:xfrm>
            <a:off x="4724400" y="3810000"/>
            <a:ext cx="1524000" cy="3048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9654" name="Text Box 38"/>
          <p:cNvSpPr txBox="1">
            <a:spLocks noChangeArrowheads="1"/>
          </p:cNvSpPr>
          <p:nvPr/>
        </p:nvSpPr>
        <p:spPr bwMode="auto">
          <a:xfrm>
            <a:off x="5238750" y="3771900"/>
            <a:ext cx="1524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FF0000"/>
                </a:solidFill>
              </a:rPr>
              <a:t>20</a:t>
            </a:r>
          </a:p>
        </p:txBody>
      </p:sp>
      <p:sp>
        <p:nvSpPr>
          <p:cNvPr id="239655" name="Text Box 39"/>
          <p:cNvSpPr txBox="1">
            <a:spLocks noChangeArrowheads="1"/>
          </p:cNvSpPr>
          <p:nvPr/>
        </p:nvSpPr>
        <p:spPr bwMode="auto">
          <a:xfrm>
            <a:off x="5105400" y="5181600"/>
            <a:ext cx="3505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zh-CN" altLang="en-US" sz="3200">
                <a:solidFill>
                  <a:srgbClr val="800000"/>
                </a:solidFill>
              </a:rPr>
              <a:t>操作数</a:t>
            </a:r>
            <a:r>
              <a:rPr lang="en-US" altLang="zh-CN" sz="3200">
                <a:solidFill>
                  <a:srgbClr val="800000"/>
                </a:solidFill>
              </a:rPr>
              <a:t>S=(A+(R</a:t>
            </a:r>
            <a:r>
              <a:rPr lang="en-US" altLang="zh-CN" sz="3200" baseline="-25000">
                <a:solidFill>
                  <a:srgbClr val="800000"/>
                </a:solidFill>
              </a:rPr>
              <a:t>X</a:t>
            </a:r>
            <a:r>
              <a:rPr lang="en-US" altLang="zh-CN" sz="3200">
                <a:solidFill>
                  <a:srgbClr val="800000"/>
                </a:solidFill>
              </a:rPr>
              <a:t>))</a:t>
            </a:r>
            <a:r>
              <a:rPr lang="en-US" altLang="zh-CN" sz="3200">
                <a:solidFill>
                  <a:srgbClr val="800000"/>
                </a:solidFill>
                <a:latin typeface="宋体"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96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96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96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96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396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9646"/>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239647"/>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39653"/>
                                        </p:tgtEl>
                                        <p:attrNameLst>
                                          <p:attrName>style.visibility</p:attrName>
                                        </p:attrNameLst>
                                      </p:cBhvr>
                                      <p:to>
                                        <p:strVal val="visible"/>
                                      </p:to>
                                    </p:set>
                                  </p:childTnLst>
                                </p:cTn>
                              </p:par>
                            </p:childTnLst>
                          </p:cTn>
                        </p:par>
                        <p:par>
                          <p:cTn id="34" fill="hold" nodeType="afterGroup">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23965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39648"/>
                                        </p:tgtEl>
                                        <p:attrNameLst>
                                          <p:attrName>style.visibility</p:attrName>
                                        </p:attrNameLst>
                                      </p:cBhvr>
                                      <p:to>
                                        <p:strVal val="visible"/>
                                      </p:to>
                                    </p:set>
                                    <p:animEffect transition="in" filter="wipe(up)">
                                      <p:cBhvr>
                                        <p:cTn id="41" dur="500"/>
                                        <p:tgtEl>
                                          <p:spTgt spid="239648"/>
                                        </p:tgtEl>
                                      </p:cBhvr>
                                    </p:animEffect>
                                  </p:childTnLst>
                                </p:cTn>
                              </p:par>
                            </p:childTnLst>
                          </p:cTn>
                        </p:par>
                        <p:par>
                          <p:cTn id="42" fill="hold" nodeType="afterGroup">
                            <p:stCondLst>
                              <p:cond delay="500"/>
                            </p:stCondLst>
                            <p:childTnLst>
                              <p:par>
                                <p:cTn id="43" presetID="22" presetClass="entr" presetSubtype="4" fill="hold" grpId="0" nodeType="afterEffect">
                                  <p:stCondLst>
                                    <p:cond delay="0"/>
                                  </p:stCondLst>
                                  <p:childTnLst>
                                    <p:set>
                                      <p:cBhvr>
                                        <p:cTn id="44" dur="1" fill="hold">
                                          <p:stCondLst>
                                            <p:cond delay="0"/>
                                          </p:stCondLst>
                                        </p:cTn>
                                        <p:tgtEl>
                                          <p:spTgt spid="239649"/>
                                        </p:tgtEl>
                                        <p:attrNameLst>
                                          <p:attrName>style.visibility</p:attrName>
                                        </p:attrNameLst>
                                      </p:cBhvr>
                                      <p:to>
                                        <p:strVal val="visible"/>
                                      </p:to>
                                    </p:set>
                                    <p:animEffect transition="in" filter="wipe(down)">
                                      <p:cBhvr>
                                        <p:cTn id="45" dur="500"/>
                                        <p:tgtEl>
                                          <p:spTgt spid="239649"/>
                                        </p:tgtEl>
                                      </p:cBhvr>
                                    </p:animEffect>
                                  </p:childTnLst>
                                </p:cTn>
                              </p:par>
                            </p:childTnLst>
                          </p:cTn>
                        </p:par>
                        <p:par>
                          <p:cTn id="46" fill="hold" nodeType="afterGroup">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239650"/>
                                        </p:tgtEl>
                                        <p:attrNameLst>
                                          <p:attrName>style.visibility</p:attrName>
                                        </p:attrNameLst>
                                      </p:cBhvr>
                                      <p:to>
                                        <p:strVal val="visible"/>
                                      </p:to>
                                    </p:set>
                                    <p:animEffect transition="in" filter="wipe(left)">
                                      <p:cBhvr>
                                        <p:cTn id="49" dur="500"/>
                                        <p:tgtEl>
                                          <p:spTgt spid="239650"/>
                                        </p:tgtEl>
                                      </p:cBhvr>
                                    </p:animEffect>
                                  </p:childTnLst>
                                </p:cTn>
                              </p:par>
                            </p:childTnLst>
                          </p:cTn>
                        </p:par>
                        <p:par>
                          <p:cTn id="50" fill="hold" nodeType="afterGroup">
                            <p:stCondLst>
                              <p:cond delay="1500"/>
                            </p:stCondLst>
                            <p:childTnLst>
                              <p:par>
                                <p:cTn id="51" presetID="22" presetClass="entr" presetSubtype="8" fill="hold" grpId="0" nodeType="afterEffect">
                                  <p:stCondLst>
                                    <p:cond delay="0"/>
                                  </p:stCondLst>
                                  <p:childTnLst>
                                    <p:set>
                                      <p:cBhvr>
                                        <p:cTn id="52" dur="1" fill="hold">
                                          <p:stCondLst>
                                            <p:cond delay="0"/>
                                          </p:stCondLst>
                                        </p:cTn>
                                        <p:tgtEl>
                                          <p:spTgt spid="239651"/>
                                        </p:tgtEl>
                                        <p:attrNameLst>
                                          <p:attrName>style.visibility</p:attrName>
                                        </p:attrNameLst>
                                      </p:cBhvr>
                                      <p:to>
                                        <p:strVal val="visible"/>
                                      </p:to>
                                    </p:set>
                                    <p:animEffect transition="in" filter="wipe(left)">
                                      <p:cBhvr>
                                        <p:cTn id="53" dur="500"/>
                                        <p:tgtEl>
                                          <p:spTgt spid="239651"/>
                                        </p:tgtEl>
                                      </p:cBhvr>
                                    </p:animEffect>
                                  </p:childTnLst>
                                </p:cTn>
                              </p:par>
                            </p:childTnLst>
                          </p:cTn>
                        </p:par>
                        <p:par>
                          <p:cTn id="54" fill="hold" nodeType="afterGroup">
                            <p:stCondLst>
                              <p:cond delay="2000"/>
                            </p:stCondLst>
                            <p:childTnLst>
                              <p:par>
                                <p:cTn id="55" presetID="22" presetClass="entr" presetSubtype="8" fill="hold" grpId="0" nodeType="afterEffect">
                                  <p:stCondLst>
                                    <p:cond delay="0"/>
                                  </p:stCondLst>
                                  <p:childTnLst>
                                    <p:set>
                                      <p:cBhvr>
                                        <p:cTn id="56" dur="1" fill="hold">
                                          <p:stCondLst>
                                            <p:cond delay="0"/>
                                          </p:stCondLst>
                                        </p:cTn>
                                        <p:tgtEl>
                                          <p:spTgt spid="239652"/>
                                        </p:tgtEl>
                                        <p:attrNameLst>
                                          <p:attrName>style.visibility</p:attrName>
                                        </p:attrNameLst>
                                      </p:cBhvr>
                                      <p:to>
                                        <p:strVal val="visible"/>
                                      </p:to>
                                    </p:set>
                                    <p:animEffect transition="in" filter="wipe(left)">
                                      <p:cBhvr>
                                        <p:cTn id="57" dur="500"/>
                                        <p:tgtEl>
                                          <p:spTgt spid="239652"/>
                                        </p:tgtEl>
                                      </p:cBhvr>
                                    </p:animEffect>
                                  </p:childTnLst>
                                </p:cTn>
                              </p:par>
                            </p:childTnLst>
                          </p:cTn>
                        </p:par>
                        <p:par>
                          <p:cTn id="58" fill="hold" nodeType="afterGroup">
                            <p:stCondLst>
                              <p:cond delay="2500"/>
                            </p:stCondLst>
                            <p:childTnLst>
                              <p:par>
                                <p:cTn id="59" presetID="1" presetClass="entr" presetSubtype="0" fill="hold" grpId="0" nodeType="afterEffect">
                                  <p:stCondLst>
                                    <p:cond delay="1000"/>
                                  </p:stCondLst>
                                  <p:childTnLst>
                                    <p:set>
                                      <p:cBhvr>
                                        <p:cTn id="60" dur="1" fill="hold">
                                          <p:stCondLst>
                                            <p:cond delay="499"/>
                                          </p:stCondLst>
                                        </p:cTn>
                                        <p:tgtEl>
                                          <p:spTgt spid="239620"/>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239644"/>
                                        </p:tgtEl>
                                        <p:attrNameLst>
                                          <p:attrName>style.visibility</p:attrName>
                                        </p:attrNameLst>
                                      </p:cBhvr>
                                      <p:to>
                                        <p:strVal val="visible"/>
                                      </p:to>
                                    </p:set>
                                  </p:childTnLst>
                                </p:cTn>
                              </p:par>
                            </p:childTnLst>
                          </p:cTn>
                        </p:par>
                        <p:par>
                          <p:cTn id="65" fill="hold" nodeType="afterGroup">
                            <p:stCondLst>
                              <p:cond delay="500"/>
                            </p:stCondLst>
                            <p:childTnLst>
                              <p:par>
                                <p:cTn id="66" presetID="1" presetClass="entr" presetSubtype="0" fill="hold" grpId="0" nodeType="afterEffect">
                                  <p:stCondLst>
                                    <p:cond delay="0"/>
                                  </p:stCondLst>
                                  <p:childTnLst>
                                    <p:set>
                                      <p:cBhvr>
                                        <p:cTn id="67" dur="1" fill="hold">
                                          <p:stCondLst>
                                            <p:cond delay="499"/>
                                          </p:stCondLst>
                                        </p:cTn>
                                        <p:tgtEl>
                                          <p:spTgt spid="239645"/>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2396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autoUpdateAnimBg="0"/>
      <p:bldP spid="239620" grpId="0" autoUpdateAnimBg="0"/>
      <p:bldP spid="239644" grpId="0" animBg="1"/>
      <p:bldP spid="239645" grpId="0" autoUpdateAnimBg="0"/>
      <p:bldP spid="239646" grpId="0" animBg="1"/>
      <p:bldP spid="239647" grpId="0" autoUpdateAnimBg="0"/>
      <p:bldP spid="239648" grpId="0" animBg="1"/>
      <p:bldP spid="239649" grpId="0" animBg="1"/>
      <p:bldP spid="239650" grpId="0" animBg="1"/>
      <p:bldP spid="239651" grpId="0" animBg="1"/>
      <p:bldP spid="239652" grpId="0" animBg="1"/>
      <p:bldP spid="239653" grpId="0" animBg="1"/>
      <p:bldP spid="239654" grpId="0" autoUpdateAnimBg="0"/>
      <p:bldP spid="239655"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5"/>
          <p:cNvSpPr>
            <a:spLocks noGrp="1"/>
          </p:cNvSpPr>
          <p:nvPr>
            <p:ph type="ftr" sz="quarter" idx="12"/>
          </p:nvPr>
        </p:nvSpPr>
        <p:spPr/>
        <p:txBody>
          <a:bodyPr/>
          <a:lstStyle/>
          <a:p>
            <a:r>
              <a:rPr lang="zh-CN" altLang="en-US"/>
              <a:t>华南理工大学广州学院</a:t>
            </a:r>
          </a:p>
        </p:txBody>
      </p:sp>
      <p:sp>
        <p:nvSpPr>
          <p:cNvPr id="240642" name="Rectangle 2"/>
          <p:cNvSpPr>
            <a:spLocks noGrp="1" noChangeArrowheads="1"/>
          </p:cNvSpPr>
          <p:nvPr>
            <p:ph type="title"/>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宋体" pitchFamily="2" charset="-122"/>
              </a:rPr>
              <a:t>寻址技术</a:t>
            </a:r>
            <a:endParaRPr lang="zh-CN" altLang="en-US" sz="3200">
              <a:latin typeface="Times New Roman" pitchFamily="18" charset="0"/>
            </a:endParaRPr>
          </a:p>
        </p:txBody>
      </p:sp>
      <p:sp>
        <p:nvSpPr>
          <p:cNvPr id="240643" name="Rectangle 3"/>
          <p:cNvSpPr>
            <a:spLocks noGrp="1" noChangeArrowheads="1"/>
          </p:cNvSpPr>
          <p:nvPr>
            <p:ph type="body" idx="1"/>
          </p:nvPr>
        </p:nvSpPr>
        <p:spPr>
          <a:xfrm>
            <a:off x="381000" y="817563"/>
            <a:ext cx="8229600" cy="5735637"/>
          </a:xfrm>
        </p:spPr>
        <p:txBody>
          <a:bodyPr/>
          <a:lstStyle/>
          <a:p>
            <a:pPr>
              <a:lnSpc>
                <a:spcPct val="90000"/>
              </a:lnSpc>
              <a:buFontTx/>
              <a:buNone/>
            </a:pPr>
            <a:r>
              <a:rPr lang="en-US" altLang="zh-CN" b="1">
                <a:latin typeface="Times New Roman" pitchFamily="18" charset="0"/>
              </a:rPr>
              <a:t>            </a:t>
            </a:r>
            <a:r>
              <a:rPr lang="zh-CN" altLang="en-US" b="1">
                <a:latin typeface="Times New Roman" pitchFamily="18" charset="0"/>
              </a:rPr>
              <a:t>变址寻址是一种广泛采用的寻址方式，通常指令中的形式地址作为基准地址，而</a:t>
            </a:r>
            <a:r>
              <a:rPr lang="en-US" altLang="zh-CN" b="1">
                <a:latin typeface="Times New Roman" pitchFamily="18" charset="0"/>
              </a:rPr>
              <a:t>R</a:t>
            </a:r>
            <a:r>
              <a:rPr lang="en-US" altLang="zh-CN" b="1" baseline="-25000">
                <a:latin typeface="Times New Roman" pitchFamily="18" charset="0"/>
              </a:rPr>
              <a:t>X</a:t>
            </a:r>
            <a:r>
              <a:rPr lang="zh-CN" altLang="en-US" b="1">
                <a:latin typeface="Times New Roman" pitchFamily="18" charset="0"/>
              </a:rPr>
              <a:t>的内容作为修改量。在遇到需要频繁修改地址时，无须修改指令，只要修改变址值就可以了。</a:t>
            </a:r>
          </a:p>
          <a:p>
            <a:pPr>
              <a:lnSpc>
                <a:spcPct val="90000"/>
              </a:lnSpc>
              <a:buFontTx/>
              <a:buNone/>
            </a:pPr>
            <a:r>
              <a:rPr lang="zh-CN" altLang="en-US" b="1">
                <a:latin typeface="Times New Roman" pitchFamily="18" charset="0"/>
              </a:rPr>
              <a:t>            例如：要把一组连续存放在主存单元中的数据（首地址是</a:t>
            </a:r>
            <a:r>
              <a:rPr lang="en-US" altLang="zh-CN" b="1">
                <a:latin typeface="Times New Roman" pitchFamily="18" charset="0"/>
              </a:rPr>
              <a:t>A</a:t>
            </a:r>
            <a:r>
              <a:rPr lang="zh-CN" altLang="en-US" b="1">
                <a:latin typeface="Times New Roman" pitchFamily="18" charset="0"/>
              </a:rPr>
              <a:t>）依次传送到另一存储区（首地址为</a:t>
            </a:r>
            <a:r>
              <a:rPr lang="en-US" altLang="zh-CN" b="1">
                <a:latin typeface="Times New Roman" pitchFamily="18" charset="0"/>
              </a:rPr>
              <a:t>B</a:t>
            </a:r>
            <a:r>
              <a:rPr lang="zh-CN" altLang="en-US" b="1">
                <a:latin typeface="Times New Roman" pitchFamily="18" charset="0"/>
              </a:rPr>
              <a:t>）中去，则只需在指令中指明两个存储区的首地址</a:t>
            </a:r>
            <a:r>
              <a:rPr lang="en-US" altLang="zh-CN" b="1">
                <a:latin typeface="Times New Roman" pitchFamily="18" charset="0"/>
              </a:rPr>
              <a:t>A</a:t>
            </a:r>
            <a:r>
              <a:rPr lang="zh-CN" altLang="en-US" b="1">
                <a:latin typeface="Times New Roman" pitchFamily="18" charset="0"/>
              </a:rPr>
              <a:t>和</a:t>
            </a:r>
            <a:r>
              <a:rPr lang="en-US" altLang="zh-CN" b="1">
                <a:latin typeface="Times New Roman" pitchFamily="18" charset="0"/>
              </a:rPr>
              <a:t>B</a:t>
            </a:r>
            <a:r>
              <a:rPr lang="zh-CN" altLang="en-US" b="1">
                <a:latin typeface="Times New Roman" pitchFamily="18" charset="0"/>
              </a:rPr>
              <a:t>（形式地址），用同一变址寄存器提供修改量</a:t>
            </a:r>
            <a:r>
              <a:rPr lang="en-US" altLang="zh-CN" b="1">
                <a:latin typeface="Times New Roman" pitchFamily="18" charset="0"/>
              </a:rPr>
              <a:t>K</a:t>
            </a:r>
            <a:r>
              <a:rPr lang="zh-CN" altLang="en-US" b="1">
                <a:latin typeface="Times New Roman" pitchFamily="18" charset="0"/>
              </a:rPr>
              <a:t>，即可实现</a:t>
            </a:r>
            <a:r>
              <a:rPr lang="en-US" altLang="zh-CN" b="1">
                <a:latin typeface="Times New Roman" pitchFamily="18" charset="0"/>
              </a:rPr>
              <a:t>(A+K)→B+K</a:t>
            </a:r>
            <a:r>
              <a:rPr lang="zh-CN" altLang="en-US" b="1">
                <a:latin typeface="Times New Roman" pitchFamily="18" charset="0"/>
              </a:rPr>
              <a:t>。变址寄存器的内容在每次传送之后自动地修改。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0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06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42" name="页脚占位符 3"/>
          <p:cNvSpPr>
            <a:spLocks noGrp="1"/>
          </p:cNvSpPr>
          <p:nvPr>
            <p:ph type="ftr" sz="quarter" idx="12"/>
          </p:nvPr>
        </p:nvSpPr>
        <p:spPr/>
        <p:txBody>
          <a:bodyPr/>
          <a:lstStyle/>
          <a:p>
            <a:r>
              <a:rPr lang="zh-CN" altLang="en-US"/>
              <a:t>华南理工大学广州学院</a:t>
            </a:r>
          </a:p>
        </p:txBody>
      </p:sp>
      <p:sp>
        <p:nvSpPr>
          <p:cNvPr id="333826"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宋体" pitchFamily="2" charset="-122"/>
              </a:rPr>
              <a:t>寻址技术</a:t>
            </a:r>
            <a:endParaRPr lang="zh-CN" altLang="en-US">
              <a:latin typeface="宋体" pitchFamily="2" charset="-122"/>
            </a:endParaRPr>
          </a:p>
        </p:txBody>
      </p:sp>
      <p:sp>
        <p:nvSpPr>
          <p:cNvPr id="333827" name="Rectangle 3"/>
          <p:cNvSpPr>
            <a:spLocks noGrp="1" noChangeArrowheads="1"/>
          </p:cNvSpPr>
          <p:nvPr>
            <p:ph type="body" idx="4294967295"/>
          </p:nvPr>
        </p:nvSpPr>
        <p:spPr>
          <a:xfrm>
            <a:off x="228600" y="838200"/>
            <a:ext cx="4419600" cy="5561013"/>
          </a:xfrm>
        </p:spPr>
        <p:txBody>
          <a:bodyPr/>
          <a:lstStyle/>
          <a:p>
            <a:pPr>
              <a:lnSpc>
                <a:spcPct val="90000"/>
              </a:lnSpc>
              <a:buFontTx/>
              <a:buNone/>
            </a:pPr>
            <a:r>
              <a:rPr lang="en-US" altLang="zh-CN" b="1">
                <a:latin typeface="Times New Roman" pitchFamily="18" charset="0"/>
              </a:rPr>
              <a:t>7.</a:t>
            </a:r>
            <a:r>
              <a:rPr lang="zh-CN" altLang="en-US" b="1">
                <a:latin typeface="Times New Roman" pitchFamily="18" charset="0"/>
              </a:rPr>
              <a:t>基址寻址</a:t>
            </a:r>
          </a:p>
          <a:p>
            <a:pPr>
              <a:lnSpc>
                <a:spcPct val="90000"/>
              </a:lnSpc>
              <a:buFontTx/>
              <a:buNone/>
            </a:pPr>
            <a:r>
              <a:rPr lang="zh-CN" altLang="en-US" b="1">
                <a:latin typeface="Times New Roman" pitchFamily="18" charset="0"/>
              </a:rPr>
              <a:t>            将基址寄存器</a:t>
            </a:r>
            <a:r>
              <a:rPr lang="en-US" altLang="zh-CN" b="1">
                <a:latin typeface="Times New Roman" pitchFamily="18" charset="0"/>
              </a:rPr>
              <a:t>R</a:t>
            </a:r>
            <a:r>
              <a:rPr lang="en-US" altLang="zh-CN" b="1" baseline="-25000">
                <a:latin typeface="Times New Roman" pitchFamily="18" charset="0"/>
              </a:rPr>
              <a:t>b</a:t>
            </a:r>
            <a:r>
              <a:rPr lang="zh-CN" altLang="en-US" b="1">
                <a:latin typeface="Times New Roman" pitchFamily="18" charset="0"/>
              </a:rPr>
              <a:t>的内容与位移量</a:t>
            </a:r>
            <a:r>
              <a:rPr lang="en-US" altLang="zh-CN" b="1">
                <a:latin typeface="Times New Roman" pitchFamily="18" charset="0"/>
              </a:rPr>
              <a:t>D</a:t>
            </a:r>
            <a:r>
              <a:rPr lang="zh-CN" altLang="en-US" b="1">
                <a:latin typeface="Times New Roman" pitchFamily="18" charset="0"/>
              </a:rPr>
              <a:t>相加，形成操作数有效地址：</a:t>
            </a:r>
          </a:p>
          <a:p>
            <a:pPr>
              <a:lnSpc>
                <a:spcPct val="90000"/>
              </a:lnSpc>
              <a:buFontTx/>
              <a:buNone/>
            </a:pPr>
            <a:r>
              <a:rPr lang="zh-CN" altLang="en-US" b="1">
                <a:latin typeface="Times New Roman" pitchFamily="18" charset="0"/>
              </a:rPr>
              <a:t>            </a:t>
            </a:r>
            <a:r>
              <a:rPr lang="en-US" altLang="zh-CN" b="1">
                <a:solidFill>
                  <a:srgbClr val="FF0000"/>
                </a:solidFill>
                <a:latin typeface="Times New Roman" pitchFamily="18" charset="0"/>
              </a:rPr>
              <a:t>EA=(R</a:t>
            </a:r>
            <a:r>
              <a:rPr lang="en-US" altLang="zh-CN" b="1" baseline="-25000">
                <a:solidFill>
                  <a:srgbClr val="FF0000"/>
                </a:solidFill>
                <a:latin typeface="Times New Roman" pitchFamily="18" charset="0"/>
              </a:rPr>
              <a:t>b</a:t>
            </a:r>
            <a:r>
              <a:rPr lang="en-US" altLang="zh-CN" b="1">
                <a:solidFill>
                  <a:srgbClr val="FF0000"/>
                </a:solidFill>
                <a:latin typeface="Times New Roman" pitchFamily="18" charset="0"/>
              </a:rPr>
              <a:t>)+D</a:t>
            </a:r>
          </a:p>
          <a:p>
            <a:pPr>
              <a:lnSpc>
                <a:spcPct val="90000"/>
              </a:lnSpc>
              <a:buFontTx/>
              <a:buNone/>
            </a:pPr>
            <a:r>
              <a:rPr lang="en-US" altLang="zh-CN" b="1">
                <a:latin typeface="Times New Roman" pitchFamily="18" charset="0"/>
              </a:rPr>
              <a:t>            </a:t>
            </a:r>
            <a:r>
              <a:rPr lang="zh-CN" altLang="en-US" b="1">
                <a:latin typeface="Times New Roman" pitchFamily="18" charset="0"/>
              </a:rPr>
              <a:t>基址寄存器的内容称为基址值，指令的地址码字段是一个位移量，</a:t>
            </a:r>
            <a:r>
              <a:rPr lang="zh-CN" altLang="en-US" b="1">
                <a:solidFill>
                  <a:srgbClr val="FF0000"/>
                </a:solidFill>
                <a:latin typeface="Times New Roman" pitchFamily="18" charset="0"/>
              </a:rPr>
              <a:t>位移量可正可负</a:t>
            </a:r>
            <a:r>
              <a:rPr lang="zh-CN" altLang="en-US" b="1">
                <a:latin typeface="Times New Roman" pitchFamily="18" charset="0"/>
              </a:rPr>
              <a:t>。</a:t>
            </a:r>
          </a:p>
        </p:txBody>
      </p:sp>
      <p:grpSp>
        <p:nvGrpSpPr>
          <p:cNvPr id="333828" name="Group 4"/>
          <p:cNvGrpSpPr>
            <a:grpSpLocks/>
          </p:cNvGrpSpPr>
          <p:nvPr/>
        </p:nvGrpSpPr>
        <p:grpSpPr bwMode="auto">
          <a:xfrm>
            <a:off x="4648200" y="1371600"/>
            <a:ext cx="4038600" cy="3124200"/>
            <a:chOff x="2928" y="864"/>
            <a:chExt cx="2544" cy="1968"/>
          </a:xfrm>
        </p:grpSpPr>
        <p:sp>
          <p:nvSpPr>
            <p:cNvPr id="333829" name="Line 5"/>
            <p:cNvSpPr>
              <a:spLocks noChangeShapeType="1"/>
            </p:cNvSpPr>
            <p:nvPr/>
          </p:nvSpPr>
          <p:spPr bwMode="auto">
            <a:xfrm>
              <a:off x="3696" y="1296"/>
              <a:ext cx="0" cy="528"/>
            </a:xfrm>
            <a:prstGeom prst="line">
              <a:avLst/>
            </a:prstGeom>
            <a:noFill/>
            <a:ln w="3810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3830" name="Line 6"/>
            <p:cNvSpPr>
              <a:spLocks noChangeShapeType="1"/>
            </p:cNvSpPr>
            <p:nvPr/>
          </p:nvSpPr>
          <p:spPr bwMode="auto">
            <a:xfrm>
              <a:off x="3696" y="1824"/>
              <a:ext cx="240" cy="0"/>
            </a:xfrm>
            <a:prstGeom prst="line">
              <a:avLst/>
            </a:prstGeom>
            <a:noFill/>
            <a:ln w="38100"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3831" name="Rectangle 7"/>
            <p:cNvSpPr>
              <a:spLocks noChangeArrowheads="1"/>
            </p:cNvSpPr>
            <p:nvPr/>
          </p:nvSpPr>
          <p:spPr bwMode="auto">
            <a:xfrm>
              <a:off x="2976" y="1104"/>
              <a:ext cx="964" cy="192"/>
            </a:xfrm>
            <a:prstGeom prst="rect">
              <a:avLst/>
            </a:prstGeom>
            <a:solidFill>
              <a:srgbClr val="FFFFD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832" name="Rectangle 8"/>
            <p:cNvSpPr>
              <a:spLocks noChangeArrowheads="1"/>
            </p:cNvSpPr>
            <p:nvPr/>
          </p:nvSpPr>
          <p:spPr bwMode="auto">
            <a:xfrm>
              <a:off x="4464" y="1104"/>
              <a:ext cx="960" cy="16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833" name="Line 9"/>
            <p:cNvSpPr>
              <a:spLocks noChangeShapeType="1"/>
            </p:cNvSpPr>
            <p:nvPr/>
          </p:nvSpPr>
          <p:spPr bwMode="auto">
            <a:xfrm>
              <a:off x="4464" y="1824"/>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834" name="Line 10"/>
            <p:cNvSpPr>
              <a:spLocks noChangeShapeType="1"/>
            </p:cNvSpPr>
            <p:nvPr/>
          </p:nvSpPr>
          <p:spPr bwMode="auto">
            <a:xfrm>
              <a:off x="4464" y="2016"/>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3835" name="Text Box 11"/>
            <p:cNvSpPr txBox="1">
              <a:spLocks noChangeArrowheads="1"/>
            </p:cNvSpPr>
            <p:nvPr/>
          </p:nvSpPr>
          <p:spPr bwMode="auto">
            <a:xfrm>
              <a:off x="2976" y="1066"/>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OP</a:t>
              </a:r>
            </a:p>
          </p:txBody>
        </p:sp>
        <p:sp>
          <p:nvSpPr>
            <p:cNvPr id="333836" name="Text Box 12"/>
            <p:cNvSpPr txBox="1">
              <a:spLocks noChangeArrowheads="1"/>
            </p:cNvSpPr>
            <p:nvPr/>
          </p:nvSpPr>
          <p:spPr bwMode="auto">
            <a:xfrm>
              <a:off x="2976" y="864"/>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A50021"/>
                  </a:solidFill>
                </a:rPr>
                <a:t>指令寄存器</a:t>
              </a:r>
              <a:endParaRPr lang="zh-CN" altLang="en-US" sz="900">
                <a:solidFill>
                  <a:srgbClr val="A50021"/>
                </a:solidFill>
              </a:endParaRPr>
            </a:p>
          </p:txBody>
        </p:sp>
        <p:sp>
          <p:nvSpPr>
            <p:cNvPr id="333837" name="Text Box 13"/>
            <p:cNvSpPr txBox="1">
              <a:spLocks noChangeArrowheads="1"/>
            </p:cNvSpPr>
            <p:nvPr/>
          </p:nvSpPr>
          <p:spPr bwMode="auto">
            <a:xfrm>
              <a:off x="4560" y="864"/>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A50021"/>
                  </a:solidFill>
                </a:rPr>
                <a:t>主存储器</a:t>
              </a:r>
            </a:p>
          </p:txBody>
        </p:sp>
        <p:sp>
          <p:nvSpPr>
            <p:cNvPr id="333838" name="Text Box 14"/>
            <p:cNvSpPr txBox="1">
              <a:spLocks noChangeArrowheads="1"/>
            </p:cNvSpPr>
            <p:nvPr/>
          </p:nvSpPr>
          <p:spPr bwMode="auto">
            <a:xfrm>
              <a:off x="3552" y="1056"/>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D</a:t>
              </a:r>
              <a:endParaRPr lang="en-US" altLang="zh-CN" sz="900">
                <a:solidFill>
                  <a:srgbClr val="FF0000"/>
                </a:solidFill>
              </a:endParaRPr>
            </a:p>
          </p:txBody>
        </p:sp>
        <p:sp>
          <p:nvSpPr>
            <p:cNvPr id="333839" name="Line 15"/>
            <p:cNvSpPr>
              <a:spLocks noChangeShapeType="1"/>
            </p:cNvSpPr>
            <p:nvPr/>
          </p:nvSpPr>
          <p:spPr bwMode="auto">
            <a:xfrm flipV="1">
              <a:off x="3264" y="1104"/>
              <a:ext cx="0"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3840" name="Text Box 16"/>
            <p:cNvSpPr txBox="1">
              <a:spLocks noChangeArrowheads="1"/>
            </p:cNvSpPr>
            <p:nvPr/>
          </p:nvSpPr>
          <p:spPr bwMode="auto">
            <a:xfrm>
              <a:off x="4656" y="1776"/>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FF0000"/>
                  </a:solidFill>
                </a:rPr>
                <a:t>操作数</a:t>
              </a:r>
              <a:endParaRPr lang="zh-CN" altLang="en-US" sz="2000" b="0"/>
            </a:p>
          </p:txBody>
        </p:sp>
        <p:sp>
          <p:nvSpPr>
            <p:cNvPr id="333841" name="Line 17"/>
            <p:cNvSpPr>
              <a:spLocks noChangeShapeType="1"/>
            </p:cNvSpPr>
            <p:nvPr/>
          </p:nvSpPr>
          <p:spPr bwMode="auto">
            <a:xfrm>
              <a:off x="4176" y="1920"/>
              <a:ext cx="288"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3842" name="Text Box 18"/>
            <p:cNvSpPr txBox="1">
              <a:spLocks noChangeArrowheads="1"/>
            </p:cNvSpPr>
            <p:nvPr/>
          </p:nvSpPr>
          <p:spPr bwMode="auto">
            <a:xfrm>
              <a:off x="3216" y="1056"/>
              <a:ext cx="3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FF0000"/>
                  </a:solidFill>
                  <a:latin typeface="宋体" pitchFamily="2" charset="-122"/>
                </a:rPr>
                <a:t>R</a:t>
              </a:r>
              <a:r>
                <a:rPr lang="en-US" altLang="zh-CN" sz="2000" baseline="-25000">
                  <a:solidFill>
                    <a:srgbClr val="FF0000"/>
                  </a:solidFill>
                  <a:latin typeface="宋体" pitchFamily="2" charset="-122"/>
                </a:rPr>
                <a:t>b</a:t>
              </a:r>
              <a:endParaRPr lang="en-US" altLang="zh-CN" sz="2000">
                <a:solidFill>
                  <a:srgbClr val="FF0000"/>
                </a:solidFill>
                <a:latin typeface="宋体" pitchFamily="2" charset="-122"/>
              </a:endParaRPr>
            </a:p>
          </p:txBody>
        </p:sp>
        <p:sp>
          <p:nvSpPr>
            <p:cNvPr id="333843" name="Line 19"/>
            <p:cNvSpPr>
              <a:spLocks noChangeShapeType="1"/>
            </p:cNvSpPr>
            <p:nvPr/>
          </p:nvSpPr>
          <p:spPr bwMode="auto">
            <a:xfrm flipV="1">
              <a:off x="3408" y="1104"/>
              <a:ext cx="0"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3844" name="Rectangle 20"/>
            <p:cNvSpPr>
              <a:spLocks noChangeArrowheads="1"/>
            </p:cNvSpPr>
            <p:nvPr/>
          </p:nvSpPr>
          <p:spPr bwMode="auto">
            <a:xfrm>
              <a:off x="2976" y="2400"/>
              <a:ext cx="960" cy="192"/>
            </a:xfrm>
            <a:prstGeom prst="rect">
              <a:avLst/>
            </a:prstGeom>
            <a:solidFill>
              <a:srgbClr val="FFFFD5"/>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3845" name="Text Box 21"/>
            <p:cNvSpPr txBox="1">
              <a:spLocks noChangeArrowheads="1"/>
            </p:cNvSpPr>
            <p:nvPr/>
          </p:nvSpPr>
          <p:spPr bwMode="auto">
            <a:xfrm>
              <a:off x="3168" y="2352"/>
              <a:ext cx="100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zh-CN" altLang="en-US" sz="2000">
                  <a:solidFill>
                    <a:srgbClr val="FF0000"/>
                  </a:solidFill>
                </a:rPr>
                <a:t>基址值</a:t>
              </a:r>
            </a:p>
          </p:txBody>
        </p:sp>
        <p:sp>
          <p:nvSpPr>
            <p:cNvPr id="333846" name="Line 22"/>
            <p:cNvSpPr>
              <a:spLocks noChangeShapeType="1"/>
            </p:cNvSpPr>
            <p:nvPr/>
          </p:nvSpPr>
          <p:spPr bwMode="auto">
            <a:xfrm flipV="1">
              <a:off x="3456" y="2064"/>
              <a:ext cx="0" cy="336"/>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3847" name="Line 23"/>
            <p:cNvSpPr>
              <a:spLocks noChangeShapeType="1"/>
            </p:cNvSpPr>
            <p:nvPr/>
          </p:nvSpPr>
          <p:spPr bwMode="auto">
            <a:xfrm>
              <a:off x="3456" y="2064"/>
              <a:ext cx="480"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3848" name="AutoShape 24"/>
            <p:cNvSpPr>
              <a:spLocks noChangeArrowheads="1"/>
            </p:cNvSpPr>
            <p:nvPr/>
          </p:nvSpPr>
          <p:spPr bwMode="auto">
            <a:xfrm rot="-5400000">
              <a:off x="3720" y="1800"/>
              <a:ext cx="672"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D3F1B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3849" name="Text Box 25"/>
            <p:cNvSpPr txBox="1">
              <a:spLocks noChangeArrowheads="1"/>
            </p:cNvSpPr>
            <p:nvPr/>
          </p:nvSpPr>
          <p:spPr bwMode="auto">
            <a:xfrm rot="5400000">
              <a:off x="3797" y="1819"/>
              <a:ext cx="52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FF0000"/>
                  </a:solidFill>
                </a:rPr>
                <a:t>ALU</a:t>
              </a:r>
              <a:endParaRPr lang="en-US" altLang="zh-CN" sz="2000"/>
            </a:p>
          </p:txBody>
        </p:sp>
        <p:sp>
          <p:nvSpPr>
            <p:cNvPr id="333850" name="Text Box 26"/>
            <p:cNvSpPr txBox="1">
              <a:spLocks noChangeArrowheads="1"/>
            </p:cNvSpPr>
            <p:nvPr/>
          </p:nvSpPr>
          <p:spPr bwMode="auto">
            <a:xfrm>
              <a:off x="2928" y="2582"/>
              <a:ext cx="1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A50021"/>
                  </a:solidFill>
                </a:rPr>
                <a:t>基址寄存器</a:t>
              </a:r>
              <a:r>
                <a:rPr lang="en-US" altLang="zh-CN" sz="2000">
                  <a:solidFill>
                    <a:srgbClr val="A50021"/>
                  </a:solidFill>
                </a:rPr>
                <a:t>R</a:t>
              </a:r>
              <a:r>
                <a:rPr lang="en-US" altLang="zh-CN" sz="2000" baseline="-25000">
                  <a:solidFill>
                    <a:srgbClr val="A50021"/>
                  </a:solidFill>
                </a:rPr>
                <a:t>b</a:t>
              </a:r>
              <a:endParaRPr lang="en-US" altLang="zh-CN" sz="900">
                <a:solidFill>
                  <a:srgbClr val="A50021"/>
                </a:solidFill>
              </a:endParaRPr>
            </a:p>
          </p:txBody>
        </p:sp>
      </p:grpSp>
      <p:sp>
        <p:nvSpPr>
          <p:cNvPr id="333851" name="Text Box 27"/>
          <p:cNvSpPr txBox="1">
            <a:spLocks noChangeArrowheads="1"/>
          </p:cNvSpPr>
          <p:nvPr/>
        </p:nvSpPr>
        <p:spPr bwMode="auto">
          <a:xfrm>
            <a:off x="6588125" y="2349500"/>
            <a:ext cx="1584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FED20020H</a:t>
            </a:r>
          </a:p>
        </p:txBody>
      </p:sp>
      <p:sp>
        <p:nvSpPr>
          <p:cNvPr id="333852" name="Rectangle 28"/>
          <p:cNvSpPr>
            <a:spLocks noChangeArrowheads="1"/>
          </p:cNvSpPr>
          <p:nvPr/>
        </p:nvSpPr>
        <p:spPr bwMode="auto">
          <a:xfrm>
            <a:off x="7086600" y="2895600"/>
            <a:ext cx="1524000" cy="304800"/>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3853" name="Text Box 29"/>
          <p:cNvSpPr txBox="1">
            <a:spLocks noChangeArrowheads="1"/>
          </p:cNvSpPr>
          <p:nvPr/>
        </p:nvSpPr>
        <p:spPr bwMode="auto">
          <a:xfrm>
            <a:off x="7391400" y="2819400"/>
            <a:ext cx="1219200"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FF0000"/>
                </a:solidFill>
              </a:rPr>
              <a:t>操作数</a:t>
            </a:r>
            <a:endParaRPr lang="zh-CN" altLang="en-US" sz="2000" b="0"/>
          </a:p>
        </p:txBody>
      </p:sp>
      <p:sp>
        <p:nvSpPr>
          <p:cNvPr id="333854" name="Rectangle 30"/>
          <p:cNvSpPr>
            <a:spLocks noChangeArrowheads="1"/>
          </p:cNvSpPr>
          <p:nvPr/>
        </p:nvSpPr>
        <p:spPr bwMode="auto">
          <a:xfrm>
            <a:off x="5410200" y="1752600"/>
            <a:ext cx="838200" cy="304800"/>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3855" name="Text Box 31"/>
          <p:cNvSpPr txBox="1">
            <a:spLocks noChangeArrowheads="1"/>
          </p:cNvSpPr>
          <p:nvPr/>
        </p:nvSpPr>
        <p:spPr bwMode="auto">
          <a:xfrm>
            <a:off x="5638800" y="17145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20H</a:t>
            </a:r>
            <a:endParaRPr lang="en-US" altLang="zh-CN" sz="900">
              <a:solidFill>
                <a:srgbClr val="FF0000"/>
              </a:solidFill>
            </a:endParaRPr>
          </a:p>
        </p:txBody>
      </p:sp>
      <p:sp>
        <p:nvSpPr>
          <p:cNvPr id="333856" name="Line 32"/>
          <p:cNvSpPr>
            <a:spLocks noChangeShapeType="1"/>
          </p:cNvSpPr>
          <p:nvPr/>
        </p:nvSpPr>
        <p:spPr bwMode="auto">
          <a:xfrm>
            <a:off x="5867400" y="2057400"/>
            <a:ext cx="0" cy="8382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3857" name="Line 33"/>
          <p:cNvSpPr>
            <a:spLocks noChangeShapeType="1"/>
          </p:cNvSpPr>
          <p:nvPr/>
        </p:nvSpPr>
        <p:spPr bwMode="auto">
          <a:xfrm>
            <a:off x="5486400" y="3276600"/>
            <a:ext cx="0" cy="5334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3858" name="Line 34"/>
          <p:cNvSpPr>
            <a:spLocks noChangeShapeType="1"/>
          </p:cNvSpPr>
          <p:nvPr/>
        </p:nvSpPr>
        <p:spPr bwMode="auto">
          <a:xfrm>
            <a:off x="5867400" y="2895600"/>
            <a:ext cx="381000" cy="0"/>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3859" name="Line 35"/>
          <p:cNvSpPr>
            <a:spLocks noChangeShapeType="1"/>
          </p:cNvSpPr>
          <p:nvPr/>
        </p:nvSpPr>
        <p:spPr bwMode="auto">
          <a:xfrm>
            <a:off x="5486400" y="3276600"/>
            <a:ext cx="762000" cy="0"/>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3860" name="Line 36"/>
          <p:cNvSpPr>
            <a:spLocks noChangeShapeType="1"/>
          </p:cNvSpPr>
          <p:nvPr/>
        </p:nvSpPr>
        <p:spPr bwMode="auto">
          <a:xfrm>
            <a:off x="6629400" y="3048000"/>
            <a:ext cx="457200" cy="0"/>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3861" name="Rectangle 37"/>
          <p:cNvSpPr>
            <a:spLocks noChangeArrowheads="1"/>
          </p:cNvSpPr>
          <p:nvPr/>
        </p:nvSpPr>
        <p:spPr bwMode="auto">
          <a:xfrm>
            <a:off x="4724400" y="3810000"/>
            <a:ext cx="1524000" cy="3048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3862" name="Text Box 38"/>
          <p:cNvSpPr txBox="1">
            <a:spLocks noChangeArrowheads="1"/>
          </p:cNvSpPr>
          <p:nvPr/>
        </p:nvSpPr>
        <p:spPr bwMode="auto">
          <a:xfrm>
            <a:off x="4716463" y="3771900"/>
            <a:ext cx="18272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FF0000"/>
                </a:solidFill>
              </a:rPr>
              <a:t>FED20000H</a:t>
            </a:r>
          </a:p>
        </p:txBody>
      </p:sp>
      <p:sp>
        <p:nvSpPr>
          <p:cNvPr id="333863" name="Text Box 39"/>
          <p:cNvSpPr txBox="1">
            <a:spLocks noChangeArrowheads="1"/>
          </p:cNvSpPr>
          <p:nvPr/>
        </p:nvSpPr>
        <p:spPr bwMode="auto">
          <a:xfrm>
            <a:off x="4648200" y="4953000"/>
            <a:ext cx="4191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zh-CN" altLang="en-US" sz="3200">
                <a:solidFill>
                  <a:srgbClr val="800000"/>
                </a:solidFill>
              </a:rPr>
              <a:t>操作数</a:t>
            </a:r>
            <a:r>
              <a:rPr lang="en-US" altLang="zh-CN" sz="3200">
                <a:solidFill>
                  <a:srgbClr val="800000"/>
                </a:solidFill>
              </a:rPr>
              <a:t>S=((R</a:t>
            </a:r>
            <a:r>
              <a:rPr lang="en-US" altLang="zh-CN" sz="3200" baseline="-25000">
                <a:solidFill>
                  <a:srgbClr val="800000"/>
                </a:solidFill>
              </a:rPr>
              <a:t>b</a:t>
            </a:r>
            <a:r>
              <a:rPr lang="en-US" altLang="zh-CN" sz="3200">
                <a:solidFill>
                  <a:srgbClr val="800000"/>
                </a:solidFill>
              </a:rPr>
              <a:t>)+D)</a:t>
            </a:r>
          </a:p>
        </p:txBody>
      </p:sp>
      <p:sp>
        <p:nvSpPr>
          <p:cNvPr id="333864" name="AutoShape 40">
            <a:hlinkClick r:id="rId2" action="ppaction://hlinksldjump"/>
          </p:cNvPr>
          <p:cNvSpPr>
            <a:spLocks noChangeArrowheads="1"/>
          </p:cNvSpPr>
          <p:nvPr/>
        </p:nvSpPr>
        <p:spPr bwMode="auto">
          <a:xfrm>
            <a:off x="7308850" y="1052513"/>
            <a:ext cx="719138" cy="215900"/>
          </a:xfrm>
          <a:prstGeom prst="rightArrow">
            <a:avLst>
              <a:gd name="adj1" fmla="val 50000"/>
              <a:gd name="adj2" fmla="val 83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38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38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38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38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338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33854"/>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333855"/>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333861"/>
                                        </p:tgtEl>
                                        <p:attrNameLst>
                                          <p:attrName>style.visibility</p:attrName>
                                        </p:attrNameLst>
                                      </p:cBhvr>
                                      <p:to>
                                        <p:strVal val="visible"/>
                                      </p:to>
                                    </p:set>
                                  </p:childTnLst>
                                </p:cTn>
                              </p:par>
                            </p:childTnLst>
                          </p:cTn>
                        </p:par>
                        <p:par>
                          <p:cTn id="34" fill="hold" nodeType="afterGroup">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33386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333856"/>
                                        </p:tgtEl>
                                        <p:attrNameLst>
                                          <p:attrName>style.visibility</p:attrName>
                                        </p:attrNameLst>
                                      </p:cBhvr>
                                      <p:to>
                                        <p:strVal val="visible"/>
                                      </p:to>
                                    </p:set>
                                    <p:animEffect transition="in" filter="wipe(up)">
                                      <p:cBhvr>
                                        <p:cTn id="41" dur="500"/>
                                        <p:tgtEl>
                                          <p:spTgt spid="333856"/>
                                        </p:tgtEl>
                                      </p:cBhvr>
                                    </p:animEffect>
                                  </p:childTnLst>
                                </p:cTn>
                              </p:par>
                            </p:childTnLst>
                          </p:cTn>
                        </p:par>
                        <p:par>
                          <p:cTn id="42" fill="hold" nodeType="afterGroup">
                            <p:stCondLst>
                              <p:cond delay="500"/>
                            </p:stCondLst>
                            <p:childTnLst>
                              <p:par>
                                <p:cTn id="43" presetID="22" presetClass="entr" presetSubtype="4" fill="hold" grpId="0" nodeType="afterEffect">
                                  <p:stCondLst>
                                    <p:cond delay="0"/>
                                  </p:stCondLst>
                                  <p:childTnLst>
                                    <p:set>
                                      <p:cBhvr>
                                        <p:cTn id="44" dur="1" fill="hold">
                                          <p:stCondLst>
                                            <p:cond delay="0"/>
                                          </p:stCondLst>
                                        </p:cTn>
                                        <p:tgtEl>
                                          <p:spTgt spid="333857"/>
                                        </p:tgtEl>
                                        <p:attrNameLst>
                                          <p:attrName>style.visibility</p:attrName>
                                        </p:attrNameLst>
                                      </p:cBhvr>
                                      <p:to>
                                        <p:strVal val="visible"/>
                                      </p:to>
                                    </p:set>
                                    <p:animEffect transition="in" filter="wipe(down)">
                                      <p:cBhvr>
                                        <p:cTn id="45" dur="500"/>
                                        <p:tgtEl>
                                          <p:spTgt spid="333857"/>
                                        </p:tgtEl>
                                      </p:cBhvr>
                                    </p:animEffect>
                                  </p:childTnLst>
                                </p:cTn>
                              </p:par>
                            </p:childTnLst>
                          </p:cTn>
                        </p:par>
                        <p:par>
                          <p:cTn id="46" fill="hold" nodeType="afterGroup">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333858"/>
                                        </p:tgtEl>
                                        <p:attrNameLst>
                                          <p:attrName>style.visibility</p:attrName>
                                        </p:attrNameLst>
                                      </p:cBhvr>
                                      <p:to>
                                        <p:strVal val="visible"/>
                                      </p:to>
                                    </p:set>
                                    <p:animEffect transition="in" filter="wipe(left)">
                                      <p:cBhvr>
                                        <p:cTn id="49" dur="500"/>
                                        <p:tgtEl>
                                          <p:spTgt spid="333858"/>
                                        </p:tgtEl>
                                      </p:cBhvr>
                                    </p:animEffect>
                                  </p:childTnLst>
                                </p:cTn>
                              </p:par>
                            </p:childTnLst>
                          </p:cTn>
                        </p:par>
                        <p:par>
                          <p:cTn id="50" fill="hold" nodeType="afterGroup">
                            <p:stCondLst>
                              <p:cond delay="1500"/>
                            </p:stCondLst>
                            <p:childTnLst>
                              <p:par>
                                <p:cTn id="51" presetID="22" presetClass="entr" presetSubtype="8" fill="hold" grpId="0" nodeType="afterEffect">
                                  <p:stCondLst>
                                    <p:cond delay="0"/>
                                  </p:stCondLst>
                                  <p:childTnLst>
                                    <p:set>
                                      <p:cBhvr>
                                        <p:cTn id="52" dur="1" fill="hold">
                                          <p:stCondLst>
                                            <p:cond delay="0"/>
                                          </p:stCondLst>
                                        </p:cTn>
                                        <p:tgtEl>
                                          <p:spTgt spid="333859"/>
                                        </p:tgtEl>
                                        <p:attrNameLst>
                                          <p:attrName>style.visibility</p:attrName>
                                        </p:attrNameLst>
                                      </p:cBhvr>
                                      <p:to>
                                        <p:strVal val="visible"/>
                                      </p:to>
                                    </p:set>
                                    <p:animEffect transition="in" filter="wipe(left)">
                                      <p:cBhvr>
                                        <p:cTn id="53" dur="500"/>
                                        <p:tgtEl>
                                          <p:spTgt spid="333859"/>
                                        </p:tgtEl>
                                      </p:cBhvr>
                                    </p:animEffect>
                                  </p:childTnLst>
                                </p:cTn>
                              </p:par>
                            </p:childTnLst>
                          </p:cTn>
                        </p:par>
                        <p:par>
                          <p:cTn id="54" fill="hold" nodeType="afterGroup">
                            <p:stCondLst>
                              <p:cond delay="2000"/>
                            </p:stCondLst>
                            <p:childTnLst>
                              <p:par>
                                <p:cTn id="55" presetID="22" presetClass="entr" presetSubtype="8" fill="hold" grpId="0" nodeType="afterEffect">
                                  <p:stCondLst>
                                    <p:cond delay="0"/>
                                  </p:stCondLst>
                                  <p:childTnLst>
                                    <p:set>
                                      <p:cBhvr>
                                        <p:cTn id="56" dur="1" fill="hold">
                                          <p:stCondLst>
                                            <p:cond delay="0"/>
                                          </p:stCondLst>
                                        </p:cTn>
                                        <p:tgtEl>
                                          <p:spTgt spid="333860"/>
                                        </p:tgtEl>
                                        <p:attrNameLst>
                                          <p:attrName>style.visibility</p:attrName>
                                        </p:attrNameLst>
                                      </p:cBhvr>
                                      <p:to>
                                        <p:strVal val="visible"/>
                                      </p:to>
                                    </p:set>
                                    <p:animEffect transition="in" filter="wipe(left)">
                                      <p:cBhvr>
                                        <p:cTn id="57" dur="500"/>
                                        <p:tgtEl>
                                          <p:spTgt spid="333860"/>
                                        </p:tgtEl>
                                      </p:cBhvr>
                                    </p:animEffect>
                                  </p:childTnLst>
                                </p:cTn>
                              </p:par>
                            </p:childTnLst>
                          </p:cTn>
                        </p:par>
                        <p:par>
                          <p:cTn id="58" fill="hold" nodeType="afterGroup">
                            <p:stCondLst>
                              <p:cond delay="2500"/>
                            </p:stCondLst>
                            <p:childTnLst>
                              <p:par>
                                <p:cTn id="59" presetID="1" presetClass="entr" presetSubtype="0" fill="hold" grpId="0" nodeType="afterEffect">
                                  <p:stCondLst>
                                    <p:cond delay="1000"/>
                                  </p:stCondLst>
                                  <p:childTnLst>
                                    <p:set>
                                      <p:cBhvr>
                                        <p:cTn id="60" dur="1" fill="hold">
                                          <p:stCondLst>
                                            <p:cond delay="499"/>
                                          </p:stCondLst>
                                        </p:cTn>
                                        <p:tgtEl>
                                          <p:spTgt spid="33385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333852"/>
                                        </p:tgtEl>
                                        <p:attrNameLst>
                                          <p:attrName>style.visibility</p:attrName>
                                        </p:attrNameLst>
                                      </p:cBhvr>
                                      <p:to>
                                        <p:strVal val="visible"/>
                                      </p:to>
                                    </p:set>
                                  </p:childTnLst>
                                </p:cTn>
                              </p:par>
                            </p:childTnLst>
                          </p:cTn>
                        </p:par>
                        <p:par>
                          <p:cTn id="65" fill="hold" nodeType="afterGroup">
                            <p:stCondLst>
                              <p:cond delay="500"/>
                            </p:stCondLst>
                            <p:childTnLst>
                              <p:par>
                                <p:cTn id="66" presetID="1" presetClass="entr" presetSubtype="0" fill="hold" grpId="0" nodeType="afterEffect">
                                  <p:stCondLst>
                                    <p:cond delay="0"/>
                                  </p:stCondLst>
                                  <p:childTnLst>
                                    <p:set>
                                      <p:cBhvr>
                                        <p:cTn id="67" dur="1" fill="hold">
                                          <p:stCondLst>
                                            <p:cond delay="499"/>
                                          </p:stCondLst>
                                        </p:cTn>
                                        <p:tgtEl>
                                          <p:spTgt spid="333853"/>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3338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autoUpdateAnimBg="0"/>
      <p:bldP spid="333851" grpId="0" autoUpdateAnimBg="0"/>
      <p:bldP spid="333852" grpId="0" animBg="1"/>
      <p:bldP spid="333853" grpId="0" autoUpdateAnimBg="0"/>
      <p:bldP spid="333854" grpId="0" animBg="1"/>
      <p:bldP spid="333855" grpId="0" autoUpdateAnimBg="0"/>
      <p:bldP spid="333856" grpId="0" animBg="1"/>
      <p:bldP spid="333857" grpId="0" animBg="1"/>
      <p:bldP spid="333858" grpId="0" animBg="1"/>
      <p:bldP spid="333859" grpId="0" animBg="1"/>
      <p:bldP spid="333860" grpId="0" animBg="1"/>
      <p:bldP spid="333861" grpId="0" animBg="1"/>
      <p:bldP spid="333862" grpId="0" autoUpdateAnimBg="0"/>
      <p:bldP spid="33386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08898"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3.1 </a:t>
            </a:r>
            <a:r>
              <a:rPr lang="zh-CN" altLang="en-US" sz="2400">
                <a:solidFill>
                  <a:schemeClr val="tx1"/>
                </a:solidFill>
                <a:latin typeface="宋体" pitchFamily="2" charset="-122"/>
              </a:rPr>
              <a:t>指令格式</a:t>
            </a:r>
          </a:p>
        </p:txBody>
      </p:sp>
      <p:sp>
        <p:nvSpPr>
          <p:cNvPr id="208899" name="Rectangle 3"/>
          <p:cNvSpPr>
            <a:spLocks noGrp="1" noChangeArrowheads="1"/>
          </p:cNvSpPr>
          <p:nvPr>
            <p:ph type="body" idx="4294967295"/>
          </p:nvPr>
        </p:nvSpPr>
        <p:spPr>
          <a:xfrm>
            <a:off x="179388" y="838200"/>
            <a:ext cx="8839200" cy="6096000"/>
          </a:xfrm>
        </p:spPr>
        <p:txBody>
          <a:bodyPr/>
          <a:lstStyle/>
          <a:p>
            <a:pPr>
              <a:buFontTx/>
              <a:buNone/>
            </a:pPr>
            <a:r>
              <a:rPr lang="en-US" altLang="zh-CN" b="1">
                <a:latin typeface="Times New Roman" pitchFamily="18" charset="0"/>
              </a:rPr>
              <a:t>            </a:t>
            </a:r>
            <a:r>
              <a:rPr lang="zh-CN" altLang="en-US" b="1">
                <a:latin typeface="Times New Roman" pitchFamily="18" charset="0"/>
              </a:rPr>
              <a:t>指令的长度是指一条指令中所包含的二进制代码的位数，它取决于</a:t>
            </a:r>
            <a:r>
              <a:rPr lang="zh-CN" altLang="en-US" b="1">
                <a:solidFill>
                  <a:srgbClr val="FF0000"/>
                </a:solidFill>
                <a:latin typeface="Times New Roman" pitchFamily="18" charset="0"/>
              </a:rPr>
              <a:t>操作码字段的长度</a:t>
            </a:r>
            <a:r>
              <a:rPr lang="zh-CN" altLang="en-US" b="1">
                <a:latin typeface="Times New Roman" pitchFamily="18" charset="0"/>
              </a:rPr>
              <a:t>、</a:t>
            </a:r>
            <a:r>
              <a:rPr lang="zh-CN" altLang="en-US" b="1">
                <a:solidFill>
                  <a:srgbClr val="FF0000"/>
                </a:solidFill>
                <a:latin typeface="Times New Roman" pitchFamily="18" charset="0"/>
              </a:rPr>
              <a:t>操作数地址的个数及长度</a:t>
            </a:r>
            <a:r>
              <a:rPr lang="zh-CN" altLang="en-US" b="1">
                <a:latin typeface="Times New Roman" pitchFamily="18" charset="0"/>
              </a:rPr>
              <a:t>。指令长度应：</a:t>
            </a:r>
          </a:p>
          <a:p>
            <a:pPr>
              <a:buFontTx/>
              <a:buNone/>
            </a:pPr>
            <a:r>
              <a:rPr lang="zh-CN" altLang="en-US" b="1">
                <a:latin typeface="Times New Roman" pitchFamily="18" charset="0"/>
              </a:rPr>
              <a:t>             ① 尽可能短</a:t>
            </a:r>
          </a:p>
          <a:p>
            <a:pPr>
              <a:lnSpc>
                <a:spcPct val="80000"/>
              </a:lnSpc>
              <a:buFontTx/>
              <a:buNone/>
            </a:pPr>
            <a:r>
              <a:rPr lang="zh-CN" altLang="en-US" b="1">
                <a:latin typeface="Times New Roman" pitchFamily="18" charset="0"/>
              </a:rPr>
              <a:t>             ② 等于字节的整数倍</a:t>
            </a:r>
          </a:p>
          <a:p>
            <a:pPr>
              <a:buFontTx/>
              <a:buNone/>
            </a:pPr>
            <a:r>
              <a:rPr lang="zh-CN" altLang="en-US" b="1">
                <a:latin typeface="Times New Roman" pitchFamily="18" charset="0"/>
              </a:rPr>
              <a:t>            指令长度可以等于机器字长，也可以大于或小于机器字长。</a:t>
            </a:r>
          </a:p>
          <a:p>
            <a:pPr>
              <a:buFontTx/>
              <a:buNone/>
            </a:pPr>
            <a:r>
              <a:rPr lang="zh-CN" altLang="en-US" b="1">
                <a:latin typeface="Times New Roman" pitchFamily="18" charset="0"/>
              </a:rPr>
              <a:t>            在一个指令系统中，若所有指令的长度都是相等的，称为</a:t>
            </a:r>
            <a:r>
              <a:rPr lang="zh-CN" altLang="en-US" b="1">
                <a:solidFill>
                  <a:srgbClr val="FF0000"/>
                </a:solidFill>
                <a:latin typeface="Times New Roman" pitchFamily="18" charset="0"/>
              </a:rPr>
              <a:t>定长指令字结构</a:t>
            </a:r>
            <a:r>
              <a:rPr lang="zh-CN" altLang="en-US" b="1">
                <a:latin typeface="Times New Roman" pitchFamily="18" charset="0"/>
              </a:rPr>
              <a:t>；若各种指令的长度随指令功能而异，称为</a:t>
            </a:r>
            <a:r>
              <a:rPr lang="zh-CN" altLang="en-US" b="1">
                <a:solidFill>
                  <a:srgbClr val="FF0000"/>
                </a:solidFill>
                <a:latin typeface="Times New Roman" pitchFamily="18" charset="0"/>
              </a:rPr>
              <a:t>变长指令字结构。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8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88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88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88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88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5"/>
          <p:cNvSpPr>
            <a:spLocks noGrp="1"/>
          </p:cNvSpPr>
          <p:nvPr>
            <p:ph type="ftr" sz="quarter" idx="12"/>
          </p:nvPr>
        </p:nvSpPr>
        <p:spPr/>
        <p:txBody>
          <a:bodyPr/>
          <a:lstStyle/>
          <a:p>
            <a:r>
              <a:rPr lang="zh-CN" altLang="en-US"/>
              <a:t>华南理工大学广州学院</a:t>
            </a:r>
          </a:p>
        </p:txBody>
      </p:sp>
      <p:sp>
        <p:nvSpPr>
          <p:cNvPr id="242690" name="Rectangle 2"/>
          <p:cNvSpPr>
            <a:spLocks noGrp="1" noChangeArrowheads="1"/>
          </p:cNvSpPr>
          <p:nvPr>
            <p:ph type="title"/>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宋体" pitchFamily="2" charset="-122"/>
              </a:rPr>
              <a:t>寻址技术</a:t>
            </a:r>
          </a:p>
        </p:txBody>
      </p:sp>
      <p:sp>
        <p:nvSpPr>
          <p:cNvPr id="242691" name="Rectangle 3"/>
          <p:cNvSpPr>
            <a:spLocks noGrp="1" noChangeArrowheads="1"/>
          </p:cNvSpPr>
          <p:nvPr>
            <p:ph type="body" idx="1"/>
          </p:nvPr>
        </p:nvSpPr>
        <p:spPr>
          <a:xfrm>
            <a:off x="403225" y="855663"/>
            <a:ext cx="8131175" cy="5468937"/>
          </a:xfrm>
        </p:spPr>
        <p:txBody>
          <a:bodyPr/>
          <a:lstStyle/>
          <a:p>
            <a:pPr>
              <a:lnSpc>
                <a:spcPct val="90000"/>
              </a:lnSpc>
              <a:buFontTx/>
              <a:buNone/>
            </a:pPr>
            <a:r>
              <a:rPr lang="en-US" altLang="zh-CN" b="1">
                <a:latin typeface="Times New Roman" pitchFamily="18" charset="0"/>
              </a:rPr>
              <a:t>            </a:t>
            </a:r>
            <a:r>
              <a:rPr lang="zh-CN" altLang="en-US" b="1">
                <a:latin typeface="Times New Roman" pitchFamily="18" charset="0"/>
              </a:rPr>
              <a:t>基址寻址和变址寻址在形成有效地址时所用的算法是相同的，而且在一些计算机中，这两种寻址方式都是由同样的硬件来实现的。</a:t>
            </a:r>
          </a:p>
          <a:p>
            <a:pPr>
              <a:lnSpc>
                <a:spcPct val="90000"/>
              </a:lnSpc>
              <a:buFontTx/>
              <a:buNone/>
            </a:pPr>
            <a:r>
              <a:rPr lang="zh-CN" altLang="en-US" b="1">
                <a:latin typeface="Times New Roman" pitchFamily="18" charset="0"/>
              </a:rPr>
              <a:t>            但这两种寻址方式应用的场合不同，</a:t>
            </a:r>
            <a:r>
              <a:rPr lang="zh-CN" altLang="en-US" b="1">
                <a:solidFill>
                  <a:srgbClr val="FF0000"/>
                </a:solidFill>
                <a:latin typeface="Times New Roman" pitchFamily="18" charset="0"/>
              </a:rPr>
              <a:t>变址寻址是面向用户的，用于访问字符串、向量和数组等成批数据；</a:t>
            </a:r>
            <a:r>
              <a:rPr lang="zh-CN" altLang="en-US" b="1">
                <a:solidFill>
                  <a:srgbClr val="002E82"/>
                </a:solidFill>
                <a:latin typeface="Times New Roman" pitchFamily="18" charset="0"/>
              </a:rPr>
              <a:t>而基址寻址面向系统，主要用于逻辑地址和物理地址的变换，用以解决程序在主存中的再定位和扩大寻址空间等问题。</a:t>
            </a:r>
            <a:r>
              <a:rPr lang="zh-CN" altLang="en-US" b="1">
                <a:latin typeface="Times New Roman" pitchFamily="18" charset="0"/>
              </a:rPr>
              <a:t>在某些大型机中，基址寄存器只能由特权指令来管理，用户指令无权操作和修改。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26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26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74" name="页脚占位符 3"/>
          <p:cNvSpPr>
            <a:spLocks noGrp="1"/>
          </p:cNvSpPr>
          <p:nvPr>
            <p:ph type="ftr" sz="quarter" idx="12"/>
          </p:nvPr>
        </p:nvSpPr>
        <p:spPr/>
        <p:txBody>
          <a:bodyPr/>
          <a:lstStyle/>
          <a:p>
            <a:r>
              <a:rPr lang="zh-CN" altLang="en-US"/>
              <a:t>华南理工大学广州学院</a:t>
            </a:r>
          </a:p>
        </p:txBody>
      </p:sp>
      <p:grpSp>
        <p:nvGrpSpPr>
          <p:cNvPr id="243714" name="Group 2"/>
          <p:cNvGrpSpPr>
            <a:grpSpLocks/>
          </p:cNvGrpSpPr>
          <p:nvPr/>
        </p:nvGrpSpPr>
        <p:grpSpPr bwMode="auto">
          <a:xfrm>
            <a:off x="4038600" y="1371600"/>
            <a:ext cx="4876800" cy="3124200"/>
            <a:chOff x="2544" y="864"/>
            <a:chExt cx="3072" cy="1968"/>
          </a:xfrm>
        </p:grpSpPr>
        <p:sp>
          <p:nvSpPr>
            <p:cNvPr id="243715" name="Text Box 3"/>
            <p:cNvSpPr txBox="1">
              <a:spLocks noChangeArrowheads="1"/>
            </p:cNvSpPr>
            <p:nvPr/>
          </p:nvSpPr>
          <p:spPr bwMode="auto">
            <a:xfrm>
              <a:off x="4416" y="1296"/>
              <a:ext cx="768" cy="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FF0000"/>
                  </a:solidFill>
                </a:rPr>
                <a:t>操作数</a:t>
              </a:r>
              <a:endParaRPr lang="zh-CN" altLang="en-US" sz="2000" b="0"/>
            </a:p>
          </p:txBody>
        </p:sp>
        <p:sp>
          <p:nvSpPr>
            <p:cNvPr id="243716" name="Text Box 4"/>
            <p:cNvSpPr txBox="1">
              <a:spLocks noChangeArrowheads="1"/>
            </p:cNvSpPr>
            <p:nvPr/>
          </p:nvSpPr>
          <p:spPr bwMode="auto">
            <a:xfrm>
              <a:off x="4416" y="2256"/>
              <a:ext cx="768" cy="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FF0000"/>
                  </a:solidFill>
                </a:rPr>
                <a:t>操作数</a:t>
              </a:r>
              <a:endParaRPr lang="zh-CN" altLang="en-US" sz="2000" b="0"/>
            </a:p>
          </p:txBody>
        </p:sp>
        <p:sp>
          <p:nvSpPr>
            <p:cNvPr id="243717" name="Line 5"/>
            <p:cNvSpPr>
              <a:spLocks noChangeShapeType="1"/>
            </p:cNvSpPr>
            <p:nvPr/>
          </p:nvSpPr>
          <p:spPr bwMode="auto">
            <a:xfrm>
              <a:off x="3360" y="1296"/>
              <a:ext cx="0" cy="528"/>
            </a:xfrm>
            <a:prstGeom prst="line">
              <a:avLst/>
            </a:prstGeom>
            <a:noFill/>
            <a:ln w="3810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18" name="Line 6"/>
            <p:cNvSpPr>
              <a:spLocks noChangeShapeType="1"/>
            </p:cNvSpPr>
            <p:nvPr/>
          </p:nvSpPr>
          <p:spPr bwMode="auto">
            <a:xfrm>
              <a:off x="3360" y="1824"/>
              <a:ext cx="240" cy="0"/>
            </a:xfrm>
            <a:prstGeom prst="line">
              <a:avLst/>
            </a:prstGeom>
            <a:noFill/>
            <a:ln w="38100"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19" name="Rectangle 7"/>
            <p:cNvSpPr>
              <a:spLocks noChangeArrowheads="1"/>
            </p:cNvSpPr>
            <p:nvPr/>
          </p:nvSpPr>
          <p:spPr bwMode="auto">
            <a:xfrm>
              <a:off x="2640" y="1104"/>
              <a:ext cx="964" cy="192"/>
            </a:xfrm>
            <a:prstGeom prst="rect">
              <a:avLst/>
            </a:prstGeom>
            <a:solidFill>
              <a:srgbClr val="FFFFD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3720" name="Rectangle 8"/>
            <p:cNvSpPr>
              <a:spLocks noChangeArrowheads="1"/>
            </p:cNvSpPr>
            <p:nvPr/>
          </p:nvSpPr>
          <p:spPr bwMode="auto">
            <a:xfrm>
              <a:off x="4224" y="1104"/>
              <a:ext cx="960" cy="16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3721" name="Line 9"/>
            <p:cNvSpPr>
              <a:spLocks noChangeShapeType="1"/>
            </p:cNvSpPr>
            <p:nvPr/>
          </p:nvSpPr>
          <p:spPr bwMode="auto">
            <a:xfrm>
              <a:off x="4224" y="1824"/>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3722" name="Line 10"/>
            <p:cNvSpPr>
              <a:spLocks noChangeShapeType="1"/>
            </p:cNvSpPr>
            <p:nvPr/>
          </p:nvSpPr>
          <p:spPr bwMode="auto">
            <a:xfrm>
              <a:off x="4224" y="2016"/>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3723" name="Text Box 11"/>
            <p:cNvSpPr txBox="1">
              <a:spLocks noChangeArrowheads="1"/>
            </p:cNvSpPr>
            <p:nvPr/>
          </p:nvSpPr>
          <p:spPr bwMode="auto">
            <a:xfrm>
              <a:off x="2688" y="1066"/>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OP</a:t>
              </a:r>
            </a:p>
          </p:txBody>
        </p:sp>
        <p:sp>
          <p:nvSpPr>
            <p:cNvPr id="243724" name="Text Box 12"/>
            <p:cNvSpPr txBox="1">
              <a:spLocks noChangeArrowheads="1"/>
            </p:cNvSpPr>
            <p:nvPr/>
          </p:nvSpPr>
          <p:spPr bwMode="auto">
            <a:xfrm>
              <a:off x="2640" y="864"/>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A50021"/>
                  </a:solidFill>
                </a:rPr>
                <a:t>指令寄存器</a:t>
              </a:r>
              <a:endParaRPr lang="zh-CN" altLang="en-US" sz="900">
                <a:solidFill>
                  <a:srgbClr val="A50021"/>
                </a:solidFill>
              </a:endParaRPr>
            </a:p>
          </p:txBody>
        </p:sp>
        <p:sp>
          <p:nvSpPr>
            <p:cNvPr id="243725" name="Text Box 13"/>
            <p:cNvSpPr txBox="1">
              <a:spLocks noChangeArrowheads="1"/>
            </p:cNvSpPr>
            <p:nvPr/>
          </p:nvSpPr>
          <p:spPr bwMode="auto">
            <a:xfrm>
              <a:off x="4320" y="864"/>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A50021"/>
                  </a:solidFill>
                </a:rPr>
                <a:t>主存储器</a:t>
              </a:r>
            </a:p>
          </p:txBody>
        </p:sp>
        <p:sp>
          <p:nvSpPr>
            <p:cNvPr id="243726" name="Text Box 14"/>
            <p:cNvSpPr txBox="1">
              <a:spLocks noChangeArrowheads="1"/>
            </p:cNvSpPr>
            <p:nvPr/>
          </p:nvSpPr>
          <p:spPr bwMode="auto">
            <a:xfrm>
              <a:off x="3216" y="1056"/>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D</a:t>
              </a:r>
              <a:endParaRPr lang="en-US" altLang="zh-CN" sz="900">
                <a:solidFill>
                  <a:srgbClr val="FF0000"/>
                </a:solidFill>
              </a:endParaRPr>
            </a:p>
          </p:txBody>
        </p:sp>
        <p:sp>
          <p:nvSpPr>
            <p:cNvPr id="243727" name="Text Box 15"/>
            <p:cNvSpPr txBox="1">
              <a:spLocks noChangeArrowheads="1"/>
            </p:cNvSpPr>
            <p:nvPr/>
          </p:nvSpPr>
          <p:spPr bwMode="auto">
            <a:xfrm>
              <a:off x="4512" y="1776"/>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FF0000"/>
                  </a:solidFill>
                </a:rPr>
                <a:t>指令</a:t>
              </a:r>
              <a:endParaRPr lang="zh-CN" altLang="en-US" sz="2000" b="0"/>
            </a:p>
          </p:txBody>
        </p:sp>
        <p:sp>
          <p:nvSpPr>
            <p:cNvPr id="243728" name="Line 16"/>
            <p:cNvSpPr>
              <a:spLocks noChangeShapeType="1"/>
            </p:cNvSpPr>
            <p:nvPr/>
          </p:nvSpPr>
          <p:spPr bwMode="auto">
            <a:xfrm>
              <a:off x="4032" y="1920"/>
              <a:ext cx="192"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29" name="Line 17"/>
            <p:cNvSpPr>
              <a:spLocks noChangeShapeType="1"/>
            </p:cNvSpPr>
            <p:nvPr/>
          </p:nvSpPr>
          <p:spPr bwMode="auto">
            <a:xfrm flipV="1">
              <a:off x="3072" y="1104"/>
              <a:ext cx="0"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30" name="Rectangle 18"/>
            <p:cNvSpPr>
              <a:spLocks noChangeArrowheads="1"/>
            </p:cNvSpPr>
            <p:nvPr/>
          </p:nvSpPr>
          <p:spPr bwMode="auto">
            <a:xfrm>
              <a:off x="2640" y="2400"/>
              <a:ext cx="960" cy="192"/>
            </a:xfrm>
            <a:prstGeom prst="rect">
              <a:avLst/>
            </a:prstGeom>
            <a:solidFill>
              <a:srgbClr val="FFFFD5"/>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31" name="Text Box 19"/>
            <p:cNvSpPr txBox="1">
              <a:spLocks noChangeArrowheads="1"/>
            </p:cNvSpPr>
            <p:nvPr/>
          </p:nvSpPr>
          <p:spPr bwMode="auto">
            <a:xfrm>
              <a:off x="2736" y="2352"/>
              <a:ext cx="100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zh-CN" altLang="en-US" sz="2000">
                  <a:solidFill>
                    <a:srgbClr val="FF0000"/>
                  </a:solidFill>
                </a:rPr>
                <a:t>指令地址</a:t>
              </a:r>
            </a:p>
          </p:txBody>
        </p:sp>
        <p:sp>
          <p:nvSpPr>
            <p:cNvPr id="243732" name="Line 20"/>
            <p:cNvSpPr>
              <a:spLocks noChangeShapeType="1"/>
            </p:cNvSpPr>
            <p:nvPr/>
          </p:nvSpPr>
          <p:spPr bwMode="auto">
            <a:xfrm flipV="1">
              <a:off x="3120" y="2064"/>
              <a:ext cx="0" cy="336"/>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33" name="Line 21"/>
            <p:cNvSpPr>
              <a:spLocks noChangeShapeType="1"/>
            </p:cNvSpPr>
            <p:nvPr/>
          </p:nvSpPr>
          <p:spPr bwMode="auto">
            <a:xfrm>
              <a:off x="3120" y="2064"/>
              <a:ext cx="480"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34" name="AutoShape 22"/>
            <p:cNvSpPr>
              <a:spLocks noChangeArrowheads="1"/>
            </p:cNvSpPr>
            <p:nvPr/>
          </p:nvSpPr>
          <p:spPr bwMode="auto">
            <a:xfrm rot="-5400000">
              <a:off x="3384" y="1800"/>
              <a:ext cx="672"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D3F1B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35" name="Text Box 23"/>
            <p:cNvSpPr txBox="1">
              <a:spLocks noChangeArrowheads="1"/>
            </p:cNvSpPr>
            <p:nvPr/>
          </p:nvSpPr>
          <p:spPr bwMode="auto">
            <a:xfrm rot="5400000">
              <a:off x="3461" y="1819"/>
              <a:ext cx="52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FF0000"/>
                  </a:solidFill>
                </a:rPr>
                <a:t>ALU</a:t>
              </a:r>
              <a:endParaRPr lang="en-US" altLang="zh-CN" sz="2000"/>
            </a:p>
          </p:txBody>
        </p:sp>
        <p:sp>
          <p:nvSpPr>
            <p:cNvPr id="243736" name="Text Box 24"/>
            <p:cNvSpPr txBox="1">
              <a:spLocks noChangeArrowheads="1"/>
            </p:cNvSpPr>
            <p:nvPr/>
          </p:nvSpPr>
          <p:spPr bwMode="auto">
            <a:xfrm>
              <a:off x="2544" y="2582"/>
              <a:ext cx="1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A50021"/>
                  </a:solidFill>
                </a:rPr>
                <a:t>程序计数器</a:t>
              </a:r>
              <a:r>
                <a:rPr lang="en-US" altLang="zh-CN" sz="2000">
                  <a:solidFill>
                    <a:srgbClr val="A50021"/>
                  </a:solidFill>
                </a:rPr>
                <a:t>PC</a:t>
              </a:r>
              <a:endParaRPr lang="en-US" altLang="zh-CN" sz="900">
                <a:solidFill>
                  <a:srgbClr val="A50021"/>
                </a:solidFill>
              </a:endParaRPr>
            </a:p>
          </p:txBody>
        </p:sp>
        <p:sp>
          <p:nvSpPr>
            <p:cNvPr id="243737" name="Line 25"/>
            <p:cNvSpPr>
              <a:spLocks noChangeShapeType="1"/>
            </p:cNvSpPr>
            <p:nvPr/>
          </p:nvSpPr>
          <p:spPr bwMode="auto">
            <a:xfrm>
              <a:off x="4032" y="1920"/>
              <a:ext cx="0" cy="576"/>
            </a:xfrm>
            <a:prstGeom prst="line">
              <a:avLst/>
            </a:prstGeom>
            <a:noFill/>
            <a:ln w="3810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38" name="Line 26"/>
            <p:cNvSpPr>
              <a:spLocks noChangeShapeType="1"/>
            </p:cNvSpPr>
            <p:nvPr/>
          </p:nvSpPr>
          <p:spPr bwMode="auto">
            <a:xfrm>
              <a:off x="3600" y="2496"/>
              <a:ext cx="432"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39" name="Line 27"/>
            <p:cNvSpPr>
              <a:spLocks noChangeShapeType="1"/>
            </p:cNvSpPr>
            <p:nvPr/>
          </p:nvSpPr>
          <p:spPr bwMode="auto">
            <a:xfrm>
              <a:off x="3936" y="1920"/>
              <a:ext cx="0" cy="48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40" name="Line 28"/>
            <p:cNvSpPr>
              <a:spLocks noChangeShapeType="1"/>
            </p:cNvSpPr>
            <p:nvPr/>
          </p:nvSpPr>
          <p:spPr bwMode="auto">
            <a:xfrm>
              <a:off x="3936" y="1440"/>
              <a:ext cx="0" cy="480"/>
            </a:xfrm>
            <a:prstGeom prst="line">
              <a:avLst/>
            </a:prstGeom>
            <a:noFill/>
            <a:ln w="381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41" name="Line 29"/>
            <p:cNvSpPr>
              <a:spLocks noChangeShapeType="1"/>
            </p:cNvSpPr>
            <p:nvPr/>
          </p:nvSpPr>
          <p:spPr bwMode="auto">
            <a:xfrm>
              <a:off x="3936" y="2400"/>
              <a:ext cx="288"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42" name="Line 30"/>
            <p:cNvSpPr>
              <a:spLocks noChangeShapeType="1"/>
            </p:cNvSpPr>
            <p:nvPr/>
          </p:nvSpPr>
          <p:spPr bwMode="auto">
            <a:xfrm>
              <a:off x="3936" y="1440"/>
              <a:ext cx="288" cy="0"/>
            </a:xfrm>
            <a:prstGeom prst="line">
              <a:avLst/>
            </a:prstGeom>
            <a:noFill/>
            <a:ln w="38100">
              <a:solidFill>
                <a:schemeClr val="hlink"/>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43" name="Line 31"/>
            <p:cNvSpPr>
              <a:spLocks noChangeShapeType="1"/>
            </p:cNvSpPr>
            <p:nvPr/>
          </p:nvSpPr>
          <p:spPr bwMode="auto">
            <a:xfrm>
              <a:off x="4224" y="2304"/>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3744" name="Line 32"/>
            <p:cNvSpPr>
              <a:spLocks noChangeShapeType="1"/>
            </p:cNvSpPr>
            <p:nvPr/>
          </p:nvSpPr>
          <p:spPr bwMode="auto">
            <a:xfrm>
              <a:off x="4224" y="2496"/>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3745" name="Line 33"/>
            <p:cNvSpPr>
              <a:spLocks noChangeShapeType="1"/>
            </p:cNvSpPr>
            <p:nvPr/>
          </p:nvSpPr>
          <p:spPr bwMode="auto">
            <a:xfrm>
              <a:off x="4224" y="1344"/>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3746" name="Line 34"/>
            <p:cNvSpPr>
              <a:spLocks noChangeShapeType="1"/>
            </p:cNvSpPr>
            <p:nvPr/>
          </p:nvSpPr>
          <p:spPr bwMode="auto">
            <a:xfrm>
              <a:off x="4224" y="1536"/>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3747" name="Line 35"/>
            <p:cNvSpPr>
              <a:spLocks noChangeShapeType="1"/>
            </p:cNvSpPr>
            <p:nvPr/>
          </p:nvSpPr>
          <p:spPr bwMode="auto">
            <a:xfrm>
              <a:off x="5184" y="1440"/>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48" name="Line 36"/>
            <p:cNvSpPr>
              <a:spLocks noChangeShapeType="1"/>
            </p:cNvSpPr>
            <p:nvPr/>
          </p:nvSpPr>
          <p:spPr bwMode="auto">
            <a:xfrm>
              <a:off x="5184" y="1920"/>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49" name="Line 37"/>
            <p:cNvSpPr>
              <a:spLocks noChangeShapeType="1"/>
            </p:cNvSpPr>
            <p:nvPr/>
          </p:nvSpPr>
          <p:spPr bwMode="auto">
            <a:xfrm>
              <a:off x="5184" y="2400"/>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50" name="Line 38"/>
            <p:cNvSpPr>
              <a:spLocks noChangeShapeType="1"/>
            </p:cNvSpPr>
            <p:nvPr/>
          </p:nvSpPr>
          <p:spPr bwMode="auto">
            <a:xfrm>
              <a:off x="5232" y="1440"/>
              <a:ext cx="0" cy="480"/>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51" name="Line 39"/>
            <p:cNvSpPr>
              <a:spLocks noChangeShapeType="1"/>
            </p:cNvSpPr>
            <p:nvPr/>
          </p:nvSpPr>
          <p:spPr bwMode="auto">
            <a:xfrm>
              <a:off x="5232" y="1920"/>
              <a:ext cx="0" cy="480"/>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52" name="Text Box 40"/>
            <p:cNvSpPr txBox="1">
              <a:spLocks noChangeArrowheads="1"/>
            </p:cNvSpPr>
            <p:nvPr/>
          </p:nvSpPr>
          <p:spPr bwMode="auto">
            <a:xfrm>
              <a:off x="5232" y="1536"/>
              <a:ext cx="3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800000"/>
                  </a:solidFill>
                </a:rPr>
                <a:t>-D</a:t>
              </a:r>
            </a:p>
          </p:txBody>
        </p:sp>
        <p:sp>
          <p:nvSpPr>
            <p:cNvPr id="243753" name="Text Box 41"/>
            <p:cNvSpPr txBox="1">
              <a:spLocks noChangeArrowheads="1"/>
            </p:cNvSpPr>
            <p:nvPr/>
          </p:nvSpPr>
          <p:spPr bwMode="auto">
            <a:xfrm>
              <a:off x="5184" y="2016"/>
              <a:ext cx="3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800000"/>
                  </a:solidFill>
                </a:rPr>
                <a:t>+D</a:t>
              </a:r>
            </a:p>
          </p:txBody>
        </p:sp>
        <p:sp>
          <p:nvSpPr>
            <p:cNvPr id="243754" name="Line 42"/>
            <p:cNvSpPr>
              <a:spLocks noChangeShapeType="1"/>
            </p:cNvSpPr>
            <p:nvPr/>
          </p:nvSpPr>
          <p:spPr bwMode="auto">
            <a:xfrm>
              <a:off x="3840" y="1920"/>
              <a:ext cx="9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43755" name="Rectangle 43"/>
          <p:cNvSpPr>
            <a:spLocks noGrp="1" noChangeArrowheads="1"/>
          </p:cNvSpPr>
          <p:nvPr>
            <p:ph type="title" idx="4294967295"/>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宋体" pitchFamily="2" charset="-122"/>
              </a:rPr>
              <a:t>寻址技术</a:t>
            </a:r>
            <a:endParaRPr lang="zh-CN" altLang="en-US">
              <a:latin typeface="宋体" pitchFamily="2" charset="-122"/>
            </a:endParaRPr>
          </a:p>
        </p:txBody>
      </p:sp>
      <p:sp>
        <p:nvSpPr>
          <p:cNvPr id="243756" name="Rectangle 44"/>
          <p:cNvSpPr>
            <a:spLocks noGrp="1" noChangeArrowheads="1"/>
          </p:cNvSpPr>
          <p:nvPr>
            <p:ph type="body" idx="4294967295"/>
          </p:nvPr>
        </p:nvSpPr>
        <p:spPr>
          <a:xfrm>
            <a:off x="0" y="838200"/>
            <a:ext cx="4267200" cy="5486400"/>
          </a:xfrm>
        </p:spPr>
        <p:txBody>
          <a:bodyPr/>
          <a:lstStyle/>
          <a:p>
            <a:pPr>
              <a:buFontTx/>
              <a:buNone/>
            </a:pPr>
            <a:r>
              <a:rPr lang="en-US" altLang="zh-CN" b="1">
                <a:latin typeface="Times New Roman" pitchFamily="18" charset="0"/>
              </a:rPr>
              <a:t>8.</a:t>
            </a:r>
            <a:r>
              <a:rPr lang="zh-CN" altLang="en-US" b="1">
                <a:latin typeface="Times New Roman" pitchFamily="18" charset="0"/>
              </a:rPr>
              <a:t>相对寻址</a:t>
            </a:r>
          </a:p>
          <a:p>
            <a:pPr>
              <a:buFontTx/>
              <a:buNone/>
            </a:pPr>
            <a:r>
              <a:rPr lang="zh-CN" altLang="en-US" b="1">
                <a:latin typeface="Times New Roman" pitchFamily="18" charset="0"/>
              </a:rPr>
              <a:t>            相对寻址是基址寻址的一种变通，由程序计数器</a:t>
            </a:r>
            <a:r>
              <a:rPr lang="en-US" altLang="zh-CN" b="1">
                <a:latin typeface="Times New Roman" pitchFamily="18" charset="0"/>
              </a:rPr>
              <a:t>PC</a:t>
            </a:r>
            <a:r>
              <a:rPr lang="zh-CN" altLang="en-US" b="1">
                <a:latin typeface="Times New Roman" pitchFamily="18" charset="0"/>
              </a:rPr>
              <a:t>提供基准地址，即：</a:t>
            </a:r>
          </a:p>
          <a:p>
            <a:pPr>
              <a:buFontTx/>
              <a:buNone/>
            </a:pPr>
            <a:r>
              <a:rPr lang="zh-CN" altLang="en-US" b="1">
                <a:latin typeface="Times New Roman" pitchFamily="18" charset="0"/>
              </a:rPr>
              <a:t>            </a:t>
            </a:r>
            <a:r>
              <a:rPr lang="en-US" altLang="zh-CN" b="1">
                <a:solidFill>
                  <a:srgbClr val="FF0000"/>
                </a:solidFill>
                <a:latin typeface="Times New Roman" pitchFamily="18" charset="0"/>
              </a:rPr>
              <a:t>EA=(PC)+D</a:t>
            </a:r>
          </a:p>
          <a:p>
            <a:pPr>
              <a:buFontTx/>
              <a:buNone/>
            </a:pPr>
            <a:r>
              <a:rPr lang="en-US" altLang="zh-CN" b="1">
                <a:latin typeface="Times New Roman" pitchFamily="18" charset="0"/>
              </a:rPr>
              <a:t>            </a:t>
            </a:r>
            <a:r>
              <a:rPr lang="zh-CN" altLang="en-US" b="1">
                <a:latin typeface="Times New Roman" pitchFamily="18" charset="0"/>
              </a:rPr>
              <a:t>位移量指出的是操作数和现行指令之间的相对位置。</a:t>
            </a:r>
          </a:p>
        </p:txBody>
      </p:sp>
      <p:sp>
        <p:nvSpPr>
          <p:cNvPr id="243757" name="Line 45"/>
          <p:cNvSpPr>
            <a:spLocks noChangeShapeType="1"/>
          </p:cNvSpPr>
          <p:nvPr/>
        </p:nvSpPr>
        <p:spPr bwMode="auto">
          <a:xfrm>
            <a:off x="6096000" y="3048000"/>
            <a:ext cx="152400" cy="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58" name="Text Box 46"/>
          <p:cNvSpPr txBox="1">
            <a:spLocks noChangeArrowheads="1"/>
          </p:cNvSpPr>
          <p:nvPr/>
        </p:nvSpPr>
        <p:spPr bwMode="auto">
          <a:xfrm>
            <a:off x="6172200" y="3284538"/>
            <a:ext cx="1784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FED20020H</a:t>
            </a:r>
          </a:p>
        </p:txBody>
      </p:sp>
      <p:sp>
        <p:nvSpPr>
          <p:cNvPr id="243759" name="Rectangle 47"/>
          <p:cNvSpPr>
            <a:spLocks noChangeArrowheads="1"/>
          </p:cNvSpPr>
          <p:nvPr/>
        </p:nvSpPr>
        <p:spPr bwMode="auto">
          <a:xfrm>
            <a:off x="6705600" y="3657600"/>
            <a:ext cx="1524000" cy="304800"/>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60" name="Text Box 48"/>
          <p:cNvSpPr txBox="1">
            <a:spLocks noChangeArrowheads="1"/>
          </p:cNvSpPr>
          <p:nvPr/>
        </p:nvSpPr>
        <p:spPr bwMode="auto">
          <a:xfrm>
            <a:off x="7010400" y="3581400"/>
            <a:ext cx="1219200"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FF0000"/>
                </a:solidFill>
              </a:rPr>
              <a:t>操作数</a:t>
            </a:r>
            <a:endParaRPr lang="zh-CN" altLang="en-US" sz="2000" b="0"/>
          </a:p>
        </p:txBody>
      </p:sp>
      <p:sp>
        <p:nvSpPr>
          <p:cNvPr id="243761" name="Rectangle 49"/>
          <p:cNvSpPr>
            <a:spLocks noChangeArrowheads="1"/>
          </p:cNvSpPr>
          <p:nvPr/>
        </p:nvSpPr>
        <p:spPr bwMode="auto">
          <a:xfrm>
            <a:off x="4876800" y="1752600"/>
            <a:ext cx="838200" cy="304800"/>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62" name="Text Box 50"/>
          <p:cNvSpPr txBox="1">
            <a:spLocks noChangeArrowheads="1"/>
          </p:cNvSpPr>
          <p:nvPr/>
        </p:nvSpPr>
        <p:spPr bwMode="auto">
          <a:xfrm>
            <a:off x="5067300" y="17145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20</a:t>
            </a:r>
            <a:endParaRPr lang="en-US" altLang="zh-CN" sz="900">
              <a:solidFill>
                <a:srgbClr val="FF0000"/>
              </a:solidFill>
            </a:endParaRPr>
          </a:p>
        </p:txBody>
      </p:sp>
      <p:sp>
        <p:nvSpPr>
          <p:cNvPr id="243763" name="Line 51"/>
          <p:cNvSpPr>
            <a:spLocks noChangeShapeType="1"/>
          </p:cNvSpPr>
          <p:nvPr/>
        </p:nvSpPr>
        <p:spPr bwMode="auto">
          <a:xfrm>
            <a:off x="5334000" y="2057400"/>
            <a:ext cx="0" cy="8382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64" name="Line 52"/>
          <p:cNvSpPr>
            <a:spLocks noChangeShapeType="1"/>
          </p:cNvSpPr>
          <p:nvPr/>
        </p:nvSpPr>
        <p:spPr bwMode="auto">
          <a:xfrm>
            <a:off x="4953000" y="3276600"/>
            <a:ext cx="0" cy="5334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65" name="Line 53"/>
          <p:cNvSpPr>
            <a:spLocks noChangeShapeType="1"/>
          </p:cNvSpPr>
          <p:nvPr/>
        </p:nvSpPr>
        <p:spPr bwMode="auto">
          <a:xfrm>
            <a:off x="5334000" y="2895600"/>
            <a:ext cx="381000" cy="0"/>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66" name="Line 54"/>
          <p:cNvSpPr>
            <a:spLocks noChangeShapeType="1"/>
          </p:cNvSpPr>
          <p:nvPr/>
        </p:nvSpPr>
        <p:spPr bwMode="auto">
          <a:xfrm>
            <a:off x="4953000" y="3276600"/>
            <a:ext cx="762000" cy="0"/>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67" name="Line 55"/>
          <p:cNvSpPr>
            <a:spLocks noChangeShapeType="1"/>
          </p:cNvSpPr>
          <p:nvPr/>
        </p:nvSpPr>
        <p:spPr bwMode="auto">
          <a:xfrm>
            <a:off x="6248400" y="3810000"/>
            <a:ext cx="457200" cy="0"/>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68" name="Rectangle 56"/>
          <p:cNvSpPr>
            <a:spLocks noChangeArrowheads="1"/>
          </p:cNvSpPr>
          <p:nvPr/>
        </p:nvSpPr>
        <p:spPr bwMode="auto">
          <a:xfrm>
            <a:off x="4191000" y="3810000"/>
            <a:ext cx="1524000" cy="3048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69" name="Text Box 57"/>
          <p:cNvSpPr txBox="1">
            <a:spLocks noChangeArrowheads="1"/>
          </p:cNvSpPr>
          <p:nvPr/>
        </p:nvSpPr>
        <p:spPr bwMode="auto">
          <a:xfrm>
            <a:off x="4140200" y="3789363"/>
            <a:ext cx="19446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FF0000"/>
                </a:solidFill>
              </a:rPr>
              <a:t>FED20000H</a:t>
            </a:r>
          </a:p>
        </p:txBody>
      </p:sp>
      <p:sp>
        <p:nvSpPr>
          <p:cNvPr id="243770" name="Text Box 58"/>
          <p:cNvSpPr txBox="1">
            <a:spLocks noChangeArrowheads="1"/>
          </p:cNvSpPr>
          <p:nvPr/>
        </p:nvSpPr>
        <p:spPr bwMode="auto">
          <a:xfrm>
            <a:off x="4800600" y="4953000"/>
            <a:ext cx="3962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zh-CN" altLang="en-US" sz="3200">
                <a:solidFill>
                  <a:srgbClr val="800000"/>
                </a:solidFill>
              </a:rPr>
              <a:t>操作数</a:t>
            </a:r>
            <a:r>
              <a:rPr lang="en-US" altLang="zh-CN" sz="3200">
                <a:solidFill>
                  <a:srgbClr val="800000"/>
                </a:solidFill>
              </a:rPr>
              <a:t>S=((PC)+D)</a:t>
            </a:r>
          </a:p>
        </p:txBody>
      </p:sp>
      <p:sp>
        <p:nvSpPr>
          <p:cNvPr id="243771" name="Line 59"/>
          <p:cNvSpPr>
            <a:spLocks noChangeShapeType="1"/>
          </p:cNvSpPr>
          <p:nvPr/>
        </p:nvSpPr>
        <p:spPr bwMode="auto">
          <a:xfrm>
            <a:off x="6248400" y="3048000"/>
            <a:ext cx="0" cy="7620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72" name="Text Box 60"/>
          <p:cNvSpPr txBox="1">
            <a:spLocks noChangeArrowheads="1"/>
          </p:cNvSpPr>
          <p:nvPr/>
        </p:nvSpPr>
        <p:spPr bwMode="auto">
          <a:xfrm>
            <a:off x="6210300" y="2565400"/>
            <a:ext cx="16748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FF0000"/>
                </a:solidFill>
              </a:rPr>
              <a:t>FED20000H</a:t>
            </a:r>
          </a:p>
        </p:txBody>
      </p:sp>
      <p:sp>
        <p:nvSpPr>
          <p:cNvPr id="243773" name="Rectangle 61"/>
          <p:cNvSpPr>
            <a:spLocks noChangeArrowheads="1"/>
          </p:cNvSpPr>
          <p:nvPr/>
        </p:nvSpPr>
        <p:spPr bwMode="auto">
          <a:xfrm>
            <a:off x="4876800" y="1752600"/>
            <a:ext cx="838200" cy="304800"/>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74" name="Text Box 62"/>
          <p:cNvSpPr txBox="1">
            <a:spLocks noChangeArrowheads="1"/>
          </p:cNvSpPr>
          <p:nvPr/>
        </p:nvSpPr>
        <p:spPr bwMode="auto">
          <a:xfrm>
            <a:off x="5086350" y="17145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-20</a:t>
            </a:r>
            <a:endParaRPr lang="en-US" altLang="zh-CN" sz="900">
              <a:solidFill>
                <a:srgbClr val="FF0000"/>
              </a:solidFill>
            </a:endParaRPr>
          </a:p>
        </p:txBody>
      </p:sp>
      <p:sp>
        <p:nvSpPr>
          <p:cNvPr id="243775" name="Line 63"/>
          <p:cNvSpPr>
            <a:spLocks noChangeShapeType="1"/>
          </p:cNvSpPr>
          <p:nvPr/>
        </p:nvSpPr>
        <p:spPr bwMode="auto">
          <a:xfrm>
            <a:off x="5334000" y="2057400"/>
            <a:ext cx="0" cy="8382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76" name="Line 64"/>
          <p:cNvSpPr>
            <a:spLocks noChangeShapeType="1"/>
          </p:cNvSpPr>
          <p:nvPr/>
        </p:nvSpPr>
        <p:spPr bwMode="auto">
          <a:xfrm>
            <a:off x="4953000" y="3276600"/>
            <a:ext cx="0" cy="5334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77" name="Line 65"/>
          <p:cNvSpPr>
            <a:spLocks noChangeShapeType="1"/>
          </p:cNvSpPr>
          <p:nvPr/>
        </p:nvSpPr>
        <p:spPr bwMode="auto">
          <a:xfrm>
            <a:off x="5334000" y="2895600"/>
            <a:ext cx="381000" cy="0"/>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78" name="Line 66"/>
          <p:cNvSpPr>
            <a:spLocks noChangeShapeType="1"/>
          </p:cNvSpPr>
          <p:nvPr/>
        </p:nvSpPr>
        <p:spPr bwMode="auto">
          <a:xfrm>
            <a:off x="4953000" y="3276600"/>
            <a:ext cx="762000" cy="0"/>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79" name="Line 67"/>
          <p:cNvSpPr>
            <a:spLocks noChangeShapeType="1"/>
          </p:cNvSpPr>
          <p:nvPr/>
        </p:nvSpPr>
        <p:spPr bwMode="auto">
          <a:xfrm>
            <a:off x="6096000" y="3048000"/>
            <a:ext cx="152400" cy="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80" name="Line 68"/>
          <p:cNvSpPr>
            <a:spLocks noChangeShapeType="1"/>
          </p:cNvSpPr>
          <p:nvPr/>
        </p:nvSpPr>
        <p:spPr bwMode="auto">
          <a:xfrm>
            <a:off x="6248400" y="2266950"/>
            <a:ext cx="0" cy="7620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81" name="Line 69"/>
          <p:cNvSpPr>
            <a:spLocks noChangeShapeType="1"/>
          </p:cNvSpPr>
          <p:nvPr/>
        </p:nvSpPr>
        <p:spPr bwMode="auto">
          <a:xfrm>
            <a:off x="6267450" y="2286000"/>
            <a:ext cx="457200" cy="0"/>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82" name="Text Box 70"/>
          <p:cNvSpPr txBox="1">
            <a:spLocks noChangeArrowheads="1"/>
          </p:cNvSpPr>
          <p:nvPr/>
        </p:nvSpPr>
        <p:spPr bwMode="auto">
          <a:xfrm>
            <a:off x="6134100" y="1431925"/>
            <a:ext cx="1677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solidFill>
                  <a:srgbClr val="FF0000"/>
                </a:solidFill>
              </a:rPr>
              <a:t> FED1FFE0H</a:t>
            </a:r>
          </a:p>
        </p:txBody>
      </p:sp>
      <p:sp>
        <p:nvSpPr>
          <p:cNvPr id="243783" name="Rectangle 71"/>
          <p:cNvSpPr>
            <a:spLocks noChangeArrowheads="1"/>
          </p:cNvSpPr>
          <p:nvPr/>
        </p:nvSpPr>
        <p:spPr bwMode="auto">
          <a:xfrm>
            <a:off x="6705600" y="2133600"/>
            <a:ext cx="1524000" cy="304800"/>
          </a:xfrm>
          <a:prstGeom prst="rect">
            <a:avLst/>
          </a:prstGeom>
          <a:solidFill>
            <a:srgbClr val="FFFF00"/>
          </a:solidFill>
          <a:ln w="9525" cap="sq">
            <a:solidFill>
              <a:srgbClr val="7A48C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3784" name="Text Box 72"/>
          <p:cNvSpPr txBox="1">
            <a:spLocks noChangeArrowheads="1"/>
          </p:cNvSpPr>
          <p:nvPr/>
        </p:nvSpPr>
        <p:spPr bwMode="auto">
          <a:xfrm>
            <a:off x="7010400" y="2057400"/>
            <a:ext cx="1219200"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solidFill>
                  <a:srgbClr val="FF0000"/>
                </a:solidFill>
              </a:rPr>
              <a:t>操作数</a:t>
            </a:r>
            <a:endParaRPr lang="zh-CN" altLang="en-US" sz="2000" b="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5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375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437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3761"/>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24376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43768"/>
                                        </p:tgtEl>
                                        <p:attrNameLst>
                                          <p:attrName>style.visibility</p:attrName>
                                        </p:attrNameLst>
                                      </p:cBhvr>
                                      <p:to>
                                        <p:strVal val="visible"/>
                                      </p:to>
                                    </p:set>
                                  </p:childTnLst>
                                </p:cTn>
                              </p:par>
                            </p:childTnLst>
                          </p:cTn>
                        </p:par>
                        <p:par>
                          <p:cTn id="34" fill="hold" nodeType="afterGroup">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243769"/>
                                        </p:tgtEl>
                                        <p:attrNameLst>
                                          <p:attrName>style.visibility</p:attrName>
                                        </p:attrNameLst>
                                      </p:cBhvr>
                                      <p:to>
                                        <p:strVal val="visible"/>
                                      </p:to>
                                    </p:set>
                                  </p:childTnLst>
                                </p:cTn>
                              </p:par>
                            </p:childTnLst>
                          </p:cTn>
                        </p:par>
                        <p:par>
                          <p:cTn id="37" fill="hold" nodeType="afterGroup">
                            <p:stCondLst>
                              <p:cond delay="1000"/>
                            </p:stCondLst>
                            <p:childTnLst>
                              <p:par>
                                <p:cTn id="38" presetID="1" presetClass="entr" presetSubtype="0" fill="hold" grpId="0" nodeType="afterEffect">
                                  <p:stCondLst>
                                    <p:cond delay="0"/>
                                  </p:stCondLst>
                                  <p:childTnLst>
                                    <p:set>
                                      <p:cBhvr>
                                        <p:cTn id="39" dur="1" fill="hold">
                                          <p:stCondLst>
                                            <p:cond delay="499"/>
                                          </p:stCondLst>
                                        </p:cTn>
                                        <p:tgtEl>
                                          <p:spTgt spid="243772"/>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43763"/>
                                        </p:tgtEl>
                                        <p:attrNameLst>
                                          <p:attrName>style.visibility</p:attrName>
                                        </p:attrNameLst>
                                      </p:cBhvr>
                                      <p:to>
                                        <p:strVal val="visible"/>
                                      </p:to>
                                    </p:set>
                                    <p:animEffect transition="in" filter="wipe(up)">
                                      <p:cBhvr>
                                        <p:cTn id="44" dur="500"/>
                                        <p:tgtEl>
                                          <p:spTgt spid="243763"/>
                                        </p:tgtEl>
                                      </p:cBhvr>
                                    </p:animEffect>
                                  </p:childTnLst>
                                </p:cTn>
                              </p:par>
                            </p:childTnLst>
                          </p:cTn>
                        </p:par>
                        <p:par>
                          <p:cTn id="45" fill="hold" nodeType="afterGroup">
                            <p:stCondLst>
                              <p:cond delay="500"/>
                            </p:stCondLst>
                            <p:childTnLst>
                              <p:par>
                                <p:cTn id="46" presetID="22" presetClass="entr" presetSubtype="4" fill="hold" grpId="0" nodeType="afterEffect">
                                  <p:stCondLst>
                                    <p:cond delay="0"/>
                                  </p:stCondLst>
                                  <p:childTnLst>
                                    <p:set>
                                      <p:cBhvr>
                                        <p:cTn id="47" dur="1" fill="hold">
                                          <p:stCondLst>
                                            <p:cond delay="0"/>
                                          </p:stCondLst>
                                        </p:cTn>
                                        <p:tgtEl>
                                          <p:spTgt spid="243764"/>
                                        </p:tgtEl>
                                        <p:attrNameLst>
                                          <p:attrName>style.visibility</p:attrName>
                                        </p:attrNameLst>
                                      </p:cBhvr>
                                      <p:to>
                                        <p:strVal val="visible"/>
                                      </p:to>
                                    </p:set>
                                    <p:animEffect transition="in" filter="wipe(down)">
                                      <p:cBhvr>
                                        <p:cTn id="48" dur="500"/>
                                        <p:tgtEl>
                                          <p:spTgt spid="243764"/>
                                        </p:tgtEl>
                                      </p:cBhvr>
                                    </p:animEffect>
                                  </p:childTnLst>
                                </p:cTn>
                              </p:par>
                            </p:childTnLst>
                          </p:cTn>
                        </p:par>
                        <p:par>
                          <p:cTn id="49" fill="hold" nodeType="afterGroup">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243765"/>
                                        </p:tgtEl>
                                        <p:attrNameLst>
                                          <p:attrName>style.visibility</p:attrName>
                                        </p:attrNameLst>
                                      </p:cBhvr>
                                      <p:to>
                                        <p:strVal val="visible"/>
                                      </p:to>
                                    </p:set>
                                    <p:animEffect transition="in" filter="wipe(left)">
                                      <p:cBhvr>
                                        <p:cTn id="52" dur="500"/>
                                        <p:tgtEl>
                                          <p:spTgt spid="243765"/>
                                        </p:tgtEl>
                                      </p:cBhvr>
                                    </p:animEffect>
                                  </p:childTnLst>
                                </p:cTn>
                              </p:par>
                            </p:childTnLst>
                          </p:cTn>
                        </p:par>
                        <p:par>
                          <p:cTn id="53" fill="hold" nodeType="afterGroup">
                            <p:stCondLst>
                              <p:cond delay="1500"/>
                            </p:stCondLst>
                            <p:childTnLst>
                              <p:par>
                                <p:cTn id="54" presetID="22" presetClass="entr" presetSubtype="8" fill="hold" grpId="0" nodeType="afterEffect">
                                  <p:stCondLst>
                                    <p:cond delay="0"/>
                                  </p:stCondLst>
                                  <p:childTnLst>
                                    <p:set>
                                      <p:cBhvr>
                                        <p:cTn id="55" dur="1" fill="hold">
                                          <p:stCondLst>
                                            <p:cond delay="0"/>
                                          </p:stCondLst>
                                        </p:cTn>
                                        <p:tgtEl>
                                          <p:spTgt spid="243766"/>
                                        </p:tgtEl>
                                        <p:attrNameLst>
                                          <p:attrName>style.visibility</p:attrName>
                                        </p:attrNameLst>
                                      </p:cBhvr>
                                      <p:to>
                                        <p:strVal val="visible"/>
                                      </p:to>
                                    </p:set>
                                    <p:animEffect transition="in" filter="wipe(left)">
                                      <p:cBhvr>
                                        <p:cTn id="56" dur="500"/>
                                        <p:tgtEl>
                                          <p:spTgt spid="243766"/>
                                        </p:tgtEl>
                                      </p:cBhvr>
                                    </p:animEffect>
                                  </p:childTnLst>
                                </p:cTn>
                              </p:par>
                            </p:childTnLst>
                          </p:cTn>
                        </p:par>
                        <p:par>
                          <p:cTn id="57" fill="hold" nodeType="afterGroup">
                            <p:stCondLst>
                              <p:cond delay="2000"/>
                            </p:stCondLst>
                            <p:childTnLst>
                              <p:par>
                                <p:cTn id="58" presetID="22" presetClass="entr" presetSubtype="8" fill="hold" grpId="0" nodeType="afterEffect">
                                  <p:stCondLst>
                                    <p:cond delay="0"/>
                                  </p:stCondLst>
                                  <p:childTnLst>
                                    <p:set>
                                      <p:cBhvr>
                                        <p:cTn id="59" dur="1" fill="hold">
                                          <p:stCondLst>
                                            <p:cond delay="0"/>
                                          </p:stCondLst>
                                        </p:cTn>
                                        <p:tgtEl>
                                          <p:spTgt spid="243757"/>
                                        </p:tgtEl>
                                        <p:attrNameLst>
                                          <p:attrName>style.visibility</p:attrName>
                                        </p:attrNameLst>
                                      </p:cBhvr>
                                      <p:to>
                                        <p:strVal val="visible"/>
                                      </p:to>
                                    </p:set>
                                    <p:animEffect transition="in" filter="wipe(left)">
                                      <p:cBhvr>
                                        <p:cTn id="60" dur="500"/>
                                        <p:tgtEl>
                                          <p:spTgt spid="243757"/>
                                        </p:tgtEl>
                                      </p:cBhvr>
                                    </p:animEffect>
                                  </p:childTnLst>
                                </p:cTn>
                              </p:par>
                            </p:childTnLst>
                          </p:cTn>
                        </p:par>
                        <p:par>
                          <p:cTn id="61" fill="hold" nodeType="afterGroup">
                            <p:stCondLst>
                              <p:cond delay="2500"/>
                            </p:stCondLst>
                            <p:childTnLst>
                              <p:par>
                                <p:cTn id="62" presetID="22" presetClass="entr" presetSubtype="8" fill="hold" grpId="0" nodeType="afterEffect">
                                  <p:stCondLst>
                                    <p:cond delay="0"/>
                                  </p:stCondLst>
                                  <p:childTnLst>
                                    <p:set>
                                      <p:cBhvr>
                                        <p:cTn id="63" dur="1" fill="hold">
                                          <p:stCondLst>
                                            <p:cond delay="0"/>
                                          </p:stCondLst>
                                        </p:cTn>
                                        <p:tgtEl>
                                          <p:spTgt spid="243779"/>
                                        </p:tgtEl>
                                        <p:attrNameLst>
                                          <p:attrName>style.visibility</p:attrName>
                                        </p:attrNameLst>
                                      </p:cBhvr>
                                      <p:to>
                                        <p:strVal val="visible"/>
                                      </p:to>
                                    </p:set>
                                    <p:animEffect transition="in" filter="wipe(left)">
                                      <p:cBhvr>
                                        <p:cTn id="64" dur="500"/>
                                        <p:tgtEl>
                                          <p:spTgt spid="243779"/>
                                        </p:tgtEl>
                                      </p:cBhvr>
                                    </p:animEffect>
                                  </p:childTnLst>
                                </p:cTn>
                              </p:par>
                            </p:childTnLst>
                          </p:cTn>
                        </p:par>
                        <p:par>
                          <p:cTn id="65" fill="hold" nodeType="afterGroup">
                            <p:stCondLst>
                              <p:cond delay="3000"/>
                            </p:stCondLst>
                            <p:childTnLst>
                              <p:par>
                                <p:cTn id="66" presetID="22" presetClass="entr" presetSubtype="1" fill="hold" grpId="0" nodeType="afterEffect">
                                  <p:stCondLst>
                                    <p:cond delay="0"/>
                                  </p:stCondLst>
                                  <p:childTnLst>
                                    <p:set>
                                      <p:cBhvr>
                                        <p:cTn id="67" dur="1" fill="hold">
                                          <p:stCondLst>
                                            <p:cond delay="0"/>
                                          </p:stCondLst>
                                        </p:cTn>
                                        <p:tgtEl>
                                          <p:spTgt spid="243771"/>
                                        </p:tgtEl>
                                        <p:attrNameLst>
                                          <p:attrName>style.visibility</p:attrName>
                                        </p:attrNameLst>
                                      </p:cBhvr>
                                      <p:to>
                                        <p:strVal val="visible"/>
                                      </p:to>
                                    </p:set>
                                    <p:animEffect transition="in" filter="wipe(up)">
                                      <p:cBhvr>
                                        <p:cTn id="68" dur="500"/>
                                        <p:tgtEl>
                                          <p:spTgt spid="243771"/>
                                        </p:tgtEl>
                                      </p:cBhvr>
                                    </p:animEffect>
                                  </p:childTnLst>
                                </p:cTn>
                              </p:par>
                            </p:childTnLst>
                          </p:cTn>
                        </p:par>
                        <p:par>
                          <p:cTn id="69" fill="hold" nodeType="afterGroup">
                            <p:stCondLst>
                              <p:cond delay="3500"/>
                            </p:stCondLst>
                            <p:childTnLst>
                              <p:par>
                                <p:cTn id="70" presetID="22" presetClass="entr" presetSubtype="8" fill="hold" grpId="0" nodeType="afterEffect">
                                  <p:stCondLst>
                                    <p:cond delay="0"/>
                                  </p:stCondLst>
                                  <p:childTnLst>
                                    <p:set>
                                      <p:cBhvr>
                                        <p:cTn id="71" dur="1" fill="hold">
                                          <p:stCondLst>
                                            <p:cond delay="0"/>
                                          </p:stCondLst>
                                        </p:cTn>
                                        <p:tgtEl>
                                          <p:spTgt spid="243767"/>
                                        </p:tgtEl>
                                        <p:attrNameLst>
                                          <p:attrName>style.visibility</p:attrName>
                                        </p:attrNameLst>
                                      </p:cBhvr>
                                      <p:to>
                                        <p:strVal val="visible"/>
                                      </p:to>
                                    </p:set>
                                    <p:animEffect transition="in" filter="wipe(left)">
                                      <p:cBhvr>
                                        <p:cTn id="72" dur="500"/>
                                        <p:tgtEl>
                                          <p:spTgt spid="243767"/>
                                        </p:tgtEl>
                                      </p:cBhvr>
                                    </p:animEffect>
                                  </p:childTnLst>
                                </p:cTn>
                              </p:par>
                            </p:childTnLst>
                          </p:cTn>
                        </p:par>
                        <p:par>
                          <p:cTn id="73" fill="hold" nodeType="afterGroup">
                            <p:stCondLst>
                              <p:cond delay="4000"/>
                            </p:stCondLst>
                            <p:childTnLst>
                              <p:par>
                                <p:cTn id="74" presetID="1" presetClass="entr" presetSubtype="0" fill="hold" grpId="0" nodeType="afterEffect">
                                  <p:stCondLst>
                                    <p:cond delay="1000"/>
                                  </p:stCondLst>
                                  <p:childTnLst>
                                    <p:set>
                                      <p:cBhvr>
                                        <p:cTn id="75" dur="1" fill="hold">
                                          <p:stCondLst>
                                            <p:cond delay="499"/>
                                          </p:stCondLst>
                                        </p:cTn>
                                        <p:tgtEl>
                                          <p:spTgt spid="243758"/>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243759"/>
                                        </p:tgtEl>
                                        <p:attrNameLst>
                                          <p:attrName>style.visibility</p:attrName>
                                        </p:attrNameLst>
                                      </p:cBhvr>
                                      <p:to>
                                        <p:strVal val="visible"/>
                                      </p:to>
                                    </p:set>
                                  </p:childTnLst>
                                </p:cTn>
                              </p:par>
                            </p:childTnLst>
                          </p:cTn>
                        </p:par>
                        <p:par>
                          <p:cTn id="80" fill="hold" nodeType="afterGroup">
                            <p:stCondLst>
                              <p:cond delay="500"/>
                            </p:stCondLst>
                            <p:childTnLst>
                              <p:par>
                                <p:cTn id="81" presetID="1" presetClass="entr" presetSubtype="0" fill="hold" grpId="0" nodeType="afterEffect">
                                  <p:stCondLst>
                                    <p:cond delay="0"/>
                                  </p:stCondLst>
                                  <p:childTnLst>
                                    <p:set>
                                      <p:cBhvr>
                                        <p:cTn id="82" dur="1" fill="hold">
                                          <p:stCondLst>
                                            <p:cond delay="499"/>
                                          </p:stCondLst>
                                        </p:cTn>
                                        <p:tgtEl>
                                          <p:spTgt spid="24376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243773"/>
                                        </p:tgtEl>
                                        <p:attrNameLst>
                                          <p:attrName>style.visibility</p:attrName>
                                        </p:attrNameLst>
                                      </p:cBhvr>
                                      <p:to>
                                        <p:strVal val="visible"/>
                                      </p:to>
                                    </p:set>
                                  </p:childTnLst>
                                </p:cTn>
                              </p:par>
                            </p:childTnLst>
                          </p:cTn>
                        </p:par>
                        <p:par>
                          <p:cTn id="87" fill="hold" nodeType="afterGroup">
                            <p:stCondLst>
                              <p:cond delay="500"/>
                            </p:stCondLst>
                            <p:childTnLst>
                              <p:par>
                                <p:cTn id="88" presetID="1" presetClass="entr" presetSubtype="0" fill="hold" grpId="0" nodeType="afterEffect">
                                  <p:stCondLst>
                                    <p:cond delay="0"/>
                                  </p:stCondLst>
                                  <p:childTnLst>
                                    <p:set>
                                      <p:cBhvr>
                                        <p:cTn id="89" dur="1" fill="hold">
                                          <p:stCondLst>
                                            <p:cond delay="499"/>
                                          </p:stCondLst>
                                        </p:cTn>
                                        <p:tgtEl>
                                          <p:spTgt spid="243774"/>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243775"/>
                                        </p:tgtEl>
                                        <p:attrNameLst>
                                          <p:attrName>style.visibility</p:attrName>
                                        </p:attrNameLst>
                                      </p:cBhvr>
                                      <p:to>
                                        <p:strVal val="visible"/>
                                      </p:to>
                                    </p:set>
                                    <p:animEffect transition="in" filter="wipe(up)">
                                      <p:cBhvr>
                                        <p:cTn id="94" dur="500"/>
                                        <p:tgtEl>
                                          <p:spTgt spid="243775"/>
                                        </p:tgtEl>
                                      </p:cBhvr>
                                    </p:animEffect>
                                  </p:childTnLst>
                                </p:cTn>
                              </p:par>
                            </p:childTnLst>
                          </p:cTn>
                        </p:par>
                        <p:par>
                          <p:cTn id="95" fill="hold" nodeType="afterGroup">
                            <p:stCondLst>
                              <p:cond delay="500"/>
                            </p:stCondLst>
                            <p:childTnLst>
                              <p:par>
                                <p:cTn id="96" presetID="22" presetClass="entr" presetSubtype="4" fill="hold" grpId="0" nodeType="afterEffect">
                                  <p:stCondLst>
                                    <p:cond delay="0"/>
                                  </p:stCondLst>
                                  <p:childTnLst>
                                    <p:set>
                                      <p:cBhvr>
                                        <p:cTn id="97" dur="1" fill="hold">
                                          <p:stCondLst>
                                            <p:cond delay="0"/>
                                          </p:stCondLst>
                                        </p:cTn>
                                        <p:tgtEl>
                                          <p:spTgt spid="243776"/>
                                        </p:tgtEl>
                                        <p:attrNameLst>
                                          <p:attrName>style.visibility</p:attrName>
                                        </p:attrNameLst>
                                      </p:cBhvr>
                                      <p:to>
                                        <p:strVal val="visible"/>
                                      </p:to>
                                    </p:set>
                                    <p:animEffect transition="in" filter="wipe(down)">
                                      <p:cBhvr>
                                        <p:cTn id="98" dur="500"/>
                                        <p:tgtEl>
                                          <p:spTgt spid="243776"/>
                                        </p:tgtEl>
                                      </p:cBhvr>
                                    </p:animEffect>
                                  </p:childTnLst>
                                </p:cTn>
                              </p:par>
                            </p:childTnLst>
                          </p:cTn>
                        </p:par>
                        <p:par>
                          <p:cTn id="99" fill="hold" nodeType="afterGroup">
                            <p:stCondLst>
                              <p:cond delay="1000"/>
                            </p:stCondLst>
                            <p:childTnLst>
                              <p:par>
                                <p:cTn id="100" presetID="22" presetClass="entr" presetSubtype="8" fill="hold" grpId="0" nodeType="afterEffect">
                                  <p:stCondLst>
                                    <p:cond delay="0"/>
                                  </p:stCondLst>
                                  <p:childTnLst>
                                    <p:set>
                                      <p:cBhvr>
                                        <p:cTn id="101" dur="1" fill="hold">
                                          <p:stCondLst>
                                            <p:cond delay="0"/>
                                          </p:stCondLst>
                                        </p:cTn>
                                        <p:tgtEl>
                                          <p:spTgt spid="243777"/>
                                        </p:tgtEl>
                                        <p:attrNameLst>
                                          <p:attrName>style.visibility</p:attrName>
                                        </p:attrNameLst>
                                      </p:cBhvr>
                                      <p:to>
                                        <p:strVal val="visible"/>
                                      </p:to>
                                    </p:set>
                                    <p:animEffect transition="in" filter="wipe(left)">
                                      <p:cBhvr>
                                        <p:cTn id="102" dur="500"/>
                                        <p:tgtEl>
                                          <p:spTgt spid="243777"/>
                                        </p:tgtEl>
                                      </p:cBhvr>
                                    </p:animEffect>
                                  </p:childTnLst>
                                </p:cTn>
                              </p:par>
                            </p:childTnLst>
                          </p:cTn>
                        </p:par>
                        <p:par>
                          <p:cTn id="103" fill="hold" nodeType="afterGroup">
                            <p:stCondLst>
                              <p:cond delay="1500"/>
                            </p:stCondLst>
                            <p:childTnLst>
                              <p:par>
                                <p:cTn id="104" presetID="22" presetClass="entr" presetSubtype="8" fill="hold" grpId="0" nodeType="afterEffect">
                                  <p:stCondLst>
                                    <p:cond delay="0"/>
                                  </p:stCondLst>
                                  <p:childTnLst>
                                    <p:set>
                                      <p:cBhvr>
                                        <p:cTn id="105" dur="1" fill="hold">
                                          <p:stCondLst>
                                            <p:cond delay="0"/>
                                          </p:stCondLst>
                                        </p:cTn>
                                        <p:tgtEl>
                                          <p:spTgt spid="243778"/>
                                        </p:tgtEl>
                                        <p:attrNameLst>
                                          <p:attrName>style.visibility</p:attrName>
                                        </p:attrNameLst>
                                      </p:cBhvr>
                                      <p:to>
                                        <p:strVal val="visible"/>
                                      </p:to>
                                    </p:set>
                                    <p:animEffect transition="in" filter="wipe(left)">
                                      <p:cBhvr>
                                        <p:cTn id="106" dur="500"/>
                                        <p:tgtEl>
                                          <p:spTgt spid="243778"/>
                                        </p:tgtEl>
                                      </p:cBhvr>
                                    </p:animEffect>
                                  </p:childTnLst>
                                </p:cTn>
                              </p:par>
                            </p:childTnLst>
                          </p:cTn>
                        </p:par>
                        <p:par>
                          <p:cTn id="107" fill="hold" nodeType="afterGroup">
                            <p:stCondLst>
                              <p:cond delay="2000"/>
                            </p:stCondLst>
                            <p:childTnLst>
                              <p:par>
                                <p:cTn id="108" presetID="22" presetClass="entr" presetSubtype="4" fill="hold" grpId="0" nodeType="afterEffect">
                                  <p:stCondLst>
                                    <p:cond delay="0"/>
                                  </p:stCondLst>
                                  <p:childTnLst>
                                    <p:set>
                                      <p:cBhvr>
                                        <p:cTn id="109" dur="1" fill="hold">
                                          <p:stCondLst>
                                            <p:cond delay="0"/>
                                          </p:stCondLst>
                                        </p:cTn>
                                        <p:tgtEl>
                                          <p:spTgt spid="243780"/>
                                        </p:tgtEl>
                                        <p:attrNameLst>
                                          <p:attrName>style.visibility</p:attrName>
                                        </p:attrNameLst>
                                      </p:cBhvr>
                                      <p:to>
                                        <p:strVal val="visible"/>
                                      </p:to>
                                    </p:set>
                                    <p:animEffect transition="in" filter="wipe(down)">
                                      <p:cBhvr>
                                        <p:cTn id="110" dur="500"/>
                                        <p:tgtEl>
                                          <p:spTgt spid="243780"/>
                                        </p:tgtEl>
                                      </p:cBhvr>
                                    </p:animEffect>
                                  </p:childTnLst>
                                </p:cTn>
                              </p:par>
                            </p:childTnLst>
                          </p:cTn>
                        </p:par>
                        <p:par>
                          <p:cTn id="111" fill="hold" nodeType="afterGroup">
                            <p:stCondLst>
                              <p:cond delay="2500"/>
                            </p:stCondLst>
                            <p:childTnLst>
                              <p:par>
                                <p:cTn id="112" presetID="22" presetClass="entr" presetSubtype="8" fill="hold" grpId="0" nodeType="afterEffect">
                                  <p:stCondLst>
                                    <p:cond delay="0"/>
                                  </p:stCondLst>
                                  <p:childTnLst>
                                    <p:set>
                                      <p:cBhvr>
                                        <p:cTn id="113" dur="1" fill="hold">
                                          <p:stCondLst>
                                            <p:cond delay="0"/>
                                          </p:stCondLst>
                                        </p:cTn>
                                        <p:tgtEl>
                                          <p:spTgt spid="243781"/>
                                        </p:tgtEl>
                                        <p:attrNameLst>
                                          <p:attrName>style.visibility</p:attrName>
                                        </p:attrNameLst>
                                      </p:cBhvr>
                                      <p:to>
                                        <p:strVal val="visible"/>
                                      </p:to>
                                    </p:set>
                                    <p:animEffect transition="in" filter="wipe(left)">
                                      <p:cBhvr>
                                        <p:cTn id="114" dur="500"/>
                                        <p:tgtEl>
                                          <p:spTgt spid="243781"/>
                                        </p:tgtEl>
                                      </p:cBhvr>
                                    </p:animEffect>
                                  </p:childTnLst>
                                </p:cTn>
                              </p:par>
                            </p:childTnLst>
                          </p:cTn>
                        </p:par>
                        <p:par>
                          <p:cTn id="115" fill="hold" nodeType="afterGroup">
                            <p:stCondLst>
                              <p:cond delay="3000"/>
                            </p:stCondLst>
                            <p:childTnLst>
                              <p:par>
                                <p:cTn id="116" presetID="1" presetClass="entr" presetSubtype="0" fill="hold" grpId="0" nodeType="afterEffect">
                                  <p:stCondLst>
                                    <p:cond delay="1000"/>
                                  </p:stCondLst>
                                  <p:childTnLst>
                                    <p:set>
                                      <p:cBhvr>
                                        <p:cTn id="117" dur="1" fill="hold">
                                          <p:stCondLst>
                                            <p:cond delay="499"/>
                                          </p:stCondLst>
                                        </p:cTn>
                                        <p:tgtEl>
                                          <p:spTgt spid="243782"/>
                                        </p:tgtEl>
                                        <p:attrNameLst>
                                          <p:attrName>style.visibility</p:attrName>
                                        </p:attrNameLst>
                                      </p:cBhvr>
                                      <p:to>
                                        <p:strVal val="visibl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grpId="0" nodeType="clickEffect">
                                  <p:stCondLst>
                                    <p:cond delay="0"/>
                                  </p:stCondLst>
                                  <p:childTnLst>
                                    <p:set>
                                      <p:cBhvr>
                                        <p:cTn id="121" dur="1" fill="hold">
                                          <p:stCondLst>
                                            <p:cond delay="499"/>
                                          </p:stCondLst>
                                        </p:cTn>
                                        <p:tgtEl>
                                          <p:spTgt spid="243783"/>
                                        </p:tgtEl>
                                        <p:attrNameLst>
                                          <p:attrName>style.visibility</p:attrName>
                                        </p:attrNameLst>
                                      </p:cBhvr>
                                      <p:to>
                                        <p:strVal val="visible"/>
                                      </p:to>
                                    </p:set>
                                  </p:childTnLst>
                                </p:cTn>
                              </p:par>
                            </p:childTnLst>
                          </p:cTn>
                        </p:par>
                        <p:par>
                          <p:cTn id="122" fill="hold" nodeType="afterGroup">
                            <p:stCondLst>
                              <p:cond delay="500"/>
                            </p:stCondLst>
                            <p:childTnLst>
                              <p:par>
                                <p:cTn id="123" presetID="1" presetClass="entr" presetSubtype="0" fill="hold" grpId="0" nodeType="afterEffect">
                                  <p:stCondLst>
                                    <p:cond delay="0"/>
                                  </p:stCondLst>
                                  <p:childTnLst>
                                    <p:set>
                                      <p:cBhvr>
                                        <p:cTn id="124" dur="1" fill="hold">
                                          <p:stCondLst>
                                            <p:cond delay="499"/>
                                          </p:stCondLst>
                                        </p:cTn>
                                        <p:tgtEl>
                                          <p:spTgt spid="243784"/>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499"/>
                                          </p:stCondLst>
                                        </p:cTn>
                                        <p:tgtEl>
                                          <p:spTgt spid="243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56" grpId="0" build="p" autoUpdateAnimBg="0"/>
      <p:bldP spid="243757" grpId="0" animBg="1"/>
      <p:bldP spid="243758" grpId="0" autoUpdateAnimBg="0"/>
      <p:bldP spid="243759" grpId="0" animBg="1"/>
      <p:bldP spid="243760" grpId="0" autoUpdateAnimBg="0"/>
      <p:bldP spid="243761" grpId="0" animBg="1"/>
      <p:bldP spid="243762" grpId="0" autoUpdateAnimBg="0"/>
      <p:bldP spid="243763" grpId="0" animBg="1"/>
      <p:bldP spid="243764" grpId="0" animBg="1"/>
      <p:bldP spid="243765" grpId="0" animBg="1"/>
      <p:bldP spid="243766" grpId="0" animBg="1"/>
      <p:bldP spid="243767" grpId="0" animBg="1"/>
      <p:bldP spid="243768" grpId="0" animBg="1"/>
      <p:bldP spid="243769" grpId="0" autoUpdateAnimBg="0"/>
      <p:bldP spid="243770" grpId="0" autoUpdateAnimBg="0"/>
      <p:bldP spid="243771" grpId="0" animBg="1"/>
      <p:bldP spid="243772" grpId="0" autoUpdateAnimBg="0"/>
      <p:bldP spid="243773" grpId="0" animBg="1"/>
      <p:bldP spid="243774" grpId="0" autoUpdateAnimBg="0"/>
      <p:bldP spid="243775" grpId="0" animBg="1"/>
      <p:bldP spid="243776" grpId="0" animBg="1"/>
      <p:bldP spid="243777" grpId="0" animBg="1"/>
      <p:bldP spid="243778" grpId="0" animBg="1"/>
      <p:bldP spid="243779" grpId="0" animBg="1"/>
      <p:bldP spid="243780" grpId="0" animBg="1"/>
      <p:bldP spid="243781" grpId="0" animBg="1"/>
      <p:bldP spid="243782" grpId="0" autoUpdateAnimBg="0"/>
      <p:bldP spid="243783" grpId="0" animBg="1"/>
      <p:bldP spid="243784"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44738"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宋体" pitchFamily="2" charset="-122"/>
              </a:rPr>
              <a:t>寻址技术</a:t>
            </a:r>
            <a:endParaRPr lang="zh-CN" altLang="en-US">
              <a:latin typeface="宋体" pitchFamily="2" charset="-122"/>
            </a:endParaRPr>
          </a:p>
        </p:txBody>
      </p:sp>
      <p:sp>
        <p:nvSpPr>
          <p:cNvPr id="244739" name="Rectangle 3"/>
          <p:cNvSpPr>
            <a:spLocks noGrp="1" noChangeArrowheads="1"/>
          </p:cNvSpPr>
          <p:nvPr>
            <p:ph type="body" idx="4294967295"/>
          </p:nvPr>
        </p:nvSpPr>
        <p:spPr>
          <a:xfrm>
            <a:off x="228600" y="838200"/>
            <a:ext cx="8305800" cy="5486400"/>
          </a:xfrm>
        </p:spPr>
        <p:txBody>
          <a:bodyPr/>
          <a:lstStyle/>
          <a:p>
            <a:pPr>
              <a:lnSpc>
                <a:spcPct val="90000"/>
              </a:lnSpc>
              <a:buFontTx/>
              <a:buNone/>
            </a:pPr>
            <a:r>
              <a:rPr lang="en-US" altLang="zh-CN" b="1" dirty="0">
                <a:latin typeface="Times New Roman" pitchFamily="18" charset="0"/>
              </a:rPr>
              <a:t> </a:t>
            </a:r>
            <a:r>
              <a:rPr lang="zh-CN" altLang="en-US" b="1" dirty="0">
                <a:latin typeface="Times New Roman" pitchFamily="18" charset="0"/>
              </a:rPr>
              <a:t>相对寻址方式的特点：</a:t>
            </a:r>
          </a:p>
          <a:p>
            <a:pPr>
              <a:lnSpc>
                <a:spcPct val="90000"/>
              </a:lnSpc>
              <a:buFontTx/>
              <a:buNone/>
            </a:pPr>
            <a:r>
              <a:rPr lang="zh-CN" altLang="en-US" b="1" dirty="0">
                <a:latin typeface="Times New Roman" pitchFamily="18" charset="0"/>
              </a:rPr>
              <a:t>   </a:t>
            </a:r>
            <a:r>
              <a:rPr lang="zh-CN" altLang="en-US" b="1" dirty="0">
                <a:solidFill>
                  <a:srgbClr val="FF0000"/>
                </a:solidFill>
                <a:latin typeface="Times New Roman" pitchFamily="18" charset="0"/>
              </a:rPr>
              <a:t> </a:t>
            </a:r>
            <a:r>
              <a:rPr lang="zh-CN" altLang="en-US" b="1" dirty="0">
                <a:solidFill>
                  <a:srgbClr val="FF0000"/>
                </a:solidFill>
                <a:latin typeface="Times New Roman" pitchFamily="18" charset="0"/>
                <a:sym typeface="Symbol" pitchFamily="18" charset="2"/>
              </a:rPr>
              <a:t></a:t>
            </a:r>
            <a:r>
              <a:rPr lang="zh-CN" altLang="en-US" b="1" dirty="0">
                <a:latin typeface="Times New Roman" pitchFamily="18" charset="0"/>
                <a:sym typeface="Symbol" pitchFamily="18" charset="2"/>
              </a:rPr>
              <a:t> </a:t>
            </a:r>
            <a:r>
              <a:rPr lang="zh-CN" altLang="en-US" b="1" dirty="0">
                <a:latin typeface="Times New Roman" pitchFamily="18" charset="0"/>
              </a:rPr>
              <a:t>操作数的地址不是固定的，它随着</a:t>
            </a:r>
            <a:r>
              <a:rPr lang="en-US" altLang="zh-CN" b="1" dirty="0">
                <a:latin typeface="Times New Roman" pitchFamily="18" charset="0"/>
              </a:rPr>
              <a:t>PC</a:t>
            </a:r>
            <a:r>
              <a:rPr lang="zh-CN" altLang="en-US" b="1" dirty="0">
                <a:latin typeface="Times New Roman" pitchFamily="18" charset="0"/>
              </a:rPr>
              <a:t>值的变化而变化，并且与指令地址之间总是相差一个固定值</a:t>
            </a:r>
            <a:r>
              <a:rPr lang="zh-CN" altLang="en-US" b="1" dirty="0">
                <a:latin typeface="Times New Roman" pitchFamily="18" charset="0"/>
                <a:sym typeface="Symbol" pitchFamily="18" charset="2"/>
              </a:rPr>
              <a:t></a:t>
            </a:r>
            <a:r>
              <a:rPr lang="en-US" altLang="zh-CN" b="1" dirty="0">
                <a:latin typeface="Times New Roman" pitchFamily="18" charset="0"/>
              </a:rPr>
              <a:t>D</a:t>
            </a:r>
            <a:r>
              <a:rPr lang="zh-CN" altLang="en-US" b="1" dirty="0">
                <a:latin typeface="Times New Roman" pitchFamily="18" charset="0"/>
              </a:rPr>
              <a:t>。当指令地址改变时，由于其位移量不变，</a:t>
            </a:r>
            <a:r>
              <a:rPr lang="zh-CN" altLang="en-US" b="1" dirty="0">
                <a:solidFill>
                  <a:srgbClr val="FF0000"/>
                </a:solidFill>
                <a:latin typeface="Times New Roman" pitchFamily="18" charset="0"/>
              </a:rPr>
              <a:t>使得操作数与指令在可用的存储区内一起移动，</a:t>
            </a:r>
            <a:r>
              <a:rPr lang="zh-CN" altLang="en-US" b="1" dirty="0">
                <a:latin typeface="Times New Roman" pitchFamily="18" charset="0"/>
              </a:rPr>
              <a:t>所以仍能保证程序的正确执行。采用</a:t>
            </a:r>
            <a:r>
              <a:rPr lang="en-US" altLang="zh-CN" b="1" dirty="0">
                <a:latin typeface="Times New Roman" pitchFamily="18" charset="0"/>
              </a:rPr>
              <a:t>PC</a:t>
            </a:r>
            <a:r>
              <a:rPr lang="zh-CN" altLang="en-US" b="1" dirty="0">
                <a:latin typeface="Times New Roman" pitchFamily="18" charset="0"/>
              </a:rPr>
              <a:t>相对寻址方式编写的程序可在主存中任意浮动，它放在主存的任何地方，所执行的效果都是一样的。</a:t>
            </a:r>
          </a:p>
          <a:p>
            <a:pPr>
              <a:lnSpc>
                <a:spcPct val="90000"/>
              </a:lnSpc>
              <a:buFontTx/>
              <a:buNone/>
            </a:pPr>
            <a:r>
              <a:rPr lang="zh-CN" altLang="en-US" b="1" dirty="0">
                <a:latin typeface="Times New Roman" pitchFamily="18" charset="0"/>
              </a:rPr>
              <a:t>    </a:t>
            </a:r>
            <a:r>
              <a:rPr lang="zh-CN" altLang="en-US" b="1" dirty="0">
                <a:solidFill>
                  <a:srgbClr val="FF0000"/>
                </a:solidFill>
                <a:latin typeface="Times New Roman" pitchFamily="18" charset="0"/>
                <a:sym typeface="Symbol" pitchFamily="18" charset="2"/>
              </a:rPr>
              <a:t></a:t>
            </a:r>
            <a:r>
              <a:rPr lang="zh-CN" altLang="en-US" b="1" dirty="0">
                <a:latin typeface="Times New Roman" pitchFamily="18" charset="0"/>
                <a:sym typeface="Symbol" pitchFamily="18" charset="2"/>
              </a:rPr>
              <a:t> 由于</a:t>
            </a:r>
            <a:r>
              <a:rPr lang="zh-CN" altLang="en-US" b="1" dirty="0">
                <a:latin typeface="Times New Roman" pitchFamily="18" charset="0"/>
              </a:rPr>
              <a:t>指令中给出的位移量可正、可负，所以对于指令地址而言，操作数地址可能在指令地址之前或之后</a:t>
            </a:r>
            <a:r>
              <a:rPr lang="zh-CN" altLang="en-US" b="1" dirty="0" smtClean="0">
                <a:latin typeface="Times New Roman" pitchFamily="18" charset="0"/>
              </a:rPr>
              <a:t>。</a:t>
            </a:r>
            <a:r>
              <a:rPr lang="zh-CN" altLang="en-US" b="1" dirty="0" smtClean="0">
                <a:solidFill>
                  <a:srgbClr val="FF0000"/>
                </a:solidFill>
                <a:latin typeface="Times New Roman" pitchFamily="18" charset="0"/>
              </a:rPr>
              <a:t>练习：</a:t>
            </a:r>
            <a:r>
              <a:rPr lang="en-US" altLang="zh-CN" b="1" dirty="0" smtClean="0">
                <a:solidFill>
                  <a:srgbClr val="FF0000"/>
                </a:solidFill>
                <a:latin typeface="Times New Roman" pitchFamily="18" charset="0"/>
              </a:rPr>
              <a:t>P76  3-12  3-13</a:t>
            </a:r>
            <a:endParaRPr lang="zh-CN" altLang="en-US" b="1" dirty="0">
              <a:solidFill>
                <a:srgbClr val="FF0000"/>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4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47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47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10" name="页脚占位符 3"/>
          <p:cNvSpPr>
            <a:spLocks noGrp="1"/>
          </p:cNvSpPr>
          <p:nvPr>
            <p:ph type="ftr" sz="quarter" idx="12"/>
          </p:nvPr>
        </p:nvSpPr>
        <p:spPr/>
        <p:txBody>
          <a:bodyPr/>
          <a:lstStyle/>
          <a:p>
            <a:r>
              <a:rPr lang="zh-CN" altLang="en-US"/>
              <a:t>华南理工大学广州学院</a:t>
            </a:r>
          </a:p>
        </p:txBody>
      </p:sp>
      <p:sp>
        <p:nvSpPr>
          <p:cNvPr id="245762"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宋体" pitchFamily="2" charset="-122"/>
              </a:rPr>
              <a:t>寻址技术</a:t>
            </a:r>
            <a:endParaRPr lang="zh-CN" altLang="en-US">
              <a:latin typeface="宋体" pitchFamily="2" charset="-122"/>
            </a:endParaRPr>
          </a:p>
        </p:txBody>
      </p:sp>
      <p:sp>
        <p:nvSpPr>
          <p:cNvPr id="245763" name="Rectangle 3"/>
          <p:cNvSpPr>
            <a:spLocks noGrp="1" noChangeArrowheads="1"/>
          </p:cNvSpPr>
          <p:nvPr>
            <p:ph type="body" idx="4294967295"/>
          </p:nvPr>
        </p:nvSpPr>
        <p:spPr>
          <a:xfrm>
            <a:off x="228600" y="762000"/>
            <a:ext cx="8458200" cy="5275263"/>
          </a:xfrm>
        </p:spPr>
        <p:txBody>
          <a:bodyPr/>
          <a:lstStyle/>
          <a:p>
            <a:pPr>
              <a:buFontTx/>
              <a:buNone/>
            </a:pPr>
            <a:r>
              <a:rPr lang="en-US" altLang="zh-CN" b="1" dirty="0">
                <a:latin typeface="Times New Roman" pitchFamily="18" charset="0"/>
              </a:rPr>
              <a:t>9.</a:t>
            </a:r>
            <a:r>
              <a:rPr lang="zh-CN" altLang="en-US" b="1" dirty="0">
                <a:latin typeface="宋体" pitchFamily="2" charset="-122"/>
              </a:rPr>
              <a:t>页面寻址</a:t>
            </a:r>
          </a:p>
          <a:p>
            <a:pPr>
              <a:lnSpc>
                <a:spcPct val="90000"/>
              </a:lnSpc>
              <a:buFontTx/>
              <a:buNone/>
            </a:pPr>
            <a:r>
              <a:rPr lang="zh-CN" altLang="en-US" b="1" dirty="0">
                <a:latin typeface="宋体" pitchFamily="2" charset="-122"/>
              </a:rPr>
              <a:t>      页面寻址相当于将整个主存空间分成若干个大小相同的区，每个区称为一页，每页有若干个主存单元。每页都有自己的编号，称为页面地址；页面内的每个主存单元也有自己的编号，称为页内地址。这样，操作数的有效地址就被分为两部分：</a:t>
            </a:r>
            <a:r>
              <a:rPr lang="zh-CN" altLang="en-US" b="1" dirty="0">
                <a:solidFill>
                  <a:srgbClr val="FF0000"/>
                </a:solidFill>
                <a:latin typeface="宋体" pitchFamily="2" charset="-122"/>
              </a:rPr>
              <a:t>前部为页面地址，后部为页内地址。</a:t>
            </a:r>
          </a:p>
        </p:txBody>
      </p:sp>
      <p:grpSp>
        <p:nvGrpSpPr>
          <p:cNvPr id="245764" name="Group 4"/>
          <p:cNvGrpSpPr>
            <a:grpSpLocks/>
          </p:cNvGrpSpPr>
          <p:nvPr/>
        </p:nvGrpSpPr>
        <p:grpSpPr bwMode="auto">
          <a:xfrm>
            <a:off x="1981200" y="4953000"/>
            <a:ext cx="5105400" cy="457200"/>
            <a:chOff x="1248" y="3120"/>
            <a:chExt cx="3216" cy="288"/>
          </a:xfrm>
        </p:grpSpPr>
        <p:sp>
          <p:nvSpPr>
            <p:cNvPr id="245765" name="Rectangle 5"/>
            <p:cNvSpPr>
              <a:spLocks noChangeArrowheads="1"/>
            </p:cNvSpPr>
            <p:nvPr/>
          </p:nvSpPr>
          <p:spPr bwMode="auto">
            <a:xfrm>
              <a:off x="1248" y="3120"/>
              <a:ext cx="3072" cy="288"/>
            </a:xfrm>
            <a:prstGeom prst="rect">
              <a:avLst/>
            </a:prstGeom>
            <a:solidFill>
              <a:srgbClr val="D3F1B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5766" name="Line 6"/>
            <p:cNvSpPr>
              <a:spLocks noChangeShapeType="1"/>
            </p:cNvSpPr>
            <p:nvPr/>
          </p:nvSpPr>
          <p:spPr bwMode="auto">
            <a:xfrm>
              <a:off x="2784" y="3120"/>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5767" name="Text Box 7"/>
            <p:cNvSpPr txBox="1">
              <a:spLocks noChangeArrowheads="1"/>
            </p:cNvSpPr>
            <p:nvPr/>
          </p:nvSpPr>
          <p:spPr bwMode="auto">
            <a:xfrm>
              <a:off x="3072" y="3120"/>
              <a:ext cx="13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zh-CN" altLang="en-US">
                  <a:solidFill>
                    <a:srgbClr val="800000"/>
                  </a:solidFill>
                  <a:latin typeface="宋体" pitchFamily="2" charset="-122"/>
                </a:rPr>
                <a:t>页内地址</a:t>
              </a:r>
              <a:endParaRPr lang="zh-CN" altLang="en-US" b="0">
                <a:latin typeface="宋体" pitchFamily="2" charset="-122"/>
              </a:endParaRPr>
            </a:p>
          </p:txBody>
        </p:sp>
        <p:sp>
          <p:nvSpPr>
            <p:cNvPr id="245768" name="Text Box 8"/>
            <p:cNvSpPr txBox="1">
              <a:spLocks noChangeArrowheads="1"/>
            </p:cNvSpPr>
            <p:nvPr/>
          </p:nvSpPr>
          <p:spPr bwMode="auto">
            <a:xfrm>
              <a:off x="1536" y="3120"/>
              <a:ext cx="13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zh-CN" altLang="en-US">
                  <a:solidFill>
                    <a:srgbClr val="800000"/>
                  </a:solidFill>
                  <a:latin typeface="宋体" pitchFamily="2" charset="-122"/>
                </a:rPr>
                <a:t>页面地址</a:t>
              </a:r>
              <a:endParaRPr lang="zh-CN" altLang="en-US" b="0">
                <a:latin typeface="宋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45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14" name="页脚占位符 3"/>
          <p:cNvSpPr>
            <a:spLocks noGrp="1"/>
          </p:cNvSpPr>
          <p:nvPr>
            <p:ph type="ftr" sz="quarter" idx="12"/>
          </p:nvPr>
        </p:nvSpPr>
        <p:spPr/>
        <p:txBody>
          <a:bodyPr/>
          <a:lstStyle/>
          <a:p>
            <a:r>
              <a:rPr lang="zh-CN" altLang="en-US"/>
              <a:t>华南理工大学广州学院</a:t>
            </a:r>
          </a:p>
        </p:txBody>
      </p:sp>
      <p:sp>
        <p:nvSpPr>
          <p:cNvPr id="335874" name="Rectangle 2"/>
          <p:cNvSpPr>
            <a:spLocks noGrp="1" noChangeArrowheads="1"/>
          </p:cNvSpPr>
          <p:nvPr>
            <p:ph type="body" idx="4294967295"/>
          </p:nvPr>
        </p:nvSpPr>
        <p:spPr>
          <a:xfrm>
            <a:off x="228600" y="981075"/>
            <a:ext cx="8382000" cy="2808288"/>
          </a:xfrm>
        </p:spPr>
        <p:txBody>
          <a:bodyPr/>
          <a:lstStyle/>
          <a:p>
            <a:pPr>
              <a:buFontTx/>
              <a:buNone/>
            </a:pPr>
            <a:r>
              <a:rPr lang="en-US" altLang="zh-CN" sz="2800" b="1" dirty="0">
                <a:latin typeface="Times New Roman" pitchFamily="18" charset="0"/>
              </a:rPr>
              <a:t>		</a:t>
            </a:r>
            <a:r>
              <a:rPr lang="zh-CN" altLang="en-US" sz="2800" b="1" dirty="0">
                <a:latin typeface="Times New Roman" pitchFamily="18" charset="0"/>
              </a:rPr>
              <a:t>根据页面地址的来源不同，页面寻址又可以分成</a:t>
            </a:r>
            <a:r>
              <a:rPr lang="en-US" altLang="zh-CN" sz="2800" b="1" dirty="0">
                <a:latin typeface="Times New Roman" pitchFamily="18" charset="0"/>
              </a:rPr>
              <a:t>3</a:t>
            </a:r>
            <a:r>
              <a:rPr lang="zh-CN" altLang="en-US" sz="2800" b="1" dirty="0">
                <a:latin typeface="Times New Roman" pitchFamily="18" charset="0"/>
              </a:rPr>
              <a:t>种不同的方式： </a:t>
            </a:r>
          </a:p>
          <a:p>
            <a:pPr>
              <a:buFontTx/>
              <a:buNone/>
            </a:pPr>
            <a:r>
              <a:rPr lang="zh-CN" altLang="en-US" sz="2800" b="1" dirty="0">
                <a:latin typeface="Times New Roman" pitchFamily="18" charset="0"/>
              </a:rPr>
              <a:t>		① 基页寻址，又称零页寻址。由于页面地址全等于</a:t>
            </a:r>
            <a:r>
              <a:rPr lang="en-US" altLang="zh-CN" sz="2800" b="1" dirty="0">
                <a:latin typeface="Times New Roman" pitchFamily="18" charset="0"/>
              </a:rPr>
              <a:t>0</a:t>
            </a:r>
            <a:r>
              <a:rPr lang="zh-CN" altLang="en-US" sz="2800" b="1" dirty="0">
                <a:latin typeface="Times New Roman" pitchFamily="18" charset="0"/>
              </a:rPr>
              <a:t>，所以有效地址</a:t>
            </a:r>
            <a:r>
              <a:rPr lang="en-US" altLang="zh-CN" sz="2800" b="1" dirty="0">
                <a:solidFill>
                  <a:srgbClr val="FF3300"/>
                </a:solidFill>
                <a:latin typeface="Times New Roman" pitchFamily="18" charset="0"/>
              </a:rPr>
              <a:t>EA=0∥A</a:t>
            </a:r>
            <a:r>
              <a:rPr lang="zh-CN" altLang="en-US" sz="2800" b="1" dirty="0">
                <a:latin typeface="Times New Roman" pitchFamily="18" charset="0"/>
              </a:rPr>
              <a:t>（∥在这里表示简单拼接），操作数</a:t>
            </a:r>
            <a:r>
              <a:rPr lang="en-US" altLang="zh-CN" sz="2800" b="1" dirty="0">
                <a:latin typeface="Times New Roman" pitchFamily="18" charset="0"/>
              </a:rPr>
              <a:t>S</a:t>
            </a:r>
            <a:r>
              <a:rPr lang="zh-CN" altLang="en-US" sz="2800" b="1" dirty="0">
                <a:latin typeface="Times New Roman" pitchFamily="18" charset="0"/>
              </a:rPr>
              <a:t>在零页面中，</a:t>
            </a:r>
            <a:r>
              <a:rPr lang="zh-CN" altLang="en-US" sz="2800" b="1" dirty="0">
                <a:solidFill>
                  <a:srgbClr val="FF0000"/>
                </a:solidFill>
                <a:latin typeface="Times New Roman" pitchFamily="18" charset="0"/>
              </a:rPr>
              <a:t>基页寻址实际上就是直接寻址。</a:t>
            </a:r>
            <a:r>
              <a:rPr lang="zh-CN" altLang="en-US" sz="2800" b="1" dirty="0">
                <a:latin typeface="Times New Roman" pitchFamily="18" charset="0"/>
              </a:rPr>
              <a:t>	</a:t>
            </a:r>
            <a:endParaRPr lang="zh-CN" altLang="en-US" sz="2800" dirty="0">
              <a:latin typeface="Times New Roman" pitchFamily="18" charset="0"/>
            </a:endParaRPr>
          </a:p>
        </p:txBody>
      </p:sp>
      <p:sp>
        <p:nvSpPr>
          <p:cNvPr id="335875" name="Rectangle 3"/>
          <p:cNvSpPr>
            <a:spLocks noChangeArrowheads="1"/>
          </p:cNvSpPr>
          <p:nvPr/>
        </p:nvSpPr>
        <p:spPr bwMode="auto">
          <a:xfrm>
            <a:off x="0" y="228600"/>
            <a:ext cx="5029200" cy="457200"/>
          </a:xfrm>
          <a:prstGeom prst="rect">
            <a:avLst/>
          </a:prstGeom>
          <a:gradFill rotWithShape="0">
            <a:gsLst>
              <a:gs pos="0">
                <a:srgbClr val="5994FF"/>
              </a:gs>
              <a:gs pos="100000">
                <a:srgbClr val="CC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a:t>3.2 </a:t>
            </a:r>
            <a:r>
              <a:rPr lang="zh-CN" altLang="en-US">
                <a:latin typeface="宋体" pitchFamily="2" charset="-122"/>
              </a:rPr>
              <a:t>寻址技术</a:t>
            </a:r>
            <a:endParaRPr lang="zh-CN" altLang="en-US" sz="2800">
              <a:solidFill>
                <a:srgbClr val="000000"/>
              </a:solidFill>
              <a:latin typeface="宋体" pitchFamily="2" charset="-122"/>
            </a:endParaRPr>
          </a:p>
        </p:txBody>
      </p:sp>
      <p:sp>
        <p:nvSpPr>
          <p:cNvPr id="335877" name="Rectangle 5"/>
          <p:cNvSpPr>
            <a:spLocks noChangeArrowheads="1"/>
          </p:cNvSpPr>
          <p:nvPr/>
        </p:nvSpPr>
        <p:spPr bwMode="auto">
          <a:xfrm>
            <a:off x="971550" y="4292600"/>
            <a:ext cx="3095625"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a:t>     0        </a:t>
            </a:r>
            <a:r>
              <a:rPr lang="zh-CN" altLang="en-US"/>
              <a:t>页内地址</a:t>
            </a:r>
          </a:p>
        </p:txBody>
      </p:sp>
      <p:sp>
        <p:nvSpPr>
          <p:cNvPr id="335878" name="Line 6"/>
          <p:cNvSpPr>
            <a:spLocks noChangeShapeType="1"/>
          </p:cNvSpPr>
          <p:nvPr/>
        </p:nvSpPr>
        <p:spPr bwMode="auto">
          <a:xfrm>
            <a:off x="2484438" y="4292600"/>
            <a:ext cx="0" cy="431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5879" name="Rectangle 7"/>
          <p:cNvSpPr>
            <a:spLocks noChangeArrowheads="1"/>
          </p:cNvSpPr>
          <p:nvPr/>
        </p:nvSpPr>
        <p:spPr bwMode="auto">
          <a:xfrm>
            <a:off x="6084888" y="3573463"/>
            <a:ext cx="2087562" cy="2016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80" name="Text Box 8"/>
          <p:cNvSpPr txBox="1">
            <a:spLocks noChangeArrowheads="1"/>
          </p:cNvSpPr>
          <p:nvPr/>
        </p:nvSpPr>
        <p:spPr bwMode="auto">
          <a:xfrm>
            <a:off x="6156325" y="5589588"/>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主存</a:t>
            </a:r>
          </a:p>
        </p:txBody>
      </p:sp>
      <p:sp>
        <p:nvSpPr>
          <p:cNvPr id="335881" name="Rectangle 9"/>
          <p:cNvSpPr>
            <a:spLocks noChangeArrowheads="1"/>
          </p:cNvSpPr>
          <p:nvPr/>
        </p:nvSpPr>
        <p:spPr bwMode="auto">
          <a:xfrm>
            <a:off x="6084888" y="4294188"/>
            <a:ext cx="2087562" cy="4318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操作数</a:t>
            </a:r>
          </a:p>
        </p:txBody>
      </p:sp>
      <p:sp>
        <p:nvSpPr>
          <p:cNvPr id="335882" name="Line 10"/>
          <p:cNvSpPr>
            <a:spLocks noChangeShapeType="1"/>
          </p:cNvSpPr>
          <p:nvPr/>
        </p:nvSpPr>
        <p:spPr bwMode="auto">
          <a:xfrm>
            <a:off x="4211638" y="4508500"/>
            <a:ext cx="1655762" cy="0"/>
          </a:xfrm>
          <a:prstGeom prst="line">
            <a:avLst/>
          </a:prstGeom>
          <a:noFill/>
          <a:ln w="31750">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5883" name="Text Box 11"/>
          <p:cNvSpPr txBox="1">
            <a:spLocks noChangeArrowheads="1"/>
          </p:cNvSpPr>
          <p:nvPr/>
        </p:nvSpPr>
        <p:spPr bwMode="auto">
          <a:xfrm>
            <a:off x="1476375" y="3789363"/>
            <a:ext cx="1008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00"/>
                </a:solidFill>
              </a:rPr>
              <a:t>00H</a:t>
            </a:r>
          </a:p>
        </p:txBody>
      </p:sp>
      <p:sp>
        <p:nvSpPr>
          <p:cNvPr id="335884" name="Text Box 12"/>
          <p:cNvSpPr txBox="1">
            <a:spLocks noChangeArrowheads="1"/>
          </p:cNvSpPr>
          <p:nvPr/>
        </p:nvSpPr>
        <p:spPr bwMode="auto">
          <a:xfrm>
            <a:off x="2916238" y="3789363"/>
            <a:ext cx="1079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00"/>
                </a:solidFill>
              </a:rPr>
              <a:t>A2H</a:t>
            </a:r>
          </a:p>
        </p:txBody>
      </p:sp>
      <p:sp>
        <p:nvSpPr>
          <p:cNvPr id="335885" name="Text Box 13"/>
          <p:cNvSpPr txBox="1">
            <a:spLocks noChangeArrowheads="1"/>
          </p:cNvSpPr>
          <p:nvPr/>
        </p:nvSpPr>
        <p:spPr bwMode="auto">
          <a:xfrm>
            <a:off x="4284663" y="4002088"/>
            <a:ext cx="15827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008000"/>
                </a:solidFill>
              </a:rPr>
              <a:t>00A2H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58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587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587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588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58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587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588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588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588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588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58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4" grpId="0" build="p" autoUpdateAnimBg="0"/>
      <p:bldP spid="335877" grpId="0" animBg="1"/>
      <p:bldP spid="335878" grpId="0" animBg="1"/>
      <p:bldP spid="335879" grpId="0" animBg="1"/>
      <p:bldP spid="335880" grpId="0"/>
      <p:bldP spid="335881" grpId="0" animBg="1"/>
      <p:bldP spid="335882" grpId="0" animBg="1"/>
      <p:bldP spid="335883" grpId="0"/>
      <p:bldP spid="335884" grpId="0"/>
      <p:bldP spid="335885"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25" name="页脚占位符 3"/>
          <p:cNvSpPr>
            <a:spLocks noGrp="1"/>
          </p:cNvSpPr>
          <p:nvPr>
            <p:ph type="ftr" sz="quarter" idx="12"/>
          </p:nvPr>
        </p:nvSpPr>
        <p:spPr/>
        <p:txBody>
          <a:bodyPr/>
          <a:lstStyle/>
          <a:p>
            <a:r>
              <a:rPr lang="zh-CN" altLang="en-US"/>
              <a:t>华南理工大学广州学院</a:t>
            </a:r>
          </a:p>
        </p:txBody>
      </p:sp>
      <p:sp>
        <p:nvSpPr>
          <p:cNvPr id="336898" name="Rectangle 2"/>
          <p:cNvSpPr>
            <a:spLocks noGrp="1" noChangeArrowheads="1"/>
          </p:cNvSpPr>
          <p:nvPr>
            <p:ph type="body" idx="4294967295"/>
          </p:nvPr>
        </p:nvSpPr>
        <p:spPr>
          <a:xfrm>
            <a:off x="228600" y="981075"/>
            <a:ext cx="8382000" cy="1800225"/>
          </a:xfrm>
        </p:spPr>
        <p:txBody>
          <a:bodyPr/>
          <a:lstStyle/>
          <a:p>
            <a:pPr>
              <a:buFontTx/>
              <a:buNone/>
            </a:pPr>
            <a:r>
              <a:rPr lang="en-US" altLang="zh-CN" sz="2800" b="1">
                <a:latin typeface="Times New Roman" pitchFamily="18" charset="0"/>
              </a:rPr>
              <a:t>	② </a:t>
            </a:r>
            <a:r>
              <a:rPr lang="zh-CN" altLang="en-US" sz="2800" b="1">
                <a:latin typeface="Times New Roman" pitchFamily="18" charset="0"/>
              </a:rPr>
              <a:t>当前页寻址。页面地址就等于程序计数器</a:t>
            </a:r>
            <a:r>
              <a:rPr lang="en-US" altLang="zh-CN" sz="2800" b="1">
                <a:latin typeface="Times New Roman" pitchFamily="18" charset="0"/>
              </a:rPr>
              <a:t>PC</a:t>
            </a:r>
            <a:r>
              <a:rPr lang="zh-CN" altLang="en-US" sz="2800" b="1">
                <a:latin typeface="Times New Roman" pitchFamily="18" charset="0"/>
              </a:rPr>
              <a:t>的高位部分的内容，所以有效地址</a:t>
            </a:r>
            <a:r>
              <a:rPr lang="en-US" altLang="zh-CN" sz="2800" b="1">
                <a:solidFill>
                  <a:srgbClr val="FF3300"/>
                </a:solidFill>
                <a:latin typeface="Times New Roman" pitchFamily="18" charset="0"/>
              </a:rPr>
              <a:t>EA=(PC)</a:t>
            </a:r>
            <a:r>
              <a:rPr lang="en-US" altLang="zh-CN" sz="2800" b="1" baseline="-25000">
                <a:solidFill>
                  <a:srgbClr val="FF3300"/>
                </a:solidFill>
                <a:latin typeface="Times New Roman" pitchFamily="18" charset="0"/>
              </a:rPr>
              <a:t>H</a:t>
            </a:r>
            <a:r>
              <a:rPr lang="en-US" altLang="zh-CN" sz="2800" b="1">
                <a:solidFill>
                  <a:srgbClr val="FF3300"/>
                </a:solidFill>
                <a:latin typeface="Times New Roman" pitchFamily="18" charset="0"/>
              </a:rPr>
              <a:t>∥A</a:t>
            </a:r>
            <a:r>
              <a:rPr lang="zh-CN" altLang="en-US" sz="2800" b="1">
                <a:latin typeface="Times New Roman" pitchFamily="18" charset="0"/>
              </a:rPr>
              <a:t>，</a:t>
            </a:r>
            <a:r>
              <a:rPr lang="zh-CN" altLang="en-US" sz="2800" b="1">
                <a:solidFill>
                  <a:schemeClr val="tx2"/>
                </a:solidFill>
                <a:latin typeface="Times New Roman" pitchFamily="18" charset="0"/>
              </a:rPr>
              <a:t>操作数</a:t>
            </a:r>
            <a:r>
              <a:rPr lang="en-US" altLang="zh-CN" sz="2800" b="1">
                <a:solidFill>
                  <a:schemeClr val="tx2"/>
                </a:solidFill>
                <a:latin typeface="Times New Roman" pitchFamily="18" charset="0"/>
              </a:rPr>
              <a:t>S</a:t>
            </a:r>
            <a:r>
              <a:rPr lang="zh-CN" altLang="en-US" sz="2800" b="1">
                <a:solidFill>
                  <a:schemeClr val="tx2"/>
                </a:solidFill>
                <a:latin typeface="Times New Roman" pitchFamily="18" charset="0"/>
              </a:rPr>
              <a:t>与指令本身处于同一页面中。</a:t>
            </a:r>
            <a:endParaRPr lang="zh-CN" altLang="en-US" sz="2800">
              <a:latin typeface="Times New Roman" pitchFamily="18" charset="0"/>
            </a:endParaRPr>
          </a:p>
        </p:txBody>
      </p:sp>
      <p:sp>
        <p:nvSpPr>
          <p:cNvPr id="336899" name="Rectangle 3"/>
          <p:cNvSpPr>
            <a:spLocks noChangeArrowheads="1"/>
          </p:cNvSpPr>
          <p:nvPr/>
        </p:nvSpPr>
        <p:spPr bwMode="auto">
          <a:xfrm>
            <a:off x="0" y="228600"/>
            <a:ext cx="5029200" cy="457200"/>
          </a:xfrm>
          <a:prstGeom prst="rect">
            <a:avLst/>
          </a:prstGeom>
          <a:gradFill rotWithShape="0">
            <a:gsLst>
              <a:gs pos="0">
                <a:srgbClr val="5994FF"/>
              </a:gs>
              <a:gs pos="100000">
                <a:srgbClr val="CC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a:t>3.2 </a:t>
            </a:r>
            <a:r>
              <a:rPr lang="zh-CN" altLang="en-US">
                <a:latin typeface="宋体" pitchFamily="2" charset="-122"/>
              </a:rPr>
              <a:t>寻址技术</a:t>
            </a:r>
            <a:endParaRPr lang="zh-CN" altLang="en-US" sz="2800">
              <a:solidFill>
                <a:srgbClr val="000000"/>
              </a:solidFill>
              <a:latin typeface="宋体" pitchFamily="2" charset="-122"/>
            </a:endParaRPr>
          </a:p>
        </p:txBody>
      </p:sp>
      <p:sp>
        <p:nvSpPr>
          <p:cNvPr id="336900" name="Rectangle 4"/>
          <p:cNvSpPr>
            <a:spLocks noChangeArrowheads="1"/>
          </p:cNvSpPr>
          <p:nvPr/>
        </p:nvSpPr>
        <p:spPr bwMode="auto">
          <a:xfrm>
            <a:off x="971550" y="4292600"/>
            <a:ext cx="3095625"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a:t>     </a:t>
            </a:r>
            <a:endParaRPr lang="en-US" altLang="zh-CN"/>
          </a:p>
        </p:txBody>
      </p:sp>
      <p:sp>
        <p:nvSpPr>
          <p:cNvPr id="336901" name="Line 5"/>
          <p:cNvSpPr>
            <a:spLocks noChangeShapeType="1"/>
          </p:cNvSpPr>
          <p:nvPr/>
        </p:nvSpPr>
        <p:spPr bwMode="auto">
          <a:xfrm>
            <a:off x="2484438" y="4292600"/>
            <a:ext cx="0" cy="431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6902" name="Rectangle 6"/>
          <p:cNvSpPr>
            <a:spLocks noChangeArrowheads="1"/>
          </p:cNvSpPr>
          <p:nvPr/>
        </p:nvSpPr>
        <p:spPr bwMode="auto">
          <a:xfrm>
            <a:off x="6084888" y="3573463"/>
            <a:ext cx="2087562" cy="2016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03" name="Text Box 7"/>
          <p:cNvSpPr txBox="1">
            <a:spLocks noChangeArrowheads="1"/>
          </p:cNvSpPr>
          <p:nvPr/>
        </p:nvSpPr>
        <p:spPr bwMode="auto">
          <a:xfrm>
            <a:off x="6156325" y="5589588"/>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主存</a:t>
            </a:r>
          </a:p>
        </p:txBody>
      </p:sp>
      <p:sp>
        <p:nvSpPr>
          <p:cNvPr id="336904" name="Rectangle 8"/>
          <p:cNvSpPr>
            <a:spLocks noChangeArrowheads="1"/>
          </p:cNvSpPr>
          <p:nvPr/>
        </p:nvSpPr>
        <p:spPr bwMode="auto">
          <a:xfrm>
            <a:off x="6084888" y="4294188"/>
            <a:ext cx="2087562" cy="4318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操作数</a:t>
            </a:r>
          </a:p>
        </p:txBody>
      </p:sp>
      <p:sp>
        <p:nvSpPr>
          <p:cNvPr id="336905" name="Line 9"/>
          <p:cNvSpPr>
            <a:spLocks noChangeShapeType="1"/>
          </p:cNvSpPr>
          <p:nvPr/>
        </p:nvSpPr>
        <p:spPr bwMode="auto">
          <a:xfrm>
            <a:off x="4211638" y="4508500"/>
            <a:ext cx="1655762" cy="0"/>
          </a:xfrm>
          <a:prstGeom prst="line">
            <a:avLst/>
          </a:prstGeom>
          <a:noFill/>
          <a:ln w="31750">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6906" name="Text Box 10"/>
          <p:cNvSpPr txBox="1">
            <a:spLocks noChangeArrowheads="1"/>
          </p:cNvSpPr>
          <p:nvPr/>
        </p:nvSpPr>
        <p:spPr bwMode="auto">
          <a:xfrm>
            <a:off x="1187450" y="4724400"/>
            <a:ext cx="1008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00"/>
                </a:solidFill>
              </a:rPr>
              <a:t>F1H</a:t>
            </a:r>
          </a:p>
        </p:txBody>
      </p:sp>
      <p:sp>
        <p:nvSpPr>
          <p:cNvPr id="336907" name="Text Box 11"/>
          <p:cNvSpPr txBox="1">
            <a:spLocks noChangeArrowheads="1"/>
          </p:cNvSpPr>
          <p:nvPr/>
        </p:nvSpPr>
        <p:spPr bwMode="auto">
          <a:xfrm>
            <a:off x="2771775" y="4724400"/>
            <a:ext cx="1079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00"/>
                </a:solidFill>
              </a:rPr>
              <a:t>A2H</a:t>
            </a:r>
          </a:p>
        </p:txBody>
      </p:sp>
      <p:sp>
        <p:nvSpPr>
          <p:cNvPr id="336908" name="Text Box 12"/>
          <p:cNvSpPr txBox="1">
            <a:spLocks noChangeArrowheads="1"/>
          </p:cNvSpPr>
          <p:nvPr/>
        </p:nvSpPr>
        <p:spPr bwMode="auto">
          <a:xfrm>
            <a:off x="4284663" y="4002088"/>
            <a:ext cx="15827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00"/>
                </a:solidFill>
              </a:rPr>
              <a:t>F1A2H</a:t>
            </a:r>
          </a:p>
        </p:txBody>
      </p:sp>
      <p:sp>
        <p:nvSpPr>
          <p:cNvPr id="336909" name="Rectangle 13"/>
          <p:cNvSpPr>
            <a:spLocks noChangeArrowheads="1"/>
          </p:cNvSpPr>
          <p:nvPr/>
        </p:nvSpPr>
        <p:spPr bwMode="auto">
          <a:xfrm>
            <a:off x="971550" y="2997200"/>
            <a:ext cx="3095625"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a:t>     </a:t>
            </a:r>
            <a:endParaRPr lang="en-US" altLang="zh-CN"/>
          </a:p>
        </p:txBody>
      </p:sp>
      <p:sp>
        <p:nvSpPr>
          <p:cNvPr id="336910" name="Line 14"/>
          <p:cNvSpPr>
            <a:spLocks noChangeShapeType="1"/>
          </p:cNvSpPr>
          <p:nvPr/>
        </p:nvSpPr>
        <p:spPr bwMode="auto">
          <a:xfrm>
            <a:off x="2484438" y="2997200"/>
            <a:ext cx="0" cy="431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6911" name="Text Box 15"/>
          <p:cNvSpPr txBox="1">
            <a:spLocks noChangeArrowheads="1"/>
          </p:cNvSpPr>
          <p:nvPr/>
        </p:nvSpPr>
        <p:spPr bwMode="auto">
          <a:xfrm>
            <a:off x="250825" y="2924175"/>
            <a:ext cx="7921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PC</a:t>
            </a:r>
          </a:p>
        </p:txBody>
      </p:sp>
      <p:sp>
        <p:nvSpPr>
          <p:cNvPr id="336912" name="Text Box 16"/>
          <p:cNvSpPr txBox="1">
            <a:spLocks noChangeArrowheads="1"/>
          </p:cNvSpPr>
          <p:nvPr/>
        </p:nvSpPr>
        <p:spPr bwMode="auto">
          <a:xfrm>
            <a:off x="971550" y="4292600"/>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当前页面</a:t>
            </a:r>
          </a:p>
        </p:txBody>
      </p:sp>
      <p:sp>
        <p:nvSpPr>
          <p:cNvPr id="336913" name="Text Box 17"/>
          <p:cNvSpPr txBox="1">
            <a:spLocks noChangeArrowheads="1"/>
          </p:cNvSpPr>
          <p:nvPr/>
        </p:nvSpPr>
        <p:spPr bwMode="auto">
          <a:xfrm>
            <a:off x="2484438" y="4292600"/>
            <a:ext cx="1582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页内地址</a:t>
            </a:r>
          </a:p>
        </p:txBody>
      </p:sp>
      <p:sp>
        <p:nvSpPr>
          <p:cNvPr id="336915" name="Text Box 19"/>
          <p:cNvSpPr txBox="1">
            <a:spLocks noChangeArrowheads="1"/>
          </p:cNvSpPr>
          <p:nvPr/>
        </p:nvSpPr>
        <p:spPr bwMode="auto">
          <a:xfrm>
            <a:off x="971550" y="2997200"/>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t>PC</a:t>
            </a:r>
            <a:r>
              <a:rPr lang="en-US" altLang="zh-CN" baseline="-25000"/>
              <a:t>H</a:t>
            </a:r>
          </a:p>
        </p:txBody>
      </p:sp>
      <p:sp>
        <p:nvSpPr>
          <p:cNvPr id="336916" name="Text Box 20"/>
          <p:cNvSpPr txBox="1">
            <a:spLocks noChangeArrowheads="1"/>
          </p:cNvSpPr>
          <p:nvPr/>
        </p:nvSpPr>
        <p:spPr bwMode="auto">
          <a:xfrm>
            <a:off x="2484438" y="2997200"/>
            <a:ext cx="1582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t>PH</a:t>
            </a:r>
            <a:r>
              <a:rPr lang="en-US" altLang="zh-CN" baseline="-25000"/>
              <a:t>L</a:t>
            </a:r>
          </a:p>
        </p:txBody>
      </p:sp>
      <p:sp>
        <p:nvSpPr>
          <p:cNvPr id="336917" name="Line 21"/>
          <p:cNvSpPr>
            <a:spLocks noChangeShapeType="1"/>
          </p:cNvSpPr>
          <p:nvPr/>
        </p:nvSpPr>
        <p:spPr bwMode="auto">
          <a:xfrm>
            <a:off x="1692275" y="3500438"/>
            <a:ext cx="0" cy="720725"/>
          </a:xfrm>
          <a:prstGeom prst="line">
            <a:avLst/>
          </a:prstGeom>
          <a:noFill/>
          <a:ln w="317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6918" name="Text Box 22"/>
          <p:cNvSpPr txBox="1">
            <a:spLocks noChangeArrowheads="1"/>
          </p:cNvSpPr>
          <p:nvPr/>
        </p:nvSpPr>
        <p:spPr bwMode="auto">
          <a:xfrm>
            <a:off x="2916238" y="256540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8000"/>
                </a:solidFill>
              </a:rPr>
              <a:t>00H</a:t>
            </a:r>
          </a:p>
        </p:txBody>
      </p:sp>
      <p:sp>
        <p:nvSpPr>
          <p:cNvPr id="336919" name="Text Box 23"/>
          <p:cNvSpPr txBox="1">
            <a:spLocks noChangeArrowheads="1"/>
          </p:cNvSpPr>
          <p:nvPr/>
        </p:nvSpPr>
        <p:spPr bwMode="auto">
          <a:xfrm>
            <a:off x="1403350" y="2565400"/>
            <a:ext cx="100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8000"/>
                </a:solidFill>
              </a:rPr>
              <a:t>F1H</a:t>
            </a:r>
          </a:p>
        </p:txBody>
      </p:sp>
      <p:sp>
        <p:nvSpPr>
          <p:cNvPr id="336920" name="Text Box 24"/>
          <p:cNvSpPr txBox="1">
            <a:spLocks noChangeArrowheads="1"/>
          </p:cNvSpPr>
          <p:nvPr/>
        </p:nvSpPr>
        <p:spPr bwMode="auto">
          <a:xfrm>
            <a:off x="395288" y="5445125"/>
            <a:ext cx="4968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tx2"/>
                </a:solidFill>
              </a:rPr>
              <a:t>指令和操作数在同一页面。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689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69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69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69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690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69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69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69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690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69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690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69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69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691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69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691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691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690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3690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6908"/>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6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8" grpId="0" build="p" autoUpdateAnimBg="0"/>
      <p:bldP spid="336900" grpId="0" animBg="1"/>
      <p:bldP spid="336901" grpId="0" animBg="1"/>
      <p:bldP spid="336902" grpId="0" animBg="1"/>
      <p:bldP spid="336903" grpId="0"/>
      <p:bldP spid="336904" grpId="0" animBg="1"/>
      <p:bldP spid="336905" grpId="0" animBg="1"/>
      <p:bldP spid="336906" grpId="0"/>
      <p:bldP spid="336907" grpId="0"/>
      <p:bldP spid="336908" grpId="0"/>
      <p:bldP spid="336909" grpId="0" animBg="1"/>
      <p:bldP spid="336910" grpId="0" animBg="1"/>
      <p:bldP spid="336911" grpId="0"/>
      <p:bldP spid="336912" grpId="0"/>
      <p:bldP spid="336913" grpId="0"/>
      <p:bldP spid="336915" grpId="0"/>
      <p:bldP spid="336916" grpId="0"/>
      <p:bldP spid="336917" grpId="0" animBg="1"/>
      <p:bldP spid="336918" grpId="0"/>
      <p:bldP spid="336919" grpId="0"/>
      <p:bldP spid="336920"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21" name="页脚占位符 3"/>
          <p:cNvSpPr>
            <a:spLocks noGrp="1"/>
          </p:cNvSpPr>
          <p:nvPr>
            <p:ph type="ftr" sz="quarter" idx="12"/>
          </p:nvPr>
        </p:nvSpPr>
        <p:spPr/>
        <p:txBody>
          <a:bodyPr/>
          <a:lstStyle/>
          <a:p>
            <a:r>
              <a:rPr lang="zh-CN" altLang="en-US"/>
              <a:t>华南理工大学广州学院</a:t>
            </a:r>
          </a:p>
        </p:txBody>
      </p:sp>
      <p:sp>
        <p:nvSpPr>
          <p:cNvPr id="337922" name="Rectangle 2"/>
          <p:cNvSpPr>
            <a:spLocks noGrp="1" noChangeArrowheads="1"/>
          </p:cNvSpPr>
          <p:nvPr>
            <p:ph type="body" idx="4294967295"/>
          </p:nvPr>
        </p:nvSpPr>
        <p:spPr>
          <a:xfrm>
            <a:off x="228600" y="981075"/>
            <a:ext cx="8382000" cy="935038"/>
          </a:xfrm>
        </p:spPr>
        <p:txBody>
          <a:bodyPr/>
          <a:lstStyle/>
          <a:p>
            <a:pPr>
              <a:lnSpc>
                <a:spcPct val="90000"/>
              </a:lnSpc>
              <a:buFontTx/>
              <a:buNone/>
            </a:pPr>
            <a:r>
              <a:rPr lang="en-US" altLang="zh-CN" sz="2800" b="1">
                <a:latin typeface="Times New Roman" pitchFamily="18" charset="0"/>
              </a:rPr>
              <a:t>		③ </a:t>
            </a:r>
            <a:r>
              <a:rPr lang="zh-CN" altLang="en-US" sz="2800" b="1">
                <a:latin typeface="Times New Roman" pitchFamily="18" charset="0"/>
              </a:rPr>
              <a:t>页寄存器寻址。页面地址取自页寄存器，与形式地址相拼接形成有效地址。</a:t>
            </a:r>
            <a:r>
              <a:rPr lang="zh-CN" altLang="en-US" sz="2800">
                <a:latin typeface="Times New Roman" pitchFamily="18" charset="0"/>
              </a:rPr>
              <a:t> </a:t>
            </a:r>
          </a:p>
        </p:txBody>
      </p:sp>
      <p:sp>
        <p:nvSpPr>
          <p:cNvPr id="337923" name="Rectangle 3"/>
          <p:cNvSpPr>
            <a:spLocks noChangeArrowheads="1"/>
          </p:cNvSpPr>
          <p:nvPr/>
        </p:nvSpPr>
        <p:spPr bwMode="auto">
          <a:xfrm>
            <a:off x="0" y="228600"/>
            <a:ext cx="5029200" cy="457200"/>
          </a:xfrm>
          <a:prstGeom prst="rect">
            <a:avLst/>
          </a:prstGeom>
          <a:gradFill rotWithShape="0">
            <a:gsLst>
              <a:gs pos="0">
                <a:srgbClr val="5994FF"/>
              </a:gs>
              <a:gs pos="100000">
                <a:srgbClr val="CC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zh-CN"/>
              <a:t>3.2 </a:t>
            </a:r>
            <a:r>
              <a:rPr lang="zh-CN" altLang="en-US">
                <a:latin typeface="宋体" pitchFamily="2" charset="-122"/>
              </a:rPr>
              <a:t>寻址技术</a:t>
            </a:r>
            <a:endParaRPr lang="zh-CN" altLang="en-US" sz="2800">
              <a:solidFill>
                <a:srgbClr val="000000"/>
              </a:solidFill>
              <a:latin typeface="宋体" pitchFamily="2" charset="-122"/>
            </a:endParaRPr>
          </a:p>
        </p:txBody>
      </p:sp>
      <p:sp>
        <p:nvSpPr>
          <p:cNvPr id="337924" name="Rectangle 4"/>
          <p:cNvSpPr>
            <a:spLocks noChangeArrowheads="1"/>
          </p:cNvSpPr>
          <p:nvPr/>
        </p:nvSpPr>
        <p:spPr bwMode="auto">
          <a:xfrm>
            <a:off x="971550" y="4292600"/>
            <a:ext cx="3095625"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a:t>     </a:t>
            </a:r>
            <a:endParaRPr lang="en-US" altLang="zh-CN"/>
          </a:p>
        </p:txBody>
      </p:sp>
      <p:sp>
        <p:nvSpPr>
          <p:cNvPr id="337925" name="Line 5"/>
          <p:cNvSpPr>
            <a:spLocks noChangeShapeType="1"/>
          </p:cNvSpPr>
          <p:nvPr/>
        </p:nvSpPr>
        <p:spPr bwMode="auto">
          <a:xfrm>
            <a:off x="2484438" y="4292600"/>
            <a:ext cx="0" cy="431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7926" name="Rectangle 6"/>
          <p:cNvSpPr>
            <a:spLocks noChangeArrowheads="1"/>
          </p:cNvSpPr>
          <p:nvPr/>
        </p:nvSpPr>
        <p:spPr bwMode="auto">
          <a:xfrm>
            <a:off x="6084888" y="3573463"/>
            <a:ext cx="2087562" cy="2016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27" name="Text Box 7"/>
          <p:cNvSpPr txBox="1">
            <a:spLocks noChangeArrowheads="1"/>
          </p:cNvSpPr>
          <p:nvPr/>
        </p:nvSpPr>
        <p:spPr bwMode="auto">
          <a:xfrm>
            <a:off x="6156325" y="5589588"/>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主存</a:t>
            </a:r>
          </a:p>
        </p:txBody>
      </p:sp>
      <p:sp>
        <p:nvSpPr>
          <p:cNvPr id="337928" name="Rectangle 8"/>
          <p:cNvSpPr>
            <a:spLocks noChangeArrowheads="1"/>
          </p:cNvSpPr>
          <p:nvPr/>
        </p:nvSpPr>
        <p:spPr bwMode="auto">
          <a:xfrm>
            <a:off x="6084888" y="4294188"/>
            <a:ext cx="2087562" cy="4318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操作数</a:t>
            </a:r>
          </a:p>
        </p:txBody>
      </p:sp>
      <p:sp>
        <p:nvSpPr>
          <p:cNvPr id="337929" name="Line 9"/>
          <p:cNvSpPr>
            <a:spLocks noChangeShapeType="1"/>
          </p:cNvSpPr>
          <p:nvPr/>
        </p:nvSpPr>
        <p:spPr bwMode="auto">
          <a:xfrm>
            <a:off x="4211638" y="4508500"/>
            <a:ext cx="1655762" cy="0"/>
          </a:xfrm>
          <a:prstGeom prst="line">
            <a:avLst/>
          </a:prstGeom>
          <a:noFill/>
          <a:ln w="31750">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7930" name="Text Box 10"/>
          <p:cNvSpPr txBox="1">
            <a:spLocks noChangeArrowheads="1"/>
          </p:cNvSpPr>
          <p:nvPr/>
        </p:nvSpPr>
        <p:spPr bwMode="auto">
          <a:xfrm>
            <a:off x="1187450" y="4724400"/>
            <a:ext cx="1081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00"/>
                </a:solidFill>
              </a:rPr>
              <a:t>AEH</a:t>
            </a:r>
          </a:p>
        </p:txBody>
      </p:sp>
      <p:sp>
        <p:nvSpPr>
          <p:cNvPr id="337931" name="Text Box 11"/>
          <p:cNvSpPr txBox="1">
            <a:spLocks noChangeArrowheads="1"/>
          </p:cNvSpPr>
          <p:nvPr/>
        </p:nvSpPr>
        <p:spPr bwMode="auto">
          <a:xfrm>
            <a:off x="2771775" y="4724400"/>
            <a:ext cx="1079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00"/>
                </a:solidFill>
              </a:rPr>
              <a:t>A2H</a:t>
            </a:r>
          </a:p>
        </p:txBody>
      </p:sp>
      <p:sp>
        <p:nvSpPr>
          <p:cNvPr id="337932" name="Text Box 12"/>
          <p:cNvSpPr txBox="1">
            <a:spLocks noChangeArrowheads="1"/>
          </p:cNvSpPr>
          <p:nvPr/>
        </p:nvSpPr>
        <p:spPr bwMode="auto">
          <a:xfrm>
            <a:off x="4284663" y="4002088"/>
            <a:ext cx="15827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00"/>
                </a:solidFill>
              </a:rPr>
              <a:t>AEA2H</a:t>
            </a:r>
          </a:p>
        </p:txBody>
      </p:sp>
      <p:sp>
        <p:nvSpPr>
          <p:cNvPr id="337933" name="Text Box 13"/>
          <p:cNvSpPr txBox="1">
            <a:spLocks noChangeArrowheads="1"/>
          </p:cNvSpPr>
          <p:nvPr/>
        </p:nvSpPr>
        <p:spPr bwMode="auto">
          <a:xfrm>
            <a:off x="971550" y="4292600"/>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页面号</a:t>
            </a:r>
          </a:p>
        </p:txBody>
      </p:sp>
      <p:sp>
        <p:nvSpPr>
          <p:cNvPr id="337934" name="Text Box 14"/>
          <p:cNvSpPr txBox="1">
            <a:spLocks noChangeArrowheads="1"/>
          </p:cNvSpPr>
          <p:nvPr/>
        </p:nvSpPr>
        <p:spPr bwMode="auto">
          <a:xfrm>
            <a:off x="2484438" y="4292600"/>
            <a:ext cx="1582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页内地址</a:t>
            </a:r>
          </a:p>
        </p:txBody>
      </p:sp>
      <p:sp>
        <p:nvSpPr>
          <p:cNvPr id="337935" name="Line 15"/>
          <p:cNvSpPr>
            <a:spLocks noChangeShapeType="1"/>
          </p:cNvSpPr>
          <p:nvPr/>
        </p:nvSpPr>
        <p:spPr bwMode="auto">
          <a:xfrm>
            <a:off x="1692275" y="3500438"/>
            <a:ext cx="0" cy="720725"/>
          </a:xfrm>
          <a:prstGeom prst="line">
            <a:avLst/>
          </a:prstGeom>
          <a:noFill/>
          <a:ln w="317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7937" name="Rectangle 17"/>
          <p:cNvSpPr>
            <a:spLocks noChangeArrowheads="1"/>
          </p:cNvSpPr>
          <p:nvPr/>
        </p:nvSpPr>
        <p:spPr bwMode="auto">
          <a:xfrm>
            <a:off x="1042988" y="2852738"/>
            <a:ext cx="1512887"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页面号</a:t>
            </a:r>
          </a:p>
        </p:txBody>
      </p:sp>
      <p:sp>
        <p:nvSpPr>
          <p:cNvPr id="337938" name="Text Box 18"/>
          <p:cNvSpPr txBox="1">
            <a:spLocks noChangeArrowheads="1"/>
          </p:cNvSpPr>
          <p:nvPr/>
        </p:nvSpPr>
        <p:spPr bwMode="auto">
          <a:xfrm>
            <a:off x="2771775" y="2852738"/>
            <a:ext cx="1943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002E82"/>
                </a:solidFill>
              </a:rPr>
              <a:t>页面寄存器</a:t>
            </a:r>
          </a:p>
        </p:txBody>
      </p:sp>
      <p:sp>
        <p:nvSpPr>
          <p:cNvPr id="337939" name="Text Box 19"/>
          <p:cNvSpPr txBox="1">
            <a:spLocks noChangeArrowheads="1"/>
          </p:cNvSpPr>
          <p:nvPr/>
        </p:nvSpPr>
        <p:spPr bwMode="auto">
          <a:xfrm>
            <a:off x="1258888" y="2276475"/>
            <a:ext cx="1225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8000"/>
                </a:solidFill>
              </a:rPr>
              <a:t>AEH</a:t>
            </a:r>
          </a:p>
        </p:txBody>
      </p:sp>
      <p:sp>
        <p:nvSpPr>
          <p:cNvPr id="337940" name="AutoShape 20">
            <a:hlinkClick r:id="rId2" action="ppaction://hlinksldjump"/>
          </p:cNvPr>
          <p:cNvSpPr>
            <a:spLocks noChangeArrowheads="1"/>
          </p:cNvSpPr>
          <p:nvPr/>
        </p:nvSpPr>
        <p:spPr bwMode="auto">
          <a:xfrm>
            <a:off x="7380288" y="2133600"/>
            <a:ext cx="719137" cy="215900"/>
          </a:xfrm>
          <a:prstGeom prst="rightArrow">
            <a:avLst>
              <a:gd name="adj1" fmla="val 50000"/>
              <a:gd name="adj2" fmla="val 83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79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793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79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793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793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793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793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793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792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7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2" grpId="0" build="p" autoUpdateAnimBg="0"/>
      <p:bldP spid="337924" grpId="0" animBg="1"/>
      <p:bldP spid="337925" grpId="0" animBg="1"/>
      <p:bldP spid="337926" grpId="0" animBg="1"/>
      <p:bldP spid="337927" grpId="0"/>
      <p:bldP spid="337928" grpId="0" animBg="1"/>
      <p:bldP spid="337929" grpId="0" animBg="1"/>
      <p:bldP spid="337930" grpId="0"/>
      <p:bldP spid="337931" grpId="0"/>
      <p:bldP spid="337932" grpId="0"/>
      <p:bldP spid="337933" grpId="0"/>
      <p:bldP spid="337934" grpId="0"/>
      <p:bldP spid="337935" grpId="0" animBg="1"/>
      <p:bldP spid="337937" grpId="0" animBg="1"/>
      <p:bldP spid="337938" grpId="0"/>
      <p:bldP spid="337939"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11" name="页脚占位符 3"/>
          <p:cNvSpPr>
            <a:spLocks noGrp="1"/>
          </p:cNvSpPr>
          <p:nvPr>
            <p:ph type="ftr" sz="quarter" idx="12"/>
          </p:nvPr>
        </p:nvSpPr>
        <p:spPr/>
        <p:txBody>
          <a:bodyPr/>
          <a:lstStyle/>
          <a:p>
            <a:r>
              <a:rPr lang="zh-CN" altLang="en-US"/>
              <a:t>华南理工大学广州学院</a:t>
            </a:r>
          </a:p>
        </p:txBody>
      </p:sp>
      <p:sp>
        <p:nvSpPr>
          <p:cNvPr id="249858"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宋体" pitchFamily="2" charset="-122"/>
              </a:rPr>
              <a:t>寻址技术</a:t>
            </a:r>
            <a:endParaRPr lang="zh-CN" altLang="en-US">
              <a:latin typeface="宋体" pitchFamily="2" charset="-122"/>
            </a:endParaRPr>
          </a:p>
        </p:txBody>
      </p:sp>
      <p:sp>
        <p:nvSpPr>
          <p:cNvPr id="249859" name="Rectangle 3"/>
          <p:cNvSpPr>
            <a:spLocks noGrp="1" noChangeArrowheads="1"/>
          </p:cNvSpPr>
          <p:nvPr>
            <p:ph type="body" idx="4294967295"/>
          </p:nvPr>
        </p:nvSpPr>
        <p:spPr>
          <a:xfrm>
            <a:off x="228600" y="838200"/>
            <a:ext cx="8382000" cy="5275263"/>
          </a:xfrm>
        </p:spPr>
        <p:txBody>
          <a:bodyPr/>
          <a:lstStyle/>
          <a:p>
            <a:pPr>
              <a:buFontTx/>
              <a:buNone/>
            </a:pPr>
            <a:r>
              <a:rPr lang="en-US" altLang="zh-CN" b="1" dirty="0">
                <a:latin typeface="Times New Roman" pitchFamily="18" charset="0"/>
              </a:rPr>
              <a:t>	</a:t>
            </a:r>
            <a:r>
              <a:rPr lang="zh-CN" altLang="en-US" b="1" dirty="0">
                <a:latin typeface="Times New Roman" pitchFamily="18" charset="0"/>
              </a:rPr>
              <a:t>基页寻址和当前页寻址不需要页寄存器，用的比较多。		</a:t>
            </a:r>
          </a:p>
          <a:p>
            <a:pPr>
              <a:buFontTx/>
              <a:buNone/>
            </a:pPr>
            <a:r>
              <a:rPr lang="zh-CN" altLang="en-US" b="1" dirty="0">
                <a:latin typeface="Times New Roman" pitchFamily="18" charset="0"/>
              </a:rPr>
              <a:t>	所以有些计算机在指令格式中设置了一个</a:t>
            </a:r>
            <a:r>
              <a:rPr lang="zh-CN" altLang="en-US" b="1" dirty="0">
                <a:solidFill>
                  <a:srgbClr val="FF0000"/>
                </a:solidFill>
                <a:latin typeface="Times New Roman" pitchFamily="18" charset="0"/>
              </a:rPr>
              <a:t>页面标志位（</a:t>
            </a:r>
            <a:r>
              <a:rPr lang="en-US" altLang="zh-CN" b="1" dirty="0">
                <a:solidFill>
                  <a:srgbClr val="FF0000"/>
                </a:solidFill>
                <a:latin typeface="Times New Roman" pitchFamily="18" charset="0"/>
              </a:rPr>
              <a:t>Z/C</a:t>
            </a:r>
            <a:r>
              <a:rPr lang="zh-CN" altLang="en-US" b="1" dirty="0">
                <a:solidFill>
                  <a:srgbClr val="FF0000"/>
                </a:solidFill>
                <a:latin typeface="Times New Roman" pitchFamily="18" charset="0"/>
              </a:rPr>
              <a:t>）</a:t>
            </a:r>
            <a:r>
              <a:rPr lang="zh-CN" altLang="en-US" b="1" dirty="0">
                <a:latin typeface="Times New Roman" pitchFamily="18" charset="0"/>
              </a:rPr>
              <a:t>。当</a:t>
            </a:r>
            <a:r>
              <a:rPr lang="en-US" altLang="zh-CN" b="1" dirty="0">
                <a:latin typeface="Times New Roman" pitchFamily="18" charset="0"/>
              </a:rPr>
              <a:t>Z/C=0</a:t>
            </a:r>
            <a:r>
              <a:rPr lang="zh-CN" altLang="en-US" b="1" dirty="0">
                <a:latin typeface="Times New Roman" pitchFamily="18" charset="0"/>
              </a:rPr>
              <a:t>，表示零页寻址，当</a:t>
            </a:r>
            <a:r>
              <a:rPr lang="en-US" altLang="zh-CN" b="1" dirty="0">
                <a:latin typeface="Times New Roman" pitchFamily="18" charset="0"/>
              </a:rPr>
              <a:t>Z/C=1</a:t>
            </a:r>
            <a:r>
              <a:rPr lang="zh-CN" altLang="en-US" b="1" dirty="0">
                <a:latin typeface="Times New Roman" pitchFamily="18" charset="0"/>
              </a:rPr>
              <a:t>，表示当前页寻址。</a:t>
            </a:r>
          </a:p>
        </p:txBody>
      </p:sp>
      <p:sp>
        <p:nvSpPr>
          <p:cNvPr id="249861" name="Rectangle 5"/>
          <p:cNvSpPr>
            <a:spLocks noChangeArrowheads="1"/>
          </p:cNvSpPr>
          <p:nvPr/>
        </p:nvSpPr>
        <p:spPr bwMode="auto">
          <a:xfrm>
            <a:off x="1116013" y="4149725"/>
            <a:ext cx="6624637" cy="574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62" name="Line 6"/>
          <p:cNvSpPr>
            <a:spLocks noChangeShapeType="1"/>
          </p:cNvSpPr>
          <p:nvPr/>
        </p:nvSpPr>
        <p:spPr bwMode="auto">
          <a:xfrm>
            <a:off x="3203575" y="4149725"/>
            <a:ext cx="0" cy="57467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9863" name="Line 7"/>
          <p:cNvSpPr>
            <a:spLocks noChangeShapeType="1"/>
          </p:cNvSpPr>
          <p:nvPr/>
        </p:nvSpPr>
        <p:spPr bwMode="auto">
          <a:xfrm>
            <a:off x="3924300" y="4149725"/>
            <a:ext cx="0" cy="57467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9864" name="Text Box 8"/>
          <p:cNvSpPr txBox="1">
            <a:spLocks noChangeArrowheads="1"/>
          </p:cNvSpPr>
          <p:nvPr/>
        </p:nvSpPr>
        <p:spPr bwMode="auto">
          <a:xfrm>
            <a:off x="1116013" y="4195763"/>
            <a:ext cx="2087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t>OP</a:t>
            </a:r>
          </a:p>
        </p:txBody>
      </p:sp>
      <p:sp>
        <p:nvSpPr>
          <p:cNvPr id="249865" name="Text Box 9"/>
          <p:cNvSpPr txBox="1">
            <a:spLocks noChangeArrowheads="1"/>
          </p:cNvSpPr>
          <p:nvPr/>
        </p:nvSpPr>
        <p:spPr bwMode="auto">
          <a:xfrm>
            <a:off x="3203575" y="4195763"/>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t>Z/C</a:t>
            </a:r>
          </a:p>
        </p:txBody>
      </p:sp>
      <p:sp>
        <p:nvSpPr>
          <p:cNvPr id="249866" name="Text Box 10"/>
          <p:cNvSpPr txBox="1">
            <a:spLocks noChangeArrowheads="1"/>
          </p:cNvSpPr>
          <p:nvPr/>
        </p:nvSpPr>
        <p:spPr bwMode="auto">
          <a:xfrm>
            <a:off x="3924300" y="4221163"/>
            <a:ext cx="381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操作数地址</a:t>
            </a:r>
          </a:p>
        </p:txBody>
      </p:sp>
      <p:sp>
        <p:nvSpPr>
          <p:cNvPr id="3" name="矩形 2"/>
          <p:cNvSpPr/>
          <p:nvPr/>
        </p:nvSpPr>
        <p:spPr>
          <a:xfrm>
            <a:off x="1116013" y="5229200"/>
            <a:ext cx="4097597" cy="584775"/>
          </a:xfrm>
          <a:prstGeom prst="rect">
            <a:avLst/>
          </a:prstGeom>
        </p:spPr>
        <p:txBody>
          <a:bodyPr wrap="none">
            <a:spAutoFit/>
          </a:bodyPr>
          <a:lstStyle/>
          <a:p>
            <a:r>
              <a:rPr lang="zh-CN" altLang="en-US" sz="3200" kern="0" dirty="0">
                <a:solidFill>
                  <a:srgbClr val="FF0000"/>
                </a:solidFill>
                <a:ea typeface="宋体"/>
              </a:rPr>
              <a:t>练习：</a:t>
            </a:r>
            <a:r>
              <a:rPr lang="en-US" altLang="zh-CN" sz="3200" kern="0" dirty="0" smtClean="0">
                <a:solidFill>
                  <a:srgbClr val="FF0000"/>
                </a:solidFill>
                <a:ea typeface="宋体"/>
              </a:rPr>
              <a:t>P77  3-14  3-15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9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98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98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98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98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98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98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98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autoUpdateAnimBg="0"/>
      <p:bldP spid="249861" grpId="0" animBg="1"/>
      <p:bldP spid="249862" grpId="0" animBg="1"/>
      <p:bldP spid="249863" grpId="0" animBg="1"/>
      <p:bldP spid="249864" grpId="0"/>
      <p:bldP spid="249865" grpId="0"/>
      <p:bldP spid="249866"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6" name="页脚占位符 3"/>
          <p:cNvSpPr>
            <a:spLocks noGrp="1"/>
          </p:cNvSpPr>
          <p:nvPr>
            <p:ph type="ftr" sz="quarter" idx="12"/>
          </p:nvPr>
        </p:nvSpPr>
        <p:spPr/>
        <p:txBody>
          <a:bodyPr/>
          <a:lstStyle/>
          <a:p>
            <a:r>
              <a:rPr lang="zh-CN" altLang="en-US"/>
              <a:t>华南理工大学广州学院</a:t>
            </a:r>
          </a:p>
        </p:txBody>
      </p:sp>
      <p:sp>
        <p:nvSpPr>
          <p:cNvPr id="312322" name="Rectangle 2"/>
          <p:cNvSpPr>
            <a:spLocks noGrp="1" noChangeArrowheads="1"/>
          </p:cNvSpPr>
          <p:nvPr>
            <p:ph type="body" idx="4294967295"/>
          </p:nvPr>
        </p:nvSpPr>
        <p:spPr>
          <a:xfrm>
            <a:off x="685800" y="838200"/>
            <a:ext cx="8134350" cy="5334000"/>
          </a:xfrm>
        </p:spPr>
        <p:txBody>
          <a:bodyPr/>
          <a:lstStyle/>
          <a:p>
            <a:r>
              <a:rPr lang="zh-CN" altLang="en-US" sz="2800" b="1" dirty="0">
                <a:latin typeface="宋体" pitchFamily="2" charset="-122"/>
              </a:rPr>
              <a:t>各种数据寻址方式</a:t>
            </a:r>
            <a:r>
              <a:rPr lang="zh-CN" altLang="en-US" sz="2800" b="1" dirty="0">
                <a:solidFill>
                  <a:srgbClr val="CC0000"/>
                </a:solidFill>
                <a:latin typeface="宋体" pitchFamily="2" charset="-122"/>
              </a:rPr>
              <a:t>获得数据</a:t>
            </a:r>
            <a:r>
              <a:rPr lang="zh-CN" altLang="en-US" sz="2800" b="1" dirty="0">
                <a:latin typeface="宋体" pitchFamily="2" charset="-122"/>
              </a:rPr>
              <a:t>的速度（由快到慢）</a:t>
            </a:r>
          </a:p>
          <a:p>
            <a:pPr lvl="1"/>
            <a:r>
              <a:rPr lang="zh-CN" altLang="en-US" b="1" dirty="0">
                <a:latin typeface="宋体" pitchFamily="2" charset="-122"/>
                <a:hlinkClick r:id="rId2" action="ppaction://hlinksldjump"/>
              </a:rPr>
              <a:t>立即寻址</a:t>
            </a:r>
            <a:r>
              <a:rPr lang="zh-CN" altLang="en-US" b="1" dirty="0">
                <a:latin typeface="宋体" pitchFamily="2" charset="-122"/>
              </a:rPr>
              <a:t>          </a:t>
            </a:r>
            <a:r>
              <a:rPr lang="en-US" altLang="zh-CN" b="1" dirty="0">
                <a:latin typeface="宋体" pitchFamily="2" charset="-122"/>
              </a:rPr>
              <a:t>0</a:t>
            </a:r>
            <a:r>
              <a:rPr lang="zh-CN" altLang="en-US" b="1" dirty="0">
                <a:latin typeface="宋体" pitchFamily="2" charset="-122"/>
              </a:rPr>
              <a:t>寄存器，</a:t>
            </a:r>
            <a:r>
              <a:rPr lang="en-US" altLang="zh-CN" b="1" dirty="0">
                <a:latin typeface="宋体" pitchFamily="2" charset="-122"/>
              </a:rPr>
              <a:t>0</a:t>
            </a:r>
            <a:r>
              <a:rPr lang="zh-CN" altLang="en-US" b="1" dirty="0">
                <a:latin typeface="宋体" pitchFamily="2" charset="-122"/>
              </a:rPr>
              <a:t>内存</a:t>
            </a:r>
          </a:p>
          <a:p>
            <a:pPr lvl="1"/>
            <a:r>
              <a:rPr lang="zh-CN" altLang="en-US" b="1" dirty="0">
                <a:latin typeface="楷体_GB2312" pitchFamily="49" charset="-122"/>
                <a:hlinkClick r:id="rId3" action="ppaction://hlinksldjump"/>
              </a:rPr>
              <a:t>寄存器寻址</a:t>
            </a:r>
            <a:r>
              <a:rPr lang="zh-CN" altLang="en-US" b="1" dirty="0">
                <a:latin typeface="楷体_GB2312" pitchFamily="49" charset="-122"/>
              </a:rPr>
              <a:t>	       </a:t>
            </a:r>
            <a:r>
              <a:rPr lang="en-US" altLang="zh-CN" b="1" dirty="0">
                <a:latin typeface="楷体_GB2312" pitchFamily="49" charset="-122"/>
              </a:rPr>
              <a:t>1</a:t>
            </a:r>
            <a:r>
              <a:rPr lang="zh-CN" altLang="en-US" b="1" dirty="0">
                <a:latin typeface="楷体_GB2312" pitchFamily="49" charset="-122"/>
              </a:rPr>
              <a:t>寄存器，</a:t>
            </a:r>
            <a:r>
              <a:rPr lang="en-US" altLang="zh-CN" b="1" dirty="0">
                <a:latin typeface="楷体_GB2312" pitchFamily="49" charset="-122"/>
              </a:rPr>
              <a:t>0</a:t>
            </a:r>
            <a:r>
              <a:rPr lang="zh-CN" altLang="en-US" b="1" dirty="0">
                <a:latin typeface="楷体_GB2312" pitchFamily="49" charset="-122"/>
              </a:rPr>
              <a:t>内存</a:t>
            </a:r>
          </a:p>
          <a:p>
            <a:pPr lvl="1"/>
            <a:r>
              <a:rPr lang="zh-CN" altLang="en-US" b="1" dirty="0">
                <a:latin typeface="宋体" pitchFamily="2" charset="-122"/>
                <a:hlinkClick r:id="rId4" action="ppaction://hlinksldjump"/>
              </a:rPr>
              <a:t>直接寻址</a:t>
            </a:r>
            <a:r>
              <a:rPr lang="zh-CN" altLang="en-US" b="1" dirty="0">
                <a:latin typeface="宋体" pitchFamily="2" charset="-122"/>
              </a:rPr>
              <a:t>		  </a:t>
            </a:r>
            <a:r>
              <a:rPr lang="en-US" altLang="zh-CN" b="1" dirty="0">
                <a:latin typeface="宋体" pitchFamily="2" charset="-122"/>
              </a:rPr>
              <a:t>0</a:t>
            </a:r>
            <a:r>
              <a:rPr lang="zh-CN" altLang="en-US" b="1" dirty="0">
                <a:latin typeface="宋体" pitchFamily="2" charset="-122"/>
              </a:rPr>
              <a:t>寄存器，</a:t>
            </a:r>
            <a:r>
              <a:rPr lang="en-US" altLang="zh-CN" b="1" dirty="0">
                <a:latin typeface="宋体" pitchFamily="2" charset="-122"/>
              </a:rPr>
              <a:t>1</a:t>
            </a:r>
            <a:r>
              <a:rPr lang="zh-CN" altLang="en-US" b="1" dirty="0">
                <a:latin typeface="宋体" pitchFamily="2" charset="-122"/>
              </a:rPr>
              <a:t>内存</a:t>
            </a:r>
          </a:p>
          <a:p>
            <a:pPr lvl="1"/>
            <a:r>
              <a:rPr lang="zh-CN" altLang="en-US" b="1" dirty="0">
                <a:latin typeface="宋体" pitchFamily="2" charset="-122"/>
                <a:hlinkClick r:id="rId5" action="ppaction://hlinksldjump"/>
              </a:rPr>
              <a:t>寄存器间接寻址</a:t>
            </a:r>
            <a:r>
              <a:rPr lang="zh-CN" altLang="en-US" b="1" dirty="0">
                <a:latin typeface="宋体" pitchFamily="2" charset="-122"/>
              </a:rPr>
              <a:t>	  </a:t>
            </a:r>
            <a:r>
              <a:rPr lang="en-US" altLang="zh-CN" b="1" dirty="0">
                <a:latin typeface="宋体" pitchFamily="2" charset="-122"/>
              </a:rPr>
              <a:t>1</a:t>
            </a:r>
            <a:r>
              <a:rPr lang="zh-CN" altLang="en-US" b="1" dirty="0">
                <a:latin typeface="宋体" pitchFamily="2" charset="-122"/>
              </a:rPr>
              <a:t>寄存器，</a:t>
            </a:r>
            <a:r>
              <a:rPr lang="en-US" altLang="zh-CN" b="1" dirty="0">
                <a:latin typeface="宋体" pitchFamily="2" charset="-122"/>
              </a:rPr>
              <a:t>1</a:t>
            </a:r>
            <a:r>
              <a:rPr lang="zh-CN" altLang="en-US" b="1" dirty="0">
                <a:latin typeface="宋体" pitchFamily="2" charset="-122"/>
              </a:rPr>
              <a:t>内存</a:t>
            </a:r>
          </a:p>
          <a:p>
            <a:pPr lvl="1"/>
            <a:r>
              <a:rPr lang="zh-CN" altLang="en-US" b="1" dirty="0">
                <a:latin typeface="宋体" pitchFamily="2" charset="-122"/>
                <a:hlinkClick r:id="rId6" action="ppaction://hlinksldjump"/>
              </a:rPr>
              <a:t>页面寻址</a:t>
            </a:r>
            <a:r>
              <a:rPr lang="zh-CN" altLang="en-US" b="1" dirty="0">
                <a:latin typeface="宋体" pitchFamily="2" charset="-122"/>
              </a:rPr>
              <a:t>		  </a:t>
            </a:r>
            <a:r>
              <a:rPr lang="en-US" altLang="zh-CN" b="1" dirty="0">
                <a:latin typeface="宋体" pitchFamily="2" charset="-122"/>
              </a:rPr>
              <a:t>1</a:t>
            </a:r>
            <a:r>
              <a:rPr lang="zh-CN" altLang="en-US" b="1" dirty="0">
                <a:latin typeface="宋体" pitchFamily="2" charset="-122"/>
              </a:rPr>
              <a:t>寄存器，</a:t>
            </a:r>
            <a:r>
              <a:rPr lang="en-US" altLang="zh-CN" b="1" dirty="0">
                <a:latin typeface="宋体" pitchFamily="2" charset="-122"/>
              </a:rPr>
              <a:t>1</a:t>
            </a:r>
            <a:r>
              <a:rPr lang="zh-CN" altLang="en-US" b="1" dirty="0">
                <a:latin typeface="宋体" pitchFamily="2" charset="-122"/>
              </a:rPr>
              <a:t>拼接，</a:t>
            </a:r>
            <a:r>
              <a:rPr lang="en-US" altLang="zh-CN" b="1" dirty="0">
                <a:latin typeface="宋体" pitchFamily="2" charset="-122"/>
              </a:rPr>
              <a:t>1</a:t>
            </a:r>
            <a:r>
              <a:rPr lang="zh-CN" altLang="en-US" b="1" dirty="0">
                <a:latin typeface="宋体" pitchFamily="2" charset="-122"/>
              </a:rPr>
              <a:t>内存</a:t>
            </a:r>
          </a:p>
          <a:p>
            <a:pPr lvl="1"/>
            <a:r>
              <a:rPr lang="zh-CN" altLang="en-US" b="1" dirty="0">
                <a:latin typeface="宋体" pitchFamily="2" charset="-122"/>
                <a:hlinkClick r:id="rId7" action="ppaction://hlinksldjump"/>
              </a:rPr>
              <a:t>变址寻址（基址寻址、相对寻址）</a:t>
            </a:r>
            <a:r>
              <a:rPr lang="zh-CN" altLang="en-US" b="1" dirty="0">
                <a:latin typeface="宋体" pitchFamily="2" charset="-122"/>
              </a:rPr>
              <a:t> </a:t>
            </a:r>
          </a:p>
          <a:p>
            <a:pPr lvl="1">
              <a:buFontTx/>
              <a:buNone/>
            </a:pPr>
            <a:r>
              <a:rPr lang="zh-CN" altLang="en-US" b="1" dirty="0">
                <a:latin typeface="宋体" pitchFamily="2" charset="-122"/>
              </a:rPr>
              <a:t>                 </a:t>
            </a:r>
            <a:r>
              <a:rPr lang="en-US" altLang="zh-CN" b="1" dirty="0" smtClean="0">
                <a:latin typeface="宋体" pitchFamily="2" charset="-122"/>
              </a:rPr>
              <a:t>1</a:t>
            </a:r>
            <a:r>
              <a:rPr lang="zh-CN" altLang="en-US" b="1" dirty="0">
                <a:latin typeface="宋体" pitchFamily="2" charset="-122"/>
              </a:rPr>
              <a:t>寄存器，</a:t>
            </a:r>
            <a:r>
              <a:rPr lang="en-US" altLang="zh-CN" b="1" dirty="0">
                <a:latin typeface="宋体" pitchFamily="2" charset="-122"/>
              </a:rPr>
              <a:t>1ALU</a:t>
            </a:r>
            <a:r>
              <a:rPr lang="zh-CN" altLang="en-US" b="1" dirty="0">
                <a:latin typeface="宋体" pitchFamily="2" charset="-122"/>
              </a:rPr>
              <a:t>运算，</a:t>
            </a:r>
            <a:r>
              <a:rPr lang="en-US" altLang="zh-CN" b="1" dirty="0">
                <a:latin typeface="宋体" pitchFamily="2" charset="-122"/>
              </a:rPr>
              <a:t>1</a:t>
            </a:r>
            <a:r>
              <a:rPr lang="zh-CN" altLang="en-US" b="1" dirty="0">
                <a:latin typeface="宋体" pitchFamily="2" charset="-122"/>
              </a:rPr>
              <a:t>内存</a:t>
            </a:r>
          </a:p>
          <a:p>
            <a:pPr lvl="1"/>
            <a:r>
              <a:rPr lang="zh-CN" altLang="en-US" b="1" dirty="0">
                <a:latin typeface="楷体_GB2312" pitchFamily="49" charset="-122"/>
                <a:hlinkClick r:id="rId8" action="ppaction://hlinksldjump"/>
              </a:rPr>
              <a:t>一级间接寻址</a:t>
            </a:r>
            <a:r>
              <a:rPr lang="zh-CN" altLang="en-US" b="1" dirty="0">
                <a:latin typeface="楷体_GB2312" pitchFamily="49" charset="-122"/>
              </a:rPr>
              <a:t>       </a:t>
            </a:r>
            <a:r>
              <a:rPr lang="en-US" altLang="zh-CN" b="1" dirty="0">
                <a:latin typeface="楷体_GB2312" pitchFamily="49" charset="-122"/>
              </a:rPr>
              <a:t>0</a:t>
            </a:r>
            <a:r>
              <a:rPr lang="zh-CN" altLang="en-US" b="1" dirty="0">
                <a:latin typeface="楷体_GB2312" pitchFamily="49" charset="-122"/>
              </a:rPr>
              <a:t>寄存器，</a:t>
            </a:r>
            <a:r>
              <a:rPr lang="en-US" altLang="zh-CN" b="1" dirty="0">
                <a:latin typeface="楷体_GB2312" pitchFamily="49" charset="-122"/>
              </a:rPr>
              <a:t>2</a:t>
            </a:r>
            <a:r>
              <a:rPr lang="zh-CN" altLang="en-US" b="1" dirty="0">
                <a:latin typeface="楷体_GB2312" pitchFamily="49" charset="-122"/>
              </a:rPr>
              <a:t>内存</a:t>
            </a:r>
          </a:p>
          <a:p>
            <a:pPr lvl="1"/>
            <a:r>
              <a:rPr lang="zh-CN" altLang="en-US" b="1" dirty="0">
                <a:latin typeface="楷体_GB2312" pitchFamily="49" charset="-122"/>
                <a:hlinkClick r:id="rId9" action="ppaction://hlinksldjump"/>
              </a:rPr>
              <a:t>多级间接寻址 </a:t>
            </a:r>
            <a:r>
              <a:rPr lang="zh-CN" altLang="en-US" b="1" dirty="0">
                <a:latin typeface="楷体_GB2312" pitchFamily="49" charset="-122"/>
              </a:rPr>
              <a:t>      </a:t>
            </a:r>
            <a:r>
              <a:rPr lang="en-US" altLang="zh-CN" b="1" dirty="0">
                <a:latin typeface="楷体_GB2312" pitchFamily="49" charset="-122"/>
              </a:rPr>
              <a:t>0</a:t>
            </a:r>
            <a:r>
              <a:rPr lang="zh-CN" altLang="en-US" b="1" dirty="0">
                <a:latin typeface="楷体_GB2312" pitchFamily="49" charset="-122"/>
              </a:rPr>
              <a:t>寄存器，</a:t>
            </a:r>
            <a:r>
              <a:rPr lang="en-US" altLang="zh-CN" b="1" dirty="0">
                <a:latin typeface="楷体_GB2312" pitchFamily="49" charset="-122"/>
              </a:rPr>
              <a:t>2</a:t>
            </a:r>
            <a:r>
              <a:rPr lang="zh-CN" altLang="en-US" b="1" dirty="0">
                <a:latin typeface="楷体_GB2312" pitchFamily="49" charset="-122"/>
              </a:rPr>
              <a:t>以上内存 </a:t>
            </a:r>
          </a:p>
        </p:txBody>
      </p:sp>
      <p:sp>
        <p:nvSpPr>
          <p:cNvPr id="312323" name="Rectangle 3"/>
          <p:cNvSpPr>
            <a:spLocks noGrp="1" noChangeArrowheads="1"/>
          </p:cNvSpPr>
          <p:nvPr>
            <p:ph type="title" idx="4294967295"/>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宋体" pitchFamily="2" charset="-122"/>
              </a:rPr>
              <a:t>寻址技术</a:t>
            </a:r>
            <a:endParaRPr lang="zh-CN" altLang="en-US">
              <a:latin typeface="宋体" pitchFamily="2" charset="-122"/>
            </a:endParaRPr>
          </a:p>
        </p:txBody>
      </p:sp>
      <p:sp>
        <p:nvSpPr>
          <p:cNvPr id="312325" name="AutoShape 5"/>
          <p:cNvSpPr>
            <a:spLocks noChangeArrowheads="1"/>
          </p:cNvSpPr>
          <p:nvPr/>
        </p:nvSpPr>
        <p:spPr bwMode="auto">
          <a:xfrm>
            <a:off x="6705600" y="2209800"/>
            <a:ext cx="1828800" cy="1371600"/>
          </a:xfrm>
          <a:prstGeom prst="irregularSeal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4000" b="0">
                <a:solidFill>
                  <a:srgbClr val="F93D17"/>
                </a:solidFill>
              </a:rPr>
              <a:t>注意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23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1232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1232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1232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1232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1232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1232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1232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1232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12322">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12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2" grpId="0" build="p" autoUpdateAnimBg="0"/>
      <p:bldP spid="312325"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标题 1"/>
          <p:cNvSpPr>
            <a:spLocks noGrp="1"/>
          </p:cNvSpPr>
          <p:nvPr>
            <p:ph type="title"/>
          </p:nvPr>
        </p:nvSpPr>
        <p:spPr>
          <a:xfrm>
            <a:off x="838200" y="762000"/>
            <a:ext cx="8229600" cy="563563"/>
          </a:xfrm>
        </p:spPr>
        <p:txBody>
          <a:bodyPr/>
          <a:lstStyle/>
          <a:p>
            <a:r>
              <a:rPr lang="en-US" altLang="zh-CN" dirty="0" smtClean="0">
                <a:latin typeface="Arial Unicode MS" pitchFamily="34" charset="-122"/>
                <a:ea typeface="黑体" pitchFamily="49" charset="-122"/>
              </a:rPr>
              <a:t>2015</a:t>
            </a:r>
            <a:r>
              <a:rPr lang="zh-CN" altLang="en-US" dirty="0" smtClean="0">
                <a:latin typeface="Arial Unicode MS" pitchFamily="34" charset="-122"/>
                <a:ea typeface="黑体" pitchFamily="49" charset="-122"/>
              </a:rPr>
              <a:t>年下半年真题</a:t>
            </a:r>
            <a:endParaRPr lang="zh-CN" altLang="zh-CN" dirty="0" smtClean="0">
              <a:latin typeface="Arial Unicode MS" pitchFamily="34" charset="-122"/>
              <a:ea typeface="黑体" pitchFamily="49" charset="-122"/>
            </a:endParaRPr>
          </a:p>
        </p:txBody>
      </p:sp>
      <p:sp>
        <p:nvSpPr>
          <p:cNvPr id="4" name="灯片编号占位符 3"/>
          <p:cNvSpPr>
            <a:spLocks noGrp="1"/>
          </p:cNvSpPr>
          <p:nvPr>
            <p:ph type="sldNum" sz="quarter" idx="12"/>
          </p:nvPr>
        </p:nvSpPr>
        <p:spPr/>
        <p:txBody>
          <a:bodyPr/>
          <a:lstStyle/>
          <a:p>
            <a:pPr>
              <a:defRPr/>
            </a:pPr>
            <a:fld id="{2E0D66EF-9735-4F29-893A-4AA8CFE23992}" type="slidenum">
              <a:rPr lang="en-US" altLang="zh-CN" smtClean="0">
                <a:solidFill>
                  <a:srgbClr val="17347D"/>
                </a:solidFill>
              </a:rPr>
              <a:pPr>
                <a:defRPr/>
              </a:pPr>
              <a:t>59</a:t>
            </a:fld>
            <a:endParaRPr lang="en-US" altLang="zh-CN" dirty="0">
              <a:solidFill>
                <a:srgbClr val="17347D"/>
              </a:solidFill>
            </a:endParaRPr>
          </a:p>
        </p:txBody>
      </p:sp>
      <p:sp>
        <p:nvSpPr>
          <p:cNvPr id="2" name="内容占位符 1"/>
          <p:cNvSpPr>
            <a:spLocks noGrp="1"/>
          </p:cNvSpPr>
          <p:nvPr>
            <p:ph idx="1"/>
          </p:nvPr>
        </p:nvSpPr>
        <p:spPr/>
        <p:txBody>
          <a:bodyPr/>
          <a:lstStyle/>
          <a:p>
            <a:pPr marL="0" indent="0">
              <a:buNone/>
              <a:defRPr/>
            </a:pPr>
            <a:r>
              <a:rPr lang="zh-CN" altLang="en-US" sz="2800" dirty="0"/>
              <a:t/>
            </a:r>
            <a:br>
              <a:rPr lang="zh-CN" altLang="en-US" sz="2800" dirty="0"/>
            </a:br>
            <a:r>
              <a:rPr lang="zh-CN" altLang="en-US" sz="2800" dirty="0" smtClean="0"/>
              <a:t> </a:t>
            </a:r>
            <a:endParaRPr lang="en-US" altLang="zh-CN" sz="2800" dirty="0" smtClean="0"/>
          </a:p>
          <a:p>
            <a:pPr lvl="0">
              <a:buClr>
                <a:srgbClr val="9999FF"/>
              </a:buClr>
              <a:defRPr/>
            </a:pPr>
            <a:r>
              <a:rPr lang="en-US" altLang="zh-CN" sz="2800" dirty="0" smtClean="0">
                <a:solidFill>
                  <a:srgbClr val="17347D"/>
                </a:solidFill>
              </a:rPr>
              <a:t>4</a:t>
            </a:r>
            <a:r>
              <a:rPr lang="zh-CN" altLang="en-US" sz="2800" dirty="0" smtClean="0">
                <a:solidFill>
                  <a:srgbClr val="17347D"/>
                </a:solidFill>
              </a:rPr>
              <a:t>：</a:t>
            </a:r>
            <a:r>
              <a:rPr lang="zh-CN" altLang="en-US" sz="2800" dirty="0"/>
              <a:t>在机器指令的地址字段中，直接指出操作数本身的寻址方式称为</a:t>
            </a:r>
            <a:r>
              <a:rPr lang="en-US" altLang="zh-CN" sz="2800" dirty="0"/>
              <a:t>(4) </a:t>
            </a:r>
            <a:r>
              <a:rPr lang="zh-CN" altLang="en-US" sz="2800" dirty="0" smtClean="0">
                <a:solidFill>
                  <a:srgbClr val="17347D"/>
                </a:solidFill>
              </a:rPr>
              <a:t>。</a:t>
            </a:r>
            <a:endParaRPr lang="en-US" altLang="zh-CN" sz="2800" dirty="0">
              <a:solidFill>
                <a:srgbClr val="17347D"/>
              </a:solidFill>
            </a:endParaRPr>
          </a:p>
          <a:p>
            <a:pPr marL="0" indent="0">
              <a:buNone/>
              <a:defRPr/>
            </a:pPr>
            <a:r>
              <a:rPr lang="en-US" altLang="zh-CN" sz="2800" dirty="0"/>
              <a:t> </a:t>
            </a:r>
            <a:r>
              <a:rPr lang="en-US" altLang="zh-CN" sz="2800" dirty="0" smtClean="0"/>
              <a:t>    A</a:t>
            </a:r>
            <a:r>
              <a:rPr lang="zh-CN" altLang="en-US" sz="2800" dirty="0"/>
              <a:t>．隐含寻址 </a:t>
            </a:r>
            <a:r>
              <a:rPr lang="zh-CN" altLang="en-US" sz="2800" dirty="0" smtClean="0"/>
              <a:t>    </a:t>
            </a:r>
            <a:r>
              <a:rPr lang="en-US" altLang="zh-CN" sz="2800" dirty="0" smtClean="0"/>
              <a:t>B. </a:t>
            </a:r>
            <a:r>
              <a:rPr lang="zh-CN" altLang="en-US" sz="2800" dirty="0" smtClean="0"/>
              <a:t>寄存器</a:t>
            </a:r>
            <a:r>
              <a:rPr lang="zh-CN" altLang="en-US" sz="2800" dirty="0"/>
              <a:t>寻址 </a:t>
            </a:r>
            <a:endParaRPr lang="en-US" altLang="zh-CN" sz="2800" dirty="0" smtClean="0"/>
          </a:p>
          <a:p>
            <a:pPr marL="0" indent="0">
              <a:buNone/>
              <a:defRPr/>
            </a:pPr>
            <a:r>
              <a:rPr lang="en-US" altLang="zh-CN" sz="2800" dirty="0"/>
              <a:t> </a:t>
            </a:r>
            <a:r>
              <a:rPr lang="en-US" altLang="zh-CN" sz="2800" dirty="0" smtClean="0"/>
              <a:t>    C.   </a:t>
            </a:r>
            <a:r>
              <a:rPr lang="zh-CN" altLang="en-US" sz="2800" dirty="0" smtClean="0"/>
              <a:t>立即寻址     </a:t>
            </a:r>
            <a:r>
              <a:rPr lang="en-US" altLang="zh-CN" sz="2800" dirty="0" smtClean="0"/>
              <a:t>D. </a:t>
            </a:r>
            <a:r>
              <a:rPr lang="zh-CN" altLang="en-US" sz="2800" dirty="0" smtClean="0"/>
              <a:t>直接寻址</a:t>
            </a:r>
            <a:r>
              <a:rPr lang="zh-CN" altLang="en-US" sz="2800" dirty="0"/>
              <a:t/>
            </a:r>
            <a:br>
              <a:rPr lang="zh-CN" altLang="en-US" sz="2800" dirty="0"/>
            </a:br>
            <a:endParaRPr lang="zh-CN" altLang="zh-CN" sz="2800" dirty="0"/>
          </a:p>
        </p:txBody>
      </p:sp>
      <p:sp>
        <p:nvSpPr>
          <p:cNvPr id="16077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0" lang="zh-CN" altLang="en-US" sz="1800" b="0">
              <a:solidFill>
                <a:srgbClr val="17347D"/>
              </a:solidFill>
              <a:latin typeface="Arial" charset="0"/>
              <a:ea typeface="SimSun" pitchFamily="2" charset="-122"/>
            </a:endParaRPr>
          </a:p>
        </p:txBody>
      </p:sp>
    </p:spTree>
    <p:extLst>
      <p:ext uri="{BB962C8B-B14F-4D97-AF65-F5344CB8AC3E}">
        <p14:creationId xmlns:p14="http://schemas.microsoft.com/office/powerpoint/2010/main" val="3682641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09922"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3.1 </a:t>
            </a:r>
            <a:r>
              <a:rPr lang="zh-CN" altLang="en-US" sz="2400">
                <a:solidFill>
                  <a:schemeClr val="tx1"/>
                </a:solidFill>
                <a:latin typeface="宋体" pitchFamily="2" charset="-122"/>
              </a:rPr>
              <a:t>指令格式</a:t>
            </a:r>
          </a:p>
        </p:txBody>
      </p:sp>
      <p:sp>
        <p:nvSpPr>
          <p:cNvPr id="209923" name="Rectangle 3"/>
          <p:cNvSpPr>
            <a:spLocks noGrp="1" noChangeArrowheads="1"/>
          </p:cNvSpPr>
          <p:nvPr>
            <p:ph type="body" idx="4294967295"/>
          </p:nvPr>
        </p:nvSpPr>
        <p:spPr>
          <a:xfrm>
            <a:off x="381000" y="838200"/>
            <a:ext cx="8362950" cy="4967064"/>
          </a:xfrm>
        </p:spPr>
        <p:txBody>
          <a:bodyPr/>
          <a:lstStyle/>
          <a:p>
            <a:pPr>
              <a:lnSpc>
                <a:spcPct val="90000"/>
              </a:lnSpc>
              <a:buFontTx/>
              <a:buNone/>
            </a:pPr>
            <a:r>
              <a:rPr lang="en-US" altLang="zh-CN" b="1" dirty="0">
                <a:solidFill>
                  <a:srgbClr val="800000"/>
                </a:solidFill>
                <a:latin typeface="Times New Roman" pitchFamily="18" charset="0"/>
              </a:rPr>
              <a:t>3.1.2 </a:t>
            </a:r>
            <a:r>
              <a:rPr lang="zh-CN" altLang="en-US" b="1" dirty="0">
                <a:solidFill>
                  <a:srgbClr val="800000"/>
                </a:solidFill>
                <a:latin typeface="Times New Roman" pitchFamily="18" charset="0"/>
              </a:rPr>
              <a:t>地址码结构</a:t>
            </a:r>
          </a:p>
          <a:p>
            <a:pPr>
              <a:lnSpc>
                <a:spcPct val="90000"/>
              </a:lnSpc>
              <a:buFontTx/>
              <a:buNone/>
            </a:pPr>
            <a:r>
              <a:rPr lang="zh-CN" altLang="en-US" b="1" dirty="0">
                <a:latin typeface="Times New Roman" pitchFamily="18" charset="0"/>
              </a:rPr>
              <a:t>            一条</a:t>
            </a:r>
            <a:r>
              <a:rPr lang="zh-CN" altLang="en-US" b="1" dirty="0">
                <a:solidFill>
                  <a:srgbClr val="FF0000"/>
                </a:solidFill>
                <a:latin typeface="Times New Roman" pitchFamily="18" charset="0"/>
              </a:rPr>
              <a:t>双操作数指令</a:t>
            </a:r>
            <a:r>
              <a:rPr lang="zh-CN" altLang="en-US" b="1" dirty="0">
                <a:latin typeface="Times New Roman" pitchFamily="18" charset="0"/>
              </a:rPr>
              <a:t>的除操作码之外，还应包含以下信息：</a:t>
            </a:r>
          </a:p>
          <a:p>
            <a:pPr>
              <a:lnSpc>
                <a:spcPct val="90000"/>
              </a:lnSpc>
              <a:buFontTx/>
              <a:buNone/>
            </a:pPr>
            <a:r>
              <a:rPr lang="zh-CN" altLang="en-US" b="1" dirty="0">
                <a:latin typeface="Times New Roman" pitchFamily="18" charset="0"/>
              </a:rPr>
              <a:t>            第一操作数地址，用</a:t>
            </a:r>
            <a:r>
              <a:rPr lang="en-US" altLang="zh-CN" b="1" dirty="0">
                <a:solidFill>
                  <a:srgbClr val="FF0000"/>
                </a:solidFill>
                <a:latin typeface="Times New Roman" pitchFamily="18" charset="0"/>
              </a:rPr>
              <a:t>A</a:t>
            </a:r>
            <a:r>
              <a:rPr lang="en-US" altLang="zh-CN" b="1" baseline="-25000" dirty="0">
                <a:solidFill>
                  <a:srgbClr val="FF0000"/>
                </a:solidFill>
                <a:latin typeface="Times New Roman" pitchFamily="18" charset="0"/>
              </a:rPr>
              <a:t>1</a:t>
            </a:r>
            <a:r>
              <a:rPr lang="zh-CN" altLang="en-US" b="1" dirty="0">
                <a:latin typeface="Times New Roman" pitchFamily="18" charset="0"/>
              </a:rPr>
              <a:t>表示；</a:t>
            </a:r>
          </a:p>
          <a:p>
            <a:pPr>
              <a:lnSpc>
                <a:spcPct val="70000"/>
              </a:lnSpc>
              <a:buFontTx/>
              <a:buNone/>
            </a:pPr>
            <a:r>
              <a:rPr lang="zh-CN" altLang="en-US" b="1" dirty="0">
                <a:latin typeface="Times New Roman" pitchFamily="18" charset="0"/>
              </a:rPr>
              <a:t>            第二操作数地址，用</a:t>
            </a:r>
            <a:r>
              <a:rPr lang="en-US" altLang="zh-CN" b="1" dirty="0">
                <a:solidFill>
                  <a:srgbClr val="FF0000"/>
                </a:solidFill>
                <a:latin typeface="Times New Roman" pitchFamily="18" charset="0"/>
              </a:rPr>
              <a:t>A</a:t>
            </a:r>
            <a:r>
              <a:rPr lang="en-US" altLang="zh-CN" b="1" baseline="-25000" dirty="0">
                <a:solidFill>
                  <a:srgbClr val="FF0000"/>
                </a:solidFill>
                <a:latin typeface="Times New Roman" pitchFamily="18" charset="0"/>
              </a:rPr>
              <a:t>2</a:t>
            </a:r>
            <a:r>
              <a:rPr lang="zh-CN" altLang="en-US" b="1" dirty="0">
                <a:latin typeface="Times New Roman" pitchFamily="18" charset="0"/>
              </a:rPr>
              <a:t>表示；</a:t>
            </a:r>
          </a:p>
          <a:p>
            <a:pPr>
              <a:lnSpc>
                <a:spcPct val="80000"/>
              </a:lnSpc>
              <a:buFontTx/>
              <a:buNone/>
            </a:pPr>
            <a:r>
              <a:rPr lang="zh-CN" altLang="en-US" b="1" dirty="0">
                <a:latin typeface="Times New Roman" pitchFamily="18" charset="0"/>
              </a:rPr>
              <a:t>            操作结果存放地址，用</a:t>
            </a:r>
            <a:r>
              <a:rPr lang="en-US" altLang="zh-CN" b="1" dirty="0">
                <a:solidFill>
                  <a:srgbClr val="FF0000"/>
                </a:solidFill>
                <a:latin typeface="Times New Roman" pitchFamily="18" charset="0"/>
              </a:rPr>
              <a:t>A</a:t>
            </a:r>
            <a:r>
              <a:rPr lang="en-US" altLang="zh-CN" b="1" baseline="-25000" dirty="0">
                <a:solidFill>
                  <a:srgbClr val="FF0000"/>
                </a:solidFill>
                <a:latin typeface="Times New Roman" pitchFamily="18" charset="0"/>
              </a:rPr>
              <a:t>3</a:t>
            </a:r>
            <a:r>
              <a:rPr lang="zh-CN" altLang="en-US" b="1" dirty="0">
                <a:latin typeface="Times New Roman" pitchFamily="18" charset="0"/>
              </a:rPr>
              <a:t>表示；</a:t>
            </a:r>
          </a:p>
          <a:p>
            <a:pPr>
              <a:lnSpc>
                <a:spcPct val="70000"/>
              </a:lnSpc>
              <a:buFontTx/>
              <a:buNone/>
            </a:pPr>
            <a:r>
              <a:rPr lang="zh-CN" altLang="en-US" b="1" dirty="0">
                <a:latin typeface="Times New Roman" pitchFamily="18" charset="0"/>
              </a:rPr>
              <a:t>            下条将要执行指令的地址，用</a:t>
            </a:r>
            <a:r>
              <a:rPr lang="en-US" altLang="zh-CN" b="1" dirty="0">
                <a:solidFill>
                  <a:srgbClr val="FF0000"/>
                </a:solidFill>
                <a:latin typeface="Times New Roman" pitchFamily="18" charset="0"/>
              </a:rPr>
              <a:t>A</a:t>
            </a:r>
            <a:r>
              <a:rPr lang="en-US" altLang="zh-CN" b="1" baseline="-25000" dirty="0">
                <a:solidFill>
                  <a:srgbClr val="FF0000"/>
                </a:solidFill>
                <a:latin typeface="Times New Roman" pitchFamily="18" charset="0"/>
              </a:rPr>
              <a:t>4</a:t>
            </a:r>
            <a:r>
              <a:rPr lang="zh-CN" altLang="en-US" b="1" dirty="0">
                <a:latin typeface="Times New Roman" pitchFamily="18" charset="0"/>
              </a:rPr>
              <a:t>表示。</a:t>
            </a:r>
          </a:p>
          <a:p>
            <a:pPr>
              <a:lnSpc>
                <a:spcPct val="90000"/>
              </a:lnSpc>
              <a:buFontTx/>
              <a:buNone/>
            </a:pPr>
            <a:r>
              <a:rPr lang="zh-CN" altLang="en-US" b="1" dirty="0">
                <a:latin typeface="Times New Roman" pitchFamily="18" charset="0"/>
              </a:rPr>
              <a:t>            这些信息可以在指令中明显的给出，称为</a:t>
            </a:r>
            <a:r>
              <a:rPr lang="zh-CN" altLang="en-US" b="1" dirty="0">
                <a:solidFill>
                  <a:srgbClr val="FF0000"/>
                </a:solidFill>
                <a:latin typeface="Times New Roman" pitchFamily="18" charset="0"/>
              </a:rPr>
              <a:t>显地址</a:t>
            </a:r>
            <a:r>
              <a:rPr lang="zh-CN" altLang="en-US" b="1" dirty="0">
                <a:latin typeface="Times New Roman" pitchFamily="18" charset="0"/>
              </a:rPr>
              <a:t>；也可以依照某种事先的约定，用隐含的方式给出，称为</a:t>
            </a:r>
            <a:r>
              <a:rPr lang="zh-CN" altLang="en-US" b="1" dirty="0">
                <a:solidFill>
                  <a:srgbClr val="FF0000"/>
                </a:solidFill>
                <a:latin typeface="Times New Roman" pitchFamily="18" charset="0"/>
              </a:rPr>
              <a:t>隐地址</a:t>
            </a:r>
            <a:r>
              <a:rPr lang="zh-CN" altLang="en-US" b="1" dirty="0" smtClean="0">
                <a:latin typeface="Times New Roman" pitchFamily="18" charset="0"/>
              </a:rPr>
              <a:t>。</a:t>
            </a:r>
            <a:endParaRPr lang="zh-CN" altLang="en-US" b="1"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9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9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99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99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99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992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99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p:cNvSpPr>
            <a:spLocks noGrp="1"/>
          </p:cNvSpPr>
          <p:nvPr>
            <p:ph type="title"/>
          </p:nvPr>
        </p:nvSpPr>
        <p:spPr>
          <a:xfrm>
            <a:off x="838200" y="762000"/>
            <a:ext cx="8229600" cy="563563"/>
          </a:xfrm>
        </p:spPr>
        <p:txBody>
          <a:bodyPr/>
          <a:lstStyle/>
          <a:p>
            <a:r>
              <a:rPr lang="zh-CN" altLang="en-US" smtClean="0"/>
              <a:t>知识点</a:t>
            </a:r>
            <a:r>
              <a:rPr lang="en-US" altLang="zh-CN" smtClean="0"/>
              <a:t>10</a:t>
            </a:r>
            <a:r>
              <a:rPr lang="zh-CN" altLang="en-US" smtClean="0"/>
              <a:t>：指令系统</a:t>
            </a:r>
            <a:endParaRPr lang="zh-CN" altLang="zh-CN" smtClean="0"/>
          </a:p>
        </p:txBody>
      </p:sp>
      <p:sp>
        <p:nvSpPr>
          <p:cNvPr id="4" name="灯片编号占位符 3"/>
          <p:cNvSpPr>
            <a:spLocks noGrp="1"/>
          </p:cNvSpPr>
          <p:nvPr>
            <p:ph type="sldNum" sz="quarter" idx="12"/>
          </p:nvPr>
        </p:nvSpPr>
        <p:spPr/>
        <p:txBody>
          <a:bodyPr/>
          <a:lstStyle/>
          <a:p>
            <a:pPr>
              <a:defRPr/>
            </a:pPr>
            <a:fld id="{DCC0C20B-2DFA-40FC-8A01-CD42D48091BA}" type="slidenum">
              <a:rPr lang="en-US" altLang="zh-CN" smtClean="0">
                <a:solidFill>
                  <a:srgbClr val="17347D"/>
                </a:solidFill>
              </a:rPr>
              <a:pPr>
                <a:defRPr/>
              </a:pPr>
              <a:t>60</a:t>
            </a:fld>
            <a:endParaRPr lang="en-US" altLang="zh-CN" dirty="0">
              <a:solidFill>
                <a:srgbClr val="17347D"/>
              </a:solidFill>
            </a:endParaRPr>
          </a:p>
        </p:txBody>
      </p:sp>
      <p:sp>
        <p:nvSpPr>
          <p:cNvPr id="2" name="内容占位符 1"/>
          <p:cNvSpPr>
            <a:spLocks noGrp="1"/>
          </p:cNvSpPr>
          <p:nvPr>
            <p:ph idx="1"/>
          </p:nvPr>
        </p:nvSpPr>
        <p:spPr/>
        <p:txBody>
          <a:bodyPr/>
          <a:lstStyle/>
          <a:p>
            <a:pPr>
              <a:defRPr/>
            </a:pPr>
            <a:r>
              <a:rPr lang="zh-CN" altLang="en-US" sz="2800" dirty="0" smtClean="0"/>
              <a:t>例</a:t>
            </a:r>
            <a:r>
              <a:rPr lang="en-US" altLang="zh-CN" sz="2800" dirty="0" smtClean="0"/>
              <a:t>2</a:t>
            </a:r>
            <a:r>
              <a:rPr lang="zh-CN" altLang="en-US" sz="2800" dirty="0" smtClean="0"/>
              <a:t>、</a:t>
            </a:r>
            <a:r>
              <a:rPr lang="zh-CN" altLang="zh-CN" sz="2800" dirty="0"/>
              <a:t>若</a:t>
            </a:r>
            <a:r>
              <a:rPr lang="en-US" altLang="zh-CN" sz="2800" dirty="0"/>
              <a:t>CPU</a:t>
            </a:r>
            <a:r>
              <a:rPr lang="zh-CN" altLang="zh-CN" sz="2800" dirty="0"/>
              <a:t>要执行的指令为：</a:t>
            </a:r>
            <a:r>
              <a:rPr lang="en-US" altLang="zh-CN" sz="2800" dirty="0"/>
              <a:t>MOV R1</a:t>
            </a:r>
            <a:r>
              <a:rPr lang="zh-CN" altLang="zh-CN" sz="2800" dirty="0"/>
              <a:t>，</a:t>
            </a:r>
            <a:r>
              <a:rPr lang="en-US" altLang="zh-CN" sz="2800" dirty="0"/>
              <a:t>#45(</a:t>
            </a:r>
            <a:r>
              <a:rPr lang="zh-CN" altLang="zh-CN" sz="2800" dirty="0"/>
              <a:t>即将数值</a:t>
            </a:r>
            <a:r>
              <a:rPr lang="en-US" altLang="zh-CN" sz="2800" dirty="0"/>
              <a:t>45</a:t>
            </a:r>
            <a:r>
              <a:rPr lang="zh-CN" altLang="zh-CN" sz="2800" dirty="0"/>
              <a:t>传送到寄存器</a:t>
            </a:r>
            <a:r>
              <a:rPr lang="en-US" altLang="zh-CN" sz="2800" dirty="0"/>
              <a:t>R1</a:t>
            </a:r>
            <a:r>
              <a:rPr lang="zh-CN" altLang="zh-CN" sz="2800" dirty="0"/>
              <a:t>中</a:t>
            </a:r>
            <a:r>
              <a:rPr lang="en-US" altLang="zh-CN" sz="2800" dirty="0"/>
              <a:t>)</a:t>
            </a:r>
            <a:r>
              <a:rPr lang="zh-CN" altLang="zh-CN" sz="2800" dirty="0"/>
              <a:t>， 则该指令中采用的寻址方式为 </a:t>
            </a:r>
            <a:r>
              <a:rPr lang="zh-CN" altLang="zh-CN" sz="2800" u="sng" dirty="0"/>
              <a:t>（</a:t>
            </a:r>
            <a:r>
              <a:rPr lang="en-US" altLang="zh-CN" sz="2800" u="sng" dirty="0"/>
              <a:t>4</a:t>
            </a:r>
            <a:r>
              <a:rPr lang="zh-CN" altLang="zh-CN" sz="2800" u="sng" dirty="0"/>
              <a:t>）</a:t>
            </a:r>
            <a:r>
              <a:rPr lang="zh-CN" altLang="zh-CN" sz="2800" dirty="0"/>
              <a:t> </a:t>
            </a:r>
            <a:r>
              <a:rPr lang="zh-CN" altLang="zh-CN" sz="2800" dirty="0" smtClean="0"/>
              <a:t>。</a:t>
            </a:r>
            <a:endParaRPr lang="en-US" altLang="zh-CN" sz="2800" dirty="0" smtClean="0"/>
          </a:p>
          <a:p>
            <a:pPr marL="0" indent="0">
              <a:buFont typeface="Wingdings" pitchFamily="2" charset="2"/>
              <a:buNone/>
              <a:defRPr/>
            </a:pPr>
            <a:r>
              <a:rPr lang="en-US" altLang="zh-CN" sz="2800" dirty="0" smtClean="0"/>
              <a:t>(</a:t>
            </a:r>
            <a:r>
              <a:rPr lang="en-US" altLang="zh-CN" sz="2800" dirty="0"/>
              <a:t>4)A</a:t>
            </a:r>
            <a:r>
              <a:rPr lang="zh-CN" altLang="zh-CN" sz="2800" dirty="0"/>
              <a:t>．直接寻址和立即寻址</a:t>
            </a:r>
            <a:r>
              <a:rPr lang="en-US" altLang="zh-CN" sz="2800" dirty="0"/>
              <a:t>   </a:t>
            </a:r>
            <a:endParaRPr lang="en-US" altLang="zh-CN" sz="2800" dirty="0" smtClean="0"/>
          </a:p>
          <a:p>
            <a:pPr marL="0" indent="0">
              <a:buFont typeface="Wingdings" pitchFamily="2" charset="2"/>
              <a:buNone/>
              <a:defRPr/>
            </a:pPr>
            <a:r>
              <a:rPr lang="en-US" altLang="zh-CN" sz="2800" dirty="0"/>
              <a:t> </a:t>
            </a:r>
            <a:r>
              <a:rPr lang="en-US" altLang="zh-CN" sz="2800" dirty="0" smtClean="0"/>
              <a:t>   B</a:t>
            </a:r>
            <a:r>
              <a:rPr lang="zh-CN" altLang="zh-CN" sz="2800" dirty="0"/>
              <a:t>．寄存器寻址和立即寻址 </a:t>
            </a:r>
            <a:r>
              <a:rPr lang="en-US" altLang="zh-CN" sz="2800" dirty="0"/>
              <a:t> </a:t>
            </a:r>
            <a:endParaRPr lang="en-US" altLang="zh-CN" sz="2800" dirty="0" smtClean="0"/>
          </a:p>
          <a:p>
            <a:pPr marL="0" indent="0">
              <a:buFont typeface="Wingdings" pitchFamily="2" charset="2"/>
              <a:buNone/>
              <a:defRPr/>
            </a:pPr>
            <a:r>
              <a:rPr lang="en-US" altLang="zh-CN" sz="2800" dirty="0"/>
              <a:t> </a:t>
            </a:r>
            <a:r>
              <a:rPr lang="en-US" altLang="zh-CN" sz="2800" dirty="0" smtClean="0"/>
              <a:t>   </a:t>
            </a:r>
            <a:r>
              <a:rPr lang="en-US" altLang="zh-CN" sz="2800" dirty="0"/>
              <a:t>C</a:t>
            </a:r>
            <a:r>
              <a:rPr lang="zh-CN" altLang="zh-CN" sz="2800" dirty="0"/>
              <a:t>．相对寻址和直接寻址</a:t>
            </a:r>
            <a:r>
              <a:rPr lang="en-US" altLang="zh-CN" sz="2800" dirty="0"/>
              <a:t>  </a:t>
            </a:r>
            <a:endParaRPr lang="en-US" altLang="zh-CN" sz="2800" dirty="0" smtClean="0"/>
          </a:p>
          <a:p>
            <a:pPr marL="0" indent="0">
              <a:buFont typeface="Wingdings" pitchFamily="2" charset="2"/>
              <a:buNone/>
              <a:defRPr/>
            </a:pPr>
            <a:r>
              <a:rPr lang="en-US" altLang="zh-CN" sz="2800" dirty="0"/>
              <a:t> </a:t>
            </a:r>
            <a:r>
              <a:rPr lang="en-US" altLang="zh-CN" sz="2800" dirty="0" smtClean="0"/>
              <a:t>   D</a:t>
            </a:r>
            <a:r>
              <a:rPr lang="zh-CN" altLang="zh-CN" sz="2800" dirty="0"/>
              <a:t>．寄存器间接寻址和直接寻址</a:t>
            </a:r>
          </a:p>
        </p:txBody>
      </p:sp>
      <p:sp>
        <p:nvSpPr>
          <p:cNvPr id="14848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0" lang="zh-CN" altLang="en-US" sz="1800" b="0">
              <a:solidFill>
                <a:srgbClr val="17347D"/>
              </a:solidFill>
              <a:latin typeface="Arial" charset="0"/>
              <a:ea typeface="SimSun" pitchFamily="2" charset="-122"/>
            </a:endParaRPr>
          </a:p>
        </p:txBody>
      </p:sp>
    </p:spTree>
    <p:extLst>
      <p:ext uri="{BB962C8B-B14F-4D97-AF65-F5344CB8AC3E}">
        <p14:creationId xmlns:p14="http://schemas.microsoft.com/office/powerpoint/2010/main" val="18321782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标题 1"/>
          <p:cNvSpPr>
            <a:spLocks noGrp="1"/>
          </p:cNvSpPr>
          <p:nvPr>
            <p:ph type="title"/>
          </p:nvPr>
        </p:nvSpPr>
        <p:spPr>
          <a:xfrm>
            <a:off x="838200" y="762000"/>
            <a:ext cx="8229600" cy="563563"/>
          </a:xfrm>
        </p:spPr>
        <p:txBody>
          <a:bodyPr/>
          <a:lstStyle/>
          <a:p>
            <a:r>
              <a:rPr lang="zh-CN" altLang="en-US" smtClean="0"/>
              <a:t>知识点</a:t>
            </a:r>
            <a:r>
              <a:rPr lang="en-US" altLang="zh-CN" smtClean="0"/>
              <a:t>10</a:t>
            </a:r>
            <a:r>
              <a:rPr lang="zh-CN" altLang="en-US" smtClean="0"/>
              <a:t>：指令系统</a:t>
            </a:r>
            <a:endParaRPr lang="zh-CN" altLang="zh-CN" smtClean="0"/>
          </a:p>
        </p:txBody>
      </p:sp>
      <p:sp>
        <p:nvSpPr>
          <p:cNvPr id="4" name="灯片编号占位符 3"/>
          <p:cNvSpPr>
            <a:spLocks noGrp="1"/>
          </p:cNvSpPr>
          <p:nvPr>
            <p:ph type="sldNum" sz="quarter" idx="12"/>
          </p:nvPr>
        </p:nvSpPr>
        <p:spPr/>
        <p:txBody>
          <a:bodyPr/>
          <a:lstStyle/>
          <a:p>
            <a:pPr>
              <a:defRPr/>
            </a:pPr>
            <a:fld id="{0F6B1FE1-C9A7-47D0-955E-68E216BC1400}" type="slidenum">
              <a:rPr lang="en-US" altLang="zh-CN" smtClean="0">
                <a:solidFill>
                  <a:srgbClr val="17347D"/>
                </a:solidFill>
              </a:rPr>
              <a:pPr>
                <a:defRPr/>
              </a:pPr>
              <a:t>61</a:t>
            </a:fld>
            <a:endParaRPr lang="en-US" altLang="zh-CN" dirty="0">
              <a:solidFill>
                <a:srgbClr val="17347D"/>
              </a:solidFill>
            </a:endParaRPr>
          </a:p>
        </p:txBody>
      </p:sp>
      <p:sp>
        <p:nvSpPr>
          <p:cNvPr id="2" name="内容占位符 1"/>
          <p:cNvSpPr>
            <a:spLocks noGrp="1"/>
          </p:cNvSpPr>
          <p:nvPr>
            <p:ph idx="1"/>
          </p:nvPr>
        </p:nvSpPr>
        <p:spPr/>
        <p:txBody>
          <a:bodyPr/>
          <a:lstStyle/>
          <a:p>
            <a:pPr>
              <a:defRPr/>
            </a:pPr>
            <a:r>
              <a:rPr lang="zh-CN" altLang="en-US" sz="2800" dirty="0" smtClean="0"/>
              <a:t>例</a:t>
            </a:r>
            <a:r>
              <a:rPr lang="en-US" altLang="zh-CN" sz="2800" dirty="0" smtClean="0"/>
              <a:t>3</a:t>
            </a:r>
            <a:r>
              <a:rPr lang="zh-CN" altLang="en-US" sz="2800" dirty="0" smtClean="0"/>
              <a:t>、</a:t>
            </a:r>
            <a:r>
              <a:rPr lang="zh-CN" altLang="zh-CN" sz="2800" dirty="0"/>
              <a:t>指令系统中采用不同寻址方式的目的是 </a:t>
            </a:r>
            <a:r>
              <a:rPr lang="zh-CN" altLang="zh-CN" sz="2800" u="sng" dirty="0"/>
              <a:t>（</a:t>
            </a:r>
            <a:r>
              <a:rPr lang="en-US" altLang="zh-CN" sz="2800" u="sng" dirty="0"/>
              <a:t>2</a:t>
            </a:r>
            <a:r>
              <a:rPr lang="zh-CN" altLang="zh-CN" sz="2800" u="sng" dirty="0"/>
              <a:t>）</a:t>
            </a:r>
            <a:r>
              <a:rPr lang="zh-CN" altLang="zh-CN" sz="2800" dirty="0"/>
              <a:t> 。</a:t>
            </a:r>
          </a:p>
          <a:p>
            <a:pPr marL="0" indent="0">
              <a:buFont typeface="Wingdings" pitchFamily="2" charset="2"/>
              <a:buNone/>
              <a:defRPr/>
            </a:pPr>
            <a:r>
              <a:rPr lang="zh-CN" altLang="zh-CN" sz="2800" dirty="0"/>
              <a:t>（</a:t>
            </a:r>
            <a:r>
              <a:rPr lang="en-US" altLang="zh-CN" sz="2800" dirty="0"/>
              <a:t>2</a:t>
            </a:r>
            <a:r>
              <a:rPr lang="zh-CN" altLang="zh-CN" sz="2800" dirty="0"/>
              <a:t>）</a:t>
            </a:r>
            <a:r>
              <a:rPr lang="en-US" altLang="zh-CN" sz="2800" dirty="0"/>
              <a:t>A. </a:t>
            </a:r>
            <a:r>
              <a:rPr lang="zh-CN" altLang="zh-CN" sz="2800" dirty="0"/>
              <a:t>提高从内存获取数据的速度</a:t>
            </a:r>
            <a:r>
              <a:rPr lang="en-US" altLang="zh-CN" sz="2800" dirty="0"/>
              <a:t>     	</a:t>
            </a:r>
            <a:endParaRPr lang="en-US" altLang="zh-CN" sz="2800" dirty="0" smtClean="0"/>
          </a:p>
          <a:p>
            <a:pPr marL="0" indent="0">
              <a:buFont typeface="Wingdings" pitchFamily="2" charset="2"/>
              <a:buNone/>
              <a:defRPr/>
            </a:pPr>
            <a:r>
              <a:rPr lang="en-US" altLang="zh-CN" sz="2800" dirty="0"/>
              <a:t> </a:t>
            </a:r>
            <a:r>
              <a:rPr lang="en-US" altLang="zh-CN" sz="2800" dirty="0" smtClean="0"/>
              <a:t>         B</a:t>
            </a:r>
            <a:r>
              <a:rPr lang="en-US" altLang="zh-CN" sz="2800" dirty="0"/>
              <a:t>. </a:t>
            </a:r>
            <a:r>
              <a:rPr lang="zh-CN" altLang="zh-CN" sz="2800" dirty="0"/>
              <a:t>提高从外存获取数据的速度</a:t>
            </a:r>
          </a:p>
          <a:p>
            <a:pPr marL="0" indent="0">
              <a:buFont typeface="Wingdings" pitchFamily="2" charset="2"/>
              <a:buNone/>
              <a:defRPr/>
            </a:pPr>
            <a:r>
              <a:rPr lang="en-US" altLang="zh-CN" sz="2800" dirty="0"/>
              <a:t> </a:t>
            </a:r>
            <a:r>
              <a:rPr lang="en-US" altLang="zh-CN" sz="2800" dirty="0" smtClean="0"/>
              <a:t>         C</a:t>
            </a:r>
            <a:r>
              <a:rPr lang="en-US" altLang="zh-CN" sz="2800" dirty="0"/>
              <a:t>. </a:t>
            </a:r>
            <a:r>
              <a:rPr lang="zh-CN" altLang="zh-CN" sz="2800" dirty="0"/>
              <a:t>降低操作码的译码难度</a:t>
            </a:r>
            <a:r>
              <a:rPr lang="en-US" altLang="zh-CN" sz="2800" dirty="0"/>
              <a:t>			</a:t>
            </a:r>
            <a:endParaRPr lang="en-US" altLang="zh-CN" sz="2800" dirty="0" smtClean="0"/>
          </a:p>
          <a:p>
            <a:pPr marL="0" indent="0">
              <a:buFont typeface="Wingdings" pitchFamily="2" charset="2"/>
              <a:buNone/>
              <a:defRPr/>
            </a:pPr>
            <a:r>
              <a:rPr lang="en-US" altLang="zh-CN" sz="2800" dirty="0"/>
              <a:t> </a:t>
            </a:r>
            <a:r>
              <a:rPr lang="en-US" altLang="zh-CN" sz="2800" dirty="0" smtClean="0"/>
              <a:t>         D</a:t>
            </a:r>
            <a:r>
              <a:rPr lang="en-US" altLang="zh-CN" sz="2800" dirty="0"/>
              <a:t>. </a:t>
            </a:r>
            <a:r>
              <a:rPr lang="zh-CN" altLang="zh-CN" sz="2800" dirty="0"/>
              <a:t>扩大寻址空间并提高编程灵活性</a:t>
            </a:r>
          </a:p>
        </p:txBody>
      </p:sp>
      <p:sp>
        <p:nvSpPr>
          <p:cNvPr id="14950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0" lang="zh-CN" altLang="en-US" sz="1800" b="0">
              <a:solidFill>
                <a:srgbClr val="17347D"/>
              </a:solidFill>
              <a:latin typeface="Arial" charset="0"/>
              <a:ea typeface="SimSun" pitchFamily="2" charset="-122"/>
            </a:endParaRPr>
          </a:p>
        </p:txBody>
      </p:sp>
    </p:spTree>
    <p:extLst>
      <p:ext uri="{BB962C8B-B14F-4D97-AF65-F5344CB8AC3E}">
        <p14:creationId xmlns:p14="http://schemas.microsoft.com/office/powerpoint/2010/main" val="13859460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标题 1"/>
          <p:cNvSpPr>
            <a:spLocks noGrp="1"/>
          </p:cNvSpPr>
          <p:nvPr>
            <p:ph type="title"/>
          </p:nvPr>
        </p:nvSpPr>
        <p:spPr>
          <a:xfrm>
            <a:off x="838200" y="762000"/>
            <a:ext cx="8229600" cy="563563"/>
          </a:xfrm>
        </p:spPr>
        <p:txBody>
          <a:bodyPr/>
          <a:lstStyle/>
          <a:p>
            <a:r>
              <a:rPr lang="zh-CN" altLang="en-US" smtClean="0"/>
              <a:t>知识点</a:t>
            </a:r>
            <a:r>
              <a:rPr lang="en-US" altLang="zh-CN" smtClean="0"/>
              <a:t>10</a:t>
            </a:r>
            <a:r>
              <a:rPr lang="zh-CN" altLang="en-US" smtClean="0"/>
              <a:t>：指令系统</a:t>
            </a:r>
            <a:endParaRPr lang="zh-CN" altLang="zh-CN" smtClean="0"/>
          </a:p>
        </p:txBody>
      </p:sp>
      <p:sp>
        <p:nvSpPr>
          <p:cNvPr id="4" name="灯片编号占位符 3"/>
          <p:cNvSpPr>
            <a:spLocks noGrp="1"/>
          </p:cNvSpPr>
          <p:nvPr>
            <p:ph type="sldNum" sz="quarter" idx="12"/>
          </p:nvPr>
        </p:nvSpPr>
        <p:spPr/>
        <p:txBody>
          <a:bodyPr/>
          <a:lstStyle/>
          <a:p>
            <a:pPr>
              <a:defRPr/>
            </a:pPr>
            <a:fld id="{CD891A26-BDC7-4D0E-BB9F-2C283A2517C1}" type="slidenum">
              <a:rPr lang="en-US" altLang="zh-CN" smtClean="0">
                <a:solidFill>
                  <a:srgbClr val="17347D"/>
                </a:solidFill>
              </a:rPr>
              <a:pPr>
                <a:defRPr/>
              </a:pPr>
              <a:t>62</a:t>
            </a:fld>
            <a:endParaRPr lang="en-US" altLang="zh-CN" dirty="0">
              <a:solidFill>
                <a:srgbClr val="17347D"/>
              </a:solidFill>
            </a:endParaRPr>
          </a:p>
        </p:txBody>
      </p:sp>
      <p:sp>
        <p:nvSpPr>
          <p:cNvPr id="151556" name="内容占位符 1"/>
          <p:cNvSpPr>
            <a:spLocks noGrp="1"/>
          </p:cNvSpPr>
          <p:nvPr>
            <p:ph idx="1"/>
          </p:nvPr>
        </p:nvSpPr>
        <p:spPr/>
        <p:txBody>
          <a:bodyPr/>
          <a:lstStyle/>
          <a:p>
            <a:r>
              <a:rPr lang="zh-CN" altLang="en-US" sz="2800" dirty="0" smtClean="0"/>
              <a:t>例</a:t>
            </a:r>
            <a:r>
              <a:rPr lang="en-US" altLang="zh-CN" sz="2800" dirty="0" smtClean="0"/>
              <a:t>5</a:t>
            </a:r>
            <a:r>
              <a:rPr lang="zh-CN" altLang="en-US" sz="2800" dirty="0" smtClean="0"/>
              <a:t>：</a:t>
            </a:r>
            <a:r>
              <a:rPr lang="zh-CN" altLang="zh-CN" sz="2800" dirty="0" smtClean="0"/>
              <a:t>计算机内存一般分为静态数据区、代码区、栈区和堆区，若某指令的操作数之一采用立即寻址方式，则该操作数位于</a:t>
            </a:r>
            <a:r>
              <a:rPr lang="zh-CN" altLang="zh-CN" sz="2800" u="sng" dirty="0" smtClean="0"/>
              <a:t>（</a:t>
            </a:r>
            <a:r>
              <a:rPr lang="en-US" altLang="zh-CN" sz="2800" u="sng" dirty="0" smtClean="0"/>
              <a:t>1</a:t>
            </a:r>
            <a:r>
              <a:rPr lang="zh-CN" altLang="zh-CN" sz="2800" u="sng" dirty="0" smtClean="0"/>
              <a:t>）</a:t>
            </a:r>
            <a:r>
              <a:rPr lang="zh-CN" altLang="zh-CN" sz="2800" dirty="0" smtClean="0"/>
              <a:t>。</a:t>
            </a:r>
          </a:p>
          <a:p>
            <a:r>
              <a:rPr lang="en-US" altLang="zh-CN" sz="2800" dirty="0" smtClean="0"/>
              <a:t>(1)   A.</a:t>
            </a:r>
            <a:r>
              <a:rPr lang="zh-CN" altLang="zh-CN" sz="2800" dirty="0" smtClean="0"/>
              <a:t>静态数据区</a:t>
            </a:r>
            <a:r>
              <a:rPr lang="en-US" altLang="zh-CN" sz="2800" dirty="0" smtClean="0"/>
              <a:t>   B.</a:t>
            </a:r>
            <a:r>
              <a:rPr lang="zh-CN" altLang="zh-CN" sz="2800" dirty="0" smtClean="0"/>
              <a:t>代码区</a:t>
            </a:r>
            <a:r>
              <a:rPr lang="en-US" altLang="zh-CN" sz="2800" dirty="0" smtClean="0"/>
              <a:t>    C.</a:t>
            </a:r>
            <a:r>
              <a:rPr lang="zh-CN" altLang="zh-CN" sz="2800" dirty="0" smtClean="0"/>
              <a:t>栈区</a:t>
            </a:r>
            <a:r>
              <a:rPr lang="en-US" altLang="zh-CN" sz="2800" dirty="0" smtClean="0"/>
              <a:t>         D.</a:t>
            </a:r>
            <a:r>
              <a:rPr lang="zh-CN" altLang="zh-CN" sz="2800" dirty="0" smtClean="0"/>
              <a:t>堆区</a:t>
            </a:r>
          </a:p>
        </p:txBody>
      </p:sp>
      <p:sp>
        <p:nvSpPr>
          <p:cNvPr id="15155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0" lang="zh-CN" altLang="en-US" sz="1800" b="0">
              <a:solidFill>
                <a:srgbClr val="17347D"/>
              </a:solidFill>
              <a:latin typeface="Arial" charset="0"/>
              <a:ea typeface="SimSun" pitchFamily="2" charset="-122"/>
            </a:endParaRPr>
          </a:p>
        </p:txBody>
      </p:sp>
    </p:spTree>
    <p:extLst>
      <p:ext uri="{BB962C8B-B14F-4D97-AF65-F5344CB8AC3E}">
        <p14:creationId xmlns:p14="http://schemas.microsoft.com/office/powerpoint/2010/main" val="22341478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19" name="页脚占位符 3"/>
          <p:cNvSpPr>
            <a:spLocks noGrp="1"/>
          </p:cNvSpPr>
          <p:nvPr>
            <p:ph type="ftr" sz="quarter" idx="12"/>
          </p:nvPr>
        </p:nvSpPr>
        <p:spPr/>
        <p:txBody>
          <a:bodyPr/>
          <a:lstStyle/>
          <a:p>
            <a:r>
              <a:rPr lang="zh-CN" altLang="en-US"/>
              <a:t>华南理工大学广州学院</a:t>
            </a:r>
          </a:p>
        </p:txBody>
      </p:sp>
      <p:sp>
        <p:nvSpPr>
          <p:cNvPr id="250882"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宋体" pitchFamily="2" charset="-122"/>
              </a:rPr>
              <a:t>寻址技术</a:t>
            </a:r>
            <a:endParaRPr lang="zh-CN" altLang="en-US">
              <a:latin typeface="宋体" pitchFamily="2" charset="-122"/>
            </a:endParaRPr>
          </a:p>
        </p:txBody>
      </p:sp>
      <p:sp>
        <p:nvSpPr>
          <p:cNvPr id="250883" name="Rectangle 3"/>
          <p:cNvSpPr>
            <a:spLocks noGrp="1" noChangeArrowheads="1"/>
          </p:cNvSpPr>
          <p:nvPr>
            <p:ph type="body" idx="4294967295"/>
          </p:nvPr>
        </p:nvSpPr>
        <p:spPr>
          <a:xfrm>
            <a:off x="228600" y="762000"/>
            <a:ext cx="8382000" cy="5656263"/>
          </a:xfrm>
        </p:spPr>
        <p:txBody>
          <a:bodyPr/>
          <a:lstStyle/>
          <a:p>
            <a:pPr>
              <a:buFontTx/>
              <a:buNone/>
            </a:pPr>
            <a:r>
              <a:rPr lang="en-US" altLang="zh-CN" b="1" dirty="0">
                <a:latin typeface="Times New Roman" pitchFamily="18" charset="0"/>
              </a:rPr>
              <a:t>            </a:t>
            </a:r>
            <a:r>
              <a:rPr lang="zh-CN" altLang="en-US" b="1" dirty="0">
                <a:latin typeface="Times New Roman" pitchFamily="18" charset="0"/>
              </a:rPr>
              <a:t>为了能区分出各种不同寻址方式，必须在指令中给出标识。标识的方式通常有两种：</a:t>
            </a:r>
            <a:r>
              <a:rPr lang="zh-CN" altLang="en-US" b="1" dirty="0">
                <a:solidFill>
                  <a:srgbClr val="FF0000"/>
                </a:solidFill>
                <a:latin typeface="Times New Roman" pitchFamily="18" charset="0"/>
              </a:rPr>
              <a:t>显式和隐式</a:t>
            </a:r>
            <a:r>
              <a:rPr lang="zh-CN" altLang="en-US" b="1" dirty="0">
                <a:latin typeface="Times New Roman" pitchFamily="18" charset="0"/>
              </a:rPr>
              <a:t>。</a:t>
            </a:r>
          </a:p>
          <a:p>
            <a:pPr>
              <a:buFontTx/>
              <a:buNone/>
            </a:pPr>
            <a:r>
              <a:rPr lang="zh-CN" altLang="en-US" b="1" dirty="0">
                <a:latin typeface="Times New Roman" pitchFamily="18" charset="0"/>
              </a:rPr>
              <a:t>            显式的方法就是在指令中设置专门的寻址方式（</a:t>
            </a:r>
            <a:r>
              <a:rPr lang="en-US" altLang="zh-CN" b="1" dirty="0">
                <a:latin typeface="Times New Roman" pitchFamily="18" charset="0"/>
              </a:rPr>
              <a:t>MOD</a:t>
            </a:r>
            <a:r>
              <a:rPr lang="zh-CN" altLang="en-US" b="1" dirty="0">
                <a:latin typeface="Times New Roman" pitchFamily="18" charset="0"/>
              </a:rPr>
              <a:t>）字段，用二进制代码来表明寻址方式类型。</a:t>
            </a:r>
          </a:p>
          <a:p>
            <a:pPr>
              <a:buFontTx/>
              <a:buNone/>
            </a:pPr>
            <a:r>
              <a:rPr lang="zh-CN" altLang="en-US" b="1" dirty="0">
                <a:latin typeface="Times New Roman" pitchFamily="18" charset="0"/>
              </a:rPr>
              <a:t>            隐式的方式是由指令的操作码字段说明指令格式并隐含约定寻址方式。</a:t>
            </a:r>
          </a:p>
        </p:txBody>
      </p:sp>
      <p:grpSp>
        <p:nvGrpSpPr>
          <p:cNvPr id="250884" name="Group 4"/>
          <p:cNvGrpSpPr>
            <a:grpSpLocks/>
          </p:cNvGrpSpPr>
          <p:nvPr/>
        </p:nvGrpSpPr>
        <p:grpSpPr bwMode="auto">
          <a:xfrm>
            <a:off x="914400" y="4953000"/>
            <a:ext cx="7010400" cy="641350"/>
            <a:chOff x="576" y="3120"/>
            <a:chExt cx="4416" cy="404"/>
          </a:xfrm>
        </p:grpSpPr>
        <p:sp>
          <p:nvSpPr>
            <p:cNvPr id="250885" name="Rectangle 5"/>
            <p:cNvSpPr>
              <a:spLocks noChangeArrowheads="1"/>
            </p:cNvSpPr>
            <p:nvPr/>
          </p:nvSpPr>
          <p:spPr bwMode="auto">
            <a:xfrm>
              <a:off x="1584" y="3168"/>
              <a:ext cx="3408" cy="288"/>
            </a:xfrm>
            <a:prstGeom prst="rect">
              <a:avLst/>
            </a:prstGeom>
            <a:solidFill>
              <a:srgbClr val="E9E1D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886" name="Line 6"/>
            <p:cNvSpPr>
              <a:spLocks noChangeShapeType="1"/>
            </p:cNvSpPr>
            <p:nvPr/>
          </p:nvSpPr>
          <p:spPr bwMode="auto">
            <a:xfrm>
              <a:off x="3312" y="3168"/>
              <a:ext cx="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887" name="Line 7"/>
            <p:cNvSpPr>
              <a:spLocks noChangeShapeType="1"/>
            </p:cNvSpPr>
            <p:nvPr/>
          </p:nvSpPr>
          <p:spPr bwMode="auto">
            <a:xfrm>
              <a:off x="2400" y="3168"/>
              <a:ext cx="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888" name="Text Box 8"/>
            <p:cNvSpPr txBox="1">
              <a:spLocks noChangeArrowheads="1"/>
            </p:cNvSpPr>
            <p:nvPr/>
          </p:nvSpPr>
          <p:spPr bwMode="auto">
            <a:xfrm>
              <a:off x="4080" y="3120"/>
              <a:ext cx="52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a:solidFill>
                    <a:srgbClr val="FF0000"/>
                  </a:solidFill>
                </a:rPr>
                <a:t>A</a:t>
              </a:r>
            </a:p>
          </p:txBody>
        </p:sp>
        <p:sp>
          <p:nvSpPr>
            <p:cNvPr id="250889" name="Text Box 9"/>
            <p:cNvSpPr txBox="1">
              <a:spLocks noChangeArrowheads="1"/>
            </p:cNvSpPr>
            <p:nvPr/>
          </p:nvSpPr>
          <p:spPr bwMode="auto">
            <a:xfrm>
              <a:off x="2496" y="3120"/>
              <a:ext cx="86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a:solidFill>
                    <a:srgbClr val="FF0000"/>
                  </a:solidFill>
                </a:rPr>
                <a:t>MOD</a:t>
              </a:r>
            </a:p>
          </p:txBody>
        </p:sp>
        <p:sp>
          <p:nvSpPr>
            <p:cNvPr id="250890" name="Text Box 10"/>
            <p:cNvSpPr txBox="1">
              <a:spLocks noChangeArrowheads="1"/>
            </p:cNvSpPr>
            <p:nvPr/>
          </p:nvSpPr>
          <p:spPr bwMode="auto">
            <a:xfrm>
              <a:off x="1680" y="3120"/>
              <a:ext cx="86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a:solidFill>
                    <a:srgbClr val="FF0000"/>
                  </a:solidFill>
                </a:rPr>
                <a:t>OP</a:t>
              </a:r>
            </a:p>
          </p:txBody>
        </p:sp>
        <p:sp>
          <p:nvSpPr>
            <p:cNvPr id="250891" name="Text Box 11"/>
            <p:cNvSpPr txBox="1">
              <a:spLocks noChangeArrowheads="1"/>
            </p:cNvSpPr>
            <p:nvPr/>
          </p:nvSpPr>
          <p:spPr bwMode="auto">
            <a:xfrm>
              <a:off x="576" y="3120"/>
              <a:ext cx="10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显式</a:t>
              </a:r>
            </a:p>
          </p:txBody>
        </p:sp>
      </p:grpSp>
      <p:grpSp>
        <p:nvGrpSpPr>
          <p:cNvPr id="250892" name="Group 12"/>
          <p:cNvGrpSpPr>
            <a:grpSpLocks/>
          </p:cNvGrpSpPr>
          <p:nvPr/>
        </p:nvGrpSpPr>
        <p:grpSpPr bwMode="auto">
          <a:xfrm>
            <a:off x="914400" y="5638800"/>
            <a:ext cx="7010400" cy="641350"/>
            <a:chOff x="576" y="3552"/>
            <a:chExt cx="4416" cy="404"/>
          </a:xfrm>
        </p:grpSpPr>
        <p:sp>
          <p:nvSpPr>
            <p:cNvPr id="250893" name="Rectangle 13"/>
            <p:cNvSpPr>
              <a:spLocks noChangeArrowheads="1"/>
            </p:cNvSpPr>
            <p:nvPr/>
          </p:nvSpPr>
          <p:spPr bwMode="auto">
            <a:xfrm>
              <a:off x="1584" y="3600"/>
              <a:ext cx="3408" cy="288"/>
            </a:xfrm>
            <a:prstGeom prst="rect">
              <a:avLst/>
            </a:prstGeom>
            <a:solidFill>
              <a:srgbClr val="E9E1D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894" name="Line 14"/>
            <p:cNvSpPr>
              <a:spLocks noChangeShapeType="1"/>
            </p:cNvSpPr>
            <p:nvPr/>
          </p:nvSpPr>
          <p:spPr bwMode="auto">
            <a:xfrm>
              <a:off x="3312" y="3600"/>
              <a:ext cx="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0895" name="Text Box 15"/>
            <p:cNvSpPr txBox="1">
              <a:spLocks noChangeArrowheads="1"/>
            </p:cNvSpPr>
            <p:nvPr/>
          </p:nvSpPr>
          <p:spPr bwMode="auto">
            <a:xfrm>
              <a:off x="4080" y="3552"/>
              <a:ext cx="52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a:solidFill>
                    <a:srgbClr val="FF0000"/>
                  </a:solidFill>
                </a:rPr>
                <a:t>A</a:t>
              </a:r>
            </a:p>
          </p:txBody>
        </p:sp>
        <p:sp>
          <p:nvSpPr>
            <p:cNvPr id="250896" name="Text Box 16"/>
            <p:cNvSpPr txBox="1">
              <a:spLocks noChangeArrowheads="1"/>
            </p:cNvSpPr>
            <p:nvPr/>
          </p:nvSpPr>
          <p:spPr bwMode="auto">
            <a:xfrm>
              <a:off x="2160" y="3552"/>
              <a:ext cx="86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a:solidFill>
                    <a:srgbClr val="FF0000"/>
                  </a:solidFill>
                </a:rPr>
                <a:t>OP</a:t>
              </a:r>
            </a:p>
          </p:txBody>
        </p:sp>
        <p:sp>
          <p:nvSpPr>
            <p:cNvPr id="250897" name="Text Box 17"/>
            <p:cNvSpPr txBox="1">
              <a:spLocks noChangeArrowheads="1"/>
            </p:cNvSpPr>
            <p:nvPr/>
          </p:nvSpPr>
          <p:spPr bwMode="auto">
            <a:xfrm>
              <a:off x="576" y="3552"/>
              <a:ext cx="10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隐式</a:t>
              </a:r>
            </a:p>
          </p:txBody>
        </p:sp>
      </p:grpSp>
      <p:sp>
        <p:nvSpPr>
          <p:cNvPr id="3" name="矩形 2"/>
          <p:cNvSpPr/>
          <p:nvPr/>
        </p:nvSpPr>
        <p:spPr>
          <a:xfrm>
            <a:off x="5847490" y="6273225"/>
            <a:ext cx="2935419" cy="584775"/>
          </a:xfrm>
          <a:prstGeom prst="rect">
            <a:avLst/>
          </a:prstGeom>
        </p:spPr>
        <p:txBody>
          <a:bodyPr wrap="none">
            <a:spAutoFit/>
          </a:bodyPr>
          <a:lstStyle/>
          <a:p>
            <a:r>
              <a:rPr lang="zh-CN" altLang="en-US" sz="3200" kern="0" dirty="0">
                <a:solidFill>
                  <a:srgbClr val="FF0000"/>
                </a:solidFill>
                <a:ea typeface="宋体"/>
              </a:rPr>
              <a:t>练习：</a:t>
            </a:r>
            <a:r>
              <a:rPr lang="en-US" altLang="zh-CN" sz="3200" kern="0" dirty="0">
                <a:solidFill>
                  <a:srgbClr val="FF0000"/>
                </a:solidFill>
                <a:ea typeface="宋体"/>
              </a:rPr>
              <a:t>P76  3-9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08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08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5088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50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7" name="页脚占位符 3"/>
          <p:cNvSpPr>
            <a:spLocks noGrp="1"/>
          </p:cNvSpPr>
          <p:nvPr>
            <p:ph type="ftr" sz="quarter" idx="12"/>
          </p:nvPr>
        </p:nvSpPr>
        <p:spPr/>
        <p:txBody>
          <a:bodyPr/>
          <a:lstStyle/>
          <a:p>
            <a:r>
              <a:rPr lang="zh-CN" altLang="en-US"/>
              <a:t>华南理工大学广州学院</a:t>
            </a:r>
          </a:p>
        </p:txBody>
      </p:sp>
      <p:sp>
        <p:nvSpPr>
          <p:cNvPr id="251906"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3.2 </a:t>
            </a:r>
            <a:r>
              <a:rPr lang="zh-CN" altLang="en-US" sz="2400">
                <a:solidFill>
                  <a:schemeClr val="tx1"/>
                </a:solidFill>
                <a:latin typeface="宋体" pitchFamily="2" charset="-122"/>
              </a:rPr>
              <a:t>寻址技术</a:t>
            </a:r>
            <a:endParaRPr lang="zh-CN" altLang="en-US">
              <a:latin typeface="宋体" pitchFamily="2" charset="-122"/>
            </a:endParaRPr>
          </a:p>
        </p:txBody>
      </p:sp>
      <p:sp>
        <p:nvSpPr>
          <p:cNvPr id="251907" name="Rectangle 3"/>
          <p:cNvSpPr>
            <a:spLocks noGrp="1" noChangeArrowheads="1"/>
          </p:cNvSpPr>
          <p:nvPr>
            <p:ph type="body" idx="4294967295"/>
          </p:nvPr>
        </p:nvSpPr>
        <p:spPr>
          <a:xfrm>
            <a:off x="533400" y="1066800"/>
            <a:ext cx="7848600" cy="5351463"/>
          </a:xfrm>
        </p:spPr>
        <p:txBody>
          <a:bodyPr/>
          <a:lstStyle/>
          <a:p>
            <a:pPr>
              <a:buFontTx/>
              <a:buNone/>
            </a:pPr>
            <a:r>
              <a:rPr lang="en-US" altLang="zh-CN" b="1">
                <a:latin typeface="Times New Roman" pitchFamily="18" charset="0"/>
              </a:rPr>
              <a:t>            </a:t>
            </a:r>
            <a:r>
              <a:rPr lang="zh-CN" altLang="en-US" b="1">
                <a:latin typeface="Times New Roman" pitchFamily="18" charset="0"/>
              </a:rPr>
              <a:t>注意，一条指令若有两个或两个以上的地址码时，</a:t>
            </a:r>
            <a:r>
              <a:rPr lang="zh-CN" altLang="en-US" b="1">
                <a:solidFill>
                  <a:srgbClr val="FF0000"/>
                </a:solidFill>
                <a:latin typeface="Times New Roman" pitchFamily="18" charset="0"/>
              </a:rPr>
              <a:t>各地址码可采用不同的寻址方式</a:t>
            </a:r>
            <a:r>
              <a:rPr lang="zh-CN" altLang="en-US" b="1">
                <a:latin typeface="Times New Roman" pitchFamily="18" charset="0"/>
              </a:rPr>
              <a:t>。例如，源地址采用一种寻址方式，而目的地址采用另一种寻址方式。</a:t>
            </a:r>
          </a:p>
          <a:p>
            <a:pPr>
              <a:buFontTx/>
              <a:buNone/>
            </a:pPr>
            <a:r>
              <a:rPr lang="zh-CN" altLang="en-US" b="1">
                <a:latin typeface="Times New Roman" pitchFamily="18" charset="0"/>
              </a:rPr>
              <a:t>            </a:t>
            </a:r>
            <a:r>
              <a:rPr lang="en-US" altLang="zh-CN" b="1">
                <a:latin typeface="Times New Roman" pitchFamily="18" charset="0"/>
              </a:rPr>
              <a:t>MOV AX,(BX)</a:t>
            </a:r>
          </a:p>
        </p:txBody>
      </p:sp>
      <p:sp>
        <p:nvSpPr>
          <p:cNvPr id="251908" name="AutoShape 4"/>
          <p:cNvSpPr>
            <a:spLocks noChangeArrowheads="1"/>
          </p:cNvSpPr>
          <p:nvPr/>
        </p:nvSpPr>
        <p:spPr bwMode="auto">
          <a:xfrm>
            <a:off x="1692275" y="5013325"/>
            <a:ext cx="4648200" cy="609600"/>
          </a:xfrm>
          <a:prstGeom prst="wedgeEllipseCallout">
            <a:avLst>
              <a:gd name="adj1" fmla="val -20903"/>
              <a:gd name="adj2" fmla="val -242449"/>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200">
                <a:solidFill>
                  <a:srgbClr val="FF0000"/>
                </a:solidFill>
              </a:rPr>
              <a:t>寄存器直接寻址</a:t>
            </a:r>
          </a:p>
        </p:txBody>
      </p:sp>
      <p:sp>
        <p:nvSpPr>
          <p:cNvPr id="251909" name="AutoShape 5"/>
          <p:cNvSpPr>
            <a:spLocks noChangeArrowheads="1"/>
          </p:cNvSpPr>
          <p:nvPr/>
        </p:nvSpPr>
        <p:spPr bwMode="auto">
          <a:xfrm>
            <a:off x="4643438" y="4403725"/>
            <a:ext cx="4343400" cy="609600"/>
          </a:xfrm>
          <a:prstGeom prst="wedgeEllipseCallout">
            <a:avLst>
              <a:gd name="adj1" fmla="val -63926"/>
              <a:gd name="adj2" fmla="val -137759"/>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200">
                <a:solidFill>
                  <a:srgbClr val="FF0000"/>
                </a:solidFill>
              </a:rPr>
              <a:t>寄存器间接寻址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190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19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autoUpdateAnimBg="0"/>
      <p:bldP spid="251908" grpId="0" animBg="1" autoUpdateAnimBg="0"/>
      <p:bldP spid="251909"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311298"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3.3 </a:t>
            </a:r>
            <a:r>
              <a:rPr lang="zh-CN" altLang="en-US" sz="2400">
                <a:solidFill>
                  <a:schemeClr val="tx1"/>
                </a:solidFill>
                <a:latin typeface="Times New Roman" pitchFamily="18" charset="0"/>
              </a:rPr>
              <a:t>堆栈</a:t>
            </a:r>
            <a:r>
              <a:rPr lang="zh-CN" altLang="en-US" sz="2400">
                <a:solidFill>
                  <a:schemeClr val="tx1"/>
                </a:solidFill>
                <a:latin typeface="宋体" pitchFamily="2" charset="-122"/>
              </a:rPr>
              <a:t>与堆栈操作</a:t>
            </a:r>
          </a:p>
        </p:txBody>
      </p:sp>
      <p:sp>
        <p:nvSpPr>
          <p:cNvPr id="311299" name="Rectangle 3"/>
          <p:cNvSpPr>
            <a:spLocks noGrp="1" noChangeArrowheads="1"/>
          </p:cNvSpPr>
          <p:nvPr>
            <p:ph type="body" idx="4294967295"/>
          </p:nvPr>
        </p:nvSpPr>
        <p:spPr>
          <a:xfrm>
            <a:off x="457200" y="914400"/>
            <a:ext cx="8077200" cy="5562600"/>
          </a:xfrm>
        </p:spPr>
        <p:txBody>
          <a:bodyPr/>
          <a:lstStyle/>
          <a:p>
            <a:pPr>
              <a:buFontTx/>
              <a:buNone/>
            </a:pPr>
            <a:r>
              <a:rPr lang="en-US" altLang="zh-CN" b="1">
                <a:latin typeface="Times New Roman" pitchFamily="18" charset="0"/>
              </a:rPr>
              <a:t>            </a:t>
            </a:r>
            <a:r>
              <a:rPr lang="zh-CN" altLang="en-US" b="1">
                <a:latin typeface="Times New Roman" pitchFamily="18" charset="0"/>
              </a:rPr>
              <a:t>堆栈是一种按特定顺序进行存取的存储区，这种特定顺序可归结为“</a:t>
            </a:r>
            <a:r>
              <a:rPr lang="zh-CN" altLang="en-US" b="1">
                <a:solidFill>
                  <a:srgbClr val="FF0000"/>
                </a:solidFill>
                <a:latin typeface="Times New Roman" pitchFamily="18" charset="0"/>
              </a:rPr>
              <a:t>后进先出</a:t>
            </a:r>
            <a:r>
              <a:rPr lang="zh-CN" altLang="en-US" b="1">
                <a:latin typeface="Times New Roman" pitchFamily="18" charset="0"/>
              </a:rPr>
              <a:t>”（</a:t>
            </a:r>
            <a:r>
              <a:rPr lang="en-US" altLang="zh-CN" b="1">
                <a:latin typeface="Times New Roman" pitchFamily="18" charset="0"/>
              </a:rPr>
              <a:t>LIFO</a:t>
            </a:r>
            <a:r>
              <a:rPr lang="zh-CN" altLang="en-US" b="1">
                <a:latin typeface="Times New Roman" pitchFamily="18" charset="0"/>
              </a:rPr>
              <a:t>）或“</a:t>
            </a:r>
            <a:r>
              <a:rPr lang="zh-CN" altLang="en-US" b="1">
                <a:solidFill>
                  <a:srgbClr val="FF0000"/>
                </a:solidFill>
                <a:latin typeface="Times New Roman" pitchFamily="18" charset="0"/>
              </a:rPr>
              <a:t>先进后出</a:t>
            </a:r>
            <a:r>
              <a:rPr lang="zh-CN" altLang="en-US" b="1">
                <a:latin typeface="Times New Roman" pitchFamily="18" charset="0"/>
              </a:rPr>
              <a:t>”（</a:t>
            </a:r>
            <a:r>
              <a:rPr lang="en-US" altLang="zh-CN" b="1">
                <a:latin typeface="Times New Roman" pitchFamily="18" charset="0"/>
              </a:rPr>
              <a:t>FILO</a:t>
            </a:r>
            <a:r>
              <a:rPr lang="zh-CN" altLang="en-US" b="1">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12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58050"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3.3 </a:t>
            </a:r>
            <a:r>
              <a:rPr lang="zh-CN" altLang="en-US" sz="2400">
                <a:solidFill>
                  <a:schemeClr val="tx1"/>
                </a:solidFill>
                <a:latin typeface="Times New Roman" pitchFamily="18" charset="0"/>
              </a:rPr>
              <a:t>堆栈</a:t>
            </a:r>
            <a:r>
              <a:rPr lang="zh-CN" altLang="en-US" sz="2400">
                <a:solidFill>
                  <a:schemeClr val="tx1"/>
                </a:solidFill>
                <a:latin typeface="宋体" pitchFamily="2" charset="-122"/>
              </a:rPr>
              <a:t>与堆栈操作</a:t>
            </a:r>
          </a:p>
        </p:txBody>
      </p:sp>
      <p:sp>
        <p:nvSpPr>
          <p:cNvPr id="258051" name="Rectangle 3"/>
          <p:cNvSpPr>
            <a:spLocks noGrp="1" noChangeArrowheads="1"/>
          </p:cNvSpPr>
          <p:nvPr>
            <p:ph type="body" idx="4294967295"/>
          </p:nvPr>
        </p:nvSpPr>
        <p:spPr>
          <a:xfrm>
            <a:off x="381000" y="838200"/>
            <a:ext cx="8229600" cy="5638800"/>
          </a:xfrm>
        </p:spPr>
        <p:txBody>
          <a:bodyPr/>
          <a:lstStyle/>
          <a:p>
            <a:pPr>
              <a:buFontTx/>
              <a:buNone/>
            </a:pPr>
            <a:r>
              <a:rPr lang="en-US" altLang="zh-CN" b="1" dirty="0">
                <a:solidFill>
                  <a:srgbClr val="800000"/>
                </a:solidFill>
                <a:latin typeface="Times New Roman" pitchFamily="18" charset="0"/>
              </a:rPr>
              <a:t>3.3.1 </a:t>
            </a:r>
            <a:r>
              <a:rPr lang="zh-CN" altLang="en-US" b="1" dirty="0">
                <a:solidFill>
                  <a:srgbClr val="800000"/>
                </a:solidFill>
                <a:latin typeface="Times New Roman" pitchFamily="18" charset="0"/>
              </a:rPr>
              <a:t>堆栈结构</a:t>
            </a:r>
          </a:p>
          <a:p>
            <a:pPr>
              <a:buFontTx/>
              <a:buNone/>
            </a:pPr>
            <a:r>
              <a:rPr lang="en-US" altLang="zh-CN" b="1" dirty="0">
                <a:latin typeface="Times New Roman" pitchFamily="18" charset="0"/>
              </a:rPr>
              <a:t>1.</a:t>
            </a:r>
            <a:r>
              <a:rPr lang="zh-CN" altLang="en-US" b="1" dirty="0">
                <a:latin typeface="Times New Roman" pitchFamily="18" charset="0"/>
              </a:rPr>
              <a:t>寄存器堆栈</a:t>
            </a:r>
          </a:p>
          <a:p>
            <a:pPr>
              <a:buFontTx/>
              <a:buNone/>
            </a:pPr>
            <a:r>
              <a:rPr lang="zh-CN" altLang="en-US" b="1" dirty="0">
                <a:latin typeface="Times New Roman" pitchFamily="18" charset="0"/>
              </a:rPr>
              <a:t>            用一组专门的寄存器构成寄存器堆栈，又称为</a:t>
            </a:r>
            <a:r>
              <a:rPr lang="zh-CN" altLang="en-US" b="1" dirty="0">
                <a:solidFill>
                  <a:srgbClr val="FF0000"/>
                </a:solidFill>
                <a:latin typeface="Times New Roman" pitchFamily="18" charset="0"/>
              </a:rPr>
              <a:t>硬堆栈</a:t>
            </a:r>
            <a:r>
              <a:rPr lang="zh-CN" altLang="en-US" b="1" dirty="0">
                <a:latin typeface="Times New Roman" pitchFamily="18" charset="0"/>
              </a:rPr>
              <a:t>。</a:t>
            </a:r>
            <a:r>
              <a:rPr lang="zh-CN" altLang="en-US" b="1" dirty="0">
                <a:solidFill>
                  <a:srgbClr val="FF0000"/>
                </a:solidFill>
                <a:latin typeface="Times New Roman" pitchFamily="18" charset="0"/>
              </a:rPr>
              <a:t>这种堆栈的栈顶是固定的</a:t>
            </a:r>
            <a:r>
              <a:rPr lang="zh-CN" altLang="en-US" b="1" dirty="0">
                <a:latin typeface="Times New Roman" pitchFamily="18" charset="0"/>
              </a:rPr>
              <a:t>，寄存器组中各寄存器是相互连接的，它们之间具有对应位自动推移的功能，即可将一个寄存器的内容推移到相邻的另一个寄存器中去。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8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80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8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59074"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3.3 </a:t>
            </a:r>
            <a:r>
              <a:rPr lang="zh-CN" altLang="en-US" sz="2400">
                <a:solidFill>
                  <a:schemeClr val="tx1"/>
                </a:solidFill>
                <a:latin typeface="宋体" pitchFamily="2" charset="-122"/>
              </a:rPr>
              <a:t>堆栈与堆栈操作</a:t>
            </a:r>
          </a:p>
        </p:txBody>
      </p:sp>
      <p:graphicFrame>
        <p:nvGraphicFramePr>
          <p:cNvPr id="259075" name="Object 3"/>
          <p:cNvGraphicFramePr>
            <a:graphicFrameLocks noChangeAspect="1"/>
          </p:cNvGraphicFramePr>
          <p:nvPr/>
        </p:nvGraphicFramePr>
        <p:xfrm>
          <a:off x="1295400" y="896938"/>
          <a:ext cx="6781800" cy="5240337"/>
        </p:xfrm>
        <a:graphic>
          <a:graphicData uri="http://schemas.openxmlformats.org/presentationml/2006/ole">
            <mc:AlternateContent xmlns:mc="http://schemas.openxmlformats.org/markup-compatibility/2006">
              <mc:Choice xmlns:v="urn:schemas-microsoft-com:vml" Requires="v">
                <p:oleObj spid="_x0000_s259095" name="VISIO" r:id="rId3" imgW="3183840" imgH="2459880" progId="Visio.Drawing.6">
                  <p:embed/>
                </p:oleObj>
              </mc:Choice>
              <mc:Fallback>
                <p:oleObj name="VISIO" r:id="rId3" imgW="3183840" imgH="2459880"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896938"/>
                        <a:ext cx="6781800" cy="5240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14" name="页脚占位符 3"/>
          <p:cNvSpPr>
            <a:spLocks noGrp="1"/>
          </p:cNvSpPr>
          <p:nvPr>
            <p:ph type="ftr" sz="quarter" idx="12"/>
          </p:nvPr>
        </p:nvSpPr>
        <p:spPr/>
        <p:txBody>
          <a:bodyPr/>
          <a:lstStyle/>
          <a:p>
            <a:r>
              <a:rPr lang="zh-CN" altLang="en-US"/>
              <a:t>华南理工大学广州学院</a:t>
            </a:r>
          </a:p>
        </p:txBody>
      </p:sp>
      <p:sp>
        <p:nvSpPr>
          <p:cNvPr id="260098"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3.3 </a:t>
            </a:r>
            <a:r>
              <a:rPr lang="zh-CN" altLang="en-US" sz="2400">
                <a:solidFill>
                  <a:schemeClr val="tx1"/>
                </a:solidFill>
                <a:latin typeface="宋体" pitchFamily="2" charset="-122"/>
              </a:rPr>
              <a:t>堆栈与堆栈操作</a:t>
            </a:r>
          </a:p>
        </p:txBody>
      </p:sp>
      <p:sp>
        <p:nvSpPr>
          <p:cNvPr id="260099" name="Rectangle 3"/>
          <p:cNvSpPr>
            <a:spLocks noGrp="1" noChangeArrowheads="1"/>
          </p:cNvSpPr>
          <p:nvPr>
            <p:ph type="body" idx="4294967295"/>
          </p:nvPr>
        </p:nvSpPr>
        <p:spPr>
          <a:xfrm>
            <a:off x="228600" y="685800"/>
            <a:ext cx="8458200" cy="5199063"/>
          </a:xfrm>
        </p:spPr>
        <p:txBody>
          <a:bodyPr/>
          <a:lstStyle/>
          <a:p>
            <a:pPr>
              <a:buFontTx/>
              <a:buNone/>
            </a:pPr>
            <a:r>
              <a:rPr lang="en-US" altLang="zh-CN" b="1" dirty="0">
                <a:latin typeface="Times New Roman" pitchFamily="18" charset="0"/>
              </a:rPr>
              <a:t>2.</a:t>
            </a:r>
            <a:r>
              <a:rPr lang="zh-CN" altLang="en-US" b="1" dirty="0">
                <a:latin typeface="Times New Roman" pitchFamily="18" charset="0"/>
              </a:rPr>
              <a:t>存储器堆栈</a:t>
            </a:r>
          </a:p>
          <a:p>
            <a:pPr>
              <a:buFontTx/>
              <a:buNone/>
            </a:pPr>
            <a:r>
              <a:rPr lang="zh-CN" altLang="en-US" b="1" dirty="0">
                <a:latin typeface="Times New Roman" pitchFamily="18" charset="0"/>
              </a:rPr>
              <a:t>            从主存中划出一段区域来作堆栈，这种堆栈又称为</a:t>
            </a:r>
            <a:r>
              <a:rPr lang="zh-CN" altLang="en-US" b="1" dirty="0">
                <a:solidFill>
                  <a:srgbClr val="FF0000"/>
                </a:solidFill>
                <a:latin typeface="Times New Roman" pitchFamily="18" charset="0"/>
              </a:rPr>
              <a:t>软堆栈</a:t>
            </a:r>
            <a:r>
              <a:rPr lang="zh-CN" altLang="en-US" b="1" dirty="0">
                <a:latin typeface="Times New Roman" pitchFamily="18" charset="0"/>
              </a:rPr>
              <a:t>，</a:t>
            </a:r>
            <a:r>
              <a:rPr lang="zh-CN" altLang="en-US" b="1" dirty="0">
                <a:solidFill>
                  <a:srgbClr val="FF0000"/>
                </a:solidFill>
                <a:latin typeface="Times New Roman" pitchFamily="18" charset="0"/>
              </a:rPr>
              <a:t>堆栈的大小可变，栈底固定，栈顶浮动</a:t>
            </a:r>
            <a:r>
              <a:rPr lang="zh-CN" altLang="en-US" b="1" dirty="0">
                <a:latin typeface="Times New Roman" pitchFamily="18" charset="0"/>
              </a:rPr>
              <a:t>，故需要一个专门的硬件寄存器作为堆栈栈顶指针</a:t>
            </a:r>
            <a:r>
              <a:rPr lang="en-US" altLang="zh-CN" b="1" dirty="0">
                <a:solidFill>
                  <a:srgbClr val="FF0000"/>
                </a:solidFill>
                <a:latin typeface="Times New Roman" pitchFamily="18" charset="0"/>
              </a:rPr>
              <a:t>SP</a:t>
            </a:r>
            <a:r>
              <a:rPr lang="zh-CN" altLang="en-US" b="1" dirty="0">
                <a:latin typeface="Times New Roman" pitchFamily="18" charset="0"/>
              </a:rPr>
              <a:t>，简称栈指针。栈指针所指定的主存单元，就是堆栈的栈顶。      </a:t>
            </a:r>
          </a:p>
        </p:txBody>
      </p:sp>
      <p:sp>
        <p:nvSpPr>
          <p:cNvPr id="260100" name="AutoShape 4"/>
          <p:cNvSpPr>
            <a:spLocks noChangeArrowheads="1"/>
          </p:cNvSpPr>
          <p:nvPr/>
        </p:nvSpPr>
        <p:spPr bwMode="auto">
          <a:xfrm>
            <a:off x="5486400" y="4175125"/>
            <a:ext cx="485775" cy="1981200"/>
          </a:xfrm>
          <a:prstGeom prst="upArrow">
            <a:avLst>
              <a:gd name="adj1" fmla="val 50000"/>
              <a:gd name="adj2" fmla="val 101961"/>
            </a:avLst>
          </a:prstGeom>
          <a:solidFill>
            <a:srgbClr val="00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60101" name="Group 5"/>
          <p:cNvGrpSpPr>
            <a:grpSpLocks/>
          </p:cNvGrpSpPr>
          <p:nvPr/>
        </p:nvGrpSpPr>
        <p:grpSpPr bwMode="auto">
          <a:xfrm>
            <a:off x="4343400" y="3870325"/>
            <a:ext cx="3581400" cy="2378075"/>
            <a:chOff x="2736" y="2352"/>
            <a:chExt cx="2256" cy="1498"/>
          </a:xfrm>
        </p:grpSpPr>
        <p:sp>
          <p:nvSpPr>
            <p:cNvPr id="260102" name="Line 6"/>
            <p:cNvSpPr>
              <a:spLocks noChangeShapeType="1"/>
            </p:cNvSpPr>
            <p:nvPr/>
          </p:nvSpPr>
          <p:spPr bwMode="auto">
            <a:xfrm>
              <a:off x="3024" y="2352"/>
              <a:ext cx="0" cy="14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0103" name="Line 7"/>
            <p:cNvSpPr>
              <a:spLocks noChangeShapeType="1"/>
            </p:cNvSpPr>
            <p:nvPr/>
          </p:nvSpPr>
          <p:spPr bwMode="auto">
            <a:xfrm>
              <a:off x="3024" y="3792"/>
              <a:ext cx="115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0104" name="Line 8"/>
            <p:cNvSpPr>
              <a:spLocks noChangeShapeType="1"/>
            </p:cNvSpPr>
            <p:nvPr/>
          </p:nvSpPr>
          <p:spPr bwMode="auto">
            <a:xfrm>
              <a:off x="4176" y="2352"/>
              <a:ext cx="0" cy="14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0105" name="Text Box 9"/>
            <p:cNvSpPr txBox="1">
              <a:spLocks noChangeArrowheads="1"/>
            </p:cNvSpPr>
            <p:nvPr/>
          </p:nvSpPr>
          <p:spPr bwMode="auto">
            <a:xfrm>
              <a:off x="4224" y="3600"/>
              <a:ext cx="76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zh-CN" altLang="en-US" sz="2000">
                  <a:solidFill>
                    <a:srgbClr val="800000"/>
                  </a:solidFill>
                </a:rPr>
                <a:t>高地址</a:t>
              </a:r>
            </a:p>
          </p:txBody>
        </p:sp>
        <p:sp>
          <p:nvSpPr>
            <p:cNvPr id="260106" name="Text Box 10"/>
            <p:cNvSpPr txBox="1">
              <a:spLocks noChangeArrowheads="1"/>
            </p:cNvSpPr>
            <p:nvPr/>
          </p:nvSpPr>
          <p:spPr bwMode="auto">
            <a:xfrm>
              <a:off x="4224" y="2352"/>
              <a:ext cx="76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zh-CN" altLang="en-US" sz="2000">
                  <a:solidFill>
                    <a:srgbClr val="800000"/>
                  </a:solidFill>
                </a:rPr>
                <a:t>低地址</a:t>
              </a:r>
            </a:p>
          </p:txBody>
        </p:sp>
        <p:sp>
          <p:nvSpPr>
            <p:cNvPr id="260107" name="Text Box 11"/>
            <p:cNvSpPr txBox="1">
              <a:spLocks noChangeArrowheads="1"/>
            </p:cNvSpPr>
            <p:nvPr/>
          </p:nvSpPr>
          <p:spPr bwMode="auto">
            <a:xfrm>
              <a:off x="2736" y="2688"/>
              <a:ext cx="308" cy="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spAutoFit/>
            </a:bodyPr>
            <a:lstStyle/>
            <a:p>
              <a:pPr eaLnBrk="0" hangingPunct="0">
                <a:spcBef>
                  <a:spcPct val="50000"/>
                </a:spcBef>
              </a:pPr>
              <a:r>
                <a:rPr lang="zh-CN" altLang="en-US" sz="2000" b="0">
                  <a:solidFill>
                    <a:srgbClr val="800000"/>
                  </a:solidFill>
                </a:rPr>
                <a:t>堆栈区</a:t>
              </a:r>
            </a:p>
          </p:txBody>
        </p:sp>
      </p:grpSp>
      <p:sp>
        <p:nvSpPr>
          <p:cNvPr id="260108" name="Text Box 12"/>
          <p:cNvSpPr txBox="1">
            <a:spLocks noChangeArrowheads="1"/>
          </p:cNvSpPr>
          <p:nvPr/>
        </p:nvSpPr>
        <p:spPr bwMode="auto">
          <a:xfrm>
            <a:off x="1905000" y="4403725"/>
            <a:ext cx="22860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lang="zh-CN" altLang="en-US">
                <a:latin typeface="宋体" pitchFamily="2" charset="-122"/>
              </a:rPr>
              <a:t>自底向上生成</a:t>
            </a:r>
          </a:p>
          <a:p>
            <a:pPr algn="ctr" eaLnBrk="0" hangingPunct="0"/>
            <a:r>
              <a:rPr lang="zh-CN" altLang="en-US">
                <a:latin typeface="宋体" pitchFamily="2" charset="-122"/>
              </a:rPr>
              <a:t>方式的堆栈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0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0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010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601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60100"/>
                                        </p:tgtEl>
                                        <p:attrNameLst>
                                          <p:attrName>style.visibility</p:attrName>
                                        </p:attrNameLst>
                                      </p:cBhvr>
                                      <p:to>
                                        <p:strVal val="visible"/>
                                      </p:to>
                                    </p:set>
                                    <p:animEffect transition="in" filter="wipe(down)">
                                      <p:cBhvr>
                                        <p:cTn id="23" dur="500"/>
                                        <p:tgtEl>
                                          <p:spTgt spid="260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autoUpdateAnimBg="0"/>
      <p:bldP spid="260100" grpId="0" animBg="1"/>
      <p:bldP spid="260108"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39" name="页脚占位符 3"/>
          <p:cNvSpPr>
            <a:spLocks noGrp="1"/>
          </p:cNvSpPr>
          <p:nvPr>
            <p:ph type="ftr" sz="quarter" idx="12"/>
          </p:nvPr>
        </p:nvSpPr>
        <p:spPr/>
        <p:txBody>
          <a:bodyPr/>
          <a:lstStyle/>
          <a:p>
            <a:r>
              <a:rPr lang="zh-CN" altLang="en-US"/>
              <a:t>华南理工大学广州学院</a:t>
            </a:r>
          </a:p>
        </p:txBody>
      </p:sp>
      <p:sp>
        <p:nvSpPr>
          <p:cNvPr id="261122"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3.3 </a:t>
            </a:r>
            <a:r>
              <a:rPr lang="zh-CN" altLang="en-US" sz="2400">
                <a:solidFill>
                  <a:schemeClr val="tx1"/>
                </a:solidFill>
                <a:latin typeface="宋体" pitchFamily="2" charset="-122"/>
              </a:rPr>
              <a:t>堆栈与堆栈操作</a:t>
            </a:r>
          </a:p>
        </p:txBody>
      </p:sp>
      <p:sp>
        <p:nvSpPr>
          <p:cNvPr id="261123" name="Rectangle 3"/>
          <p:cNvSpPr>
            <a:spLocks noGrp="1" noChangeArrowheads="1"/>
          </p:cNvSpPr>
          <p:nvPr>
            <p:ph type="body" idx="4294967295"/>
          </p:nvPr>
        </p:nvSpPr>
        <p:spPr>
          <a:xfrm>
            <a:off x="0" y="762000"/>
            <a:ext cx="8610600" cy="5199063"/>
          </a:xfrm>
        </p:spPr>
        <p:txBody>
          <a:bodyPr/>
          <a:lstStyle/>
          <a:p>
            <a:pPr>
              <a:lnSpc>
                <a:spcPct val="110000"/>
              </a:lnSpc>
              <a:buFontTx/>
              <a:buNone/>
            </a:pPr>
            <a:r>
              <a:rPr lang="en-US" altLang="zh-CN" b="1">
                <a:latin typeface="Times New Roman" pitchFamily="18" charset="0"/>
              </a:rPr>
              <a:t>            </a:t>
            </a:r>
            <a:r>
              <a:rPr lang="zh-CN" altLang="en-US" b="1">
                <a:latin typeface="Times New Roman" pitchFamily="18" charset="0"/>
              </a:rPr>
              <a:t>堆栈的栈底地址大于栈顶地址，通常栈指针始终指向</a:t>
            </a:r>
            <a:r>
              <a:rPr lang="zh-CN" altLang="en-US" b="1">
                <a:solidFill>
                  <a:srgbClr val="FF3300"/>
                </a:solidFill>
                <a:latin typeface="Times New Roman" pitchFamily="18" charset="0"/>
              </a:rPr>
              <a:t>栈顶的满单元</a:t>
            </a:r>
            <a:r>
              <a:rPr lang="zh-CN" altLang="en-US" b="1">
                <a:latin typeface="Times New Roman" pitchFamily="18" charset="0"/>
              </a:rPr>
              <a:t>。进栈时，</a:t>
            </a:r>
            <a:r>
              <a:rPr lang="en-US" altLang="zh-CN" b="1">
                <a:latin typeface="Times New Roman" pitchFamily="18" charset="0"/>
              </a:rPr>
              <a:t>SP</a:t>
            </a:r>
            <a:r>
              <a:rPr lang="zh-CN" altLang="en-US" b="1">
                <a:latin typeface="Times New Roman" pitchFamily="18" charset="0"/>
              </a:rPr>
              <a:t>的内容需要先自动减</a:t>
            </a:r>
            <a:r>
              <a:rPr lang="en-US" altLang="zh-CN" b="1">
                <a:latin typeface="Times New Roman" pitchFamily="18" charset="0"/>
              </a:rPr>
              <a:t>1</a:t>
            </a:r>
            <a:r>
              <a:rPr lang="zh-CN" altLang="en-US" b="1">
                <a:latin typeface="Times New Roman" pitchFamily="18" charset="0"/>
              </a:rPr>
              <a:t>，然后再将数据压入堆栈。    </a:t>
            </a:r>
          </a:p>
        </p:txBody>
      </p:sp>
      <p:sp>
        <p:nvSpPr>
          <p:cNvPr id="261124" name="Rectangle 4"/>
          <p:cNvSpPr>
            <a:spLocks noChangeArrowheads="1"/>
          </p:cNvSpPr>
          <p:nvPr/>
        </p:nvSpPr>
        <p:spPr bwMode="auto">
          <a:xfrm>
            <a:off x="3352800" y="5562600"/>
            <a:ext cx="1447800" cy="304800"/>
          </a:xfrm>
          <a:prstGeom prst="rect">
            <a:avLst/>
          </a:prstGeom>
          <a:solidFill>
            <a:srgbClr val="FF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1125" name="Rectangle 5"/>
          <p:cNvSpPr>
            <a:spLocks noChangeArrowheads="1"/>
          </p:cNvSpPr>
          <p:nvPr/>
        </p:nvSpPr>
        <p:spPr bwMode="auto">
          <a:xfrm>
            <a:off x="838200" y="5867400"/>
            <a:ext cx="1447800" cy="3048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1126" name="Text Box 6"/>
          <p:cNvSpPr txBox="1">
            <a:spLocks noChangeArrowheads="1"/>
          </p:cNvSpPr>
          <p:nvPr/>
        </p:nvSpPr>
        <p:spPr bwMode="auto">
          <a:xfrm>
            <a:off x="1143000" y="5791200"/>
            <a:ext cx="1066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a:solidFill>
                  <a:srgbClr val="FF0000"/>
                </a:solidFill>
              </a:rPr>
              <a:t>2000</a:t>
            </a:r>
          </a:p>
        </p:txBody>
      </p:sp>
      <p:sp>
        <p:nvSpPr>
          <p:cNvPr id="261127" name="Line 7"/>
          <p:cNvSpPr>
            <a:spLocks noChangeShapeType="1"/>
          </p:cNvSpPr>
          <p:nvPr/>
        </p:nvSpPr>
        <p:spPr bwMode="auto">
          <a:xfrm>
            <a:off x="2743200" y="5715000"/>
            <a:ext cx="609600" cy="0"/>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1128" name="Text Box 8"/>
          <p:cNvSpPr txBox="1">
            <a:spLocks noChangeArrowheads="1"/>
          </p:cNvSpPr>
          <p:nvPr/>
        </p:nvSpPr>
        <p:spPr bwMode="auto">
          <a:xfrm>
            <a:off x="2590800" y="5394325"/>
            <a:ext cx="1143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b="0">
                <a:solidFill>
                  <a:srgbClr val="FF0000"/>
                </a:solidFill>
                <a:latin typeface="宋体" pitchFamily="2" charset="-122"/>
              </a:rPr>
              <a:t>1FFF</a:t>
            </a:r>
          </a:p>
        </p:txBody>
      </p:sp>
      <p:sp>
        <p:nvSpPr>
          <p:cNvPr id="261129" name="Text Box 9"/>
          <p:cNvSpPr txBox="1">
            <a:spLocks noChangeArrowheads="1"/>
          </p:cNvSpPr>
          <p:nvPr/>
        </p:nvSpPr>
        <p:spPr bwMode="auto">
          <a:xfrm>
            <a:off x="1143000" y="2286000"/>
            <a:ext cx="6172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3200">
                <a:solidFill>
                  <a:srgbClr val="FF0000"/>
                </a:solidFill>
              </a:rPr>
              <a:t>(SP)-1→SP</a:t>
            </a:r>
            <a:r>
              <a:rPr lang="en-US" altLang="zh-CN" sz="3200"/>
              <a:t>      </a:t>
            </a:r>
            <a:r>
              <a:rPr lang="zh-CN" altLang="en-US" sz="3200"/>
              <a:t>修改栈指针</a:t>
            </a:r>
            <a:endParaRPr lang="zh-CN" altLang="en-US" sz="3200" b="0"/>
          </a:p>
        </p:txBody>
      </p:sp>
      <p:sp>
        <p:nvSpPr>
          <p:cNvPr id="261130" name="Text Box 10"/>
          <p:cNvSpPr txBox="1">
            <a:spLocks noChangeArrowheads="1"/>
          </p:cNvSpPr>
          <p:nvPr/>
        </p:nvSpPr>
        <p:spPr bwMode="auto">
          <a:xfrm>
            <a:off x="1143000" y="2819400"/>
            <a:ext cx="7696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3200">
                <a:solidFill>
                  <a:srgbClr val="FF0000"/>
                </a:solidFill>
              </a:rPr>
              <a:t>(A)→(SP)</a:t>
            </a:r>
            <a:r>
              <a:rPr lang="en-US" altLang="zh-CN" sz="3200"/>
              <a:t>       </a:t>
            </a:r>
            <a:r>
              <a:rPr lang="zh-CN" altLang="en-US" sz="3200"/>
              <a:t>将</a:t>
            </a:r>
            <a:r>
              <a:rPr lang="en-US" altLang="zh-CN" sz="3200"/>
              <a:t>A</a:t>
            </a:r>
            <a:r>
              <a:rPr lang="zh-CN" altLang="en-US" sz="3200"/>
              <a:t>中的数据压入堆栈</a:t>
            </a:r>
          </a:p>
        </p:txBody>
      </p:sp>
      <p:grpSp>
        <p:nvGrpSpPr>
          <p:cNvPr id="261131" name="Group 11"/>
          <p:cNvGrpSpPr>
            <a:grpSpLocks/>
          </p:cNvGrpSpPr>
          <p:nvPr/>
        </p:nvGrpSpPr>
        <p:grpSpPr bwMode="auto">
          <a:xfrm>
            <a:off x="838200" y="4343400"/>
            <a:ext cx="6096000" cy="1981200"/>
            <a:chOff x="528" y="2736"/>
            <a:chExt cx="3840" cy="1248"/>
          </a:xfrm>
        </p:grpSpPr>
        <p:grpSp>
          <p:nvGrpSpPr>
            <p:cNvPr id="261132" name="Group 12"/>
            <p:cNvGrpSpPr>
              <a:grpSpLocks/>
            </p:cNvGrpSpPr>
            <p:nvPr/>
          </p:nvGrpSpPr>
          <p:grpSpPr bwMode="auto">
            <a:xfrm>
              <a:off x="528" y="2736"/>
              <a:ext cx="3840" cy="1248"/>
              <a:chOff x="528" y="2640"/>
              <a:chExt cx="3840" cy="1248"/>
            </a:xfrm>
          </p:grpSpPr>
          <p:sp>
            <p:nvSpPr>
              <p:cNvPr id="261133" name="Rectangle 13"/>
              <p:cNvSpPr>
                <a:spLocks noChangeArrowheads="1"/>
              </p:cNvSpPr>
              <p:nvPr/>
            </p:nvSpPr>
            <p:spPr bwMode="auto">
              <a:xfrm>
                <a:off x="3456" y="3456"/>
                <a:ext cx="912" cy="192"/>
              </a:xfrm>
              <a:prstGeom prst="rect">
                <a:avLst/>
              </a:prstGeom>
              <a:solidFill>
                <a:srgbClr val="FF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61134" name="Group 14"/>
              <p:cNvGrpSpPr>
                <a:grpSpLocks/>
              </p:cNvGrpSpPr>
              <p:nvPr/>
            </p:nvGrpSpPr>
            <p:grpSpPr bwMode="auto">
              <a:xfrm>
                <a:off x="2112" y="2640"/>
                <a:ext cx="912" cy="1152"/>
                <a:chOff x="2112" y="2640"/>
                <a:chExt cx="912" cy="1152"/>
              </a:xfrm>
            </p:grpSpPr>
            <p:sp>
              <p:nvSpPr>
                <p:cNvPr id="261135" name="Line 15"/>
                <p:cNvSpPr>
                  <a:spLocks noChangeShapeType="1"/>
                </p:cNvSpPr>
                <p:nvPr/>
              </p:nvSpPr>
              <p:spPr bwMode="auto">
                <a:xfrm>
                  <a:off x="2112" y="2688"/>
                  <a:ext cx="0" cy="11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1136" name="Line 16"/>
                <p:cNvSpPr>
                  <a:spLocks noChangeShapeType="1"/>
                </p:cNvSpPr>
                <p:nvPr/>
              </p:nvSpPr>
              <p:spPr bwMode="auto">
                <a:xfrm>
                  <a:off x="2112" y="3792"/>
                  <a:ext cx="9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1137" name="Line 17"/>
                <p:cNvSpPr>
                  <a:spLocks noChangeShapeType="1"/>
                </p:cNvSpPr>
                <p:nvPr/>
              </p:nvSpPr>
              <p:spPr bwMode="auto">
                <a:xfrm flipV="1">
                  <a:off x="3024" y="2640"/>
                  <a:ext cx="0" cy="115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1138" name="Line 18"/>
                <p:cNvSpPr>
                  <a:spLocks noChangeShapeType="1"/>
                </p:cNvSpPr>
                <p:nvPr/>
              </p:nvSpPr>
              <p:spPr bwMode="auto">
                <a:xfrm>
                  <a:off x="2112" y="3600"/>
                  <a:ext cx="9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1139" name="Line 19"/>
                <p:cNvSpPr>
                  <a:spLocks noChangeShapeType="1"/>
                </p:cNvSpPr>
                <p:nvPr/>
              </p:nvSpPr>
              <p:spPr bwMode="auto">
                <a:xfrm>
                  <a:off x="2112" y="3408"/>
                  <a:ext cx="9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1140" name="Line 20"/>
                <p:cNvSpPr>
                  <a:spLocks noChangeShapeType="1"/>
                </p:cNvSpPr>
                <p:nvPr/>
              </p:nvSpPr>
              <p:spPr bwMode="auto">
                <a:xfrm>
                  <a:off x="2112" y="3216"/>
                  <a:ext cx="9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1141" name="Line 21"/>
                <p:cNvSpPr>
                  <a:spLocks noChangeShapeType="1"/>
                </p:cNvSpPr>
                <p:nvPr/>
              </p:nvSpPr>
              <p:spPr bwMode="auto">
                <a:xfrm>
                  <a:off x="2112" y="3024"/>
                  <a:ext cx="9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1142" name="Line 22"/>
                <p:cNvSpPr>
                  <a:spLocks noChangeShapeType="1"/>
                </p:cNvSpPr>
                <p:nvPr/>
              </p:nvSpPr>
              <p:spPr bwMode="auto">
                <a:xfrm>
                  <a:off x="2112" y="2832"/>
                  <a:ext cx="9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61143" name="Line 23"/>
              <p:cNvSpPr>
                <a:spLocks noChangeShapeType="1"/>
              </p:cNvSpPr>
              <p:nvPr/>
            </p:nvSpPr>
            <p:spPr bwMode="auto">
              <a:xfrm>
                <a:off x="1728" y="3696"/>
                <a:ext cx="384" cy="0"/>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1144" name="Rectangle 24"/>
              <p:cNvSpPr>
                <a:spLocks noChangeArrowheads="1"/>
              </p:cNvSpPr>
              <p:nvPr/>
            </p:nvSpPr>
            <p:spPr bwMode="auto">
              <a:xfrm>
                <a:off x="528" y="3600"/>
                <a:ext cx="912" cy="19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1145" name="Text Box 25"/>
              <p:cNvSpPr txBox="1">
                <a:spLocks noChangeArrowheads="1"/>
              </p:cNvSpPr>
              <p:nvPr/>
            </p:nvSpPr>
            <p:spPr bwMode="auto">
              <a:xfrm>
                <a:off x="816" y="3360"/>
                <a:ext cx="52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FF0000"/>
                    </a:solidFill>
                  </a:rPr>
                  <a:t>SP</a:t>
                </a:r>
              </a:p>
            </p:txBody>
          </p:sp>
          <p:sp>
            <p:nvSpPr>
              <p:cNvPr id="261146" name="Rectangle 26" descr="浅色上对角线"/>
              <p:cNvSpPr>
                <a:spLocks noChangeArrowheads="1"/>
              </p:cNvSpPr>
              <p:nvPr/>
            </p:nvSpPr>
            <p:spPr bwMode="auto">
              <a:xfrm>
                <a:off x="2112" y="3600"/>
                <a:ext cx="912" cy="192"/>
              </a:xfrm>
              <a:prstGeom prst="rect">
                <a:avLst/>
              </a:prstGeom>
              <a:pattFill prst="ltUpDiag">
                <a:fgClr>
                  <a:schemeClr val="fo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1147" name="Text Box 27"/>
              <p:cNvSpPr txBox="1">
                <a:spLocks noChangeArrowheads="1"/>
              </p:cNvSpPr>
              <p:nvPr/>
            </p:nvSpPr>
            <p:spPr bwMode="auto">
              <a:xfrm>
                <a:off x="720" y="3552"/>
                <a:ext cx="76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a:solidFill>
                      <a:srgbClr val="FF0000"/>
                    </a:solidFill>
                  </a:rPr>
                  <a:t>2000</a:t>
                </a:r>
              </a:p>
            </p:txBody>
          </p:sp>
          <p:sp>
            <p:nvSpPr>
              <p:cNvPr id="261148" name="Text Box 28"/>
              <p:cNvSpPr txBox="1">
                <a:spLocks noChangeArrowheads="1"/>
              </p:cNvSpPr>
              <p:nvPr/>
            </p:nvSpPr>
            <p:spPr bwMode="auto">
              <a:xfrm>
                <a:off x="3840" y="3638"/>
                <a:ext cx="52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FF0000"/>
                    </a:solidFill>
                  </a:rPr>
                  <a:t>A</a:t>
                </a:r>
              </a:p>
            </p:txBody>
          </p:sp>
          <p:sp>
            <p:nvSpPr>
              <p:cNvPr id="261149" name="Text Box 29"/>
              <p:cNvSpPr txBox="1">
                <a:spLocks noChangeArrowheads="1"/>
              </p:cNvSpPr>
              <p:nvPr/>
            </p:nvSpPr>
            <p:spPr bwMode="auto">
              <a:xfrm>
                <a:off x="2352" y="3552"/>
                <a:ext cx="62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endParaRPr lang="zh-CN" altLang="zh-CN" sz="2000">
                  <a:solidFill>
                    <a:srgbClr val="800000"/>
                  </a:solidFill>
                </a:endParaRPr>
              </a:p>
            </p:txBody>
          </p:sp>
        </p:grpSp>
        <p:sp>
          <p:nvSpPr>
            <p:cNvPr id="261150" name="Text Box 30"/>
            <p:cNvSpPr txBox="1">
              <a:spLocks noChangeArrowheads="1"/>
            </p:cNvSpPr>
            <p:nvPr/>
          </p:nvSpPr>
          <p:spPr bwMode="auto">
            <a:xfrm>
              <a:off x="1632" y="3590"/>
              <a:ext cx="72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b="0">
                  <a:solidFill>
                    <a:srgbClr val="FF0000"/>
                  </a:solidFill>
                </a:rPr>
                <a:t>2000</a:t>
              </a:r>
            </a:p>
          </p:txBody>
        </p:sp>
        <p:sp>
          <p:nvSpPr>
            <p:cNvPr id="261151" name="AutoShape 31"/>
            <p:cNvSpPr>
              <a:spLocks noChangeArrowheads="1"/>
            </p:cNvSpPr>
            <p:nvPr/>
          </p:nvSpPr>
          <p:spPr bwMode="auto">
            <a:xfrm>
              <a:off x="3072" y="3120"/>
              <a:ext cx="624" cy="384"/>
            </a:xfrm>
            <a:prstGeom prst="wedgeEllipseCallout">
              <a:avLst>
                <a:gd name="adj1" fmla="val -86537"/>
                <a:gd name="adj2" fmla="val 129426"/>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50000"/>
                </a:spcBef>
              </a:pPr>
              <a:r>
                <a:rPr lang="zh-CN" altLang="en-US" sz="2000" b="0"/>
                <a:t>原栈顶</a:t>
              </a:r>
            </a:p>
            <a:p>
              <a:pPr algn="ctr" eaLnBrk="0" hangingPunct="0">
                <a:lnSpc>
                  <a:spcPct val="30000"/>
                </a:lnSpc>
                <a:spcBef>
                  <a:spcPct val="50000"/>
                </a:spcBef>
              </a:pPr>
              <a:r>
                <a:rPr lang="zh-CN" altLang="en-US" sz="2000" b="0"/>
                <a:t>单元</a:t>
              </a:r>
            </a:p>
          </p:txBody>
        </p:sp>
      </p:grpSp>
      <p:sp>
        <p:nvSpPr>
          <p:cNvPr id="261152" name="AutoShape 32"/>
          <p:cNvSpPr>
            <a:spLocks noChangeArrowheads="1"/>
          </p:cNvSpPr>
          <p:nvPr/>
        </p:nvSpPr>
        <p:spPr bwMode="auto">
          <a:xfrm>
            <a:off x="2286000" y="4800600"/>
            <a:ext cx="990600" cy="609600"/>
          </a:xfrm>
          <a:prstGeom prst="wedgeEllipseCallout">
            <a:avLst>
              <a:gd name="adj1" fmla="val 105769"/>
              <a:gd name="adj2" fmla="val 104426"/>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50000"/>
              </a:spcBef>
            </a:pPr>
            <a:r>
              <a:rPr lang="zh-CN" altLang="en-US" sz="2000" b="0"/>
              <a:t>现栈顶</a:t>
            </a:r>
          </a:p>
          <a:p>
            <a:pPr algn="ctr" eaLnBrk="0" hangingPunct="0">
              <a:lnSpc>
                <a:spcPct val="30000"/>
              </a:lnSpc>
              <a:spcBef>
                <a:spcPct val="50000"/>
              </a:spcBef>
            </a:pPr>
            <a:r>
              <a:rPr lang="zh-CN" altLang="en-US" sz="2000" b="0"/>
              <a:t>单元</a:t>
            </a:r>
          </a:p>
        </p:txBody>
      </p:sp>
      <p:sp>
        <p:nvSpPr>
          <p:cNvPr id="261153" name="Rectangle 33"/>
          <p:cNvSpPr>
            <a:spLocks noChangeArrowheads="1"/>
          </p:cNvSpPr>
          <p:nvPr/>
        </p:nvSpPr>
        <p:spPr bwMode="auto">
          <a:xfrm>
            <a:off x="838200" y="5867400"/>
            <a:ext cx="1447800" cy="3048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1154" name="Text Box 34"/>
          <p:cNvSpPr txBox="1">
            <a:spLocks noChangeArrowheads="1"/>
          </p:cNvSpPr>
          <p:nvPr/>
        </p:nvSpPr>
        <p:spPr bwMode="auto">
          <a:xfrm>
            <a:off x="1143000" y="5791200"/>
            <a:ext cx="1066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a:solidFill>
                  <a:srgbClr val="FF0000"/>
                </a:solidFill>
                <a:latin typeface="宋体" pitchFamily="2" charset="-122"/>
              </a:rPr>
              <a:t>1FFF</a:t>
            </a:r>
          </a:p>
        </p:txBody>
      </p:sp>
      <p:sp>
        <p:nvSpPr>
          <p:cNvPr id="261155" name="AutoShape 35"/>
          <p:cNvSpPr>
            <a:spLocks noChangeArrowheads="1"/>
          </p:cNvSpPr>
          <p:nvPr/>
        </p:nvSpPr>
        <p:spPr bwMode="auto">
          <a:xfrm rot="-10800000">
            <a:off x="3505200" y="3276600"/>
            <a:ext cx="2971800" cy="2362200"/>
          </a:xfrm>
          <a:prstGeom prst="curvedUpArrow">
            <a:avLst>
              <a:gd name="adj1" fmla="val 25237"/>
              <a:gd name="adj2" fmla="val 48453"/>
              <a:gd name="adj3" fmla="val 22847"/>
            </a:avLst>
          </a:prstGeom>
          <a:solidFill>
            <a:srgbClr val="FF99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1156" name="Line 36"/>
          <p:cNvSpPr>
            <a:spLocks noChangeShapeType="1"/>
          </p:cNvSpPr>
          <p:nvPr/>
        </p:nvSpPr>
        <p:spPr bwMode="auto">
          <a:xfrm>
            <a:off x="2743200" y="6019800"/>
            <a:ext cx="609600" cy="0"/>
          </a:xfrm>
          <a:prstGeom prst="line">
            <a:avLst/>
          </a:prstGeom>
          <a:noFill/>
          <a:ln w="38100">
            <a:solidFill>
              <a:srgbClr val="DFFCF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1157" name="AutoShape 37"/>
          <p:cNvSpPr>
            <a:spLocks noChangeArrowheads="1"/>
          </p:cNvSpPr>
          <p:nvPr/>
        </p:nvSpPr>
        <p:spPr bwMode="auto">
          <a:xfrm>
            <a:off x="7010400" y="3429000"/>
            <a:ext cx="1828800" cy="1371600"/>
          </a:xfrm>
          <a:prstGeom prst="irregularSeal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4000" b="0">
                <a:solidFill>
                  <a:srgbClr val="F93D17"/>
                </a:solidFill>
              </a:rPr>
              <a:t>注意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1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611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11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1125"/>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26112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261153"/>
                                        </p:tgtEl>
                                        <p:attrNameLst>
                                          <p:attrName>style.visibility</p:attrName>
                                        </p:attrNameLst>
                                      </p:cBhvr>
                                      <p:to>
                                        <p:strVal val="visible"/>
                                      </p:to>
                                    </p:set>
                                  </p:childTnLst>
                                </p:cTn>
                              </p:par>
                            </p:childTnLst>
                          </p:cTn>
                        </p:par>
                        <p:par>
                          <p:cTn id="26" fill="hold" nodeType="afterGroup">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26115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6115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61127"/>
                                        </p:tgtEl>
                                        <p:attrNameLst>
                                          <p:attrName>style.visibility</p:attrName>
                                        </p:attrNameLst>
                                      </p:cBhvr>
                                      <p:to>
                                        <p:strVal val="visible"/>
                                      </p:to>
                                    </p:set>
                                  </p:childTnLst>
                                </p:cTn>
                              </p:par>
                            </p:childTnLst>
                          </p:cTn>
                        </p:par>
                        <p:par>
                          <p:cTn id="37" fill="hold" nodeType="afterGroup">
                            <p:stCondLst>
                              <p:cond delay="500"/>
                            </p:stCondLst>
                            <p:childTnLst>
                              <p:par>
                                <p:cTn id="38" presetID="1" presetClass="entr" presetSubtype="0" fill="hold" grpId="0" nodeType="afterEffect">
                                  <p:stCondLst>
                                    <p:cond delay="0"/>
                                  </p:stCondLst>
                                  <p:childTnLst>
                                    <p:set>
                                      <p:cBhvr>
                                        <p:cTn id="39" dur="1" fill="hold">
                                          <p:stCondLst>
                                            <p:cond delay="499"/>
                                          </p:stCondLst>
                                        </p:cTn>
                                        <p:tgtEl>
                                          <p:spTgt spid="261128"/>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261152"/>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261130"/>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261155"/>
                                        </p:tgtEl>
                                        <p:attrNameLst>
                                          <p:attrName>style.visibility</p:attrName>
                                        </p:attrNameLst>
                                      </p:cBhvr>
                                      <p:to>
                                        <p:strVal val="visible"/>
                                      </p:to>
                                    </p:set>
                                    <p:animEffect transition="in" filter="wipe(right)">
                                      <p:cBhvr>
                                        <p:cTn id="52" dur="500"/>
                                        <p:tgtEl>
                                          <p:spTgt spid="261155"/>
                                        </p:tgtEl>
                                      </p:cBhvr>
                                    </p:animEffect>
                                  </p:childTnLst>
                                  <p:subTnLst>
                                    <p:set>
                                      <p:cBhvr override="childStyle">
                                        <p:cTn dur="1" fill="hold" display="0" masterRel="sameClick" afterEffect="1">
                                          <p:stCondLst>
                                            <p:cond evt="end" delay="0">
                                              <p:tn val="50"/>
                                            </p:cond>
                                          </p:stCondLst>
                                        </p:cTn>
                                        <p:tgtEl>
                                          <p:spTgt spid="261155"/>
                                        </p:tgtEl>
                                        <p:attrNameLst>
                                          <p:attrName>style.visibility</p:attrName>
                                        </p:attrNameLst>
                                      </p:cBhvr>
                                      <p:to>
                                        <p:strVal val="hidden"/>
                                      </p:to>
                                    </p:set>
                                  </p:subTnLst>
                                </p:cTn>
                              </p:par>
                            </p:childTnLst>
                          </p:cTn>
                        </p:par>
                        <p:par>
                          <p:cTn id="53" fill="hold" nodeType="afterGroup">
                            <p:stCondLst>
                              <p:cond delay="500"/>
                            </p:stCondLst>
                            <p:childTnLst>
                              <p:par>
                                <p:cTn id="54" presetID="1" presetClass="entr" presetSubtype="0" fill="hold" grpId="0" nodeType="afterEffect">
                                  <p:stCondLst>
                                    <p:cond delay="0"/>
                                  </p:stCondLst>
                                  <p:childTnLst>
                                    <p:set>
                                      <p:cBhvr>
                                        <p:cTn id="55" dur="1" fill="hold">
                                          <p:stCondLst>
                                            <p:cond delay="499"/>
                                          </p:stCondLst>
                                        </p:cTn>
                                        <p:tgtEl>
                                          <p:spTgt spid="261124"/>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261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autoUpdateAnimBg="0"/>
      <p:bldP spid="261124" grpId="0" animBg="1"/>
      <p:bldP spid="261125" grpId="0" animBg="1"/>
      <p:bldP spid="261126" grpId="0" autoUpdateAnimBg="0"/>
      <p:bldP spid="261127" grpId="0" animBg="1"/>
      <p:bldP spid="261128" grpId="0" autoUpdateAnimBg="0"/>
      <p:bldP spid="261129" grpId="0" autoUpdateAnimBg="0"/>
      <p:bldP spid="261130" grpId="0" autoUpdateAnimBg="0"/>
      <p:bldP spid="261152" grpId="0" animBg="1" autoUpdateAnimBg="0"/>
      <p:bldP spid="261153" grpId="0" animBg="1"/>
      <p:bldP spid="261154" grpId="0" autoUpdateAnimBg="0"/>
      <p:bldP spid="261155" grpId="0" animBg="1"/>
      <p:bldP spid="261156" grpId="0" animBg="1"/>
      <p:bldP spid="261157"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17" name="页脚占位符 3"/>
          <p:cNvSpPr>
            <a:spLocks noGrp="1"/>
          </p:cNvSpPr>
          <p:nvPr>
            <p:ph type="ftr" sz="quarter" idx="12"/>
          </p:nvPr>
        </p:nvSpPr>
        <p:spPr/>
        <p:txBody>
          <a:bodyPr/>
          <a:lstStyle/>
          <a:p>
            <a:r>
              <a:rPr lang="zh-CN" altLang="en-US"/>
              <a:t>华南理工大学广州学院</a:t>
            </a:r>
          </a:p>
        </p:txBody>
      </p:sp>
      <p:sp>
        <p:nvSpPr>
          <p:cNvPr id="210946"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3.1 </a:t>
            </a:r>
            <a:r>
              <a:rPr lang="zh-CN" altLang="en-US" sz="2400">
                <a:solidFill>
                  <a:schemeClr val="tx1"/>
                </a:solidFill>
                <a:latin typeface="宋体" pitchFamily="2" charset="-122"/>
              </a:rPr>
              <a:t>指令格式</a:t>
            </a:r>
          </a:p>
        </p:txBody>
      </p:sp>
      <p:sp>
        <p:nvSpPr>
          <p:cNvPr id="210947" name="Rectangle 3"/>
          <p:cNvSpPr>
            <a:spLocks noGrp="1" noChangeArrowheads="1"/>
          </p:cNvSpPr>
          <p:nvPr>
            <p:ph type="body" idx="4294967295"/>
          </p:nvPr>
        </p:nvSpPr>
        <p:spPr>
          <a:xfrm>
            <a:off x="381000" y="838200"/>
            <a:ext cx="8118475" cy="5199063"/>
          </a:xfrm>
        </p:spPr>
        <p:txBody>
          <a:bodyPr/>
          <a:lstStyle/>
          <a:p>
            <a:pPr>
              <a:buFontTx/>
              <a:buNone/>
            </a:pPr>
            <a:r>
              <a:rPr lang="en-US" altLang="zh-CN" b="1">
                <a:latin typeface="Times New Roman" pitchFamily="18" charset="0"/>
              </a:rPr>
              <a:t>1.</a:t>
            </a:r>
            <a:r>
              <a:rPr lang="zh-CN" altLang="en-US" b="1">
                <a:latin typeface="Times New Roman" pitchFamily="18" charset="0"/>
              </a:rPr>
              <a:t>四地址指令</a:t>
            </a:r>
          </a:p>
        </p:txBody>
      </p:sp>
      <p:grpSp>
        <p:nvGrpSpPr>
          <p:cNvPr id="210948" name="Group 4"/>
          <p:cNvGrpSpPr>
            <a:grpSpLocks/>
          </p:cNvGrpSpPr>
          <p:nvPr/>
        </p:nvGrpSpPr>
        <p:grpSpPr bwMode="auto">
          <a:xfrm>
            <a:off x="685800" y="1524000"/>
            <a:ext cx="7391400" cy="457200"/>
            <a:chOff x="624" y="1104"/>
            <a:chExt cx="4656" cy="288"/>
          </a:xfrm>
        </p:grpSpPr>
        <p:sp>
          <p:nvSpPr>
            <p:cNvPr id="210949" name="Rectangle 5"/>
            <p:cNvSpPr>
              <a:spLocks noChangeArrowheads="1"/>
            </p:cNvSpPr>
            <p:nvPr/>
          </p:nvSpPr>
          <p:spPr bwMode="auto">
            <a:xfrm>
              <a:off x="624" y="1104"/>
              <a:ext cx="4656" cy="288"/>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0950" name="Line 6"/>
            <p:cNvSpPr>
              <a:spLocks noChangeShapeType="1"/>
            </p:cNvSpPr>
            <p:nvPr/>
          </p:nvSpPr>
          <p:spPr bwMode="auto">
            <a:xfrm>
              <a:off x="1536" y="1104"/>
              <a:ext cx="0" cy="288"/>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0951" name="Line 7"/>
            <p:cNvSpPr>
              <a:spLocks noChangeShapeType="1"/>
            </p:cNvSpPr>
            <p:nvPr/>
          </p:nvSpPr>
          <p:spPr bwMode="auto">
            <a:xfrm>
              <a:off x="2448" y="1104"/>
              <a:ext cx="0" cy="288"/>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0952" name="Line 8"/>
            <p:cNvSpPr>
              <a:spLocks noChangeShapeType="1"/>
            </p:cNvSpPr>
            <p:nvPr/>
          </p:nvSpPr>
          <p:spPr bwMode="auto">
            <a:xfrm>
              <a:off x="3408" y="1104"/>
              <a:ext cx="0" cy="288"/>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0953" name="Line 9"/>
            <p:cNvSpPr>
              <a:spLocks noChangeShapeType="1"/>
            </p:cNvSpPr>
            <p:nvPr/>
          </p:nvSpPr>
          <p:spPr bwMode="auto">
            <a:xfrm>
              <a:off x="4368" y="1104"/>
              <a:ext cx="0" cy="288"/>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0954" name="Text Box 10"/>
            <p:cNvSpPr txBox="1">
              <a:spLocks noChangeArrowheads="1"/>
            </p:cNvSpPr>
            <p:nvPr/>
          </p:nvSpPr>
          <p:spPr bwMode="auto">
            <a:xfrm>
              <a:off x="960" y="1104"/>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latin typeface="宋体" pitchFamily="2" charset="-122"/>
                </a:rPr>
                <a:t>OP</a:t>
              </a:r>
            </a:p>
          </p:txBody>
        </p:sp>
        <p:sp>
          <p:nvSpPr>
            <p:cNvPr id="210955" name="Text Box 11"/>
            <p:cNvSpPr txBox="1">
              <a:spLocks noChangeArrowheads="1"/>
            </p:cNvSpPr>
            <p:nvPr/>
          </p:nvSpPr>
          <p:spPr bwMode="auto">
            <a:xfrm>
              <a:off x="1872" y="1104"/>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latin typeface="宋体" pitchFamily="2" charset="-122"/>
                </a:rPr>
                <a:t>A</a:t>
              </a:r>
              <a:r>
                <a:rPr lang="en-US" altLang="zh-CN" baseline="-25000">
                  <a:latin typeface="宋体" pitchFamily="2" charset="-122"/>
                </a:rPr>
                <a:t>1</a:t>
              </a:r>
              <a:endParaRPr lang="en-US" altLang="zh-CN">
                <a:latin typeface="宋体" pitchFamily="2" charset="-122"/>
              </a:endParaRPr>
            </a:p>
          </p:txBody>
        </p:sp>
        <p:sp>
          <p:nvSpPr>
            <p:cNvPr id="210956" name="Text Box 12"/>
            <p:cNvSpPr txBox="1">
              <a:spLocks noChangeArrowheads="1"/>
            </p:cNvSpPr>
            <p:nvPr/>
          </p:nvSpPr>
          <p:spPr bwMode="auto">
            <a:xfrm>
              <a:off x="2832" y="1104"/>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latin typeface="宋体" pitchFamily="2" charset="-122"/>
                </a:rPr>
                <a:t>A</a:t>
              </a:r>
              <a:r>
                <a:rPr lang="en-US" altLang="zh-CN" baseline="-25000">
                  <a:latin typeface="宋体" pitchFamily="2" charset="-122"/>
                </a:rPr>
                <a:t>2</a:t>
              </a:r>
              <a:endParaRPr lang="en-US" altLang="zh-CN">
                <a:latin typeface="宋体" pitchFamily="2" charset="-122"/>
              </a:endParaRPr>
            </a:p>
          </p:txBody>
        </p:sp>
        <p:sp>
          <p:nvSpPr>
            <p:cNvPr id="210957" name="Text Box 13"/>
            <p:cNvSpPr txBox="1">
              <a:spLocks noChangeArrowheads="1"/>
            </p:cNvSpPr>
            <p:nvPr/>
          </p:nvSpPr>
          <p:spPr bwMode="auto">
            <a:xfrm>
              <a:off x="3792" y="1104"/>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latin typeface="宋体" pitchFamily="2" charset="-122"/>
                </a:rPr>
                <a:t>A</a:t>
              </a:r>
              <a:r>
                <a:rPr lang="en-US" altLang="zh-CN" baseline="-25000">
                  <a:latin typeface="宋体" pitchFamily="2" charset="-122"/>
                </a:rPr>
                <a:t>3</a:t>
              </a:r>
              <a:endParaRPr lang="en-US" altLang="zh-CN">
                <a:latin typeface="宋体" pitchFamily="2" charset="-122"/>
              </a:endParaRPr>
            </a:p>
          </p:txBody>
        </p:sp>
        <p:sp>
          <p:nvSpPr>
            <p:cNvPr id="210958" name="Text Box 14"/>
            <p:cNvSpPr txBox="1">
              <a:spLocks noChangeArrowheads="1"/>
            </p:cNvSpPr>
            <p:nvPr/>
          </p:nvSpPr>
          <p:spPr bwMode="auto">
            <a:xfrm>
              <a:off x="4752" y="1104"/>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latin typeface="宋体" pitchFamily="2" charset="-122"/>
                </a:rPr>
                <a:t>A</a:t>
              </a:r>
              <a:r>
                <a:rPr lang="en-US" altLang="zh-CN" baseline="-25000">
                  <a:latin typeface="宋体" pitchFamily="2" charset="-122"/>
                </a:rPr>
                <a:t>4</a:t>
              </a:r>
              <a:endParaRPr lang="en-US" altLang="zh-CN">
                <a:latin typeface="宋体" pitchFamily="2" charset="-122"/>
              </a:endParaRPr>
            </a:p>
          </p:txBody>
        </p:sp>
      </p:grpSp>
      <p:sp>
        <p:nvSpPr>
          <p:cNvPr id="210959" name="Text Box 15"/>
          <p:cNvSpPr txBox="1">
            <a:spLocks noChangeArrowheads="1"/>
          </p:cNvSpPr>
          <p:nvPr/>
        </p:nvSpPr>
        <p:spPr bwMode="auto">
          <a:xfrm>
            <a:off x="381000" y="2833688"/>
            <a:ext cx="8007350"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spcBef>
                <a:spcPct val="50000"/>
              </a:spcBef>
            </a:pPr>
            <a:r>
              <a:rPr lang="en-US" altLang="zh-CN" sz="3200"/>
              <a:t>         </a:t>
            </a:r>
            <a:r>
              <a:rPr lang="en-US" altLang="zh-CN" sz="3200">
                <a:solidFill>
                  <a:srgbClr val="FF0000"/>
                </a:solidFill>
              </a:rPr>
              <a:t>(A</a:t>
            </a:r>
            <a:r>
              <a:rPr lang="en-US" altLang="zh-CN" sz="3200" baseline="-25000">
                <a:solidFill>
                  <a:srgbClr val="FF0000"/>
                </a:solidFill>
              </a:rPr>
              <a:t>1</a:t>
            </a:r>
            <a:r>
              <a:rPr lang="en-US" altLang="zh-CN" sz="3200">
                <a:solidFill>
                  <a:srgbClr val="FF0000"/>
                </a:solidFill>
              </a:rPr>
              <a:t>)OP(A</a:t>
            </a:r>
            <a:r>
              <a:rPr lang="en-US" altLang="zh-CN" sz="3200" baseline="-25000">
                <a:solidFill>
                  <a:srgbClr val="FF0000"/>
                </a:solidFill>
              </a:rPr>
              <a:t>2</a:t>
            </a:r>
            <a:r>
              <a:rPr lang="en-US" altLang="zh-CN" sz="3200">
                <a:solidFill>
                  <a:srgbClr val="FF0000"/>
                </a:solidFill>
              </a:rPr>
              <a:t>)→A</a:t>
            </a:r>
            <a:r>
              <a:rPr lang="en-US" altLang="zh-CN" sz="3200" baseline="-25000">
                <a:solidFill>
                  <a:srgbClr val="FF0000"/>
                </a:solidFill>
              </a:rPr>
              <a:t>3</a:t>
            </a:r>
          </a:p>
          <a:p>
            <a:pPr>
              <a:spcBef>
                <a:spcPct val="50000"/>
              </a:spcBef>
            </a:pPr>
            <a:r>
              <a:rPr lang="en-US" altLang="zh-CN" sz="3200">
                <a:solidFill>
                  <a:srgbClr val="FF0000"/>
                </a:solidFill>
              </a:rPr>
              <a:t>         A</a:t>
            </a:r>
            <a:r>
              <a:rPr lang="en-US" altLang="zh-CN" sz="3200" baseline="-25000">
                <a:solidFill>
                  <a:srgbClr val="FF0000"/>
                </a:solidFill>
              </a:rPr>
              <a:t>4</a:t>
            </a:r>
            <a:r>
              <a:rPr lang="en-US" altLang="zh-CN" sz="3200">
                <a:solidFill>
                  <a:srgbClr val="FF0000"/>
                </a:solidFill>
              </a:rPr>
              <a:t>=</a:t>
            </a:r>
            <a:r>
              <a:rPr lang="zh-CN" altLang="en-US" sz="3200">
                <a:solidFill>
                  <a:srgbClr val="FF0000"/>
                </a:solidFill>
              </a:rPr>
              <a:t>下条将要执行指令的地址</a:t>
            </a:r>
            <a:endParaRPr lang="zh-CN" altLang="en-US" sz="3200" b="0">
              <a:solidFill>
                <a:srgbClr val="FF0000"/>
              </a:solidFill>
            </a:endParaRPr>
          </a:p>
        </p:txBody>
      </p:sp>
      <p:sp>
        <p:nvSpPr>
          <p:cNvPr id="18" name="Text Box 72"/>
          <p:cNvSpPr txBox="1">
            <a:spLocks noChangeArrowheads="1"/>
          </p:cNvSpPr>
          <p:nvPr/>
        </p:nvSpPr>
        <p:spPr bwMode="auto">
          <a:xfrm>
            <a:off x="304800" y="4953000"/>
            <a:ext cx="82280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t>        </a:t>
            </a:r>
            <a:r>
              <a:rPr lang="zh-CN" altLang="en-US" sz="3200" dirty="0" smtClean="0">
                <a:solidFill>
                  <a:srgbClr val="008000"/>
                </a:solidFill>
              </a:rPr>
              <a:t>处理</a:t>
            </a:r>
            <a:r>
              <a:rPr lang="zh-CN" altLang="en-US" sz="3200" dirty="0" smtClean="0"/>
              <a:t>一条四地址指令</a:t>
            </a:r>
            <a:r>
              <a:rPr lang="zh-CN" altLang="en-US" sz="3200" dirty="0"/>
              <a:t>需</a:t>
            </a:r>
            <a:r>
              <a:rPr lang="en-US" altLang="zh-CN" sz="3200" dirty="0">
                <a:solidFill>
                  <a:srgbClr val="FF0000"/>
                </a:solidFill>
              </a:rPr>
              <a:t>4</a:t>
            </a:r>
            <a:r>
              <a:rPr lang="zh-CN" altLang="en-US" sz="3200" dirty="0"/>
              <a:t>次访问主存。</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0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109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0959">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095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autoUpdateAnimBg="0"/>
      <p:bldP spid="210959" grpId="0" build="p" autoUpdateAnimBg="0"/>
      <p:bldP spid="18"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40" name="页脚占位符 3"/>
          <p:cNvSpPr>
            <a:spLocks noGrp="1"/>
          </p:cNvSpPr>
          <p:nvPr>
            <p:ph type="ftr" sz="quarter" idx="12"/>
          </p:nvPr>
        </p:nvSpPr>
        <p:spPr/>
        <p:txBody>
          <a:bodyPr/>
          <a:lstStyle/>
          <a:p>
            <a:r>
              <a:rPr lang="zh-CN" altLang="en-US"/>
              <a:t>华南理工大学广州学院</a:t>
            </a:r>
          </a:p>
        </p:txBody>
      </p:sp>
      <p:sp>
        <p:nvSpPr>
          <p:cNvPr id="262146"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3.3 </a:t>
            </a:r>
            <a:r>
              <a:rPr lang="zh-CN" altLang="en-US" sz="2400">
                <a:solidFill>
                  <a:schemeClr val="tx1"/>
                </a:solidFill>
                <a:latin typeface="宋体" pitchFamily="2" charset="-122"/>
              </a:rPr>
              <a:t>堆栈与堆栈操作</a:t>
            </a:r>
          </a:p>
        </p:txBody>
      </p:sp>
      <p:sp>
        <p:nvSpPr>
          <p:cNvPr id="262147" name="Rectangle 3"/>
          <p:cNvSpPr>
            <a:spLocks noGrp="1" noChangeArrowheads="1"/>
          </p:cNvSpPr>
          <p:nvPr>
            <p:ph type="body" idx="4294967295"/>
          </p:nvPr>
        </p:nvSpPr>
        <p:spPr>
          <a:xfrm>
            <a:off x="228600" y="762000"/>
            <a:ext cx="8458200" cy="5199063"/>
          </a:xfrm>
        </p:spPr>
        <p:txBody>
          <a:bodyPr/>
          <a:lstStyle/>
          <a:p>
            <a:pPr>
              <a:lnSpc>
                <a:spcPct val="120000"/>
              </a:lnSpc>
              <a:buFontTx/>
              <a:buNone/>
            </a:pPr>
            <a:r>
              <a:rPr lang="en-US" altLang="zh-CN" b="1">
                <a:latin typeface="Times New Roman" pitchFamily="18" charset="0"/>
              </a:rPr>
              <a:t>           </a:t>
            </a:r>
            <a:r>
              <a:rPr lang="zh-CN" altLang="en-US" b="1">
                <a:latin typeface="Times New Roman" pitchFamily="18" charset="0"/>
              </a:rPr>
              <a:t>出栈时，需要先将堆栈中的数据弹出，然后</a:t>
            </a:r>
            <a:r>
              <a:rPr lang="en-US" altLang="zh-CN" b="1">
                <a:latin typeface="Times New Roman" pitchFamily="18" charset="0"/>
              </a:rPr>
              <a:t>SP</a:t>
            </a:r>
            <a:r>
              <a:rPr lang="zh-CN" altLang="en-US" b="1">
                <a:latin typeface="Times New Roman" pitchFamily="18" charset="0"/>
              </a:rPr>
              <a:t>的内容再自动加</a:t>
            </a:r>
            <a:r>
              <a:rPr lang="en-US" altLang="zh-CN" b="1">
                <a:latin typeface="Times New Roman" pitchFamily="18" charset="0"/>
              </a:rPr>
              <a:t>1</a:t>
            </a:r>
            <a:r>
              <a:rPr lang="zh-CN" altLang="en-US" b="1">
                <a:latin typeface="Times New Roman" pitchFamily="18" charset="0"/>
              </a:rPr>
              <a:t>。    </a:t>
            </a:r>
          </a:p>
        </p:txBody>
      </p:sp>
      <p:sp>
        <p:nvSpPr>
          <p:cNvPr id="262148" name="Line 4"/>
          <p:cNvSpPr>
            <a:spLocks noChangeShapeType="1"/>
          </p:cNvSpPr>
          <p:nvPr/>
        </p:nvSpPr>
        <p:spPr bwMode="auto">
          <a:xfrm>
            <a:off x="2743200" y="6019800"/>
            <a:ext cx="609600" cy="0"/>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2149" name="Text Box 5"/>
          <p:cNvSpPr txBox="1">
            <a:spLocks noChangeArrowheads="1"/>
          </p:cNvSpPr>
          <p:nvPr/>
        </p:nvSpPr>
        <p:spPr bwMode="auto">
          <a:xfrm>
            <a:off x="2590800" y="5699125"/>
            <a:ext cx="1143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b="0">
                <a:solidFill>
                  <a:srgbClr val="FF0000"/>
                </a:solidFill>
              </a:rPr>
              <a:t>2000</a:t>
            </a:r>
          </a:p>
        </p:txBody>
      </p:sp>
      <p:sp>
        <p:nvSpPr>
          <p:cNvPr id="262150" name="Text Box 6"/>
          <p:cNvSpPr txBox="1">
            <a:spLocks noChangeArrowheads="1"/>
          </p:cNvSpPr>
          <p:nvPr/>
        </p:nvSpPr>
        <p:spPr bwMode="auto">
          <a:xfrm>
            <a:off x="1143000" y="2057400"/>
            <a:ext cx="7620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3200">
                <a:solidFill>
                  <a:srgbClr val="FF0000"/>
                </a:solidFill>
              </a:rPr>
              <a:t>((SP))→A</a:t>
            </a:r>
            <a:r>
              <a:rPr lang="en-US" altLang="zh-CN" sz="3200"/>
              <a:t>       </a:t>
            </a:r>
            <a:r>
              <a:rPr lang="zh-CN" altLang="en-US" sz="3200"/>
              <a:t>将栈顶内容弹出，送入</a:t>
            </a:r>
            <a:r>
              <a:rPr lang="en-US" altLang="zh-CN" sz="3200"/>
              <a:t>A</a:t>
            </a:r>
            <a:r>
              <a:rPr lang="zh-CN" altLang="en-US" sz="3200"/>
              <a:t>中</a:t>
            </a:r>
          </a:p>
        </p:txBody>
      </p:sp>
      <p:sp>
        <p:nvSpPr>
          <p:cNvPr id="262151" name="Text Box 7"/>
          <p:cNvSpPr txBox="1">
            <a:spLocks noChangeArrowheads="1"/>
          </p:cNvSpPr>
          <p:nvPr/>
        </p:nvSpPr>
        <p:spPr bwMode="auto">
          <a:xfrm>
            <a:off x="1143000" y="2590800"/>
            <a:ext cx="63246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3200">
                <a:solidFill>
                  <a:srgbClr val="FF0000"/>
                </a:solidFill>
              </a:rPr>
              <a:t>(SP)+1→SP</a:t>
            </a:r>
            <a:r>
              <a:rPr lang="en-US" altLang="zh-CN" sz="3200"/>
              <a:t>      </a:t>
            </a:r>
            <a:r>
              <a:rPr lang="zh-CN" altLang="en-US" sz="3200"/>
              <a:t>修改栈指针</a:t>
            </a:r>
          </a:p>
        </p:txBody>
      </p:sp>
      <p:grpSp>
        <p:nvGrpSpPr>
          <p:cNvPr id="262152" name="Group 8"/>
          <p:cNvGrpSpPr>
            <a:grpSpLocks/>
          </p:cNvGrpSpPr>
          <p:nvPr/>
        </p:nvGrpSpPr>
        <p:grpSpPr bwMode="auto">
          <a:xfrm>
            <a:off x="838200" y="4343400"/>
            <a:ext cx="5867400" cy="1920875"/>
            <a:chOff x="528" y="2736"/>
            <a:chExt cx="3696" cy="1210"/>
          </a:xfrm>
        </p:grpSpPr>
        <p:grpSp>
          <p:nvGrpSpPr>
            <p:cNvPr id="262153" name="Group 9"/>
            <p:cNvGrpSpPr>
              <a:grpSpLocks/>
            </p:cNvGrpSpPr>
            <p:nvPr/>
          </p:nvGrpSpPr>
          <p:grpSpPr bwMode="auto">
            <a:xfrm>
              <a:off x="528" y="2736"/>
              <a:ext cx="3696" cy="1210"/>
              <a:chOff x="528" y="2640"/>
              <a:chExt cx="3696" cy="1210"/>
            </a:xfrm>
          </p:grpSpPr>
          <p:sp>
            <p:nvSpPr>
              <p:cNvPr id="262154" name="Rectangle 10"/>
              <p:cNvSpPr>
                <a:spLocks noChangeArrowheads="1"/>
              </p:cNvSpPr>
              <p:nvPr/>
            </p:nvSpPr>
            <p:spPr bwMode="auto">
              <a:xfrm>
                <a:off x="3312" y="3456"/>
                <a:ext cx="912" cy="192"/>
              </a:xfrm>
              <a:prstGeom prst="rect">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62155" name="Group 11"/>
              <p:cNvGrpSpPr>
                <a:grpSpLocks/>
              </p:cNvGrpSpPr>
              <p:nvPr/>
            </p:nvGrpSpPr>
            <p:grpSpPr bwMode="auto">
              <a:xfrm>
                <a:off x="2112" y="2640"/>
                <a:ext cx="912" cy="1152"/>
                <a:chOff x="2112" y="2640"/>
                <a:chExt cx="912" cy="1152"/>
              </a:xfrm>
            </p:grpSpPr>
            <p:sp>
              <p:nvSpPr>
                <p:cNvPr id="262156" name="Line 12"/>
                <p:cNvSpPr>
                  <a:spLocks noChangeShapeType="1"/>
                </p:cNvSpPr>
                <p:nvPr/>
              </p:nvSpPr>
              <p:spPr bwMode="auto">
                <a:xfrm>
                  <a:off x="2112" y="2688"/>
                  <a:ext cx="0" cy="11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2157" name="Line 13"/>
                <p:cNvSpPr>
                  <a:spLocks noChangeShapeType="1"/>
                </p:cNvSpPr>
                <p:nvPr/>
              </p:nvSpPr>
              <p:spPr bwMode="auto">
                <a:xfrm>
                  <a:off x="2112" y="3792"/>
                  <a:ext cx="9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2158" name="Line 14"/>
                <p:cNvSpPr>
                  <a:spLocks noChangeShapeType="1"/>
                </p:cNvSpPr>
                <p:nvPr/>
              </p:nvSpPr>
              <p:spPr bwMode="auto">
                <a:xfrm flipV="1">
                  <a:off x="3024" y="2640"/>
                  <a:ext cx="0" cy="115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2159" name="Line 15"/>
                <p:cNvSpPr>
                  <a:spLocks noChangeShapeType="1"/>
                </p:cNvSpPr>
                <p:nvPr/>
              </p:nvSpPr>
              <p:spPr bwMode="auto">
                <a:xfrm>
                  <a:off x="2112" y="3600"/>
                  <a:ext cx="9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2160" name="Line 16"/>
                <p:cNvSpPr>
                  <a:spLocks noChangeShapeType="1"/>
                </p:cNvSpPr>
                <p:nvPr/>
              </p:nvSpPr>
              <p:spPr bwMode="auto">
                <a:xfrm>
                  <a:off x="2112" y="3408"/>
                  <a:ext cx="9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2161" name="Line 17"/>
                <p:cNvSpPr>
                  <a:spLocks noChangeShapeType="1"/>
                </p:cNvSpPr>
                <p:nvPr/>
              </p:nvSpPr>
              <p:spPr bwMode="auto">
                <a:xfrm>
                  <a:off x="2112" y="3216"/>
                  <a:ext cx="9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2162" name="Line 18"/>
                <p:cNvSpPr>
                  <a:spLocks noChangeShapeType="1"/>
                </p:cNvSpPr>
                <p:nvPr/>
              </p:nvSpPr>
              <p:spPr bwMode="auto">
                <a:xfrm>
                  <a:off x="2112" y="3024"/>
                  <a:ext cx="9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2163" name="Line 19"/>
                <p:cNvSpPr>
                  <a:spLocks noChangeShapeType="1"/>
                </p:cNvSpPr>
                <p:nvPr/>
              </p:nvSpPr>
              <p:spPr bwMode="auto">
                <a:xfrm>
                  <a:off x="2112" y="2832"/>
                  <a:ext cx="9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62164" name="Rectangle 20"/>
              <p:cNvSpPr>
                <a:spLocks noChangeArrowheads="1"/>
              </p:cNvSpPr>
              <p:nvPr/>
            </p:nvSpPr>
            <p:spPr bwMode="auto">
              <a:xfrm>
                <a:off x="528" y="3600"/>
                <a:ext cx="912" cy="19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2165" name="Text Box 21"/>
              <p:cNvSpPr txBox="1">
                <a:spLocks noChangeArrowheads="1"/>
              </p:cNvSpPr>
              <p:nvPr/>
            </p:nvSpPr>
            <p:spPr bwMode="auto">
              <a:xfrm>
                <a:off x="816" y="3360"/>
                <a:ext cx="52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FF0000"/>
                    </a:solidFill>
                  </a:rPr>
                  <a:t>SP</a:t>
                </a:r>
              </a:p>
            </p:txBody>
          </p:sp>
          <p:sp>
            <p:nvSpPr>
              <p:cNvPr id="262166" name="Rectangle 22" descr="浅色上对角线"/>
              <p:cNvSpPr>
                <a:spLocks noChangeArrowheads="1"/>
              </p:cNvSpPr>
              <p:nvPr/>
            </p:nvSpPr>
            <p:spPr bwMode="auto">
              <a:xfrm>
                <a:off x="2112" y="3600"/>
                <a:ext cx="912" cy="192"/>
              </a:xfrm>
              <a:prstGeom prst="rect">
                <a:avLst/>
              </a:prstGeom>
              <a:pattFill prst="ltUpDiag">
                <a:fgClr>
                  <a:schemeClr val="fo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2167" name="Text Box 23"/>
              <p:cNvSpPr txBox="1">
                <a:spLocks noChangeArrowheads="1"/>
              </p:cNvSpPr>
              <p:nvPr/>
            </p:nvSpPr>
            <p:spPr bwMode="auto">
              <a:xfrm>
                <a:off x="720" y="3552"/>
                <a:ext cx="76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a:solidFill>
                      <a:srgbClr val="FF0000"/>
                    </a:solidFill>
                    <a:latin typeface="宋体" pitchFamily="2" charset="-122"/>
                  </a:rPr>
                  <a:t>1FFF</a:t>
                </a:r>
                <a:endParaRPr lang="en-US" altLang="zh-CN">
                  <a:solidFill>
                    <a:srgbClr val="FF0000"/>
                  </a:solidFill>
                </a:endParaRPr>
              </a:p>
            </p:txBody>
          </p:sp>
          <p:sp>
            <p:nvSpPr>
              <p:cNvPr id="262168" name="Text Box 24"/>
              <p:cNvSpPr txBox="1">
                <a:spLocks noChangeArrowheads="1"/>
              </p:cNvSpPr>
              <p:nvPr/>
            </p:nvSpPr>
            <p:spPr bwMode="auto">
              <a:xfrm>
                <a:off x="3696" y="3600"/>
                <a:ext cx="52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solidFill>
                      <a:srgbClr val="FF0000"/>
                    </a:solidFill>
                  </a:rPr>
                  <a:t>A</a:t>
                </a:r>
              </a:p>
            </p:txBody>
          </p:sp>
          <p:sp>
            <p:nvSpPr>
              <p:cNvPr id="262169" name="Text Box 25"/>
              <p:cNvSpPr txBox="1">
                <a:spLocks noChangeArrowheads="1"/>
              </p:cNvSpPr>
              <p:nvPr/>
            </p:nvSpPr>
            <p:spPr bwMode="auto">
              <a:xfrm>
                <a:off x="2352" y="3552"/>
                <a:ext cx="62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endParaRPr lang="zh-CN" altLang="zh-CN" sz="2000">
                  <a:solidFill>
                    <a:srgbClr val="800000"/>
                  </a:solidFill>
                </a:endParaRPr>
              </a:p>
            </p:txBody>
          </p:sp>
          <p:sp>
            <p:nvSpPr>
              <p:cNvPr id="262170" name="Line 26"/>
              <p:cNvSpPr>
                <a:spLocks noChangeShapeType="1"/>
              </p:cNvSpPr>
              <p:nvPr/>
            </p:nvSpPr>
            <p:spPr bwMode="auto">
              <a:xfrm>
                <a:off x="1728" y="3504"/>
                <a:ext cx="384" cy="0"/>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62171" name="Rectangle 27"/>
            <p:cNvSpPr>
              <a:spLocks noChangeArrowheads="1"/>
            </p:cNvSpPr>
            <p:nvPr/>
          </p:nvSpPr>
          <p:spPr bwMode="auto">
            <a:xfrm>
              <a:off x="2112" y="3504"/>
              <a:ext cx="912" cy="192"/>
            </a:xfrm>
            <a:prstGeom prst="rect">
              <a:avLst/>
            </a:prstGeom>
            <a:solidFill>
              <a:srgbClr val="FF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2172" name="Text Box 28"/>
            <p:cNvSpPr txBox="1">
              <a:spLocks noChangeArrowheads="1"/>
            </p:cNvSpPr>
            <p:nvPr/>
          </p:nvSpPr>
          <p:spPr bwMode="auto">
            <a:xfrm>
              <a:off x="1632" y="3398"/>
              <a:ext cx="72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b="0">
                  <a:solidFill>
                    <a:srgbClr val="FF0000"/>
                  </a:solidFill>
                  <a:latin typeface="宋体" pitchFamily="2" charset="-122"/>
                </a:rPr>
                <a:t>1FFF</a:t>
              </a:r>
            </a:p>
          </p:txBody>
        </p:sp>
        <p:sp>
          <p:nvSpPr>
            <p:cNvPr id="262173" name="AutoShape 29"/>
            <p:cNvSpPr>
              <a:spLocks noChangeArrowheads="1"/>
            </p:cNvSpPr>
            <p:nvPr/>
          </p:nvSpPr>
          <p:spPr bwMode="auto">
            <a:xfrm>
              <a:off x="1440" y="3024"/>
              <a:ext cx="624" cy="384"/>
            </a:xfrm>
            <a:prstGeom prst="wedgeEllipseCallout">
              <a:avLst>
                <a:gd name="adj1" fmla="val 105769"/>
                <a:gd name="adj2" fmla="val 104426"/>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50000"/>
                </a:spcBef>
              </a:pPr>
              <a:r>
                <a:rPr lang="zh-CN" altLang="en-US" sz="2000" b="0"/>
                <a:t>原栈顶</a:t>
              </a:r>
            </a:p>
            <a:p>
              <a:pPr algn="ctr" eaLnBrk="0" hangingPunct="0">
                <a:lnSpc>
                  <a:spcPct val="30000"/>
                </a:lnSpc>
                <a:spcBef>
                  <a:spcPct val="50000"/>
                </a:spcBef>
              </a:pPr>
              <a:r>
                <a:rPr lang="zh-CN" altLang="en-US" sz="2000" b="0"/>
                <a:t>单元</a:t>
              </a:r>
            </a:p>
          </p:txBody>
        </p:sp>
      </p:grpSp>
      <p:sp>
        <p:nvSpPr>
          <p:cNvPr id="262174" name="Rectangle 30"/>
          <p:cNvSpPr>
            <a:spLocks noChangeArrowheads="1"/>
          </p:cNvSpPr>
          <p:nvPr/>
        </p:nvSpPr>
        <p:spPr bwMode="auto">
          <a:xfrm>
            <a:off x="5257800" y="5638800"/>
            <a:ext cx="1447800" cy="304800"/>
          </a:xfrm>
          <a:prstGeom prst="rect">
            <a:avLst/>
          </a:prstGeom>
          <a:solidFill>
            <a:srgbClr val="FF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2175" name="AutoShape 31"/>
          <p:cNvSpPr>
            <a:spLocks noChangeArrowheads="1"/>
          </p:cNvSpPr>
          <p:nvPr/>
        </p:nvSpPr>
        <p:spPr bwMode="auto">
          <a:xfrm>
            <a:off x="4876800" y="4953000"/>
            <a:ext cx="990600" cy="609600"/>
          </a:xfrm>
          <a:prstGeom prst="wedgeEllipseCallout">
            <a:avLst>
              <a:gd name="adj1" fmla="val -86537"/>
              <a:gd name="adj2" fmla="val 129426"/>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spcBef>
                <a:spcPct val="50000"/>
              </a:spcBef>
            </a:pPr>
            <a:r>
              <a:rPr lang="zh-CN" altLang="en-US" sz="2000" b="0"/>
              <a:t>现栈顶</a:t>
            </a:r>
          </a:p>
          <a:p>
            <a:pPr algn="ctr" eaLnBrk="0" hangingPunct="0">
              <a:lnSpc>
                <a:spcPct val="30000"/>
              </a:lnSpc>
              <a:spcBef>
                <a:spcPct val="50000"/>
              </a:spcBef>
            </a:pPr>
            <a:r>
              <a:rPr lang="zh-CN" altLang="en-US" sz="2000" b="0"/>
              <a:t>单元</a:t>
            </a:r>
          </a:p>
        </p:txBody>
      </p:sp>
      <p:sp>
        <p:nvSpPr>
          <p:cNvPr id="262176" name="AutoShape 32"/>
          <p:cNvSpPr>
            <a:spLocks noChangeArrowheads="1"/>
          </p:cNvSpPr>
          <p:nvPr/>
        </p:nvSpPr>
        <p:spPr bwMode="auto">
          <a:xfrm rot="10800000" flipH="1">
            <a:off x="3810000" y="3276600"/>
            <a:ext cx="2667000" cy="2362200"/>
          </a:xfrm>
          <a:prstGeom prst="curvedUpArrow">
            <a:avLst>
              <a:gd name="adj1" fmla="val 22649"/>
              <a:gd name="adj2" fmla="val 43483"/>
              <a:gd name="adj3" fmla="val 22847"/>
            </a:avLst>
          </a:prstGeom>
          <a:solidFill>
            <a:srgbClr val="FF993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2177" name="Line 33"/>
          <p:cNvSpPr>
            <a:spLocks noChangeShapeType="1"/>
          </p:cNvSpPr>
          <p:nvPr/>
        </p:nvSpPr>
        <p:spPr bwMode="auto">
          <a:xfrm>
            <a:off x="2743200" y="5715000"/>
            <a:ext cx="609600" cy="0"/>
          </a:xfrm>
          <a:prstGeom prst="line">
            <a:avLst/>
          </a:prstGeom>
          <a:noFill/>
          <a:ln w="38100">
            <a:solidFill>
              <a:srgbClr val="DFFCF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2178" name="Rectangle 34"/>
          <p:cNvSpPr>
            <a:spLocks noChangeArrowheads="1"/>
          </p:cNvSpPr>
          <p:nvPr/>
        </p:nvSpPr>
        <p:spPr bwMode="auto">
          <a:xfrm>
            <a:off x="838200" y="5867400"/>
            <a:ext cx="1447800" cy="3048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2179" name="Text Box 35"/>
          <p:cNvSpPr txBox="1">
            <a:spLocks noChangeArrowheads="1"/>
          </p:cNvSpPr>
          <p:nvPr/>
        </p:nvSpPr>
        <p:spPr bwMode="auto">
          <a:xfrm>
            <a:off x="1143000" y="5791200"/>
            <a:ext cx="1066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a:solidFill>
                  <a:srgbClr val="FF0000"/>
                </a:solidFill>
                <a:latin typeface="宋体" pitchFamily="2" charset="-122"/>
              </a:rPr>
              <a:t>1FFF</a:t>
            </a:r>
          </a:p>
        </p:txBody>
      </p:sp>
      <p:sp>
        <p:nvSpPr>
          <p:cNvPr id="262180" name="Rectangle 36"/>
          <p:cNvSpPr>
            <a:spLocks noChangeArrowheads="1"/>
          </p:cNvSpPr>
          <p:nvPr/>
        </p:nvSpPr>
        <p:spPr bwMode="auto">
          <a:xfrm>
            <a:off x="838200" y="5867400"/>
            <a:ext cx="1447800" cy="3048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2181" name="Text Box 37"/>
          <p:cNvSpPr txBox="1">
            <a:spLocks noChangeArrowheads="1"/>
          </p:cNvSpPr>
          <p:nvPr/>
        </p:nvSpPr>
        <p:spPr bwMode="auto">
          <a:xfrm>
            <a:off x="1143000" y="5791200"/>
            <a:ext cx="1066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a:solidFill>
                  <a:srgbClr val="FF0000"/>
                </a:solidFill>
              </a:rPr>
              <a:t>2000</a:t>
            </a:r>
          </a:p>
        </p:txBody>
      </p:sp>
      <p:sp>
        <p:nvSpPr>
          <p:cNvPr id="262182" name="AutoShape 38"/>
          <p:cNvSpPr>
            <a:spLocks noChangeArrowheads="1"/>
          </p:cNvSpPr>
          <p:nvPr/>
        </p:nvSpPr>
        <p:spPr bwMode="auto">
          <a:xfrm>
            <a:off x="7010400" y="3886200"/>
            <a:ext cx="1828800" cy="1371600"/>
          </a:xfrm>
          <a:prstGeom prst="irregularSeal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4000" b="0">
                <a:solidFill>
                  <a:srgbClr val="F93D17"/>
                </a:solidFill>
              </a:rPr>
              <a:t>注意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2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621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21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62176"/>
                                        </p:tgtEl>
                                        <p:attrNameLst>
                                          <p:attrName>style.visibility</p:attrName>
                                        </p:attrNameLst>
                                      </p:cBhvr>
                                      <p:to>
                                        <p:strVal val="visible"/>
                                      </p:to>
                                    </p:set>
                                    <p:animEffect transition="in" filter="wipe(left)">
                                      <p:cBhvr>
                                        <p:cTn id="19" dur="500"/>
                                        <p:tgtEl>
                                          <p:spTgt spid="262176"/>
                                        </p:tgtEl>
                                      </p:cBhvr>
                                    </p:animEffect>
                                  </p:childTnLst>
                                  <p:subTnLst>
                                    <p:set>
                                      <p:cBhvr override="childStyle">
                                        <p:cTn dur="1" fill="hold" display="0" masterRel="sameClick" afterEffect="1">
                                          <p:stCondLst>
                                            <p:cond evt="end" delay="0">
                                              <p:tn val="17"/>
                                            </p:cond>
                                          </p:stCondLst>
                                        </p:cTn>
                                        <p:tgtEl>
                                          <p:spTgt spid="262176"/>
                                        </p:tgtEl>
                                        <p:attrNameLst>
                                          <p:attrName>style.visibility</p:attrName>
                                        </p:attrNameLst>
                                      </p:cBhvr>
                                      <p:to>
                                        <p:strVal val="hidden"/>
                                      </p:to>
                                    </p:set>
                                  </p:subTnLst>
                                </p:cTn>
                              </p:par>
                            </p:childTnLst>
                          </p:cTn>
                        </p:par>
                        <p:par>
                          <p:cTn id="20" fill="hold" nodeType="afterGroup">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26217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6215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62178"/>
                                        </p:tgtEl>
                                        <p:attrNameLst>
                                          <p:attrName>style.visibility</p:attrName>
                                        </p:attrNameLst>
                                      </p:cBhvr>
                                      <p:to>
                                        <p:strVal val="visible"/>
                                      </p:to>
                                    </p:set>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262179"/>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262180"/>
                                        </p:tgtEl>
                                        <p:attrNameLst>
                                          <p:attrName>style.visibility</p:attrName>
                                        </p:attrNameLst>
                                      </p:cBhvr>
                                      <p:to>
                                        <p:strVal val="visible"/>
                                      </p:to>
                                    </p:set>
                                  </p:childTnLst>
                                </p:cTn>
                              </p:par>
                            </p:childTnLst>
                          </p:cTn>
                        </p:par>
                        <p:par>
                          <p:cTn id="38" fill="hold" nodeType="afterGroup">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26218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62177"/>
                                        </p:tgtEl>
                                        <p:attrNameLst>
                                          <p:attrName>style.visibility</p:attrName>
                                        </p:attrNameLst>
                                      </p:cBhvr>
                                      <p:to>
                                        <p:strVal val="visible"/>
                                      </p:to>
                                    </p:set>
                                  </p:childTnLst>
                                </p:cTn>
                              </p:par>
                            </p:childTnLst>
                          </p:cTn>
                        </p:par>
                        <p:par>
                          <p:cTn id="45" fill="hold" nodeType="afterGroup">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262148"/>
                                        </p:tgtEl>
                                        <p:attrNameLst>
                                          <p:attrName>style.visibility</p:attrName>
                                        </p:attrNameLst>
                                      </p:cBhvr>
                                      <p:to>
                                        <p:strVal val="visible"/>
                                      </p:to>
                                    </p:set>
                                  </p:childTnLst>
                                </p:cTn>
                              </p:par>
                            </p:childTnLst>
                          </p:cTn>
                        </p:par>
                        <p:par>
                          <p:cTn id="48" fill="hold" nodeType="afterGroup">
                            <p:stCondLst>
                              <p:cond delay="1000"/>
                            </p:stCondLst>
                            <p:childTnLst>
                              <p:par>
                                <p:cTn id="49" presetID="1" presetClass="entr" presetSubtype="0" fill="hold" grpId="0" nodeType="afterEffect">
                                  <p:stCondLst>
                                    <p:cond delay="0"/>
                                  </p:stCondLst>
                                  <p:childTnLst>
                                    <p:set>
                                      <p:cBhvr>
                                        <p:cTn id="50" dur="1" fill="hold">
                                          <p:stCondLst>
                                            <p:cond delay="499"/>
                                          </p:stCondLst>
                                        </p:cTn>
                                        <p:tgtEl>
                                          <p:spTgt spid="26214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6217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62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autoUpdateAnimBg="0"/>
      <p:bldP spid="262148" grpId="0" animBg="1"/>
      <p:bldP spid="262149" grpId="0" autoUpdateAnimBg="0"/>
      <p:bldP spid="262150" grpId="0" autoUpdateAnimBg="0"/>
      <p:bldP spid="262151" grpId="0" autoUpdateAnimBg="0"/>
      <p:bldP spid="262174" grpId="0" animBg="1"/>
      <p:bldP spid="262175" grpId="0" animBg="1" autoUpdateAnimBg="0"/>
      <p:bldP spid="262176" grpId="0" animBg="1"/>
      <p:bldP spid="262177" grpId="0" animBg="1"/>
      <p:bldP spid="262178" grpId="0" animBg="1"/>
      <p:bldP spid="262179" grpId="0" autoUpdateAnimBg="0"/>
      <p:bldP spid="262180" grpId="0" animBg="1"/>
      <p:bldP spid="262181" grpId="0" autoUpdateAnimBg="0"/>
      <p:bldP spid="262182"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338946"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3.3 </a:t>
            </a:r>
            <a:r>
              <a:rPr lang="zh-CN" altLang="en-US" sz="2400">
                <a:solidFill>
                  <a:schemeClr val="tx1"/>
                </a:solidFill>
                <a:latin typeface="宋体" pitchFamily="2" charset="-122"/>
              </a:rPr>
              <a:t>堆栈与堆栈操作</a:t>
            </a:r>
          </a:p>
        </p:txBody>
      </p:sp>
      <p:sp>
        <p:nvSpPr>
          <p:cNvPr id="338947" name="Rectangle 3"/>
          <p:cNvSpPr>
            <a:spLocks noGrp="1" noChangeArrowheads="1"/>
          </p:cNvSpPr>
          <p:nvPr>
            <p:ph type="body" idx="4294967295"/>
          </p:nvPr>
        </p:nvSpPr>
        <p:spPr>
          <a:xfrm>
            <a:off x="457200" y="838200"/>
            <a:ext cx="8229600" cy="5199063"/>
          </a:xfrm>
        </p:spPr>
        <p:txBody>
          <a:bodyPr/>
          <a:lstStyle/>
          <a:p>
            <a:pPr>
              <a:buFontTx/>
              <a:buNone/>
            </a:pPr>
            <a:r>
              <a:rPr lang="zh-CN" altLang="en-US" b="1">
                <a:solidFill>
                  <a:srgbClr val="800000"/>
                </a:solidFill>
                <a:latin typeface="Times New Roman" pitchFamily="18" charset="0"/>
              </a:rPr>
              <a:t>硬堆栈速度快，但是容量小；</a:t>
            </a:r>
          </a:p>
          <a:p>
            <a:pPr>
              <a:buFontTx/>
              <a:buNone/>
            </a:pPr>
            <a:r>
              <a:rPr lang="zh-CN" altLang="en-US" b="1">
                <a:solidFill>
                  <a:srgbClr val="800000"/>
                </a:solidFill>
                <a:latin typeface="Times New Roman" pitchFamily="18" charset="0"/>
              </a:rPr>
              <a:t>软堆栈容量大，但是速度慢。</a:t>
            </a:r>
          </a:p>
          <a:p>
            <a:pPr>
              <a:buFontTx/>
              <a:buNone/>
            </a:pPr>
            <a:endParaRPr lang="zh-CN" altLang="en-US" b="1">
              <a:solidFill>
                <a:srgbClr val="800000"/>
              </a:solidFill>
              <a:latin typeface="Times New Roman" pitchFamily="18" charset="0"/>
            </a:endParaRPr>
          </a:p>
          <a:p>
            <a:pPr>
              <a:buFontTx/>
              <a:buNone/>
            </a:pPr>
            <a:r>
              <a:rPr lang="zh-CN" altLang="en-US" b="1">
                <a:solidFill>
                  <a:srgbClr val="800000"/>
                </a:solidFill>
                <a:latin typeface="Times New Roman" pitchFamily="18" charset="0"/>
              </a:rPr>
              <a:t>	所以一些大型计算机是把硬堆栈和软堆栈结合起来使用</a:t>
            </a:r>
            <a:endParaRPr lang="zh-CN" altLang="en-US" b="1">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8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89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89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63170"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3.3 </a:t>
            </a:r>
            <a:r>
              <a:rPr lang="zh-CN" altLang="en-US" sz="2400">
                <a:solidFill>
                  <a:schemeClr val="tx1"/>
                </a:solidFill>
                <a:latin typeface="宋体" pitchFamily="2" charset="-122"/>
              </a:rPr>
              <a:t>堆栈与堆栈操作</a:t>
            </a:r>
          </a:p>
        </p:txBody>
      </p:sp>
      <p:sp>
        <p:nvSpPr>
          <p:cNvPr id="263171" name="Rectangle 3"/>
          <p:cNvSpPr>
            <a:spLocks noGrp="1" noChangeArrowheads="1"/>
          </p:cNvSpPr>
          <p:nvPr>
            <p:ph type="body" idx="4294967295"/>
          </p:nvPr>
        </p:nvSpPr>
        <p:spPr>
          <a:xfrm>
            <a:off x="457200" y="838200"/>
            <a:ext cx="8229600" cy="5199063"/>
          </a:xfrm>
        </p:spPr>
        <p:txBody>
          <a:bodyPr/>
          <a:lstStyle/>
          <a:p>
            <a:pPr>
              <a:buFontTx/>
              <a:buNone/>
            </a:pPr>
            <a:r>
              <a:rPr lang="en-US" altLang="zh-CN" b="1">
                <a:solidFill>
                  <a:srgbClr val="800000"/>
                </a:solidFill>
                <a:latin typeface="Times New Roman" pitchFamily="18" charset="0"/>
              </a:rPr>
              <a:t>3.3.2 </a:t>
            </a:r>
            <a:r>
              <a:rPr lang="zh-CN" altLang="en-US" b="1">
                <a:solidFill>
                  <a:srgbClr val="800000"/>
                </a:solidFill>
                <a:latin typeface="Times New Roman" pitchFamily="18" charset="0"/>
              </a:rPr>
              <a:t>堆栈操作</a:t>
            </a:r>
          </a:p>
          <a:p>
            <a:pPr>
              <a:buFontTx/>
              <a:buNone/>
            </a:pPr>
            <a:r>
              <a:rPr lang="zh-CN" altLang="en-US" b="1">
                <a:latin typeface="Times New Roman" pitchFamily="18" charset="0"/>
              </a:rPr>
              <a:t>            在一般计算机中，堆栈主要用来暂存中断断点、子程序调用时的返回地址、状态标志及现场信息等，也可用于子程序调用时参数的传递，所以用于访问堆栈的指令只有进栈（压入）和出栈（弹出）两种。</a:t>
            </a:r>
          </a:p>
          <a:p>
            <a:pPr>
              <a:buFontTx/>
              <a:buNone/>
            </a:pPr>
            <a:r>
              <a:rPr lang="zh-CN" altLang="en-US" b="1">
                <a:latin typeface="Times New Roman" pitchFamily="18" charset="0"/>
              </a:rPr>
              <a:t>            在堆栈计算机（如</a:t>
            </a:r>
            <a:r>
              <a:rPr lang="en-US" altLang="zh-CN" b="1">
                <a:latin typeface="Times New Roman" pitchFamily="18" charset="0"/>
              </a:rPr>
              <a:t>HP-3000</a:t>
            </a:r>
            <a:r>
              <a:rPr lang="zh-CN" altLang="en-US" b="1">
                <a:latin typeface="Times New Roman" pitchFamily="18" charset="0"/>
              </a:rPr>
              <a:t>、</a:t>
            </a:r>
            <a:r>
              <a:rPr lang="en-US" altLang="zh-CN" b="1">
                <a:latin typeface="Times New Roman" pitchFamily="18" charset="0"/>
              </a:rPr>
              <a:t>B5000</a:t>
            </a:r>
            <a:r>
              <a:rPr lang="zh-CN" altLang="en-US" b="1">
                <a:latin typeface="Times New Roman" pitchFamily="18" charset="0"/>
              </a:rPr>
              <a:t>等）中，没有一般计算机中必备的通用寄存器，因此堆栈就成为提供操作数和保存运算结果的唯一场所。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3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3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3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67266"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Times New Roman" pitchFamily="18" charset="0"/>
              </a:rPr>
              <a:t>指令类型     </a:t>
            </a:r>
          </a:p>
        </p:txBody>
      </p:sp>
      <p:sp>
        <p:nvSpPr>
          <p:cNvPr id="267267" name="Rectangle 3"/>
          <p:cNvSpPr>
            <a:spLocks noGrp="1" noChangeArrowheads="1"/>
          </p:cNvSpPr>
          <p:nvPr>
            <p:ph type="body" idx="4294967295"/>
          </p:nvPr>
        </p:nvSpPr>
        <p:spPr>
          <a:xfrm>
            <a:off x="457200" y="838200"/>
            <a:ext cx="8229600" cy="5522913"/>
          </a:xfrm>
          <a:ln/>
        </p:spPr>
        <p:txBody>
          <a:bodyPr/>
          <a:lstStyle/>
          <a:p>
            <a:pPr>
              <a:lnSpc>
                <a:spcPct val="90000"/>
              </a:lnSpc>
              <a:buFontTx/>
              <a:buNone/>
            </a:pPr>
            <a:r>
              <a:rPr lang="en-US" altLang="zh-CN" b="1">
                <a:solidFill>
                  <a:srgbClr val="800000"/>
                </a:solidFill>
                <a:latin typeface="Times New Roman" pitchFamily="18" charset="0"/>
              </a:rPr>
              <a:t>3.4.1 </a:t>
            </a:r>
            <a:r>
              <a:rPr lang="zh-CN" altLang="en-US" b="1">
                <a:solidFill>
                  <a:srgbClr val="800000"/>
                </a:solidFill>
                <a:latin typeface="Times New Roman" pitchFamily="18" charset="0"/>
              </a:rPr>
              <a:t>数据传送类指令</a:t>
            </a:r>
          </a:p>
          <a:p>
            <a:pPr>
              <a:lnSpc>
                <a:spcPct val="90000"/>
              </a:lnSpc>
              <a:buFontTx/>
              <a:buNone/>
            </a:pPr>
            <a:r>
              <a:rPr lang="zh-CN" altLang="en-US" b="1">
                <a:latin typeface="Times New Roman" pitchFamily="18" charset="0"/>
              </a:rPr>
              <a:t>            数据传送类指令主要用于实现寄存器与寄存器之间，寄存器与主存单元之间以及两个主存单元之间的数据传送。数据传送类指令又可以细分为：</a:t>
            </a:r>
          </a:p>
          <a:p>
            <a:pPr>
              <a:lnSpc>
                <a:spcPct val="90000"/>
              </a:lnSpc>
              <a:buFontTx/>
              <a:buNone/>
            </a:pPr>
            <a:r>
              <a:rPr lang="zh-CN" altLang="en-US" b="1">
                <a:latin typeface="Times New Roman" pitchFamily="18" charset="0"/>
              </a:rPr>
              <a:t>  </a:t>
            </a:r>
            <a:r>
              <a:rPr lang="en-US" altLang="zh-CN" b="1">
                <a:latin typeface="Times New Roman" pitchFamily="18" charset="0"/>
              </a:rPr>
              <a:t>1.</a:t>
            </a:r>
            <a:r>
              <a:rPr lang="zh-CN" altLang="en-US" b="1">
                <a:latin typeface="Times New Roman" pitchFamily="18" charset="0"/>
              </a:rPr>
              <a:t>一般传送指令</a:t>
            </a:r>
          </a:p>
          <a:p>
            <a:pPr>
              <a:lnSpc>
                <a:spcPct val="90000"/>
              </a:lnSpc>
              <a:buFontTx/>
              <a:buNone/>
            </a:pPr>
            <a:r>
              <a:rPr lang="zh-CN" altLang="en-US" b="1">
                <a:latin typeface="Times New Roman" pitchFamily="18" charset="0"/>
              </a:rPr>
              <a:t>            一般传送指令（</a:t>
            </a:r>
            <a:r>
              <a:rPr lang="en-US" altLang="zh-CN" b="1">
                <a:solidFill>
                  <a:srgbClr val="FF0000"/>
                </a:solidFill>
                <a:latin typeface="Times New Roman" pitchFamily="18" charset="0"/>
              </a:rPr>
              <a:t>MOV</a:t>
            </a:r>
            <a:r>
              <a:rPr lang="zh-CN" altLang="en-US" b="1">
                <a:latin typeface="Times New Roman" pitchFamily="18" charset="0"/>
              </a:rPr>
              <a:t>）具有数据复制的性质，即数据从源地址传送到目的地址，而源地址中的内容保持不变。传送通常以字节、字、双字或数组为单位，特殊情况下也能按位为单位进行传送。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7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7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7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7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5"/>
          <p:cNvSpPr>
            <a:spLocks noGrp="1"/>
          </p:cNvSpPr>
          <p:nvPr>
            <p:ph type="ftr" sz="quarter" idx="12"/>
          </p:nvPr>
        </p:nvSpPr>
        <p:spPr/>
        <p:txBody>
          <a:bodyPr/>
          <a:lstStyle/>
          <a:p>
            <a:r>
              <a:rPr lang="zh-CN" altLang="en-US"/>
              <a:t>华南理工大学广州学院</a:t>
            </a:r>
          </a:p>
        </p:txBody>
      </p:sp>
      <p:sp>
        <p:nvSpPr>
          <p:cNvPr id="268290" name="Rectangle 2"/>
          <p:cNvSpPr>
            <a:spLocks noGrp="1" noChangeArrowheads="1"/>
          </p:cNvSpPr>
          <p:nvPr>
            <p:ph type="title"/>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宋体" pitchFamily="2" charset="-122"/>
              </a:rPr>
              <a:t>指令类型</a:t>
            </a:r>
          </a:p>
        </p:txBody>
      </p:sp>
      <p:sp>
        <p:nvSpPr>
          <p:cNvPr id="268291" name="Rectangle 3"/>
          <p:cNvSpPr>
            <a:spLocks noGrp="1" noChangeArrowheads="1"/>
          </p:cNvSpPr>
          <p:nvPr>
            <p:ph type="body" idx="1"/>
          </p:nvPr>
        </p:nvSpPr>
        <p:spPr>
          <a:xfrm>
            <a:off x="381000" y="836613"/>
            <a:ext cx="8382000" cy="5105400"/>
          </a:xfrm>
        </p:spPr>
        <p:txBody>
          <a:bodyPr/>
          <a:lstStyle/>
          <a:p>
            <a:pPr>
              <a:buFontTx/>
              <a:buNone/>
            </a:pPr>
            <a:r>
              <a:rPr lang="en-US" altLang="zh-CN" b="1">
                <a:latin typeface="Times New Roman" pitchFamily="18" charset="0"/>
              </a:rPr>
              <a:t>  ⑴</a:t>
            </a:r>
            <a:r>
              <a:rPr lang="zh-CN" altLang="en-US" b="1">
                <a:latin typeface="Times New Roman" pitchFamily="18" charset="0"/>
              </a:rPr>
              <a:t>主存单元之间的传送</a:t>
            </a:r>
          </a:p>
          <a:p>
            <a:pPr>
              <a:buFontTx/>
              <a:buNone/>
            </a:pPr>
            <a:r>
              <a:rPr lang="zh-CN" altLang="en-US" b="1">
                <a:latin typeface="Times New Roman" pitchFamily="18" charset="0"/>
              </a:rPr>
              <a:t>   </a:t>
            </a:r>
            <a:r>
              <a:rPr lang="en-US" altLang="zh-CN" b="1">
                <a:latin typeface="Times New Roman" pitchFamily="18" charset="0"/>
              </a:rPr>
              <a:t>MOV mem</a:t>
            </a:r>
            <a:r>
              <a:rPr lang="en-US" altLang="zh-CN" b="1" baseline="-30000">
                <a:latin typeface="Times New Roman" pitchFamily="18" charset="0"/>
              </a:rPr>
              <a:t>2</a:t>
            </a:r>
            <a:r>
              <a:rPr lang="en-US" altLang="zh-CN" b="1">
                <a:latin typeface="Times New Roman" pitchFamily="18" charset="0"/>
              </a:rPr>
              <a:t>,mem</a:t>
            </a:r>
            <a:r>
              <a:rPr lang="en-US" altLang="zh-CN" b="1" baseline="-30000">
                <a:latin typeface="Times New Roman" pitchFamily="18" charset="0"/>
              </a:rPr>
              <a:t>1</a:t>
            </a:r>
            <a:r>
              <a:rPr lang="zh-CN" altLang="en-US" b="1">
                <a:latin typeface="Times New Roman" pitchFamily="18" charset="0"/>
              </a:rPr>
              <a:t>，其含义为 </a:t>
            </a:r>
            <a:r>
              <a:rPr lang="en-US" altLang="zh-CN" b="1">
                <a:latin typeface="Times New Roman" pitchFamily="18" charset="0"/>
              </a:rPr>
              <a:t>(mem</a:t>
            </a:r>
            <a:r>
              <a:rPr lang="en-US" altLang="zh-CN" b="1" baseline="-30000">
                <a:latin typeface="Times New Roman" pitchFamily="18" charset="0"/>
              </a:rPr>
              <a:t>1</a:t>
            </a:r>
            <a:r>
              <a:rPr lang="en-US" altLang="zh-CN" b="1">
                <a:latin typeface="Times New Roman" pitchFamily="18" charset="0"/>
              </a:rPr>
              <a:t>)→mem</a:t>
            </a:r>
            <a:r>
              <a:rPr lang="en-US" altLang="zh-CN" b="1" baseline="-30000">
                <a:latin typeface="Times New Roman" pitchFamily="18" charset="0"/>
              </a:rPr>
              <a:t>2</a:t>
            </a:r>
            <a:endParaRPr lang="en-US" altLang="zh-CN" b="1">
              <a:latin typeface="Times New Roman" pitchFamily="18" charset="0"/>
            </a:endParaRPr>
          </a:p>
          <a:p>
            <a:pPr>
              <a:buFontTx/>
              <a:buNone/>
            </a:pPr>
            <a:r>
              <a:rPr lang="en-US" altLang="zh-CN" b="1">
                <a:latin typeface="Times New Roman" pitchFamily="18" charset="0"/>
              </a:rPr>
              <a:t>  ⑵</a:t>
            </a:r>
            <a:r>
              <a:rPr lang="zh-CN" altLang="en-US" b="1">
                <a:latin typeface="Times New Roman" pitchFamily="18" charset="0"/>
              </a:rPr>
              <a:t>从主存单元传送到寄存器</a:t>
            </a:r>
          </a:p>
          <a:p>
            <a:pPr>
              <a:buFontTx/>
              <a:buNone/>
            </a:pPr>
            <a:r>
              <a:rPr lang="zh-CN" altLang="en-US" b="1">
                <a:latin typeface="Times New Roman" pitchFamily="18" charset="0"/>
              </a:rPr>
              <a:t>    </a:t>
            </a:r>
            <a:r>
              <a:rPr lang="en-US" altLang="zh-CN" b="1">
                <a:latin typeface="Times New Roman" pitchFamily="18" charset="0"/>
              </a:rPr>
              <a:t>MOV reg,mem</a:t>
            </a:r>
            <a:r>
              <a:rPr lang="zh-CN" altLang="en-US" b="1">
                <a:latin typeface="Times New Roman" pitchFamily="18" charset="0"/>
              </a:rPr>
              <a:t>，其含义为 </a:t>
            </a:r>
            <a:r>
              <a:rPr lang="en-US" altLang="zh-CN" b="1">
                <a:latin typeface="Times New Roman" pitchFamily="18" charset="0"/>
              </a:rPr>
              <a:t>(mem)→reg</a:t>
            </a:r>
          </a:p>
          <a:p>
            <a:pPr>
              <a:buFontTx/>
              <a:buNone/>
            </a:pPr>
            <a:r>
              <a:rPr lang="en-US" altLang="zh-CN" b="1">
                <a:latin typeface="Times New Roman" pitchFamily="18" charset="0"/>
              </a:rPr>
              <a:t>          </a:t>
            </a:r>
            <a:r>
              <a:rPr lang="zh-CN" altLang="en-US" b="1">
                <a:latin typeface="Times New Roman" pitchFamily="18" charset="0"/>
              </a:rPr>
              <a:t>在有些计算机中，该指令用助记符</a:t>
            </a:r>
            <a:r>
              <a:rPr lang="en-US" altLang="zh-CN" b="1">
                <a:latin typeface="Times New Roman" pitchFamily="18" charset="0"/>
              </a:rPr>
              <a:t>LOAD</a:t>
            </a:r>
            <a:r>
              <a:rPr lang="zh-CN" altLang="en-US" b="1">
                <a:latin typeface="Times New Roman" pitchFamily="18" charset="0"/>
              </a:rPr>
              <a:t>表示，又称为取数指令。</a:t>
            </a:r>
            <a:endParaRPr lang="zh-CN" altLang="en-US" b="1" baseline="-300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8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8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8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82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68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5"/>
          <p:cNvSpPr>
            <a:spLocks noGrp="1"/>
          </p:cNvSpPr>
          <p:nvPr>
            <p:ph type="ftr" sz="quarter" idx="12"/>
          </p:nvPr>
        </p:nvSpPr>
        <p:spPr/>
        <p:txBody>
          <a:bodyPr/>
          <a:lstStyle/>
          <a:p>
            <a:r>
              <a:rPr lang="zh-CN" altLang="en-US"/>
              <a:t>华南理工大学广州学院</a:t>
            </a:r>
          </a:p>
        </p:txBody>
      </p:sp>
      <p:sp>
        <p:nvSpPr>
          <p:cNvPr id="300034" name="Rectangle 2"/>
          <p:cNvSpPr>
            <a:spLocks noGrp="1" noChangeArrowheads="1"/>
          </p:cNvSpPr>
          <p:nvPr>
            <p:ph type="title"/>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宋体" pitchFamily="2" charset="-122"/>
              </a:rPr>
              <a:t>指令类型</a:t>
            </a:r>
          </a:p>
        </p:txBody>
      </p:sp>
      <p:sp>
        <p:nvSpPr>
          <p:cNvPr id="300035" name="Rectangle 3"/>
          <p:cNvSpPr>
            <a:spLocks noGrp="1" noChangeArrowheads="1"/>
          </p:cNvSpPr>
          <p:nvPr>
            <p:ph type="body" idx="1"/>
          </p:nvPr>
        </p:nvSpPr>
        <p:spPr>
          <a:xfrm>
            <a:off x="381000" y="914400"/>
            <a:ext cx="8382000" cy="5027613"/>
          </a:xfrm>
        </p:spPr>
        <p:txBody>
          <a:bodyPr/>
          <a:lstStyle/>
          <a:p>
            <a:pPr>
              <a:buFontTx/>
              <a:buNone/>
            </a:pPr>
            <a:r>
              <a:rPr lang="en-US" altLang="zh-CN" b="1">
                <a:latin typeface="Times New Roman" pitchFamily="18" charset="0"/>
              </a:rPr>
              <a:t>  ⑶</a:t>
            </a:r>
            <a:r>
              <a:rPr lang="zh-CN" altLang="en-US" b="1">
                <a:latin typeface="Times New Roman" pitchFamily="18" charset="0"/>
              </a:rPr>
              <a:t>从寄存器传送到主存单元</a:t>
            </a:r>
          </a:p>
          <a:p>
            <a:pPr>
              <a:buFontTx/>
              <a:buNone/>
            </a:pPr>
            <a:r>
              <a:rPr lang="zh-CN" altLang="en-US" b="1">
                <a:latin typeface="Times New Roman" pitchFamily="18" charset="0"/>
              </a:rPr>
              <a:t>    </a:t>
            </a:r>
            <a:r>
              <a:rPr lang="en-US" altLang="zh-CN" b="1">
                <a:latin typeface="Times New Roman" pitchFamily="18" charset="0"/>
              </a:rPr>
              <a:t>MOV mem,reg</a:t>
            </a:r>
            <a:r>
              <a:rPr lang="zh-CN" altLang="en-US" b="1">
                <a:latin typeface="Times New Roman" pitchFamily="18" charset="0"/>
              </a:rPr>
              <a:t>，其含义为 </a:t>
            </a:r>
            <a:r>
              <a:rPr lang="en-US" altLang="zh-CN" b="1">
                <a:latin typeface="Times New Roman" pitchFamily="18" charset="0"/>
              </a:rPr>
              <a:t>(reg)→mem</a:t>
            </a:r>
          </a:p>
          <a:p>
            <a:pPr>
              <a:buFontTx/>
              <a:buNone/>
            </a:pPr>
            <a:r>
              <a:rPr lang="en-US" altLang="zh-CN" b="1">
                <a:latin typeface="Times New Roman" pitchFamily="18" charset="0"/>
              </a:rPr>
              <a:t>          </a:t>
            </a:r>
            <a:r>
              <a:rPr lang="zh-CN" altLang="en-US" b="1">
                <a:latin typeface="Times New Roman" pitchFamily="18" charset="0"/>
              </a:rPr>
              <a:t>在有些计算机里，该指令用助记符</a:t>
            </a:r>
            <a:r>
              <a:rPr lang="en-US" altLang="zh-CN" b="1">
                <a:latin typeface="Times New Roman" pitchFamily="18" charset="0"/>
              </a:rPr>
              <a:t>STORE</a:t>
            </a:r>
            <a:r>
              <a:rPr lang="zh-CN" altLang="en-US" b="1">
                <a:latin typeface="Times New Roman" pitchFamily="18" charset="0"/>
              </a:rPr>
              <a:t>表示，又称为存数指令。</a:t>
            </a:r>
          </a:p>
          <a:p>
            <a:pPr>
              <a:buFontTx/>
              <a:buNone/>
            </a:pPr>
            <a:r>
              <a:rPr lang="zh-CN" altLang="en-US" b="1">
                <a:latin typeface="Times New Roman" pitchFamily="18" charset="0"/>
              </a:rPr>
              <a:t>  ⑷寄存器之间的传送</a:t>
            </a:r>
          </a:p>
          <a:p>
            <a:pPr>
              <a:buFontTx/>
              <a:buNone/>
            </a:pPr>
            <a:r>
              <a:rPr lang="zh-CN" altLang="en-US" b="1">
                <a:latin typeface="Times New Roman" pitchFamily="18" charset="0"/>
              </a:rPr>
              <a:t>    </a:t>
            </a:r>
            <a:r>
              <a:rPr lang="en-US" altLang="zh-CN" b="1">
                <a:latin typeface="Times New Roman" pitchFamily="18" charset="0"/>
              </a:rPr>
              <a:t>MOV reg</a:t>
            </a:r>
            <a:r>
              <a:rPr lang="en-US" altLang="zh-CN" b="1" baseline="-30000">
                <a:latin typeface="Times New Roman" pitchFamily="18" charset="0"/>
              </a:rPr>
              <a:t>2</a:t>
            </a:r>
            <a:r>
              <a:rPr lang="en-US" altLang="zh-CN" b="1">
                <a:latin typeface="Times New Roman" pitchFamily="18" charset="0"/>
              </a:rPr>
              <a:t>,reg</a:t>
            </a:r>
            <a:r>
              <a:rPr lang="en-US" altLang="zh-CN" b="1" baseline="-30000">
                <a:latin typeface="Times New Roman" pitchFamily="18" charset="0"/>
              </a:rPr>
              <a:t>1</a:t>
            </a:r>
            <a:r>
              <a:rPr lang="zh-CN" altLang="en-US" b="1">
                <a:latin typeface="Times New Roman" pitchFamily="18" charset="0"/>
              </a:rPr>
              <a:t>，其含义为 </a:t>
            </a:r>
            <a:r>
              <a:rPr lang="en-US" altLang="zh-CN" b="1">
                <a:latin typeface="Times New Roman" pitchFamily="18" charset="0"/>
              </a:rPr>
              <a:t>(reg</a:t>
            </a:r>
            <a:r>
              <a:rPr lang="en-US" altLang="zh-CN" b="1" baseline="-30000">
                <a:latin typeface="Times New Roman" pitchFamily="18" charset="0"/>
              </a:rPr>
              <a:t>1</a:t>
            </a:r>
            <a:r>
              <a:rPr lang="en-US" altLang="zh-CN" b="1">
                <a:latin typeface="Times New Roman" pitchFamily="18" charset="0"/>
              </a:rPr>
              <a:t>)→reg</a:t>
            </a:r>
            <a:r>
              <a:rPr lang="en-US" altLang="zh-CN" b="1" baseline="-30000">
                <a:latin typeface="Times New Roman" pitchFamily="18" charset="0"/>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0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00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00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00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00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69314"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宋体" pitchFamily="2" charset="-122"/>
              </a:rPr>
              <a:t>指令类型     </a:t>
            </a:r>
          </a:p>
        </p:txBody>
      </p:sp>
      <p:sp>
        <p:nvSpPr>
          <p:cNvPr id="269315" name="Rectangle 3"/>
          <p:cNvSpPr>
            <a:spLocks noGrp="1" noChangeArrowheads="1"/>
          </p:cNvSpPr>
          <p:nvPr>
            <p:ph type="body" idx="4294967295"/>
          </p:nvPr>
        </p:nvSpPr>
        <p:spPr>
          <a:xfrm>
            <a:off x="381000" y="838200"/>
            <a:ext cx="8382000" cy="5751513"/>
          </a:xfrm>
        </p:spPr>
        <p:txBody>
          <a:bodyPr/>
          <a:lstStyle/>
          <a:p>
            <a:pPr>
              <a:lnSpc>
                <a:spcPct val="90000"/>
              </a:lnSpc>
              <a:buFontTx/>
              <a:buNone/>
            </a:pPr>
            <a:r>
              <a:rPr lang="en-US" altLang="zh-CN" b="1">
                <a:latin typeface="Times New Roman" pitchFamily="18" charset="0"/>
              </a:rPr>
              <a:t>2.</a:t>
            </a:r>
            <a:r>
              <a:rPr lang="zh-CN" altLang="en-US" b="1">
                <a:latin typeface="Times New Roman" pitchFamily="18" charset="0"/>
              </a:rPr>
              <a:t>堆栈操作指令</a:t>
            </a:r>
          </a:p>
          <a:p>
            <a:pPr>
              <a:lnSpc>
                <a:spcPct val="90000"/>
              </a:lnSpc>
              <a:buFontTx/>
              <a:buNone/>
            </a:pPr>
            <a:r>
              <a:rPr lang="zh-CN" altLang="en-US" b="1">
                <a:latin typeface="Times New Roman" pitchFamily="18" charset="0"/>
              </a:rPr>
              <a:t>           堆栈指令是一种特殊的数据传送指令，分为进栈（</a:t>
            </a:r>
            <a:r>
              <a:rPr lang="en-US" altLang="zh-CN" b="1">
                <a:solidFill>
                  <a:srgbClr val="FF0000"/>
                </a:solidFill>
                <a:latin typeface="Times New Roman" pitchFamily="18" charset="0"/>
              </a:rPr>
              <a:t>PUSH</a:t>
            </a:r>
            <a:r>
              <a:rPr lang="zh-CN" altLang="en-US" b="1">
                <a:latin typeface="Times New Roman" pitchFamily="18" charset="0"/>
              </a:rPr>
              <a:t>）和出栈（</a:t>
            </a:r>
            <a:r>
              <a:rPr lang="en-US" altLang="zh-CN" b="1">
                <a:solidFill>
                  <a:srgbClr val="FF0000"/>
                </a:solidFill>
                <a:latin typeface="Times New Roman" pitchFamily="18" charset="0"/>
              </a:rPr>
              <a:t>POP</a:t>
            </a:r>
            <a:r>
              <a:rPr lang="zh-CN" altLang="en-US" b="1">
                <a:latin typeface="Times New Roman" pitchFamily="18" charset="0"/>
              </a:rPr>
              <a:t>）两种。</a:t>
            </a:r>
          </a:p>
          <a:p>
            <a:pPr>
              <a:lnSpc>
                <a:spcPct val="90000"/>
              </a:lnSpc>
              <a:buFontTx/>
              <a:buNone/>
            </a:pPr>
            <a:r>
              <a:rPr lang="zh-CN" altLang="en-US" b="1">
                <a:latin typeface="Times New Roman" pitchFamily="18" charset="0"/>
              </a:rPr>
              <a:t>           如果堆栈（指软堆栈）是主存的一个特定区域，所以对堆栈的操作也就是对存储器的操作。</a:t>
            </a:r>
          </a:p>
          <a:p>
            <a:pPr>
              <a:lnSpc>
                <a:spcPct val="90000"/>
              </a:lnSpc>
              <a:buFontTx/>
              <a:buNone/>
            </a:pPr>
            <a:r>
              <a:rPr lang="en-US" altLang="zh-CN" b="1">
                <a:latin typeface="Times New Roman" pitchFamily="18" charset="0"/>
              </a:rPr>
              <a:t>3.</a:t>
            </a:r>
            <a:r>
              <a:rPr lang="zh-CN" altLang="en-US" b="1">
                <a:latin typeface="Times New Roman" pitchFamily="18" charset="0"/>
              </a:rPr>
              <a:t>数据交换指令</a:t>
            </a:r>
          </a:p>
          <a:p>
            <a:pPr>
              <a:lnSpc>
                <a:spcPct val="90000"/>
              </a:lnSpc>
              <a:buFontTx/>
              <a:buNone/>
            </a:pPr>
            <a:r>
              <a:rPr lang="zh-CN" altLang="en-US" b="1">
                <a:latin typeface="Times New Roman" pitchFamily="18" charset="0"/>
              </a:rPr>
              <a:t>            前述指令的传送都是单方向的，然而，数据传送也可以是双方向的，即将源操作数与目的操作数（一个字节或一个字）相互交换位置。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9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9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9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93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69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70338"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宋体" pitchFamily="2" charset="-122"/>
              </a:rPr>
              <a:t>指令类型     </a:t>
            </a:r>
          </a:p>
        </p:txBody>
      </p:sp>
      <p:sp>
        <p:nvSpPr>
          <p:cNvPr id="270339" name="Rectangle 3"/>
          <p:cNvSpPr>
            <a:spLocks noGrp="1" noChangeArrowheads="1"/>
          </p:cNvSpPr>
          <p:nvPr>
            <p:ph type="body" idx="4294967295"/>
          </p:nvPr>
        </p:nvSpPr>
        <p:spPr>
          <a:xfrm>
            <a:off x="457200" y="838200"/>
            <a:ext cx="8229600" cy="5199063"/>
          </a:xfrm>
        </p:spPr>
        <p:txBody>
          <a:bodyPr/>
          <a:lstStyle/>
          <a:p>
            <a:pPr>
              <a:buFontTx/>
              <a:buNone/>
            </a:pPr>
            <a:r>
              <a:rPr lang="en-US" altLang="zh-CN" b="1">
                <a:solidFill>
                  <a:srgbClr val="800000"/>
                </a:solidFill>
                <a:latin typeface="Times New Roman" pitchFamily="18" charset="0"/>
              </a:rPr>
              <a:t>3.4.2 </a:t>
            </a:r>
            <a:r>
              <a:rPr lang="zh-CN" altLang="en-US" b="1">
                <a:solidFill>
                  <a:srgbClr val="800000"/>
                </a:solidFill>
                <a:latin typeface="Times New Roman" pitchFamily="18" charset="0"/>
              </a:rPr>
              <a:t>运算类指令</a:t>
            </a:r>
          </a:p>
          <a:p>
            <a:pPr>
              <a:buFontTx/>
              <a:buNone/>
            </a:pPr>
            <a:r>
              <a:rPr lang="en-US" altLang="zh-CN" b="1">
                <a:latin typeface="Times New Roman" pitchFamily="18" charset="0"/>
              </a:rPr>
              <a:t>1.</a:t>
            </a:r>
            <a:r>
              <a:rPr lang="zh-CN" altLang="en-US" b="1">
                <a:latin typeface="Times New Roman" pitchFamily="18" charset="0"/>
              </a:rPr>
              <a:t>算术运算指令</a:t>
            </a:r>
          </a:p>
          <a:p>
            <a:pPr>
              <a:buFontTx/>
              <a:buNone/>
            </a:pPr>
            <a:r>
              <a:rPr lang="zh-CN" altLang="en-US" b="1">
                <a:latin typeface="Times New Roman" pitchFamily="18" charset="0"/>
              </a:rPr>
              <a:t>            算术运算指令主要用于进行定点和浮点运算。这类运算包括加、减、乘、除以及加</a:t>
            </a:r>
            <a:r>
              <a:rPr lang="en-US" altLang="zh-CN" b="1">
                <a:latin typeface="Times New Roman" pitchFamily="18" charset="0"/>
              </a:rPr>
              <a:t>1</a:t>
            </a:r>
            <a:r>
              <a:rPr lang="zh-CN" altLang="en-US" b="1">
                <a:latin typeface="Times New Roman" pitchFamily="18" charset="0"/>
              </a:rPr>
              <a:t>、减</a:t>
            </a:r>
            <a:r>
              <a:rPr lang="en-US" altLang="zh-CN" b="1">
                <a:latin typeface="Times New Roman" pitchFamily="18" charset="0"/>
              </a:rPr>
              <a:t>1</a:t>
            </a:r>
            <a:r>
              <a:rPr lang="zh-CN" altLang="en-US" b="1">
                <a:latin typeface="Times New Roman" pitchFamily="18" charset="0"/>
              </a:rPr>
              <a:t>、比较等，有些机器还有十进制算术运算指令。</a:t>
            </a:r>
          </a:p>
          <a:p>
            <a:pPr>
              <a:buFontTx/>
              <a:buNone/>
            </a:pPr>
            <a:r>
              <a:rPr lang="zh-CN" altLang="en-US" b="1">
                <a:latin typeface="Times New Roman" pitchFamily="18" charset="0"/>
              </a:rPr>
              <a:t>            绝大多数算术运算指令都会影响到状态标志位，通常的标志位有进位、溢出、全零、正负和奇偶等。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0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0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0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0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 name="日期占位符 3"/>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11" name="页脚占位符 5"/>
          <p:cNvSpPr>
            <a:spLocks noGrp="1"/>
          </p:cNvSpPr>
          <p:nvPr>
            <p:ph type="ftr" sz="quarter" idx="12"/>
          </p:nvPr>
        </p:nvSpPr>
        <p:spPr/>
        <p:txBody>
          <a:bodyPr/>
          <a:lstStyle/>
          <a:p>
            <a:r>
              <a:rPr lang="zh-CN" altLang="en-US"/>
              <a:t>华南理工大学广州学院</a:t>
            </a:r>
          </a:p>
        </p:txBody>
      </p:sp>
      <p:sp>
        <p:nvSpPr>
          <p:cNvPr id="271362" name="Rectangle 2"/>
          <p:cNvSpPr>
            <a:spLocks noGrp="1" noChangeArrowheads="1"/>
          </p:cNvSpPr>
          <p:nvPr>
            <p:ph type="title"/>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宋体" pitchFamily="2" charset="-122"/>
              </a:rPr>
              <a:t>指令类型</a:t>
            </a:r>
            <a:endParaRPr lang="zh-CN" altLang="en-US" sz="3600">
              <a:latin typeface="Times New Roman" pitchFamily="18" charset="0"/>
            </a:endParaRPr>
          </a:p>
        </p:txBody>
      </p:sp>
      <p:sp>
        <p:nvSpPr>
          <p:cNvPr id="271363" name="Rectangle 3"/>
          <p:cNvSpPr>
            <a:spLocks noGrp="1" noChangeArrowheads="1"/>
          </p:cNvSpPr>
          <p:nvPr>
            <p:ph type="body" idx="1"/>
          </p:nvPr>
        </p:nvSpPr>
        <p:spPr>
          <a:xfrm>
            <a:off x="304800" y="762000"/>
            <a:ext cx="8305800" cy="4876800"/>
          </a:xfrm>
        </p:spPr>
        <p:txBody>
          <a:bodyPr/>
          <a:lstStyle/>
          <a:p>
            <a:pPr>
              <a:buFontTx/>
              <a:buNone/>
            </a:pPr>
            <a:r>
              <a:rPr lang="en-US" altLang="zh-CN" b="1">
                <a:latin typeface="Times New Roman" pitchFamily="18" charset="0"/>
              </a:rPr>
              <a:t>2.</a:t>
            </a:r>
            <a:r>
              <a:rPr lang="zh-CN" altLang="en-US" b="1">
                <a:latin typeface="Times New Roman" pitchFamily="18" charset="0"/>
              </a:rPr>
              <a:t>逻辑运算指令</a:t>
            </a:r>
          </a:p>
          <a:p>
            <a:pPr>
              <a:buFontTx/>
              <a:buNone/>
            </a:pPr>
            <a:r>
              <a:rPr lang="zh-CN" altLang="en-US" b="1">
                <a:latin typeface="Times New Roman" pitchFamily="18" charset="0"/>
              </a:rPr>
              <a:t>            一般计算机都具有与、或、非、异或等逻辑运算指令。这类指令在没有设置专门的位操作指令的计算机中常用于对数据字（字节）中某些位（一位或多位）进行操作。</a:t>
            </a:r>
          </a:p>
          <a:p>
            <a:pPr>
              <a:buFontTx/>
              <a:buNone/>
            </a:pPr>
            <a:r>
              <a:rPr lang="en-US" altLang="zh-CN" b="1">
                <a:latin typeface="Times New Roman" pitchFamily="18" charset="0"/>
              </a:rPr>
              <a:t>(1)</a:t>
            </a:r>
            <a:r>
              <a:rPr lang="zh-CN" altLang="en-US" b="1">
                <a:latin typeface="Times New Roman" pitchFamily="18" charset="0"/>
              </a:rPr>
              <a:t>按位测（位检查）</a:t>
            </a:r>
          </a:p>
        </p:txBody>
      </p:sp>
      <p:sp>
        <p:nvSpPr>
          <p:cNvPr id="271364" name="Line 4"/>
          <p:cNvSpPr>
            <a:spLocks noChangeShapeType="1"/>
          </p:cNvSpPr>
          <p:nvPr/>
        </p:nvSpPr>
        <p:spPr bwMode="auto">
          <a:xfrm>
            <a:off x="1066800" y="5516563"/>
            <a:ext cx="3581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1365" name="Text Box 5"/>
          <p:cNvSpPr txBox="1">
            <a:spLocks noChangeArrowheads="1"/>
          </p:cNvSpPr>
          <p:nvPr/>
        </p:nvSpPr>
        <p:spPr bwMode="auto">
          <a:xfrm>
            <a:off x="1676400" y="4449763"/>
            <a:ext cx="3657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a:t> XXXXXXXX</a:t>
            </a:r>
          </a:p>
        </p:txBody>
      </p:sp>
      <p:sp>
        <p:nvSpPr>
          <p:cNvPr id="271366" name="Text Box 6"/>
          <p:cNvSpPr txBox="1">
            <a:spLocks noChangeArrowheads="1"/>
          </p:cNvSpPr>
          <p:nvPr/>
        </p:nvSpPr>
        <p:spPr bwMode="auto">
          <a:xfrm>
            <a:off x="2667000" y="4449763"/>
            <a:ext cx="762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a:solidFill>
                  <a:srgbClr val="FF0000"/>
                </a:solidFill>
              </a:rPr>
              <a:t>X</a:t>
            </a:r>
          </a:p>
        </p:txBody>
      </p:sp>
      <p:sp>
        <p:nvSpPr>
          <p:cNvPr id="271367" name="Text Box 7"/>
          <p:cNvSpPr txBox="1">
            <a:spLocks noChangeArrowheads="1"/>
          </p:cNvSpPr>
          <p:nvPr/>
        </p:nvSpPr>
        <p:spPr bwMode="auto">
          <a:xfrm>
            <a:off x="1143000" y="4983163"/>
            <a:ext cx="4114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a:t>∧  0 0 0 1 0 0 0 0</a:t>
            </a:r>
          </a:p>
        </p:txBody>
      </p:sp>
      <p:sp>
        <p:nvSpPr>
          <p:cNvPr id="271368" name="Text Box 8"/>
          <p:cNvSpPr txBox="1">
            <a:spLocks noChangeArrowheads="1"/>
          </p:cNvSpPr>
          <p:nvPr/>
        </p:nvSpPr>
        <p:spPr bwMode="auto">
          <a:xfrm>
            <a:off x="1752600" y="5516563"/>
            <a:ext cx="3352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a:t>0 0 0 </a:t>
            </a:r>
            <a:r>
              <a:rPr lang="en-US" altLang="zh-CN" sz="3200">
                <a:solidFill>
                  <a:srgbClr val="FF0000"/>
                </a:solidFill>
              </a:rPr>
              <a:t>X</a:t>
            </a:r>
            <a:r>
              <a:rPr lang="en-US" altLang="zh-CN" sz="3200"/>
              <a:t> 0 0 0 0</a:t>
            </a:r>
          </a:p>
        </p:txBody>
      </p:sp>
      <p:sp>
        <p:nvSpPr>
          <p:cNvPr id="271369" name="Text Box 9"/>
          <p:cNvSpPr txBox="1">
            <a:spLocks noChangeArrowheads="1"/>
          </p:cNvSpPr>
          <p:nvPr/>
        </p:nvSpPr>
        <p:spPr bwMode="auto">
          <a:xfrm>
            <a:off x="5105400" y="5029200"/>
            <a:ext cx="3200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00"/>
                </a:solidFill>
              </a:rPr>
              <a:t>AND AL,10H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1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1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1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136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136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136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7136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7136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71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autoUpdateAnimBg="0"/>
      <p:bldP spid="271364" grpId="0" animBg="1"/>
      <p:bldP spid="271365" grpId="0" autoUpdateAnimBg="0"/>
      <p:bldP spid="271366" grpId="0" autoUpdateAnimBg="0"/>
      <p:bldP spid="271367" grpId="0" autoUpdateAnimBg="0"/>
      <p:bldP spid="271368" grpId="0" autoUpdateAnimBg="0"/>
      <p:bldP spid="271369"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7" name="日期占位符 3"/>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18" name="页脚占位符 5"/>
          <p:cNvSpPr>
            <a:spLocks noGrp="1"/>
          </p:cNvSpPr>
          <p:nvPr>
            <p:ph type="ftr" sz="quarter" idx="12"/>
          </p:nvPr>
        </p:nvSpPr>
        <p:spPr/>
        <p:txBody>
          <a:bodyPr/>
          <a:lstStyle/>
          <a:p>
            <a:r>
              <a:rPr lang="zh-CN" altLang="en-US"/>
              <a:t>华南理工大学广州学院</a:t>
            </a:r>
          </a:p>
        </p:txBody>
      </p:sp>
      <p:sp>
        <p:nvSpPr>
          <p:cNvPr id="272386" name="Rectangle 2"/>
          <p:cNvSpPr>
            <a:spLocks noGrp="1" noChangeArrowheads="1"/>
          </p:cNvSpPr>
          <p:nvPr>
            <p:ph type="title"/>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宋体" pitchFamily="2" charset="-122"/>
              </a:rPr>
              <a:t>指令类型</a:t>
            </a:r>
            <a:endParaRPr lang="zh-CN" altLang="en-US" sz="3200">
              <a:latin typeface="Times New Roman" pitchFamily="18" charset="0"/>
            </a:endParaRPr>
          </a:p>
        </p:txBody>
      </p:sp>
      <p:sp>
        <p:nvSpPr>
          <p:cNvPr id="272387" name="Rectangle 3"/>
          <p:cNvSpPr>
            <a:spLocks noGrp="1" noChangeArrowheads="1"/>
          </p:cNvSpPr>
          <p:nvPr>
            <p:ph type="body" idx="1"/>
          </p:nvPr>
        </p:nvSpPr>
        <p:spPr>
          <a:xfrm>
            <a:off x="304800" y="914400"/>
            <a:ext cx="8458200" cy="5122863"/>
          </a:xfrm>
        </p:spPr>
        <p:txBody>
          <a:bodyPr/>
          <a:lstStyle/>
          <a:p>
            <a:pPr>
              <a:buFontTx/>
              <a:buNone/>
            </a:pPr>
            <a:r>
              <a:rPr lang="en-US" altLang="zh-CN" b="1">
                <a:latin typeface="Times New Roman" pitchFamily="18" charset="0"/>
              </a:rPr>
              <a:t>(2)</a:t>
            </a:r>
            <a:r>
              <a:rPr lang="zh-CN" altLang="en-US" b="1">
                <a:latin typeface="Times New Roman" pitchFamily="18" charset="0"/>
              </a:rPr>
              <a:t>按位清（位清除）</a:t>
            </a:r>
          </a:p>
        </p:txBody>
      </p:sp>
      <p:sp>
        <p:nvSpPr>
          <p:cNvPr id="272388" name="Text Box 4"/>
          <p:cNvSpPr txBox="1">
            <a:spLocks noChangeArrowheads="1"/>
          </p:cNvSpPr>
          <p:nvPr/>
        </p:nvSpPr>
        <p:spPr bwMode="auto">
          <a:xfrm>
            <a:off x="1752600" y="1676400"/>
            <a:ext cx="365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a:t> XXXXXXXX</a:t>
            </a:r>
          </a:p>
        </p:txBody>
      </p:sp>
      <p:sp>
        <p:nvSpPr>
          <p:cNvPr id="272389" name="Text Box 5"/>
          <p:cNvSpPr txBox="1">
            <a:spLocks noChangeArrowheads="1"/>
          </p:cNvSpPr>
          <p:nvPr/>
        </p:nvSpPr>
        <p:spPr bwMode="auto">
          <a:xfrm>
            <a:off x="1219200" y="2209800"/>
            <a:ext cx="411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a:t>∧  1 1 1 1 1 1 0 1</a:t>
            </a:r>
          </a:p>
        </p:txBody>
      </p:sp>
      <p:sp>
        <p:nvSpPr>
          <p:cNvPr id="272390" name="Text Box 6"/>
          <p:cNvSpPr txBox="1">
            <a:spLocks noChangeArrowheads="1"/>
          </p:cNvSpPr>
          <p:nvPr/>
        </p:nvSpPr>
        <p:spPr bwMode="auto">
          <a:xfrm>
            <a:off x="1828800" y="27432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a:t>XXXXXX </a:t>
            </a:r>
            <a:r>
              <a:rPr lang="en-US" altLang="zh-CN" sz="3200">
                <a:solidFill>
                  <a:srgbClr val="FF0000"/>
                </a:solidFill>
              </a:rPr>
              <a:t>0</a:t>
            </a:r>
            <a:r>
              <a:rPr lang="en-US" altLang="zh-CN" sz="3200"/>
              <a:t>X</a:t>
            </a:r>
          </a:p>
        </p:txBody>
      </p:sp>
      <p:sp>
        <p:nvSpPr>
          <p:cNvPr id="272391" name="Text Box 7"/>
          <p:cNvSpPr txBox="1">
            <a:spLocks noChangeArrowheads="1"/>
          </p:cNvSpPr>
          <p:nvPr/>
        </p:nvSpPr>
        <p:spPr bwMode="auto">
          <a:xfrm>
            <a:off x="3635375" y="1676400"/>
            <a:ext cx="76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a:solidFill>
                  <a:srgbClr val="FF0000"/>
                </a:solidFill>
              </a:rPr>
              <a:t>X</a:t>
            </a:r>
          </a:p>
        </p:txBody>
      </p:sp>
      <p:sp>
        <p:nvSpPr>
          <p:cNvPr id="272392" name="Line 8"/>
          <p:cNvSpPr>
            <a:spLocks noChangeShapeType="1"/>
          </p:cNvSpPr>
          <p:nvPr/>
        </p:nvSpPr>
        <p:spPr bwMode="auto">
          <a:xfrm>
            <a:off x="1295400" y="2743200"/>
            <a:ext cx="3581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393" name="Text Box 9"/>
          <p:cNvSpPr txBox="1">
            <a:spLocks noChangeArrowheads="1"/>
          </p:cNvSpPr>
          <p:nvPr/>
        </p:nvSpPr>
        <p:spPr bwMode="auto">
          <a:xfrm>
            <a:off x="304800" y="3352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a:t>(3)</a:t>
            </a:r>
            <a:r>
              <a:rPr lang="zh-CN" altLang="en-US" sz="3200"/>
              <a:t>按位置（位设置）</a:t>
            </a:r>
          </a:p>
        </p:txBody>
      </p:sp>
      <p:sp>
        <p:nvSpPr>
          <p:cNvPr id="272394" name="Text Box 10"/>
          <p:cNvSpPr txBox="1">
            <a:spLocks noChangeArrowheads="1"/>
          </p:cNvSpPr>
          <p:nvPr/>
        </p:nvSpPr>
        <p:spPr bwMode="auto">
          <a:xfrm>
            <a:off x="1828800" y="4267200"/>
            <a:ext cx="365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a:t> XXXXXXXX</a:t>
            </a:r>
          </a:p>
        </p:txBody>
      </p:sp>
      <p:sp>
        <p:nvSpPr>
          <p:cNvPr id="272395" name="Text Box 11"/>
          <p:cNvSpPr txBox="1">
            <a:spLocks noChangeArrowheads="1"/>
          </p:cNvSpPr>
          <p:nvPr/>
        </p:nvSpPr>
        <p:spPr bwMode="auto">
          <a:xfrm>
            <a:off x="1295400" y="4800600"/>
            <a:ext cx="411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a:t>∨  </a:t>
            </a:r>
            <a:r>
              <a:rPr lang="en-US" altLang="zh-CN" sz="3200"/>
              <a:t> 0 1 0 0 0 0 0 0</a:t>
            </a:r>
          </a:p>
        </p:txBody>
      </p:sp>
      <p:sp>
        <p:nvSpPr>
          <p:cNvPr id="272396" name="Text Box 12"/>
          <p:cNvSpPr txBox="1">
            <a:spLocks noChangeArrowheads="1"/>
          </p:cNvSpPr>
          <p:nvPr/>
        </p:nvSpPr>
        <p:spPr bwMode="auto">
          <a:xfrm>
            <a:off x="1905000" y="53340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a:t>X </a:t>
            </a:r>
            <a:r>
              <a:rPr lang="en-US" altLang="zh-CN" sz="3200">
                <a:solidFill>
                  <a:srgbClr val="FF0000"/>
                </a:solidFill>
              </a:rPr>
              <a:t>1</a:t>
            </a:r>
            <a:r>
              <a:rPr lang="en-US" altLang="zh-CN" sz="3200"/>
              <a:t>XXXXXX</a:t>
            </a:r>
          </a:p>
        </p:txBody>
      </p:sp>
      <p:sp>
        <p:nvSpPr>
          <p:cNvPr id="272397" name="Text Box 13"/>
          <p:cNvSpPr txBox="1">
            <a:spLocks noChangeArrowheads="1"/>
          </p:cNvSpPr>
          <p:nvPr/>
        </p:nvSpPr>
        <p:spPr bwMode="auto">
          <a:xfrm>
            <a:off x="2209800" y="4267200"/>
            <a:ext cx="76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a:solidFill>
                  <a:srgbClr val="FF0000"/>
                </a:solidFill>
              </a:rPr>
              <a:t>X</a:t>
            </a:r>
          </a:p>
        </p:txBody>
      </p:sp>
      <p:sp>
        <p:nvSpPr>
          <p:cNvPr id="272398" name="Line 14"/>
          <p:cNvSpPr>
            <a:spLocks noChangeShapeType="1"/>
          </p:cNvSpPr>
          <p:nvPr/>
        </p:nvSpPr>
        <p:spPr bwMode="auto">
          <a:xfrm>
            <a:off x="1371600" y="5334000"/>
            <a:ext cx="3581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399" name="Text Box 15"/>
          <p:cNvSpPr txBox="1">
            <a:spLocks noChangeArrowheads="1"/>
          </p:cNvSpPr>
          <p:nvPr/>
        </p:nvSpPr>
        <p:spPr bwMode="auto">
          <a:xfrm>
            <a:off x="5105400" y="5029200"/>
            <a:ext cx="3200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00"/>
                </a:solidFill>
              </a:rPr>
              <a:t>OR AL,40H</a:t>
            </a:r>
          </a:p>
        </p:txBody>
      </p:sp>
      <p:sp>
        <p:nvSpPr>
          <p:cNvPr id="272400" name="Text Box 16"/>
          <p:cNvSpPr txBox="1">
            <a:spLocks noChangeArrowheads="1"/>
          </p:cNvSpPr>
          <p:nvPr/>
        </p:nvSpPr>
        <p:spPr bwMode="auto">
          <a:xfrm>
            <a:off x="5105400" y="2286000"/>
            <a:ext cx="3200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00"/>
                </a:solidFill>
              </a:rPr>
              <a:t>AND AL,FDH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2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23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23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238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239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239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7240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7239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7239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7239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7239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7239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7239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72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autoUpdateAnimBg="0"/>
      <p:bldP spid="272388" grpId="0" autoUpdateAnimBg="0"/>
      <p:bldP spid="272389" grpId="0" autoUpdateAnimBg="0"/>
      <p:bldP spid="272390" grpId="0" autoUpdateAnimBg="0"/>
      <p:bldP spid="272391" grpId="0" autoUpdateAnimBg="0"/>
      <p:bldP spid="272392" grpId="0" animBg="1"/>
      <p:bldP spid="272393" grpId="0" autoUpdateAnimBg="0"/>
      <p:bldP spid="272394" grpId="0" autoUpdateAnimBg="0"/>
      <p:bldP spid="272395" grpId="0" autoUpdateAnimBg="0"/>
      <p:bldP spid="272396" grpId="0" autoUpdateAnimBg="0"/>
      <p:bldP spid="272397" grpId="0" autoUpdateAnimBg="0"/>
      <p:bldP spid="272398" grpId="0" animBg="1"/>
      <p:bldP spid="272399" grpId="0" autoUpdateAnimBg="0"/>
      <p:bldP spid="27240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17" name="页脚占位符 3"/>
          <p:cNvSpPr>
            <a:spLocks noGrp="1"/>
          </p:cNvSpPr>
          <p:nvPr>
            <p:ph type="ftr" sz="quarter" idx="12"/>
          </p:nvPr>
        </p:nvSpPr>
        <p:spPr/>
        <p:txBody>
          <a:bodyPr/>
          <a:lstStyle/>
          <a:p>
            <a:r>
              <a:rPr lang="zh-CN" altLang="en-US"/>
              <a:t>华南理工大学广州学院</a:t>
            </a:r>
          </a:p>
        </p:txBody>
      </p:sp>
      <p:sp>
        <p:nvSpPr>
          <p:cNvPr id="211991" name="Rectangle 23"/>
          <p:cNvSpPr>
            <a:spLocks noGrp="1" noChangeArrowheads="1"/>
          </p:cNvSpPr>
          <p:nvPr>
            <p:ph type="title" idx="4294967295"/>
          </p:nvPr>
        </p:nvSpPr>
        <p:spPr/>
        <p:txBody>
          <a:bodyPr/>
          <a:lstStyle/>
          <a:p>
            <a:r>
              <a:rPr lang="en-US" altLang="zh-CN" sz="2400">
                <a:solidFill>
                  <a:schemeClr val="tx1"/>
                </a:solidFill>
                <a:latin typeface="Times New Roman" pitchFamily="18" charset="0"/>
              </a:rPr>
              <a:t>3.1 </a:t>
            </a:r>
            <a:r>
              <a:rPr lang="zh-CN" altLang="en-US" sz="2400">
                <a:solidFill>
                  <a:schemeClr val="tx1"/>
                </a:solidFill>
                <a:latin typeface="宋体" pitchFamily="2" charset="-122"/>
              </a:rPr>
              <a:t>指令格式</a:t>
            </a:r>
          </a:p>
        </p:txBody>
      </p:sp>
      <p:sp>
        <p:nvSpPr>
          <p:cNvPr id="211992" name="Rectangle 24"/>
          <p:cNvSpPr>
            <a:spLocks noGrp="1" noChangeArrowheads="1"/>
          </p:cNvSpPr>
          <p:nvPr>
            <p:ph type="body" idx="4294967295"/>
          </p:nvPr>
        </p:nvSpPr>
        <p:spPr>
          <a:xfrm>
            <a:off x="228600" y="838200"/>
            <a:ext cx="8270875" cy="5181600"/>
          </a:xfrm>
        </p:spPr>
        <p:txBody>
          <a:bodyPr/>
          <a:lstStyle/>
          <a:p>
            <a:pPr>
              <a:buFontTx/>
              <a:buNone/>
            </a:pPr>
            <a:r>
              <a:rPr lang="en-US" altLang="zh-CN" b="1">
                <a:latin typeface="Times New Roman" pitchFamily="18" charset="0"/>
              </a:rPr>
              <a:t>2.</a:t>
            </a:r>
            <a:r>
              <a:rPr lang="zh-CN" altLang="en-US" b="1">
                <a:latin typeface="Times New Roman" pitchFamily="18" charset="0"/>
              </a:rPr>
              <a:t>三地址指令</a:t>
            </a:r>
          </a:p>
        </p:txBody>
      </p:sp>
      <p:grpSp>
        <p:nvGrpSpPr>
          <p:cNvPr id="211993" name="Group 25"/>
          <p:cNvGrpSpPr>
            <a:grpSpLocks/>
          </p:cNvGrpSpPr>
          <p:nvPr/>
        </p:nvGrpSpPr>
        <p:grpSpPr bwMode="auto">
          <a:xfrm>
            <a:off x="1524000" y="1600200"/>
            <a:ext cx="5791200" cy="457200"/>
            <a:chOff x="960" y="1008"/>
            <a:chExt cx="3648" cy="288"/>
          </a:xfrm>
        </p:grpSpPr>
        <p:sp>
          <p:nvSpPr>
            <p:cNvPr id="211994" name="Rectangle 26"/>
            <p:cNvSpPr>
              <a:spLocks noChangeArrowheads="1"/>
            </p:cNvSpPr>
            <p:nvPr/>
          </p:nvSpPr>
          <p:spPr bwMode="auto">
            <a:xfrm>
              <a:off x="960" y="1008"/>
              <a:ext cx="3648" cy="288"/>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1995" name="Line 27"/>
            <p:cNvSpPr>
              <a:spLocks noChangeShapeType="1"/>
            </p:cNvSpPr>
            <p:nvPr/>
          </p:nvSpPr>
          <p:spPr bwMode="auto">
            <a:xfrm>
              <a:off x="1872" y="1008"/>
              <a:ext cx="0" cy="288"/>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1996" name="Line 28"/>
            <p:cNvSpPr>
              <a:spLocks noChangeShapeType="1"/>
            </p:cNvSpPr>
            <p:nvPr/>
          </p:nvSpPr>
          <p:spPr bwMode="auto">
            <a:xfrm>
              <a:off x="2784" y="1008"/>
              <a:ext cx="0" cy="288"/>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1997" name="Line 29"/>
            <p:cNvSpPr>
              <a:spLocks noChangeShapeType="1"/>
            </p:cNvSpPr>
            <p:nvPr/>
          </p:nvSpPr>
          <p:spPr bwMode="auto">
            <a:xfrm>
              <a:off x="3696" y="1008"/>
              <a:ext cx="0" cy="288"/>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1998" name="Text Box 30"/>
            <p:cNvSpPr txBox="1">
              <a:spLocks noChangeArrowheads="1"/>
            </p:cNvSpPr>
            <p:nvPr/>
          </p:nvSpPr>
          <p:spPr bwMode="auto">
            <a:xfrm>
              <a:off x="1296" y="1008"/>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latin typeface="宋体" pitchFamily="2" charset="-122"/>
                </a:rPr>
                <a:t>OP</a:t>
              </a:r>
            </a:p>
          </p:txBody>
        </p:sp>
        <p:sp>
          <p:nvSpPr>
            <p:cNvPr id="211999" name="Text Box 31"/>
            <p:cNvSpPr txBox="1">
              <a:spLocks noChangeArrowheads="1"/>
            </p:cNvSpPr>
            <p:nvPr/>
          </p:nvSpPr>
          <p:spPr bwMode="auto">
            <a:xfrm>
              <a:off x="2208" y="1008"/>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latin typeface="宋体" pitchFamily="2" charset="-122"/>
                </a:rPr>
                <a:t>A</a:t>
              </a:r>
              <a:r>
                <a:rPr lang="en-US" altLang="zh-CN" baseline="-25000">
                  <a:latin typeface="宋体" pitchFamily="2" charset="-122"/>
                </a:rPr>
                <a:t>1</a:t>
              </a:r>
              <a:endParaRPr lang="en-US" altLang="zh-CN">
                <a:latin typeface="宋体" pitchFamily="2" charset="-122"/>
              </a:endParaRPr>
            </a:p>
          </p:txBody>
        </p:sp>
        <p:sp>
          <p:nvSpPr>
            <p:cNvPr id="212000" name="Text Box 32"/>
            <p:cNvSpPr txBox="1">
              <a:spLocks noChangeArrowheads="1"/>
            </p:cNvSpPr>
            <p:nvPr/>
          </p:nvSpPr>
          <p:spPr bwMode="auto">
            <a:xfrm>
              <a:off x="3120" y="1008"/>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latin typeface="宋体" pitchFamily="2" charset="-122"/>
                </a:rPr>
                <a:t>A</a:t>
              </a:r>
              <a:r>
                <a:rPr lang="en-US" altLang="zh-CN" baseline="-25000">
                  <a:latin typeface="宋体" pitchFamily="2" charset="-122"/>
                </a:rPr>
                <a:t>2</a:t>
              </a:r>
              <a:endParaRPr lang="en-US" altLang="zh-CN">
                <a:latin typeface="宋体" pitchFamily="2" charset="-122"/>
              </a:endParaRPr>
            </a:p>
          </p:txBody>
        </p:sp>
        <p:sp>
          <p:nvSpPr>
            <p:cNvPr id="212001" name="Text Box 33"/>
            <p:cNvSpPr txBox="1">
              <a:spLocks noChangeArrowheads="1"/>
            </p:cNvSpPr>
            <p:nvPr/>
          </p:nvSpPr>
          <p:spPr bwMode="auto">
            <a:xfrm>
              <a:off x="4032" y="1008"/>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latin typeface="宋体" pitchFamily="2" charset="-122"/>
                </a:rPr>
                <a:t>A</a:t>
              </a:r>
              <a:r>
                <a:rPr lang="en-US" altLang="zh-CN" baseline="-25000">
                  <a:latin typeface="宋体" pitchFamily="2" charset="-122"/>
                </a:rPr>
                <a:t>3</a:t>
              </a:r>
              <a:endParaRPr lang="en-US" altLang="zh-CN">
                <a:latin typeface="宋体" pitchFamily="2" charset="-122"/>
              </a:endParaRPr>
            </a:p>
          </p:txBody>
        </p:sp>
      </p:grpSp>
      <p:sp>
        <p:nvSpPr>
          <p:cNvPr id="212002" name="Text Box 34"/>
          <p:cNvSpPr txBox="1">
            <a:spLocks noChangeArrowheads="1"/>
          </p:cNvSpPr>
          <p:nvPr/>
        </p:nvSpPr>
        <p:spPr bwMode="auto">
          <a:xfrm>
            <a:off x="304800" y="3062288"/>
            <a:ext cx="7580313"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spcBef>
                <a:spcPct val="50000"/>
              </a:spcBef>
            </a:pPr>
            <a:r>
              <a:rPr lang="en-US" altLang="zh-CN" sz="3200">
                <a:solidFill>
                  <a:srgbClr val="FF0000"/>
                </a:solidFill>
              </a:rPr>
              <a:t>(A</a:t>
            </a:r>
            <a:r>
              <a:rPr lang="en-US" altLang="zh-CN" sz="3200" baseline="-25000">
                <a:solidFill>
                  <a:srgbClr val="FF0000"/>
                </a:solidFill>
              </a:rPr>
              <a:t>1</a:t>
            </a:r>
            <a:r>
              <a:rPr lang="en-US" altLang="zh-CN" sz="3200">
                <a:solidFill>
                  <a:srgbClr val="FF0000"/>
                </a:solidFill>
              </a:rPr>
              <a:t>)OP(A</a:t>
            </a:r>
            <a:r>
              <a:rPr lang="en-US" altLang="zh-CN" sz="3200" baseline="-25000">
                <a:solidFill>
                  <a:srgbClr val="FF0000"/>
                </a:solidFill>
              </a:rPr>
              <a:t>2</a:t>
            </a:r>
            <a:r>
              <a:rPr lang="en-US" altLang="zh-CN" sz="3200">
                <a:solidFill>
                  <a:srgbClr val="FF0000"/>
                </a:solidFill>
              </a:rPr>
              <a:t>)→A</a:t>
            </a:r>
            <a:r>
              <a:rPr lang="en-US" altLang="zh-CN" sz="3200" baseline="-25000">
                <a:solidFill>
                  <a:srgbClr val="FF0000"/>
                </a:solidFill>
              </a:rPr>
              <a:t>3</a:t>
            </a:r>
          </a:p>
          <a:p>
            <a:pPr>
              <a:spcBef>
                <a:spcPct val="50000"/>
              </a:spcBef>
            </a:pPr>
            <a:r>
              <a:rPr lang="en-US" altLang="zh-CN" sz="3200">
                <a:solidFill>
                  <a:srgbClr val="A50021"/>
                </a:solidFill>
              </a:rPr>
              <a:t>(PC)+1=</a:t>
            </a:r>
            <a:r>
              <a:rPr lang="zh-CN" altLang="en-US" sz="3200">
                <a:solidFill>
                  <a:srgbClr val="A50021"/>
                </a:solidFill>
              </a:rPr>
              <a:t>下条将要执行指令的地址</a:t>
            </a:r>
          </a:p>
        </p:txBody>
      </p:sp>
      <p:sp>
        <p:nvSpPr>
          <p:cNvPr id="212003" name="AutoShape 35"/>
          <p:cNvSpPr>
            <a:spLocks noChangeArrowheads="1"/>
          </p:cNvSpPr>
          <p:nvPr/>
        </p:nvSpPr>
        <p:spPr bwMode="auto">
          <a:xfrm>
            <a:off x="611188" y="2492375"/>
            <a:ext cx="2590800" cy="762000"/>
          </a:xfrm>
          <a:prstGeom prst="wedgeRoundRectCallout">
            <a:avLst>
              <a:gd name="adj1" fmla="val -42463"/>
              <a:gd name="adj2" fmla="val 153958"/>
              <a:gd name="adj3" fmla="val 16667"/>
            </a:avLst>
          </a:prstGeom>
          <a:solidFill>
            <a:srgbClr val="FFFF00"/>
          </a:solidFill>
          <a:ln w="19050" cap="sq">
            <a:solidFill>
              <a:srgbClr val="CCCC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a:solidFill>
                  <a:srgbClr val="FF0000"/>
                </a:solidFill>
              </a:rPr>
              <a:t>程序计数器：</a:t>
            </a:r>
          </a:p>
          <a:p>
            <a:r>
              <a:rPr lang="zh-CN" altLang="en-US">
                <a:solidFill>
                  <a:srgbClr val="FF0000"/>
                </a:solidFill>
              </a:rPr>
              <a:t>存放当前指令地址</a:t>
            </a:r>
          </a:p>
        </p:txBody>
      </p:sp>
      <p:sp>
        <p:nvSpPr>
          <p:cNvPr id="212040" name="Text Box 72"/>
          <p:cNvSpPr txBox="1">
            <a:spLocks noChangeArrowheads="1"/>
          </p:cNvSpPr>
          <p:nvPr/>
        </p:nvSpPr>
        <p:spPr bwMode="auto">
          <a:xfrm>
            <a:off x="304800" y="4953000"/>
            <a:ext cx="82280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t>        </a:t>
            </a:r>
            <a:r>
              <a:rPr lang="zh-CN" altLang="en-US" sz="3200" dirty="0" smtClean="0">
                <a:solidFill>
                  <a:srgbClr val="008000"/>
                </a:solidFill>
              </a:rPr>
              <a:t>处理</a:t>
            </a:r>
            <a:r>
              <a:rPr lang="zh-CN" altLang="en-US" sz="3200" dirty="0" smtClean="0"/>
              <a:t>一</a:t>
            </a:r>
            <a:r>
              <a:rPr lang="zh-CN" altLang="en-US" sz="3200" dirty="0"/>
              <a:t>条三地址指令需</a:t>
            </a:r>
            <a:r>
              <a:rPr lang="en-US" altLang="zh-CN" sz="3200" dirty="0">
                <a:solidFill>
                  <a:srgbClr val="FF0000"/>
                </a:solidFill>
              </a:rPr>
              <a:t>4</a:t>
            </a:r>
            <a:r>
              <a:rPr lang="zh-CN" altLang="en-US" sz="3200" dirty="0"/>
              <a:t>次访问主存。</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19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119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2002">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2002">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200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2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92" grpId="0" build="p" autoUpdateAnimBg="0"/>
      <p:bldP spid="212002" grpId="0" build="p" autoUpdateAnimBg="0"/>
      <p:bldP spid="212003" grpId="0" animBg="1" autoUpdateAnimBg="0"/>
      <p:bldP spid="212040"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 name="日期占位符 3"/>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12" name="页脚占位符 5"/>
          <p:cNvSpPr>
            <a:spLocks noGrp="1"/>
          </p:cNvSpPr>
          <p:nvPr>
            <p:ph type="ftr" sz="quarter" idx="12"/>
          </p:nvPr>
        </p:nvSpPr>
        <p:spPr/>
        <p:txBody>
          <a:bodyPr/>
          <a:lstStyle/>
          <a:p>
            <a:r>
              <a:rPr lang="zh-CN" altLang="en-US"/>
              <a:t>华南理工大学广州学院</a:t>
            </a:r>
          </a:p>
        </p:txBody>
      </p:sp>
      <p:sp>
        <p:nvSpPr>
          <p:cNvPr id="273410" name="Rectangle 2"/>
          <p:cNvSpPr>
            <a:spLocks noGrp="1" noChangeArrowheads="1"/>
          </p:cNvSpPr>
          <p:nvPr>
            <p:ph type="title"/>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宋体" pitchFamily="2" charset="-122"/>
              </a:rPr>
              <a:t>指令类型</a:t>
            </a:r>
            <a:r>
              <a:rPr lang="zh-CN" altLang="en-US">
                <a:latin typeface="Times New Roman" pitchFamily="18" charset="0"/>
              </a:rPr>
              <a:t> </a:t>
            </a:r>
          </a:p>
        </p:txBody>
      </p:sp>
      <p:sp>
        <p:nvSpPr>
          <p:cNvPr id="273411" name="Rectangle 3"/>
          <p:cNvSpPr>
            <a:spLocks noGrp="1" noChangeArrowheads="1"/>
          </p:cNvSpPr>
          <p:nvPr>
            <p:ph type="body" idx="1"/>
          </p:nvPr>
        </p:nvSpPr>
        <p:spPr>
          <a:xfrm>
            <a:off x="533400" y="896938"/>
            <a:ext cx="8001000" cy="5122862"/>
          </a:xfrm>
        </p:spPr>
        <p:txBody>
          <a:bodyPr/>
          <a:lstStyle/>
          <a:p>
            <a:pPr>
              <a:buFontTx/>
              <a:buNone/>
            </a:pPr>
            <a:r>
              <a:rPr lang="en-US" altLang="zh-CN" b="1">
                <a:latin typeface="Times New Roman" pitchFamily="18" charset="0"/>
              </a:rPr>
              <a:t>(4)</a:t>
            </a:r>
            <a:r>
              <a:rPr lang="zh-CN" altLang="en-US" b="1">
                <a:latin typeface="Times New Roman" pitchFamily="18" charset="0"/>
              </a:rPr>
              <a:t>按位修改</a:t>
            </a:r>
          </a:p>
          <a:p>
            <a:pPr>
              <a:buFontTx/>
              <a:buNone/>
            </a:pPr>
            <a:r>
              <a:rPr lang="zh-CN" altLang="en-US" b="1">
                <a:latin typeface="Times New Roman" pitchFamily="18" charset="0"/>
              </a:rPr>
              <a:t>            利用“异或”指令可以修改目的操作数的某些位，只要源操作数的相应位为“</a:t>
            </a:r>
            <a:r>
              <a:rPr lang="en-US" altLang="zh-CN" b="1">
                <a:latin typeface="Times New Roman" pitchFamily="18" charset="0"/>
              </a:rPr>
              <a:t>1”</a:t>
            </a:r>
            <a:r>
              <a:rPr lang="zh-CN" altLang="en-US" b="1">
                <a:latin typeface="Times New Roman" pitchFamily="18" charset="0"/>
              </a:rPr>
              <a:t>，其余位为“</a:t>
            </a:r>
            <a:r>
              <a:rPr lang="en-US" altLang="zh-CN" b="1">
                <a:latin typeface="Times New Roman" pitchFamily="18" charset="0"/>
              </a:rPr>
              <a:t>0”</a:t>
            </a:r>
            <a:r>
              <a:rPr lang="zh-CN" altLang="en-US" b="1">
                <a:latin typeface="Times New Roman" pitchFamily="18" charset="0"/>
              </a:rPr>
              <a:t>，异或之后就达到了修改这些位的目的（因为</a:t>
            </a:r>
            <a:r>
              <a:rPr lang="en-US" altLang="zh-CN" b="1">
                <a:latin typeface="Times New Roman" pitchFamily="18" charset="0"/>
              </a:rPr>
              <a:t>A⊕1=A</a:t>
            </a:r>
            <a:r>
              <a:rPr lang="zh-CN" altLang="en-US" b="1">
                <a:latin typeface="Times New Roman" pitchFamily="18" charset="0"/>
              </a:rPr>
              <a:t>，</a:t>
            </a:r>
            <a:r>
              <a:rPr lang="en-US" altLang="zh-CN" b="1">
                <a:latin typeface="Times New Roman" pitchFamily="18" charset="0"/>
              </a:rPr>
              <a:t>A⊕0=A</a:t>
            </a:r>
            <a:r>
              <a:rPr lang="zh-CN" altLang="en-US" b="1">
                <a:latin typeface="Times New Roman" pitchFamily="18" charset="0"/>
              </a:rPr>
              <a:t>）。</a:t>
            </a:r>
          </a:p>
        </p:txBody>
      </p:sp>
      <p:sp>
        <p:nvSpPr>
          <p:cNvPr id="273412" name="Line 4"/>
          <p:cNvSpPr>
            <a:spLocks noChangeShapeType="1"/>
          </p:cNvSpPr>
          <p:nvPr/>
        </p:nvSpPr>
        <p:spPr bwMode="auto">
          <a:xfrm>
            <a:off x="6227763" y="3068638"/>
            <a:ext cx="228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3414" name="Text Box 6"/>
          <p:cNvSpPr txBox="1">
            <a:spLocks noChangeArrowheads="1"/>
          </p:cNvSpPr>
          <p:nvPr/>
        </p:nvSpPr>
        <p:spPr bwMode="auto">
          <a:xfrm>
            <a:off x="1981200" y="3763963"/>
            <a:ext cx="3657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a:t> XXXXXXXX</a:t>
            </a:r>
          </a:p>
        </p:txBody>
      </p:sp>
      <p:sp>
        <p:nvSpPr>
          <p:cNvPr id="273415" name="Text Box 7"/>
          <p:cNvSpPr txBox="1">
            <a:spLocks noChangeArrowheads="1"/>
          </p:cNvSpPr>
          <p:nvPr/>
        </p:nvSpPr>
        <p:spPr bwMode="auto">
          <a:xfrm>
            <a:off x="1447800" y="4297363"/>
            <a:ext cx="4114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a:t>⊕  </a:t>
            </a:r>
            <a:r>
              <a:rPr lang="en-US" altLang="zh-CN" sz="3200"/>
              <a:t> 0 0 0 0 1 0 0 0</a:t>
            </a:r>
          </a:p>
        </p:txBody>
      </p:sp>
      <p:sp>
        <p:nvSpPr>
          <p:cNvPr id="273416" name="Text Box 8"/>
          <p:cNvSpPr txBox="1">
            <a:spLocks noChangeArrowheads="1"/>
          </p:cNvSpPr>
          <p:nvPr/>
        </p:nvSpPr>
        <p:spPr bwMode="auto">
          <a:xfrm>
            <a:off x="2057400" y="4830763"/>
            <a:ext cx="3352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a:t>XXXX</a:t>
            </a:r>
            <a:r>
              <a:rPr lang="en-US" altLang="zh-CN" sz="3200">
                <a:solidFill>
                  <a:srgbClr val="FF0000"/>
                </a:solidFill>
              </a:rPr>
              <a:t>X</a:t>
            </a:r>
            <a:r>
              <a:rPr lang="en-US" altLang="zh-CN" sz="3200"/>
              <a:t>XXX</a:t>
            </a:r>
          </a:p>
        </p:txBody>
      </p:sp>
      <p:sp>
        <p:nvSpPr>
          <p:cNvPr id="273417" name="Text Box 9"/>
          <p:cNvSpPr txBox="1">
            <a:spLocks noChangeArrowheads="1"/>
          </p:cNvSpPr>
          <p:nvPr/>
        </p:nvSpPr>
        <p:spPr bwMode="auto">
          <a:xfrm>
            <a:off x="3276600" y="3763963"/>
            <a:ext cx="762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a:solidFill>
                  <a:srgbClr val="FF0000"/>
                </a:solidFill>
              </a:rPr>
              <a:t>X</a:t>
            </a:r>
          </a:p>
        </p:txBody>
      </p:sp>
      <p:sp>
        <p:nvSpPr>
          <p:cNvPr id="273418" name="Line 10"/>
          <p:cNvSpPr>
            <a:spLocks noChangeShapeType="1"/>
          </p:cNvSpPr>
          <p:nvPr/>
        </p:nvSpPr>
        <p:spPr bwMode="auto">
          <a:xfrm>
            <a:off x="1524000" y="4830763"/>
            <a:ext cx="3581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3419" name="Line 11"/>
          <p:cNvSpPr>
            <a:spLocks noChangeShapeType="1"/>
          </p:cNvSpPr>
          <p:nvPr/>
        </p:nvSpPr>
        <p:spPr bwMode="auto">
          <a:xfrm>
            <a:off x="3352800" y="4906963"/>
            <a:ext cx="228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34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34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34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34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3416"/>
                                        </p:tgtEl>
                                        <p:attrNameLst>
                                          <p:attrName>style.visibility</p:attrName>
                                        </p:attrNameLst>
                                      </p:cBhvr>
                                      <p:to>
                                        <p:strVal val="visible"/>
                                      </p:to>
                                    </p:se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273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4" grpId="0" autoUpdateAnimBg="0"/>
      <p:bldP spid="273415" grpId="0" autoUpdateAnimBg="0"/>
      <p:bldP spid="273416" grpId="0" autoUpdateAnimBg="0"/>
      <p:bldP spid="273417" grpId="0" autoUpdateAnimBg="0"/>
      <p:bldP spid="273418" grpId="0" animBg="1"/>
      <p:bldP spid="273419"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5"/>
          <p:cNvSpPr>
            <a:spLocks noGrp="1"/>
          </p:cNvSpPr>
          <p:nvPr>
            <p:ph type="ftr" sz="quarter" idx="12"/>
          </p:nvPr>
        </p:nvSpPr>
        <p:spPr/>
        <p:txBody>
          <a:bodyPr/>
          <a:lstStyle/>
          <a:p>
            <a:r>
              <a:rPr lang="zh-CN" altLang="en-US"/>
              <a:t>华南理工大学广州学院</a:t>
            </a:r>
          </a:p>
        </p:txBody>
      </p:sp>
      <p:sp>
        <p:nvSpPr>
          <p:cNvPr id="305154" name="Rectangle 2"/>
          <p:cNvSpPr>
            <a:spLocks noGrp="1" noChangeArrowheads="1"/>
          </p:cNvSpPr>
          <p:nvPr>
            <p:ph type="title"/>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宋体" pitchFamily="2" charset="-122"/>
              </a:rPr>
              <a:t>指令类型</a:t>
            </a:r>
            <a:r>
              <a:rPr lang="zh-CN" altLang="en-US">
                <a:latin typeface="Times New Roman" pitchFamily="18" charset="0"/>
              </a:rPr>
              <a:t> </a:t>
            </a:r>
          </a:p>
        </p:txBody>
      </p:sp>
      <p:sp>
        <p:nvSpPr>
          <p:cNvPr id="305155" name="Rectangle 3"/>
          <p:cNvSpPr>
            <a:spLocks noGrp="1" noChangeArrowheads="1"/>
          </p:cNvSpPr>
          <p:nvPr>
            <p:ph type="body" idx="1"/>
          </p:nvPr>
        </p:nvSpPr>
        <p:spPr>
          <a:xfrm>
            <a:off x="457200" y="914400"/>
            <a:ext cx="8077200" cy="5122863"/>
          </a:xfrm>
        </p:spPr>
        <p:txBody>
          <a:bodyPr/>
          <a:lstStyle/>
          <a:p>
            <a:pPr>
              <a:buClr>
                <a:schemeClr val="accent2"/>
              </a:buClr>
              <a:buSzPct val="80000"/>
              <a:buFont typeface="Wingdings" pitchFamily="2" charset="2"/>
              <a:buNone/>
            </a:pPr>
            <a:r>
              <a:rPr lang="en-US" altLang="zh-CN" b="1">
                <a:latin typeface="Times New Roman" pitchFamily="18" charset="0"/>
              </a:rPr>
              <a:t>(5)</a:t>
            </a:r>
            <a:r>
              <a:rPr lang="zh-CN" altLang="en-US" b="1">
                <a:latin typeface="Times New Roman" pitchFamily="18" charset="0"/>
              </a:rPr>
              <a:t>判符合</a:t>
            </a:r>
          </a:p>
          <a:p>
            <a:pPr>
              <a:buClr>
                <a:schemeClr val="accent2"/>
              </a:buClr>
              <a:buSzPct val="80000"/>
              <a:buFont typeface="Wingdings" pitchFamily="2" charset="2"/>
              <a:buNone/>
            </a:pPr>
            <a:r>
              <a:rPr lang="zh-CN" altLang="en-US" b="1">
                <a:latin typeface="Times New Roman" pitchFamily="18" charset="0"/>
              </a:rPr>
              <a:t>            若两数相符合，其异或之后的结果必定为“</a:t>
            </a:r>
            <a:r>
              <a:rPr lang="en-US" altLang="zh-CN" b="1">
                <a:latin typeface="Times New Roman" pitchFamily="18" charset="0"/>
              </a:rPr>
              <a:t>0”</a:t>
            </a:r>
            <a:r>
              <a:rPr lang="zh-CN" altLang="en-US" b="1">
                <a:latin typeface="Times New Roman" pitchFamily="18" charset="0"/>
              </a:rPr>
              <a:t>。</a:t>
            </a:r>
          </a:p>
          <a:p>
            <a:pPr>
              <a:buClr>
                <a:schemeClr val="accent2"/>
              </a:buClr>
              <a:buSzPct val="80000"/>
              <a:buFont typeface="Wingdings" pitchFamily="2" charset="2"/>
              <a:buNone/>
            </a:pPr>
            <a:r>
              <a:rPr lang="zh-CN" altLang="en-US" b="1">
                <a:solidFill>
                  <a:srgbClr val="FF0000"/>
                </a:solidFill>
                <a:latin typeface="Times New Roman" pitchFamily="18" charset="0"/>
              </a:rPr>
              <a:t>        </a:t>
            </a:r>
            <a:r>
              <a:rPr lang="en-US" altLang="zh-CN" b="1">
                <a:solidFill>
                  <a:srgbClr val="FF0000"/>
                </a:solidFill>
                <a:latin typeface="Times New Roman" pitchFamily="18" charset="0"/>
              </a:rPr>
              <a:t>XOR AL,AL</a:t>
            </a:r>
          </a:p>
          <a:p>
            <a:pPr>
              <a:buClr>
                <a:schemeClr val="accent2"/>
              </a:buClr>
              <a:buSzPct val="80000"/>
              <a:buFont typeface="Wingdings" pitchFamily="2" charset="2"/>
              <a:buNone/>
            </a:pPr>
            <a:r>
              <a:rPr lang="en-US" altLang="zh-CN" b="1">
                <a:latin typeface="Times New Roman" pitchFamily="18" charset="0"/>
              </a:rPr>
              <a:t>(6)</a:t>
            </a:r>
            <a:r>
              <a:rPr lang="zh-CN" altLang="en-US" b="1">
                <a:latin typeface="Times New Roman" pitchFamily="18" charset="0"/>
              </a:rPr>
              <a:t>清</a:t>
            </a:r>
            <a:r>
              <a:rPr lang="en-US" altLang="zh-CN" b="1">
                <a:latin typeface="Times New Roman" pitchFamily="18" charset="0"/>
              </a:rPr>
              <a:t>0</a:t>
            </a:r>
          </a:p>
          <a:p>
            <a:pPr>
              <a:buClr>
                <a:schemeClr val="accent2"/>
              </a:buClr>
              <a:buSzPct val="80000"/>
              <a:buFont typeface="Wingdings" pitchFamily="2" charset="2"/>
              <a:buNone/>
            </a:pPr>
            <a:r>
              <a:rPr lang="en-US" altLang="zh-CN" b="1">
                <a:solidFill>
                  <a:srgbClr val="FF0000"/>
                </a:solidFill>
                <a:latin typeface="Times New Roman" pitchFamily="18" charset="0"/>
              </a:rPr>
              <a:t>        AND AL,00H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5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51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51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51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5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74434"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宋体" pitchFamily="2" charset="-122"/>
              </a:rPr>
              <a:t>指令类型     </a:t>
            </a:r>
          </a:p>
        </p:txBody>
      </p:sp>
      <p:sp>
        <p:nvSpPr>
          <p:cNvPr id="274435" name="Rectangle 3"/>
          <p:cNvSpPr>
            <a:spLocks noGrp="1" noChangeArrowheads="1"/>
          </p:cNvSpPr>
          <p:nvPr>
            <p:ph type="body" idx="4294967295"/>
          </p:nvPr>
        </p:nvSpPr>
        <p:spPr>
          <a:xfrm>
            <a:off x="457200" y="914400"/>
            <a:ext cx="8153400" cy="5638800"/>
          </a:xfrm>
        </p:spPr>
        <p:txBody>
          <a:bodyPr/>
          <a:lstStyle/>
          <a:p>
            <a:pPr>
              <a:buFontTx/>
              <a:buNone/>
            </a:pPr>
            <a:r>
              <a:rPr lang="en-US" altLang="zh-CN" b="1">
                <a:latin typeface="Times New Roman" pitchFamily="18" charset="0"/>
              </a:rPr>
              <a:t>3.</a:t>
            </a:r>
            <a:r>
              <a:rPr lang="zh-CN" altLang="en-US" b="1">
                <a:latin typeface="Times New Roman" pitchFamily="18" charset="0"/>
              </a:rPr>
              <a:t>移位指令</a:t>
            </a:r>
          </a:p>
          <a:p>
            <a:pPr>
              <a:buFontTx/>
              <a:buNone/>
            </a:pPr>
            <a:r>
              <a:rPr lang="zh-CN" altLang="en-US" b="1">
                <a:latin typeface="Times New Roman" pitchFamily="18" charset="0"/>
              </a:rPr>
              <a:t>            分为算术移位、逻辑移位和循环移位</a:t>
            </a:r>
            <a:r>
              <a:rPr lang="en-US" altLang="zh-CN" b="1">
                <a:latin typeface="Times New Roman" pitchFamily="18" charset="0"/>
              </a:rPr>
              <a:t>3</a:t>
            </a:r>
            <a:r>
              <a:rPr lang="zh-CN" altLang="en-US" b="1">
                <a:latin typeface="Times New Roman" pitchFamily="18" charset="0"/>
              </a:rPr>
              <a:t>类，它们又可分为左移和右移两种。</a:t>
            </a:r>
          </a:p>
          <a:p>
            <a:pPr>
              <a:buFontTx/>
              <a:buNone/>
            </a:pPr>
            <a:r>
              <a:rPr lang="zh-CN" altLang="en-US" b="1">
                <a:latin typeface="Times New Roman" pitchFamily="18" charset="0"/>
              </a:rPr>
              <a:t>            算术移位的对象是带符号数，算术移位过程中必须保持操作数的符号不变，左移一位，数值</a:t>
            </a:r>
            <a:r>
              <a:rPr lang="zh-CN" altLang="en-US" b="1">
                <a:solidFill>
                  <a:srgbClr val="FF0000"/>
                </a:solidFill>
                <a:latin typeface="Times New Roman" pitchFamily="18" charset="0"/>
                <a:sym typeface="Symbol" pitchFamily="18" charset="2"/>
              </a:rPr>
              <a:t></a:t>
            </a:r>
            <a:r>
              <a:rPr lang="en-US" altLang="zh-CN" b="1">
                <a:solidFill>
                  <a:srgbClr val="FF0000"/>
                </a:solidFill>
                <a:latin typeface="Times New Roman" pitchFamily="18" charset="0"/>
              </a:rPr>
              <a:t>2</a:t>
            </a:r>
            <a:r>
              <a:rPr lang="zh-CN" altLang="en-US" b="1">
                <a:latin typeface="Times New Roman" pitchFamily="18" charset="0"/>
              </a:rPr>
              <a:t>，右移一位，数值</a:t>
            </a:r>
            <a:r>
              <a:rPr lang="zh-CN" altLang="en-US" b="1">
                <a:solidFill>
                  <a:srgbClr val="FF0000"/>
                </a:solidFill>
                <a:latin typeface="Times New Roman" pitchFamily="18" charset="0"/>
                <a:sym typeface="Symbol" pitchFamily="18" charset="2"/>
              </a:rPr>
              <a:t></a:t>
            </a:r>
            <a:r>
              <a:rPr lang="en-US" altLang="zh-CN" b="1">
                <a:solidFill>
                  <a:srgbClr val="FF0000"/>
                </a:solidFill>
                <a:latin typeface="Times New Roman" pitchFamily="18" charset="0"/>
              </a:rPr>
              <a:t>2</a:t>
            </a:r>
            <a:r>
              <a:rPr lang="zh-CN" altLang="en-US" b="1">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4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4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4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ChangeArrowheads="1"/>
          </p:cNvSpPr>
          <p:nvPr>
            <p:ph type="title"/>
          </p:nvPr>
        </p:nvSpPr>
        <p:spPr/>
        <p:txBody>
          <a:bodyPr/>
          <a:lstStyle/>
          <a:p>
            <a:r>
              <a:rPr lang="zh-CN" altLang="en-US" smtClean="0">
                <a:latin typeface="微软雅黑" pitchFamily="34" charset="-122"/>
              </a:rPr>
              <a:t>知识点</a:t>
            </a:r>
            <a:r>
              <a:rPr lang="en-US" altLang="zh-CN" smtClean="0">
                <a:latin typeface="微软雅黑" pitchFamily="34" charset="-122"/>
              </a:rPr>
              <a:t>6</a:t>
            </a:r>
            <a:r>
              <a:rPr lang="zh-CN" altLang="en-US" smtClean="0">
                <a:latin typeface="微软雅黑" pitchFamily="34" charset="-122"/>
              </a:rPr>
              <a:t>：有穷自动机和正规式</a:t>
            </a:r>
            <a:endParaRPr lang="en-US" altLang="zh-CN" smtClean="0">
              <a:latin typeface="微软雅黑" pitchFamily="34" charset="-122"/>
            </a:endParaRPr>
          </a:p>
        </p:txBody>
      </p:sp>
      <p:sp>
        <p:nvSpPr>
          <p:cNvPr id="29700" name="Rectangle 1027"/>
          <p:cNvSpPr>
            <a:spLocks noGrp="1" noChangeArrowheads="1"/>
          </p:cNvSpPr>
          <p:nvPr>
            <p:ph type="body" idx="1"/>
          </p:nvPr>
        </p:nvSpPr>
        <p:spPr>
          <a:xfrm>
            <a:off x="457200" y="1419225"/>
            <a:ext cx="8534400" cy="5133975"/>
          </a:xfrm>
        </p:spPr>
        <p:txBody>
          <a:bodyPr/>
          <a:lstStyle/>
          <a:p>
            <a:pPr>
              <a:defRPr/>
            </a:pPr>
            <a:r>
              <a:rPr lang="zh-CN" altLang="en-US" sz="2800" dirty="0" smtClean="0"/>
              <a:t>例</a:t>
            </a:r>
            <a:r>
              <a:rPr lang="en-US" altLang="zh-CN" sz="2800" dirty="0" smtClean="0"/>
              <a:t>3</a:t>
            </a:r>
            <a:r>
              <a:rPr lang="zh-CN" altLang="en-US" sz="2800" dirty="0" smtClean="0"/>
              <a:t>：</a:t>
            </a:r>
            <a:r>
              <a:rPr lang="zh-CN" altLang="zh-CN" sz="2800" dirty="0"/>
              <a:t>设某上下文无关文法如下：</a:t>
            </a:r>
            <a:r>
              <a:rPr lang="en-US" altLang="zh-CN" sz="2800" dirty="0"/>
              <a:t>S</a:t>
            </a:r>
            <a:r>
              <a:rPr lang="zh-CN" altLang="zh-CN" sz="2800" dirty="0"/>
              <a:t>→</a:t>
            </a:r>
            <a:r>
              <a:rPr lang="en-US" altLang="zh-CN" sz="2800" dirty="0"/>
              <a:t>11 | 1001 | S0 |SS</a:t>
            </a:r>
            <a:r>
              <a:rPr lang="zh-CN" altLang="zh-CN" sz="2800" dirty="0"/>
              <a:t>，则该文法所产生的所有二进制字符串都具有的特点是</a:t>
            </a:r>
            <a:r>
              <a:rPr lang="zh-CN" altLang="zh-CN" sz="2800" u="sng" dirty="0"/>
              <a:t> （</a:t>
            </a:r>
            <a:r>
              <a:rPr lang="en-US" altLang="zh-CN" sz="2800" u="sng" dirty="0"/>
              <a:t>50</a:t>
            </a:r>
            <a:r>
              <a:rPr lang="zh-CN" altLang="zh-CN" sz="2800" u="sng" dirty="0"/>
              <a:t>） </a:t>
            </a:r>
            <a:r>
              <a:rPr lang="zh-CN" altLang="zh-CN" sz="2800" dirty="0"/>
              <a:t>。</a:t>
            </a:r>
          </a:p>
          <a:p>
            <a:pPr marL="0" indent="0">
              <a:buFont typeface="Wingdings" pitchFamily="2" charset="2"/>
              <a:buNone/>
              <a:defRPr/>
            </a:pPr>
            <a:r>
              <a:rPr lang="en-US" altLang="zh-CN" sz="2800" dirty="0" smtClean="0"/>
              <a:t>A</a:t>
            </a:r>
            <a:r>
              <a:rPr lang="en-US" altLang="zh-CN" sz="2800" dirty="0"/>
              <a:t>.</a:t>
            </a:r>
            <a:r>
              <a:rPr lang="zh-CN" altLang="zh-CN" sz="2800" dirty="0"/>
              <a:t>能被</a:t>
            </a:r>
            <a:r>
              <a:rPr lang="en-US" altLang="zh-CN" sz="2800" dirty="0"/>
              <a:t>3</a:t>
            </a:r>
            <a:r>
              <a:rPr lang="zh-CN" altLang="zh-CN" sz="2800" dirty="0"/>
              <a:t>整除</a:t>
            </a:r>
            <a:r>
              <a:rPr lang="en-US" altLang="zh-CN" sz="2800" dirty="0"/>
              <a:t>  </a:t>
            </a:r>
            <a:endParaRPr lang="en-US" altLang="zh-CN" sz="2800" dirty="0" smtClean="0"/>
          </a:p>
          <a:p>
            <a:pPr marL="0" indent="0">
              <a:buFont typeface="Wingdings" pitchFamily="2" charset="2"/>
              <a:buNone/>
              <a:defRPr/>
            </a:pPr>
            <a:r>
              <a:rPr lang="en-US" altLang="zh-CN" sz="2800" dirty="0" smtClean="0"/>
              <a:t>B</a:t>
            </a:r>
            <a:r>
              <a:rPr lang="en-US" altLang="zh-CN" sz="2800" dirty="0"/>
              <a:t>. 0</a:t>
            </a:r>
            <a:r>
              <a:rPr lang="zh-CN" altLang="zh-CN" sz="2800" dirty="0"/>
              <a:t>、</a:t>
            </a:r>
            <a:r>
              <a:rPr lang="en-US" altLang="zh-CN" sz="2800" dirty="0"/>
              <a:t>1</a:t>
            </a:r>
            <a:r>
              <a:rPr lang="zh-CN" altLang="zh-CN" sz="2800" dirty="0"/>
              <a:t>出现的次数相等</a:t>
            </a:r>
            <a:r>
              <a:rPr lang="en-US" altLang="zh-CN" sz="2800" dirty="0"/>
              <a:t>         </a:t>
            </a:r>
            <a:endParaRPr lang="en-US" altLang="zh-CN" sz="2800" dirty="0" smtClean="0"/>
          </a:p>
          <a:p>
            <a:pPr marL="0" indent="0">
              <a:buFont typeface="Wingdings" pitchFamily="2" charset="2"/>
              <a:buNone/>
              <a:defRPr/>
            </a:pPr>
            <a:r>
              <a:rPr lang="en-US" altLang="zh-CN" sz="2800" dirty="0" smtClean="0"/>
              <a:t>C.0</a:t>
            </a:r>
            <a:r>
              <a:rPr lang="zh-CN" altLang="zh-CN" sz="2800" dirty="0"/>
              <a:t>和</a:t>
            </a:r>
            <a:r>
              <a:rPr lang="en-US" altLang="zh-CN" sz="2800" dirty="0"/>
              <a:t>1</a:t>
            </a:r>
            <a:r>
              <a:rPr lang="zh-CN" altLang="zh-CN" sz="2800" dirty="0"/>
              <a:t>的出现次数都为偶数</a:t>
            </a:r>
            <a:r>
              <a:rPr lang="en-US" altLang="zh-CN" sz="2800" dirty="0"/>
              <a:t>    </a:t>
            </a:r>
            <a:endParaRPr lang="en-US" altLang="zh-CN" sz="2800" dirty="0" smtClean="0"/>
          </a:p>
          <a:p>
            <a:pPr marL="0" indent="0">
              <a:buFont typeface="Wingdings" pitchFamily="2" charset="2"/>
              <a:buNone/>
              <a:defRPr/>
            </a:pPr>
            <a:r>
              <a:rPr lang="en-US" altLang="zh-CN" sz="2800" dirty="0" smtClean="0"/>
              <a:t>D</a:t>
            </a:r>
            <a:r>
              <a:rPr lang="en-US" altLang="zh-CN" sz="2800" dirty="0"/>
              <a:t>.</a:t>
            </a:r>
            <a:r>
              <a:rPr lang="zh-CN" altLang="zh-CN" sz="2800" dirty="0"/>
              <a:t>能被</a:t>
            </a:r>
            <a:r>
              <a:rPr lang="en-US" altLang="zh-CN" sz="2800" dirty="0"/>
              <a:t>2</a:t>
            </a:r>
            <a:r>
              <a:rPr lang="zh-CN" altLang="zh-CN" sz="2800" dirty="0"/>
              <a:t>整除</a:t>
            </a:r>
          </a:p>
        </p:txBody>
      </p:sp>
      <p:sp>
        <p:nvSpPr>
          <p:cNvPr id="5" name="灯片编号占位符 3"/>
          <p:cNvSpPr txBox="1">
            <a:spLocks/>
          </p:cNvSpPr>
          <p:nvPr/>
        </p:nvSpPr>
        <p:spPr bwMode="auto">
          <a:xfrm>
            <a:off x="3276600" y="6553200"/>
            <a:ext cx="2133600" cy="320675"/>
          </a:xfrm>
          <a:prstGeom prst="rect">
            <a:avLst/>
          </a:prstGeom>
          <a:noFill/>
          <a:ln w="9525">
            <a:noFill/>
            <a:miter lim="800000"/>
            <a:headEnd/>
            <a:tailEnd/>
          </a:ln>
          <a:effec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fld id="{4BB9273C-11A0-4EBE-836D-3149B5E3D5F6}" type="slidenum">
              <a:rPr kumimoji="0" lang="en-US" altLang="zh-CN" sz="1200" b="0" smtClean="0">
                <a:solidFill>
                  <a:srgbClr val="17347D"/>
                </a:solidFill>
                <a:effectLst>
                  <a:outerShdw blurRad="38100" dist="38100" dir="2700000" algn="tl">
                    <a:srgbClr val="C0C0C0"/>
                  </a:outerShdw>
                </a:effectLst>
                <a:latin typeface="Verdana" pitchFamily="34" charset="0"/>
              </a:rPr>
              <a:pPr algn="ctr" eaLnBrk="1" hangingPunct="1"/>
              <a:t>83</a:t>
            </a:fld>
            <a:endParaRPr kumimoji="0" lang="en-US" altLang="zh-CN" sz="1200" b="0" smtClean="0">
              <a:solidFill>
                <a:srgbClr val="17347D"/>
              </a:solidFill>
              <a:effectLst>
                <a:outerShdw blurRad="38100" dist="38100" dir="2700000" algn="tl">
                  <a:srgbClr val="C0C0C0"/>
                </a:outerShdw>
              </a:effectLst>
              <a:latin typeface="Verdana" pitchFamily="34" charset="0"/>
            </a:endParaRPr>
          </a:p>
        </p:txBody>
      </p:sp>
      <p:sp>
        <p:nvSpPr>
          <p:cNvPr id="5734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0" lang="zh-CN" altLang="en-US" sz="1800" b="0" smtClean="0">
              <a:solidFill>
                <a:srgbClr val="17347D"/>
              </a:solidFill>
              <a:latin typeface="Arial" charset="0"/>
              <a:ea typeface="宋体" charset="-122"/>
            </a:endParaRPr>
          </a:p>
        </p:txBody>
      </p:sp>
      <p:sp>
        <p:nvSpPr>
          <p:cNvPr id="5735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0" lang="zh-CN" altLang="en-US" sz="1800" b="0" smtClean="0">
              <a:solidFill>
                <a:srgbClr val="17347D"/>
              </a:solidFill>
              <a:latin typeface="Arial" charset="0"/>
              <a:ea typeface="宋体" charset="-122"/>
            </a:endParaRPr>
          </a:p>
        </p:txBody>
      </p:sp>
      <p:sp>
        <p:nvSpPr>
          <p:cNvPr id="5735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0" lang="zh-CN" altLang="en-US" sz="1800" b="0" smtClean="0">
              <a:solidFill>
                <a:srgbClr val="17347D"/>
              </a:solidFill>
              <a:latin typeface="Arial" charset="0"/>
              <a:ea typeface="宋体" charset="-122"/>
            </a:endParaRPr>
          </a:p>
        </p:txBody>
      </p:sp>
    </p:spTree>
    <p:extLst>
      <p:ext uri="{BB962C8B-B14F-4D97-AF65-F5344CB8AC3E}">
        <p14:creationId xmlns:p14="http://schemas.microsoft.com/office/powerpoint/2010/main" val="334545002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306178"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宋体" pitchFamily="2" charset="-122"/>
              </a:rPr>
              <a:t>指令类型     </a:t>
            </a:r>
          </a:p>
        </p:txBody>
      </p:sp>
      <p:sp>
        <p:nvSpPr>
          <p:cNvPr id="306179" name="Rectangle 3"/>
          <p:cNvSpPr>
            <a:spLocks noGrp="1" noChangeArrowheads="1"/>
          </p:cNvSpPr>
          <p:nvPr>
            <p:ph type="body" idx="4294967295"/>
          </p:nvPr>
        </p:nvSpPr>
        <p:spPr>
          <a:xfrm>
            <a:off x="457200" y="914400"/>
            <a:ext cx="8153400" cy="5638800"/>
          </a:xfrm>
        </p:spPr>
        <p:txBody>
          <a:bodyPr/>
          <a:lstStyle/>
          <a:p>
            <a:pPr>
              <a:buFontTx/>
              <a:buNone/>
            </a:pPr>
            <a:r>
              <a:rPr lang="en-US" altLang="zh-CN" b="1">
                <a:latin typeface="Times New Roman" pitchFamily="18" charset="0"/>
              </a:rPr>
              <a:t>            </a:t>
            </a:r>
            <a:r>
              <a:rPr lang="zh-CN" altLang="en-US" b="1">
                <a:latin typeface="Times New Roman" pitchFamily="18" charset="0"/>
              </a:rPr>
              <a:t>逻辑移位的对象是没有数值含义的二进制代码，因此移位时不必考虑符号问题。</a:t>
            </a:r>
          </a:p>
          <a:p>
            <a:pPr>
              <a:buFontTx/>
              <a:buNone/>
            </a:pPr>
            <a:r>
              <a:rPr lang="zh-CN" altLang="en-US" b="1">
                <a:latin typeface="Times New Roman" pitchFamily="18" charset="0"/>
              </a:rPr>
              <a:t>            循环移位又按进位位是否一起循环分为两类：</a:t>
            </a:r>
          </a:p>
          <a:p>
            <a:pPr>
              <a:buFontTx/>
              <a:buNone/>
            </a:pPr>
            <a:r>
              <a:rPr lang="zh-CN" altLang="en-US" b="1">
                <a:latin typeface="Times New Roman" pitchFamily="18" charset="0"/>
              </a:rPr>
              <a:t>             </a:t>
            </a:r>
            <a:r>
              <a:rPr lang="zh-CN" altLang="en-US" b="1">
                <a:solidFill>
                  <a:srgbClr val="FF0000"/>
                </a:solidFill>
                <a:latin typeface="Times New Roman" pitchFamily="18" charset="0"/>
                <a:sym typeface="Symbol" pitchFamily="18" charset="2"/>
              </a:rPr>
              <a:t></a:t>
            </a:r>
            <a:r>
              <a:rPr lang="zh-CN" altLang="en-US" b="1">
                <a:latin typeface="Times New Roman" pitchFamily="18" charset="0"/>
              </a:rPr>
              <a:t> 小循环（不带进位循环）</a:t>
            </a:r>
          </a:p>
          <a:p>
            <a:pPr>
              <a:buFontTx/>
              <a:buNone/>
            </a:pPr>
            <a:r>
              <a:rPr lang="zh-CN" altLang="en-US" b="1">
                <a:latin typeface="Times New Roman" pitchFamily="18" charset="0"/>
              </a:rPr>
              <a:t>             </a:t>
            </a:r>
            <a:r>
              <a:rPr lang="zh-CN" altLang="en-US" b="1">
                <a:solidFill>
                  <a:srgbClr val="FF0000"/>
                </a:solidFill>
                <a:latin typeface="Times New Roman" pitchFamily="18" charset="0"/>
                <a:sym typeface="Symbol" pitchFamily="18" charset="2"/>
              </a:rPr>
              <a:t></a:t>
            </a:r>
            <a:r>
              <a:rPr lang="zh-CN" altLang="en-US" b="1">
                <a:latin typeface="Times New Roman" pitchFamily="18" charset="0"/>
              </a:rPr>
              <a:t> 大循环（带进位循环）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6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61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61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6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75458"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宋体" pitchFamily="2" charset="-122"/>
              </a:rPr>
              <a:t>指令类型     </a:t>
            </a:r>
          </a:p>
        </p:txBody>
      </p:sp>
      <p:sp>
        <p:nvSpPr>
          <p:cNvPr id="275459" name="Rectangle 3"/>
          <p:cNvSpPr>
            <a:spLocks noGrp="1" noChangeArrowheads="1"/>
          </p:cNvSpPr>
          <p:nvPr>
            <p:ph type="body" idx="4294967295"/>
          </p:nvPr>
        </p:nvSpPr>
        <p:spPr>
          <a:xfrm>
            <a:off x="457200" y="838200"/>
            <a:ext cx="8435975" cy="5715000"/>
          </a:xfrm>
        </p:spPr>
        <p:txBody>
          <a:bodyPr/>
          <a:lstStyle/>
          <a:p>
            <a:pPr>
              <a:buFontTx/>
              <a:buNone/>
            </a:pPr>
            <a:r>
              <a:rPr lang="en-US" altLang="zh-CN" b="1">
                <a:solidFill>
                  <a:srgbClr val="800000"/>
                </a:solidFill>
                <a:latin typeface="Times New Roman" pitchFamily="18" charset="0"/>
              </a:rPr>
              <a:t>3.4.3 </a:t>
            </a:r>
            <a:r>
              <a:rPr lang="zh-CN" altLang="en-US" b="1">
                <a:solidFill>
                  <a:srgbClr val="800000"/>
                </a:solidFill>
                <a:latin typeface="Times New Roman" pitchFamily="18" charset="0"/>
              </a:rPr>
              <a:t>程序控制类指令</a:t>
            </a:r>
          </a:p>
          <a:p>
            <a:pPr>
              <a:buFontTx/>
              <a:buNone/>
            </a:pPr>
            <a:r>
              <a:rPr lang="zh-CN" altLang="en-US" b="1">
                <a:latin typeface="Times New Roman" pitchFamily="18" charset="0"/>
              </a:rPr>
              <a:t>            程序控制类指令用于控制程序的执行方向，并使程序具有测试、分析与判断的能力。</a:t>
            </a:r>
          </a:p>
          <a:p>
            <a:pPr>
              <a:buFontTx/>
              <a:buNone/>
            </a:pPr>
            <a:r>
              <a:rPr lang="en-US" altLang="zh-CN" b="1">
                <a:latin typeface="Times New Roman" pitchFamily="18" charset="0"/>
              </a:rPr>
              <a:t>1.</a:t>
            </a:r>
            <a:r>
              <a:rPr lang="zh-CN" altLang="en-US" b="1">
                <a:latin typeface="Times New Roman" pitchFamily="18" charset="0"/>
              </a:rPr>
              <a:t>转移指令</a:t>
            </a:r>
          </a:p>
          <a:p>
            <a:pPr>
              <a:buFontTx/>
              <a:buNone/>
            </a:pPr>
            <a:r>
              <a:rPr lang="zh-CN" altLang="en-US" b="1">
                <a:latin typeface="Times New Roman" pitchFamily="18" charset="0"/>
              </a:rPr>
              <a:t>            在程序执行过程中，通常采用转移指令来改变程序的执行方向。转移指令又分无条件转移和条件转移两种。</a:t>
            </a:r>
          </a:p>
          <a:p>
            <a:pPr>
              <a:buFontTx/>
              <a:buNone/>
            </a:pPr>
            <a:r>
              <a:rPr lang="zh-CN" altLang="en-US" b="1">
                <a:latin typeface="Times New Roman" pitchFamily="18" charset="0"/>
              </a:rPr>
              <a:t>            无条件转移指令（</a:t>
            </a:r>
            <a:r>
              <a:rPr lang="en-US" altLang="zh-CN" b="1">
                <a:solidFill>
                  <a:srgbClr val="FF0000"/>
                </a:solidFill>
                <a:latin typeface="Times New Roman" pitchFamily="18" charset="0"/>
              </a:rPr>
              <a:t>JMP</a:t>
            </a:r>
            <a:r>
              <a:rPr lang="zh-CN" altLang="en-US" b="1">
                <a:latin typeface="Times New Roman" pitchFamily="18" charset="0"/>
              </a:rPr>
              <a:t>）不受任何条件的约束，直接把程序转向新的位置执行。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5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5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54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54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5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76482"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宋体" pitchFamily="2" charset="-122"/>
              </a:rPr>
              <a:t>指令类型     </a:t>
            </a:r>
          </a:p>
        </p:txBody>
      </p:sp>
      <p:sp>
        <p:nvSpPr>
          <p:cNvPr id="276483" name="Rectangle 3"/>
          <p:cNvSpPr>
            <a:spLocks noGrp="1" noChangeArrowheads="1"/>
          </p:cNvSpPr>
          <p:nvPr>
            <p:ph type="body" idx="4294967295"/>
          </p:nvPr>
        </p:nvSpPr>
        <p:spPr>
          <a:xfrm>
            <a:off x="381000" y="914400"/>
            <a:ext cx="8229600" cy="5122863"/>
          </a:xfrm>
        </p:spPr>
        <p:txBody>
          <a:bodyPr/>
          <a:lstStyle/>
          <a:p>
            <a:pPr>
              <a:buFontTx/>
              <a:buNone/>
            </a:pPr>
            <a:r>
              <a:rPr lang="en-US" altLang="zh-CN" b="1">
                <a:latin typeface="Times New Roman" pitchFamily="18" charset="0"/>
              </a:rPr>
              <a:t>            </a:t>
            </a:r>
            <a:r>
              <a:rPr lang="zh-CN" altLang="en-US" b="1">
                <a:latin typeface="Times New Roman" pitchFamily="18" charset="0"/>
              </a:rPr>
              <a:t>条件转移指令必须受到条件的约束，若条件满足时才转向新的位置执行，否则程序仍顺序执行。</a:t>
            </a:r>
          </a:p>
          <a:p>
            <a:pPr>
              <a:buFontTx/>
              <a:buNone/>
            </a:pPr>
            <a:r>
              <a:rPr lang="zh-CN" altLang="en-US" b="1">
                <a:latin typeface="Times New Roman" pitchFamily="18" charset="0"/>
              </a:rPr>
              <a:t>           无论是条件转移还是无条件转移都需要给出转移地址。若采用相对寻址方式，转移地址为当前指令地址（即</a:t>
            </a:r>
            <a:r>
              <a:rPr lang="en-US" altLang="zh-CN" b="1">
                <a:latin typeface="Times New Roman" pitchFamily="18" charset="0"/>
              </a:rPr>
              <a:t>PC</a:t>
            </a:r>
            <a:r>
              <a:rPr lang="zh-CN" altLang="en-US" b="1">
                <a:latin typeface="Times New Roman" pitchFamily="18" charset="0"/>
              </a:rPr>
              <a:t>的值）和指令中给出的位移量之和，即：</a:t>
            </a:r>
            <a:r>
              <a:rPr lang="en-US" altLang="zh-CN" b="1">
                <a:solidFill>
                  <a:srgbClr val="FF0000"/>
                </a:solidFill>
                <a:latin typeface="Times New Roman" pitchFamily="18" charset="0"/>
              </a:rPr>
              <a:t>(PC)+</a:t>
            </a:r>
            <a:r>
              <a:rPr lang="zh-CN" altLang="en-US" b="1">
                <a:solidFill>
                  <a:srgbClr val="FF0000"/>
                </a:solidFill>
                <a:latin typeface="Times New Roman" pitchFamily="18" charset="0"/>
              </a:rPr>
              <a:t>位移量→</a:t>
            </a:r>
            <a:r>
              <a:rPr lang="en-US" altLang="zh-CN" b="1">
                <a:solidFill>
                  <a:srgbClr val="FF0000"/>
                </a:solidFill>
                <a:latin typeface="Times New Roman" pitchFamily="18" charset="0"/>
              </a:rPr>
              <a:t>PC</a:t>
            </a:r>
            <a:r>
              <a:rPr lang="zh-CN" altLang="en-US" b="1">
                <a:latin typeface="Times New Roman" pitchFamily="18" charset="0"/>
              </a:rPr>
              <a:t>；若采用绝对寻址方式，转移地址由指令的地址码直接给出，即：</a:t>
            </a:r>
            <a:r>
              <a:rPr lang="en-US" altLang="zh-CN" b="1">
                <a:solidFill>
                  <a:srgbClr val="FF0000"/>
                </a:solidFill>
                <a:latin typeface="Times New Roman" pitchFamily="18" charset="0"/>
              </a:rPr>
              <a:t>A→PC</a:t>
            </a:r>
            <a:r>
              <a:rPr lang="zh-CN" altLang="en-US" b="1">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4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24" name="页脚占位符 3"/>
          <p:cNvSpPr>
            <a:spLocks noGrp="1"/>
          </p:cNvSpPr>
          <p:nvPr>
            <p:ph type="ftr" sz="quarter" idx="12"/>
          </p:nvPr>
        </p:nvSpPr>
        <p:spPr/>
        <p:txBody>
          <a:bodyPr/>
          <a:lstStyle/>
          <a:p>
            <a:r>
              <a:rPr lang="zh-CN" altLang="en-US"/>
              <a:t>华南理工大学广州学院</a:t>
            </a:r>
          </a:p>
        </p:txBody>
      </p:sp>
      <p:sp>
        <p:nvSpPr>
          <p:cNvPr id="277506"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宋体" pitchFamily="2" charset="-122"/>
              </a:rPr>
              <a:t>指令类型     </a:t>
            </a:r>
          </a:p>
        </p:txBody>
      </p:sp>
      <p:sp>
        <p:nvSpPr>
          <p:cNvPr id="277507" name="Rectangle 3"/>
          <p:cNvSpPr>
            <a:spLocks noGrp="1" noChangeArrowheads="1"/>
          </p:cNvSpPr>
          <p:nvPr>
            <p:ph type="body" idx="4294967295"/>
          </p:nvPr>
        </p:nvSpPr>
        <p:spPr>
          <a:xfrm>
            <a:off x="381000" y="762000"/>
            <a:ext cx="8229600" cy="5638800"/>
          </a:xfrm>
        </p:spPr>
        <p:txBody>
          <a:bodyPr/>
          <a:lstStyle/>
          <a:p>
            <a:pPr>
              <a:buFontTx/>
              <a:buNone/>
            </a:pPr>
            <a:r>
              <a:rPr lang="en-US" altLang="zh-CN" b="1">
                <a:latin typeface="Times New Roman" pitchFamily="18" charset="0"/>
              </a:rPr>
              <a:t>2.</a:t>
            </a:r>
            <a:r>
              <a:rPr lang="zh-CN" altLang="en-US" b="1">
                <a:latin typeface="Times New Roman" pitchFamily="18" charset="0"/>
              </a:rPr>
              <a:t>子程序调用指令</a:t>
            </a:r>
          </a:p>
          <a:p>
            <a:pPr>
              <a:buFontTx/>
              <a:buNone/>
            </a:pPr>
            <a:r>
              <a:rPr lang="zh-CN" altLang="en-US" b="1">
                <a:latin typeface="Times New Roman" pitchFamily="18" charset="0"/>
              </a:rPr>
              <a:t>            </a:t>
            </a:r>
            <a:r>
              <a:rPr lang="zh-CN" altLang="en-US" b="1">
                <a:solidFill>
                  <a:srgbClr val="FF0000"/>
                </a:solidFill>
                <a:latin typeface="Times New Roman" pitchFamily="18" charset="0"/>
              </a:rPr>
              <a:t>子程序是一组可以公用的指令序列，只要知道子程序的入口地址就能调用它。</a:t>
            </a:r>
          </a:p>
          <a:p>
            <a:pPr>
              <a:buFontTx/>
              <a:buNone/>
            </a:pPr>
            <a:r>
              <a:rPr lang="zh-CN" altLang="en-US" b="1">
                <a:latin typeface="Times New Roman" pitchFamily="18" charset="0"/>
              </a:rPr>
              <a:t>            从主程序转向子程序的指令称为子程序调用指令（</a:t>
            </a:r>
            <a:r>
              <a:rPr lang="en-US" altLang="zh-CN" b="1">
                <a:solidFill>
                  <a:srgbClr val="FF0000"/>
                </a:solidFill>
                <a:latin typeface="Times New Roman" pitchFamily="18" charset="0"/>
              </a:rPr>
              <a:t>CALL</a:t>
            </a:r>
            <a:r>
              <a:rPr lang="zh-CN" altLang="en-US" b="1">
                <a:latin typeface="Times New Roman" pitchFamily="18" charset="0"/>
              </a:rPr>
              <a:t>）；而从子程序转向主程序的指令称为返回指令（</a:t>
            </a:r>
            <a:r>
              <a:rPr lang="en-US" altLang="zh-CN" b="1">
                <a:solidFill>
                  <a:srgbClr val="FF0000"/>
                </a:solidFill>
                <a:latin typeface="Times New Roman" pitchFamily="18" charset="0"/>
              </a:rPr>
              <a:t>RET</a:t>
            </a:r>
            <a:r>
              <a:rPr lang="zh-CN" altLang="en-US" b="1">
                <a:latin typeface="Times New Roman" pitchFamily="18" charset="0"/>
              </a:rPr>
              <a:t>）。</a:t>
            </a:r>
          </a:p>
        </p:txBody>
      </p:sp>
      <p:sp>
        <p:nvSpPr>
          <p:cNvPr id="277508" name="Text Box 4"/>
          <p:cNvSpPr txBox="1">
            <a:spLocks noChangeArrowheads="1"/>
          </p:cNvSpPr>
          <p:nvPr/>
        </p:nvSpPr>
        <p:spPr bwMode="auto">
          <a:xfrm>
            <a:off x="2514600" y="3981450"/>
            <a:ext cx="1314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a:t>主程序</a:t>
            </a:r>
          </a:p>
        </p:txBody>
      </p:sp>
      <p:sp>
        <p:nvSpPr>
          <p:cNvPr id="277509" name="Line 5"/>
          <p:cNvSpPr>
            <a:spLocks noChangeShapeType="1"/>
          </p:cNvSpPr>
          <p:nvPr/>
        </p:nvSpPr>
        <p:spPr bwMode="auto">
          <a:xfrm>
            <a:off x="2609850" y="4572000"/>
            <a:ext cx="1085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10" name="Line 6"/>
          <p:cNvSpPr>
            <a:spLocks noChangeShapeType="1"/>
          </p:cNvSpPr>
          <p:nvPr/>
        </p:nvSpPr>
        <p:spPr bwMode="auto">
          <a:xfrm>
            <a:off x="2609850" y="4838700"/>
            <a:ext cx="1085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11" name="Line 7"/>
          <p:cNvSpPr>
            <a:spLocks noChangeShapeType="1"/>
          </p:cNvSpPr>
          <p:nvPr/>
        </p:nvSpPr>
        <p:spPr bwMode="auto">
          <a:xfrm>
            <a:off x="2609850" y="5105400"/>
            <a:ext cx="1066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12" name="Text Box 8"/>
          <p:cNvSpPr txBox="1">
            <a:spLocks noChangeArrowheads="1"/>
          </p:cNvSpPr>
          <p:nvPr/>
        </p:nvSpPr>
        <p:spPr bwMode="auto">
          <a:xfrm>
            <a:off x="2552700" y="512445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solidFill>
                  <a:srgbClr val="FF0000"/>
                </a:solidFill>
              </a:rPr>
              <a:t>CALL A</a:t>
            </a:r>
          </a:p>
        </p:txBody>
      </p:sp>
      <p:sp>
        <p:nvSpPr>
          <p:cNvPr id="277513" name="Line 9"/>
          <p:cNvSpPr>
            <a:spLocks noChangeShapeType="1"/>
          </p:cNvSpPr>
          <p:nvPr/>
        </p:nvSpPr>
        <p:spPr bwMode="auto">
          <a:xfrm>
            <a:off x="2667000" y="5619750"/>
            <a:ext cx="1085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14" name="Line 10"/>
          <p:cNvSpPr>
            <a:spLocks noChangeShapeType="1"/>
          </p:cNvSpPr>
          <p:nvPr/>
        </p:nvSpPr>
        <p:spPr bwMode="auto">
          <a:xfrm>
            <a:off x="2667000" y="5886450"/>
            <a:ext cx="1085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15" name="Line 11"/>
          <p:cNvSpPr>
            <a:spLocks noChangeShapeType="1"/>
          </p:cNvSpPr>
          <p:nvPr/>
        </p:nvSpPr>
        <p:spPr bwMode="auto">
          <a:xfrm>
            <a:off x="2667000" y="6153150"/>
            <a:ext cx="1066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16" name="Text Box 12"/>
          <p:cNvSpPr txBox="1">
            <a:spLocks noChangeArrowheads="1"/>
          </p:cNvSpPr>
          <p:nvPr/>
        </p:nvSpPr>
        <p:spPr bwMode="auto">
          <a:xfrm>
            <a:off x="4914900" y="3962400"/>
            <a:ext cx="1314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a:solidFill>
                  <a:srgbClr val="0066CC"/>
                </a:solidFill>
              </a:rPr>
              <a:t>子程序</a:t>
            </a:r>
          </a:p>
        </p:txBody>
      </p:sp>
      <p:sp>
        <p:nvSpPr>
          <p:cNvPr id="277517" name="Line 13"/>
          <p:cNvSpPr>
            <a:spLocks noChangeShapeType="1"/>
          </p:cNvSpPr>
          <p:nvPr/>
        </p:nvSpPr>
        <p:spPr bwMode="auto">
          <a:xfrm>
            <a:off x="5029200" y="4533900"/>
            <a:ext cx="1085850" cy="0"/>
          </a:xfrm>
          <a:prstGeom prst="line">
            <a:avLst/>
          </a:prstGeom>
          <a:noFill/>
          <a:ln w="38100">
            <a:solidFill>
              <a:srgbClr val="00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18" name="Line 14"/>
          <p:cNvSpPr>
            <a:spLocks noChangeShapeType="1"/>
          </p:cNvSpPr>
          <p:nvPr/>
        </p:nvSpPr>
        <p:spPr bwMode="auto">
          <a:xfrm>
            <a:off x="5029200" y="4800600"/>
            <a:ext cx="1085850" cy="0"/>
          </a:xfrm>
          <a:prstGeom prst="line">
            <a:avLst/>
          </a:prstGeom>
          <a:noFill/>
          <a:ln w="38100">
            <a:solidFill>
              <a:srgbClr val="00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19" name="Line 15"/>
          <p:cNvSpPr>
            <a:spLocks noChangeShapeType="1"/>
          </p:cNvSpPr>
          <p:nvPr/>
        </p:nvSpPr>
        <p:spPr bwMode="auto">
          <a:xfrm>
            <a:off x="5029200" y="5067300"/>
            <a:ext cx="1066800" cy="0"/>
          </a:xfrm>
          <a:prstGeom prst="line">
            <a:avLst/>
          </a:prstGeom>
          <a:noFill/>
          <a:ln w="38100">
            <a:solidFill>
              <a:srgbClr val="00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20" name="Line 16"/>
          <p:cNvSpPr>
            <a:spLocks noChangeShapeType="1"/>
          </p:cNvSpPr>
          <p:nvPr/>
        </p:nvSpPr>
        <p:spPr bwMode="auto">
          <a:xfrm>
            <a:off x="5048250" y="5334000"/>
            <a:ext cx="1085850" cy="0"/>
          </a:xfrm>
          <a:prstGeom prst="line">
            <a:avLst/>
          </a:prstGeom>
          <a:noFill/>
          <a:ln w="38100">
            <a:solidFill>
              <a:srgbClr val="00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21" name="Line 17"/>
          <p:cNvSpPr>
            <a:spLocks noChangeShapeType="1"/>
          </p:cNvSpPr>
          <p:nvPr/>
        </p:nvSpPr>
        <p:spPr bwMode="auto">
          <a:xfrm>
            <a:off x="5048250" y="5600700"/>
            <a:ext cx="1085850" cy="0"/>
          </a:xfrm>
          <a:prstGeom prst="line">
            <a:avLst/>
          </a:prstGeom>
          <a:noFill/>
          <a:ln w="38100">
            <a:solidFill>
              <a:srgbClr val="00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22" name="Line 18"/>
          <p:cNvSpPr>
            <a:spLocks noChangeShapeType="1"/>
          </p:cNvSpPr>
          <p:nvPr/>
        </p:nvSpPr>
        <p:spPr bwMode="auto">
          <a:xfrm>
            <a:off x="5048250" y="5867400"/>
            <a:ext cx="1066800" cy="0"/>
          </a:xfrm>
          <a:prstGeom prst="line">
            <a:avLst/>
          </a:prstGeom>
          <a:noFill/>
          <a:ln w="38100">
            <a:solidFill>
              <a:srgbClr val="00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23" name="Text Box 19"/>
          <p:cNvSpPr txBox="1">
            <a:spLocks noChangeArrowheads="1"/>
          </p:cNvSpPr>
          <p:nvPr/>
        </p:nvSpPr>
        <p:spPr bwMode="auto">
          <a:xfrm>
            <a:off x="4972050" y="58674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solidFill>
                  <a:srgbClr val="FF0000"/>
                </a:solidFill>
              </a:rPr>
              <a:t>RET</a:t>
            </a:r>
          </a:p>
        </p:txBody>
      </p:sp>
      <p:sp>
        <p:nvSpPr>
          <p:cNvPr id="277524" name="Text Box 20"/>
          <p:cNvSpPr txBox="1">
            <a:spLocks noChangeArrowheads="1"/>
          </p:cNvSpPr>
          <p:nvPr/>
        </p:nvSpPr>
        <p:spPr bwMode="auto">
          <a:xfrm>
            <a:off x="4514850" y="4248150"/>
            <a:ext cx="933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solidFill>
                  <a:srgbClr val="0066CC"/>
                </a:solidFill>
              </a:rPr>
              <a:t>A</a:t>
            </a:r>
            <a:r>
              <a:rPr lang="zh-CN" altLang="en-US">
                <a:solidFill>
                  <a:srgbClr val="0066CC"/>
                </a:solidFill>
              </a:rPr>
              <a:t>：</a:t>
            </a:r>
          </a:p>
        </p:txBody>
      </p:sp>
      <p:sp>
        <p:nvSpPr>
          <p:cNvPr id="277525" name="Line 21"/>
          <p:cNvSpPr>
            <a:spLocks noChangeShapeType="1"/>
          </p:cNvSpPr>
          <p:nvPr/>
        </p:nvSpPr>
        <p:spPr bwMode="auto">
          <a:xfrm flipV="1">
            <a:off x="3810000" y="4572000"/>
            <a:ext cx="762000" cy="762000"/>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26" name="Line 22"/>
          <p:cNvSpPr>
            <a:spLocks noChangeShapeType="1"/>
          </p:cNvSpPr>
          <p:nvPr/>
        </p:nvSpPr>
        <p:spPr bwMode="auto">
          <a:xfrm flipH="1" flipV="1">
            <a:off x="3829050" y="5619750"/>
            <a:ext cx="1181100" cy="476250"/>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7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7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7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750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7509"/>
                                        </p:tgtEl>
                                        <p:attrNameLst>
                                          <p:attrName>style.visibility</p:attrName>
                                        </p:attrNameLst>
                                      </p:cBhvr>
                                      <p:to>
                                        <p:strVal val="visible"/>
                                      </p:to>
                                    </p:set>
                                  </p:childTnLst>
                                </p:cTn>
                              </p:par>
                            </p:childTnLst>
                          </p:cTn>
                        </p:par>
                        <p:par>
                          <p:cTn id="23" fill="hold" nodeType="afterGroup">
                            <p:stCondLst>
                              <p:cond delay="500"/>
                            </p:stCondLst>
                            <p:childTnLst>
                              <p:par>
                                <p:cTn id="24" presetID="1" presetClass="entr" presetSubtype="0" fill="hold" grpId="0" nodeType="afterEffect">
                                  <p:stCondLst>
                                    <p:cond delay="1000"/>
                                  </p:stCondLst>
                                  <p:childTnLst>
                                    <p:set>
                                      <p:cBhvr>
                                        <p:cTn id="25" dur="1" fill="hold">
                                          <p:stCondLst>
                                            <p:cond delay="499"/>
                                          </p:stCondLst>
                                        </p:cTn>
                                        <p:tgtEl>
                                          <p:spTgt spid="277510"/>
                                        </p:tgtEl>
                                        <p:attrNameLst>
                                          <p:attrName>style.visibility</p:attrName>
                                        </p:attrNameLst>
                                      </p:cBhvr>
                                      <p:to>
                                        <p:strVal val="visible"/>
                                      </p:to>
                                    </p:set>
                                  </p:childTnLst>
                                </p:cTn>
                              </p:par>
                            </p:childTnLst>
                          </p:cTn>
                        </p:par>
                        <p:par>
                          <p:cTn id="26" fill="hold" nodeType="afterGroup">
                            <p:stCondLst>
                              <p:cond delay="2000"/>
                            </p:stCondLst>
                            <p:childTnLst>
                              <p:par>
                                <p:cTn id="27" presetID="1" presetClass="entr" presetSubtype="0" fill="hold" grpId="0" nodeType="afterEffect">
                                  <p:stCondLst>
                                    <p:cond delay="1000"/>
                                  </p:stCondLst>
                                  <p:childTnLst>
                                    <p:set>
                                      <p:cBhvr>
                                        <p:cTn id="28" dur="1" fill="hold">
                                          <p:stCondLst>
                                            <p:cond delay="499"/>
                                          </p:stCondLst>
                                        </p:cTn>
                                        <p:tgtEl>
                                          <p:spTgt spid="27751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77512"/>
                                        </p:tgtEl>
                                        <p:attrNameLst>
                                          <p:attrName>style.visibility</p:attrName>
                                        </p:attrNameLst>
                                      </p:cBhvr>
                                      <p:to>
                                        <p:strVal val="visible"/>
                                      </p:to>
                                    </p:set>
                                  </p:childTnLst>
                                </p:cTn>
                              </p:par>
                            </p:childTnLst>
                          </p:cTn>
                        </p:par>
                        <p:par>
                          <p:cTn id="33" fill="hold" nodeType="afterGroup">
                            <p:stCondLst>
                              <p:cond delay="500"/>
                            </p:stCondLst>
                            <p:childTnLst>
                              <p:par>
                                <p:cTn id="34" presetID="22" presetClass="entr" presetSubtype="8" fill="hold" grpId="0" nodeType="afterEffect">
                                  <p:stCondLst>
                                    <p:cond delay="1000"/>
                                  </p:stCondLst>
                                  <p:childTnLst>
                                    <p:set>
                                      <p:cBhvr>
                                        <p:cTn id="35" dur="1" fill="hold">
                                          <p:stCondLst>
                                            <p:cond delay="0"/>
                                          </p:stCondLst>
                                        </p:cTn>
                                        <p:tgtEl>
                                          <p:spTgt spid="277525"/>
                                        </p:tgtEl>
                                        <p:attrNameLst>
                                          <p:attrName>style.visibility</p:attrName>
                                        </p:attrNameLst>
                                      </p:cBhvr>
                                      <p:to>
                                        <p:strVal val="visible"/>
                                      </p:to>
                                    </p:set>
                                    <p:animEffect transition="in" filter="wipe(left)">
                                      <p:cBhvr>
                                        <p:cTn id="36" dur="500"/>
                                        <p:tgtEl>
                                          <p:spTgt spid="27752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7751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77524"/>
                                        </p:tgtEl>
                                        <p:attrNameLst>
                                          <p:attrName>style.visibility</p:attrName>
                                        </p:attrNameLst>
                                      </p:cBhvr>
                                      <p:to>
                                        <p:strVal val="visible"/>
                                      </p:to>
                                    </p:set>
                                  </p:childTnLst>
                                </p:cTn>
                              </p:par>
                            </p:childTnLst>
                          </p:cTn>
                        </p:par>
                        <p:par>
                          <p:cTn id="45" fill="hold" nodeType="afterGroup">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277517"/>
                                        </p:tgtEl>
                                        <p:attrNameLst>
                                          <p:attrName>style.visibility</p:attrName>
                                        </p:attrNameLst>
                                      </p:cBhvr>
                                      <p:to>
                                        <p:strVal val="visible"/>
                                      </p:to>
                                    </p:set>
                                  </p:childTnLst>
                                </p:cTn>
                              </p:par>
                            </p:childTnLst>
                          </p:cTn>
                        </p:par>
                        <p:par>
                          <p:cTn id="48" fill="hold" nodeType="afterGroup">
                            <p:stCondLst>
                              <p:cond delay="1000"/>
                            </p:stCondLst>
                            <p:childTnLst>
                              <p:par>
                                <p:cTn id="49" presetID="1" presetClass="entr" presetSubtype="0" fill="hold" grpId="0" nodeType="afterEffect">
                                  <p:stCondLst>
                                    <p:cond delay="1000"/>
                                  </p:stCondLst>
                                  <p:childTnLst>
                                    <p:set>
                                      <p:cBhvr>
                                        <p:cTn id="50" dur="1" fill="hold">
                                          <p:stCondLst>
                                            <p:cond delay="499"/>
                                          </p:stCondLst>
                                        </p:cTn>
                                        <p:tgtEl>
                                          <p:spTgt spid="277518"/>
                                        </p:tgtEl>
                                        <p:attrNameLst>
                                          <p:attrName>style.visibility</p:attrName>
                                        </p:attrNameLst>
                                      </p:cBhvr>
                                      <p:to>
                                        <p:strVal val="visible"/>
                                      </p:to>
                                    </p:set>
                                  </p:childTnLst>
                                </p:cTn>
                              </p:par>
                            </p:childTnLst>
                          </p:cTn>
                        </p:par>
                        <p:par>
                          <p:cTn id="51" fill="hold" nodeType="afterGroup">
                            <p:stCondLst>
                              <p:cond delay="2500"/>
                            </p:stCondLst>
                            <p:childTnLst>
                              <p:par>
                                <p:cTn id="52" presetID="1" presetClass="entr" presetSubtype="0" fill="hold" grpId="0" nodeType="afterEffect">
                                  <p:stCondLst>
                                    <p:cond delay="1000"/>
                                  </p:stCondLst>
                                  <p:childTnLst>
                                    <p:set>
                                      <p:cBhvr>
                                        <p:cTn id="53" dur="1" fill="hold">
                                          <p:stCondLst>
                                            <p:cond delay="499"/>
                                          </p:stCondLst>
                                        </p:cTn>
                                        <p:tgtEl>
                                          <p:spTgt spid="277519"/>
                                        </p:tgtEl>
                                        <p:attrNameLst>
                                          <p:attrName>style.visibility</p:attrName>
                                        </p:attrNameLst>
                                      </p:cBhvr>
                                      <p:to>
                                        <p:strVal val="visible"/>
                                      </p:to>
                                    </p:set>
                                  </p:childTnLst>
                                </p:cTn>
                              </p:par>
                            </p:childTnLst>
                          </p:cTn>
                        </p:par>
                        <p:par>
                          <p:cTn id="54" fill="hold" nodeType="afterGroup">
                            <p:stCondLst>
                              <p:cond delay="4000"/>
                            </p:stCondLst>
                            <p:childTnLst>
                              <p:par>
                                <p:cTn id="55" presetID="1" presetClass="entr" presetSubtype="0" fill="hold" grpId="0" nodeType="afterEffect">
                                  <p:stCondLst>
                                    <p:cond delay="1000"/>
                                  </p:stCondLst>
                                  <p:childTnLst>
                                    <p:set>
                                      <p:cBhvr>
                                        <p:cTn id="56" dur="1" fill="hold">
                                          <p:stCondLst>
                                            <p:cond delay="499"/>
                                          </p:stCondLst>
                                        </p:cTn>
                                        <p:tgtEl>
                                          <p:spTgt spid="277520"/>
                                        </p:tgtEl>
                                        <p:attrNameLst>
                                          <p:attrName>style.visibility</p:attrName>
                                        </p:attrNameLst>
                                      </p:cBhvr>
                                      <p:to>
                                        <p:strVal val="visible"/>
                                      </p:to>
                                    </p:set>
                                  </p:childTnLst>
                                </p:cTn>
                              </p:par>
                            </p:childTnLst>
                          </p:cTn>
                        </p:par>
                        <p:par>
                          <p:cTn id="57" fill="hold" nodeType="afterGroup">
                            <p:stCondLst>
                              <p:cond delay="5500"/>
                            </p:stCondLst>
                            <p:childTnLst>
                              <p:par>
                                <p:cTn id="58" presetID="1" presetClass="entr" presetSubtype="0" fill="hold" grpId="0" nodeType="afterEffect">
                                  <p:stCondLst>
                                    <p:cond delay="1000"/>
                                  </p:stCondLst>
                                  <p:childTnLst>
                                    <p:set>
                                      <p:cBhvr>
                                        <p:cTn id="59" dur="1" fill="hold">
                                          <p:stCondLst>
                                            <p:cond delay="499"/>
                                          </p:stCondLst>
                                        </p:cTn>
                                        <p:tgtEl>
                                          <p:spTgt spid="277521"/>
                                        </p:tgtEl>
                                        <p:attrNameLst>
                                          <p:attrName>style.visibility</p:attrName>
                                        </p:attrNameLst>
                                      </p:cBhvr>
                                      <p:to>
                                        <p:strVal val="visible"/>
                                      </p:to>
                                    </p:set>
                                  </p:childTnLst>
                                </p:cTn>
                              </p:par>
                            </p:childTnLst>
                          </p:cTn>
                        </p:par>
                        <p:par>
                          <p:cTn id="60" fill="hold" nodeType="afterGroup">
                            <p:stCondLst>
                              <p:cond delay="7000"/>
                            </p:stCondLst>
                            <p:childTnLst>
                              <p:par>
                                <p:cTn id="61" presetID="1" presetClass="entr" presetSubtype="0" fill="hold" grpId="0" nodeType="afterEffect">
                                  <p:stCondLst>
                                    <p:cond delay="1000"/>
                                  </p:stCondLst>
                                  <p:childTnLst>
                                    <p:set>
                                      <p:cBhvr>
                                        <p:cTn id="62" dur="1" fill="hold">
                                          <p:stCondLst>
                                            <p:cond delay="499"/>
                                          </p:stCondLst>
                                        </p:cTn>
                                        <p:tgtEl>
                                          <p:spTgt spid="27752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77523"/>
                                        </p:tgtEl>
                                        <p:attrNameLst>
                                          <p:attrName>style.visibility</p:attrName>
                                        </p:attrNameLst>
                                      </p:cBhvr>
                                      <p:to>
                                        <p:strVal val="visible"/>
                                      </p:to>
                                    </p:set>
                                  </p:childTnLst>
                                </p:cTn>
                              </p:par>
                            </p:childTnLst>
                          </p:cTn>
                        </p:par>
                        <p:par>
                          <p:cTn id="67" fill="hold" nodeType="afterGroup">
                            <p:stCondLst>
                              <p:cond delay="500"/>
                            </p:stCondLst>
                            <p:childTnLst>
                              <p:par>
                                <p:cTn id="68" presetID="22" presetClass="entr" presetSubtype="2" fill="hold" grpId="0" nodeType="afterEffect">
                                  <p:stCondLst>
                                    <p:cond delay="1000"/>
                                  </p:stCondLst>
                                  <p:childTnLst>
                                    <p:set>
                                      <p:cBhvr>
                                        <p:cTn id="69" dur="1" fill="hold">
                                          <p:stCondLst>
                                            <p:cond delay="0"/>
                                          </p:stCondLst>
                                        </p:cTn>
                                        <p:tgtEl>
                                          <p:spTgt spid="277526"/>
                                        </p:tgtEl>
                                        <p:attrNameLst>
                                          <p:attrName>style.visibility</p:attrName>
                                        </p:attrNameLst>
                                      </p:cBhvr>
                                      <p:to>
                                        <p:strVal val="visible"/>
                                      </p:to>
                                    </p:set>
                                    <p:animEffect transition="in" filter="wipe(right)">
                                      <p:cBhvr>
                                        <p:cTn id="70" dur="500"/>
                                        <p:tgtEl>
                                          <p:spTgt spid="277526"/>
                                        </p:tgtEl>
                                      </p:cBhvr>
                                    </p:animEffect>
                                  </p:childTnLst>
                                </p:cTn>
                              </p:par>
                            </p:childTnLst>
                          </p:cTn>
                        </p:par>
                        <p:par>
                          <p:cTn id="71" fill="hold" nodeType="afterGroup">
                            <p:stCondLst>
                              <p:cond delay="2000"/>
                            </p:stCondLst>
                            <p:childTnLst>
                              <p:par>
                                <p:cTn id="72" presetID="1" presetClass="entr" presetSubtype="0" fill="hold" grpId="0" nodeType="afterEffect">
                                  <p:stCondLst>
                                    <p:cond delay="1000"/>
                                  </p:stCondLst>
                                  <p:childTnLst>
                                    <p:set>
                                      <p:cBhvr>
                                        <p:cTn id="73" dur="1" fill="hold">
                                          <p:stCondLst>
                                            <p:cond delay="499"/>
                                          </p:stCondLst>
                                        </p:cTn>
                                        <p:tgtEl>
                                          <p:spTgt spid="277513"/>
                                        </p:tgtEl>
                                        <p:attrNameLst>
                                          <p:attrName>style.visibility</p:attrName>
                                        </p:attrNameLst>
                                      </p:cBhvr>
                                      <p:to>
                                        <p:strVal val="visible"/>
                                      </p:to>
                                    </p:set>
                                  </p:childTnLst>
                                </p:cTn>
                              </p:par>
                            </p:childTnLst>
                          </p:cTn>
                        </p:par>
                        <p:par>
                          <p:cTn id="74" fill="hold" nodeType="afterGroup">
                            <p:stCondLst>
                              <p:cond delay="3500"/>
                            </p:stCondLst>
                            <p:childTnLst>
                              <p:par>
                                <p:cTn id="75" presetID="1" presetClass="entr" presetSubtype="0" fill="hold" grpId="0" nodeType="afterEffect">
                                  <p:stCondLst>
                                    <p:cond delay="1000"/>
                                  </p:stCondLst>
                                  <p:childTnLst>
                                    <p:set>
                                      <p:cBhvr>
                                        <p:cTn id="76" dur="1" fill="hold">
                                          <p:stCondLst>
                                            <p:cond delay="499"/>
                                          </p:stCondLst>
                                        </p:cTn>
                                        <p:tgtEl>
                                          <p:spTgt spid="277514"/>
                                        </p:tgtEl>
                                        <p:attrNameLst>
                                          <p:attrName>style.visibility</p:attrName>
                                        </p:attrNameLst>
                                      </p:cBhvr>
                                      <p:to>
                                        <p:strVal val="visible"/>
                                      </p:to>
                                    </p:set>
                                  </p:childTnLst>
                                </p:cTn>
                              </p:par>
                            </p:childTnLst>
                          </p:cTn>
                        </p:par>
                        <p:par>
                          <p:cTn id="77" fill="hold" nodeType="afterGroup">
                            <p:stCondLst>
                              <p:cond delay="5000"/>
                            </p:stCondLst>
                            <p:childTnLst>
                              <p:par>
                                <p:cTn id="78" presetID="1" presetClass="entr" presetSubtype="0" fill="hold" grpId="0" nodeType="afterEffect">
                                  <p:stCondLst>
                                    <p:cond delay="1000"/>
                                  </p:stCondLst>
                                  <p:childTnLst>
                                    <p:set>
                                      <p:cBhvr>
                                        <p:cTn id="79" dur="1" fill="hold">
                                          <p:stCondLst>
                                            <p:cond delay="499"/>
                                          </p:stCondLst>
                                        </p:cTn>
                                        <p:tgtEl>
                                          <p:spTgt spid="2775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autoUpdateAnimBg="0"/>
      <p:bldP spid="277508" grpId="0" autoUpdateAnimBg="0"/>
      <p:bldP spid="277509" grpId="0" animBg="1"/>
      <p:bldP spid="277510" grpId="0" animBg="1"/>
      <p:bldP spid="277511" grpId="0" animBg="1"/>
      <p:bldP spid="277512" grpId="0" autoUpdateAnimBg="0"/>
      <p:bldP spid="277513" grpId="0" animBg="1"/>
      <p:bldP spid="277514" grpId="0" animBg="1"/>
      <p:bldP spid="277515" grpId="0" animBg="1"/>
      <p:bldP spid="277516" grpId="0" autoUpdateAnimBg="0"/>
      <p:bldP spid="277517" grpId="0" animBg="1"/>
      <p:bldP spid="277518" grpId="0" animBg="1"/>
      <p:bldP spid="277519" grpId="0" animBg="1"/>
      <p:bldP spid="277520" grpId="0" animBg="1"/>
      <p:bldP spid="277521" grpId="0" animBg="1"/>
      <p:bldP spid="277522" grpId="0" animBg="1"/>
      <p:bldP spid="277523" grpId="0" autoUpdateAnimBg="0"/>
      <p:bldP spid="277524" grpId="0" autoUpdateAnimBg="0"/>
      <p:bldP spid="277525" grpId="0" animBg="1"/>
      <p:bldP spid="277526"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5"/>
          <p:cNvSpPr>
            <a:spLocks noGrp="1"/>
          </p:cNvSpPr>
          <p:nvPr>
            <p:ph type="ftr" sz="quarter" idx="12"/>
          </p:nvPr>
        </p:nvSpPr>
        <p:spPr/>
        <p:txBody>
          <a:bodyPr/>
          <a:lstStyle/>
          <a:p>
            <a:r>
              <a:rPr lang="zh-CN" altLang="en-US"/>
              <a:t>华南理工大学广州学院</a:t>
            </a:r>
          </a:p>
        </p:txBody>
      </p:sp>
      <p:sp>
        <p:nvSpPr>
          <p:cNvPr id="278530" name="Rectangle 2"/>
          <p:cNvSpPr>
            <a:spLocks noGrp="1" noChangeArrowheads="1"/>
          </p:cNvSpPr>
          <p:nvPr>
            <p:ph type="title"/>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宋体" pitchFamily="2" charset="-122"/>
              </a:rPr>
              <a:t>指令类型</a:t>
            </a:r>
            <a:endParaRPr lang="zh-CN" altLang="en-US" sz="3200">
              <a:latin typeface="Times New Roman" pitchFamily="18" charset="0"/>
            </a:endParaRPr>
          </a:p>
        </p:txBody>
      </p:sp>
      <p:sp>
        <p:nvSpPr>
          <p:cNvPr id="278531" name="Rectangle 3"/>
          <p:cNvSpPr>
            <a:spLocks noGrp="1" noChangeArrowheads="1"/>
          </p:cNvSpPr>
          <p:nvPr>
            <p:ph type="body" idx="1"/>
          </p:nvPr>
        </p:nvSpPr>
        <p:spPr>
          <a:xfrm>
            <a:off x="327025" y="874713"/>
            <a:ext cx="8401050" cy="4876800"/>
          </a:xfrm>
        </p:spPr>
        <p:txBody>
          <a:bodyPr/>
          <a:lstStyle/>
          <a:p>
            <a:pPr>
              <a:buFontTx/>
              <a:buNone/>
            </a:pPr>
            <a:r>
              <a:rPr lang="en-US" altLang="zh-CN" b="1">
                <a:latin typeface="Times New Roman" pitchFamily="18" charset="0"/>
              </a:rPr>
              <a:t>            </a:t>
            </a:r>
            <a:r>
              <a:rPr lang="zh-CN" altLang="en-US" b="1">
                <a:latin typeface="Times New Roman" pitchFamily="18" charset="0"/>
              </a:rPr>
              <a:t>主程序和子程序是相对的概念，调用其它程序的程序是主程序；被其它程序调用的程序是子程序。</a:t>
            </a:r>
          </a:p>
          <a:p>
            <a:pPr>
              <a:buFontTx/>
              <a:buNone/>
            </a:pPr>
            <a:r>
              <a:rPr lang="zh-CN" altLang="en-US" b="1">
                <a:latin typeface="Times New Roman" pitchFamily="18" charset="0"/>
              </a:rPr>
              <a:t>            转子指令安排在主程序中需要调用子程序的地方，</a:t>
            </a:r>
            <a:r>
              <a:rPr lang="zh-CN" altLang="en-US" b="1">
                <a:solidFill>
                  <a:srgbClr val="FF0000"/>
                </a:solidFill>
                <a:latin typeface="Times New Roman" pitchFamily="18" charset="0"/>
              </a:rPr>
              <a:t>转子指令是一地址指令</a:t>
            </a:r>
            <a:r>
              <a:rPr lang="zh-CN" altLang="en-US" b="1">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8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85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79554"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宋体" pitchFamily="2" charset="-122"/>
              </a:rPr>
              <a:t>指令类型     </a:t>
            </a:r>
          </a:p>
        </p:txBody>
      </p:sp>
      <p:sp>
        <p:nvSpPr>
          <p:cNvPr id="279555" name="Rectangle 3"/>
          <p:cNvSpPr>
            <a:spLocks noGrp="1" noChangeArrowheads="1"/>
          </p:cNvSpPr>
          <p:nvPr>
            <p:ph type="body" idx="4294967295"/>
          </p:nvPr>
        </p:nvSpPr>
        <p:spPr>
          <a:xfrm>
            <a:off x="228600" y="838200"/>
            <a:ext cx="8458200" cy="5486400"/>
          </a:xfrm>
        </p:spPr>
        <p:txBody>
          <a:bodyPr/>
          <a:lstStyle/>
          <a:p>
            <a:pPr>
              <a:buFontTx/>
              <a:buNone/>
            </a:pPr>
            <a:r>
              <a:rPr lang="en-US" altLang="zh-CN" b="1" dirty="0">
                <a:latin typeface="Times New Roman" pitchFamily="18" charset="0"/>
              </a:rPr>
              <a:t>            </a:t>
            </a:r>
            <a:r>
              <a:rPr lang="zh-CN" altLang="en-US" b="1" dirty="0">
                <a:latin typeface="Times New Roman" pitchFamily="18" charset="0"/>
              </a:rPr>
              <a:t>子程序调用指令和转移指令都可以改变程序的执行顺序，但两者存在着很大的差别：</a:t>
            </a:r>
          </a:p>
          <a:p>
            <a:pPr>
              <a:buFontTx/>
              <a:buNone/>
            </a:pPr>
            <a:r>
              <a:rPr lang="zh-CN" altLang="en-US" b="1" dirty="0">
                <a:latin typeface="Times New Roman" pitchFamily="18" charset="0"/>
              </a:rPr>
              <a:t>             </a:t>
            </a:r>
            <a:r>
              <a:rPr lang="zh-CN" altLang="en-US" b="1" dirty="0">
                <a:solidFill>
                  <a:srgbClr val="FF0000"/>
                </a:solidFill>
                <a:latin typeface="Times New Roman" pitchFamily="18" charset="0"/>
                <a:sym typeface="Symbol" pitchFamily="18" charset="2"/>
              </a:rPr>
              <a:t></a:t>
            </a:r>
            <a:r>
              <a:rPr lang="zh-CN" altLang="en-US" b="1" dirty="0">
                <a:latin typeface="Times New Roman" pitchFamily="18" charset="0"/>
              </a:rPr>
              <a:t> 转移指令转移到指令中给出的转移地址处执行指令，不存在返回要求，没有返回地址问题；而子程序调用指令必须以某种方式保存返回地址，以便返回时能找到原来的位置。</a:t>
            </a:r>
          </a:p>
          <a:p>
            <a:pPr>
              <a:buFontTx/>
              <a:buNone/>
            </a:pPr>
            <a:r>
              <a:rPr lang="zh-CN" altLang="en-US" b="1" dirty="0">
                <a:latin typeface="Times New Roman" pitchFamily="18" charset="0"/>
              </a:rPr>
              <a:t>             </a:t>
            </a:r>
            <a:r>
              <a:rPr lang="zh-CN" altLang="en-US" b="1" dirty="0">
                <a:solidFill>
                  <a:srgbClr val="FF0000"/>
                </a:solidFill>
                <a:latin typeface="Times New Roman" pitchFamily="18" charset="0"/>
                <a:sym typeface="Symbol" pitchFamily="18" charset="2"/>
              </a:rPr>
              <a:t></a:t>
            </a:r>
            <a:r>
              <a:rPr lang="zh-CN" altLang="en-US" b="1" dirty="0">
                <a:latin typeface="Times New Roman" pitchFamily="18" charset="0"/>
              </a:rPr>
              <a:t> 转移指令用于实现</a:t>
            </a:r>
            <a:r>
              <a:rPr lang="zh-CN" altLang="en-US" b="1" dirty="0">
                <a:solidFill>
                  <a:srgbClr val="FF0000"/>
                </a:solidFill>
                <a:latin typeface="Times New Roman" pitchFamily="18" charset="0"/>
              </a:rPr>
              <a:t>同一程序内的转移</a:t>
            </a:r>
            <a:r>
              <a:rPr lang="zh-CN" altLang="en-US" b="1" dirty="0">
                <a:latin typeface="Times New Roman" pitchFamily="18" charset="0"/>
              </a:rPr>
              <a:t>；而子程序调用指令转去执行</a:t>
            </a:r>
            <a:r>
              <a:rPr lang="zh-CN" altLang="en-US" b="1" dirty="0">
                <a:solidFill>
                  <a:srgbClr val="FF0000"/>
                </a:solidFill>
                <a:latin typeface="Times New Roman" pitchFamily="18" charset="0"/>
              </a:rPr>
              <a:t>一段子程序</a:t>
            </a:r>
            <a:r>
              <a:rPr lang="zh-CN" altLang="en-US" b="1" dirty="0">
                <a:latin typeface="Times New Roman" pitchFamily="18" charset="0"/>
              </a:rPr>
              <a:t>，实现的是程序与程序之间的转移。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9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95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9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18" name="页脚占位符 3"/>
          <p:cNvSpPr>
            <a:spLocks noGrp="1"/>
          </p:cNvSpPr>
          <p:nvPr>
            <p:ph type="ftr" sz="quarter" idx="12"/>
          </p:nvPr>
        </p:nvSpPr>
        <p:spPr/>
        <p:txBody>
          <a:bodyPr/>
          <a:lstStyle/>
          <a:p>
            <a:r>
              <a:rPr lang="zh-CN" altLang="en-US"/>
              <a:t>华南理工大学广州学院</a:t>
            </a:r>
          </a:p>
        </p:txBody>
      </p:sp>
      <p:sp>
        <p:nvSpPr>
          <p:cNvPr id="319490" name="Text Box 2"/>
          <p:cNvSpPr txBox="1">
            <a:spLocks noChangeArrowheads="1"/>
          </p:cNvSpPr>
          <p:nvPr/>
        </p:nvSpPr>
        <p:spPr bwMode="auto">
          <a:xfrm>
            <a:off x="285750" y="2286000"/>
            <a:ext cx="4324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a:solidFill>
                  <a:srgbClr val="FF0000"/>
                </a:solidFill>
              </a:rPr>
              <a:t>(A</a:t>
            </a:r>
            <a:r>
              <a:rPr lang="en-US" altLang="zh-CN" sz="3200" baseline="-25000">
                <a:solidFill>
                  <a:srgbClr val="FF0000"/>
                </a:solidFill>
              </a:rPr>
              <a:t>1</a:t>
            </a:r>
            <a:r>
              <a:rPr lang="en-US" altLang="zh-CN" sz="3200">
                <a:solidFill>
                  <a:srgbClr val="FF0000"/>
                </a:solidFill>
              </a:rPr>
              <a:t>)OP(A</a:t>
            </a:r>
            <a:r>
              <a:rPr lang="en-US" altLang="zh-CN" sz="3200" baseline="-25000">
                <a:solidFill>
                  <a:srgbClr val="FF0000"/>
                </a:solidFill>
              </a:rPr>
              <a:t>2</a:t>
            </a:r>
            <a:r>
              <a:rPr lang="en-US" altLang="zh-CN" sz="3200">
                <a:solidFill>
                  <a:srgbClr val="FF0000"/>
                </a:solidFill>
              </a:rPr>
              <a:t>)→A</a:t>
            </a:r>
            <a:r>
              <a:rPr lang="en-US" altLang="zh-CN" sz="3200" baseline="-25000">
                <a:solidFill>
                  <a:srgbClr val="FF0000"/>
                </a:solidFill>
              </a:rPr>
              <a:t>1</a:t>
            </a:r>
          </a:p>
        </p:txBody>
      </p:sp>
      <p:sp>
        <p:nvSpPr>
          <p:cNvPr id="319491" name="Rectangle 3"/>
          <p:cNvSpPr>
            <a:spLocks noGrp="1" noChangeArrowheads="1"/>
          </p:cNvSpPr>
          <p:nvPr>
            <p:ph type="title" idx="4294967295"/>
          </p:nvPr>
        </p:nvSpPr>
        <p:spPr/>
        <p:txBody>
          <a:bodyPr/>
          <a:lstStyle/>
          <a:p>
            <a:r>
              <a:rPr lang="en-US" altLang="zh-CN" sz="2400">
                <a:solidFill>
                  <a:schemeClr val="tx1"/>
                </a:solidFill>
                <a:latin typeface="Times New Roman" pitchFamily="18" charset="0"/>
              </a:rPr>
              <a:t>3.1 </a:t>
            </a:r>
            <a:r>
              <a:rPr lang="zh-CN" altLang="en-US" sz="2400">
                <a:solidFill>
                  <a:schemeClr val="tx1"/>
                </a:solidFill>
                <a:latin typeface="宋体" pitchFamily="2" charset="-122"/>
              </a:rPr>
              <a:t>指令格式</a:t>
            </a:r>
          </a:p>
        </p:txBody>
      </p:sp>
      <p:sp>
        <p:nvSpPr>
          <p:cNvPr id="319492" name="Rectangle 4"/>
          <p:cNvSpPr>
            <a:spLocks noGrp="1" noChangeArrowheads="1"/>
          </p:cNvSpPr>
          <p:nvPr>
            <p:ph type="body" idx="4294967295"/>
          </p:nvPr>
        </p:nvSpPr>
        <p:spPr>
          <a:xfrm>
            <a:off x="228600" y="838200"/>
            <a:ext cx="8270875" cy="5181600"/>
          </a:xfrm>
        </p:spPr>
        <p:txBody>
          <a:bodyPr/>
          <a:lstStyle/>
          <a:p>
            <a:pPr>
              <a:buFontTx/>
              <a:buNone/>
            </a:pPr>
            <a:r>
              <a:rPr lang="en-US" altLang="zh-CN" b="1">
                <a:latin typeface="宋体" pitchFamily="2" charset="-122"/>
              </a:rPr>
              <a:t>3.</a:t>
            </a:r>
            <a:r>
              <a:rPr lang="zh-CN" altLang="en-US" b="1">
                <a:latin typeface="宋体" pitchFamily="2" charset="-122"/>
              </a:rPr>
              <a:t>二地址指令</a:t>
            </a:r>
          </a:p>
        </p:txBody>
      </p:sp>
      <p:grpSp>
        <p:nvGrpSpPr>
          <p:cNvPr id="319493" name="Group 5"/>
          <p:cNvGrpSpPr>
            <a:grpSpLocks/>
          </p:cNvGrpSpPr>
          <p:nvPr/>
        </p:nvGrpSpPr>
        <p:grpSpPr bwMode="auto">
          <a:xfrm>
            <a:off x="1524000" y="1600200"/>
            <a:ext cx="4343400" cy="457200"/>
            <a:chOff x="960" y="1008"/>
            <a:chExt cx="2736" cy="288"/>
          </a:xfrm>
        </p:grpSpPr>
        <p:sp>
          <p:nvSpPr>
            <p:cNvPr id="319494" name="Rectangle 6"/>
            <p:cNvSpPr>
              <a:spLocks noChangeArrowheads="1"/>
            </p:cNvSpPr>
            <p:nvPr/>
          </p:nvSpPr>
          <p:spPr bwMode="auto">
            <a:xfrm>
              <a:off x="960" y="1008"/>
              <a:ext cx="2736" cy="288"/>
            </a:xfrm>
            <a:prstGeom prst="rect">
              <a:avLst/>
            </a:prstGeom>
            <a:solidFill>
              <a:srgbClr val="FFFFCC"/>
            </a:solidFill>
            <a:ln w="19050" cap="sq">
              <a:solidFill>
                <a:srgbClr val="7A48C4"/>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9495" name="Line 7"/>
            <p:cNvSpPr>
              <a:spLocks noChangeShapeType="1"/>
            </p:cNvSpPr>
            <p:nvPr/>
          </p:nvSpPr>
          <p:spPr bwMode="auto">
            <a:xfrm>
              <a:off x="1872" y="1008"/>
              <a:ext cx="0" cy="288"/>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9496" name="Line 8"/>
            <p:cNvSpPr>
              <a:spLocks noChangeShapeType="1"/>
            </p:cNvSpPr>
            <p:nvPr/>
          </p:nvSpPr>
          <p:spPr bwMode="auto">
            <a:xfrm>
              <a:off x="2784" y="1008"/>
              <a:ext cx="0" cy="288"/>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9497" name="Line 9"/>
            <p:cNvSpPr>
              <a:spLocks noChangeShapeType="1"/>
            </p:cNvSpPr>
            <p:nvPr/>
          </p:nvSpPr>
          <p:spPr bwMode="auto">
            <a:xfrm>
              <a:off x="3696" y="1008"/>
              <a:ext cx="0" cy="288"/>
            </a:xfrm>
            <a:prstGeom prst="line">
              <a:avLst/>
            </a:prstGeom>
            <a:noFill/>
            <a:ln w="19050" cap="sq">
              <a:solidFill>
                <a:srgbClr val="7A48C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9498" name="Text Box 10"/>
            <p:cNvSpPr txBox="1">
              <a:spLocks noChangeArrowheads="1"/>
            </p:cNvSpPr>
            <p:nvPr/>
          </p:nvSpPr>
          <p:spPr bwMode="auto">
            <a:xfrm>
              <a:off x="1296" y="1008"/>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latin typeface="宋体" pitchFamily="2" charset="-122"/>
                </a:rPr>
                <a:t>OP</a:t>
              </a:r>
            </a:p>
          </p:txBody>
        </p:sp>
        <p:sp>
          <p:nvSpPr>
            <p:cNvPr id="319499" name="Text Box 11"/>
            <p:cNvSpPr txBox="1">
              <a:spLocks noChangeArrowheads="1"/>
            </p:cNvSpPr>
            <p:nvPr/>
          </p:nvSpPr>
          <p:spPr bwMode="auto">
            <a:xfrm>
              <a:off x="2208" y="1008"/>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latin typeface="宋体" pitchFamily="2" charset="-122"/>
                </a:rPr>
                <a:t>A</a:t>
              </a:r>
              <a:r>
                <a:rPr lang="en-US" altLang="zh-CN" baseline="-25000">
                  <a:latin typeface="宋体" pitchFamily="2" charset="-122"/>
                </a:rPr>
                <a:t>1</a:t>
              </a:r>
              <a:endParaRPr lang="en-US" altLang="zh-CN">
                <a:latin typeface="宋体" pitchFamily="2" charset="-122"/>
              </a:endParaRPr>
            </a:p>
          </p:txBody>
        </p:sp>
        <p:sp>
          <p:nvSpPr>
            <p:cNvPr id="319500" name="Text Box 12"/>
            <p:cNvSpPr txBox="1">
              <a:spLocks noChangeArrowheads="1"/>
            </p:cNvSpPr>
            <p:nvPr/>
          </p:nvSpPr>
          <p:spPr bwMode="auto">
            <a:xfrm>
              <a:off x="3120" y="1008"/>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lang="en-US" altLang="zh-CN">
                  <a:latin typeface="宋体" pitchFamily="2" charset="-122"/>
                </a:rPr>
                <a:t>A</a:t>
              </a:r>
              <a:r>
                <a:rPr lang="en-US" altLang="zh-CN" baseline="-25000">
                  <a:latin typeface="宋体" pitchFamily="2" charset="-122"/>
                </a:rPr>
                <a:t>2</a:t>
              </a:r>
              <a:endParaRPr lang="en-US" altLang="zh-CN">
                <a:latin typeface="宋体" pitchFamily="2" charset="-122"/>
              </a:endParaRPr>
            </a:p>
          </p:txBody>
        </p:sp>
      </p:grpSp>
      <p:sp>
        <p:nvSpPr>
          <p:cNvPr id="319501" name="Text Box 13"/>
          <p:cNvSpPr txBox="1">
            <a:spLocks noChangeArrowheads="1"/>
          </p:cNvSpPr>
          <p:nvPr/>
        </p:nvSpPr>
        <p:spPr bwMode="auto">
          <a:xfrm>
            <a:off x="285750" y="3481388"/>
            <a:ext cx="8247063"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spcBef>
                <a:spcPct val="50000"/>
              </a:spcBef>
            </a:pPr>
            <a:r>
              <a:rPr lang="en-US" altLang="zh-CN" sz="3200">
                <a:solidFill>
                  <a:srgbClr val="A50021"/>
                </a:solidFill>
              </a:rPr>
              <a:t>(PC)+1=</a:t>
            </a:r>
            <a:r>
              <a:rPr lang="zh-CN" altLang="en-US" sz="3200">
                <a:solidFill>
                  <a:srgbClr val="A50021"/>
                </a:solidFill>
              </a:rPr>
              <a:t>下条将要执行指令的地址</a:t>
            </a:r>
          </a:p>
          <a:p>
            <a:pPr>
              <a:spcBef>
                <a:spcPct val="50000"/>
              </a:spcBef>
            </a:pPr>
            <a:r>
              <a:rPr lang="zh-CN" altLang="en-US" sz="3200"/>
              <a:t>         </a:t>
            </a:r>
            <a:r>
              <a:rPr lang="en-US" altLang="zh-CN" sz="3200"/>
              <a:t>A</a:t>
            </a:r>
            <a:r>
              <a:rPr lang="en-US" altLang="zh-CN" sz="3200" baseline="-25000"/>
              <a:t>1</a:t>
            </a:r>
            <a:r>
              <a:rPr lang="zh-CN" altLang="en-US" sz="3200"/>
              <a:t>中原存内容在指令执行后被破坏。</a:t>
            </a:r>
          </a:p>
        </p:txBody>
      </p:sp>
      <p:sp>
        <p:nvSpPr>
          <p:cNvPr id="319502" name="AutoShape 14"/>
          <p:cNvSpPr>
            <a:spLocks noChangeArrowheads="1"/>
          </p:cNvSpPr>
          <p:nvPr/>
        </p:nvSpPr>
        <p:spPr bwMode="auto">
          <a:xfrm>
            <a:off x="533400" y="609600"/>
            <a:ext cx="2667000" cy="762000"/>
          </a:xfrm>
          <a:prstGeom prst="wedgeRoundRectCallout">
            <a:avLst>
              <a:gd name="adj1" fmla="val -41250"/>
              <a:gd name="adj2" fmla="val 198958"/>
              <a:gd name="adj3" fmla="val 16667"/>
            </a:avLst>
          </a:prstGeom>
          <a:solidFill>
            <a:srgbClr val="FFFF00"/>
          </a:solidFill>
          <a:ln w="19050" cap="sq">
            <a:solidFill>
              <a:srgbClr val="CCCC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zh-CN" altLang="en-US" sz="2800">
                <a:solidFill>
                  <a:srgbClr val="FF0000"/>
                </a:solidFill>
                <a:latin typeface="宋体" pitchFamily="2" charset="-122"/>
              </a:rPr>
              <a:t>目的操作数地址</a:t>
            </a:r>
          </a:p>
        </p:txBody>
      </p:sp>
      <p:sp>
        <p:nvSpPr>
          <p:cNvPr id="319503" name="AutoShape 15"/>
          <p:cNvSpPr>
            <a:spLocks noChangeArrowheads="1"/>
          </p:cNvSpPr>
          <p:nvPr/>
        </p:nvSpPr>
        <p:spPr bwMode="auto">
          <a:xfrm>
            <a:off x="2686050" y="2114550"/>
            <a:ext cx="2362200" cy="990600"/>
          </a:xfrm>
          <a:prstGeom prst="wedgeRoundRectCallout">
            <a:avLst>
              <a:gd name="adj1" fmla="val -86088"/>
              <a:gd name="adj2" fmla="val -2722"/>
              <a:gd name="adj3" fmla="val 16667"/>
            </a:avLst>
          </a:prstGeom>
          <a:solidFill>
            <a:srgbClr val="FFFF00"/>
          </a:solidFill>
          <a:ln w="19050" cap="sq">
            <a:solidFill>
              <a:srgbClr val="CCCC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zh-CN" altLang="en-US" sz="2800">
                <a:solidFill>
                  <a:srgbClr val="FF0000"/>
                </a:solidFill>
                <a:latin typeface="宋体" pitchFamily="2" charset="-122"/>
              </a:rPr>
              <a:t>源操作数地址</a:t>
            </a:r>
          </a:p>
        </p:txBody>
      </p:sp>
      <p:sp>
        <p:nvSpPr>
          <p:cNvPr id="319504" name="Text Box 16"/>
          <p:cNvSpPr txBox="1">
            <a:spLocks noChangeArrowheads="1"/>
          </p:cNvSpPr>
          <p:nvPr/>
        </p:nvSpPr>
        <p:spPr bwMode="auto">
          <a:xfrm>
            <a:off x="304800" y="5181600"/>
            <a:ext cx="8083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t> </a:t>
            </a:r>
            <a:r>
              <a:rPr lang="zh-CN" altLang="en-US" sz="3200" dirty="0" smtClean="0">
                <a:solidFill>
                  <a:srgbClr val="008000"/>
                </a:solidFill>
              </a:rPr>
              <a:t>处理</a:t>
            </a:r>
            <a:r>
              <a:rPr lang="zh-CN" altLang="en-US" sz="3200" dirty="0" smtClean="0"/>
              <a:t>一</a:t>
            </a:r>
            <a:r>
              <a:rPr lang="zh-CN" altLang="en-US" sz="3200" dirty="0"/>
              <a:t>条二地址指令需</a:t>
            </a:r>
            <a:r>
              <a:rPr lang="en-US" altLang="zh-CN" sz="3200" dirty="0">
                <a:solidFill>
                  <a:srgbClr val="FF0000"/>
                </a:solidFill>
              </a:rPr>
              <a:t>4</a:t>
            </a:r>
            <a:r>
              <a:rPr lang="zh-CN" altLang="en-US" sz="3200" dirty="0"/>
              <a:t>次访问主存。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94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94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949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95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950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9501">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9501">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195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0" grpId="0" autoUpdateAnimBg="0"/>
      <p:bldP spid="319492" grpId="0" build="p" autoUpdateAnimBg="0"/>
      <p:bldP spid="319501" grpId="0" build="p" autoUpdateAnimBg="0"/>
      <p:bldP spid="319502" grpId="0" animBg="1" autoUpdateAnimBg="0"/>
      <p:bldP spid="319503" grpId="0" animBg="1" autoUpdateAnimBg="0"/>
      <p:bldP spid="319504"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82626"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宋体" pitchFamily="2" charset="-122"/>
              </a:rPr>
              <a:t>指令类型     </a:t>
            </a:r>
          </a:p>
        </p:txBody>
      </p:sp>
      <p:sp>
        <p:nvSpPr>
          <p:cNvPr id="282627" name="Rectangle 3"/>
          <p:cNvSpPr>
            <a:spLocks noGrp="1" noChangeArrowheads="1"/>
          </p:cNvSpPr>
          <p:nvPr>
            <p:ph type="body" idx="4294967295"/>
          </p:nvPr>
        </p:nvSpPr>
        <p:spPr>
          <a:xfrm>
            <a:off x="228600" y="990600"/>
            <a:ext cx="8382000" cy="5046663"/>
          </a:xfrm>
        </p:spPr>
        <p:txBody>
          <a:bodyPr/>
          <a:lstStyle/>
          <a:p>
            <a:pPr>
              <a:buFontTx/>
              <a:buNone/>
            </a:pPr>
            <a:r>
              <a:rPr lang="en-US" altLang="zh-CN" b="1" dirty="0">
                <a:latin typeface="Times New Roman" pitchFamily="18" charset="0"/>
              </a:rPr>
              <a:t>   </a:t>
            </a:r>
            <a:r>
              <a:rPr lang="zh-CN" altLang="en-US" b="1" dirty="0">
                <a:latin typeface="Times New Roman" pitchFamily="18" charset="0"/>
              </a:rPr>
              <a:t>保存返回地址的方法除去堆栈以外还有：</a:t>
            </a:r>
          </a:p>
          <a:p>
            <a:pPr>
              <a:buFontTx/>
              <a:buNone/>
            </a:pPr>
            <a:r>
              <a:rPr lang="zh-CN" altLang="en-US" b="1" dirty="0">
                <a:latin typeface="Times New Roman" pitchFamily="18" charset="0"/>
              </a:rPr>
              <a:t>            ⑴ 用子程序的第一个字单元存放返回地址。转子指令把返回地址存放在子程序的第一个字单元中，子程序从第二个字单元开始执行。</a:t>
            </a:r>
            <a:r>
              <a:rPr lang="zh-CN" altLang="en-US" b="1" dirty="0">
                <a:solidFill>
                  <a:srgbClr val="FF0000"/>
                </a:solidFill>
                <a:latin typeface="Times New Roman" pitchFamily="18" charset="0"/>
              </a:rPr>
              <a:t>返回时将第一个字单元地址作为间接地址，采用间址方式返回主程序。</a:t>
            </a:r>
            <a:r>
              <a:rPr lang="zh-CN" altLang="en-US" b="1" dirty="0">
                <a:latin typeface="Times New Roman" pitchFamily="18" charset="0"/>
              </a:rPr>
              <a:t>这种方法可以实现多重转子，但不能实现递归循环，</a:t>
            </a:r>
            <a:r>
              <a:rPr lang="en-US" altLang="zh-CN" b="1" dirty="0">
                <a:latin typeface="Times New Roman" pitchFamily="18" charset="0"/>
              </a:rPr>
              <a:t>Cyber70</a:t>
            </a:r>
            <a:r>
              <a:rPr lang="zh-CN" altLang="en-US" b="1" dirty="0">
                <a:latin typeface="Times New Roman" pitchFamily="18" charset="0"/>
              </a:rPr>
              <a:t>采用的就是这种方法。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2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2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301058"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宋体" pitchFamily="2" charset="-122"/>
              </a:rPr>
              <a:t>指令类型     </a:t>
            </a:r>
          </a:p>
        </p:txBody>
      </p:sp>
      <p:sp>
        <p:nvSpPr>
          <p:cNvPr id="301059" name="Rectangle 3"/>
          <p:cNvSpPr>
            <a:spLocks noGrp="1" noChangeArrowheads="1"/>
          </p:cNvSpPr>
          <p:nvPr>
            <p:ph type="body" idx="4294967295"/>
          </p:nvPr>
        </p:nvSpPr>
        <p:spPr>
          <a:xfrm>
            <a:off x="609600" y="838200"/>
            <a:ext cx="7848600" cy="5199063"/>
          </a:xfrm>
        </p:spPr>
        <p:txBody>
          <a:bodyPr/>
          <a:lstStyle/>
          <a:p>
            <a:pPr>
              <a:buFontTx/>
              <a:buNone/>
            </a:pPr>
            <a:r>
              <a:rPr lang="en-US" altLang="zh-CN" b="1">
                <a:latin typeface="Times New Roman" pitchFamily="18" charset="0"/>
              </a:rPr>
              <a:t>            ⑵ </a:t>
            </a:r>
            <a:r>
              <a:rPr lang="zh-CN" altLang="en-US" b="1">
                <a:latin typeface="Times New Roman" pitchFamily="18" charset="0"/>
              </a:rPr>
              <a:t>用寄存器存放返回地址。转子指令先把返回地址放到某一个寄存器中，再由子程序将寄存器中的内容转移到另一个安全的地方，比如存储器的某个区域。这是一种较为安全的方法，可以实现子程序的递归循环。</a:t>
            </a:r>
            <a:r>
              <a:rPr lang="en-US" altLang="zh-CN" b="1">
                <a:latin typeface="Times New Roman" pitchFamily="18" charset="0"/>
              </a:rPr>
              <a:t>IBM370</a:t>
            </a:r>
            <a:r>
              <a:rPr lang="zh-CN" altLang="en-US" b="1">
                <a:latin typeface="Times New Roman" pitchFamily="18" charset="0"/>
              </a:rPr>
              <a:t>采用这种方法，这种方法相对增加了子程序的复杂程度。</a:t>
            </a:r>
          </a:p>
          <a:p>
            <a:pPr>
              <a:buFontTx/>
              <a:buNone/>
            </a:pPr>
            <a:r>
              <a:rPr lang="zh-CN" altLang="en-US" b="1">
                <a:latin typeface="Times New Roman" pitchFamily="18" charset="0"/>
              </a:rPr>
              <a:t>            </a:t>
            </a:r>
            <a:r>
              <a:rPr lang="zh-CN" altLang="en-US" b="1">
                <a:solidFill>
                  <a:srgbClr val="FF3300"/>
                </a:solidFill>
                <a:latin typeface="Times New Roman" pitchFamily="18" charset="0"/>
              </a:rPr>
              <a:t>用堆栈存放返回地址是最常用的方法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1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10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339970"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宋体" pitchFamily="2" charset="-122"/>
              </a:rPr>
              <a:t>指令类型     </a:t>
            </a:r>
          </a:p>
        </p:txBody>
      </p:sp>
      <p:pic>
        <p:nvPicPr>
          <p:cNvPr id="339973" name="Picture 5" descr="1106131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0"/>
            <a:ext cx="5375275" cy="6524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340994"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宋体" pitchFamily="2" charset="-122"/>
              </a:rPr>
              <a:t>指令类型     </a:t>
            </a:r>
          </a:p>
        </p:txBody>
      </p:sp>
      <p:pic>
        <p:nvPicPr>
          <p:cNvPr id="340997" name="Picture 5" descr="1024304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836613"/>
            <a:ext cx="7272338" cy="5454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307202"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宋体" pitchFamily="2" charset="-122"/>
              </a:rPr>
              <a:t>指令类型     </a:t>
            </a:r>
          </a:p>
        </p:txBody>
      </p:sp>
      <p:sp>
        <p:nvSpPr>
          <p:cNvPr id="307203" name="Rectangle 3"/>
          <p:cNvSpPr>
            <a:spLocks noGrp="1" noChangeArrowheads="1"/>
          </p:cNvSpPr>
          <p:nvPr>
            <p:ph type="body" idx="4294967295"/>
          </p:nvPr>
        </p:nvSpPr>
        <p:spPr>
          <a:xfrm>
            <a:off x="381000" y="990600"/>
            <a:ext cx="8229600" cy="5410200"/>
          </a:xfrm>
        </p:spPr>
        <p:txBody>
          <a:bodyPr/>
          <a:lstStyle/>
          <a:p>
            <a:pPr>
              <a:buFontTx/>
              <a:buNone/>
            </a:pPr>
            <a:r>
              <a:rPr lang="en-US" altLang="zh-CN" b="1">
                <a:latin typeface="Times New Roman" pitchFamily="18" charset="0"/>
              </a:rPr>
              <a:t>3.</a:t>
            </a:r>
            <a:r>
              <a:rPr lang="zh-CN" altLang="en-US" b="1">
                <a:latin typeface="Times New Roman" pitchFamily="18" charset="0"/>
              </a:rPr>
              <a:t>返回指令</a:t>
            </a:r>
          </a:p>
          <a:p>
            <a:pPr>
              <a:buFontTx/>
              <a:buNone/>
            </a:pPr>
            <a:r>
              <a:rPr lang="zh-CN" altLang="en-US" b="1">
                <a:latin typeface="Times New Roman" pitchFamily="18" charset="0"/>
              </a:rPr>
              <a:t>           从子程序转向主程序的指令称为返回指令，其助记符一般为</a:t>
            </a:r>
            <a:r>
              <a:rPr lang="en-US" altLang="zh-CN" b="1">
                <a:solidFill>
                  <a:srgbClr val="FF3300"/>
                </a:solidFill>
                <a:latin typeface="Times New Roman" pitchFamily="18" charset="0"/>
              </a:rPr>
              <a:t>RET</a:t>
            </a:r>
            <a:r>
              <a:rPr lang="zh-CN" altLang="en-US" b="1">
                <a:latin typeface="Times New Roman" pitchFamily="18" charset="0"/>
              </a:rPr>
              <a:t>，子程序的最后一条指令一定是返回指令。</a:t>
            </a:r>
          </a:p>
          <a:p>
            <a:pPr>
              <a:buFontTx/>
              <a:buNone/>
            </a:pPr>
            <a:r>
              <a:rPr lang="zh-CN" altLang="en-US" b="1">
                <a:latin typeface="Times New Roman" pitchFamily="18" charset="0"/>
              </a:rPr>
              <a:t>           返回地址存放的位置决定了返回指令的格式，如果返回地址保存在堆栈中，则</a:t>
            </a:r>
            <a:r>
              <a:rPr lang="zh-CN" altLang="en-US" b="1">
                <a:solidFill>
                  <a:srgbClr val="FF3300"/>
                </a:solidFill>
                <a:latin typeface="Times New Roman" pitchFamily="18" charset="0"/>
              </a:rPr>
              <a:t>返回指令是零地址指令，</a:t>
            </a:r>
            <a:r>
              <a:rPr lang="zh-CN" altLang="en-US" b="1">
                <a:latin typeface="Times New Roman" pitchFamily="18" charset="0"/>
              </a:rPr>
              <a:t>如果返回地址保存在某个主存单元中，则返回指令中必须是一地址指令。</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86722"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宋体" pitchFamily="2" charset="-122"/>
              </a:rPr>
              <a:t>指令类型     </a:t>
            </a:r>
          </a:p>
        </p:txBody>
      </p:sp>
      <p:sp>
        <p:nvSpPr>
          <p:cNvPr id="286723" name="Rectangle 3"/>
          <p:cNvSpPr>
            <a:spLocks noGrp="1" noChangeArrowheads="1"/>
          </p:cNvSpPr>
          <p:nvPr>
            <p:ph type="body" idx="4294967295"/>
          </p:nvPr>
        </p:nvSpPr>
        <p:spPr>
          <a:xfrm>
            <a:off x="228600" y="838200"/>
            <a:ext cx="8382000" cy="5199063"/>
          </a:xfrm>
        </p:spPr>
        <p:txBody>
          <a:bodyPr/>
          <a:lstStyle/>
          <a:p>
            <a:pPr>
              <a:lnSpc>
                <a:spcPct val="90000"/>
              </a:lnSpc>
              <a:buFontTx/>
              <a:buNone/>
            </a:pPr>
            <a:r>
              <a:rPr lang="en-US" altLang="zh-CN" b="1">
                <a:solidFill>
                  <a:srgbClr val="800000"/>
                </a:solidFill>
                <a:latin typeface="Times New Roman" pitchFamily="18" charset="0"/>
              </a:rPr>
              <a:t>3.4.4 </a:t>
            </a:r>
            <a:r>
              <a:rPr lang="zh-CN" altLang="en-US" b="1">
                <a:solidFill>
                  <a:srgbClr val="800000"/>
                </a:solidFill>
                <a:latin typeface="Times New Roman" pitchFamily="18" charset="0"/>
              </a:rPr>
              <a:t>输入</a:t>
            </a:r>
            <a:r>
              <a:rPr lang="en-US" altLang="zh-CN" b="1">
                <a:solidFill>
                  <a:srgbClr val="800000"/>
                </a:solidFill>
                <a:latin typeface="Times New Roman" pitchFamily="18" charset="0"/>
              </a:rPr>
              <a:t>/</a:t>
            </a:r>
            <a:r>
              <a:rPr lang="zh-CN" altLang="en-US" b="1">
                <a:solidFill>
                  <a:srgbClr val="800000"/>
                </a:solidFill>
                <a:latin typeface="Times New Roman" pitchFamily="18" charset="0"/>
              </a:rPr>
              <a:t>输出类指令</a:t>
            </a:r>
          </a:p>
          <a:p>
            <a:pPr>
              <a:lnSpc>
                <a:spcPct val="90000"/>
              </a:lnSpc>
              <a:buFontTx/>
              <a:buNone/>
            </a:pPr>
            <a:r>
              <a:rPr lang="zh-CN" altLang="en-US" b="1">
                <a:latin typeface="Times New Roman" pitchFamily="18" charset="0"/>
              </a:rPr>
              <a:t>            输入</a:t>
            </a:r>
            <a:r>
              <a:rPr lang="en-US" altLang="zh-CN" b="1">
                <a:latin typeface="Times New Roman" pitchFamily="18" charset="0"/>
              </a:rPr>
              <a:t>/</a:t>
            </a:r>
            <a:r>
              <a:rPr lang="zh-CN" altLang="en-US" b="1">
                <a:latin typeface="Times New Roman" pitchFamily="18" charset="0"/>
              </a:rPr>
              <a:t>输出（</a:t>
            </a:r>
            <a:r>
              <a:rPr lang="en-US" altLang="zh-CN" b="1">
                <a:latin typeface="Times New Roman" pitchFamily="18" charset="0"/>
              </a:rPr>
              <a:t>I/O</a:t>
            </a:r>
            <a:r>
              <a:rPr lang="zh-CN" altLang="en-US" b="1">
                <a:latin typeface="Times New Roman" pitchFamily="18" charset="0"/>
              </a:rPr>
              <a:t>）类指令用来实现主机与外部设备之间的信息交换，包括输入</a:t>
            </a:r>
            <a:r>
              <a:rPr lang="en-US" altLang="zh-CN" b="1">
                <a:latin typeface="Times New Roman" pitchFamily="18" charset="0"/>
              </a:rPr>
              <a:t>/</a:t>
            </a:r>
            <a:r>
              <a:rPr lang="zh-CN" altLang="en-US" b="1">
                <a:latin typeface="Times New Roman" pitchFamily="18" charset="0"/>
              </a:rPr>
              <a:t>输出数据、主机向外设发控制命令或外设向主机报告工作状态等。从广义的角度看，</a:t>
            </a:r>
            <a:r>
              <a:rPr lang="en-US" altLang="zh-CN" b="1">
                <a:latin typeface="Times New Roman" pitchFamily="18" charset="0"/>
              </a:rPr>
              <a:t>I/O</a:t>
            </a:r>
            <a:r>
              <a:rPr lang="zh-CN" altLang="en-US" b="1">
                <a:latin typeface="Times New Roman" pitchFamily="18" charset="0"/>
              </a:rPr>
              <a:t>指令可以归入数据传送类。</a:t>
            </a:r>
          </a:p>
          <a:p>
            <a:pPr>
              <a:lnSpc>
                <a:spcPct val="90000"/>
              </a:lnSpc>
              <a:buFontTx/>
              <a:buNone/>
            </a:pPr>
            <a:r>
              <a:rPr lang="zh-CN" altLang="en-US" b="1">
                <a:latin typeface="Times New Roman" pitchFamily="18" charset="0"/>
              </a:rPr>
              <a:t>            各种不同的计算机的</a:t>
            </a:r>
            <a:r>
              <a:rPr lang="en-US" altLang="zh-CN" b="1">
                <a:latin typeface="Times New Roman" pitchFamily="18" charset="0"/>
              </a:rPr>
              <a:t>I/O</a:t>
            </a:r>
            <a:r>
              <a:rPr lang="zh-CN" altLang="en-US" b="1">
                <a:latin typeface="Times New Roman" pitchFamily="18" charset="0"/>
              </a:rPr>
              <a:t>指令差别很大，通常有两种方式：</a:t>
            </a:r>
          </a:p>
          <a:p>
            <a:pPr>
              <a:lnSpc>
                <a:spcPct val="90000"/>
              </a:lnSpc>
              <a:buFontTx/>
              <a:buNone/>
            </a:pPr>
            <a:r>
              <a:rPr lang="zh-CN" altLang="en-US" b="1">
                <a:latin typeface="Times New Roman" pitchFamily="18" charset="0"/>
              </a:rPr>
              <a:t>            独立编址方式</a:t>
            </a:r>
          </a:p>
          <a:p>
            <a:pPr>
              <a:lnSpc>
                <a:spcPct val="90000"/>
              </a:lnSpc>
              <a:buFontTx/>
              <a:buNone/>
            </a:pPr>
            <a:r>
              <a:rPr lang="zh-CN" altLang="en-US" b="1">
                <a:latin typeface="Times New Roman" pitchFamily="18" charset="0"/>
              </a:rPr>
              <a:t>            统一编址方式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7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67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5" name="页脚占位符 3"/>
          <p:cNvSpPr>
            <a:spLocks noGrp="1"/>
          </p:cNvSpPr>
          <p:nvPr>
            <p:ph type="ftr" sz="quarter" idx="12"/>
          </p:nvPr>
        </p:nvSpPr>
        <p:spPr/>
        <p:txBody>
          <a:bodyPr/>
          <a:lstStyle/>
          <a:p>
            <a:r>
              <a:rPr lang="zh-CN" altLang="en-US"/>
              <a:t>华南理工大学广州学院</a:t>
            </a:r>
          </a:p>
        </p:txBody>
      </p:sp>
      <p:sp>
        <p:nvSpPr>
          <p:cNvPr id="287746" name="Rectangle 2"/>
          <p:cNvSpPr>
            <a:spLocks noGrp="1" noChangeArrowheads="1"/>
          </p:cNvSpPr>
          <p:nvPr>
            <p:ph type="title" idx="4294967295"/>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宋体" pitchFamily="2" charset="-122"/>
              </a:rPr>
              <a:t>指令类型     </a:t>
            </a:r>
          </a:p>
        </p:txBody>
      </p:sp>
      <p:sp>
        <p:nvSpPr>
          <p:cNvPr id="287747" name="Rectangle 3"/>
          <p:cNvSpPr>
            <a:spLocks noGrp="1" noChangeArrowheads="1"/>
          </p:cNvSpPr>
          <p:nvPr>
            <p:ph type="body" idx="4294967295"/>
          </p:nvPr>
        </p:nvSpPr>
        <p:spPr>
          <a:xfrm>
            <a:off x="228600" y="895350"/>
            <a:ext cx="8382000" cy="5199063"/>
          </a:xfrm>
        </p:spPr>
        <p:txBody>
          <a:bodyPr/>
          <a:lstStyle/>
          <a:p>
            <a:pPr>
              <a:buFontTx/>
              <a:buNone/>
            </a:pPr>
            <a:r>
              <a:rPr lang="en-US" altLang="zh-CN" b="1">
                <a:latin typeface="Times New Roman" pitchFamily="18" charset="0"/>
              </a:rPr>
              <a:t>1.</a:t>
            </a:r>
            <a:r>
              <a:rPr lang="zh-CN" altLang="en-US" b="1">
                <a:latin typeface="Times New Roman" pitchFamily="18" charset="0"/>
              </a:rPr>
              <a:t>独立编址的</a:t>
            </a:r>
            <a:r>
              <a:rPr lang="en-US" altLang="zh-CN" b="1">
                <a:latin typeface="Times New Roman" pitchFamily="18" charset="0"/>
              </a:rPr>
              <a:t>I/O</a:t>
            </a:r>
          </a:p>
          <a:p>
            <a:pPr>
              <a:buFontTx/>
              <a:buNone/>
            </a:pPr>
            <a:r>
              <a:rPr lang="en-US" altLang="zh-CN" b="1">
                <a:latin typeface="Times New Roman" pitchFamily="18" charset="0"/>
              </a:rPr>
              <a:t>            </a:t>
            </a:r>
            <a:r>
              <a:rPr lang="zh-CN" altLang="en-US" b="1">
                <a:latin typeface="Times New Roman" pitchFamily="18" charset="0"/>
              </a:rPr>
              <a:t>所谓独立编址就是把外设端口和主存单元分别独立编址。指令系统中有专门的</a:t>
            </a:r>
            <a:r>
              <a:rPr lang="en-US" altLang="zh-CN" b="1">
                <a:solidFill>
                  <a:srgbClr val="FF0000"/>
                </a:solidFill>
                <a:latin typeface="Times New Roman" pitchFamily="18" charset="0"/>
              </a:rPr>
              <a:t>IN/OUT</a:t>
            </a:r>
            <a:r>
              <a:rPr lang="zh-CN" altLang="en-US" b="1">
                <a:latin typeface="Times New Roman" pitchFamily="18" charset="0"/>
              </a:rPr>
              <a:t>指令。以主机为基准，信息由外设传送到主机称为输入，反之称为输出。指令中需要给出外设端口地址。这些端口地址与主存地址无关，是另一个独立的地址空间。</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7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7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15" name="页脚占位符 5"/>
          <p:cNvSpPr>
            <a:spLocks noGrp="1"/>
          </p:cNvSpPr>
          <p:nvPr>
            <p:ph type="ftr" sz="quarter" idx="12"/>
          </p:nvPr>
        </p:nvSpPr>
        <p:spPr/>
        <p:txBody>
          <a:bodyPr/>
          <a:lstStyle/>
          <a:p>
            <a:r>
              <a:rPr lang="zh-CN" altLang="en-US"/>
              <a:t>华南理工大学广州学院</a:t>
            </a:r>
          </a:p>
        </p:txBody>
      </p:sp>
      <p:sp>
        <p:nvSpPr>
          <p:cNvPr id="288770" name="Rectangle 2"/>
          <p:cNvSpPr>
            <a:spLocks noGrp="1" noChangeArrowheads="1"/>
          </p:cNvSpPr>
          <p:nvPr>
            <p:ph type="title"/>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宋体" pitchFamily="2" charset="-122"/>
              </a:rPr>
              <a:t>指令类型</a:t>
            </a:r>
            <a:endParaRPr lang="zh-CN" altLang="en-US" sz="3200">
              <a:latin typeface="Times New Roman" pitchFamily="18" charset="0"/>
            </a:endParaRPr>
          </a:p>
        </p:txBody>
      </p:sp>
      <p:sp>
        <p:nvSpPr>
          <p:cNvPr id="288771" name="Rectangle 3"/>
          <p:cNvSpPr>
            <a:spLocks noChangeArrowheads="1"/>
          </p:cNvSpPr>
          <p:nvPr/>
        </p:nvSpPr>
        <p:spPr bwMode="auto">
          <a:xfrm>
            <a:off x="2324100" y="1504950"/>
            <a:ext cx="1657350" cy="3848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772" name="Rectangle 4"/>
          <p:cNvSpPr>
            <a:spLocks noChangeArrowheads="1"/>
          </p:cNvSpPr>
          <p:nvPr/>
        </p:nvSpPr>
        <p:spPr bwMode="auto">
          <a:xfrm>
            <a:off x="5314950" y="1504950"/>
            <a:ext cx="1657350" cy="66675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r>
              <a:rPr lang="zh-CN" altLang="en-US"/>
              <a:t>外设寄存器</a:t>
            </a:r>
          </a:p>
        </p:txBody>
      </p:sp>
      <p:sp>
        <p:nvSpPr>
          <p:cNvPr id="288773" name="Text Box 5"/>
          <p:cNvSpPr txBox="1">
            <a:spLocks noChangeArrowheads="1"/>
          </p:cNvSpPr>
          <p:nvPr/>
        </p:nvSpPr>
        <p:spPr bwMode="auto">
          <a:xfrm>
            <a:off x="2724150" y="3124200"/>
            <a:ext cx="102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a:t>主存</a:t>
            </a:r>
          </a:p>
        </p:txBody>
      </p:sp>
      <p:sp>
        <p:nvSpPr>
          <p:cNvPr id="288774" name="Text Box 6"/>
          <p:cNvSpPr txBox="1">
            <a:spLocks noChangeArrowheads="1"/>
          </p:cNvSpPr>
          <p:nvPr/>
        </p:nvSpPr>
        <p:spPr bwMode="auto">
          <a:xfrm>
            <a:off x="1314450" y="1390650"/>
            <a:ext cx="135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t>0000H</a:t>
            </a:r>
          </a:p>
        </p:txBody>
      </p:sp>
      <p:sp>
        <p:nvSpPr>
          <p:cNvPr id="288775" name="Text Box 7"/>
          <p:cNvSpPr txBox="1">
            <a:spLocks noChangeArrowheads="1"/>
          </p:cNvSpPr>
          <p:nvPr/>
        </p:nvSpPr>
        <p:spPr bwMode="auto">
          <a:xfrm>
            <a:off x="4629150" y="1390650"/>
            <a:ext cx="819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t>00H</a:t>
            </a:r>
          </a:p>
        </p:txBody>
      </p:sp>
      <p:sp>
        <p:nvSpPr>
          <p:cNvPr id="288776" name="Text Box 8"/>
          <p:cNvSpPr txBox="1">
            <a:spLocks noChangeArrowheads="1"/>
          </p:cNvSpPr>
          <p:nvPr/>
        </p:nvSpPr>
        <p:spPr bwMode="auto">
          <a:xfrm>
            <a:off x="1219200" y="4972050"/>
            <a:ext cx="1181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t>FFFFH</a:t>
            </a:r>
          </a:p>
        </p:txBody>
      </p:sp>
      <p:sp>
        <p:nvSpPr>
          <p:cNvPr id="288777" name="Text Box 9"/>
          <p:cNvSpPr txBox="1">
            <a:spLocks noChangeArrowheads="1"/>
          </p:cNvSpPr>
          <p:nvPr/>
        </p:nvSpPr>
        <p:spPr bwMode="auto">
          <a:xfrm>
            <a:off x="4591050" y="1828800"/>
            <a:ext cx="1181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t>FFH</a:t>
            </a:r>
          </a:p>
        </p:txBody>
      </p:sp>
      <p:sp>
        <p:nvSpPr>
          <p:cNvPr id="288778" name="AutoShape 10"/>
          <p:cNvSpPr>
            <a:spLocks noChangeArrowheads="1"/>
          </p:cNvSpPr>
          <p:nvPr/>
        </p:nvSpPr>
        <p:spPr bwMode="auto">
          <a:xfrm>
            <a:off x="3562350" y="3524250"/>
            <a:ext cx="2800350" cy="609600"/>
          </a:xfrm>
          <a:prstGeom prst="wedgeEllipseCallout">
            <a:avLst>
              <a:gd name="adj1" fmla="val -54310"/>
              <a:gd name="adj2" fmla="val 168231"/>
            </a:avLst>
          </a:prstGeom>
          <a:solidFill>
            <a:srgbClr val="CCFFCC"/>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50000"/>
              </a:spcBef>
            </a:pPr>
            <a:r>
              <a:rPr lang="zh-CN" altLang="en-US">
                <a:solidFill>
                  <a:srgbClr val="0066CC"/>
                </a:solidFill>
              </a:rPr>
              <a:t>访存指令</a:t>
            </a:r>
          </a:p>
        </p:txBody>
      </p:sp>
      <p:sp>
        <p:nvSpPr>
          <p:cNvPr id="288779" name="AutoShape 11"/>
          <p:cNvSpPr>
            <a:spLocks noChangeArrowheads="1"/>
          </p:cNvSpPr>
          <p:nvPr/>
        </p:nvSpPr>
        <p:spPr bwMode="auto">
          <a:xfrm>
            <a:off x="5562600" y="266700"/>
            <a:ext cx="3352800" cy="609600"/>
          </a:xfrm>
          <a:prstGeom prst="wedgeEllipseCallout">
            <a:avLst>
              <a:gd name="adj1" fmla="val -33144"/>
              <a:gd name="adj2" fmla="val 208856"/>
            </a:avLst>
          </a:prstGeom>
          <a:solidFill>
            <a:srgbClr val="CCFFCC"/>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50000"/>
              </a:spcBef>
            </a:pPr>
            <a:r>
              <a:rPr lang="zh-CN" altLang="en-US">
                <a:solidFill>
                  <a:srgbClr val="0066CC"/>
                </a:solidFill>
              </a:rPr>
              <a:t>输入</a:t>
            </a:r>
            <a:r>
              <a:rPr lang="en-US" altLang="zh-CN">
                <a:solidFill>
                  <a:srgbClr val="0066CC"/>
                </a:solidFill>
              </a:rPr>
              <a:t>/</a:t>
            </a:r>
            <a:r>
              <a:rPr lang="zh-CN" altLang="en-US">
                <a:solidFill>
                  <a:srgbClr val="0066CC"/>
                </a:solidFill>
              </a:rPr>
              <a:t>输出指令</a:t>
            </a:r>
          </a:p>
        </p:txBody>
      </p:sp>
      <p:sp>
        <p:nvSpPr>
          <p:cNvPr id="288780" name="Text Box 12"/>
          <p:cNvSpPr txBox="1">
            <a:spLocks noChangeArrowheads="1"/>
          </p:cNvSpPr>
          <p:nvPr/>
        </p:nvSpPr>
        <p:spPr bwMode="auto">
          <a:xfrm>
            <a:off x="2609850" y="5334000"/>
            <a:ext cx="1676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solidFill>
                  <a:srgbClr val="FF0000"/>
                </a:solidFill>
              </a:rPr>
              <a:t>MEMR</a:t>
            </a:r>
          </a:p>
          <a:p>
            <a:pPr eaLnBrk="0" hangingPunct="0">
              <a:spcBef>
                <a:spcPct val="50000"/>
              </a:spcBef>
            </a:pPr>
            <a:r>
              <a:rPr lang="en-US" altLang="zh-CN">
                <a:solidFill>
                  <a:srgbClr val="FF0000"/>
                </a:solidFill>
              </a:rPr>
              <a:t>MEMW</a:t>
            </a:r>
          </a:p>
        </p:txBody>
      </p:sp>
      <p:sp>
        <p:nvSpPr>
          <p:cNvPr id="288781" name="Text Box 13"/>
          <p:cNvSpPr txBox="1">
            <a:spLocks noChangeArrowheads="1"/>
          </p:cNvSpPr>
          <p:nvPr/>
        </p:nvSpPr>
        <p:spPr bwMode="auto">
          <a:xfrm>
            <a:off x="5753100" y="2190750"/>
            <a:ext cx="1676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solidFill>
                  <a:srgbClr val="FF0000"/>
                </a:solidFill>
              </a:rPr>
              <a:t>IOR</a:t>
            </a:r>
          </a:p>
          <a:p>
            <a:pPr eaLnBrk="0" hangingPunct="0">
              <a:spcBef>
                <a:spcPct val="50000"/>
              </a:spcBef>
            </a:pPr>
            <a:r>
              <a:rPr lang="en-US" altLang="zh-CN">
                <a:solidFill>
                  <a:srgbClr val="FF0000"/>
                </a:solidFill>
              </a:rPr>
              <a:t>IOW</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87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87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87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8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8" grpId="0" animBg="1" autoUpdateAnimBg="0"/>
      <p:bldP spid="288779" grpId="0" animBg="1" autoUpdateAnimBg="0"/>
      <p:bldP spid="288780" grpId="0" autoUpdateAnimBg="0"/>
      <p:bldP spid="288781"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日期占位符 3"/>
          <p:cNvSpPr>
            <a:spLocks noGrp="1"/>
          </p:cNvSpPr>
          <p:nvPr>
            <p:ph type="dt" sz="half" idx="10"/>
          </p:nvPr>
        </p:nvSpPr>
        <p:spPr/>
        <p:txBody>
          <a:bodyPr/>
          <a:lstStyle/>
          <a:p>
            <a:fld id="{1C3AC7D6-B0C4-404F-92AE-3CD27540E86D}" type="datetime2">
              <a:rPr lang="zh-CN" altLang="en-US"/>
              <a:pPr/>
              <a:t>2016年10月14日</a:t>
            </a:fld>
            <a:endParaRPr lang="en-US" altLang="zh-CN"/>
          </a:p>
        </p:txBody>
      </p:sp>
      <p:sp>
        <p:nvSpPr>
          <p:cNvPr id="17" name="页脚占位符 5"/>
          <p:cNvSpPr>
            <a:spLocks noGrp="1"/>
          </p:cNvSpPr>
          <p:nvPr>
            <p:ph type="ftr" sz="quarter" idx="12"/>
          </p:nvPr>
        </p:nvSpPr>
        <p:spPr/>
        <p:txBody>
          <a:bodyPr/>
          <a:lstStyle/>
          <a:p>
            <a:r>
              <a:rPr lang="zh-CN" altLang="en-US"/>
              <a:t>华南理工大学广州学院</a:t>
            </a:r>
          </a:p>
        </p:txBody>
      </p:sp>
      <p:sp>
        <p:nvSpPr>
          <p:cNvPr id="289794" name="Rectangle 2"/>
          <p:cNvSpPr>
            <a:spLocks noGrp="1" noChangeArrowheads="1"/>
          </p:cNvSpPr>
          <p:nvPr>
            <p:ph type="title"/>
          </p:nvPr>
        </p:nvSpPr>
        <p:spPr/>
        <p:txBody>
          <a:bodyPr/>
          <a:lstStyle/>
          <a:p>
            <a:r>
              <a:rPr lang="en-US" altLang="zh-CN" sz="2400">
                <a:solidFill>
                  <a:schemeClr val="tx1"/>
                </a:solidFill>
                <a:latin typeface="Times New Roman" pitchFamily="18" charset="0"/>
              </a:rPr>
              <a:t>3.4 </a:t>
            </a:r>
            <a:r>
              <a:rPr lang="zh-CN" altLang="en-US" sz="2400">
                <a:solidFill>
                  <a:schemeClr val="tx1"/>
                </a:solidFill>
                <a:latin typeface="宋体" pitchFamily="2" charset="-122"/>
              </a:rPr>
              <a:t>指令类型</a:t>
            </a:r>
            <a:endParaRPr lang="zh-CN" altLang="en-US" sz="3200">
              <a:latin typeface="Times New Roman" pitchFamily="18" charset="0"/>
            </a:endParaRPr>
          </a:p>
        </p:txBody>
      </p:sp>
      <p:sp>
        <p:nvSpPr>
          <p:cNvPr id="289795" name="Rectangle 3"/>
          <p:cNvSpPr>
            <a:spLocks noGrp="1" noChangeArrowheads="1"/>
          </p:cNvSpPr>
          <p:nvPr>
            <p:ph type="body" idx="1"/>
          </p:nvPr>
        </p:nvSpPr>
        <p:spPr>
          <a:xfrm>
            <a:off x="307975" y="760413"/>
            <a:ext cx="4210050" cy="4876800"/>
          </a:xfrm>
        </p:spPr>
        <p:txBody>
          <a:bodyPr/>
          <a:lstStyle/>
          <a:p>
            <a:pPr>
              <a:buFontTx/>
              <a:buNone/>
            </a:pPr>
            <a:r>
              <a:rPr lang="en-US" altLang="zh-CN" b="1">
                <a:latin typeface="Times New Roman" pitchFamily="18" charset="0"/>
              </a:rPr>
              <a:t>2.</a:t>
            </a:r>
            <a:r>
              <a:rPr lang="zh-CN" altLang="en-US" b="1">
                <a:latin typeface="Times New Roman" pitchFamily="18" charset="0"/>
              </a:rPr>
              <a:t>统一编址的</a:t>
            </a:r>
            <a:r>
              <a:rPr lang="en-US" altLang="zh-CN" b="1">
                <a:latin typeface="Times New Roman" pitchFamily="18" charset="0"/>
              </a:rPr>
              <a:t>I/O</a:t>
            </a:r>
          </a:p>
          <a:p>
            <a:pPr>
              <a:buFontTx/>
              <a:buNone/>
            </a:pPr>
            <a:r>
              <a:rPr lang="en-US" altLang="zh-CN" b="1">
                <a:latin typeface="Times New Roman" pitchFamily="18" charset="0"/>
              </a:rPr>
              <a:t>            </a:t>
            </a:r>
            <a:r>
              <a:rPr lang="zh-CN" altLang="en-US" b="1">
                <a:latin typeface="Times New Roman" pitchFamily="18" charset="0"/>
              </a:rPr>
              <a:t>所谓统一编址就是把外设寄存器和主存单元统一编址。指令系统中没有专门的</a:t>
            </a:r>
            <a:r>
              <a:rPr lang="en-US" altLang="zh-CN" b="1">
                <a:latin typeface="Times New Roman" pitchFamily="18" charset="0"/>
              </a:rPr>
              <a:t>I/O</a:t>
            </a:r>
            <a:r>
              <a:rPr lang="zh-CN" altLang="en-US" b="1">
                <a:latin typeface="Times New Roman" pitchFamily="18" charset="0"/>
              </a:rPr>
              <a:t>指令，就用一般的数据传送类指令来实现</a:t>
            </a:r>
            <a:r>
              <a:rPr lang="en-US" altLang="zh-CN" b="1">
                <a:latin typeface="Times New Roman" pitchFamily="18" charset="0"/>
              </a:rPr>
              <a:t>I/O</a:t>
            </a:r>
            <a:r>
              <a:rPr lang="zh-CN" altLang="en-US" b="1">
                <a:latin typeface="Times New Roman" pitchFamily="18" charset="0"/>
              </a:rPr>
              <a:t>操作。</a:t>
            </a:r>
          </a:p>
        </p:txBody>
      </p:sp>
      <p:grpSp>
        <p:nvGrpSpPr>
          <p:cNvPr id="289796" name="Group 4"/>
          <p:cNvGrpSpPr>
            <a:grpSpLocks/>
          </p:cNvGrpSpPr>
          <p:nvPr/>
        </p:nvGrpSpPr>
        <p:grpSpPr bwMode="auto">
          <a:xfrm>
            <a:off x="5010150" y="1524000"/>
            <a:ext cx="4133850" cy="4000500"/>
            <a:chOff x="3156" y="960"/>
            <a:chExt cx="2604" cy="2520"/>
          </a:xfrm>
        </p:grpSpPr>
        <p:sp>
          <p:nvSpPr>
            <p:cNvPr id="289797" name="Rectangle 5"/>
            <p:cNvSpPr>
              <a:spLocks noChangeArrowheads="1"/>
            </p:cNvSpPr>
            <p:nvPr/>
          </p:nvSpPr>
          <p:spPr bwMode="auto">
            <a:xfrm>
              <a:off x="3864" y="1020"/>
              <a:ext cx="1044" cy="238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9798" name="Rectangle 6"/>
            <p:cNvSpPr>
              <a:spLocks noChangeArrowheads="1"/>
            </p:cNvSpPr>
            <p:nvPr/>
          </p:nvSpPr>
          <p:spPr bwMode="auto">
            <a:xfrm>
              <a:off x="3864" y="2988"/>
              <a:ext cx="1044" cy="42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r>
                <a:rPr lang="zh-CN" altLang="en-US"/>
                <a:t>外设寄存器</a:t>
              </a:r>
            </a:p>
          </p:txBody>
        </p:sp>
        <p:sp>
          <p:nvSpPr>
            <p:cNvPr id="289799" name="Text Box 7"/>
            <p:cNvSpPr txBox="1">
              <a:spLocks noChangeArrowheads="1"/>
            </p:cNvSpPr>
            <p:nvPr/>
          </p:nvSpPr>
          <p:spPr bwMode="auto">
            <a:xfrm>
              <a:off x="4128" y="1728"/>
              <a:ext cx="6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a:t>主存</a:t>
              </a:r>
            </a:p>
          </p:txBody>
        </p:sp>
        <p:sp>
          <p:nvSpPr>
            <p:cNvPr id="289800" name="Text Box 8"/>
            <p:cNvSpPr txBox="1">
              <a:spLocks noChangeArrowheads="1"/>
            </p:cNvSpPr>
            <p:nvPr/>
          </p:nvSpPr>
          <p:spPr bwMode="auto">
            <a:xfrm>
              <a:off x="3228" y="960"/>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t>0000H</a:t>
              </a:r>
            </a:p>
          </p:txBody>
        </p:sp>
        <p:sp>
          <p:nvSpPr>
            <p:cNvPr id="289801" name="Text Box 9"/>
            <p:cNvSpPr txBox="1">
              <a:spLocks noChangeArrowheads="1"/>
            </p:cNvSpPr>
            <p:nvPr/>
          </p:nvSpPr>
          <p:spPr bwMode="auto">
            <a:xfrm>
              <a:off x="3168" y="3192"/>
              <a:ext cx="7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t>FFFFH</a:t>
              </a:r>
            </a:p>
          </p:txBody>
        </p:sp>
        <p:sp>
          <p:nvSpPr>
            <p:cNvPr id="289802" name="Text Box 10"/>
            <p:cNvSpPr txBox="1">
              <a:spLocks noChangeArrowheads="1"/>
            </p:cNvSpPr>
            <p:nvPr/>
          </p:nvSpPr>
          <p:spPr bwMode="auto">
            <a:xfrm>
              <a:off x="3156" y="2796"/>
              <a:ext cx="7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t>EFFFH</a:t>
              </a:r>
            </a:p>
          </p:txBody>
        </p:sp>
        <p:sp>
          <p:nvSpPr>
            <p:cNvPr id="289803" name="AutoShape 11"/>
            <p:cNvSpPr>
              <a:spLocks/>
            </p:cNvSpPr>
            <p:nvPr/>
          </p:nvSpPr>
          <p:spPr bwMode="auto">
            <a:xfrm>
              <a:off x="4968" y="3012"/>
              <a:ext cx="56" cy="392"/>
            </a:xfrm>
            <a:prstGeom prst="rightBrace">
              <a:avLst>
                <a:gd name="adj1" fmla="val 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9804" name="Text Box 12"/>
            <p:cNvSpPr txBox="1">
              <a:spLocks noChangeArrowheads="1"/>
            </p:cNvSpPr>
            <p:nvPr/>
          </p:nvSpPr>
          <p:spPr bwMode="auto">
            <a:xfrm>
              <a:off x="5052" y="3048"/>
              <a:ext cx="7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t>4KB</a:t>
              </a:r>
            </a:p>
          </p:txBody>
        </p:sp>
      </p:grpSp>
      <p:sp>
        <p:nvSpPr>
          <p:cNvPr id="289805" name="Text Box 13"/>
          <p:cNvSpPr txBox="1">
            <a:spLocks noChangeArrowheads="1"/>
          </p:cNvSpPr>
          <p:nvPr/>
        </p:nvSpPr>
        <p:spPr bwMode="auto">
          <a:xfrm>
            <a:off x="669925" y="5011738"/>
            <a:ext cx="3251200" cy="106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accent2"/>
              </a:buClr>
              <a:buSzPct val="80000"/>
              <a:buFont typeface="Wingdings" pitchFamily="2" charset="2"/>
              <a:buNone/>
            </a:pPr>
            <a:r>
              <a:rPr lang="en-US" altLang="zh-CN" sz="3200"/>
              <a:t>MOV R</a:t>
            </a:r>
            <a:r>
              <a:rPr lang="en-US" altLang="zh-CN" sz="3200" baseline="-25000"/>
              <a:t>0</a:t>
            </a:r>
            <a:r>
              <a:rPr lang="en-US" altLang="zh-CN" sz="3200"/>
              <a:t>,(5000H)</a:t>
            </a:r>
          </a:p>
          <a:p>
            <a:pPr>
              <a:lnSpc>
                <a:spcPct val="90000"/>
              </a:lnSpc>
              <a:spcBef>
                <a:spcPct val="20000"/>
              </a:spcBef>
              <a:buClr>
                <a:schemeClr val="accent2"/>
              </a:buClr>
              <a:buSzPct val="80000"/>
              <a:buFont typeface="Wingdings" pitchFamily="2" charset="2"/>
              <a:buNone/>
            </a:pPr>
            <a:r>
              <a:rPr lang="en-US" altLang="zh-CN" sz="3200"/>
              <a:t>MOV R</a:t>
            </a:r>
            <a:r>
              <a:rPr lang="en-US" altLang="zh-CN" sz="3200" baseline="-25000"/>
              <a:t>0</a:t>
            </a:r>
            <a:r>
              <a:rPr lang="en-US" altLang="zh-CN" sz="3200"/>
              <a:t>,(F000H)</a:t>
            </a:r>
            <a:endParaRPr lang="en-US" altLang="zh-CN"/>
          </a:p>
        </p:txBody>
      </p:sp>
      <p:sp>
        <p:nvSpPr>
          <p:cNvPr id="289806" name="AutoShape 14"/>
          <p:cNvSpPr>
            <a:spLocks noChangeArrowheads="1"/>
          </p:cNvSpPr>
          <p:nvPr/>
        </p:nvSpPr>
        <p:spPr bwMode="auto">
          <a:xfrm>
            <a:off x="1428750" y="4038600"/>
            <a:ext cx="3048000" cy="609600"/>
          </a:xfrm>
          <a:prstGeom prst="wedgeEllipseCallout">
            <a:avLst>
              <a:gd name="adj1" fmla="val -51458"/>
              <a:gd name="adj2" fmla="val 143231"/>
            </a:avLst>
          </a:prstGeom>
          <a:solidFill>
            <a:srgbClr val="CCFFCC"/>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50000"/>
              </a:spcBef>
            </a:pPr>
            <a:r>
              <a:rPr lang="zh-CN" altLang="en-US">
                <a:solidFill>
                  <a:srgbClr val="0066CC"/>
                </a:solidFill>
              </a:rPr>
              <a:t>数据传送指令</a:t>
            </a:r>
          </a:p>
        </p:txBody>
      </p:sp>
      <p:sp>
        <p:nvSpPr>
          <p:cNvPr id="289807" name="AutoShape 15"/>
          <p:cNvSpPr>
            <a:spLocks noChangeArrowheads="1"/>
          </p:cNvSpPr>
          <p:nvPr/>
        </p:nvSpPr>
        <p:spPr bwMode="auto">
          <a:xfrm>
            <a:off x="1504950" y="4572000"/>
            <a:ext cx="3048000" cy="609600"/>
          </a:xfrm>
          <a:prstGeom prst="wedgeEllipseCallout">
            <a:avLst>
              <a:gd name="adj1" fmla="val -51458"/>
              <a:gd name="adj2" fmla="val 143231"/>
            </a:avLst>
          </a:prstGeom>
          <a:solidFill>
            <a:srgbClr val="CCFFCC"/>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50000"/>
              </a:spcBef>
            </a:pPr>
            <a:r>
              <a:rPr lang="zh-CN" altLang="en-US">
                <a:solidFill>
                  <a:srgbClr val="0066CC"/>
                </a:solidFill>
              </a:rPr>
              <a:t>输入指令</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9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9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8979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980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980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9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P spid="289805" grpId="0" autoUpdateAnimBg="0"/>
      <p:bldP spid="289806" grpId="0" animBg="1" autoUpdateAnimBg="0"/>
      <p:bldP spid="289807" grpId="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标题 1"/>
          <p:cNvSpPr>
            <a:spLocks noGrp="1"/>
          </p:cNvSpPr>
          <p:nvPr>
            <p:ph type="title"/>
          </p:nvPr>
        </p:nvSpPr>
        <p:spPr>
          <a:xfrm>
            <a:off x="838200" y="762000"/>
            <a:ext cx="8229600" cy="563563"/>
          </a:xfrm>
        </p:spPr>
        <p:txBody>
          <a:bodyPr/>
          <a:lstStyle/>
          <a:p>
            <a:r>
              <a:rPr lang="zh-CN" altLang="en-US" smtClean="0"/>
              <a:t>知识点</a:t>
            </a:r>
            <a:r>
              <a:rPr lang="en-US" altLang="zh-CN" smtClean="0"/>
              <a:t>14</a:t>
            </a:r>
            <a:r>
              <a:rPr lang="zh-CN" altLang="en-US" smtClean="0"/>
              <a:t>：输入输出系统</a:t>
            </a:r>
            <a:endParaRPr lang="zh-CN" altLang="zh-CN" smtClean="0"/>
          </a:p>
        </p:txBody>
      </p:sp>
      <p:sp>
        <p:nvSpPr>
          <p:cNvPr id="4" name="灯片编号占位符 3"/>
          <p:cNvSpPr>
            <a:spLocks noGrp="1"/>
          </p:cNvSpPr>
          <p:nvPr>
            <p:ph type="sldNum" sz="quarter" idx="12"/>
          </p:nvPr>
        </p:nvSpPr>
        <p:spPr/>
        <p:txBody>
          <a:bodyPr/>
          <a:lstStyle/>
          <a:p>
            <a:pPr>
              <a:defRPr/>
            </a:pPr>
            <a:fld id="{2E0D66EF-9735-4F29-893A-4AA8CFE23992}" type="slidenum">
              <a:rPr lang="en-US" altLang="zh-CN" smtClean="0">
                <a:solidFill>
                  <a:srgbClr val="17347D"/>
                </a:solidFill>
              </a:rPr>
              <a:pPr>
                <a:defRPr/>
              </a:pPr>
              <a:t>99</a:t>
            </a:fld>
            <a:endParaRPr lang="en-US" altLang="zh-CN" dirty="0">
              <a:solidFill>
                <a:srgbClr val="17347D"/>
              </a:solidFill>
            </a:endParaRPr>
          </a:p>
        </p:txBody>
      </p:sp>
      <p:sp>
        <p:nvSpPr>
          <p:cNvPr id="2" name="内容占位符 1"/>
          <p:cNvSpPr>
            <a:spLocks noGrp="1"/>
          </p:cNvSpPr>
          <p:nvPr>
            <p:ph idx="1"/>
          </p:nvPr>
        </p:nvSpPr>
        <p:spPr/>
        <p:txBody>
          <a:bodyPr/>
          <a:lstStyle/>
          <a:p>
            <a:pPr>
              <a:defRPr/>
            </a:pPr>
            <a:r>
              <a:rPr lang="zh-CN" altLang="en-US" sz="2800" dirty="0" smtClean="0"/>
              <a:t>例</a:t>
            </a:r>
            <a:r>
              <a:rPr lang="en-US" altLang="zh-CN" sz="2800" dirty="0" smtClean="0"/>
              <a:t>1</a:t>
            </a:r>
            <a:r>
              <a:rPr lang="zh-CN" altLang="en-US" sz="2800" dirty="0" smtClean="0"/>
              <a:t>：</a:t>
            </a:r>
            <a:r>
              <a:rPr lang="zh-CN" altLang="zh-CN" sz="2800" dirty="0"/>
              <a:t>若某计算机系统的</a:t>
            </a:r>
            <a:r>
              <a:rPr lang="en-US" altLang="zh-CN" sz="2800" dirty="0"/>
              <a:t>I/O</a:t>
            </a:r>
            <a:r>
              <a:rPr lang="zh-CN" altLang="zh-CN" sz="2800" dirty="0"/>
              <a:t>接口与主存采用统一编址，则输入输出操作是通过</a:t>
            </a:r>
            <a:r>
              <a:rPr lang="en-US" altLang="zh-CN" sz="2800" u="sng" dirty="0"/>
              <a:t>	</a:t>
            </a:r>
            <a:r>
              <a:rPr lang="zh-CN" altLang="zh-CN" sz="2800" u="sng" dirty="0"/>
              <a:t>（</a:t>
            </a:r>
            <a:r>
              <a:rPr lang="en-US" altLang="zh-CN" sz="2800" u="sng" dirty="0"/>
              <a:t>2</a:t>
            </a:r>
            <a:r>
              <a:rPr lang="zh-CN" altLang="zh-CN" sz="2800" u="sng" dirty="0"/>
              <a:t>）</a:t>
            </a:r>
            <a:r>
              <a:rPr lang="en-US" altLang="zh-CN" sz="2800" u="sng" dirty="0"/>
              <a:t>  </a:t>
            </a:r>
            <a:r>
              <a:rPr lang="zh-CN" altLang="zh-CN" sz="2800" dirty="0"/>
              <a:t>指令来完成的。</a:t>
            </a:r>
          </a:p>
          <a:p>
            <a:pPr marL="0" indent="0">
              <a:buFont typeface="Wingdings" pitchFamily="2" charset="2"/>
              <a:buNone/>
              <a:defRPr/>
            </a:pPr>
            <a:r>
              <a:rPr lang="zh-CN" altLang="zh-CN" sz="2800" dirty="0"/>
              <a:t>（</a:t>
            </a:r>
            <a:r>
              <a:rPr lang="en-US" altLang="zh-CN" sz="2800" dirty="0"/>
              <a:t>2</a:t>
            </a:r>
            <a:r>
              <a:rPr lang="zh-CN" altLang="zh-CN" sz="2800" dirty="0"/>
              <a:t>）</a:t>
            </a:r>
            <a:r>
              <a:rPr lang="en-US" altLang="zh-CN" sz="2800" dirty="0"/>
              <a:t>A. </a:t>
            </a:r>
            <a:r>
              <a:rPr lang="zh-CN" altLang="zh-CN" sz="2800" dirty="0" smtClean="0"/>
              <a:t>控制</a:t>
            </a:r>
            <a:r>
              <a:rPr lang="en-US" altLang="zh-CN" sz="2800" dirty="0"/>
              <a:t> </a:t>
            </a:r>
            <a:r>
              <a:rPr lang="en-US" altLang="zh-CN" sz="2800" dirty="0" smtClean="0"/>
              <a:t>     B</a:t>
            </a:r>
            <a:r>
              <a:rPr lang="en-US" altLang="zh-CN" sz="2800" dirty="0"/>
              <a:t>. </a:t>
            </a:r>
            <a:r>
              <a:rPr lang="zh-CN" altLang="zh-CN" sz="2800" dirty="0" smtClean="0"/>
              <a:t>中断</a:t>
            </a:r>
            <a:r>
              <a:rPr lang="en-US" altLang="zh-CN" sz="2800" dirty="0" smtClean="0"/>
              <a:t>     C</a:t>
            </a:r>
            <a:r>
              <a:rPr lang="en-US" altLang="zh-CN" sz="2800" dirty="0"/>
              <a:t>. </a:t>
            </a:r>
            <a:r>
              <a:rPr lang="zh-CN" altLang="zh-CN" sz="2800" dirty="0" smtClean="0"/>
              <a:t>输入输出</a:t>
            </a:r>
            <a:r>
              <a:rPr lang="en-US" altLang="zh-CN" sz="2800" dirty="0" smtClean="0"/>
              <a:t>     D</a:t>
            </a:r>
            <a:r>
              <a:rPr lang="en-US" altLang="zh-CN" sz="2800" dirty="0"/>
              <a:t>. </a:t>
            </a:r>
            <a:r>
              <a:rPr lang="zh-CN" altLang="zh-CN" sz="2800" dirty="0"/>
              <a:t>访存</a:t>
            </a:r>
          </a:p>
          <a:p>
            <a:pPr>
              <a:defRPr/>
            </a:pPr>
            <a:endParaRPr lang="zh-CN" altLang="zh-CN" sz="2800" dirty="0"/>
          </a:p>
        </p:txBody>
      </p:sp>
      <p:sp>
        <p:nvSpPr>
          <p:cNvPr id="16077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0" lang="zh-CN" altLang="en-US" sz="1800" b="0">
              <a:solidFill>
                <a:srgbClr val="17347D"/>
              </a:solidFill>
              <a:latin typeface="Arial" charset="0"/>
              <a:ea typeface="SimSun" pitchFamily="2" charset="-122"/>
            </a:endParaRPr>
          </a:p>
        </p:txBody>
      </p:sp>
    </p:spTree>
    <p:extLst>
      <p:ext uri="{BB962C8B-B14F-4D97-AF65-F5344CB8AC3E}">
        <p14:creationId xmlns:p14="http://schemas.microsoft.com/office/powerpoint/2010/main" val="4036059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Sumi Painting">
  <a:themeElements>
    <a:clrScheme name="">
      <a:dk1>
        <a:srgbClr val="08080C"/>
      </a:dk1>
      <a:lt1>
        <a:srgbClr val="FFFFFF"/>
      </a:lt1>
      <a:dk2>
        <a:srgbClr val="660066"/>
      </a:dk2>
      <a:lt2>
        <a:srgbClr val="9797B7"/>
      </a:lt2>
      <a:accent1>
        <a:srgbClr val="A7CCD9"/>
      </a:accent1>
      <a:accent2>
        <a:srgbClr val="C7C7DF"/>
      </a:accent2>
      <a:accent3>
        <a:srgbClr val="FFFFFF"/>
      </a:accent3>
      <a:accent4>
        <a:srgbClr val="060609"/>
      </a:accent4>
      <a:accent5>
        <a:srgbClr val="D0E2E9"/>
      </a:accent5>
      <a:accent6>
        <a:srgbClr val="B4B4CA"/>
      </a:accent6>
      <a:hlink>
        <a:srgbClr val="9595FF"/>
      </a:hlink>
      <a:folHlink>
        <a:srgbClr val="8888AE"/>
      </a:folHlink>
    </a:clrScheme>
    <a:fontScheme name="Sumi Painting">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Designs\Sumi Painting.pot</Template>
  <TotalTime>3731</TotalTime>
  <Words>7186</Words>
  <Application>Microsoft Office PowerPoint</Application>
  <PresentationFormat>全屏显示(4:3)</PresentationFormat>
  <Paragraphs>1193</Paragraphs>
  <Slides>113</Slides>
  <Notes>12</Notes>
  <HiddenSlides>8</HiddenSlides>
  <MMClips>0</MMClips>
  <ScaleCrop>false</ScaleCrop>
  <HeadingPairs>
    <vt:vector size="6" baseType="variant">
      <vt:variant>
        <vt:lpstr>主题</vt:lpstr>
      </vt:variant>
      <vt:variant>
        <vt:i4>10</vt:i4>
      </vt:variant>
      <vt:variant>
        <vt:lpstr>嵌入 OLE 服务器</vt:lpstr>
      </vt:variant>
      <vt:variant>
        <vt:i4>1</vt:i4>
      </vt:variant>
      <vt:variant>
        <vt:lpstr>幻灯片标题</vt:lpstr>
      </vt:variant>
      <vt:variant>
        <vt:i4>113</vt:i4>
      </vt:variant>
    </vt:vector>
  </HeadingPairs>
  <TitlesOfParts>
    <vt:vector size="124" baseType="lpstr">
      <vt:lpstr>Sumi Painting</vt:lpstr>
      <vt:lpstr>2_sample</vt:lpstr>
      <vt:lpstr>sample</vt:lpstr>
      <vt:lpstr>1_sample</vt:lpstr>
      <vt:lpstr>3_sample</vt:lpstr>
      <vt:lpstr>4_sample</vt:lpstr>
      <vt:lpstr>5_sample</vt:lpstr>
      <vt:lpstr>6_sample</vt:lpstr>
      <vt:lpstr>7_sample</vt:lpstr>
      <vt:lpstr>8_sample</vt:lpstr>
      <vt:lpstr>VISIO</vt:lpstr>
      <vt:lpstr>第3章</vt:lpstr>
      <vt:lpstr>第3章</vt:lpstr>
      <vt:lpstr>第3章</vt:lpstr>
      <vt:lpstr>3.1 指令格式</vt:lpstr>
      <vt:lpstr>3.1 指令格式</vt:lpstr>
      <vt:lpstr>3.1 指令格式</vt:lpstr>
      <vt:lpstr>3.1 指令格式</vt:lpstr>
      <vt:lpstr>3.1 指令格式</vt:lpstr>
      <vt:lpstr>3.1 指令格式</vt:lpstr>
      <vt:lpstr>3.1 指令格式</vt:lpstr>
      <vt:lpstr>3.1 指令格式</vt:lpstr>
      <vt:lpstr>3.1 指令格式</vt:lpstr>
      <vt:lpstr>3.1 指令格式</vt:lpstr>
      <vt:lpstr>3.1 指令格式</vt:lpstr>
      <vt:lpstr>3.1 指令格式</vt:lpstr>
      <vt:lpstr>3.1 指令格式</vt:lpstr>
      <vt:lpstr>3.1 指令格式</vt:lpstr>
      <vt:lpstr>3.1 指令格式</vt:lpstr>
      <vt:lpstr>3.1 指令格式</vt:lpstr>
      <vt:lpstr>3.1 指令格式</vt:lpstr>
      <vt:lpstr>3.1 指令格式</vt:lpstr>
      <vt:lpstr>3.1 指令格式</vt:lpstr>
      <vt:lpstr>3.1 指令格式</vt:lpstr>
      <vt:lpstr>3.1 指令格式</vt:lpstr>
      <vt:lpstr>3.1 指令格式</vt:lpstr>
      <vt:lpstr>3.1 指令格式</vt:lpstr>
      <vt:lpstr>3.1 指令格式</vt:lpstr>
      <vt:lpstr>3.1 指令格式</vt:lpstr>
      <vt:lpstr>3.1 指令格式</vt:lpstr>
      <vt:lpstr>3.1 指令格式</vt:lpstr>
      <vt:lpstr>知识点10：指令系统</vt:lpstr>
      <vt:lpstr>3.2 寻址技术</vt:lpstr>
      <vt:lpstr>3.2 寻址技术</vt:lpstr>
      <vt:lpstr>3.2 寻址技术</vt:lpstr>
      <vt:lpstr>3.2 寻址技术</vt:lpstr>
      <vt:lpstr>3.2 寻址技术</vt:lpstr>
      <vt:lpstr>2015年下半年真题</vt:lpstr>
      <vt:lpstr>3.2 寻址技术</vt:lpstr>
      <vt:lpstr>3.2 寻址技术</vt:lpstr>
      <vt:lpstr>3.2 寻址技术</vt:lpstr>
      <vt:lpstr>3.2 寻址技术</vt:lpstr>
      <vt:lpstr>3.2 寻址技术</vt:lpstr>
      <vt:lpstr>3.2 寻址技术</vt:lpstr>
      <vt:lpstr>3.2 寻址技术</vt:lpstr>
      <vt:lpstr>3.2 寻址技术</vt:lpstr>
      <vt:lpstr>3.2 寻址技术</vt:lpstr>
      <vt:lpstr>3.2 寻址技术</vt:lpstr>
      <vt:lpstr>3.2 寻址技术</vt:lpstr>
      <vt:lpstr>3.2 寻址技术</vt:lpstr>
      <vt:lpstr>3.2 寻址技术</vt:lpstr>
      <vt:lpstr>3.2 寻址技术</vt:lpstr>
      <vt:lpstr>3.2 寻址技术</vt:lpstr>
      <vt:lpstr>3.2 寻址技术</vt:lpstr>
      <vt:lpstr>PowerPoint 演示文稿</vt:lpstr>
      <vt:lpstr>PowerPoint 演示文稿</vt:lpstr>
      <vt:lpstr>PowerPoint 演示文稿</vt:lpstr>
      <vt:lpstr>3.2 寻址技术</vt:lpstr>
      <vt:lpstr>3.2 寻址技术</vt:lpstr>
      <vt:lpstr>2015年下半年真题</vt:lpstr>
      <vt:lpstr>知识点10：指令系统</vt:lpstr>
      <vt:lpstr>知识点10：指令系统</vt:lpstr>
      <vt:lpstr>知识点10：指令系统</vt:lpstr>
      <vt:lpstr>3.2 寻址技术</vt:lpstr>
      <vt:lpstr>3.2 寻址技术</vt:lpstr>
      <vt:lpstr>3.3 堆栈与堆栈操作</vt:lpstr>
      <vt:lpstr>3.3 堆栈与堆栈操作</vt:lpstr>
      <vt:lpstr>3.3 堆栈与堆栈操作</vt:lpstr>
      <vt:lpstr>3.3 堆栈与堆栈操作</vt:lpstr>
      <vt:lpstr>3.3 堆栈与堆栈操作</vt:lpstr>
      <vt:lpstr>3.3 堆栈与堆栈操作</vt:lpstr>
      <vt:lpstr>3.3 堆栈与堆栈操作</vt:lpstr>
      <vt:lpstr>3.3 堆栈与堆栈操作</vt:lpstr>
      <vt:lpstr>3.4 指令类型     </vt:lpstr>
      <vt:lpstr>3.4 指令类型</vt:lpstr>
      <vt:lpstr>3.4 指令类型</vt:lpstr>
      <vt:lpstr>3.4 指令类型     </vt:lpstr>
      <vt:lpstr>3.4 指令类型     </vt:lpstr>
      <vt:lpstr>3.4 指令类型</vt:lpstr>
      <vt:lpstr>3.4 指令类型</vt:lpstr>
      <vt:lpstr>3.4 指令类型 </vt:lpstr>
      <vt:lpstr>3.4 指令类型 </vt:lpstr>
      <vt:lpstr>3.4 指令类型     </vt:lpstr>
      <vt:lpstr>知识点6：有穷自动机和正规式</vt:lpstr>
      <vt:lpstr>3.4 指令类型     </vt:lpstr>
      <vt:lpstr>3.4 指令类型     </vt:lpstr>
      <vt:lpstr>3.4 指令类型     </vt:lpstr>
      <vt:lpstr>3.4 指令类型     </vt:lpstr>
      <vt:lpstr>3.4 指令类型</vt:lpstr>
      <vt:lpstr>3.4 指令类型     </vt:lpstr>
      <vt:lpstr>3.4 指令类型     </vt:lpstr>
      <vt:lpstr>3.4 指令类型     </vt:lpstr>
      <vt:lpstr>3.4 指令类型     </vt:lpstr>
      <vt:lpstr>3.4 指令类型     </vt:lpstr>
      <vt:lpstr>3.4 指令类型     </vt:lpstr>
      <vt:lpstr>3.4 指令类型     </vt:lpstr>
      <vt:lpstr>3.4 指令类型     </vt:lpstr>
      <vt:lpstr>3.4 指令类型</vt:lpstr>
      <vt:lpstr>3.4 指令类型</vt:lpstr>
      <vt:lpstr>知识点14：输入输出系统</vt:lpstr>
      <vt:lpstr>3.5 指令系统的发展</vt:lpstr>
      <vt:lpstr>3.5 指令系统的发展</vt:lpstr>
      <vt:lpstr>3.5 指令系统的发展</vt:lpstr>
      <vt:lpstr>3.5 指令系统的发展 </vt:lpstr>
      <vt:lpstr>3.5 指令系统的发展 </vt:lpstr>
      <vt:lpstr>2015年下半年真题</vt:lpstr>
      <vt:lpstr>知识点10：指令系统</vt:lpstr>
      <vt:lpstr>知识点10：指令系统</vt:lpstr>
      <vt:lpstr>2013年下半年真题</vt:lpstr>
      <vt:lpstr>第3章 小结</vt:lpstr>
      <vt:lpstr>第3章 小结</vt:lpstr>
      <vt:lpstr>第3章 小结</vt:lpstr>
      <vt:lpstr>第3章 小结</vt:lpstr>
      <vt:lpstr>第3章 小结</vt:lpstr>
    </vt:vector>
  </TitlesOfParts>
  <Company>北京理工大学计算机科学技术学院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指令系统</dc:title>
  <dc:creator>蒋本珊</dc:creator>
  <cp:lastModifiedBy>Frank</cp:lastModifiedBy>
  <cp:revision>137</cp:revision>
  <dcterms:created xsi:type="dcterms:W3CDTF">2002-04-27T03:56:03Z</dcterms:created>
  <dcterms:modified xsi:type="dcterms:W3CDTF">2016-10-14T02:17:32Z</dcterms:modified>
</cp:coreProperties>
</file>