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2"/>
  </p:notesMasterIdLst>
  <p:sldIdLst>
    <p:sldId id="422" r:id="rId2"/>
    <p:sldId id="423" r:id="rId3"/>
    <p:sldId id="424" r:id="rId4"/>
    <p:sldId id="546" r:id="rId5"/>
    <p:sldId id="425" r:id="rId6"/>
    <p:sldId id="426" r:id="rId7"/>
    <p:sldId id="547" r:id="rId8"/>
    <p:sldId id="427" r:id="rId9"/>
    <p:sldId id="428" r:id="rId10"/>
    <p:sldId id="443" r:id="rId11"/>
    <p:sldId id="550" r:id="rId12"/>
    <p:sldId id="549" r:id="rId13"/>
    <p:sldId id="444" r:id="rId14"/>
    <p:sldId id="445" r:id="rId15"/>
    <p:sldId id="542" r:id="rId16"/>
    <p:sldId id="446" r:id="rId17"/>
    <p:sldId id="447" r:id="rId18"/>
    <p:sldId id="551" r:id="rId19"/>
    <p:sldId id="441" r:id="rId20"/>
    <p:sldId id="442" r:id="rId21"/>
    <p:sldId id="548" r:id="rId22"/>
    <p:sldId id="433" r:id="rId23"/>
    <p:sldId id="434" r:id="rId24"/>
    <p:sldId id="435" r:id="rId25"/>
    <p:sldId id="436" r:id="rId26"/>
    <p:sldId id="538" r:id="rId27"/>
    <p:sldId id="539" r:id="rId28"/>
    <p:sldId id="606" r:id="rId29"/>
    <p:sldId id="429" r:id="rId30"/>
    <p:sldId id="431" r:id="rId31"/>
    <p:sldId id="432" r:id="rId32"/>
    <p:sldId id="552" r:id="rId33"/>
    <p:sldId id="437" r:id="rId34"/>
    <p:sldId id="438" r:id="rId35"/>
    <p:sldId id="554" r:id="rId36"/>
    <p:sldId id="439" r:id="rId37"/>
    <p:sldId id="531" r:id="rId38"/>
    <p:sldId id="440" r:id="rId39"/>
    <p:sldId id="555" r:id="rId40"/>
    <p:sldId id="449" r:id="rId41"/>
    <p:sldId id="556" r:id="rId42"/>
    <p:sldId id="451" r:id="rId43"/>
    <p:sldId id="454" r:id="rId44"/>
    <p:sldId id="455" r:id="rId45"/>
    <p:sldId id="456" r:id="rId46"/>
    <p:sldId id="457" r:id="rId47"/>
    <p:sldId id="458" r:id="rId48"/>
    <p:sldId id="557" r:id="rId49"/>
    <p:sldId id="459" r:id="rId50"/>
    <p:sldId id="460" r:id="rId51"/>
    <p:sldId id="461" r:id="rId52"/>
    <p:sldId id="558" r:id="rId53"/>
    <p:sldId id="462" r:id="rId54"/>
    <p:sldId id="540" r:id="rId55"/>
    <p:sldId id="464" r:id="rId56"/>
    <p:sldId id="465" r:id="rId57"/>
    <p:sldId id="607" r:id="rId58"/>
    <p:sldId id="466" r:id="rId59"/>
    <p:sldId id="559" r:id="rId60"/>
    <p:sldId id="560" r:id="rId61"/>
    <p:sldId id="608" r:id="rId62"/>
    <p:sldId id="467" r:id="rId63"/>
    <p:sldId id="468" r:id="rId64"/>
    <p:sldId id="544" r:id="rId65"/>
    <p:sldId id="471" r:id="rId66"/>
    <p:sldId id="472" r:id="rId67"/>
    <p:sldId id="484" r:id="rId68"/>
    <p:sldId id="561" r:id="rId69"/>
    <p:sldId id="485" r:id="rId70"/>
    <p:sldId id="562" r:id="rId71"/>
    <p:sldId id="486" r:id="rId72"/>
    <p:sldId id="487" r:id="rId73"/>
    <p:sldId id="609" r:id="rId74"/>
    <p:sldId id="563" r:id="rId75"/>
    <p:sldId id="566"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502" r:id="rId90"/>
    <p:sldId id="503" r:id="rId91"/>
    <p:sldId id="504" r:id="rId92"/>
    <p:sldId id="567" r:id="rId93"/>
    <p:sldId id="505" r:id="rId94"/>
    <p:sldId id="506" r:id="rId95"/>
    <p:sldId id="507" r:id="rId96"/>
    <p:sldId id="509" r:id="rId97"/>
    <p:sldId id="511" r:id="rId98"/>
    <p:sldId id="508" r:id="rId99"/>
    <p:sldId id="513" r:id="rId100"/>
    <p:sldId id="514" r:id="rId101"/>
    <p:sldId id="515" r:id="rId102"/>
    <p:sldId id="516" r:id="rId103"/>
    <p:sldId id="517" r:id="rId104"/>
    <p:sldId id="518" r:id="rId105"/>
    <p:sldId id="519" r:id="rId106"/>
    <p:sldId id="520" r:id="rId107"/>
    <p:sldId id="590" r:id="rId108"/>
    <p:sldId id="611" r:id="rId109"/>
    <p:sldId id="591" r:id="rId110"/>
    <p:sldId id="593" r:id="rId111"/>
    <p:sldId id="595" r:id="rId112"/>
    <p:sldId id="599" r:id="rId113"/>
    <p:sldId id="602" r:id="rId114"/>
    <p:sldId id="601" r:id="rId115"/>
    <p:sldId id="610" r:id="rId116"/>
    <p:sldId id="603" r:id="rId117"/>
    <p:sldId id="521" r:id="rId118"/>
    <p:sldId id="532" r:id="rId119"/>
    <p:sldId id="582" r:id="rId120"/>
    <p:sldId id="604" r:id="rId121"/>
    <p:sldId id="605" r:id="rId122"/>
    <p:sldId id="587" r:id="rId123"/>
    <p:sldId id="585" r:id="rId124"/>
    <p:sldId id="543" r:id="rId125"/>
    <p:sldId id="528" r:id="rId126"/>
    <p:sldId id="534" r:id="rId127"/>
    <p:sldId id="589" r:id="rId128"/>
    <p:sldId id="536" r:id="rId129"/>
    <p:sldId id="535" r:id="rId130"/>
    <p:sldId id="537" r:id="rId13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5050"/>
    <a:srgbClr val="006600"/>
    <a:srgbClr val="E6DFE9"/>
    <a:srgbClr val="E2D9E5"/>
    <a:srgbClr val="800000"/>
    <a:srgbClr val="00CC00"/>
    <a:srgbClr val="AAF4F2"/>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278"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1554"/>
    </p:cViewPr>
  </p:sorterViewPr>
  <p:notesViewPr>
    <p:cSldViewPr>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118.xml"/><Relationship Id="rId2" Type="http://schemas.openxmlformats.org/officeDocument/2006/relationships/slide" Target="slides/slide117.xml"/><Relationship Id="rId1" Type="http://schemas.openxmlformats.org/officeDocument/2006/relationships/slide" Target="slides/slide116.xml"/><Relationship Id="rId6" Type="http://schemas.openxmlformats.org/officeDocument/2006/relationships/slide" Target="slides/slide121.xml"/><Relationship Id="rId5" Type="http://schemas.openxmlformats.org/officeDocument/2006/relationships/slide" Target="slides/slide120.xml"/><Relationship Id="rId4"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34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3A4A37EF-6BA9-47B5-BE2C-F2A1E50A7026}" type="slidenum">
              <a:rPr lang="en-US" altLang="zh-CN"/>
              <a:pPr>
                <a:defRPr/>
              </a:pPr>
              <a:t>‹#›</a:t>
            </a:fld>
            <a:endParaRPr lang="en-US" altLang="zh-CN"/>
          </a:p>
        </p:txBody>
      </p:sp>
    </p:spTree>
    <p:extLst>
      <p:ext uri="{BB962C8B-B14F-4D97-AF65-F5344CB8AC3E}">
        <p14:creationId xmlns:p14="http://schemas.microsoft.com/office/powerpoint/2010/main" val="1862535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6700" cy="757238"/>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b="0"/>
            </a:lvl1pPr>
          </a:lstStyle>
          <a:p>
            <a:pPr>
              <a:defRPr/>
            </a:pPr>
            <a:endParaRPr lang="en-US" altLang="zh-CN"/>
          </a:p>
        </p:txBody>
      </p:sp>
      <p:sp>
        <p:nvSpPr>
          <p:cNvPr id="32" name="Rectangle 32"/>
          <p:cNvSpPr>
            <a:spLocks noGrp="1" noChangeArrowheads="1"/>
          </p:cNvSpPr>
          <p:nvPr>
            <p:ph type="ftr" sz="quarter" idx="11"/>
          </p:nvPr>
        </p:nvSpPr>
        <p:spPr>
          <a:xfrm>
            <a:off x="3124200" y="6348413"/>
            <a:ext cx="2895600" cy="4572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b"/>
          <a:lstStyle>
            <a:lvl1pPr>
              <a:defRPr kumimoji="0" sz="1400" b="0">
                <a:solidFill>
                  <a:schemeClr val="tx1"/>
                </a:solidFill>
                <a:ea typeface="+mn-ea"/>
              </a:defRPr>
            </a:lvl1pPr>
          </a:lstStyle>
          <a:p>
            <a:pPr>
              <a:defRPr/>
            </a:pPr>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19E96831-494F-4AAE-BA23-E5B241B22A14}" type="slidenum">
              <a:rPr lang="en-US" altLang="zh-CN"/>
              <a:pPr>
                <a:defRPr/>
              </a:pPr>
              <a:t>‹#›</a:t>
            </a:fld>
            <a:endParaRPr lang="en-US" altLang="zh-CN"/>
          </a:p>
        </p:txBody>
      </p:sp>
    </p:spTree>
    <p:extLst>
      <p:ext uri="{BB962C8B-B14F-4D97-AF65-F5344CB8AC3E}">
        <p14:creationId xmlns:p14="http://schemas.microsoft.com/office/powerpoint/2010/main" val="72284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322F3166-4DC2-428C-A122-BDFC605A0FE4}" type="datetime3">
              <a:rPr lang="zh-CN" altLang="en-US"/>
              <a:pPr>
                <a:defRPr/>
              </a:pPr>
              <a:t>2016年11月14日星期一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FF0F3778-CEB4-4BEB-9B7F-0502CF870120}"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07963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BE847DB5-88D6-4735-A518-04AE1E44F8C8}" type="datetime3">
              <a:rPr lang="zh-CN" altLang="en-US"/>
              <a:pPr>
                <a:defRPr/>
              </a:pPr>
              <a:t>2016年11月14日星期一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C2D2741C-1396-4748-9AB1-E70544B0D05B}"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15594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5029200" cy="457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990600"/>
            <a:ext cx="7772400" cy="5105400"/>
          </a:xfrm>
        </p:spPr>
        <p:txBody>
          <a:bodyPr/>
          <a:lstStyle/>
          <a:p>
            <a:pPr lvl="0"/>
            <a:endParaRPr lang="zh-CN" altLang="en-US" noProof="0" smtClean="0"/>
          </a:p>
        </p:txBody>
      </p:sp>
      <p:sp>
        <p:nvSpPr>
          <p:cNvPr id="4" name="Rectangle 31"/>
          <p:cNvSpPr>
            <a:spLocks noGrp="1" noChangeArrowheads="1"/>
          </p:cNvSpPr>
          <p:nvPr>
            <p:ph type="dt" sz="half" idx="10"/>
          </p:nvPr>
        </p:nvSpPr>
        <p:spPr>
          <a:ln/>
        </p:spPr>
        <p:txBody>
          <a:bodyPr/>
          <a:lstStyle>
            <a:lvl1pPr>
              <a:defRPr/>
            </a:lvl1pPr>
          </a:lstStyle>
          <a:p>
            <a:pPr>
              <a:defRPr/>
            </a:pPr>
            <a:fld id="{12E033B2-236B-401B-8404-B6CACE29E1D6}" type="datetime3">
              <a:rPr lang="zh-CN" altLang="en-US"/>
              <a:pPr>
                <a:defRPr/>
              </a:pPr>
              <a:t>2016年11月14日星期一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0C823BC2-39B0-47EC-B0FE-3C5A10234FFE}"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82652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28600"/>
            <a:ext cx="5029200" cy="457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990600"/>
            <a:ext cx="38100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fld id="{24FABFDC-90B0-4444-BE72-8C951E61C12C}" type="datetime3">
              <a:rPr lang="zh-CN" altLang="en-US"/>
              <a:pPr>
                <a:defRPr/>
              </a:pPr>
              <a:t>2016年11月14日星期一</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C2CBD8E8-9285-4FE5-BAA6-B122385328C7}"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73372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639140D0-F318-47D1-87D5-7E079D23EC33}" type="datetime3">
              <a:rPr lang="zh-CN" altLang="en-US"/>
              <a:pPr>
                <a:defRPr/>
              </a:pPr>
              <a:t>2016年11月14日星期一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DF444FAC-B9C7-4436-B067-83F485F95019}"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87410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ln/>
        </p:spPr>
        <p:txBody>
          <a:bodyPr/>
          <a:lstStyle>
            <a:lvl1pPr>
              <a:defRPr/>
            </a:lvl1pPr>
          </a:lstStyle>
          <a:p>
            <a:pPr>
              <a:defRPr/>
            </a:pPr>
            <a:fld id="{6CCCA434-B0AD-4DDD-9F2B-BC6C7413F38F}" type="datetime3">
              <a:rPr lang="zh-CN" altLang="en-US"/>
              <a:pPr>
                <a:defRPr/>
              </a:pPr>
              <a:t>2016年11月14日星期一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FF91D48A-186C-4222-B785-26E375754CC5}"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57517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fld id="{9C6D48E6-6081-49CE-B666-2FEC1490C6C6}" type="datetime3">
              <a:rPr lang="zh-CN" altLang="en-US"/>
              <a:pPr>
                <a:defRPr/>
              </a:pPr>
              <a:t>2016年11月14日星期一</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951AE034-54CD-4E9F-820F-086F1495EEC7}"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58837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ln/>
        </p:spPr>
        <p:txBody>
          <a:bodyPr/>
          <a:lstStyle>
            <a:lvl1pPr>
              <a:defRPr/>
            </a:lvl1pPr>
          </a:lstStyle>
          <a:p>
            <a:pPr>
              <a:defRPr/>
            </a:pPr>
            <a:fld id="{86372EC8-7EE0-40FF-8DEA-CC8B5F85F643}" type="datetime3">
              <a:rPr lang="zh-CN" altLang="en-US"/>
              <a:pPr>
                <a:defRPr/>
              </a:pPr>
              <a:t>2016年11月14日星期一</a:t>
            </a:fld>
            <a:endParaRPr lang="en-US" altLang="zh-CN"/>
          </a:p>
        </p:txBody>
      </p:sp>
      <p:sp>
        <p:nvSpPr>
          <p:cNvPr id="8" name="Rectangle 33"/>
          <p:cNvSpPr>
            <a:spLocks noGrp="1" noChangeArrowheads="1"/>
          </p:cNvSpPr>
          <p:nvPr>
            <p:ph type="sldNum" sz="quarter" idx="11"/>
          </p:nvPr>
        </p:nvSpPr>
        <p:spPr>
          <a:ln/>
        </p:spPr>
        <p:txBody>
          <a:bodyPr/>
          <a:lstStyle>
            <a:lvl1pPr>
              <a:defRPr/>
            </a:lvl1pPr>
          </a:lstStyle>
          <a:p>
            <a:pPr>
              <a:defRPr/>
            </a:pPr>
            <a:fld id="{DFB12F01-944F-495B-B715-AA529315942E}" type="slidenum">
              <a:rPr lang="en-US" altLang="zh-CN"/>
              <a:pPr>
                <a:defRPr/>
              </a:pPr>
              <a:t>‹#›</a:t>
            </a:fld>
            <a:endParaRPr lang="en-US" altLang="zh-CN"/>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63344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ln/>
        </p:spPr>
        <p:txBody>
          <a:bodyPr/>
          <a:lstStyle>
            <a:lvl1pPr>
              <a:defRPr/>
            </a:lvl1pPr>
          </a:lstStyle>
          <a:p>
            <a:pPr>
              <a:defRPr/>
            </a:pPr>
            <a:fld id="{2EEF6AB2-9840-4576-AE91-64FB6F5BF8BD}" type="datetime3">
              <a:rPr lang="zh-CN" altLang="en-US"/>
              <a:pPr>
                <a:defRPr/>
              </a:pPr>
              <a:t>2016年11月14日星期一</a:t>
            </a:fld>
            <a:endParaRPr lang="en-US" altLang="zh-CN"/>
          </a:p>
        </p:txBody>
      </p:sp>
      <p:sp>
        <p:nvSpPr>
          <p:cNvPr id="4" name="Rectangle 33"/>
          <p:cNvSpPr>
            <a:spLocks noGrp="1" noChangeArrowheads="1"/>
          </p:cNvSpPr>
          <p:nvPr>
            <p:ph type="sldNum" sz="quarter" idx="11"/>
          </p:nvPr>
        </p:nvSpPr>
        <p:spPr>
          <a:ln/>
        </p:spPr>
        <p:txBody>
          <a:bodyPr/>
          <a:lstStyle>
            <a:lvl1pPr>
              <a:defRPr/>
            </a:lvl1pPr>
          </a:lstStyle>
          <a:p>
            <a:pPr>
              <a:defRPr/>
            </a:pPr>
            <a:fld id="{4B39A1FD-AAE3-4FA0-AC41-55500251E716}" type="slidenum">
              <a:rPr lang="en-US" altLang="zh-CN"/>
              <a:pPr>
                <a:defRPr/>
              </a:pPr>
              <a:t>‹#›</a:t>
            </a:fld>
            <a:endParaRPr lang="en-US" altLang="zh-CN"/>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57615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8A5A19D0-93AA-4508-9196-C2FE01715515}" type="datetime3">
              <a:rPr lang="zh-CN" altLang="en-US"/>
              <a:pPr>
                <a:defRPr/>
              </a:pPr>
              <a:t>2016年11月14日星期一</a:t>
            </a:fld>
            <a:endParaRPr lang="en-US" altLang="zh-CN"/>
          </a:p>
        </p:txBody>
      </p:sp>
      <p:sp>
        <p:nvSpPr>
          <p:cNvPr id="3" name="Rectangle 33"/>
          <p:cNvSpPr>
            <a:spLocks noGrp="1" noChangeArrowheads="1"/>
          </p:cNvSpPr>
          <p:nvPr>
            <p:ph type="sldNum" sz="quarter" idx="11"/>
          </p:nvPr>
        </p:nvSpPr>
        <p:spPr>
          <a:ln/>
        </p:spPr>
        <p:txBody>
          <a:bodyPr/>
          <a:lstStyle>
            <a:lvl1pPr>
              <a:defRPr/>
            </a:lvl1pPr>
          </a:lstStyle>
          <a:p>
            <a:pPr>
              <a:defRPr/>
            </a:pPr>
            <a:fld id="{1FF6ECDE-5EC3-403B-B483-45F54FC10A07}" type="slidenum">
              <a:rPr lang="en-US" altLang="zh-CN"/>
              <a:pPr>
                <a:defRPr/>
              </a:pPr>
              <a:t>‹#›</a:t>
            </a:fld>
            <a:endParaRPr lang="en-US" altLang="zh-CN"/>
          </a:p>
        </p:txBody>
      </p:sp>
      <p:sp>
        <p:nvSpPr>
          <p:cNvPr id="4"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80498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D5FC2CCD-4BBB-46E0-A6CE-0192DF47CCE5}" type="datetime3">
              <a:rPr lang="zh-CN" altLang="en-US"/>
              <a:pPr>
                <a:defRPr/>
              </a:pPr>
              <a:t>2016年11月14日星期一</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AA734176-293D-426F-9A54-93F819D7924D}"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15091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FEB0CCF9-921E-4012-A322-90EEE0CAD939}" type="datetime3">
              <a:rPr lang="zh-CN" altLang="en-US"/>
              <a:pPr>
                <a:defRPr/>
              </a:pPr>
              <a:t>2016年11月14日星期一</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76CCB8B4-33D5-422C-8BCC-B6BCC55AAFD1}"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60386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5FFFF"/>
            </a:gs>
          </a:gsLst>
          <a:lin ang="5400000" scaled="1"/>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20517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a:defRPr/>
            </a:pPr>
            <a:fld id="{7F756D2F-27D6-4CC3-B2F0-55EEA5CC249F}" type="datetime3">
              <a:rPr lang="zh-CN" altLang="en-US"/>
              <a:pPr>
                <a:defRPr/>
              </a:pPr>
              <a:t>2016年11月14日星期一</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lvl1pPr>
          </a:lstStyle>
          <a:p>
            <a:pPr>
              <a:defRPr/>
            </a:pPr>
            <a:fld id="{4513A25F-F5DA-4A63-A113-392601D2F5E3}" type="slidenum">
              <a:rPr lang="en-US" altLang="zh-CN"/>
              <a:pPr>
                <a:defRPr/>
              </a:pPr>
              <a:t>‹#›</a:t>
            </a:fld>
            <a:endParaRPr lang="en-US" altLang="zh-CN"/>
          </a:p>
        </p:txBody>
      </p:sp>
      <p:sp>
        <p:nvSpPr>
          <p:cNvPr id="1030" name="Rectangle 34"/>
          <p:cNvSpPr>
            <a:spLocks noChangeArrowheads="1"/>
          </p:cNvSpPr>
          <p:nvPr userDrawn="1"/>
        </p:nvSpPr>
        <p:spPr bwMode="auto">
          <a:xfrm>
            <a:off x="5148064" y="228600"/>
            <a:ext cx="3995936"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dirty="0">
                <a:solidFill>
                  <a:srgbClr val="990000"/>
                </a:solidFill>
                <a:latin typeface="华文行楷" pitchFamily="2" charset="-122"/>
                <a:ea typeface="华文行楷" pitchFamily="2" charset="-122"/>
              </a:rPr>
              <a:t>计算机组成</a:t>
            </a:r>
            <a:r>
              <a:rPr lang="zh-CN" altLang="en-US" dirty="0" smtClean="0">
                <a:solidFill>
                  <a:srgbClr val="990000"/>
                </a:solidFill>
                <a:latin typeface="华文行楷" pitchFamily="2" charset="-122"/>
                <a:ea typeface="华文行楷" pitchFamily="2" charset="-122"/>
              </a:rPr>
              <a:t>原理与汇编语言</a:t>
            </a:r>
            <a:endParaRPr lang="zh-CN" altLang="en-US" dirty="0">
              <a:solidFill>
                <a:srgbClr val="990000"/>
              </a:solidFill>
              <a:latin typeface="华文行楷" pitchFamily="2" charset="-122"/>
              <a:ea typeface="华文行楷" pitchFamily="2" charset="-122"/>
            </a:endParaRPr>
          </a:p>
        </p:txBody>
      </p:sp>
      <p:sp>
        <p:nvSpPr>
          <p:cNvPr id="84003" name="Rectangle 35"/>
          <p:cNvSpPr>
            <a:spLocks noGrp="1" noChangeArrowheads="1"/>
          </p:cNvSpPr>
          <p:nvPr>
            <p:ph type="ftr" sz="quarter" idx="3"/>
          </p:nvPr>
        </p:nvSpPr>
        <p:spPr bwMode="auto">
          <a:xfrm>
            <a:off x="3200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800">
                <a:solidFill>
                  <a:srgbClr val="663300"/>
                </a:solidFill>
                <a:ea typeface="隶书体" pitchFamily="49" charset="-122"/>
              </a:defRPr>
            </a:lvl1pPr>
          </a:lstStyle>
          <a:p>
            <a:pPr>
              <a:defRPr/>
            </a:pPr>
            <a:r>
              <a:rPr lang="zh-CN" altLang="en-US"/>
              <a:t>华南理工大学广州学院</a:t>
            </a:r>
          </a:p>
        </p:txBody>
      </p:sp>
      <p:sp>
        <p:nvSpPr>
          <p:cNvPr id="1032"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3"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b="0">
                <a:solidFill>
                  <a:srgbClr val="FF0000"/>
                </a:solidFill>
              </a:endParaRPr>
            </a:p>
          </p:txBody>
        </p:sp>
      </p:gr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p:txStyles>
    <p:titleStyle>
      <a:lvl1pPr algn="l" rtl="0" eaLnBrk="0" fontAlgn="base" hangingPunct="0">
        <a:spcBef>
          <a:spcPct val="0"/>
        </a:spcBef>
        <a:spcAft>
          <a:spcPct val="0"/>
        </a:spcAft>
        <a:defRPr kumimoji="1" sz="2800" b="1">
          <a:solidFill>
            <a:srgbClr val="000000"/>
          </a:solidFill>
          <a:latin typeface="+mj-lt"/>
          <a:ea typeface="+mj-ea"/>
          <a:cs typeface="+mj-cs"/>
        </a:defRPr>
      </a:lvl1pPr>
      <a:lvl2pPr algn="l" rtl="0" eaLnBrk="0" fontAlgn="base" hangingPunct="0">
        <a:spcBef>
          <a:spcPct val="0"/>
        </a:spcBef>
        <a:spcAft>
          <a:spcPct val="0"/>
        </a:spcAft>
        <a:defRPr kumimoji="1" sz="2800" b="1">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2800" b="1">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2800" b="1">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6"/>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7"/>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8"/>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9"/>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9"/>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9"/>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9"/>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1"/>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337C6E0-EB76-4A6C-83E5-F0F55DD35E74}" type="datetime3">
              <a:rPr kumimoji="0" lang="zh-CN" altLang="en-US" sz="1400" smtClean="0"/>
              <a:pPr eaLnBrk="1" hangingPunct="1"/>
              <a:t>2016年11月14日星期一</a:t>
            </a:fld>
            <a:endParaRPr kumimoji="0" lang="en-US" altLang="zh-CN" sz="1400" smtClean="0"/>
          </a:p>
        </p:txBody>
      </p:sp>
      <p:sp>
        <p:nvSpPr>
          <p:cNvPr id="3075" name="页脚占位符 3"/>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076" name="Rectangle 2"/>
          <p:cNvSpPr>
            <a:spLocks noGrp="1" noChangeArrowheads="1"/>
          </p:cNvSpPr>
          <p:nvPr>
            <p:ph type="title" idx="4294967295"/>
          </p:nvPr>
        </p:nvSpPr>
        <p:spPr/>
        <p:txBody>
          <a:bodyPr/>
          <a:lstStyle/>
          <a:p>
            <a:pPr eaLnBrk="1" hangingPunct="1"/>
            <a:r>
              <a:rPr lang="zh-CN" altLang="en-US" smtClean="0">
                <a:latin typeface="Times New Roman" pitchFamily="18" charset="0"/>
              </a:rPr>
              <a:t>第</a:t>
            </a:r>
            <a:r>
              <a:rPr lang="en-US" altLang="zh-CN" smtClean="0">
                <a:latin typeface="Times New Roman" pitchFamily="18" charset="0"/>
              </a:rPr>
              <a:t>5</a:t>
            </a:r>
            <a:r>
              <a:rPr lang="zh-CN" altLang="en-US" smtClean="0">
                <a:latin typeface="Times New Roman" pitchFamily="18" charset="0"/>
              </a:rPr>
              <a:t>章</a:t>
            </a:r>
          </a:p>
        </p:txBody>
      </p:sp>
      <p:sp>
        <p:nvSpPr>
          <p:cNvPr id="3077" name="Rectangle 3"/>
          <p:cNvSpPr>
            <a:spLocks noGrp="1" noChangeArrowheads="1"/>
          </p:cNvSpPr>
          <p:nvPr>
            <p:ph type="body" idx="4294967295"/>
          </p:nvPr>
        </p:nvSpPr>
        <p:spPr>
          <a:xfrm>
            <a:off x="685800" y="1371600"/>
            <a:ext cx="7772400" cy="4724400"/>
          </a:xfrm>
        </p:spPr>
        <p:txBody>
          <a:bodyPr/>
          <a:lstStyle/>
          <a:p>
            <a:pPr algn="ctr" eaLnBrk="1" hangingPunct="1">
              <a:buFontTx/>
              <a:buNone/>
            </a:pPr>
            <a:r>
              <a:rPr lang="en-US" altLang="zh-CN" sz="11000" b="1" smtClean="0">
                <a:latin typeface="宋体" pitchFamily="2" charset="-122"/>
                <a:cs typeface="Times New Roman" pitchFamily="18" charset="0"/>
              </a:rPr>
              <a:t> </a:t>
            </a:r>
            <a:r>
              <a:rPr lang="zh-CN" altLang="en-US" sz="11000" b="1" smtClean="0">
                <a:latin typeface="宋体" pitchFamily="2" charset="-122"/>
                <a:cs typeface="Times New Roman" pitchFamily="18" charset="0"/>
              </a:rPr>
              <a:t>存储系</a:t>
            </a:r>
            <a:r>
              <a:rPr lang="zh-CN" altLang="en-US" sz="11000" b="1" smtClean="0">
                <a:latin typeface="宋体" pitchFamily="2" charset="-122"/>
              </a:rPr>
              <a:t>统</a:t>
            </a:r>
          </a:p>
          <a:p>
            <a:pPr algn="ctr" eaLnBrk="1" hangingPunct="1">
              <a:buFontTx/>
              <a:buNone/>
            </a:pPr>
            <a:r>
              <a:rPr lang="zh-CN" altLang="en-US" sz="11000" b="1" smtClean="0">
                <a:latin typeface="Times New Roman" pitchFamily="18" charset="0"/>
              </a:rPr>
              <a:t>和结构</a:t>
            </a:r>
            <a:r>
              <a:rPr lang="zh-CN" altLang="en-US" sz="11000" b="1" smtClean="0">
                <a:latin typeface="宋体" pitchFamily="2" charset="-122"/>
              </a:rPr>
              <a:t> </a:t>
            </a:r>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F59C9DD-1B75-41F6-91A2-FFD5B0FC77F1}" type="datetime3">
              <a:rPr kumimoji="0" lang="zh-CN" altLang="en-US" sz="1400" smtClean="0"/>
              <a:pPr eaLnBrk="1" hangingPunct="1"/>
              <a:t>2016年11月14日星期一</a:t>
            </a:fld>
            <a:endParaRPr kumimoji="0" lang="en-US" altLang="zh-CN" sz="1400" smtClean="0"/>
          </a:p>
        </p:txBody>
      </p:sp>
      <p:sp>
        <p:nvSpPr>
          <p:cNvPr id="1229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29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600" smtClean="0">
              <a:latin typeface="Times New Roman" pitchFamily="18" charset="0"/>
              <a:cs typeface="Times New Roman" pitchFamily="18" charset="0"/>
            </a:endParaRPr>
          </a:p>
        </p:txBody>
      </p:sp>
      <p:sp>
        <p:nvSpPr>
          <p:cNvPr id="290819" name="Rectangle 3"/>
          <p:cNvSpPr>
            <a:spLocks noGrp="1" noChangeArrowheads="1"/>
          </p:cNvSpPr>
          <p:nvPr>
            <p:ph type="body" idx="1"/>
          </p:nvPr>
        </p:nvSpPr>
        <p:spPr>
          <a:xfrm>
            <a:off x="381000" y="914400"/>
            <a:ext cx="8264525" cy="5334000"/>
          </a:xfrm>
        </p:spPr>
        <p:txBody>
          <a:bodyPr/>
          <a:lstStyle/>
          <a:p>
            <a:pPr eaLnBrk="1" hangingPunct="1">
              <a:buFontTx/>
              <a:buNone/>
            </a:pPr>
            <a:r>
              <a:rPr lang="en-US" altLang="zh-CN" b="1" smtClean="0">
                <a:solidFill>
                  <a:srgbClr val="990000"/>
                </a:solidFill>
                <a:latin typeface="Times New Roman" pitchFamily="18" charset="0"/>
              </a:rPr>
              <a:t>5.1.2 </a:t>
            </a:r>
            <a:r>
              <a:rPr lang="zh-CN" altLang="en-US" b="1" smtClean="0">
                <a:solidFill>
                  <a:srgbClr val="990000"/>
                </a:solidFill>
                <a:latin typeface="Times New Roman" pitchFamily="18" charset="0"/>
              </a:rPr>
              <a:t>存储系统层次结构</a:t>
            </a:r>
          </a:p>
          <a:p>
            <a:pPr eaLnBrk="1" hangingPunct="1">
              <a:buFontTx/>
              <a:buNone/>
            </a:pPr>
            <a:r>
              <a:rPr lang="zh-CN" altLang="en-US" b="1" smtClean="0">
                <a:latin typeface="Times New Roman" pitchFamily="18" charset="0"/>
              </a:rPr>
              <a:t>            为了解决存储容量、存取速度和价格之间的矛盾，通常把各种不同存储容量、不同存取速度的存储器，按一定的体系结构组织起来，形成一个统一整体的存储系统。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B3F1F39-A00E-4C3A-A364-EB839CAB50A5}" type="datetime3">
              <a:rPr kumimoji="0" lang="zh-CN" altLang="en-US" sz="1400" smtClean="0"/>
              <a:pPr eaLnBrk="1" hangingPunct="1"/>
              <a:t>2016年11月14日星期一</a:t>
            </a:fld>
            <a:endParaRPr kumimoji="0" lang="en-US" altLang="zh-CN" sz="1400" smtClean="0"/>
          </a:p>
        </p:txBody>
      </p:sp>
      <p:sp>
        <p:nvSpPr>
          <p:cNvPr id="10445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4452"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63523" name="Rectangle 3"/>
          <p:cNvSpPr>
            <a:spLocks noGrp="1" noChangeArrowheads="1"/>
          </p:cNvSpPr>
          <p:nvPr>
            <p:ph type="body" idx="1"/>
          </p:nvPr>
        </p:nvSpPr>
        <p:spPr>
          <a:xfrm>
            <a:off x="346075" y="950913"/>
            <a:ext cx="8188325" cy="4876800"/>
          </a:xfrm>
        </p:spPr>
        <p:txBody>
          <a:bodyPr/>
          <a:lstStyle/>
          <a:p>
            <a:pPr eaLnBrk="1" hangingPunct="1">
              <a:lnSpc>
                <a:spcPct val="80000"/>
              </a:lnSpc>
              <a:buFontTx/>
              <a:buNone/>
            </a:pPr>
            <a:r>
              <a:rPr lang="en-US" altLang="zh-CN" b="1" smtClean="0">
                <a:latin typeface="Times New Roman" pitchFamily="18" charset="0"/>
              </a:rPr>
              <a:t>2.16</a:t>
            </a:r>
            <a:r>
              <a:rPr lang="zh-CN" altLang="en-US" b="1" smtClean="0">
                <a:latin typeface="Times New Roman" pitchFamily="18" charset="0"/>
              </a:rPr>
              <a:t>位存储器接口</a:t>
            </a:r>
          </a:p>
          <a:p>
            <a:pPr eaLnBrk="1" hangingPunct="1">
              <a:lnSpc>
                <a:spcPct val="90000"/>
              </a:lnSpc>
              <a:buFontTx/>
              <a:buNone/>
            </a:pPr>
            <a:r>
              <a:rPr lang="zh-CN" altLang="en-US" b="1" smtClean="0">
                <a:latin typeface="Times New Roman" pitchFamily="18" charset="0"/>
              </a:rPr>
              <a:t>            对于</a:t>
            </a:r>
            <a:r>
              <a:rPr lang="en-US" altLang="zh-CN" b="1" smtClean="0">
                <a:latin typeface="Times New Roman" pitchFamily="18" charset="0"/>
              </a:rPr>
              <a:t>16</a:t>
            </a:r>
            <a:r>
              <a:rPr lang="zh-CN" altLang="en-US" b="1" smtClean="0">
                <a:latin typeface="Times New Roman" pitchFamily="18" charset="0"/>
              </a:rPr>
              <a:t>位的微处理器</a:t>
            </a:r>
            <a:r>
              <a:rPr lang="en-US" altLang="zh-CN" b="1" smtClean="0">
                <a:latin typeface="Times New Roman" pitchFamily="18" charset="0"/>
              </a:rPr>
              <a:t>8086</a:t>
            </a:r>
            <a:r>
              <a:rPr lang="zh-CN" altLang="en-US" b="1" smtClean="0">
                <a:latin typeface="Times New Roman" pitchFamily="18" charset="0"/>
              </a:rPr>
              <a:t>（或</a:t>
            </a:r>
            <a:r>
              <a:rPr lang="en-US" altLang="zh-CN" b="1" smtClean="0">
                <a:latin typeface="Times New Roman" pitchFamily="18" charset="0"/>
              </a:rPr>
              <a:t>80286</a:t>
            </a:r>
            <a:r>
              <a:rPr lang="zh-CN" altLang="en-US" b="1" smtClean="0">
                <a:latin typeface="Times New Roman" pitchFamily="18" charset="0"/>
              </a:rPr>
              <a:t>），在一个总线周期内可读</a:t>
            </a:r>
            <a:r>
              <a:rPr lang="en-US" altLang="zh-CN" b="1" smtClean="0">
                <a:latin typeface="Times New Roman" pitchFamily="18" charset="0"/>
              </a:rPr>
              <a:t>/</a:t>
            </a:r>
            <a:r>
              <a:rPr lang="zh-CN" altLang="en-US" b="1" smtClean="0">
                <a:latin typeface="Times New Roman" pitchFamily="18" charset="0"/>
              </a:rPr>
              <a:t>写两个字节，即先送出偶地址，然后同时读</a:t>
            </a:r>
            <a:r>
              <a:rPr lang="en-US" altLang="zh-CN" b="1" smtClean="0">
                <a:latin typeface="Times New Roman" pitchFamily="18" charset="0"/>
              </a:rPr>
              <a:t>/</a:t>
            </a:r>
            <a:r>
              <a:rPr lang="zh-CN" altLang="en-US" b="1" smtClean="0">
                <a:latin typeface="Times New Roman" pitchFamily="18" charset="0"/>
              </a:rPr>
              <a:t>写这个偶地址单元和随后的奇地址单元，用低</a:t>
            </a:r>
            <a:r>
              <a:rPr lang="en-US" altLang="zh-CN" b="1" smtClean="0">
                <a:latin typeface="Times New Roman" pitchFamily="18" charset="0"/>
              </a:rPr>
              <a:t>8</a:t>
            </a:r>
            <a:r>
              <a:rPr lang="zh-CN" altLang="en-US" b="1" smtClean="0">
                <a:latin typeface="Times New Roman" pitchFamily="18" charset="0"/>
              </a:rPr>
              <a:t>位数据总线传送偶地址单元的数据，用高</a:t>
            </a:r>
            <a:r>
              <a:rPr lang="en-US" altLang="zh-CN" b="1" smtClean="0">
                <a:latin typeface="Times New Roman" pitchFamily="18" charset="0"/>
              </a:rPr>
              <a:t>8</a:t>
            </a:r>
            <a:r>
              <a:rPr lang="zh-CN" altLang="en-US" b="1" smtClean="0">
                <a:latin typeface="Times New Roman" pitchFamily="18" charset="0"/>
              </a:rPr>
              <a:t>位数据总线传送奇地址单元的数据，这样读</a:t>
            </a:r>
            <a:r>
              <a:rPr lang="en-US" altLang="zh-CN" b="1" smtClean="0">
                <a:latin typeface="Times New Roman" pitchFamily="18" charset="0"/>
              </a:rPr>
              <a:t>/</a:t>
            </a:r>
            <a:r>
              <a:rPr lang="zh-CN" altLang="en-US" b="1" smtClean="0">
                <a:latin typeface="Times New Roman" pitchFamily="18" charset="0"/>
              </a:rPr>
              <a:t>写的字（</a:t>
            </a:r>
            <a:r>
              <a:rPr lang="en-US" altLang="zh-CN" b="1" smtClean="0">
                <a:latin typeface="Times New Roman" pitchFamily="18" charset="0"/>
              </a:rPr>
              <a:t>16</a:t>
            </a:r>
            <a:r>
              <a:rPr lang="zh-CN" altLang="en-US" b="1" smtClean="0">
                <a:latin typeface="Times New Roman" pitchFamily="18" charset="0"/>
              </a:rPr>
              <a:t>位）被称为规则字。如果读</a:t>
            </a:r>
            <a:r>
              <a:rPr lang="en-US" altLang="zh-CN" b="1" smtClean="0">
                <a:latin typeface="Times New Roman" pitchFamily="18" charset="0"/>
              </a:rPr>
              <a:t>/</a:t>
            </a:r>
            <a:r>
              <a:rPr lang="zh-CN" altLang="en-US" b="1" smtClean="0">
                <a:latin typeface="Times New Roman" pitchFamily="18" charset="0"/>
              </a:rPr>
              <a:t>写的是非规则字，即是从奇地址开始的字，这时需要安排两个</a:t>
            </a:r>
            <a:r>
              <a:rPr lang="zh-CN" altLang="en-US" b="1" smtClean="0">
                <a:solidFill>
                  <a:srgbClr val="FF3300"/>
                </a:solidFill>
                <a:latin typeface="Times New Roman" pitchFamily="18" charset="0"/>
              </a:rPr>
              <a:t>存取</a:t>
            </a:r>
            <a:r>
              <a:rPr lang="zh-CN" altLang="en-US" b="1" smtClean="0">
                <a:latin typeface="Times New Roman" pitchFamily="18" charset="0"/>
              </a:rPr>
              <a:t>周期才能实现。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D431073-ECCD-43AF-91E2-C9EF7D891C86}" type="datetime3">
              <a:rPr kumimoji="0" lang="zh-CN" altLang="en-US" sz="1400" smtClean="0"/>
              <a:pPr eaLnBrk="1" hangingPunct="1"/>
              <a:t>2016年11月14日星期一</a:t>
            </a:fld>
            <a:endParaRPr kumimoji="0" lang="en-US" altLang="zh-CN" sz="1400" smtClean="0"/>
          </a:p>
        </p:txBody>
      </p:sp>
      <p:sp>
        <p:nvSpPr>
          <p:cNvPr id="10547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5476"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105477" name="Rectangle 3"/>
          <p:cNvSpPr>
            <a:spLocks noGrp="1" noChangeArrowheads="1"/>
          </p:cNvSpPr>
          <p:nvPr>
            <p:ph type="body" idx="1"/>
          </p:nvPr>
        </p:nvSpPr>
        <p:spPr>
          <a:xfrm>
            <a:off x="266700" y="798513"/>
            <a:ext cx="8482013" cy="6059487"/>
          </a:xfrm>
        </p:spPr>
        <p:txBody>
          <a:bodyPr/>
          <a:lstStyle/>
          <a:p>
            <a:pPr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为了实现这样的传送，需要将存储器分为两个存储体，一个存储体的地址均为偶数，称为偶地址（低字节）存储体，它与低</a:t>
            </a:r>
            <a:r>
              <a:rPr lang="en-US" altLang="zh-CN" b="1" smtClean="0">
                <a:latin typeface="Times New Roman" pitchFamily="18" charset="0"/>
              </a:rPr>
              <a:t>8</a:t>
            </a:r>
            <a:r>
              <a:rPr lang="zh-CN" altLang="en-US" b="1" smtClean="0">
                <a:latin typeface="Times New Roman" pitchFamily="18" charset="0"/>
              </a:rPr>
              <a:t>位数据线相连；另一个存储体的地址均为奇数，称为奇地址（高字节）存储体，与高</a:t>
            </a:r>
            <a:r>
              <a:rPr lang="en-US" altLang="zh-CN" b="1" smtClean="0">
                <a:latin typeface="Times New Roman" pitchFamily="18" charset="0"/>
              </a:rPr>
              <a:t>8</a:t>
            </a:r>
            <a:r>
              <a:rPr lang="zh-CN" altLang="en-US" b="1" smtClean="0">
                <a:latin typeface="Times New Roman" pitchFamily="18" charset="0"/>
              </a:rPr>
              <a:t>位数据线相连。</a:t>
            </a:r>
            <a:r>
              <a:rPr lang="en-US" altLang="zh-CN" b="1" smtClean="0">
                <a:latin typeface="Times New Roman" pitchFamily="18" charset="0"/>
              </a:rPr>
              <a:t>8086</a:t>
            </a:r>
            <a:r>
              <a:rPr lang="zh-CN" altLang="en-US" b="1" smtClean="0">
                <a:latin typeface="Times New Roman" pitchFamily="18" charset="0"/>
              </a:rPr>
              <a:t>和主存之间可以传送一个字节（</a:t>
            </a:r>
            <a:r>
              <a:rPr lang="en-US" altLang="zh-CN" b="1" smtClean="0">
                <a:latin typeface="Times New Roman" pitchFamily="18" charset="0"/>
              </a:rPr>
              <a:t>8</a:t>
            </a:r>
            <a:r>
              <a:rPr lang="zh-CN" altLang="en-US" b="1" smtClean="0">
                <a:latin typeface="Times New Roman" pitchFamily="18" charset="0"/>
              </a:rPr>
              <a:t>位）数据，也可以传送一个字（</a:t>
            </a:r>
            <a:r>
              <a:rPr lang="en-US" altLang="zh-CN" b="1" smtClean="0">
                <a:latin typeface="Times New Roman" pitchFamily="18" charset="0"/>
              </a:rPr>
              <a:t>16</a:t>
            </a:r>
            <a:r>
              <a:rPr lang="zh-CN" altLang="en-US" b="1" smtClean="0">
                <a:latin typeface="Times New Roman" pitchFamily="18" charset="0"/>
              </a:rPr>
              <a:t>位）数据。任何两个连续的字节都可以作为一个字来访问，地址值较低的字节是低位有效字节，地址值较高的字节是高位有效字节。 </a:t>
            </a:r>
          </a:p>
          <a:p>
            <a:pPr eaLnBrk="1" hangingPunct="1">
              <a:lnSpc>
                <a:spcPct val="80000"/>
              </a:lnSpc>
              <a:buFontTx/>
              <a:buNone/>
            </a:pPr>
            <a:r>
              <a:rPr lang="zh-CN" altLang="en-US" b="1" smtClean="0">
                <a:latin typeface="Times New Roman" pitchFamily="18" charset="0"/>
              </a:rPr>
              <a:t>            </a:t>
            </a:r>
            <a:r>
              <a:rPr lang="en-US" altLang="zh-CN" b="1" smtClean="0">
                <a:latin typeface="Times New Roman" pitchFamily="18" charset="0"/>
              </a:rPr>
              <a:t>8086</a:t>
            </a:r>
            <a:r>
              <a:rPr lang="zh-CN" altLang="en-US" b="1" smtClean="0">
                <a:latin typeface="Times New Roman" pitchFamily="18" charset="0"/>
              </a:rPr>
              <a:t>微处理器的地址线</a:t>
            </a:r>
            <a:r>
              <a:rPr lang="en-US" altLang="zh-CN" b="1" smtClean="0">
                <a:latin typeface="Times New Roman" pitchFamily="18" charset="0"/>
              </a:rPr>
              <a:t>A</a:t>
            </a:r>
            <a:r>
              <a:rPr lang="en-US" altLang="zh-CN" b="1" baseline="-25000" smtClean="0">
                <a:latin typeface="Times New Roman" pitchFamily="18" charset="0"/>
              </a:rPr>
              <a:t>19</a:t>
            </a:r>
            <a:r>
              <a:rPr lang="en-US" altLang="zh-CN" b="1" smtClean="0">
                <a:latin typeface="Times New Roman" pitchFamily="18" charset="0"/>
              </a:rPr>
              <a:t> </a:t>
            </a:r>
            <a:r>
              <a:rPr lang="zh-CN" altLang="en-US" b="1" smtClean="0">
                <a:latin typeface="Times New Roman" pitchFamily="18" charset="0"/>
              </a:rPr>
              <a:t>～</a:t>
            </a:r>
            <a:r>
              <a:rPr lang="en-US" altLang="zh-CN" b="1" smtClean="0">
                <a:latin typeface="Times New Roman" pitchFamily="18" charset="0"/>
              </a:rPr>
              <a:t>A</a:t>
            </a:r>
            <a:r>
              <a:rPr lang="en-US" altLang="zh-CN" b="1" baseline="-25000" smtClean="0">
                <a:latin typeface="Times New Roman" pitchFamily="18" charset="0"/>
              </a:rPr>
              <a:t>1</a:t>
            </a:r>
            <a:r>
              <a:rPr lang="zh-CN" altLang="en-US" b="1" smtClean="0">
                <a:latin typeface="Times New Roman" pitchFamily="18" charset="0"/>
              </a:rPr>
              <a:t>同时送至两个存储体，</a:t>
            </a:r>
            <a:r>
              <a:rPr lang="en-US" altLang="zh-CN" b="1" smtClean="0">
                <a:latin typeface="Times New Roman" pitchFamily="18" charset="0"/>
              </a:rPr>
              <a:t>BHE</a:t>
            </a:r>
            <a:r>
              <a:rPr lang="zh-CN" altLang="en-US" b="1" smtClean="0">
                <a:latin typeface="Times New Roman" pitchFamily="18" charset="0"/>
              </a:rPr>
              <a:t>（高位存储体）和最低位地址线</a:t>
            </a:r>
            <a:r>
              <a:rPr lang="en-US" altLang="zh-CN" b="1" smtClean="0">
                <a:latin typeface="Times New Roman" pitchFamily="18" charset="0"/>
              </a:rPr>
              <a:t>A</a:t>
            </a:r>
            <a:r>
              <a:rPr lang="en-US" altLang="zh-CN" b="1" baseline="-25000" smtClean="0">
                <a:latin typeface="Times New Roman" pitchFamily="18" charset="0"/>
              </a:rPr>
              <a:t>0</a:t>
            </a:r>
            <a:r>
              <a:rPr lang="zh-CN" altLang="en-US" b="1" smtClean="0">
                <a:latin typeface="Times New Roman" pitchFamily="18" charset="0"/>
              </a:rPr>
              <a:t>用来选择一个或两个存储体进行数据传送。</a:t>
            </a:r>
          </a:p>
        </p:txBody>
      </p:sp>
      <p:sp>
        <p:nvSpPr>
          <p:cNvPr id="105478" name="Line 4"/>
          <p:cNvSpPr>
            <a:spLocks noChangeShapeType="1"/>
          </p:cNvSpPr>
          <p:nvPr/>
        </p:nvSpPr>
        <p:spPr bwMode="auto">
          <a:xfrm>
            <a:off x="3635375" y="5589588"/>
            <a:ext cx="6477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F0F9BFA-0328-4230-9975-8C941DBD6F40}" type="datetime3">
              <a:rPr kumimoji="0" lang="zh-CN" altLang="en-US" sz="1400" smtClean="0"/>
              <a:pPr eaLnBrk="1" hangingPunct="1"/>
              <a:t>2016年11月14日星期一</a:t>
            </a:fld>
            <a:endParaRPr kumimoji="0" lang="en-US" altLang="zh-CN" sz="1400" smtClean="0"/>
          </a:p>
        </p:txBody>
      </p:sp>
      <p:sp>
        <p:nvSpPr>
          <p:cNvPr id="1064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650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grpSp>
        <p:nvGrpSpPr>
          <p:cNvPr id="106501" name="Group 3"/>
          <p:cNvGrpSpPr>
            <a:grpSpLocks/>
          </p:cNvGrpSpPr>
          <p:nvPr/>
        </p:nvGrpSpPr>
        <p:grpSpPr bwMode="auto">
          <a:xfrm>
            <a:off x="1414463" y="1747838"/>
            <a:ext cx="5938837" cy="4032250"/>
            <a:chOff x="891" y="1101"/>
            <a:chExt cx="3741" cy="2540"/>
          </a:xfrm>
        </p:grpSpPr>
        <p:sp>
          <p:nvSpPr>
            <p:cNvPr id="106502" name="Rectangle 4"/>
            <p:cNvSpPr>
              <a:spLocks noChangeArrowheads="1"/>
            </p:cNvSpPr>
            <p:nvPr/>
          </p:nvSpPr>
          <p:spPr bwMode="auto">
            <a:xfrm>
              <a:off x="1800" y="1472"/>
              <a:ext cx="681" cy="13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3" name="Rectangle 5"/>
            <p:cNvSpPr>
              <a:spLocks noChangeArrowheads="1"/>
            </p:cNvSpPr>
            <p:nvPr/>
          </p:nvSpPr>
          <p:spPr bwMode="auto">
            <a:xfrm>
              <a:off x="3390" y="1472"/>
              <a:ext cx="681" cy="13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Line 6"/>
            <p:cNvSpPr>
              <a:spLocks noChangeShapeType="1"/>
            </p:cNvSpPr>
            <p:nvPr/>
          </p:nvSpPr>
          <p:spPr bwMode="auto">
            <a:xfrm>
              <a:off x="1800" y="1647"/>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5" name="Line 7"/>
            <p:cNvSpPr>
              <a:spLocks noChangeShapeType="1"/>
            </p:cNvSpPr>
            <p:nvPr/>
          </p:nvSpPr>
          <p:spPr bwMode="auto">
            <a:xfrm>
              <a:off x="1800" y="1821"/>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6" name="Line 8"/>
            <p:cNvSpPr>
              <a:spLocks noChangeShapeType="1"/>
            </p:cNvSpPr>
            <p:nvPr/>
          </p:nvSpPr>
          <p:spPr bwMode="auto">
            <a:xfrm>
              <a:off x="1800" y="1995"/>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7" name="Line 9"/>
            <p:cNvSpPr>
              <a:spLocks noChangeShapeType="1"/>
            </p:cNvSpPr>
            <p:nvPr/>
          </p:nvSpPr>
          <p:spPr bwMode="auto">
            <a:xfrm>
              <a:off x="1800" y="2692"/>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8" name="Line 10"/>
            <p:cNvSpPr>
              <a:spLocks noChangeShapeType="1"/>
            </p:cNvSpPr>
            <p:nvPr/>
          </p:nvSpPr>
          <p:spPr bwMode="auto">
            <a:xfrm>
              <a:off x="3401" y="1647"/>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9" name="Line 11"/>
            <p:cNvSpPr>
              <a:spLocks noChangeShapeType="1"/>
            </p:cNvSpPr>
            <p:nvPr/>
          </p:nvSpPr>
          <p:spPr bwMode="auto">
            <a:xfrm>
              <a:off x="3401" y="1821"/>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0" name="Line 12"/>
            <p:cNvSpPr>
              <a:spLocks noChangeShapeType="1"/>
            </p:cNvSpPr>
            <p:nvPr/>
          </p:nvSpPr>
          <p:spPr bwMode="auto">
            <a:xfrm>
              <a:off x="3401" y="1995"/>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1" name="Line 13"/>
            <p:cNvSpPr>
              <a:spLocks noChangeShapeType="1"/>
            </p:cNvSpPr>
            <p:nvPr/>
          </p:nvSpPr>
          <p:spPr bwMode="auto">
            <a:xfrm>
              <a:off x="3401" y="2692"/>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2" name="Text Box 14"/>
            <p:cNvSpPr txBox="1">
              <a:spLocks noChangeArrowheads="1"/>
            </p:cNvSpPr>
            <p:nvPr/>
          </p:nvSpPr>
          <p:spPr bwMode="auto">
            <a:xfrm>
              <a:off x="1800" y="1113"/>
              <a:ext cx="102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奇存储体</a:t>
              </a:r>
            </a:p>
            <a:p>
              <a:pPr>
                <a:lnSpc>
                  <a:spcPct val="20000"/>
                </a:lnSpc>
                <a:spcBef>
                  <a:spcPct val="50000"/>
                </a:spcBef>
              </a:pPr>
              <a:r>
                <a:rPr lang="zh-CN" altLang="en-US" sz="2000"/>
                <a:t>   </a:t>
              </a:r>
              <a:r>
                <a:rPr lang="en-US" altLang="zh-CN" sz="2000"/>
                <a:t>512KB</a:t>
              </a:r>
            </a:p>
          </p:txBody>
        </p:sp>
        <p:sp>
          <p:nvSpPr>
            <p:cNvPr id="106513" name="Text Box 15"/>
            <p:cNvSpPr txBox="1">
              <a:spLocks noChangeArrowheads="1"/>
            </p:cNvSpPr>
            <p:nvPr/>
          </p:nvSpPr>
          <p:spPr bwMode="auto">
            <a:xfrm>
              <a:off x="3389" y="1101"/>
              <a:ext cx="10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偶存储体</a:t>
              </a:r>
            </a:p>
            <a:p>
              <a:pPr>
                <a:lnSpc>
                  <a:spcPct val="30000"/>
                </a:lnSpc>
                <a:spcBef>
                  <a:spcPct val="50000"/>
                </a:spcBef>
              </a:pPr>
              <a:r>
                <a:rPr lang="zh-CN" altLang="en-US" sz="2000"/>
                <a:t>  </a:t>
              </a:r>
              <a:r>
                <a:rPr lang="en-US" altLang="zh-CN" sz="2000"/>
                <a:t>512KB</a:t>
              </a:r>
            </a:p>
          </p:txBody>
        </p:sp>
        <p:sp>
          <p:nvSpPr>
            <p:cNvPr id="106514" name="Line 16"/>
            <p:cNvSpPr>
              <a:spLocks noChangeShapeType="1"/>
            </p:cNvSpPr>
            <p:nvPr/>
          </p:nvSpPr>
          <p:spPr bwMode="auto">
            <a:xfrm>
              <a:off x="2821" y="2169"/>
              <a:ext cx="0" cy="9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5" name="Line 17"/>
            <p:cNvSpPr>
              <a:spLocks noChangeShapeType="1"/>
            </p:cNvSpPr>
            <p:nvPr/>
          </p:nvSpPr>
          <p:spPr bwMode="auto">
            <a:xfrm>
              <a:off x="1173" y="2082"/>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6" name="Line 18"/>
            <p:cNvSpPr>
              <a:spLocks noChangeShapeType="1"/>
            </p:cNvSpPr>
            <p:nvPr/>
          </p:nvSpPr>
          <p:spPr bwMode="auto">
            <a:xfrm>
              <a:off x="2736" y="2082"/>
              <a:ext cx="0" cy="9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7" name="Line 19"/>
            <p:cNvSpPr>
              <a:spLocks noChangeShapeType="1"/>
            </p:cNvSpPr>
            <p:nvPr/>
          </p:nvSpPr>
          <p:spPr bwMode="auto">
            <a:xfrm>
              <a:off x="1263" y="3041"/>
              <a:ext cx="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8" name="Line 20"/>
            <p:cNvSpPr>
              <a:spLocks noChangeShapeType="1"/>
            </p:cNvSpPr>
            <p:nvPr/>
          </p:nvSpPr>
          <p:spPr bwMode="auto">
            <a:xfrm>
              <a:off x="2194" y="3041"/>
              <a:ext cx="5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9" name="Line 21"/>
            <p:cNvSpPr>
              <a:spLocks noChangeShapeType="1"/>
            </p:cNvSpPr>
            <p:nvPr/>
          </p:nvSpPr>
          <p:spPr bwMode="auto">
            <a:xfrm>
              <a:off x="1263" y="3128"/>
              <a:ext cx="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0" name="Line 22"/>
            <p:cNvSpPr>
              <a:spLocks noChangeShapeType="1"/>
            </p:cNvSpPr>
            <p:nvPr/>
          </p:nvSpPr>
          <p:spPr bwMode="auto">
            <a:xfrm>
              <a:off x="2194" y="3128"/>
              <a:ext cx="6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1" name="Line 23"/>
            <p:cNvSpPr>
              <a:spLocks noChangeShapeType="1"/>
            </p:cNvSpPr>
            <p:nvPr/>
          </p:nvSpPr>
          <p:spPr bwMode="auto">
            <a:xfrm>
              <a:off x="2550" y="2169"/>
              <a:ext cx="1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2" name="Line 24"/>
            <p:cNvSpPr>
              <a:spLocks noChangeShapeType="1"/>
            </p:cNvSpPr>
            <p:nvPr/>
          </p:nvSpPr>
          <p:spPr bwMode="auto">
            <a:xfrm>
              <a:off x="2651" y="2169"/>
              <a:ext cx="0" cy="1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3" name="Text Box 25"/>
            <p:cNvSpPr txBox="1">
              <a:spLocks noChangeArrowheads="1"/>
            </p:cNvSpPr>
            <p:nvPr/>
          </p:nvSpPr>
          <p:spPr bwMode="auto">
            <a:xfrm>
              <a:off x="2830" y="1451"/>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00000H</a:t>
              </a:r>
            </a:p>
          </p:txBody>
        </p:sp>
        <p:sp>
          <p:nvSpPr>
            <p:cNvPr id="106524" name="Text Box 26"/>
            <p:cNvSpPr txBox="1">
              <a:spLocks noChangeArrowheads="1"/>
            </p:cNvSpPr>
            <p:nvPr/>
          </p:nvSpPr>
          <p:spPr bwMode="auto">
            <a:xfrm>
              <a:off x="2830" y="1614"/>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00002H</a:t>
              </a:r>
            </a:p>
          </p:txBody>
        </p:sp>
        <p:sp>
          <p:nvSpPr>
            <p:cNvPr id="106525" name="Text Box 27"/>
            <p:cNvSpPr txBox="1">
              <a:spLocks noChangeArrowheads="1"/>
            </p:cNvSpPr>
            <p:nvPr/>
          </p:nvSpPr>
          <p:spPr bwMode="auto">
            <a:xfrm>
              <a:off x="2830" y="1788"/>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00004H</a:t>
              </a:r>
            </a:p>
          </p:txBody>
        </p:sp>
        <p:sp>
          <p:nvSpPr>
            <p:cNvPr id="106526" name="Text Box 28"/>
            <p:cNvSpPr txBox="1">
              <a:spLocks noChangeArrowheads="1"/>
            </p:cNvSpPr>
            <p:nvPr/>
          </p:nvSpPr>
          <p:spPr bwMode="auto">
            <a:xfrm>
              <a:off x="2777" y="2676"/>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FFFFEH</a:t>
              </a:r>
            </a:p>
          </p:txBody>
        </p:sp>
        <p:sp>
          <p:nvSpPr>
            <p:cNvPr id="106527" name="Text Box 29"/>
            <p:cNvSpPr txBox="1">
              <a:spLocks noChangeArrowheads="1"/>
            </p:cNvSpPr>
            <p:nvPr/>
          </p:nvSpPr>
          <p:spPr bwMode="auto">
            <a:xfrm>
              <a:off x="1203" y="2670"/>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FFFFFH</a:t>
              </a:r>
            </a:p>
          </p:txBody>
        </p:sp>
        <p:sp>
          <p:nvSpPr>
            <p:cNvPr id="106528" name="Text Box 30"/>
            <p:cNvSpPr txBox="1">
              <a:spLocks noChangeArrowheads="1"/>
            </p:cNvSpPr>
            <p:nvPr/>
          </p:nvSpPr>
          <p:spPr bwMode="auto">
            <a:xfrm>
              <a:off x="1230" y="1445"/>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00001H</a:t>
              </a:r>
            </a:p>
          </p:txBody>
        </p:sp>
        <p:sp>
          <p:nvSpPr>
            <p:cNvPr id="106529" name="Text Box 31"/>
            <p:cNvSpPr txBox="1">
              <a:spLocks noChangeArrowheads="1"/>
            </p:cNvSpPr>
            <p:nvPr/>
          </p:nvSpPr>
          <p:spPr bwMode="auto">
            <a:xfrm>
              <a:off x="1230" y="1614"/>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00003H</a:t>
              </a:r>
            </a:p>
          </p:txBody>
        </p:sp>
        <p:sp>
          <p:nvSpPr>
            <p:cNvPr id="106530" name="Text Box 32"/>
            <p:cNvSpPr txBox="1">
              <a:spLocks noChangeArrowheads="1"/>
            </p:cNvSpPr>
            <p:nvPr/>
          </p:nvSpPr>
          <p:spPr bwMode="auto">
            <a:xfrm>
              <a:off x="1230" y="1794"/>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00005H</a:t>
              </a:r>
            </a:p>
          </p:txBody>
        </p:sp>
        <p:sp>
          <p:nvSpPr>
            <p:cNvPr id="106531" name="Text Box 33"/>
            <p:cNvSpPr txBox="1">
              <a:spLocks noChangeArrowheads="1"/>
            </p:cNvSpPr>
            <p:nvPr/>
          </p:nvSpPr>
          <p:spPr bwMode="auto">
            <a:xfrm>
              <a:off x="891" y="3335"/>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19</a:t>
              </a:r>
              <a:r>
                <a:rPr lang="zh-CN" altLang="en-US" sz="2000"/>
                <a:t>～</a:t>
              </a:r>
              <a:r>
                <a:rPr lang="en-US" altLang="zh-CN" sz="2000"/>
                <a:t>A</a:t>
              </a:r>
              <a:r>
                <a:rPr lang="en-US" altLang="zh-CN" sz="2000" baseline="-10000"/>
                <a:t>1</a:t>
              </a:r>
              <a:endParaRPr lang="en-US" altLang="zh-CN" sz="2000"/>
            </a:p>
          </p:txBody>
        </p:sp>
        <p:sp>
          <p:nvSpPr>
            <p:cNvPr id="106532" name="Text Box 34"/>
            <p:cNvSpPr txBox="1">
              <a:spLocks noChangeArrowheads="1"/>
            </p:cNvSpPr>
            <p:nvPr/>
          </p:nvSpPr>
          <p:spPr bwMode="auto">
            <a:xfrm>
              <a:off x="4050" y="3335"/>
              <a:ext cx="4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0</a:t>
              </a:r>
              <a:endParaRPr lang="en-US" altLang="zh-CN" sz="2000"/>
            </a:p>
          </p:txBody>
        </p:sp>
        <p:sp>
          <p:nvSpPr>
            <p:cNvPr id="106533" name="Text Box 35"/>
            <p:cNvSpPr txBox="1">
              <a:spLocks noChangeArrowheads="1"/>
            </p:cNvSpPr>
            <p:nvPr/>
          </p:nvSpPr>
          <p:spPr bwMode="auto">
            <a:xfrm>
              <a:off x="1843" y="3237"/>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15</a:t>
              </a:r>
              <a:r>
                <a:rPr lang="zh-CN" altLang="en-US" sz="2000"/>
                <a:t>～</a:t>
              </a:r>
              <a:r>
                <a:rPr lang="en-US" altLang="zh-CN" sz="2000"/>
                <a:t>D</a:t>
              </a:r>
              <a:r>
                <a:rPr lang="en-US" altLang="zh-CN" sz="2000" baseline="-10000"/>
                <a:t>8</a:t>
              </a:r>
              <a:endParaRPr lang="en-US" altLang="zh-CN" sz="2000"/>
            </a:p>
          </p:txBody>
        </p:sp>
        <p:sp>
          <p:nvSpPr>
            <p:cNvPr id="106534" name="Text Box 36"/>
            <p:cNvSpPr txBox="1">
              <a:spLocks noChangeArrowheads="1"/>
            </p:cNvSpPr>
            <p:nvPr/>
          </p:nvSpPr>
          <p:spPr bwMode="auto">
            <a:xfrm>
              <a:off x="3481" y="3237"/>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r>
                <a:rPr lang="zh-CN" altLang="en-US" sz="2000"/>
                <a:t>～</a:t>
              </a:r>
              <a:r>
                <a:rPr lang="en-US" altLang="zh-CN" sz="2000"/>
                <a:t>D</a:t>
              </a:r>
              <a:r>
                <a:rPr lang="en-US" altLang="zh-CN" sz="2000" baseline="-10000"/>
                <a:t>0</a:t>
              </a:r>
              <a:endParaRPr lang="en-US" altLang="zh-CN" sz="2000"/>
            </a:p>
          </p:txBody>
        </p:sp>
        <p:sp>
          <p:nvSpPr>
            <p:cNvPr id="106535" name="Text Box 37"/>
            <p:cNvSpPr txBox="1">
              <a:spLocks noChangeArrowheads="1"/>
            </p:cNvSpPr>
            <p:nvPr/>
          </p:nvSpPr>
          <p:spPr bwMode="auto">
            <a:xfrm>
              <a:off x="2438" y="3237"/>
              <a:ext cx="76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____</a:t>
              </a:r>
            </a:p>
            <a:p>
              <a:pPr>
                <a:lnSpc>
                  <a:spcPct val="30000"/>
                </a:lnSpc>
                <a:spcBef>
                  <a:spcPct val="50000"/>
                </a:spcBef>
              </a:pPr>
              <a:r>
                <a:rPr lang="en-US" altLang="zh-CN" sz="2000"/>
                <a:t>BHE</a:t>
              </a:r>
            </a:p>
          </p:txBody>
        </p:sp>
        <p:sp>
          <p:nvSpPr>
            <p:cNvPr id="106536" name="Text Box 38"/>
            <p:cNvSpPr txBox="1">
              <a:spLocks noChangeArrowheads="1"/>
            </p:cNvSpPr>
            <p:nvPr/>
          </p:nvSpPr>
          <p:spPr bwMode="auto">
            <a:xfrm>
              <a:off x="2367" y="1866"/>
              <a:ext cx="68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106537" name="Text Box 39"/>
            <p:cNvSpPr txBox="1">
              <a:spLocks noChangeArrowheads="1"/>
            </p:cNvSpPr>
            <p:nvPr/>
          </p:nvSpPr>
          <p:spPr bwMode="auto">
            <a:xfrm>
              <a:off x="2040" y="2207"/>
              <a:ext cx="346"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a:t>…</a:t>
              </a:r>
            </a:p>
          </p:txBody>
        </p:sp>
        <p:sp>
          <p:nvSpPr>
            <p:cNvPr id="106538" name="Text Box 40"/>
            <p:cNvSpPr txBox="1">
              <a:spLocks noChangeArrowheads="1"/>
            </p:cNvSpPr>
            <p:nvPr/>
          </p:nvSpPr>
          <p:spPr bwMode="auto">
            <a:xfrm>
              <a:off x="3630" y="2217"/>
              <a:ext cx="346"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a:t>…</a:t>
              </a:r>
            </a:p>
          </p:txBody>
        </p:sp>
        <p:sp>
          <p:nvSpPr>
            <p:cNvPr id="106539" name="AutoShape 41"/>
            <p:cNvSpPr>
              <a:spLocks noChangeArrowheads="1"/>
            </p:cNvSpPr>
            <p:nvPr/>
          </p:nvSpPr>
          <p:spPr bwMode="auto">
            <a:xfrm>
              <a:off x="1258" y="2033"/>
              <a:ext cx="542" cy="196"/>
            </a:xfrm>
            <a:prstGeom prst="rightArrow">
              <a:avLst>
                <a:gd name="adj1" fmla="val 50000"/>
                <a:gd name="adj2" fmla="val 4766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0" name="AutoShape 42"/>
            <p:cNvSpPr>
              <a:spLocks noChangeArrowheads="1"/>
            </p:cNvSpPr>
            <p:nvPr/>
          </p:nvSpPr>
          <p:spPr bwMode="auto">
            <a:xfrm>
              <a:off x="2821" y="2033"/>
              <a:ext cx="564" cy="196"/>
            </a:xfrm>
            <a:prstGeom prst="rightArrow">
              <a:avLst>
                <a:gd name="adj1" fmla="val 50000"/>
                <a:gd name="adj2" fmla="val 4412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1" name="Line 43"/>
            <p:cNvSpPr>
              <a:spLocks noChangeShapeType="1"/>
            </p:cNvSpPr>
            <p:nvPr/>
          </p:nvSpPr>
          <p:spPr bwMode="auto">
            <a:xfrm>
              <a:off x="1173" y="2082"/>
              <a:ext cx="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6542" name="Line 44"/>
            <p:cNvSpPr>
              <a:spLocks noChangeShapeType="1"/>
            </p:cNvSpPr>
            <p:nvPr/>
          </p:nvSpPr>
          <p:spPr bwMode="auto">
            <a:xfrm>
              <a:off x="2747" y="2082"/>
              <a:ext cx="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3" name="AutoShape 45"/>
            <p:cNvSpPr>
              <a:spLocks noChangeArrowheads="1"/>
            </p:cNvSpPr>
            <p:nvPr/>
          </p:nvSpPr>
          <p:spPr bwMode="auto">
            <a:xfrm>
              <a:off x="2056" y="2866"/>
              <a:ext cx="154" cy="436"/>
            </a:xfrm>
            <a:prstGeom prst="upDownArrow">
              <a:avLst>
                <a:gd name="adj1" fmla="val 58028"/>
                <a:gd name="adj2" fmla="val 601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6544" name="AutoShape 46"/>
            <p:cNvSpPr>
              <a:spLocks noChangeArrowheads="1"/>
            </p:cNvSpPr>
            <p:nvPr/>
          </p:nvSpPr>
          <p:spPr bwMode="auto">
            <a:xfrm>
              <a:off x="3672" y="2866"/>
              <a:ext cx="154" cy="436"/>
            </a:xfrm>
            <a:prstGeom prst="upDownArrow">
              <a:avLst>
                <a:gd name="adj1" fmla="val 58028"/>
                <a:gd name="adj2" fmla="val 601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6545" name="Line 47"/>
            <p:cNvSpPr>
              <a:spLocks noChangeShapeType="1"/>
            </p:cNvSpPr>
            <p:nvPr/>
          </p:nvSpPr>
          <p:spPr bwMode="auto">
            <a:xfrm>
              <a:off x="4124" y="2169"/>
              <a:ext cx="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6" name="Line 48"/>
            <p:cNvSpPr>
              <a:spLocks noChangeShapeType="1"/>
            </p:cNvSpPr>
            <p:nvPr/>
          </p:nvSpPr>
          <p:spPr bwMode="auto">
            <a:xfrm>
              <a:off x="4236" y="2169"/>
              <a:ext cx="0" cy="1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7" name="Line 49"/>
            <p:cNvSpPr>
              <a:spLocks noChangeShapeType="1"/>
            </p:cNvSpPr>
            <p:nvPr/>
          </p:nvSpPr>
          <p:spPr bwMode="auto">
            <a:xfrm>
              <a:off x="1258" y="3139"/>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8" name="Line 50"/>
            <p:cNvSpPr>
              <a:spLocks noChangeShapeType="1"/>
            </p:cNvSpPr>
            <p:nvPr/>
          </p:nvSpPr>
          <p:spPr bwMode="auto">
            <a:xfrm>
              <a:off x="1258" y="2169"/>
              <a:ext cx="0" cy="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49" name="Text Box 51"/>
            <p:cNvSpPr txBox="1">
              <a:spLocks noChangeArrowheads="1"/>
            </p:cNvSpPr>
            <p:nvPr/>
          </p:nvSpPr>
          <p:spPr bwMode="auto">
            <a:xfrm>
              <a:off x="3951" y="1855"/>
              <a:ext cx="68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gr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5CD7226-5E39-47EC-99A7-549A5B7D0E7F}" type="datetime3">
              <a:rPr kumimoji="0" lang="zh-CN" altLang="en-US" sz="1400" smtClean="0"/>
              <a:pPr eaLnBrk="1" hangingPunct="1"/>
              <a:t>2016年11月14日星期一</a:t>
            </a:fld>
            <a:endParaRPr kumimoji="0" lang="en-US" altLang="zh-CN" sz="1400" smtClean="0"/>
          </a:p>
        </p:txBody>
      </p:sp>
      <p:sp>
        <p:nvSpPr>
          <p:cNvPr id="1075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7524"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600" smtClean="0">
              <a:latin typeface="Times New Roman" pitchFamily="18" charset="0"/>
            </a:endParaRPr>
          </a:p>
        </p:txBody>
      </p:sp>
      <p:sp>
        <p:nvSpPr>
          <p:cNvPr id="107525" name="Rectangle 3"/>
          <p:cNvSpPr>
            <a:spLocks noGrp="1" noChangeArrowheads="1"/>
          </p:cNvSpPr>
          <p:nvPr>
            <p:ph type="body" idx="1"/>
          </p:nvPr>
        </p:nvSpPr>
        <p:spPr>
          <a:xfrm>
            <a:off x="228600" y="912813"/>
            <a:ext cx="8382000" cy="5257800"/>
          </a:xfrm>
        </p:spPr>
        <p:txBody>
          <a:bodyPr/>
          <a:lstStyle/>
          <a:p>
            <a:pPr eaLnBrk="1" hangingPunct="1">
              <a:buFontTx/>
              <a:buNone/>
            </a:pPr>
            <a:r>
              <a:rPr lang="en-US" altLang="zh-CN" b="1" smtClean="0">
                <a:latin typeface="Times New Roman" pitchFamily="18" charset="0"/>
              </a:rPr>
              <a:t>            8086</a:t>
            </a:r>
            <a:r>
              <a:rPr lang="zh-CN" altLang="en-US" b="1" smtClean="0">
                <a:latin typeface="Times New Roman" pitchFamily="18" charset="0"/>
              </a:rPr>
              <a:t>微处理器的地址线</a:t>
            </a:r>
            <a:r>
              <a:rPr lang="en-US" altLang="zh-CN" b="1" smtClean="0">
                <a:latin typeface="Times New Roman" pitchFamily="18" charset="0"/>
              </a:rPr>
              <a:t>A</a:t>
            </a:r>
            <a:r>
              <a:rPr lang="en-US" altLang="zh-CN" b="1" baseline="-30000" smtClean="0">
                <a:latin typeface="Times New Roman" pitchFamily="18" charset="0"/>
              </a:rPr>
              <a:t>19</a:t>
            </a:r>
            <a:r>
              <a:rPr lang="zh-CN" altLang="en-US" b="1" smtClean="0">
                <a:latin typeface="Times New Roman" pitchFamily="18" charset="0"/>
              </a:rPr>
              <a:t>～</a:t>
            </a:r>
            <a:r>
              <a:rPr lang="en-US" altLang="zh-CN" b="1" smtClean="0">
                <a:latin typeface="Times New Roman" pitchFamily="18" charset="0"/>
              </a:rPr>
              <a:t>A</a:t>
            </a:r>
            <a:r>
              <a:rPr lang="en-US" altLang="zh-CN" b="1" baseline="-30000" smtClean="0">
                <a:latin typeface="Times New Roman" pitchFamily="18" charset="0"/>
              </a:rPr>
              <a:t>1</a:t>
            </a:r>
            <a:r>
              <a:rPr lang="zh-CN" altLang="en-US" b="1" smtClean="0">
                <a:latin typeface="Times New Roman" pitchFamily="18" charset="0"/>
              </a:rPr>
              <a:t>同时送至两个存储体，</a:t>
            </a:r>
            <a:r>
              <a:rPr lang="en-US" altLang="zh-CN" b="1" smtClean="0">
                <a:latin typeface="Times New Roman" pitchFamily="18" charset="0"/>
              </a:rPr>
              <a:t>BHE</a:t>
            </a:r>
            <a:r>
              <a:rPr lang="zh-CN" altLang="en-US" b="1" smtClean="0">
                <a:latin typeface="Times New Roman" pitchFamily="18" charset="0"/>
              </a:rPr>
              <a:t>（高位存储体）和最低位地址线</a:t>
            </a:r>
            <a:r>
              <a:rPr lang="en-US" altLang="zh-CN" b="1" smtClean="0">
                <a:latin typeface="Times New Roman" pitchFamily="18" charset="0"/>
              </a:rPr>
              <a:t>A</a:t>
            </a:r>
            <a:r>
              <a:rPr lang="en-US" altLang="zh-CN" b="1" baseline="-30000" smtClean="0">
                <a:latin typeface="Times New Roman" pitchFamily="18" charset="0"/>
              </a:rPr>
              <a:t>0</a:t>
            </a:r>
            <a:r>
              <a:rPr lang="zh-CN" altLang="en-US" b="1" smtClean="0">
                <a:latin typeface="Times New Roman" pitchFamily="18" charset="0"/>
              </a:rPr>
              <a:t>用来选择一个或两个存储体进行数据传送。</a:t>
            </a:r>
            <a:br>
              <a:rPr lang="zh-CN" altLang="en-US" b="1" smtClean="0">
                <a:latin typeface="Times New Roman" pitchFamily="18" charset="0"/>
              </a:rPr>
            </a:br>
            <a:r>
              <a:rPr lang="en-US" altLang="zh-CN" b="1" smtClean="0">
                <a:latin typeface="Times New Roman" pitchFamily="18" charset="0"/>
              </a:rPr>
              <a:t>BHE    A</a:t>
            </a:r>
            <a:r>
              <a:rPr lang="en-US" altLang="zh-CN" b="1" baseline="-30000" smtClean="0">
                <a:latin typeface="Times New Roman" pitchFamily="18" charset="0"/>
              </a:rPr>
              <a:t>0</a:t>
            </a:r>
            <a:r>
              <a:rPr lang="en-US" altLang="zh-CN" b="1" smtClean="0">
                <a:latin typeface="Times New Roman" pitchFamily="18" charset="0"/>
              </a:rPr>
              <a:t>                  </a:t>
            </a:r>
            <a:r>
              <a:rPr lang="zh-CN" altLang="en-US" b="1" smtClean="0">
                <a:latin typeface="Times New Roman" pitchFamily="18" charset="0"/>
              </a:rPr>
              <a:t>特征</a:t>
            </a:r>
            <a:br>
              <a:rPr lang="zh-CN" altLang="en-US" b="1" smtClean="0">
                <a:latin typeface="Times New Roman" pitchFamily="18" charset="0"/>
              </a:rPr>
            </a:br>
            <a:r>
              <a:rPr lang="zh-CN" altLang="en-US" b="1" smtClean="0">
                <a:latin typeface="Times New Roman" pitchFamily="18" charset="0"/>
              </a:rPr>
              <a:t>  </a:t>
            </a:r>
            <a:r>
              <a:rPr lang="en-US" altLang="zh-CN" b="1" smtClean="0">
                <a:latin typeface="Times New Roman" pitchFamily="18" charset="0"/>
              </a:rPr>
              <a:t>0          0        </a:t>
            </a:r>
            <a:r>
              <a:rPr lang="zh-CN" altLang="en-US" b="1" smtClean="0">
                <a:latin typeface="Times New Roman" pitchFamily="18" charset="0"/>
              </a:rPr>
              <a:t>全字（规则字）传送</a:t>
            </a:r>
            <a:br>
              <a:rPr lang="zh-CN" altLang="en-US" b="1" smtClean="0">
                <a:latin typeface="Times New Roman" pitchFamily="18" charset="0"/>
              </a:rPr>
            </a:br>
            <a:r>
              <a:rPr lang="zh-CN" altLang="en-US" b="1" smtClean="0">
                <a:latin typeface="Times New Roman" pitchFamily="18" charset="0"/>
              </a:rPr>
              <a:t>  </a:t>
            </a:r>
            <a:r>
              <a:rPr lang="en-US" altLang="zh-CN" b="1" smtClean="0">
                <a:latin typeface="Times New Roman" pitchFamily="18" charset="0"/>
              </a:rPr>
              <a:t>0          1 </a:t>
            </a:r>
            <a:r>
              <a:rPr lang="zh-CN" altLang="en-US" b="1" smtClean="0">
                <a:latin typeface="Times New Roman" pitchFamily="18" charset="0"/>
              </a:rPr>
              <a:t>在数据总线高</a:t>
            </a:r>
            <a:r>
              <a:rPr lang="en-US" altLang="zh-CN" b="1" smtClean="0">
                <a:latin typeface="Times New Roman" pitchFamily="18" charset="0"/>
              </a:rPr>
              <a:t>8</a:t>
            </a:r>
            <a:r>
              <a:rPr lang="zh-CN" altLang="en-US" b="1" smtClean="0">
                <a:latin typeface="Times New Roman" pitchFamily="18" charset="0"/>
              </a:rPr>
              <a:t>位上进行字节传送</a:t>
            </a:r>
            <a:br>
              <a:rPr lang="zh-CN" altLang="en-US" b="1" smtClean="0">
                <a:latin typeface="Times New Roman" pitchFamily="18" charset="0"/>
              </a:rPr>
            </a:br>
            <a:r>
              <a:rPr lang="zh-CN" altLang="en-US" b="1" smtClean="0">
                <a:latin typeface="Times New Roman" pitchFamily="18" charset="0"/>
              </a:rPr>
              <a:t>  </a:t>
            </a:r>
            <a:r>
              <a:rPr lang="en-US" altLang="zh-CN" b="1" smtClean="0">
                <a:latin typeface="Times New Roman" pitchFamily="18" charset="0"/>
              </a:rPr>
              <a:t>1          0 </a:t>
            </a:r>
            <a:r>
              <a:rPr lang="zh-CN" altLang="en-US" b="1" smtClean="0">
                <a:latin typeface="Times New Roman" pitchFamily="18" charset="0"/>
              </a:rPr>
              <a:t>在数据总线低</a:t>
            </a:r>
            <a:r>
              <a:rPr lang="en-US" altLang="zh-CN" b="1" smtClean="0">
                <a:latin typeface="Times New Roman" pitchFamily="18" charset="0"/>
              </a:rPr>
              <a:t>8</a:t>
            </a:r>
            <a:r>
              <a:rPr lang="zh-CN" altLang="en-US" b="1" smtClean="0">
                <a:latin typeface="Times New Roman" pitchFamily="18" charset="0"/>
              </a:rPr>
              <a:t>位上进行字节传送</a:t>
            </a:r>
            <a:br>
              <a:rPr lang="zh-CN" altLang="en-US" b="1" smtClean="0">
                <a:latin typeface="Times New Roman" pitchFamily="18" charset="0"/>
              </a:rPr>
            </a:br>
            <a:r>
              <a:rPr lang="zh-CN" altLang="en-US" b="1" smtClean="0">
                <a:latin typeface="Times New Roman" pitchFamily="18" charset="0"/>
              </a:rPr>
              <a:t>  </a:t>
            </a:r>
            <a:r>
              <a:rPr lang="en-US" altLang="zh-CN" b="1" smtClean="0">
                <a:latin typeface="Times New Roman" pitchFamily="18" charset="0"/>
              </a:rPr>
              <a:t>1          1 </a:t>
            </a:r>
            <a:r>
              <a:rPr lang="zh-CN" altLang="en-US" b="1" smtClean="0">
                <a:latin typeface="Times New Roman" pitchFamily="18" charset="0"/>
              </a:rPr>
              <a:t>备用</a:t>
            </a:r>
          </a:p>
        </p:txBody>
      </p:sp>
      <p:sp>
        <p:nvSpPr>
          <p:cNvPr id="107526" name="Line 4"/>
          <p:cNvSpPr>
            <a:spLocks noChangeShapeType="1"/>
          </p:cNvSpPr>
          <p:nvPr/>
        </p:nvSpPr>
        <p:spPr bwMode="auto">
          <a:xfrm>
            <a:off x="685800" y="2952750"/>
            <a:ext cx="762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7527" name="Line 5"/>
          <p:cNvSpPr>
            <a:spLocks noChangeShapeType="1"/>
          </p:cNvSpPr>
          <p:nvPr/>
        </p:nvSpPr>
        <p:spPr bwMode="auto">
          <a:xfrm>
            <a:off x="3581400" y="1524000"/>
            <a:ext cx="6858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A439AEB-4CC4-4E90-9464-C907B831008B}" type="datetime3">
              <a:rPr kumimoji="0" lang="zh-CN" altLang="en-US" sz="1400" smtClean="0"/>
              <a:pPr eaLnBrk="1" hangingPunct="1"/>
              <a:t>2016年11月14日星期一</a:t>
            </a:fld>
            <a:endParaRPr kumimoji="0" lang="en-US" altLang="zh-CN" sz="1400" smtClean="0"/>
          </a:p>
        </p:txBody>
      </p:sp>
      <p:sp>
        <p:nvSpPr>
          <p:cNvPr id="10854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8548" name="Rectangle 2"/>
          <p:cNvSpPr>
            <a:spLocks noGrp="1" noChangeArrowheads="1"/>
          </p:cNvSpPr>
          <p:nvPr>
            <p:ph type="title"/>
          </p:nvPr>
        </p:nvSpPr>
        <p:spPr>
          <a:xfrm>
            <a:off x="0" y="228600"/>
            <a:ext cx="5238750" cy="446088"/>
          </a:xfrm>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p>
        </p:txBody>
      </p:sp>
      <p:sp>
        <p:nvSpPr>
          <p:cNvPr id="108549" name="Rectangle 3"/>
          <p:cNvSpPr>
            <a:spLocks noGrp="1" noChangeArrowheads="1"/>
          </p:cNvSpPr>
          <p:nvPr>
            <p:ph type="body" idx="1"/>
          </p:nvPr>
        </p:nvSpPr>
        <p:spPr>
          <a:xfrm>
            <a:off x="250825" y="912813"/>
            <a:ext cx="8569325" cy="5467350"/>
          </a:xfrm>
        </p:spPr>
        <p:txBody>
          <a:bodyPr/>
          <a:lstStyle/>
          <a:p>
            <a:pPr eaLnBrk="1" hangingPunct="1">
              <a:lnSpc>
                <a:spcPct val="80000"/>
              </a:lnSpc>
              <a:buFontTx/>
              <a:buNone/>
            </a:pPr>
            <a:r>
              <a:rPr lang="en-US" altLang="zh-CN" b="1" smtClean="0">
                <a:latin typeface="Times New Roman" pitchFamily="18" charset="0"/>
              </a:rPr>
              <a:t>3.32</a:t>
            </a:r>
            <a:r>
              <a:rPr lang="zh-CN" altLang="en-US" b="1" smtClean="0">
                <a:latin typeface="Times New Roman" pitchFamily="18" charset="0"/>
              </a:rPr>
              <a:t>位存储器接口</a:t>
            </a:r>
          </a:p>
          <a:p>
            <a:pPr eaLnBrk="1" hangingPunct="1">
              <a:buFontTx/>
              <a:buNone/>
            </a:pPr>
            <a:r>
              <a:rPr lang="zh-CN" altLang="en-US" b="1" smtClean="0">
                <a:latin typeface="Times New Roman" pitchFamily="18" charset="0"/>
              </a:rPr>
              <a:t>            </a:t>
            </a:r>
            <a:r>
              <a:rPr lang="en-US" altLang="zh-CN" b="1" smtClean="0">
                <a:latin typeface="Times New Roman" pitchFamily="18" charset="0"/>
              </a:rPr>
              <a:t>32</a:t>
            </a:r>
            <a:r>
              <a:rPr lang="zh-CN" altLang="en-US" b="1" smtClean="0">
                <a:latin typeface="Times New Roman" pitchFamily="18" charset="0"/>
              </a:rPr>
              <a:t>位微处理器的存储器系统由</a:t>
            </a:r>
            <a:r>
              <a:rPr lang="en-US" altLang="zh-CN" b="1" smtClean="0">
                <a:latin typeface="Times New Roman" pitchFamily="18" charset="0"/>
              </a:rPr>
              <a:t>4</a:t>
            </a:r>
            <a:r>
              <a:rPr lang="zh-CN" altLang="en-US" b="1" smtClean="0">
                <a:latin typeface="Times New Roman" pitchFamily="18" charset="0"/>
              </a:rPr>
              <a:t>个存储体组成，每个存储体的存储空间为</a:t>
            </a:r>
            <a:r>
              <a:rPr lang="en-US" altLang="zh-CN" b="1" smtClean="0">
                <a:latin typeface="Times New Roman" pitchFamily="18" charset="0"/>
              </a:rPr>
              <a:t>1GB</a:t>
            </a:r>
            <a:r>
              <a:rPr lang="zh-CN" altLang="en-US" b="1" smtClean="0">
                <a:latin typeface="Times New Roman" pitchFamily="18" charset="0"/>
              </a:rPr>
              <a:t>，存储体选择通过选择信号</a:t>
            </a:r>
            <a:r>
              <a:rPr lang="en-US" altLang="zh-CN" b="1" smtClean="0">
                <a:latin typeface="Times New Roman" pitchFamily="18" charset="0"/>
              </a:rPr>
              <a:t>BE3 </a:t>
            </a:r>
            <a:r>
              <a:rPr lang="zh-CN" altLang="en-US" b="1" smtClean="0">
                <a:latin typeface="Times New Roman" pitchFamily="18" charset="0"/>
              </a:rPr>
              <a:t>、</a:t>
            </a:r>
            <a:r>
              <a:rPr lang="en-US" altLang="zh-CN" b="1" smtClean="0">
                <a:latin typeface="Times New Roman" pitchFamily="18" charset="0"/>
              </a:rPr>
              <a:t>BE2 </a:t>
            </a:r>
            <a:r>
              <a:rPr lang="zh-CN" altLang="en-US" b="1" smtClean="0">
                <a:latin typeface="Times New Roman" pitchFamily="18" charset="0"/>
              </a:rPr>
              <a:t>、</a:t>
            </a:r>
            <a:r>
              <a:rPr lang="en-US" altLang="zh-CN" b="1" smtClean="0">
                <a:latin typeface="Times New Roman" pitchFamily="18" charset="0"/>
              </a:rPr>
              <a:t>BE1 </a:t>
            </a:r>
            <a:r>
              <a:rPr lang="zh-CN" altLang="en-US" b="1" smtClean="0">
                <a:latin typeface="Times New Roman" pitchFamily="18" charset="0"/>
              </a:rPr>
              <a:t>和</a:t>
            </a:r>
            <a:r>
              <a:rPr lang="en-US" altLang="zh-CN" b="1" smtClean="0">
                <a:latin typeface="Times New Roman" pitchFamily="18" charset="0"/>
              </a:rPr>
              <a:t>BE0 </a:t>
            </a:r>
            <a:r>
              <a:rPr lang="zh-CN" altLang="en-US" b="1" smtClean="0">
                <a:latin typeface="Times New Roman" pitchFamily="18" charset="0"/>
              </a:rPr>
              <a:t>实现。如果要传送一个</a:t>
            </a:r>
            <a:r>
              <a:rPr lang="en-US" altLang="zh-CN" b="1" smtClean="0">
                <a:latin typeface="Times New Roman" pitchFamily="18" charset="0"/>
              </a:rPr>
              <a:t>32</a:t>
            </a:r>
            <a:r>
              <a:rPr lang="zh-CN" altLang="en-US" b="1" smtClean="0">
                <a:latin typeface="Times New Roman" pitchFamily="18" charset="0"/>
              </a:rPr>
              <a:t>位数，那么</a:t>
            </a:r>
            <a:r>
              <a:rPr lang="en-US" altLang="zh-CN" b="1" smtClean="0">
                <a:latin typeface="Times New Roman" pitchFamily="18" charset="0"/>
              </a:rPr>
              <a:t>4</a:t>
            </a:r>
            <a:r>
              <a:rPr lang="zh-CN" altLang="en-US" b="1" smtClean="0">
                <a:latin typeface="Times New Roman" pitchFamily="18" charset="0"/>
              </a:rPr>
              <a:t>个存储体都被选中；若要传送一个</a:t>
            </a:r>
            <a:r>
              <a:rPr lang="en-US" altLang="zh-CN" b="1" smtClean="0">
                <a:latin typeface="Times New Roman" pitchFamily="18" charset="0"/>
              </a:rPr>
              <a:t>16</a:t>
            </a:r>
            <a:r>
              <a:rPr lang="zh-CN" altLang="en-US" b="1" smtClean="0">
                <a:latin typeface="Times New Roman" pitchFamily="18" charset="0"/>
              </a:rPr>
              <a:t>位数，则有</a:t>
            </a:r>
            <a:r>
              <a:rPr lang="en-US" altLang="zh-CN" b="1" smtClean="0">
                <a:latin typeface="Times New Roman" pitchFamily="18" charset="0"/>
              </a:rPr>
              <a:t>2</a:t>
            </a:r>
            <a:r>
              <a:rPr lang="zh-CN" altLang="en-US" b="1" smtClean="0">
                <a:latin typeface="Times New Roman" pitchFamily="18" charset="0"/>
              </a:rPr>
              <a:t>个存储体（通常是</a:t>
            </a:r>
            <a:r>
              <a:rPr lang="en-US" altLang="zh-CN" b="1" smtClean="0">
                <a:latin typeface="Times New Roman" pitchFamily="18" charset="0"/>
              </a:rPr>
              <a:t>BE3 </a:t>
            </a:r>
            <a:r>
              <a:rPr lang="zh-CN" altLang="en-US" b="1" smtClean="0">
                <a:latin typeface="Times New Roman" pitchFamily="18" charset="0"/>
              </a:rPr>
              <a:t>和</a:t>
            </a:r>
            <a:r>
              <a:rPr lang="en-US" altLang="zh-CN" b="1" smtClean="0">
                <a:latin typeface="Times New Roman" pitchFamily="18" charset="0"/>
              </a:rPr>
              <a:t>BE2 </a:t>
            </a:r>
            <a:r>
              <a:rPr lang="zh-CN" altLang="en-US" b="1" smtClean="0">
                <a:latin typeface="Times New Roman" pitchFamily="18" charset="0"/>
              </a:rPr>
              <a:t>或者</a:t>
            </a:r>
            <a:r>
              <a:rPr lang="en-US" altLang="zh-CN" b="1" smtClean="0">
                <a:latin typeface="Times New Roman" pitchFamily="18" charset="0"/>
              </a:rPr>
              <a:t>BE1 </a:t>
            </a:r>
            <a:r>
              <a:rPr lang="zh-CN" altLang="en-US" b="1" smtClean="0">
                <a:latin typeface="Times New Roman" pitchFamily="18" charset="0"/>
              </a:rPr>
              <a:t>和</a:t>
            </a:r>
            <a:r>
              <a:rPr lang="en-US" altLang="zh-CN" b="1" smtClean="0">
                <a:latin typeface="Times New Roman" pitchFamily="18" charset="0"/>
              </a:rPr>
              <a:t>BE0 </a:t>
            </a:r>
            <a:r>
              <a:rPr lang="zh-CN" altLang="en-US" b="1" smtClean="0">
                <a:latin typeface="Times New Roman" pitchFamily="18" charset="0"/>
              </a:rPr>
              <a:t>）被选中；若传送的是</a:t>
            </a:r>
            <a:r>
              <a:rPr lang="en-US" altLang="zh-CN" b="1" smtClean="0">
                <a:latin typeface="Times New Roman" pitchFamily="18" charset="0"/>
              </a:rPr>
              <a:t>8</a:t>
            </a:r>
            <a:r>
              <a:rPr lang="zh-CN" altLang="en-US" b="1" smtClean="0">
                <a:latin typeface="Times New Roman" pitchFamily="18" charset="0"/>
              </a:rPr>
              <a:t>位数，只有一个存储体被选中。</a:t>
            </a:r>
          </a:p>
        </p:txBody>
      </p:sp>
      <p:sp>
        <p:nvSpPr>
          <p:cNvPr id="108550" name="Line 4"/>
          <p:cNvSpPr>
            <a:spLocks noChangeShapeType="1"/>
          </p:cNvSpPr>
          <p:nvPr/>
        </p:nvSpPr>
        <p:spPr bwMode="auto">
          <a:xfrm>
            <a:off x="827088" y="4437063"/>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1" name="Line 5"/>
          <p:cNvSpPr>
            <a:spLocks noChangeShapeType="1"/>
          </p:cNvSpPr>
          <p:nvPr/>
        </p:nvSpPr>
        <p:spPr bwMode="auto">
          <a:xfrm>
            <a:off x="857250" y="2952750"/>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2" name="Line 6"/>
          <p:cNvSpPr>
            <a:spLocks noChangeShapeType="1"/>
          </p:cNvSpPr>
          <p:nvPr/>
        </p:nvSpPr>
        <p:spPr bwMode="auto">
          <a:xfrm>
            <a:off x="4500563" y="249237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3" name="Line 7"/>
          <p:cNvSpPr>
            <a:spLocks noChangeShapeType="1"/>
          </p:cNvSpPr>
          <p:nvPr/>
        </p:nvSpPr>
        <p:spPr bwMode="auto">
          <a:xfrm>
            <a:off x="5724525" y="249237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4" name="Line 8"/>
          <p:cNvSpPr>
            <a:spLocks noChangeShapeType="1"/>
          </p:cNvSpPr>
          <p:nvPr/>
        </p:nvSpPr>
        <p:spPr bwMode="auto">
          <a:xfrm>
            <a:off x="4643438" y="393382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5" name="Line 10"/>
          <p:cNvSpPr>
            <a:spLocks noChangeShapeType="1"/>
          </p:cNvSpPr>
          <p:nvPr/>
        </p:nvSpPr>
        <p:spPr bwMode="auto">
          <a:xfrm>
            <a:off x="7596188" y="393382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6" name="Line 11"/>
          <p:cNvSpPr>
            <a:spLocks noChangeShapeType="1"/>
          </p:cNvSpPr>
          <p:nvPr/>
        </p:nvSpPr>
        <p:spPr bwMode="auto">
          <a:xfrm>
            <a:off x="5867400" y="393382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8557" name="Line 12"/>
          <p:cNvSpPr>
            <a:spLocks noChangeShapeType="1"/>
          </p:cNvSpPr>
          <p:nvPr/>
        </p:nvSpPr>
        <p:spPr bwMode="auto">
          <a:xfrm>
            <a:off x="6877050" y="249237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82CE55A-1BE2-40D4-B63B-2A92A51EE919}" type="datetime3">
              <a:rPr kumimoji="0" lang="zh-CN" altLang="en-US" sz="1400" smtClean="0"/>
              <a:pPr eaLnBrk="1" hangingPunct="1"/>
              <a:t>2016年11月14日星期一</a:t>
            </a:fld>
            <a:endParaRPr kumimoji="0" lang="en-US" altLang="zh-CN" sz="1400" smtClean="0"/>
          </a:p>
        </p:txBody>
      </p:sp>
      <p:sp>
        <p:nvSpPr>
          <p:cNvPr id="10957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957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200" smtClean="0">
              <a:latin typeface="宋体" pitchFamily="2" charset="-122"/>
            </a:endParaRPr>
          </a:p>
        </p:txBody>
      </p:sp>
      <p:sp>
        <p:nvSpPr>
          <p:cNvPr id="109573" name="Rectangle 3"/>
          <p:cNvSpPr>
            <a:spLocks noChangeArrowheads="1"/>
          </p:cNvSpPr>
          <p:nvPr/>
        </p:nvSpPr>
        <p:spPr bwMode="auto">
          <a:xfrm>
            <a:off x="1616075" y="2816225"/>
            <a:ext cx="798513" cy="217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存储体</a:t>
            </a:r>
          </a:p>
          <a:p>
            <a:pPr algn="ctr" eaLnBrk="0" hangingPunct="0"/>
            <a:r>
              <a:rPr lang="en-US" altLang="zh-CN" sz="2000"/>
              <a:t>3</a:t>
            </a:r>
          </a:p>
        </p:txBody>
      </p:sp>
      <p:sp>
        <p:nvSpPr>
          <p:cNvPr id="109574" name="Text Box 4"/>
          <p:cNvSpPr txBox="1">
            <a:spLocks noChangeArrowheads="1"/>
          </p:cNvSpPr>
          <p:nvPr/>
        </p:nvSpPr>
        <p:spPr bwMode="auto">
          <a:xfrm>
            <a:off x="6334125" y="2767013"/>
            <a:ext cx="1411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00000000H</a:t>
            </a:r>
          </a:p>
        </p:txBody>
      </p:sp>
      <p:sp>
        <p:nvSpPr>
          <p:cNvPr id="109575" name="Text Box 5"/>
          <p:cNvSpPr txBox="1">
            <a:spLocks noChangeArrowheads="1"/>
          </p:cNvSpPr>
          <p:nvPr/>
        </p:nvSpPr>
        <p:spPr bwMode="auto">
          <a:xfrm>
            <a:off x="576263" y="2743200"/>
            <a:ext cx="152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00000003H</a:t>
            </a:r>
          </a:p>
        </p:txBody>
      </p:sp>
      <p:sp>
        <p:nvSpPr>
          <p:cNvPr id="109576" name="Text Box 6"/>
          <p:cNvSpPr txBox="1">
            <a:spLocks noChangeArrowheads="1"/>
          </p:cNvSpPr>
          <p:nvPr/>
        </p:nvSpPr>
        <p:spPr bwMode="auto">
          <a:xfrm>
            <a:off x="2449513" y="2743200"/>
            <a:ext cx="1489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00000002H</a:t>
            </a:r>
          </a:p>
        </p:txBody>
      </p:sp>
      <p:sp>
        <p:nvSpPr>
          <p:cNvPr id="109577" name="Text Box 7"/>
          <p:cNvSpPr txBox="1">
            <a:spLocks noChangeArrowheads="1"/>
          </p:cNvSpPr>
          <p:nvPr/>
        </p:nvSpPr>
        <p:spPr bwMode="auto">
          <a:xfrm>
            <a:off x="4349750" y="2743200"/>
            <a:ext cx="150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00000001H</a:t>
            </a:r>
          </a:p>
        </p:txBody>
      </p:sp>
      <p:sp>
        <p:nvSpPr>
          <p:cNvPr id="109578" name="Text Box 8"/>
          <p:cNvSpPr txBox="1">
            <a:spLocks noChangeArrowheads="1"/>
          </p:cNvSpPr>
          <p:nvPr/>
        </p:nvSpPr>
        <p:spPr bwMode="auto">
          <a:xfrm>
            <a:off x="481013" y="4724400"/>
            <a:ext cx="1571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FFFFFFFFH</a:t>
            </a:r>
          </a:p>
        </p:txBody>
      </p:sp>
      <p:sp>
        <p:nvSpPr>
          <p:cNvPr id="109579" name="Text Box 9"/>
          <p:cNvSpPr txBox="1">
            <a:spLocks noChangeArrowheads="1"/>
          </p:cNvSpPr>
          <p:nvPr/>
        </p:nvSpPr>
        <p:spPr bwMode="auto">
          <a:xfrm>
            <a:off x="2355850" y="4749800"/>
            <a:ext cx="1622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FFFFFFFEH</a:t>
            </a:r>
          </a:p>
        </p:txBody>
      </p:sp>
      <p:sp>
        <p:nvSpPr>
          <p:cNvPr id="109580" name="Text Box 10"/>
          <p:cNvSpPr txBox="1">
            <a:spLocks noChangeArrowheads="1"/>
          </p:cNvSpPr>
          <p:nvPr/>
        </p:nvSpPr>
        <p:spPr bwMode="auto">
          <a:xfrm>
            <a:off x="4271963" y="4724400"/>
            <a:ext cx="1546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FFFFFFFDH</a:t>
            </a:r>
          </a:p>
        </p:txBody>
      </p:sp>
      <p:sp>
        <p:nvSpPr>
          <p:cNvPr id="109581" name="Text Box 11"/>
          <p:cNvSpPr txBox="1">
            <a:spLocks noChangeArrowheads="1"/>
          </p:cNvSpPr>
          <p:nvPr/>
        </p:nvSpPr>
        <p:spPr bwMode="auto">
          <a:xfrm>
            <a:off x="6238875" y="4724400"/>
            <a:ext cx="1522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FFFFFFFCH</a:t>
            </a:r>
          </a:p>
        </p:txBody>
      </p:sp>
      <p:sp>
        <p:nvSpPr>
          <p:cNvPr id="109582" name="Text Box 12"/>
          <p:cNvSpPr txBox="1">
            <a:spLocks noChangeArrowheads="1"/>
          </p:cNvSpPr>
          <p:nvPr/>
        </p:nvSpPr>
        <p:spPr bwMode="auto">
          <a:xfrm>
            <a:off x="7510463" y="2178050"/>
            <a:ext cx="107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BE</a:t>
            </a:r>
            <a:r>
              <a:rPr lang="en-US" altLang="zh-CN" sz="2000" baseline="-10000"/>
              <a:t>0</a:t>
            </a:r>
            <a:endParaRPr lang="en-US" altLang="zh-CN" sz="2000"/>
          </a:p>
        </p:txBody>
      </p:sp>
      <p:sp>
        <p:nvSpPr>
          <p:cNvPr id="109583" name="Text Box 13"/>
          <p:cNvSpPr txBox="1">
            <a:spLocks noChangeArrowheads="1"/>
          </p:cNvSpPr>
          <p:nvPr/>
        </p:nvSpPr>
        <p:spPr bwMode="auto">
          <a:xfrm>
            <a:off x="5586413" y="2152650"/>
            <a:ext cx="10747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BE</a:t>
            </a:r>
            <a:r>
              <a:rPr lang="en-US" altLang="zh-CN" sz="2000" baseline="-10000"/>
              <a:t>1</a:t>
            </a:r>
            <a:endParaRPr lang="en-US" altLang="zh-CN" sz="2000"/>
          </a:p>
        </p:txBody>
      </p:sp>
      <p:sp>
        <p:nvSpPr>
          <p:cNvPr id="109584" name="Text Box 14"/>
          <p:cNvSpPr txBox="1">
            <a:spLocks noChangeArrowheads="1"/>
          </p:cNvSpPr>
          <p:nvPr/>
        </p:nvSpPr>
        <p:spPr bwMode="auto">
          <a:xfrm>
            <a:off x="3619500" y="2152650"/>
            <a:ext cx="10747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BE</a:t>
            </a:r>
            <a:r>
              <a:rPr lang="en-US" altLang="zh-CN" sz="2000" baseline="-10000"/>
              <a:t>2</a:t>
            </a:r>
            <a:endParaRPr lang="en-US" altLang="zh-CN" sz="2000"/>
          </a:p>
        </p:txBody>
      </p:sp>
      <p:sp>
        <p:nvSpPr>
          <p:cNvPr id="109585" name="Text Box 15"/>
          <p:cNvSpPr txBox="1">
            <a:spLocks noChangeArrowheads="1"/>
          </p:cNvSpPr>
          <p:nvPr/>
        </p:nvSpPr>
        <p:spPr bwMode="auto">
          <a:xfrm>
            <a:off x="1744663" y="2178050"/>
            <a:ext cx="10747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BE</a:t>
            </a:r>
            <a:r>
              <a:rPr lang="en-US" altLang="zh-CN" sz="2000" baseline="-10000"/>
              <a:t>3</a:t>
            </a:r>
            <a:endParaRPr lang="en-US" altLang="zh-CN" sz="2000"/>
          </a:p>
        </p:txBody>
      </p:sp>
      <p:sp>
        <p:nvSpPr>
          <p:cNvPr id="109586" name="Text Box 16"/>
          <p:cNvSpPr txBox="1">
            <a:spLocks noChangeArrowheads="1"/>
          </p:cNvSpPr>
          <p:nvPr/>
        </p:nvSpPr>
        <p:spPr bwMode="auto">
          <a:xfrm>
            <a:off x="5399088" y="4892675"/>
            <a:ext cx="147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15 </a:t>
            </a:r>
            <a:r>
              <a:rPr lang="zh-CN" altLang="en-US" sz="2000"/>
              <a:t>～</a:t>
            </a:r>
            <a:r>
              <a:rPr lang="en-US" altLang="zh-CN" sz="2000"/>
              <a:t>D</a:t>
            </a:r>
            <a:r>
              <a:rPr lang="en-US" altLang="zh-CN" sz="2000" baseline="-10000"/>
              <a:t>8</a:t>
            </a:r>
          </a:p>
        </p:txBody>
      </p:sp>
      <p:sp>
        <p:nvSpPr>
          <p:cNvPr id="109587" name="Text Box 17"/>
          <p:cNvSpPr txBox="1">
            <a:spLocks noChangeArrowheads="1"/>
          </p:cNvSpPr>
          <p:nvPr/>
        </p:nvSpPr>
        <p:spPr bwMode="auto">
          <a:xfrm>
            <a:off x="3381375" y="4892675"/>
            <a:ext cx="147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23</a:t>
            </a:r>
            <a:r>
              <a:rPr lang="zh-CN" altLang="en-US" sz="2000"/>
              <a:t>～</a:t>
            </a:r>
            <a:r>
              <a:rPr lang="en-US" altLang="zh-CN" sz="2000"/>
              <a:t>D</a:t>
            </a:r>
            <a:r>
              <a:rPr lang="en-US" altLang="zh-CN" sz="2000" baseline="-10000"/>
              <a:t>16</a:t>
            </a:r>
          </a:p>
        </p:txBody>
      </p:sp>
      <p:sp>
        <p:nvSpPr>
          <p:cNvPr id="109588" name="Text Box 18"/>
          <p:cNvSpPr txBox="1">
            <a:spLocks noChangeArrowheads="1"/>
          </p:cNvSpPr>
          <p:nvPr/>
        </p:nvSpPr>
        <p:spPr bwMode="auto">
          <a:xfrm>
            <a:off x="1514475" y="4918075"/>
            <a:ext cx="147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31 </a:t>
            </a:r>
            <a:r>
              <a:rPr lang="zh-CN" altLang="en-US" sz="2000"/>
              <a:t>～</a:t>
            </a:r>
            <a:r>
              <a:rPr lang="en-US" altLang="zh-CN" sz="2000"/>
              <a:t>D</a:t>
            </a:r>
            <a:r>
              <a:rPr lang="en-US" altLang="zh-CN" sz="2000" baseline="-10000"/>
              <a:t>24</a:t>
            </a:r>
          </a:p>
        </p:txBody>
      </p:sp>
      <p:sp>
        <p:nvSpPr>
          <p:cNvPr id="109589" name="Rectangle 19"/>
          <p:cNvSpPr>
            <a:spLocks noChangeArrowheads="1"/>
          </p:cNvSpPr>
          <p:nvPr/>
        </p:nvSpPr>
        <p:spPr bwMode="auto">
          <a:xfrm>
            <a:off x="3506788" y="2790825"/>
            <a:ext cx="798512" cy="2176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存储体</a:t>
            </a:r>
          </a:p>
          <a:p>
            <a:pPr algn="ctr" eaLnBrk="0" hangingPunct="0"/>
            <a:r>
              <a:rPr lang="en-US" altLang="zh-CN" sz="2000"/>
              <a:t>2</a:t>
            </a:r>
          </a:p>
        </p:txBody>
      </p:sp>
      <p:sp>
        <p:nvSpPr>
          <p:cNvPr id="109590" name="Rectangle 20"/>
          <p:cNvSpPr>
            <a:spLocks noChangeArrowheads="1"/>
          </p:cNvSpPr>
          <p:nvPr/>
        </p:nvSpPr>
        <p:spPr bwMode="auto">
          <a:xfrm>
            <a:off x="5483225" y="2790825"/>
            <a:ext cx="798513" cy="2176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存储体</a:t>
            </a:r>
          </a:p>
          <a:p>
            <a:pPr algn="ctr" eaLnBrk="0" hangingPunct="0"/>
            <a:r>
              <a:rPr lang="en-US" altLang="zh-CN" sz="2000"/>
              <a:t>1</a:t>
            </a:r>
          </a:p>
        </p:txBody>
      </p:sp>
      <p:sp>
        <p:nvSpPr>
          <p:cNvPr id="109591" name="Rectangle 21"/>
          <p:cNvSpPr>
            <a:spLocks noChangeArrowheads="1"/>
          </p:cNvSpPr>
          <p:nvPr/>
        </p:nvSpPr>
        <p:spPr bwMode="auto">
          <a:xfrm>
            <a:off x="7407275" y="2816225"/>
            <a:ext cx="798513" cy="2174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存储体</a:t>
            </a:r>
          </a:p>
          <a:p>
            <a:pPr algn="ctr" eaLnBrk="0" hangingPunct="0"/>
            <a:r>
              <a:rPr lang="en-US" altLang="zh-CN" sz="2000"/>
              <a:t>0</a:t>
            </a:r>
          </a:p>
        </p:txBody>
      </p:sp>
      <p:sp>
        <p:nvSpPr>
          <p:cNvPr id="109592" name="Text Box 22"/>
          <p:cNvSpPr txBox="1">
            <a:spLocks noChangeArrowheads="1"/>
          </p:cNvSpPr>
          <p:nvPr/>
        </p:nvSpPr>
        <p:spPr bwMode="auto">
          <a:xfrm>
            <a:off x="7323138" y="4911725"/>
            <a:ext cx="1479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 </a:t>
            </a:r>
            <a:r>
              <a:rPr lang="zh-CN" altLang="en-US" sz="2000"/>
              <a:t>～</a:t>
            </a:r>
            <a:r>
              <a:rPr lang="en-US" altLang="zh-CN" sz="2000"/>
              <a:t>D</a:t>
            </a:r>
            <a:r>
              <a:rPr lang="en-US" altLang="zh-CN" sz="2000" baseline="-10000"/>
              <a:t>0</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E616796-42CC-4F0F-8F6A-BF9837FF2C0D}" type="datetime3">
              <a:rPr kumimoji="0" lang="zh-CN" altLang="en-US" sz="1400" smtClean="0"/>
              <a:pPr eaLnBrk="1" hangingPunct="1"/>
              <a:t>2016年11月14日星期一</a:t>
            </a:fld>
            <a:endParaRPr kumimoji="0" lang="en-US" altLang="zh-CN" sz="1400" smtClean="0"/>
          </a:p>
        </p:txBody>
      </p:sp>
      <p:sp>
        <p:nvSpPr>
          <p:cNvPr id="11059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059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p>
        </p:txBody>
      </p:sp>
      <p:sp>
        <p:nvSpPr>
          <p:cNvPr id="110597" name="Rectangle 3"/>
          <p:cNvSpPr>
            <a:spLocks noGrp="1" noChangeArrowheads="1"/>
          </p:cNvSpPr>
          <p:nvPr>
            <p:ph type="body" idx="1"/>
          </p:nvPr>
        </p:nvSpPr>
        <p:spPr>
          <a:xfrm>
            <a:off x="307975" y="874713"/>
            <a:ext cx="8226425" cy="5162550"/>
          </a:xfrm>
        </p:spPr>
        <p:txBody>
          <a:bodyPr/>
          <a:lstStyle/>
          <a:p>
            <a:pPr eaLnBrk="1" hangingPunct="1">
              <a:lnSpc>
                <a:spcPct val="80000"/>
              </a:lnSpc>
              <a:buFontTx/>
              <a:buNone/>
            </a:pPr>
            <a:r>
              <a:rPr lang="en-US" altLang="zh-CN" b="1" smtClean="0">
                <a:latin typeface="Times New Roman" pitchFamily="18" charset="0"/>
              </a:rPr>
              <a:t>4.64</a:t>
            </a:r>
            <a:r>
              <a:rPr lang="zh-CN" altLang="en-US" b="1" smtClean="0">
                <a:latin typeface="Times New Roman" pitchFamily="18" charset="0"/>
              </a:rPr>
              <a:t>位存储器接口</a:t>
            </a:r>
          </a:p>
          <a:p>
            <a:pPr eaLnBrk="1" hangingPunct="1">
              <a:buFontTx/>
              <a:buNone/>
            </a:pPr>
            <a:r>
              <a:rPr lang="zh-CN" altLang="en-US" b="1" smtClean="0">
                <a:latin typeface="Times New Roman" pitchFamily="18" charset="0"/>
              </a:rPr>
              <a:t>             </a:t>
            </a:r>
            <a:r>
              <a:rPr lang="en-US" altLang="zh-CN" b="1" smtClean="0">
                <a:latin typeface="Times New Roman" pitchFamily="18" charset="0"/>
              </a:rPr>
              <a:t>64</a:t>
            </a:r>
            <a:r>
              <a:rPr lang="zh-CN" altLang="en-US" b="1" smtClean="0">
                <a:latin typeface="Times New Roman" pitchFamily="18" charset="0"/>
              </a:rPr>
              <a:t>位微处理器的存储器系统由</a:t>
            </a:r>
            <a:r>
              <a:rPr lang="en-US" altLang="zh-CN" b="1" smtClean="0">
                <a:latin typeface="Times New Roman" pitchFamily="18" charset="0"/>
              </a:rPr>
              <a:t>8</a:t>
            </a:r>
            <a:r>
              <a:rPr lang="zh-CN" altLang="en-US" b="1" smtClean="0">
                <a:latin typeface="Times New Roman" pitchFamily="18" charset="0"/>
              </a:rPr>
              <a:t>个存储体组成，每个存储体的存储空间为</a:t>
            </a:r>
            <a:r>
              <a:rPr lang="en-US" altLang="zh-CN" b="1" smtClean="0">
                <a:latin typeface="Times New Roman" pitchFamily="18" charset="0"/>
              </a:rPr>
              <a:t>512MB</a:t>
            </a:r>
            <a:r>
              <a:rPr lang="zh-CN" altLang="en-US" b="1" smtClean="0">
                <a:latin typeface="Times New Roman" pitchFamily="18" charset="0"/>
              </a:rPr>
              <a:t>（</a:t>
            </a:r>
            <a:r>
              <a:rPr lang="en-US" altLang="zh-CN" b="1" smtClean="0">
                <a:latin typeface="Times New Roman" pitchFamily="18" charset="0"/>
              </a:rPr>
              <a:t>Pentium</a:t>
            </a:r>
            <a:r>
              <a:rPr lang="zh-CN" altLang="en-US" b="1" smtClean="0">
                <a:latin typeface="Times New Roman" pitchFamily="18" charset="0"/>
              </a:rPr>
              <a:t>）或</a:t>
            </a:r>
            <a:r>
              <a:rPr lang="en-US" altLang="zh-CN" b="1" smtClean="0">
                <a:latin typeface="Times New Roman" pitchFamily="18" charset="0"/>
              </a:rPr>
              <a:t>8GB</a:t>
            </a:r>
            <a:r>
              <a:rPr lang="zh-CN" altLang="en-US" b="1" smtClean="0">
                <a:latin typeface="Times New Roman" pitchFamily="18" charset="0"/>
              </a:rPr>
              <a:t>（</a:t>
            </a:r>
            <a:r>
              <a:rPr lang="en-US" altLang="zh-CN" b="1" smtClean="0">
                <a:latin typeface="Times New Roman" pitchFamily="18" charset="0"/>
              </a:rPr>
              <a:t>Pentium Pro)</a:t>
            </a:r>
            <a:r>
              <a:rPr lang="zh-CN" altLang="en-US" b="1" smtClean="0">
                <a:latin typeface="Times New Roman" pitchFamily="18" charset="0"/>
              </a:rPr>
              <a:t>，存储体选择通过选择信号</a:t>
            </a:r>
            <a:r>
              <a:rPr lang="en-US" altLang="zh-CN" b="1" smtClean="0">
                <a:latin typeface="Times New Roman" pitchFamily="18" charset="0"/>
              </a:rPr>
              <a:t>BE7 </a:t>
            </a:r>
            <a:r>
              <a:rPr lang="zh-CN" altLang="en-US" b="1" smtClean="0">
                <a:latin typeface="Times New Roman" pitchFamily="18" charset="0"/>
              </a:rPr>
              <a:t>～</a:t>
            </a:r>
            <a:r>
              <a:rPr lang="en-US" altLang="zh-CN" b="1" smtClean="0">
                <a:latin typeface="Times New Roman" pitchFamily="18" charset="0"/>
              </a:rPr>
              <a:t>BE0 </a:t>
            </a:r>
            <a:r>
              <a:rPr lang="zh-CN" altLang="en-US" b="1" smtClean="0">
                <a:latin typeface="Times New Roman" pitchFamily="18" charset="0"/>
              </a:rPr>
              <a:t>实现。如果要传送一个</a:t>
            </a:r>
            <a:r>
              <a:rPr lang="en-US" altLang="zh-CN" b="1" smtClean="0">
                <a:latin typeface="Times New Roman" pitchFamily="18" charset="0"/>
              </a:rPr>
              <a:t>64</a:t>
            </a:r>
            <a:r>
              <a:rPr lang="zh-CN" altLang="en-US" b="1" smtClean="0">
                <a:latin typeface="Times New Roman" pitchFamily="18" charset="0"/>
              </a:rPr>
              <a:t>位数，那么</a:t>
            </a:r>
            <a:r>
              <a:rPr lang="en-US" altLang="zh-CN" b="1" smtClean="0">
                <a:latin typeface="Times New Roman" pitchFamily="18" charset="0"/>
              </a:rPr>
              <a:t>8</a:t>
            </a:r>
            <a:r>
              <a:rPr lang="zh-CN" altLang="en-US" b="1" smtClean="0">
                <a:latin typeface="Times New Roman" pitchFamily="18" charset="0"/>
              </a:rPr>
              <a:t>个存储体都被选中；如果要传送一个</a:t>
            </a:r>
            <a:r>
              <a:rPr lang="en-US" altLang="zh-CN" b="1" smtClean="0">
                <a:latin typeface="Times New Roman" pitchFamily="18" charset="0"/>
              </a:rPr>
              <a:t>32</a:t>
            </a:r>
            <a:r>
              <a:rPr lang="zh-CN" altLang="en-US" b="1" smtClean="0">
                <a:latin typeface="Times New Roman" pitchFamily="18" charset="0"/>
              </a:rPr>
              <a:t>位数，那么</a:t>
            </a:r>
            <a:r>
              <a:rPr lang="en-US" altLang="zh-CN" b="1" smtClean="0">
                <a:latin typeface="Times New Roman" pitchFamily="18" charset="0"/>
              </a:rPr>
              <a:t>4</a:t>
            </a:r>
            <a:r>
              <a:rPr lang="zh-CN" altLang="en-US" b="1" smtClean="0">
                <a:latin typeface="Times New Roman" pitchFamily="18" charset="0"/>
              </a:rPr>
              <a:t>个存储体都被选中；若要传送一个</a:t>
            </a:r>
            <a:r>
              <a:rPr lang="en-US" altLang="zh-CN" b="1" smtClean="0">
                <a:latin typeface="Times New Roman" pitchFamily="18" charset="0"/>
              </a:rPr>
              <a:t>16</a:t>
            </a:r>
            <a:r>
              <a:rPr lang="zh-CN" altLang="en-US" b="1" smtClean="0">
                <a:latin typeface="Times New Roman" pitchFamily="18" charset="0"/>
              </a:rPr>
              <a:t>位数，则有</a:t>
            </a:r>
            <a:r>
              <a:rPr lang="en-US" altLang="zh-CN" b="1" smtClean="0">
                <a:latin typeface="Times New Roman" pitchFamily="18" charset="0"/>
              </a:rPr>
              <a:t>2</a:t>
            </a:r>
            <a:r>
              <a:rPr lang="zh-CN" altLang="en-US" b="1" smtClean="0">
                <a:latin typeface="Times New Roman" pitchFamily="18" charset="0"/>
              </a:rPr>
              <a:t>个存储体被选中；若传送的是</a:t>
            </a:r>
            <a:r>
              <a:rPr lang="en-US" altLang="zh-CN" b="1" smtClean="0">
                <a:latin typeface="Times New Roman" pitchFamily="18" charset="0"/>
              </a:rPr>
              <a:t>8</a:t>
            </a:r>
            <a:r>
              <a:rPr lang="zh-CN" altLang="en-US" b="1" smtClean="0">
                <a:latin typeface="Times New Roman" pitchFamily="18" charset="0"/>
              </a:rPr>
              <a:t>位数，只有一个存储体被选中。</a:t>
            </a:r>
          </a:p>
        </p:txBody>
      </p:sp>
      <p:sp>
        <p:nvSpPr>
          <p:cNvPr id="110598" name="Line 4"/>
          <p:cNvSpPr>
            <a:spLocks noChangeShapeType="1"/>
          </p:cNvSpPr>
          <p:nvPr/>
        </p:nvSpPr>
        <p:spPr bwMode="auto">
          <a:xfrm>
            <a:off x="7740650" y="292417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0599" name="Line 5"/>
          <p:cNvSpPr>
            <a:spLocks noChangeShapeType="1"/>
          </p:cNvSpPr>
          <p:nvPr/>
        </p:nvSpPr>
        <p:spPr bwMode="auto">
          <a:xfrm>
            <a:off x="6588125" y="2924175"/>
            <a:ext cx="5143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0C434A2-B7D7-471D-8599-D379D3F79C23}" type="datetime3">
              <a:rPr kumimoji="0" lang="zh-CN" altLang="en-US" sz="1400" smtClean="0"/>
              <a:pPr eaLnBrk="1" hangingPunct="1"/>
              <a:t>2016年11月14日星期一</a:t>
            </a:fld>
            <a:endParaRPr kumimoji="0" lang="en-US" altLang="zh-CN" sz="1400" smtClean="0"/>
          </a:p>
        </p:txBody>
      </p:sp>
      <p:sp>
        <p:nvSpPr>
          <p:cNvPr id="1116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162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5.5  </a:t>
            </a:r>
            <a:r>
              <a:rPr lang="zh-CN" altLang="en-US" sz="2400" smtClean="0">
                <a:latin typeface="Times New Roman" pitchFamily="18" charset="0"/>
              </a:rPr>
              <a:t>提高主存</a:t>
            </a:r>
            <a:r>
              <a:rPr lang="zh-CN" altLang="en-US" sz="2400" smtClean="0">
                <a:latin typeface="宋体" pitchFamily="2" charset="-122"/>
              </a:rPr>
              <a:t>读写速度的技术</a:t>
            </a:r>
            <a:endParaRPr lang="zh-CN" altLang="en-US" smtClean="0">
              <a:latin typeface="宋体" pitchFamily="2" charset="-122"/>
            </a:endParaRPr>
          </a:p>
        </p:txBody>
      </p:sp>
      <p:sp>
        <p:nvSpPr>
          <p:cNvPr id="454659" name="Rectangle 3"/>
          <p:cNvSpPr>
            <a:spLocks noGrp="1" noChangeArrowheads="1"/>
          </p:cNvSpPr>
          <p:nvPr>
            <p:ph type="body" idx="1"/>
          </p:nvPr>
        </p:nvSpPr>
        <p:spPr>
          <a:xfrm>
            <a:off x="288925" y="798513"/>
            <a:ext cx="8321675" cy="5907087"/>
          </a:xfrm>
        </p:spPr>
        <p:txBody>
          <a:bodyPr/>
          <a:lstStyle/>
          <a:p>
            <a:pPr eaLnBrk="1" hangingPunct="1">
              <a:lnSpc>
                <a:spcPct val="80000"/>
              </a:lnSpc>
              <a:buFontTx/>
              <a:buNone/>
            </a:pPr>
            <a:r>
              <a:rPr lang="en-US" altLang="zh-CN" b="1" smtClean="0">
                <a:solidFill>
                  <a:srgbClr val="990000"/>
                </a:solidFill>
                <a:latin typeface="Times New Roman" pitchFamily="18" charset="0"/>
                <a:cs typeface="Times New Roman" pitchFamily="18" charset="0"/>
              </a:rPr>
              <a:t>5.5.1 </a:t>
            </a:r>
            <a:r>
              <a:rPr lang="en-US" altLang="zh-CN" b="1" smtClean="0">
                <a:solidFill>
                  <a:srgbClr val="990000"/>
                </a:solidFill>
                <a:latin typeface="Times New Roman" pitchFamily="18" charset="0"/>
              </a:rPr>
              <a:t>RAM</a:t>
            </a:r>
            <a:r>
              <a:rPr lang="zh-CN" altLang="en-US" b="1" smtClean="0">
                <a:solidFill>
                  <a:srgbClr val="990000"/>
                </a:solidFill>
                <a:latin typeface="Times New Roman" pitchFamily="18" charset="0"/>
              </a:rPr>
              <a:t>与</a:t>
            </a:r>
            <a:r>
              <a:rPr lang="en-US" altLang="zh-CN" b="1" smtClean="0">
                <a:solidFill>
                  <a:srgbClr val="990000"/>
                </a:solidFill>
                <a:latin typeface="Times New Roman" pitchFamily="18" charset="0"/>
              </a:rPr>
              <a:t>CPU</a:t>
            </a:r>
            <a:r>
              <a:rPr lang="zh-CN" altLang="en-US" b="1" smtClean="0">
                <a:solidFill>
                  <a:srgbClr val="990000"/>
                </a:solidFill>
                <a:latin typeface="Times New Roman" pitchFamily="18" charset="0"/>
              </a:rPr>
              <a:t>速度的匹配 </a:t>
            </a:r>
            <a:endParaRPr lang="zh-CN" altLang="en-US" b="1" smtClean="0">
              <a:latin typeface="Times New Roman" pitchFamily="18" charset="0"/>
              <a:cs typeface="Times New Roman" pitchFamily="18" charset="0"/>
            </a:endParaRPr>
          </a:p>
          <a:p>
            <a:pPr eaLnBrk="1" hangingPunct="1">
              <a:lnSpc>
                <a:spcPct val="80000"/>
              </a:lnSpc>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RAM</a:t>
            </a:r>
            <a:r>
              <a:rPr lang="zh-CN" altLang="en-US" b="1" smtClean="0">
                <a:latin typeface="Times New Roman" pitchFamily="18" charset="0"/>
              </a:rPr>
              <a:t>的速度通常以</a:t>
            </a:r>
            <a:r>
              <a:rPr lang="en-US" altLang="zh-CN" b="1" smtClean="0">
                <a:latin typeface="Times New Roman" pitchFamily="18" charset="0"/>
                <a:cs typeface="Times New Roman" pitchFamily="18" charset="0"/>
              </a:rPr>
              <a:t>ns</a:t>
            </a:r>
            <a:r>
              <a:rPr lang="zh-CN" altLang="en-US" b="1" smtClean="0">
                <a:latin typeface="Times New Roman" pitchFamily="18" charset="0"/>
              </a:rPr>
              <a:t>表示，而</a:t>
            </a:r>
            <a:r>
              <a:rPr lang="en-US" altLang="zh-CN" b="1" smtClean="0">
                <a:latin typeface="Times New Roman" pitchFamily="18" charset="0"/>
                <a:cs typeface="Times New Roman" pitchFamily="18" charset="0"/>
              </a:rPr>
              <a:t>CPU</a:t>
            </a:r>
            <a:r>
              <a:rPr lang="zh-CN" altLang="en-US" b="1" smtClean="0">
                <a:latin typeface="Times New Roman" pitchFamily="18" charset="0"/>
              </a:rPr>
              <a:t>速度总是被表示为</a:t>
            </a:r>
            <a:r>
              <a:rPr lang="en-US" altLang="zh-CN" b="1" smtClean="0">
                <a:latin typeface="Times New Roman" pitchFamily="18" charset="0"/>
                <a:cs typeface="Times New Roman" pitchFamily="18" charset="0"/>
              </a:rPr>
              <a:t>MHz</a:t>
            </a:r>
            <a:r>
              <a:rPr lang="zh-CN" altLang="en-US" b="1" smtClean="0">
                <a:latin typeface="Times New Roman" pitchFamily="18" charset="0"/>
              </a:rPr>
              <a:t>，最近一些更快更新的</a:t>
            </a:r>
            <a:r>
              <a:rPr lang="en-US" altLang="zh-CN" b="1" smtClean="0">
                <a:latin typeface="Times New Roman" pitchFamily="18" charset="0"/>
                <a:cs typeface="Times New Roman" pitchFamily="18" charset="0"/>
              </a:rPr>
              <a:t>RAM</a:t>
            </a:r>
            <a:r>
              <a:rPr lang="zh-CN" altLang="en-US" b="1" smtClean="0">
                <a:latin typeface="Times New Roman" pitchFamily="18" charset="0"/>
              </a:rPr>
              <a:t>也用</a:t>
            </a:r>
            <a:r>
              <a:rPr lang="en-US" altLang="zh-CN" b="1" smtClean="0">
                <a:latin typeface="Times New Roman" pitchFamily="18" charset="0"/>
                <a:cs typeface="Times New Roman" pitchFamily="18" charset="0"/>
              </a:rPr>
              <a:t>MHz</a:t>
            </a:r>
            <a:r>
              <a:rPr lang="zh-CN" altLang="en-US" b="1" smtClean="0">
                <a:latin typeface="Times New Roman" pitchFamily="18" charset="0"/>
              </a:rPr>
              <a:t>来表示速度。</a:t>
            </a:r>
            <a:endParaRPr lang="zh-CN" altLang="en-US" b="1" smtClean="0">
              <a:latin typeface="宋体" pitchFamily="2" charset="-122"/>
            </a:endParaRPr>
          </a:p>
          <a:p>
            <a:pPr eaLnBrk="1" hangingPunct="1">
              <a:lnSpc>
                <a:spcPct val="80000"/>
              </a:lnSpc>
              <a:buFontTx/>
              <a:buNone/>
            </a:pPr>
            <a:r>
              <a:rPr lang="zh-CN" altLang="en-US" b="1" smtClean="0">
                <a:latin typeface="Times New Roman" pitchFamily="18" charset="0"/>
              </a:rPr>
              <a:t>            我们希望</a:t>
            </a:r>
            <a:r>
              <a:rPr lang="en-US" altLang="zh-CN" b="1" smtClean="0">
                <a:latin typeface="Times New Roman" pitchFamily="18" charset="0"/>
                <a:cs typeface="Times New Roman" pitchFamily="18" charset="0"/>
              </a:rPr>
              <a:t>RAM</a:t>
            </a:r>
            <a:r>
              <a:rPr lang="zh-CN" altLang="en-US" b="1" smtClean="0">
                <a:latin typeface="Times New Roman" pitchFamily="18" charset="0"/>
              </a:rPr>
              <a:t>的速度与</a:t>
            </a:r>
            <a:r>
              <a:rPr lang="en-US" altLang="zh-CN" b="1" smtClean="0">
                <a:latin typeface="Times New Roman" pitchFamily="18" charset="0"/>
                <a:cs typeface="Times New Roman" pitchFamily="18" charset="0"/>
              </a:rPr>
              <a:t>CPU</a:t>
            </a:r>
            <a:r>
              <a:rPr lang="zh-CN" altLang="en-US" b="1" smtClean="0">
                <a:latin typeface="Times New Roman" pitchFamily="18" charset="0"/>
              </a:rPr>
              <a:t>速度相等，然而实际</a:t>
            </a:r>
            <a:r>
              <a:rPr lang="en-US" altLang="zh-CN" b="1" smtClean="0">
                <a:latin typeface="Times New Roman" pitchFamily="18" charset="0"/>
                <a:cs typeface="Times New Roman" pitchFamily="18" charset="0"/>
              </a:rPr>
              <a:t>RAM</a:t>
            </a:r>
            <a:r>
              <a:rPr lang="zh-CN" altLang="en-US" b="1" smtClean="0">
                <a:latin typeface="Times New Roman" pitchFamily="18" charset="0"/>
              </a:rPr>
              <a:t>的速度远远落后于</a:t>
            </a:r>
            <a:r>
              <a:rPr lang="en-US" altLang="zh-CN" b="1" smtClean="0">
                <a:latin typeface="Times New Roman" pitchFamily="18" charset="0"/>
                <a:cs typeface="Times New Roman" pitchFamily="18" charset="0"/>
              </a:rPr>
              <a:t>CPU</a:t>
            </a:r>
            <a:r>
              <a:rPr lang="zh-CN" altLang="en-US" b="1" smtClean="0">
                <a:latin typeface="Times New Roman" pitchFamily="18" charset="0"/>
              </a:rPr>
              <a:t>的速度。以</a:t>
            </a:r>
            <a:r>
              <a:rPr lang="en-US" altLang="zh-CN" b="1" smtClean="0">
                <a:latin typeface="Times New Roman" pitchFamily="18" charset="0"/>
                <a:cs typeface="Times New Roman" pitchFamily="18" charset="0"/>
              </a:rPr>
              <a:t>PC</a:t>
            </a:r>
            <a:r>
              <a:rPr lang="zh-CN" altLang="en-US" b="1" smtClean="0">
                <a:latin typeface="Times New Roman" pitchFamily="18" charset="0"/>
              </a:rPr>
              <a:t>机为例，在</a:t>
            </a:r>
            <a:r>
              <a:rPr lang="en-US" altLang="zh-CN" b="1" smtClean="0">
                <a:latin typeface="Times New Roman" pitchFamily="18" charset="0"/>
                <a:cs typeface="Times New Roman" pitchFamily="18" charset="0"/>
              </a:rPr>
              <a:t>1998</a:t>
            </a:r>
            <a:r>
              <a:rPr lang="zh-CN" altLang="en-US" b="1" smtClean="0">
                <a:latin typeface="Times New Roman" pitchFamily="18" charset="0"/>
              </a:rPr>
              <a:t>年以前，</a:t>
            </a:r>
            <a:r>
              <a:rPr lang="en-US" altLang="zh-CN" b="1" smtClean="0">
                <a:latin typeface="Times New Roman" pitchFamily="18" charset="0"/>
                <a:cs typeface="Times New Roman" pitchFamily="18" charset="0"/>
              </a:rPr>
              <a:t>DRAM</a:t>
            </a:r>
            <a:r>
              <a:rPr lang="zh-CN" altLang="en-US" b="1" smtClean="0">
                <a:latin typeface="Times New Roman" pitchFamily="18" charset="0"/>
              </a:rPr>
              <a:t>的存取时间为</a:t>
            </a:r>
            <a:r>
              <a:rPr lang="en-US" altLang="zh-CN" b="1" smtClean="0">
                <a:latin typeface="Times New Roman" pitchFamily="18" charset="0"/>
                <a:cs typeface="Times New Roman" pitchFamily="18" charset="0"/>
              </a:rPr>
              <a:t>60ns</a:t>
            </a:r>
            <a:r>
              <a:rPr lang="zh-CN" altLang="en-US" b="1" smtClean="0">
                <a:latin typeface="Times New Roman" pitchFamily="18" charset="0"/>
              </a:rPr>
              <a:t>或更大，这相当于</a:t>
            </a:r>
            <a:r>
              <a:rPr lang="en-US" altLang="zh-CN" b="1" smtClean="0">
                <a:latin typeface="Times New Roman" pitchFamily="18" charset="0"/>
                <a:cs typeface="Times New Roman" pitchFamily="18" charset="0"/>
              </a:rPr>
              <a:t>16.7MHz</a:t>
            </a:r>
            <a:r>
              <a:rPr lang="zh-CN" altLang="en-US" b="1" smtClean="0">
                <a:latin typeface="Times New Roman" pitchFamily="18" charset="0"/>
              </a:rPr>
              <a:t>或更慢的速度，而当时</a:t>
            </a:r>
            <a:r>
              <a:rPr lang="en-US" altLang="zh-CN" b="1" smtClean="0">
                <a:latin typeface="Times New Roman" pitchFamily="18" charset="0"/>
                <a:cs typeface="Times New Roman" pitchFamily="18" charset="0"/>
              </a:rPr>
              <a:t>CPU</a:t>
            </a:r>
            <a:r>
              <a:rPr lang="zh-CN" altLang="en-US" b="1" smtClean="0">
                <a:latin typeface="Times New Roman" pitchFamily="18" charset="0"/>
              </a:rPr>
              <a:t>的速度已达到</a:t>
            </a:r>
            <a:r>
              <a:rPr lang="en-US" altLang="zh-CN" b="1" smtClean="0">
                <a:latin typeface="Times New Roman" pitchFamily="18" charset="0"/>
                <a:cs typeface="Times New Roman" pitchFamily="18" charset="0"/>
              </a:rPr>
              <a:t>300MHz</a:t>
            </a:r>
            <a:r>
              <a:rPr lang="zh-CN" altLang="en-US" b="1" smtClean="0">
                <a:latin typeface="Times New Roman" pitchFamily="18" charset="0"/>
              </a:rPr>
              <a:t>或更高的速度，两者之间存在着很大的差距。目前</a:t>
            </a:r>
            <a:r>
              <a:rPr lang="en-US" altLang="zh-CN" b="1" smtClean="0">
                <a:latin typeface="Times New Roman" pitchFamily="18" charset="0"/>
                <a:cs typeface="Times New Roman" pitchFamily="18" charset="0"/>
              </a:rPr>
              <a:t>RAM</a:t>
            </a:r>
            <a:r>
              <a:rPr lang="zh-CN" altLang="en-US" b="1" smtClean="0">
                <a:latin typeface="Times New Roman" pitchFamily="18" charset="0"/>
              </a:rPr>
              <a:t>的速度达到</a:t>
            </a:r>
            <a:r>
              <a:rPr lang="en-US" altLang="zh-CN" b="1" smtClean="0">
                <a:latin typeface="Times New Roman" pitchFamily="18" charset="0"/>
                <a:cs typeface="Times New Roman" pitchFamily="18" charset="0"/>
              </a:rPr>
              <a:t>100MHz</a:t>
            </a:r>
            <a:r>
              <a:rPr lang="zh-CN" altLang="en-US" b="1" smtClean="0">
                <a:latin typeface="Times New Roman" pitchFamily="18" charset="0"/>
              </a:rPr>
              <a:t>～</a:t>
            </a:r>
            <a:r>
              <a:rPr lang="en-US" altLang="zh-CN" b="1" smtClean="0">
                <a:latin typeface="Times New Roman" pitchFamily="18" charset="0"/>
                <a:cs typeface="Times New Roman" pitchFamily="18" charset="0"/>
              </a:rPr>
              <a:t>266MHz</a:t>
            </a:r>
            <a:r>
              <a:rPr lang="zh-CN" altLang="en-US" b="1" smtClean="0">
                <a:latin typeface="Times New Roman" pitchFamily="18" charset="0"/>
              </a:rPr>
              <a:t>，更高的</a:t>
            </a:r>
            <a:r>
              <a:rPr lang="en-US" altLang="zh-CN" b="1" smtClean="0">
                <a:latin typeface="Times New Roman" pitchFamily="18" charset="0"/>
                <a:cs typeface="Times New Roman" pitchFamily="18" charset="0"/>
              </a:rPr>
              <a:t>RAM</a:t>
            </a:r>
            <a:r>
              <a:rPr lang="zh-CN" altLang="en-US" b="1" smtClean="0">
                <a:latin typeface="Times New Roman" pitchFamily="18" charset="0"/>
              </a:rPr>
              <a:t>带宽可达到</a:t>
            </a:r>
            <a:r>
              <a:rPr lang="en-US" altLang="zh-CN" b="1" smtClean="0">
                <a:latin typeface="Times New Roman" pitchFamily="18" charset="0"/>
                <a:cs typeface="Times New Roman" pitchFamily="18" charset="0"/>
              </a:rPr>
              <a:t>2.12GB/s</a:t>
            </a:r>
            <a:r>
              <a:rPr lang="zh-CN" altLang="en-US" b="1" smtClean="0">
                <a:latin typeface="Times New Roman" pitchFamily="18" charset="0"/>
              </a:rPr>
              <a:t>，而</a:t>
            </a:r>
            <a:r>
              <a:rPr lang="en-US" altLang="zh-CN" b="1" smtClean="0">
                <a:latin typeface="Times New Roman" pitchFamily="18" charset="0"/>
                <a:cs typeface="Times New Roman" pitchFamily="18" charset="0"/>
              </a:rPr>
              <a:t>CPU</a:t>
            </a:r>
            <a:r>
              <a:rPr lang="zh-CN" altLang="en-US" b="1" smtClean="0">
                <a:latin typeface="Times New Roman" pitchFamily="18" charset="0"/>
              </a:rPr>
              <a:t>的速度则达到了</a:t>
            </a:r>
            <a:r>
              <a:rPr lang="en-US" altLang="zh-CN" b="1" smtClean="0">
                <a:latin typeface="Times New Roman" pitchFamily="18" charset="0"/>
                <a:cs typeface="Times New Roman" pitchFamily="18" charset="0"/>
              </a:rPr>
              <a:t>2GHz</a:t>
            </a:r>
            <a:r>
              <a:rPr lang="zh-CN" altLang="en-US" b="1" smtClean="0">
                <a:latin typeface="Times New Roman" pitchFamily="18" charset="0"/>
              </a:rPr>
              <a:t>或更快。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4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4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0C434A2-B7D7-471D-8599-D379D3F79C23}" type="datetime3">
              <a:rPr kumimoji="0" lang="zh-CN" altLang="en-US" sz="1400" smtClean="0"/>
              <a:pPr eaLnBrk="1" hangingPunct="1"/>
              <a:t>2016年11月14日星期一</a:t>
            </a:fld>
            <a:endParaRPr kumimoji="0" lang="en-US" altLang="zh-CN" sz="1400" smtClean="0"/>
          </a:p>
        </p:txBody>
      </p:sp>
      <p:sp>
        <p:nvSpPr>
          <p:cNvPr id="1116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162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5.5  </a:t>
            </a:r>
            <a:r>
              <a:rPr lang="zh-CN" altLang="en-US" sz="2400" smtClean="0">
                <a:latin typeface="Times New Roman" pitchFamily="18" charset="0"/>
              </a:rPr>
              <a:t>提高主存</a:t>
            </a:r>
            <a:r>
              <a:rPr lang="zh-CN" altLang="en-US" sz="2400" smtClean="0">
                <a:latin typeface="宋体" pitchFamily="2" charset="-122"/>
              </a:rPr>
              <a:t>读写速度的技术</a:t>
            </a:r>
            <a:endParaRPr lang="zh-CN" altLang="en-US" smtClean="0">
              <a:latin typeface="宋体" pitchFamily="2" charset="-122"/>
            </a:endParaRPr>
          </a:p>
        </p:txBody>
      </p:sp>
      <p:sp>
        <p:nvSpPr>
          <p:cNvPr id="454659" name="Rectangle 3"/>
          <p:cNvSpPr>
            <a:spLocks noGrp="1" noChangeArrowheads="1"/>
          </p:cNvSpPr>
          <p:nvPr>
            <p:ph type="body" idx="1"/>
          </p:nvPr>
        </p:nvSpPr>
        <p:spPr>
          <a:xfrm>
            <a:off x="288925" y="908720"/>
            <a:ext cx="8321675" cy="5796880"/>
          </a:xfrm>
        </p:spPr>
        <p:txBody>
          <a:bodyPr/>
          <a:lstStyle/>
          <a:p>
            <a:pPr eaLnBrk="1" hangingPunct="1">
              <a:lnSpc>
                <a:spcPct val="80000"/>
              </a:lnSpc>
              <a:buFontTx/>
              <a:buNone/>
            </a:pPr>
            <a:r>
              <a:rPr lang="zh-CN" altLang="en-US" b="1" dirty="0" smtClean="0">
                <a:latin typeface="Times New Roman" pitchFamily="18" charset="0"/>
              </a:rPr>
              <a:t>为了提高主存的读写速度，思路是什么？</a:t>
            </a:r>
            <a:endParaRPr lang="en-US" altLang="zh-CN" b="1" dirty="0" smtClean="0">
              <a:latin typeface="Times New Roman" pitchFamily="18" charset="0"/>
            </a:endParaRPr>
          </a:p>
          <a:p>
            <a:pPr eaLnBrk="1" hangingPunct="1">
              <a:lnSpc>
                <a:spcPct val="80000"/>
              </a:lnSpc>
              <a:buFontTx/>
              <a:buNone/>
            </a:pPr>
            <a:r>
              <a:rPr lang="zh-CN" altLang="en-US" b="1" dirty="0" smtClean="0">
                <a:solidFill>
                  <a:srgbClr val="FF5050"/>
                </a:solidFill>
                <a:latin typeface="Times New Roman" pitchFamily="18" charset="0"/>
              </a:rPr>
              <a:t>硬件原材料及制造工艺？</a:t>
            </a:r>
            <a:endParaRPr lang="en-US" altLang="zh-CN" b="1" dirty="0" smtClean="0">
              <a:solidFill>
                <a:srgbClr val="FF5050"/>
              </a:solidFill>
              <a:latin typeface="Times New Roman" pitchFamily="18" charset="0"/>
            </a:endParaRPr>
          </a:p>
          <a:p>
            <a:pPr eaLnBrk="1" hangingPunct="1">
              <a:lnSpc>
                <a:spcPct val="80000"/>
              </a:lnSpc>
              <a:buFontTx/>
              <a:buNone/>
            </a:pPr>
            <a:r>
              <a:rPr lang="en-US" altLang="zh-CN" b="1" dirty="0" smtClean="0">
                <a:solidFill>
                  <a:srgbClr val="0000CC"/>
                </a:solidFill>
                <a:latin typeface="Times New Roman" pitchFamily="18" charset="0"/>
              </a:rPr>
              <a:t>	SRAM</a:t>
            </a:r>
            <a:r>
              <a:rPr lang="zh-CN" altLang="en-US" b="1" dirty="0" smtClean="0">
                <a:solidFill>
                  <a:srgbClr val="0000CC"/>
                </a:solidFill>
                <a:latin typeface="Times New Roman" pitchFamily="18" charset="0"/>
              </a:rPr>
              <a:t>，</a:t>
            </a:r>
            <a:r>
              <a:rPr lang="en-US" altLang="zh-CN" b="1" dirty="0" smtClean="0">
                <a:solidFill>
                  <a:srgbClr val="0000CC"/>
                </a:solidFill>
                <a:latin typeface="Times New Roman" pitchFamily="18" charset="0"/>
              </a:rPr>
              <a:t>DRAM</a:t>
            </a:r>
            <a:r>
              <a:rPr lang="zh-CN" altLang="en-US" b="1" dirty="0" smtClean="0">
                <a:solidFill>
                  <a:srgbClr val="0000CC"/>
                </a:solidFill>
                <a:latin typeface="Times New Roman" pitchFamily="18" charset="0"/>
              </a:rPr>
              <a:t>，</a:t>
            </a:r>
            <a:r>
              <a:rPr lang="en-US" altLang="zh-CN" b="1" dirty="0" smtClean="0">
                <a:solidFill>
                  <a:srgbClr val="0000CC"/>
                </a:solidFill>
                <a:latin typeface="Times New Roman" pitchFamily="18" charset="0"/>
              </a:rPr>
              <a:t>SDRAM</a:t>
            </a:r>
          </a:p>
          <a:p>
            <a:pPr eaLnBrk="1" hangingPunct="1">
              <a:lnSpc>
                <a:spcPct val="80000"/>
              </a:lnSpc>
              <a:buFontTx/>
              <a:buNone/>
            </a:pPr>
            <a:r>
              <a:rPr lang="zh-CN" altLang="en-US" b="1" dirty="0" smtClean="0">
                <a:solidFill>
                  <a:srgbClr val="FF5050"/>
                </a:solidFill>
                <a:latin typeface="Times New Roman" pitchFamily="18" charset="0"/>
              </a:rPr>
              <a:t>不同的调度访问方式？</a:t>
            </a:r>
            <a:endParaRPr lang="en-US" altLang="zh-CN" b="1" dirty="0" smtClean="0">
              <a:solidFill>
                <a:srgbClr val="FF5050"/>
              </a:solidFill>
              <a:latin typeface="Times New Roman" pitchFamily="18" charset="0"/>
            </a:endParaRPr>
          </a:p>
          <a:p>
            <a:pPr eaLnBrk="1" hangingPunct="1">
              <a:lnSpc>
                <a:spcPct val="80000"/>
              </a:lnSpc>
              <a:buFontTx/>
              <a:buNone/>
            </a:pPr>
            <a:r>
              <a:rPr lang="en-US" altLang="zh-CN" b="1" dirty="0" smtClean="0">
                <a:solidFill>
                  <a:srgbClr val="0000CC"/>
                </a:solidFill>
                <a:latin typeface="Times New Roman" pitchFamily="18" charset="0"/>
              </a:rPr>
              <a:t>	</a:t>
            </a:r>
            <a:r>
              <a:rPr lang="zh-CN" altLang="en-US" b="1" dirty="0" smtClean="0">
                <a:solidFill>
                  <a:srgbClr val="0000CC"/>
                </a:solidFill>
                <a:latin typeface="Times New Roman" pitchFamily="18" charset="0"/>
              </a:rPr>
              <a:t>多通道技术</a:t>
            </a:r>
            <a:endParaRPr lang="en-US" altLang="zh-CN" b="1" dirty="0" smtClean="0">
              <a:solidFill>
                <a:srgbClr val="0000CC"/>
              </a:solidFill>
              <a:latin typeface="Times New Roman" pitchFamily="18" charset="0"/>
            </a:endParaRPr>
          </a:p>
          <a:p>
            <a:pPr eaLnBrk="1" hangingPunct="1">
              <a:lnSpc>
                <a:spcPct val="80000"/>
              </a:lnSpc>
              <a:buFontTx/>
              <a:buNone/>
            </a:pPr>
            <a:r>
              <a:rPr lang="en-US" altLang="zh-CN" b="1" dirty="0" smtClean="0">
                <a:solidFill>
                  <a:srgbClr val="0000CC"/>
                </a:solidFill>
                <a:latin typeface="Times New Roman" pitchFamily="18" charset="0"/>
              </a:rPr>
              <a:t>	</a:t>
            </a:r>
            <a:r>
              <a:rPr lang="zh-CN" altLang="en-US" b="1" dirty="0" smtClean="0">
                <a:solidFill>
                  <a:srgbClr val="0000CC"/>
                </a:solidFill>
                <a:latin typeface="Times New Roman" pitchFamily="18" charset="0"/>
              </a:rPr>
              <a:t>多体</a:t>
            </a:r>
            <a:r>
              <a:rPr lang="zh-CN" altLang="en-US" b="1" dirty="0" smtClean="0">
                <a:solidFill>
                  <a:srgbClr val="0000CC"/>
                </a:solidFill>
                <a:latin typeface="Times New Roman" pitchFamily="18" charset="0"/>
              </a:rPr>
              <a:t>交叉存储技术</a:t>
            </a:r>
            <a:endParaRPr lang="en-US" altLang="zh-CN" b="1" dirty="0" smtClean="0">
              <a:solidFill>
                <a:srgbClr val="0000CC"/>
              </a:solidFill>
              <a:latin typeface="Times New Roman" pitchFamily="18" charset="0"/>
            </a:endParaRPr>
          </a:p>
          <a:p>
            <a:pPr eaLnBrk="1" hangingPunct="1">
              <a:lnSpc>
                <a:spcPct val="80000"/>
              </a:lnSpc>
              <a:buFontTx/>
              <a:buNone/>
            </a:pPr>
            <a:r>
              <a:rPr lang="zh-CN" altLang="en-US" b="1" dirty="0" smtClean="0">
                <a:solidFill>
                  <a:srgbClr val="FF5050"/>
                </a:solidFill>
                <a:latin typeface="Times New Roman" pitchFamily="18" charset="0"/>
              </a:rPr>
              <a:t>增加存储体</a:t>
            </a:r>
            <a:endParaRPr lang="en-US" altLang="zh-CN" b="1" dirty="0" smtClean="0">
              <a:solidFill>
                <a:srgbClr val="FF5050"/>
              </a:solidFill>
              <a:latin typeface="Times New Roman" pitchFamily="18" charset="0"/>
            </a:endParaRPr>
          </a:p>
          <a:p>
            <a:pPr eaLnBrk="1" hangingPunct="1">
              <a:lnSpc>
                <a:spcPct val="80000"/>
              </a:lnSpc>
              <a:buFontTx/>
              <a:buNone/>
            </a:pPr>
            <a:r>
              <a:rPr lang="en-US" altLang="zh-CN" b="1" dirty="0">
                <a:solidFill>
                  <a:srgbClr val="0000CC"/>
                </a:solidFill>
                <a:latin typeface="Times New Roman" pitchFamily="18" charset="0"/>
              </a:rPr>
              <a:t>	</a:t>
            </a:r>
            <a:r>
              <a:rPr lang="en-US" altLang="zh-CN" b="1" dirty="0" smtClean="0">
                <a:solidFill>
                  <a:srgbClr val="0000CC"/>
                </a:solidFill>
                <a:latin typeface="Times New Roman" pitchFamily="18" charset="0"/>
              </a:rPr>
              <a:t>Cache</a:t>
            </a:r>
            <a:endParaRPr lang="zh-CN" altLang="en-US" b="1" dirty="0" smtClean="0">
              <a:solidFill>
                <a:srgbClr val="0000CC"/>
              </a:solidFill>
              <a:latin typeface="Times New Roman" pitchFamily="18" charset="0"/>
            </a:endParaRPr>
          </a:p>
        </p:txBody>
      </p:sp>
    </p:spTree>
    <p:extLst>
      <p:ext uri="{BB962C8B-B14F-4D97-AF65-F5344CB8AC3E}">
        <p14:creationId xmlns:p14="http://schemas.microsoft.com/office/powerpoint/2010/main" val="34060168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4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4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46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46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061B5A5-AB02-4C93-8E0A-F6184F277561}" type="datetime3">
              <a:rPr kumimoji="0" lang="zh-CN" altLang="en-US" sz="1400" smtClean="0"/>
              <a:pPr eaLnBrk="1" hangingPunct="1"/>
              <a:t>2016年11月14日星期一</a:t>
            </a:fld>
            <a:endParaRPr kumimoji="0" lang="en-US" altLang="zh-CN" sz="1400" smtClean="0"/>
          </a:p>
        </p:txBody>
      </p:sp>
      <p:sp>
        <p:nvSpPr>
          <p:cNvPr id="11264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55683" name="Rectangle 3"/>
          <p:cNvSpPr>
            <a:spLocks noGrp="1" noChangeArrowheads="1"/>
          </p:cNvSpPr>
          <p:nvPr>
            <p:ph type="body" idx="1"/>
          </p:nvPr>
        </p:nvSpPr>
        <p:spPr>
          <a:xfrm>
            <a:off x="288925" y="798513"/>
            <a:ext cx="8321675" cy="5221287"/>
          </a:xfrm>
        </p:spPr>
        <p:txBody>
          <a:bodyPr/>
          <a:lstStyle/>
          <a:p>
            <a:pPr eaLnBrk="1" hangingPunct="1">
              <a:lnSpc>
                <a:spcPct val="80000"/>
              </a:lnSpc>
              <a:buFontTx/>
              <a:buNone/>
            </a:pPr>
            <a:r>
              <a:rPr lang="en-US" altLang="zh-CN" b="1" smtClean="0">
                <a:solidFill>
                  <a:srgbClr val="800000"/>
                </a:solidFill>
                <a:latin typeface="Times New Roman" pitchFamily="18" charset="0"/>
                <a:cs typeface="Times New Roman" pitchFamily="18" charset="0"/>
              </a:rPr>
              <a:t>5.5.2 FPM DRAM</a:t>
            </a:r>
            <a:r>
              <a:rPr lang="zh-CN" altLang="en-US" b="1" smtClean="0">
                <a:solidFill>
                  <a:srgbClr val="800000"/>
                </a:solidFill>
                <a:latin typeface="Times New Roman" pitchFamily="18" charset="0"/>
              </a:rPr>
              <a:t>（快速页模式随机存储器）</a:t>
            </a:r>
          </a:p>
          <a:p>
            <a:pPr eaLnBrk="1" hangingPunct="1">
              <a:lnSpc>
                <a:spcPct val="80000"/>
              </a:lnSpc>
              <a:buFontTx/>
              <a:buNone/>
            </a:pPr>
            <a:r>
              <a:rPr lang="zh-CN" altLang="en-US" b="1" smtClean="0">
                <a:latin typeface="Times New Roman" pitchFamily="18" charset="0"/>
              </a:rPr>
              <a:t>            传统的</a:t>
            </a:r>
            <a:r>
              <a:rPr lang="en-US" altLang="zh-CN" b="1" smtClean="0">
                <a:latin typeface="Times New Roman" pitchFamily="18" charset="0"/>
                <a:cs typeface="Times New Roman" pitchFamily="18" charset="0"/>
              </a:rPr>
              <a:t>DRAM</a:t>
            </a:r>
            <a:r>
              <a:rPr lang="zh-CN" altLang="en-US" b="1" smtClean="0">
                <a:latin typeface="Times New Roman" pitchFamily="18" charset="0"/>
              </a:rPr>
              <a:t>在存取数据时，必须分别输入行地址和列地址信息，而</a:t>
            </a:r>
            <a:r>
              <a:rPr lang="en-US" altLang="zh-CN" b="1" smtClean="0">
                <a:latin typeface="Times New Roman" pitchFamily="18" charset="0"/>
                <a:cs typeface="Times New Roman" pitchFamily="18" charset="0"/>
              </a:rPr>
              <a:t>FPM DRAM</a:t>
            </a:r>
            <a:r>
              <a:rPr lang="zh-CN" altLang="en-US" b="1" smtClean="0">
                <a:latin typeface="Times New Roman" pitchFamily="18" charset="0"/>
              </a:rPr>
              <a:t>对这种方式做了改进。</a:t>
            </a:r>
            <a:r>
              <a:rPr lang="en-US" altLang="zh-CN" b="1" smtClean="0">
                <a:latin typeface="Times New Roman" pitchFamily="18" charset="0"/>
                <a:cs typeface="Times New Roman" pitchFamily="18" charset="0"/>
              </a:rPr>
              <a:t>FPM DRAM</a:t>
            </a:r>
            <a:r>
              <a:rPr lang="zh-CN" altLang="en-US" b="1" smtClean="0">
                <a:latin typeface="Times New Roman" pitchFamily="18" charset="0"/>
              </a:rPr>
              <a:t>的速度之所以能提高是基于这样一个事实</a:t>
            </a:r>
            <a:r>
              <a:rPr lang="en-US" altLang="zh-CN" b="1" smtClean="0">
                <a:latin typeface="Times New Roman" pitchFamily="18" charset="0"/>
              </a:rPr>
              <a:t>——</a:t>
            </a:r>
            <a:r>
              <a:rPr lang="zh-CN" altLang="en-US" b="1" smtClean="0">
                <a:latin typeface="Times New Roman" pitchFamily="18" charset="0"/>
              </a:rPr>
              <a:t>计算机中大量的数据是连续存放的。比如，若一个数据与前一个数据的行地址相同，内存控制器就不必再传一个行地址，只要再传一个列地址就可以了。由于大量的数据是连续存放的，这种触发行地址后连续输出列地址的方式使我们能用较少的时钟周期读较多的数据。</a:t>
            </a:r>
          </a:p>
        </p:txBody>
      </p:sp>
      <p:sp>
        <p:nvSpPr>
          <p:cNvPr id="112645"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56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110A1E6-7F31-408B-A29B-71752B5224C5}" type="datetime3">
              <a:rPr kumimoji="0" lang="zh-CN" altLang="en-US" sz="1400" smtClean="0"/>
              <a:pPr eaLnBrk="1" hangingPunct="1"/>
              <a:t>2016年11月14日星期一</a:t>
            </a:fld>
            <a:endParaRPr kumimoji="0" lang="en-US" altLang="zh-CN" sz="1400" smtClean="0"/>
          </a:p>
        </p:txBody>
      </p:sp>
      <p:sp>
        <p:nvSpPr>
          <p:cNvPr id="1433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434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600" smtClean="0">
              <a:latin typeface="Times New Roman" pitchFamily="18" charset="0"/>
              <a:cs typeface="Times New Roman" pitchFamily="18" charset="0"/>
            </a:endParaRPr>
          </a:p>
        </p:txBody>
      </p:sp>
      <p:graphicFrame>
        <p:nvGraphicFramePr>
          <p:cNvPr id="14341" name="Object 5"/>
          <p:cNvGraphicFramePr>
            <a:graphicFrameLocks noChangeAspect="1"/>
          </p:cNvGraphicFramePr>
          <p:nvPr/>
        </p:nvGraphicFramePr>
        <p:xfrm>
          <a:off x="533400" y="2039938"/>
          <a:ext cx="7696200" cy="2441575"/>
        </p:xfrm>
        <a:graphic>
          <a:graphicData uri="http://schemas.openxmlformats.org/presentationml/2006/ole">
            <mc:AlternateContent xmlns:mc="http://schemas.openxmlformats.org/markup-compatibility/2006">
              <mc:Choice xmlns:v="urn:schemas-microsoft-com:vml" Requires="v">
                <p:oleObj spid="_x0000_s14351" r:id="rId3" imgW="3190240" imgH="1010920" progId="Visio.Drawing.6">
                  <p:embed/>
                </p:oleObj>
              </mc:Choice>
              <mc:Fallback>
                <p:oleObj r:id="rId3" imgW="3190240" imgH="101092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39938"/>
                        <a:ext cx="76962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496A82F-89D9-48FE-93BA-0DA99C3E56A6}" type="datetime3">
              <a:rPr kumimoji="0" lang="zh-CN" altLang="en-US" sz="1400" smtClean="0"/>
              <a:pPr eaLnBrk="1" hangingPunct="1"/>
              <a:t>2016年11月14日星期一</a:t>
            </a:fld>
            <a:endParaRPr kumimoji="0" lang="en-US" altLang="zh-CN" sz="1400" smtClean="0"/>
          </a:p>
        </p:txBody>
      </p:sp>
      <p:sp>
        <p:nvSpPr>
          <p:cNvPr id="11366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57731" name="Rectangle 3"/>
          <p:cNvSpPr>
            <a:spLocks noGrp="1" noChangeArrowheads="1"/>
          </p:cNvSpPr>
          <p:nvPr>
            <p:ph type="body" idx="1"/>
          </p:nvPr>
        </p:nvSpPr>
        <p:spPr>
          <a:xfrm>
            <a:off x="381000" y="817563"/>
            <a:ext cx="8264525" cy="6040437"/>
          </a:xfrm>
        </p:spPr>
        <p:txBody>
          <a:bodyPr/>
          <a:lstStyle/>
          <a:p>
            <a:pPr eaLnBrk="1" hangingPunct="1">
              <a:lnSpc>
                <a:spcPct val="80000"/>
              </a:lnSpc>
              <a:buFontTx/>
              <a:buNone/>
            </a:pPr>
            <a:r>
              <a:rPr lang="en-US" altLang="zh-CN" b="1" smtClean="0">
                <a:solidFill>
                  <a:srgbClr val="800000"/>
                </a:solidFill>
                <a:latin typeface="Times New Roman" pitchFamily="18" charset="0"/>
                <a:cs typeface="Times New Roman" pitchFamily="18" charset="0"/>
              </a:rPr>
              <a:t>5.5.3 EDO DRAM</a:t>
            </a:r>
            <a:r>
              <a:rPr lang="zh-CN" altLang="en-US" b="1" smtClean="0">
                <a:solidFill>
                  <a:srgbClr val="800000"/>
                </a:solidFill>
                <a:latin typeface="Times New Roman" pitchFamily="18" charset="0"/>
              </a:rPr>
              <a:t>（扩展数据输出</a:t>
            </a:r>
            <a:r>
              <a:rPr lang="zh-CN" altLang="en-US" b="1" smtClean="0">
                <a:solidFill>
                  <a:srgbClr val="800000"/>
                </a:solidFill>
                <a:latin typeface="Times New Roman" pitchFamily="18" charset="0"/>
                <a:cs typeface="Times New Roman" pitchFamily="18" charset="0"/>
              </a:rPr>
              <a:t> </a:t>
            </a:r>
            <a:r>
              <a:rPr lang="en-US" altLang="zh-CN" b="1" smtClean="0">
                <a:solidFill>
                  <a:srgbClr val="800000"/>
                </a:solidFill>
                <a:latin typeface="Times New Roman" pitchFamily="18" charset="0"/>
                <a:cs typeface="Times New Roman" pitchFamily="18" charset="0"/>
              </a:rPr>
              <a:t>DRAM</a:t>
            </a:r>
            <a:r>
              <a:rPr lang="zh-CN" altLang="en-US" b="1" smtClean="0">
                <a:solidFill>
                  <a:srgbClr val="800000"/>
                </a:solidFill>
                <a:latin typeface="Times New Roman" pitchFamily="18" charset="0"/>
              </a:rPr>
              <a:t>）</a:t>
            </a:r>
          </a:p>
          <a:p>
            <a:pPr eaLnBrk="1" hangingPunct="1">
              <a:lnSpc>
                <a:spcPct val="80000"/>
              </a:lnSpc>
              <a:buFontTx/>
              <a:buNone/>
            </a:pPr>
            <a:r>
              <a:rPr lang="zh-CN" altLang="en-US" b="1" smtClean="0">
                <a:latin typeface="Times New Roman" pitchFamily="18" charset="0"/>
              </a:rPr>
              <a:t>            在</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FPM DRAM</a:t>
            </a:r>
            <a:r>
              <a:rPr lang="zh-CN" altLang="en-US" b="1" smtClean="0">
                <a:latin typeface="Times New Roman" pitchFamily="18" charset="0"/>
              </a:rPr>
              <a:t>基础上加以改进的存储器控制技术。传统的</a:t>
            </a:r>
            <a:r>
              <a:rPr lang="en-US" altLang="zh-CN" b="1" smtClean="0">
                <a:latin typeface="Times New Roman" pitchFamily="18" charset="0"/>
                <a:cs typeface="Times New Roman" pitchFamily="18" charset="0"/>
              </a:rPr>
              <a:t>DRAM</a:t>
            </a:r>
            <a:r>
              <a:rPr lang="zh-CN" altLang="en-US" b="1" smtClean="0">
                <a:latin typeface="Times New Roman" pitchFamily="18" charset="0"/>
              </a:rPr>
              <a:t>和</a:t>
            </a:r>
            <a:r>
              <a:rPr lang="en-US" altLang="zh-CN" b="1" smtClean="0">
                <a:latin typeface="Times New Roman" pitchFamily="18" charset="0"/>
                <a:cs typeface="Times New Roman" pitchFamily="18" charset="0"/>
              </a:rPr>
              <a:t>FPM DRAM</a:t>
            </a:r>
            <a:r>
              <a:rPr lang="zh-CN" altLang="en-US" b="1" smtClean="0">
                <a:latin typeface="Times New Roman" pitchFamily="18" charset="0"/>
              </a:rPr>
              <a:t>在存取每一数据时，输入行地址和列地址后必须等待电路稳定，然后才能有效的读写数据，而下一个地址必须等待这次读</a:t>
            </a:r>
            <a:r>
              <a:rPr lang="en-US" altLang="zh-CN" b="1" smtClean="0">
                <a:latin typeface="Times New Roman" pitchFamily="18" charset="0"/>
                <a:cs typeface="Times New Roman" pitchFamily="18" charset="0"/>
              </a:rPr>
              <a:t>/</a:t>
            </a:r>
            <a:r>
              <a:rPr lang="zh-CN" altLang="en-US" b="1" smtClean="0">
                <a:latin typeface="Times New Roman" pitchFamily="18" charset="0"/>
              </a:rPr>
              <a:t>写周期完成才能输出。而</a:t>
            </a:r>
            <a:r>
              <a:rPr lang="en-US" altLang="zh-CN" b="1" smtClean="0">
                <a:latin typeface="Times New Roman" pitchFamily="18" charset="0"/>
                <a:cs typeface="Times New Roman" pitchFamily="18" charset="0"/>
              </a:rPr>
              <a:t>EDO</a:t>
            </a:r>
            <a:r>
              <a:rPr lang="zh-CN" altLang="en-US" b="1" smtClean="0">
                <a:latin typeface="Times New Roman" pitchFamily="18" charset="0"/>
              </a:rPr>
              <a:t>输出数据在整个</a:t>
            </a:r>
            <a:r>
              <a:rPr lang="en-US" altLang="zh-CN" b="1" smtClean="0">
                <a:latin typeface="Times New Roman" pitchFamily="18" charset="0"/>
                <a:cs typeface="Times New Roman" pitchFamily="18" charset="0"/>
              </a:rPr>
              <a:t>CAS</a:t>
            </a:r>
            <a:r>
              <a:rPr lang="zh-CN" altLang="en-US" b="1" smtClean="0">
                <a:latin typeface="Times New Roman" pitchFamily="18" charset="0"/>
              </a:rPr>
              <a:t>周期都是有效的，</a:t>
            </a:r>
            <a:r>
              <a:rPr lang="en-US" altLang="zh-CN" b="1" smtClean="0">
                <a:latin typeface="Times New Roman" pitchFamily="18" charset="0"/>
                <a:cs typeface="Times New Roman" pitchFamily="18" charset="0"/>
              </a:rPr>
              <a:t>EDO</a:t>
            </a:r>
            <a:r>
              <a:rPr lang="zh-CN" altLang="en-US" b="1" smtClean="0">
                <a:latin typeface="Times New Roman" pitchFamily="18" charset="0"/>
              </a:rPr>
              <a:t>不必等待当前的读</a:t>
            </a:r>
            <a:r>
              <a:rPr lang="en-US" altLang="zh-CN" b="1" smtClean="0">
                <a:latin typeface="Times New Roman" pitchFamily="18" charset="0"/>
                <a:cs typeface="Times New Roman" pitchFamily="18" charset="0"/>
              </a:rPr>
              <a:t>/</a:t>
            </a:r>
            <a:r>
              <a:rPr lang="zh-CN" altLang="en-US" b="1" smtClean="0">
                <a:latin typeface="Times New Roman" pitchFamily="18" charset="0"/>
              </a:rPr>
              <a:t>写周期完成即可启动下一个读</a:t>
            </a:r>
            <a:r>
              <a:rPr lang="en-US" altLang="zh-CN" b="1" smtClean="0">
                <a:latin typeface="Times New Roman" pitchFamily="18" charset="0"/>
                <a:cs typeface="Times New Roman" pitchFamily="18" charset="0"/>
              </a:rPr>
              <a:t>/</a:t>
            </a:r>
            <a:r>
              <a:rPr lang="zh-CN" altLang="en-US" b="1" smtClean="0">
                <a:latin typeface="Times New Roman" pitchFamily="18" charset="0"/>
              </a:rPr>
              <a:t>写周期，即可以在输出一个数据的过程中准备下一个数据的输出。</a:t>
            </a:r>
            <a:r>
              <a:rPr lang="en-US" altLang="zh-CN" b="1" smtClean="0">
                <a:latin typeface="Times New Roman" pitchFamily="18" charset="0"/>
              </a:rPr>
              <a:t>EDO DRAM</a:t>
            </a:r>
            <a:r>
              <a:rPr lang="zh-CN" altLang="en-US" b="1" smtClean="0">
                <a:latin typeface="宋体" pitchFamily="2" charset="-122"/>
              </a:rPr>
              <a:t>在读</a:t>
            </a:r>
            <a:r>
              <a:rPr lang="en-US" altLang="zh-CN" b="1" smtClean="0">
                <a:latin typeface="Times New Roman" pitchFamily="18" charset="0"/>
              </a:rPr>
              <a:t>/</a:t>
            </a:r>
            <a:r>
              <a:rPr lang="zh-CN" altLang="en-US" b="1" smtClean="0">
                <a:latin typeface="宋体" pitchFamily="2" charset="-122"/>
              </a:rPr>
              <a:t>写一个存储单元时，同时启动下一个（</a:t>
            </a:r>
            <a:r>
              <a:rPr lang="zh-CN" altLang="en-US" b="1" smtClean="0">
                <a:solidFill>
                  <a:srgbClr val="FF3300"/>
                </a:solidFill>
                <a:latin typeface="宋体" pitchFamily="2" charset="-122"/>
              </a:rPr>
              <a:t>连续</a:t>
            </a:r>
            <a:r>
              <a:rPr lang="zh-CN" altLang="en-US" b="1" smtClean="0">
                <a:latin typeface="宋体" pitchFamily="2" charset="-122"/>
              </a:rPr>
              <a:t>）存储单元的读</a:t>
            </a:r>
            <a:r>
              <a:rPr lang="en-US" altLang="zh-CN" b="1" smtClean="0">
                <a:latin typeface="Times New Roman" pitchFamily="18" charset="0"/>
              </a:rPr>
              <a:t>/</a:t>
            </a:r>
            <a:r>
              <a:rPr lang="zh-CN" altLang="en-US" b="1" smtClean="0">
                <a:latin typeface="宋体" pitchFamily="2" charset="-122"/>
              </a:rPr>
              <a:t>写周期，从而节省了重选地址的时间，提高了读</a:t>
            </a:r>
            <a:r>
              <a:rPr lang="en-US" altLang="zh-CN" b="1" smtClean="0">
                <a:latin typeface="Times New Roman" pitchFamily="18" charset="0"/>
              </a:rPr>
              <a:t>/</a:t>
            </a:r>
            <a:r>
              <a:rPr lang="zh-CN" altLang="en-US" b="1" smtClean="0">
                <a:latin typeface="宋体" pitchFamily="2" charset="-122"/>
              </a:rPr>
              <a:t>写速度。</a:t>
            </a:r>
            <a:r>
              <a:rPr lang="zh-CN" altLang="en-US" b="1" smtClean="0">
                <a:latin typeface="Times New Roman" pitchFamily="18" charset="0"/>
              </a:rPr>
              <a:t> </a:t>
            </a:r>
          </a:p>
        </p:txBody>
      </p:sp>
      <p:sp>
        <p:nvSpPr>
          <p:cNvPr id="113669"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7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659374D-67D7-4603-87ED-1BD60BF66C76}" type="datetime3">
              <a:rPr kumimoji="0" lang="zh-CN" altLang="en-US" sz="1400" smtClean="0"/>
              <a:pPr eaLnBrk="1" hangingPunct="1"/>
              <a:t>2016年11月14日星期一</a:t>
            </a:fld>
            <a:endParaRPr kumimoji="0" lang="en-US" altLang="zh-CN" sz="1400" smtClean="0"/>
          </a:p>
        </p:txBody>
      </p:sp>
      <p:sp>
        <p:nvSpPr>
          <p:cNvPr id="11469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59779" name="Rectangle 3"/>
          <p:cNvSpPr>
            <a:spLocks noGrp="1" noChangeArrowheads="1"/>
          </p:cNvSpPr>
          <p:nvPr>
            <p:ph type="body" idx="1"/>
          </p:nvPr>
        </p:nvSpPr>
        <p:spPr>
          <a:xfrm>
            <a:off x="304800" y="874713"/>
            <a:ext cx="8194675" cy="5162550"/>
          </a:xfrm>
        </p:spPr>
        <p:txBody>
          <a:bodyPr/>
          <a:lstStyle/>
          <a:p>
            <a:pPr eaLnBrk="1" hangingPunct="1">
              <a:lnSpc>
                <a:spcPct val="80000"/>
              </a:lnSpc>
              <a:buFontTx/>
              <a:buNone/>
            </a:pPr>
            <a:r>
              <a:rPr lang="en-US" altLang="zh-CN" b="1" smtClean="0">
                <a:solidFill>
                  <a:srgbClr val="800000"/>
                </a:solidFill>
                <a:latin typeface="Times New Roman" pitchFamily="18" charset="0"/>
                <a:cs typeface="Times New Roman" pitchFamily="18" charset="0"/>
              </a:rPr>
              <a:t>5.5.4 SDRAM</a:t>
            </a:r>
            <a:r>
              <a:rPr lang="zh-CN" altLang="en-US" b="1" smtClean="0">
                <a:solidFill>
                  <a:srgbClr val="800000"/>
                </a:solidFill>
                <a:latin typeface="Times New Roman" pitchFamily="18" charset="0"/>
              </a:rPr>
              <a:t>（同步</a:t>
            </a:r>
            <a:r>
              <a:rPr lang="en-US" altLang="zh-CN" b="1" smtClean="0">
                <a:solidFill>
                  <a:srgbClr val="800000"/>
                </a:solidFill>
                <a:latin typeface="Times New Roman" pitchFamily="18" charset="0"/>
                <a:cs typeface="Times New Roman" pitchFamily="18" charset="0"/>
              </a:rPr>
              <a:t>DRAM</a:t>
            </a:r>
            <a:r>
              <a:rPr lang="zh-CN" altLang="en-US" b="1" smtClean="0">
                <a:solidFill>
                  <a:srgbClr val="800000"/>
                </a:solidFill>
                <a:latin typeface="Times New Roman" pitchFamily="18" charset="0"/>
              </a:rPr>
              <a:t>）</a:t>
            </a:r>
          </a:p>
          <a:p>
            <a:pPr eaLnBrk="1" hangingPunct="1">
              <a:lnSpc>
                <a:spcPct val="80000"/>
              </a:lnSpc>
              <a:buFontTx/>
              <a:buNone/>
            </a:pPr>
            <a:r>
              <a:rPr lang="zh-CN" altLang="en-US" b="1" smtClean="0">
                <a:latin typeface="Times New Roman" pitchFamily="18" charset="0"/>
              </a:rPr>
              <a:t>            前面介绍的几种</a:t>
            </a:r>
            <a:r>
              <a:rPr lang="en-US" altLang="zh-CN" b="1" smtClean="0">
                <a:latin typeface="Times New Roman" pitchFamily="18" charset="0"/>
                <a:cs typeface="Times New Roman" pitchFamily="18" charset="0"/>
              </a:rPr>
              <a:t>DRAM</a:t>
            </a:r>
            <a:r>
              <a:rPr lang="zh-CN" altLang="en-US" b="1" smtClean="0">
                <a:latin typeface="Times New Roman" pitchFamily="18" charset="0"/>
              </a:rPr>
              <a:t>主存都属于“非同步存取的存储器”，即它们的工作速度并没有和系统时钟同步，存取数据时，系统须等待若干时钟周期才能接收和发送数据。如</a:t>
            </a:r>
            <a:r>
              <a:rPr lang="en-US" altLang="zh-CN" b="1" smtClean="0">
                <a:latin typeface="Times New Roman" pitchFamily="18" charset="0"/>
                <a:cs typeface="Times New Roman" pitchFamily="18" charset="0"/>
              </a:rPr>
              <a:t>EDO DRAM</a:t>
            </a:r>
            <a:r>
              <a:rPr lang="zh-CN" altLang="en-US" b="1" smtClean="0">
                <a:latin typeface="Times New Roman" pitchFamily="18" charset="0"/>
              </a:rPr>
              <a:t>须等待</a:t>
            </a:r>
            <a:r>
              <a:rPr lang="en-US" altLang="zh-CN" b="1" smtClean="0">
                <a:latin typeface="Times New Roman" pitchFamily="18" charset="0"/>
                <a:cs typeface="Times New Roman" pitchFamily="18" charset="0"/>
              </a:rPr>
              <a:t>2</a:t>
            </a:r>
            <a:r>
              <a:rPr lang="zh-CN" altLang="en-US" b="1" smtClean="0">
                <a:latin typeface="Times New Roman" pitchFamily="18" charset="0"/>
              </a:rPr>
              <a:t>个时钟周期，</a:t>
            </a:r>
            <a:r>
              <a:rPr lang="en-US" altLang="zh-CN" b="1" smtClean="0">
                <a:latin typeface="Times New Roman" pitchFamily="18" charset="0"/>
                <a:cs typeface="Times New Roman" pitchFamily="18" charset="0"/>
              </a:rPr>
              <a:t>FPM DRAM</a:t>
            </a:r>
            <a:r>
              <a:rPr lang="zh-CN" altLang="en-US" b="1" smtClean="0">
                <a:latin typeface="Times New Roman" pitchFamily="18" charset="0"/>
              </a:rPr>
              <a:t>则须等待</a:t>
            </a:r>
            <a:r>
              <a:rPr lang="en-US" altLang="zh-CN" b="1" smtClean="0">
                <a:latin typeface="Times New Roman" pitchFamily="18" charset="0"/>
                <a:cs typeface="Times New Roman" pitchFamily="18" charset="0"/>
              </a:rPr>
              <a:t>3</a:t>
            </a:r>
            <a:r>
              <a:rPr lang="zh-CN" altLang="en-US" b="1" smtClean="0">
                <a:latin typeface="Times New Roman" pitchFamily="18" charset="0"/>
              </a:rPr>
              <a:t>个时钟周期，这种等待制约了系统的数据传送速率。通常，</a:t>
            </a:r>
            <a:r>
              <a:rPr lang="en-US" altLang="zh-CN" b="1" smtClean="0">
                <a:latin typeface="Times New Roman" pitchFamily="18" charset="0"/>
                <a:cs typeface="Times New Roman" pitchFamily="18" charset="0"/>
              </a:rPr>
              <a:t>FPM DRAM</a:t>
            </a:r>
            <a:r>
              <a:rPr lang="zh-CN" altLang="en-US" b="1" smtClean="0">
                <a:latin typeface="Times New Roman" pitchFamily="18" charset="0"/>
              </a:rPr>
              <a:t>和</a:t>
            </a:r>
            <a:r>
              <a:rPr lang="en-US" altLang="zh-CN" b="1" smtClean="0">
                <a:latin typeface="Times New Roman" pitchFamily="18" charset="0"/>
                <a:cs typeface="Times New Roman" pitchFamily="18" charset="0"/>
              </a:rPr>
              <a:t>EDO DRAM</a:t>
            </a:r>
            <a:r>
              <a:rPr lang="zh-CN" altLang="en-US" b="1" smtClean="0">
                <a:latin typeface="Times New Roman" pitchFamily="18" charset="0"/>
              </a:rPr>
              <a:t>的速度不能超过</a:t>
            </a:r>
            <a:r>
              <a:rPr lang="en-US" altLang="zh-CN" b="1" smtClean="0">
                <a:latin typeface="Times New Roman" pitchFamily="18" charset="0"/>
                <a:cs typeface="Times New Roman" pitchFamily="18" charset="0"/>
              </a:rPr>
              <a:t>66MHz</a:t>
            </a:r>
            <a:r>
              <a:rPr lang="zh-CN" altLang="en-US" b="1" smtClean="0">
                <a:latin typeface="Times New Roman" pitchFamily="18" charset="0"/>
              </a:rPr>
              <a:t>。</a:t>
            </a:r>
          </a:p>
        </p:txBody>
      </p:sp>
      <p:sp>
        <p:nvSpPr>
          <p:cNvPr id="114693"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24C24F4-4ECC-4A05-A91C-3E6B31AC2F5F}" type="datetime3">
              <a:rPr kumimoji="0" lang="zh-CN" altLang="en-US" sz="1400" smtClean="0"/>
              <a:pPr eaLnBrk="1" hangingPunct="1"/>
              <a:t>2016年11月14日星期一</a:t>
            </a:fld>
            <a:endParaRPr kumimoji="0" lang="en-US" altLang="zh-CN" sz="1400" smtClean="0"/>
          </a:p>
        </p:txBody>
      </p:sp>
      <p:sp>
        <p:nvSpPr>
          <p:cNvPr id="11571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3875" name="Rectangle 3"/>
          <p:cNvSpPr>
            <a:spLocks noGrp="1" noChangeArrowheads="1"/>
          </p:cNvSpPr>
          <p:nvPr>
            <p:ph type="body" idx="1"/>
          </p:nvPr>
        </p:nvSpPr>
        <p:spPr>
          <a:xfrm>
            <a:off x="384175" y="912813"/>
            <a:ext cx="8150225" cy="5564187"/>
          </a:xfrm>
        </p:spPr>
        <p:txBody>
          <a:bodyPr/>
          <a:lstStyle/>
          <a:p>
            <a:pPr eaLnBrk="1" hangingPunct="1">
              <a:lnSpc>
                <a:spcPct val="80000"/>
              </a:lnSpc>
              <a:buFontTx/>
              <a:buNone/>
            </a:pPr>
            <a:r>
              <a:rPr lang="en-US" altLang="zh-CN" b="1" smtClean="0">
                <a:solidFill>
                  <a:srgbClr val="800000"/>
                </a:solidFill>
                <a:latin typeface="Times New Roman" pitchFamily="18" charset="0"/>
                <a:cs typeface="Times New Roman" pitchFamily="18" charset="0"/>
              </a:rPr>
              <a:t>5.5.5 DDR SDRAM</a:t>
            </a:r>
            <a:r>
              <a:rPr lang="zh-CN" altLang="en-US" b="1" smtClean="0">
                <a:solidFill>
                  <a:srgbClr val="800000"/>
                </a:solidFill>
                <a:latin typeface="Times New Roman" pitchFamily="18" charset="0"/>
              </a:rPr>
              <a:t>（双数据传输率同步动态随机存储器）</a:t>
            </a:r>
          </a:p>
          <a:p>
            <a:pPr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它是</a:t>
            </a:r>
            <a:r>
              <a:rPr lang="en-US" altLang="zh-CN" b="1" smtClean="0">
                <a:latin typeface="Times New Roman" pitchFamily="18" charset="0"/>
                <a:cs typeface="Times New Roman" pitchFamily="18" charset="0"/>
              </a:rPr>
              <a:t>SDRAM</a:t>
            </a:r>
            <a:r>
              <a:rPr lang="zh-CN" altLang="en-US" b="1" smtClean="0">
                <a:latin typeface="Times New Roman" pitchFamily="18" charset="0"/>
              </a:rPr>
              <a:t>的升级版本，与</a:t>
            </a:r>
            <a:r>
              <a:rPr lang="en-US" altLang="zh-CN" b="1" smtClean="0">
                <a:latin typeface="Times New Roman" pitchFamily="18" charset="0"/>
                <a:cs typeface="Times New Roman" pitchFamily="18" charset="0"/>
              </a:rPr>
              <a:t>SDRAM</a:t>
            </a:r>
            <a:r>
              <a:rPr lang="zh-CN" altLang="en-US" b="1" smtClean="0">
                <a:latin typeface="Times New Roman" pitchFamily="18" charset="0"/>
              </a:rPr>
              <a:t>的主要区别是：</a:t>
            </a:r>
            <a:r>
              <a:rPr lang="en-US" altLang="zh-CN" b="1" smtClean="0">
                <a:latin typeface="Times New Roman" pitchFamily="18" charset="0"/>
                <a:cs typeface="Times New Roman" pitchFamily="18" charset="0"/>
              </a:rPr>
              <a:t>DDR SDRAM</a:t>
            </a:r>
            <a:r>
              <a:rPr lang="zh-CN" altLang="en-US" b="1" smtClean="0">
                <a:latin typeface="Times New Roman" pitchFamily="18" charset="0"/>
              </a:rPr>
              <a:t>不仅能在时钟脉冲的上升沿读出数据而且还能在下降沿读出数据，不需要提高时钟频率就能加倍提高</a:t>
            </a:r>
            <a:r>
              <a:rPr lang="en-US" altLang="zh-CN" b="1" smtClean="0">
                <a:latin typeface="Times New Roman" pitchFamily="18" charset="0"/>
                <a:cs typeface="Times New Roman" pitchFamily="18" charset="0"/>
              </a:rPr>
              <a:t>SDRAM</a:t>
            </a:r>
            <a:r>
              <a:rPr lang="zh-CN" altLang="en-US" b="1" smtClean="0">
                <a:latin typeface="Times New Roman" pitchFamily="18" charset="0"/>
              </a:rPr>
              <a:t>的速度。</a:t>
            </a:r>
          </a:p>
        </p:txBody>
      </p:sp>
      <p:sp>
        <p:nvSpPr>
          <p:cNvPr id="115717"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104CA90-D185-4E8A-921F-3DF6A6816D87}" type="datetime3">
              <a:rPr kumimoji="0" lang="zh-CN" altLang="en-US" sz="1400" smtClean="0"/>
              <a:pPr eaLnBrk="1" hangingPunct="1"/>
              <a:t>2016年11月14日星期一</a:t>
            </a:fld>
            <a:endParaRPr kumimoji="0" lang="en-US" altLang="zh-CN" sz="1400" smtClean="0"/>
          </a:p>
        </p:txBody>
      </p:sp>
      <p:sp>
        <p:nvSpPr>
          <p:cNvPr id="11673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6946" name="Rectangle 2"/>
          <p:cNvSpPr>
            <a:spLocks noGrp="1" noChangeArrowheads="1"/>
          </p:cNvSpPr>
          <p:nvPr>
            <p:ph type="body" idx="1"/>
          </p:nvPr>
        </p:nvSpPr>
        <p:spPr>
          <a:xfrm>
            <a:off x="384175" y="912813"/>
            <a:ext cx="8150225" cy="5564187"/>
          </a:xfrm>
        </p:spPr>
        <p:txBody>
          <a:bodyPr/>
          <a:lstStyle/>
          <a:p>
            <a:pPr eaLnBrk="1" hangingPunct="1">
              <a:buFontTx/>
              <a:buNone/>
            </a:pPr>
            <a:r>
              <a:rPr lang="en-US" altLang="zh-CN" sz="2800" b="1" smtClean="0">
                <a:solidFill>
                  <a:srgbClr val="800000"/>
                </a:solidFill>
                <a:latin typeface="Times New Roman" pitchFamily="18" charset="0"/>
              </a:rPr>
              <a:t>5.5.6 DDR2 SDRAM</a:t>
            </a:r>
            <a:r>
              <a:rPr lang="zh-CN" altLang="en-US" sz="2800" b="1" smtClean="0">
                <a:solidFill>
                  <a:srgbClr val="800000"/>
                </a:solidFill>
                <a:latin typeface="Times New Roman" pitchFamily="18" charset="0"/>
              </a:rPr>
              <a:t>和</a:t>
            </a:r>
            <a:r>
              <a:rPr lang="en-US" altLang="zh-CN" sz="2800" b="1" smtClean="0">
                <a:solidFill>
                  <a:srgbClr val="800000"/>
                </a:solidFill>
                <a:latin typeface="Times New Roman" pitchFamily="18" charset="0"/>
              </a:rPr>
              <a:t>DDR3 SDRAM</a:t>
            </a:r>
          </a:p>
          <a:p>
            <a:pPr eaLnBrk="1" hangingPunct="1">
              <a:lnSpc>
                <a:spcPct val="80000"/>
              </a:lnSpc>
              <a:buFontTx/>
              <a:buNone/>
            </a:pPr>
            <a:r>
              <a:rPr lang="en-US" altLang="zh-CN" sz="2800" b="1" smtClean="0">
                <a:latin typeface="Times New Roman" pitchFamily="18" charset="0"/>
              </a:rPr>
              <a:t>		DDR2 SDRAM</a:t>
            </a:r>
            <a:r>
              <a:rPr lang="zh-CN" altLang="en-US" sz="2800" b="1" smtClean="0">
                <a:latin typeface="Times New Roman" pitchFamily="18" charset="0"/>
              </a:rPr>
              <a:t>是新生代内存技术标准，它与上一代</a:t>
            </a:r>
            <a:r>
              <a:rPr lang="en-US" altLang="zh-CN" sz="2800" b="1" smtClean="0">
                <a:latin typeface="Times New Roman" pitchFamily="18" charset="0"/>
              </a:rPr>
              <a:t>DDR SDRAM</a:t>
            </a:r>
            <a:r>
              <a:rPr lang="zh-CN" altLang="en-US" sz="2800" b="1" smtClean="0">
                <a:latin typeface="Times New Roman" pitchFamily="18" charset="0"/>
              </a:rPr>
              <a:t>技术标准最大的不同在于，虽然同是采用了在时钟的上升</a:t>
            </a:r>
            <a:r>
              <a:rPr lang="en-US" altLang="zh-CN" sz="2800" b="1" smtClean="0">
                <a:latin typeface="Times New Roman" pitchFamily="18" charset="0"/>
              </a:rPr>
              <a:t>/</a:t>
            </a:r>
            <a:r>
              <a:rPr lang="zh-CN" altLang="en-US" sz="2800" b="1" smtClean="0">
                <a:latin typeface="Times New Roman" pitchFamily="18" charset="0"/>
              </a:rPr>
              <a:t>下降沿同时进行数据传输的基本方式，但</a:t>
            </a:r>
            <a:r>
              <a:rPr lang="en-US" altLang="zh-CN" sz="2800" b="1" smtClean="0">
                <a:latin typeface="Times New Roman" pitchFamily="18" charset="0"/>
              </a:rPr>
              <a:t>DDR2 SDRAM</a:t>
            </a:r>
            <a:r>
              <a:rPr lang="zh-CN" altLang="en-US" sz="2800" b="1" smtClean="0">
                <a:latin typeface="Times New Roman" pitchFamily="18" charset="0"/>
              </a:rPr>
              <a:t>却拥有两倍于上一代</a:t>
            </a:r>
            <a:r>
              <a:rPr lang="en-US" altLang="zh-CN" sz="2800" b="1" smtClean="0">
                <a:latin typeface="Times New Roman" pitchFamily="18" charset="0"/>
              </a:rPr>
              <a:t>DDR SDRAM</a:t>
            </a:r>
            <a:r>
              <a:rPr lang="zh-CN" altLang="en-US" sz="2800" b="1" smtClean="0">
                <a:latin typeface="Times New Roman" pitchFamily="18" charset="0"/>
              </a:rPr>
              <a:t>的预读取能力（即：</a:t>
            </a:r>
            <a:r>
              <a:rPr lang="en-US" altLang="zh-CN" sz="2800" b="1" smtClean="0">
                <a:latin typeface="Times New Roman" pitchFamily="18" charset="0"/>
              </a:rPr>
              <a:t>4bit</a:t>
            </a:r>
            <a:r>
              <a:rPr lang="zh-CN" altLang="en-US" sz="2800" b="1" smtClean="0">
                <a:latin typeface="Times New Roman" pitchFamily="18" charset="0"/>
              </a:rPr>
              <a:t>数据读预取）。换句话说，</a:t>
            </a:r>
            <a:r>
              <a:rPr lang="en-US" altLang="zh-CN" sz="2800" b="1" smtClean="0">
                <a:latin typeface="Times New Roman" pitchFamily="18" charset="0"/>
              </a:rPr>
              <a:t>DDR2 SDRAM</a:t>
            </a:r>
            <a:r>
              <a:rPr lang="zh-CN" altLang="en-US" sz="2800" b="1" smtClean="0">
                <a:latin typeface="Times New Roman" pitchFamily="18" charset="0"/>
              </a:rPr>
              <a:t>每个时钟能够以</a:t>
            </a:r>
            <a:r>
              <a:rPr lang="en-US" altLang="zh-CN" sz="2800" b="1" smtClean="0">
                <a:latin typeface="Times New Roman" pitchFamily="18" charset="0"/>
              </a:rPr>
              <a:t>4</a:t>
            </a:r>
            <a:r>
              <a:rPr lang="zh-CN" altLang="en-US" sz="2800" b="1" smtClean="0">
                <a:latin typeface="Times New Roman" pitchFamily="18" charset="0"/>
              </a:rPr>
              <a:t>倍于外部总线的速度读</a:t>
            </a:r>
            <a:r>
              <a:rPr lang="en-US" altLang="zh-CN" sz="2800" b="1" smtClean="0">
                <a:latin typeface="Times New Roman" pitchFamily="18" charset="0"/>
              </a:rPr>
              <a:t>/</a:t>
            </a:r>
            <a:r>
              <a:rPr lang="zh-CN" altLang="en-US" sz="2800" b="1" smtClean="0">
                <a:latin typeface="Times New Roman" pitchFamily="18" charset="0"/>
              </a:rPr>
              <a:t>写数据，即在同样</a:t>
            </a:r>
            <a:r>
              <a:rPr lang="en-US" altLang="zh-CN" sz="2800" b="1" smtClean="0">
                <a:latin typeface="Times New Roman" pitchFamily="18" charset="0"/>
              </a:rPr>
              <a:t>100MHz</a:t>
            </a:r>
            <a:r>
              <a:rPr lang="zh-CN" altLang="en-US" sz="2800" b="1" smtClean="0">
                <a:latin typeface="Times New Roman" pitchFamily="18" charset="0"/>
              </a:rPr>
              <a:t>的工作频率下，</a:t>
            </a:r>
            <a:r>
              <a:rPr lang="en-US" altLang="zh-CN" sz="2800" b="1" smtClean="0">
                <a:latin typeface="Times New Roman" pitchFamily="18" charset="0"/>
              </a:rPr>
              <a:t>DDR</a:t>
            </a:r>
            <a:r>
              <a:rPr lang="zh-CN" altLang="en-US" sz="2800" b="1" smtClean="0">
                <a:latin typeface="Times New Roman" pitchFamily="18" charset="0"/>
              </a:rPr>
              <a:t>的实际频率为</a:t>
            </a:r>
            <a:r>
              <a:rPr lang="en-US" altLang="zh-CN" sz="2800" b="1" smtClean="0">
                <a:latin typeface="Times New Roman" pitchFamily="18" charset="0"/>
              </a:rPr>
              <a:t>200MHz</a:t>
            </a:r>
            <a:r>
              <a:rPr lang="zh-CN" altLang="en-US" sz="2800" b="1" smtClean="0">
                <a:latin typeface="Times New Roman" pitchFamily="18" charset="0"/>
              </a:rPr>
              <a:t>，而</a:t>
            </a:r>
            <a:r>
              <a:rPr lang="en-US" altLang="zh-CN" sz="2800" b="1" smtClean="0">
                <a:latin typeface="Times New Roman" pitchFamily="18" charset="0"/>
              </a:rPr>
              <a:t>DDR2</a:t>
            </a:r>
            <a:r>
              <a:rPr lang="zh-CN" altLang="en-US" sz="2800" b="1" smtClean="0">
                <a:latin typeface="Times New Roman" pitchFamily="18" charset="0"/>
              </a:rPr>
              <a:t>则可以达到</a:t>
            </a:r>
            <a:r>
              <a:rPr lang="en-US" altLang="zh-CN" sz="2800" b="1" smtClean="0">
                <a:latin typeface="Times New Roman" pitchFamily="18" charset="0"/>
              </a:rPr>
              <a:t>400MHz</a:t>
            </a:r>
            <a:r>
              <a:rPr lang="zh-CN" altLang="en-US" sz="2800" b="1" smtClean="0">
                <a:latin typeface="Times New Roman" pitchFamily="18" charset="0"/>
              </a:rPr>
              <a:t>。</a:t>
            </a:r>
          </a:p>
          <a:p>
            <a:pPr eaLnBrk="1" hangingPunct="1">
              <a:lnSpc>
                <a:spcPct val="80000"/>
              </a:lnSpc>
              <a:buFontTx/>
              <a:buNone/>
            </a:pPr>
            <a:r>
              <a:rPr lang="zh-CN" altLang="en-US" sz="2800" b="1" smtClean="0">
                <a:latin typeface="Times New Roman" pitchFamily="18" charset="0"/>
              </a:rPr>
              <a:t>		</a:t>
            </a:r>
            <a:r>
              <a:rPr lang="en-US" altLang="zh-CN" sz="2800" b="1" smtClean="0">
                <a:latin typeface="Times New Roman" pitchFamily="18" charset="0"/>
              </a:rPr>
              <a:t>DDR3  SDRAM</a:t>
            </a:r>
            <a:r>
              <a:rPr lang="zh-CN" altLang="en-US" sz="2800" b="1" smtClean="0">
                <a:latin typeface="Times New Roman" pitchFamily="18" charset="0"/>
              </a:rPr>
              <a:t>可以看作是</a:t>
            </a:r>
            <a:r>
              <a:rPr lang="en-US" altLang="zh-CN" sz="2800" b="1" smtClean="0">
                <a:latin typeface="Times New Roman" pitchFamily="18" charset="0"/>
              </a:rPr>
              <a:t>DDR2</a:t>
            </a:r>
            <a:r>
              <a:rPr lang="zh-CN" altLang="en-US" sz="2800" b="1" smtClean="0">
                <a:latin typeface="Times New Roman" pitchFamily="18" charset="0"/>
              </a:rPr>
              <a:t>的改进版，</a:t>
            </a:r>
            <a:r>
              <a:rPr lang="en-US" altLang="zh-CN" sz="2800" b="1" smtClean="0">
                <a:latin typeface="Times New Roman" pitchFamily="18" charset="0"/>
              </a:rPr>
              <a:t>DDR2</a:t>
            </a:r>
            <a:r>
              <a:rPr lang="zh-CN" altLang="en-US" sz="2800" b="1" smtClean="0">
                <a:latin typeface="Times New Roman" pitchFamily="18" charset="0"/>
              </a:rPr>
              <a:t>的预取设计位数是</a:t>
            </a:r>
            <a:r>
              <a:rPr lang="en-US" altLang="zh-CN" sz="2800" b="1" smtClean="0">
                <a:latin typeface="Times New Roman" pitchFamily="18" charset="0"/>
              </a:rPr>
              <a:t>4bit</a:t>
            </a:r>
            <a:r>
              <a:rPr lang="zh-CN" altLang="en-US" sz="2800" b="1" smtClean="0">
                <a:latin typeface="Times New Roman" pitchFamily="18" charset="0"/>
              </a:rPr>
              <a:t>，也就是说</a:t>
            </a:r>
            <a:r>
              <a:rPr lang="en-US" altLang="zh-CN" sz="2800" b="1" smtClean="0">
                <a:latin typeface="Times New Roman" pitchFamily="18" charset="0"/>
              </a:rPr>
              <a:t>DRAM</a:t>
            </a:r>
            <a:r>
              <a:rPr lang="zh-CN" altLang="en-US" sz="2800" b="1" smtClean="0">
                <a:latin typeface="Times New Roman" pitchFamily="18" charset="0"/>
              </a:rPr>
              <a:t>内核的频率只有接口频率的</a:t>
            </a:r>
            <a:r>
              <a:rPr lang="en-US" altLang="zh-CN" sz="2800" b="1" smtClean="0">
                <a:latin typeface="Times New Roman" pitchFamily="18" charset="0"/>
              </a:rPr>
              <a:t>1/4</a:t>
            </a:r>
            <a:r>
              <a:rPr lang="zh-CN" altLang="en-US" sz="2800" b="1" smtClean="0">
                <a:latin typeface="Times New Roman" pitchFamily="18" charset="0"/>
              </a:rPr>
              <a:t>，而</a:t>
            </a:r>
            <a:r>
              <a:rPr lang="en-US" altLang="zh-CN" sz="2800" b="1" smtClean="0">
                <a:latin typeface="Times New Roman" pitchFamily="18" charset="0"/>
              </a:rPr>
              <a:t>DDR3</a:t>
            </a:r>
            <a:r>
              <a:rPr lang="zh-CN" altLang="en-US" sz="2800" b="1" smtClean="0">
                <a:latin typeface="Times New Roman" pitchFamily="18" charset="0"/>
              </a:rPr>
              <a:t>的预取设计位数提升至</a:t>
            </a:r>
            <a:r>
              <a:rPr lang="en-US" altLang="zh-CN" sz="2800" b="1" smtClean="0">
                <a:latin typeface="Times New Roman" pitchFamily="18" charset="0"/>
              </a:rPr>
              <a:t>8bit</a:t>
            </a:r>
            <a:r>
              <a:rPr lang="zh-CN" altLang="en-US" sz="2800" b="1" smtClean="0">
                <a:latin typeface="Times New Roman" pitchFamily="18" charset="0"/>
              </a:rPr>
              <a:t>，其</a:t>
            </a:r>
            <a:r>
              <a:rPr lang="en-US" altLang="zh-CN" sz="2800" b="1" smtClean="0">
                <a:latin typeface="Times New Roman" pitchFamily="18" charset="0"/>
              </a:rPr>
              <a:t>DRAM</a:t>
            </a:r>
            <a:r>
              <a:rPr lang="zh-CN" altLang="en-US" sz="2800" b="1" smtClean="0">
                <a:latin typeface="Times New Roman" pitchFamily="18" charset="0"/>
              </a:rPr>
              <a:t>内核的频率达到了接口频率的</a:t>
            </a:r>
            <a:r>
              <a:rPr lang="en-US" altLang="zh-CN" sz="2800" b="1" smtClean="0">
                <a:latin typeface="Times New Roman" pitchFamily="18" charset="0"/>
              </a:rPr>
              <a:t>1/8</a:t>
            </a:r>
            <a:r>
              <a:rPr lang="zh-CN" altLang="en-US" sz="2800" b="1" smtClean="0">
                <a:latin typeface="Times New Roman" pitchFamily="18" charset="0"/>
              </a:rPr>
              <a:t>。</a:t>
            </a:r>
            <a:endParaRPr lang="zh-CN" altLang="en-US" sz="2800" smtClean="0">
              <a:latin typeface="Times New Roman" pitchFamily="18" charset="0"/>
            </a:endParaRPr>
          </a:p>
        </p:txBody>
      </p:sp>
      <p:sp>
        <p:nvSpPr>
          <p:cNvPr id="116741" name="Rectangle 3"/>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69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9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1B43A07-BA2D-4C07-B7EC-9934808C92C5}" type="datetime3">
              <a:rPr kumimoji="0" lang="zh-CN" altLang="en-US" sz="1400" smtClean="0"/>
              <a:pPr eaLnBrk="1" hangingPunct="1"/>
              <a:t>2016年11月14日星期一</a:t>
            </a:fld>
            <a:endParaRPr kumimoji="0" lang="en-US" altLang="zh-CN" sz="1400" smtClean="0"/>
          </a:p>
        </p:txBody>
      </p:sp>
      <p:sp>
        <p:nvSpPr>
          <p:cNvPr id="1177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5923" name="Rectangle 3"/>
          <p:cNvSpPr>
            <a:spLocks noGrp="1" noChangeArrowheads="1"/>
          </p:cNvSpPr>
          <p:nvPr>
            <p:ph type="body" idx="1"/>
          </p:nvPr>
        </p:nvSpPr>
        <p:spPr>
          <a:xfrm>
            <a:off x="250825" y="874713"/>
            <a:ext cx="8359775" cy="5526087"/>
          </a:xfrm>
        </p:spPr>
        <p:txBody>
          <a:bodyPr/>
          <a:lstStyle/>
          <a:p>
            <a:pPr eaLnBrk="1" hangingPunct="1">
              <a:buFontTx/>
              <a:buNone/>
            </a:pPr>
            <a:r>
              <a:rPr lang="en-US" altLang="zh-CN" b="1" smtClean="0">
                <a:solidFill>
                  <a:srgbClr val="800000"/>
                </a:solidFill>
                <a:latin typeface="Times New Roman" pitchFamily="18" charset="0"/>
                <a:cs typeface="Times New Roman" pitchFamily="18" charset="0"/>
              </a:rPr>
              <a:t>5.5.7 Rambus DRAM(</a:t>
            </a:r>
            <a:r>
              <a:rPr lang="zh-CN" altLang="en-US" b="1" smtClean="0">
                <a:solidFill>
                  <a:srgbClr val="800000"/>
                </a:solidFill>
                <a:latin typeface="Times New Roman" pitchFamily="18" charset="0"/>
                <a:cs typeface="Times New Roman" pitchFamily="18" charset="0"/>
              </a:rPr>
              <a:t>低频高带宽</a:t>
            </a:r>
            <a:r>
              <a:rPr lang="en-US" altLang="zh-CN" b="1" smtClean="0">
                <a:solidFill>
                  <a:srgbClr val="800000"/>
                </a:solidFill>
                <a:latin typeface="Times New Roman" pitchFamily="18" charset="0"/>
                <a:cs typeface="Times New Roman" pitchFamily="18" charset="0"/>
              </a:rPr>
              <a:t>)</a:t>
            </a:r>
            <a:endParaRPr lang="en-US" altLang="zh-CN" b="1" smtClean="0"/>
          </a:p>
          <a:p>
            <a:pPr eaLnBrk="1" hangingPunct="1">
              <a:buFontTx/>
              <a:buNone/>
            </a:pPr>
            <a:r>
              <a:rPr lang="en-US" altLang="zh-CN" b="1" smtClean="0">
                <a:latin typeface="Times New Roman" pitchFamily="18" charset="0"/>
              </a:rPr>
              <a:t>            </a:t>
            </a:r>
            <a:r>
              <a:rPr lang="zh-CN" altLang="en-US" b="1" smtClean="0">
                <a:latin typeface="Times New Roman" pitchFamily="18" charset="0"/>
              </a:rPr>
              <a:t>是继</a:t>
            </a:r>
            <a:r>
              <a:rPr lang="en-US" altLang="zh-CN" b="1" smtClean="0">
                <a:latin typeface="Times New Roman" pitchFamily="18" charset="0"/>
                <a:cs typeface="Times New Roman" pitchFamily="18" charset="0"/>
              </a:rPr>
              <a:t>SDRAM</a:t>
            </a:r>
            <a:r>
              <a:rPr lang="zh-CN" altLang="en-US" b="1" smtClean="0">
                <a:latin typeface="Times New Roman" pitchFamily="18" charset="0"/>
              </a:rPr>
              <a:t>之后的新型高速动态随机存储器。</a:t>
            </a:r>
            <a:r>
              <a:rPr lang="en-US" altLang="zh-CN" b="1" smtClean="0">
                <a:latin typeface="Times New Roman" pitchFamily="18" charset="0"/>
                <a:cs typeface="Times New Roman" pitchFamily="18" charset="0"/>
              </a:rPr>
              <a:t>RDRAM</a:t>
            </a:r>
            <a:r>
              <a:rPr lang="zh-CN" altLang="en-US" b="1" smtClean="0">
                <a:latin typeface="Times New Roman" pitchFamily="18" charset="0"/>
              </a:rPr>
              <a:t>在内部结构上进行了重新设计，并采用了新的信号接口技术，其对外接口也不同于以前的</a:t>
            </a:r>
            <a:r>
              <a:rPr lang="en-US" altLang="zh-CN" b="1" smtClean="0">
                <a:latin typeface="Times New Roman" pitchFamily="18" charset="0"/>
                <a:cs typeface="Times New Roman" pitchFamily="18" charset="0"/>
              </a:rPr>
              <a:t>DRAM</a:t>
            </a:r>
            <a:r>
              <a:rPr lang="zh-CN" altLang="en-US" b="1" smtClean="0">
                <a:latin typeface="Times New Roman" pitchFamily="18" charset="0"/>
              </a:rPr>
              <a:t>。</a:t>
            </a:r>
            <a:endParaRPr lang="zh-CN" altLang="en-US" b="1" smtClean="0"/>
          </a:p>
          <a:p>
            <a:pPr algn="just" eaLnBrk="1" hangingPunct="1">
              <a:buFontTx/>
              <a:buNone/>
            </a:pPr>
            <a:r>
              <a:rPr lang="zh-CN" altLang="en-US" b="1" smtClean="0">
                <a:latin typeface="Times New Roman" pitchFamily="18" charset="0"/>
              </a:rPr>
              <a:t>            使用</a:t>
            </a:r>
            <a:r>
              <a:rPr lang="en-US" altLang="zh-CN" b="1" smtClean="0">
                <a:latin typeface="Times New Roman" pitchFamily="18" charset="0"/>
                <a:cs typeface="Times New Roman" pitchFamily="18" charset="0"/>
              </a:rPr>
              <a:t>FPM/EDO</a:t>
            </a:r>
            <a:r>
              <a:rPr lang="zh-CN" altLang="en-US" b="1" smtClean="0">
                <a:latin typeface="Times New Roman" pitchFamily="18" charset="0"/>
              </a:rPr>
              <a:t>或</a:t>
            </a:r>
            <a:r>
              <a:rPr lang="en-US" altLang="zh-CN" b="1" smtClean="0">
                <a:latin typeface="Times New Roman" pitchFamily="18" charset="0"/>
                <a:cs typeface="Times New Roman" pitchFamily="18" charset="0"/>
              </a:rPr>
              <a:t>SDRAM</a:t>
            </a:r>
            <a:r>
              <a:rPr lang="zh-CN" altLang="en-US" b="1" smtClean="0">
                <a:latin typeface="Times New Roman" pitchFamily="18" charset="0"/>
              </a:rPr>
              <a:t>的传统主存系统称为宽通道系统，它们的主存通道和处理器的数据总线一样宽。</a:t>
            </a:r>
            <a:r>
              <a:rPr lang="en-US" altLang="zh-CN" b="1" smtClean="0">
                <a:latin typeface="Times New Roman" pitchFamily="18" charset="0"/>
                <a:cs typeface="Times New Roman" pitchFamily="18" charset="0"/>
              </a:rPr>
              <a:t>RDRAM</a:t>
            </a:r>
            <a:r>
              <a:rPr lang="zh-CN" altLang="en-US" b="1" smtClean="0">
                <a:latin typeface="Times New Roman" pitchFamily="18" charset="0"/>
              </a:rPr>
              <a:t>却是一种窄通道系统，它一次只传输</a:t>
            </a:r>
            <a:r>
              <a:rPr lang="en-US" altLang="zh-CN" b="1" smtClean="0">
                <a:latin typeface="Times New Roman" pitchFamily="18" charset="0"/>
                <a:cs typeface="Times New Roman" pitchFamily="18" charset="0"/>
              </a:rPr>
              <a:t>16</a:t>
            </a:r>
            <a:r>
              <a:rPr lang="zh-CN" altLang="en-US" b="1" smtClean="0">
                <a:latin typeface="Times New Roman" pitchFamily="18" charset="0"/>
              </a:rPr>
              <a:t>位数据（加上</a:t>
            </a:r>
            <a:r>
              <a:rPr lang="en-US" altLang="zh-CN" b="1" smtClean="0">
                <a:latin typeface="Times New Roman" pitchFamily="18" charset="0"/>
                <a:cs typeface="Times New Roman" pitchFamily="18" charset="0"/>
              </a:rPr>
              <a:t>2</a:t>
            </a:r>
            <a:r>
              <a:rPr lang="zh-CN" altLang="en-US" b="1" smtClean="0">
                <a:latin typeface="Times New Roman" pitchFamily="18" charset="0"/>
              </a:rPr>
              <a:t>个可选的校验位），但速度却快得多。</a:t>
            </a:r>
          </a:p>
        </p:txBody>
      </p:sp>
      <p:sp>
        <p:nvSpPr>
          <p:cNvPr id="117765"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5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1B43A07-BA2D-4C07-B7EC-9934808C92C5}" type="datetime3">
              <a:rPr kumimoji="0" lang="zh-CN" altLang="en-US" sz="1400" smtClean="0"/>
              <a:pPr eaLnBrk="1" hangingPunct="1"/>
              <a:t>2016年11月14日星期一</a:t>
            </a:fld>
            <a:endParaRPr kumimoji="0" lang="en-US" altLang="zh-CN" sz="1400" smtClean="0"/>
          </a:p>
        </p:txBody>
      </p:sp>
      <p:sp>
        <p:nvSpPr>
          <p:cNvPr id="1177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5923" name="Rectangle 3"/>
          <p:cNvSpPr>
            <a:spLocks noGrp="1" noChangeArrowheads="1"/>
          </p:cNvSpPr>
          <p:nvPr>
            <p:ph type="body" idx="1"/>
          </p:nvPr>
        </p:nvSpPr>
        <p:spPr>
          <a:xfrm>
            <a:off x="250825" y="874713"/>
            <a:ext cx="8359775" cy="5526087"/>
          </a:xfrm>
        </p:spPr>
        <p:txBody>
          <a:bodyPr/>
          <a:lstStyle/>
          <a:p>
            <a:pPr eaLnBrk="1" hangingPunct="1">
              <a:buFontTx/>
              <a:buNone/>
            </a:pPr>
            <a:r>
              <a:rPr lang="en-US" altLang="zh-CN" b="1" dirty="0" smtClean="0">
                <a:solidFill>
                  <a:srgbClr val="800000"/>
                </a:solidFill>
                <a:latin typeface="Times New Roman" pitchFamily="18" charset="0"/>
                <a:cs typeface="Times New Roman" pitchFamily="18" charset="0"/>
              </a:rPr>
              <a:t>5.5.8 </a:t>
            </a:r>
            <a:r>
              <a:rPr lang="zh-CN" altLang="en-US" b="1" dirty="0" smtClean="0">
                <a:solidFill>
                  <a:srgbClr val="800000"/>
                </a:solidFill>
                <a:latin typeface="Times New Roman" pitchFamily="18" charset="0"/>
                <a:cs typeface="Times New Roman" pitchFamily="18" charset="0"/>
              </a:rPr>
              <a:t>多通道内存技术</a:t>
            </a:r>
            <a:endParaRPr lang="en-US" altLang="zh-CN" b="1" dirty="0" smtClean="0"/>
          </a:p>
          <a:p>
            <a:pPr marL="514350" indent="-514350" eaLnBrk="1" hangingPunct="1">
              <a:buFontTx/>
              <a:buAutoNum type="arabicPeriod"/>
            </a:pPr>
            <a:r>
              <a:rPr lang="zh-CN" altLang="en-US" b="1" dirty="0" smtClean="0">
                <a:latin typeface="Times New Roman" pitchFamily="18" charset="0"/>
              </a:rPr>
              <a:t>双通道内存技术</a:t>
            </a:r>
            <a:endParaRPr lang="en-US" altLang="zh-CN" b="1" dirty="0" smtClean="0">
              <a:latin typeface="Times New Roman" pitchFamily="18" charset="0"/>
            </a:endParaRPr>
          </a:p>
          <a:p>
            <a:pPr marL="514350" indent="-514350" eaLnBrk="1" hangingPunct="1">
              <a:buFontTx/>
              <a:buAutoNum type="arabicPeriod"/>
            </a:pPr>
            <a:r>
              <a:rPr lang="zh-CN" altLang="en-US" b="1" dirty="0">
                <a:latin typeface="Times New Roman" pitchFamily="18" charset="0"/>
              </a:rPr>
              <a:t>三</a:t>
            </a:r>
            <a:r>
              <a:rPr lang="zh-CN" altLang="en-US" b="1" dirty="0" smtClean="0">
                <a:latin typeface="Times New Roman" pitchFamily="18" charset="0"/>
              </a:rPr>
              <a:t>通道内存技术</a:t>
            </a:r>
            <a:endParaRPr lang="zh-CN" altLang="en-US" b="1" dirty="0" smtClean="0">
              <a:latin typeface="Times New Roman" pitchFamily="18" charset="0"/>
            </a:endParaRPr>
          </a:p>
        </p:txBody>
      </p:sp>
      <p:sp>
        <p:nvSpPr>
          <p:cNvPr id="117765" name="Rectangle 5"/>
          <p:cNvSpPr>
            <a:spLocks noGrp="1" noChangeArrowheads="1"/>
          </p:cNvSpPr>
          <p:nvPr>
            <p:ph type="title"/>
          </p:nvPr>
        </p:nvSpPr>
        <p:spPr/>
        <p:txBody>
          <a:bodyPr/>
          <a:lstStyle/>
          <a:p>
            <a:pPr eaLnBrk="1" hangingPunct="1"/>
            <a:r>
              <a:rPr lang="en-US" altLang="zh-CN" sz="2400" smtClean="0">
                <a:latin typeface="Times New Roman" pitchFamily="18" charset="0"/>
              </a:rPr>
              <a:t>5.5  </a:t>
            </a:r>
            <a:r>
              <a:rPr lang="zh-CN" altLang="en-US" sz="2400" smtClean="0">
                <a:latin typeface="Times New Roman" pitchFamily="18" charset="0"/>
              </a:rPr>
              <a:t>提高主存读写速度的技术</a:t>
            </a:r>
          </a:p>
        </p:txBody>
      </p:sp>
    </p:spTree>
    <p:extLst>
      <p:ext uri="{BB962C8B-B14F-4D97-AF65-F5344CB8AC3E}">
        <p14:creationId xmlns:p14="http://schemas.microsoft.com/office/powerpoint/2010/main" val="11423690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5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B58699D-D83A-453D-A064-8DCE15AB6E9D}" type="datetime3">
              <a:rPr kumimoji="0" lang="zh-CN" altLang="en-US" sz="1400" smtClean="0"/>
              <a:pPr eaLnBrk="1" hangingPunct="1"/>
              <a:t>2016年11月14日星期一</a:t>
            </a:fld>
            <a:endParaRPr kumimoji="0" lang="en-US" altLang="zh-CN" sz="1400" smtClean="0"/>
          </a:p>
        </p:txBody>
      </p:sp>
      <p:sp>
        <p:nvSpPr>
          <p:cNvPr id="11878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8788"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5.6 </a:t>
            </a:r>
            <a:r>
              <a:rPr lang="zh-CN" altLang="en-US" sz="2400" smtClean="0">
                <a:latin typeface="宋体" pitchFamily="2" charset="-122"/>
              </a:rPr>
              <a:t>多体交叉存储技术</a:t>
            </a:r>
          </a:p>
        </p:txBody>
      </p:sp>
      <p:sp>
        <p:nvSpPr>
          <p:cNvPr id="467971" name="Rectangle 3"/>
          <p:cNvSpPr>
            <a:spLocks noGrp="1" noChangeArrowheads="1"/>
          </p:cNvSpPr>
          <p:nvPr>
            <p:ph type="body" idx="1"/>
          </p:nvPr>
        </p:nvSpPr>
        <p:spPr>
          <a:xfrm>
            <a:off x="495300" y="914400"/>
            <a:ext cx="8039100" cy="5486400"/>
          </a:xfrm>
        </p:spPr>
        <p:txBody>
          <a:bodyPr/>
          <a:lstStyle/>
          <a:p>
            <a:pPr eaLnBrk="1" hangingPunct="1">
              <a:lnSpc>
                <a:spcPct val="90000"/>
              </a:lnSpc>
              <a:buFontTx/>
              <a:buNone/>
            </a:pPr>
            <a:r>
              <a:rPr lang="en-US" altLang="zh-CN" sz="2800" b="1" dirty="0" smtClean="0">
                <a:solidFill>
                  <a:srgbClr val="800000"/>
                </a:solidFill>
                <a:latin typeface="Times New Roman" pitchFamily="18" charset="0"/>
              </a:rPr>
              <a:t>5.6.1</a:t>
            </a:r>
            <a:r>
              <a:rPr lang="zh-CN" altLang="en-US" sz="2800" b="1" dirty="0" smtClean="0">
                <a:solidFill>
                  <a:srgbClr val="800000"/>
                </a:solidFill>
                <a:latin typeface="Times New Roman" pitchFamily="18" charset="0"/>
              </a:rPr>
              <a:t>并行访问存储器</a:t>
            </a:r>
          </a:p>
          <a:p>
            <a:pPr eaLnBrk="1" hangingPunct="1">
              <a:lnSpc>
                <a:spcPct val="90000"/>
              </a:lnSpc>
              <a:buFontTx/>
              <a:buNone/>
            </a:pPr>
            <a:r>
              <a:rPr lang="zh-CN" altLang="en-US" sz="2800" b="1" dirty="0" smtClean="0">
                <a:latin typeface="Times New Roman" pitchFamily="18" charset="0"/>
              </a:rPr>
              <a:t>		常规的主存是单体单字存储器，只包含一个存储体。在高速的计算机中，普遍采用并行主存系统，即在一个存取周期内可以并行读出多个字，</a:t>
            </a:r>
            <a:r>
              <a:rPr lang="zh-CN" altLang="en-US" sz="2800" b="1" dirty="0" smtClean="0">
                <a:solidFill>
                  <a:srgbClr val="0000CC"/>
                </a:solidFill>
                <a:latin typeface="Times New Roman" pitchFamily="18" charset="0"/>
              </a:rPr>
              <a:t>依靠整体信息吞吐率的提高，以解决</a:t>
            </a:r>
            <a:r>
              <a:rPr lang="en-US" altLang="zh-CN" sz="2800" b="1" dirty="0" smtClean="0">
                <a:solidFill>
                  <a:srgbClr val="0000CC"/>
                </a:solidFill>
                <a:latin typeface="Times New Roman" pitchFamily="18" charset="0"/>
              </a:rPr>
              <a:t>CPU</a:t>
            </a:r>
            <a:r>
              <a:rPr lang="zh-CN" altLang="en-US" sz="2800" b="1" dirty="0" smtClean="0">
                <a:solidFill>
                  <a:srgbClr val="0000CC"/>
                </a:solidFill>
                <a:latin typeface="Times New Roman" pitchFamily="18" charset="0"/>
              </a:rPr>
              <a:t>与主存之间的速度匹配问题</a:t>
            </a:r>
            <a:r>
              <a:rPr lang="zh-CN" altLang="en-US" sz="2800" b="1" dirty="0" smtClean="0">
                <a:latin typeface="Times New Roman" pitchFamily="18" charset="0"/>
              </a:rPr>
              <a:t>。</a:t>
            </a:r>
          </a:p>
          <a:p>
            <a:pPr eaLnBrk="1" hangingPunct="1">
              <a:lnSpc>
                <a:spcPct val="90000"/>
              </a:lnSpc>
              <a:buFontTx/>
              <a:buNone/>
            </a:pPr>
            <a:r>
              <a:rPr lang="zh-CN" altLang="en-US" sz="2800" b="1" dirty="0" smtClean="0">
                <a:latin typeface="Times New Roman" pitchFamily="18" charset="0"/>
              </a:rPr>
              <a:t>		</a:t>
            </a:r>
            <a:r>
              <a:rPr lang="zh-CN" altLang="en-US" sz="2800" b="1" dirty="0" smtClean="0">
                <a:solidFill>
                  <a:srgbClr val="FF3300"/>
                </a:solidFill>
                <a:latin typeface="Times New Roman" pitchFamily="18" charset="0"/>
              </a:rPr>
              <a:t>多个</a:t>
            </a:r>
            <a:r>
              <a:rPr lang="zh-CN" altLang="en-US" sz="2800" b="1" dirty="0" smtClean="0">
                <a:latin typeface="Times New Roman" pitchFamily="18" charset="0"/>
              </a:rPr>
              <a:t>并行工作的存储器共有</a:t>
            </a:r>
            <a:r>
              <a:rPr lang="zh-CN" altLang="en-US" sz="2800" b="1" dirty="0" smtClean="0">
                <a:solidFill>
                  <a:srgbClr val="FF3300"/>
                </a:solidFill>
                <a:latin typeface="Times New Roman" pitchFamily="18" charset="0"/>
              </a:rPr>
              <a:t>一套</a:t>
            </a:r>
            <a:r>
              <a:rPr lang="zh-CN" altLang="en-US" sz="2800" b="1" dirty="0" smtClean="0">
                <a:latin typeface="Times New Roman" pitchFamily="18" charset="0"/>
              </a:rPr>
              <a:t>地址寄存器和译码电路，按同一地址并行地访问各自的对应单元。</a:t>
            </a:r>
          </a:p>
          <a:p>
            <a:pPr eaLnBrk="1" hangingPunct="1">
              <a:lnSpc>
                <a:spcPct val="90000"/>
              </a:lnSpc>
              <a:buFontTx/>
              <a:buNone/>
            </a:pPr>
            <a:r>
              <a:rPr lang="zh-CN" altLang="en-US" sz="2800" b="1" dirty="0" smtClean="0">
                <a:latin typeface="Times New Roman" pitchFamily="18" charset="0"/>
              </a:rPr>
              <a:t>		并行访问存储器按地址在一个存取周期内可读出</a:t>
            </a:r>
            <a:r>
              <a:rPr lang="en-US" altLang="zh-CN" sz="2800" b="1" dirty="0" err="1" smtClean="0">
                <a:latin typeface="Times New Roman" pitchFamily="18" charset="0"/>
              </a:rPr>
              <a:t>n×w</a:t>
            </a:r>
            <a:r>
              <a:rPr lang="zh-CN" altLang="en-US" sz="2800" b="1" dirty="0" smtClean="0">
                <a:latin typeface="Times New Roman" pitchFamily="18" charset="0"/>
              </a:rPr>
              <a:t>位的指令或数据，使主存带宽提高</a:t>
            </a:r>
            <a:r>
              <a:rPr lang="en-US" altLang="zh-CN" sz="2800" b="1" dirty="0" smtClean="0">
                <a:latin typeface="Times New Roman" pitchFamily="18" charset="0"/>
              </a:rPr>
              <a:t>n</a:t>
            </a:r>
            <a:r>
              <a:rPr lang="zh-CN" altLang="en-US" sz="2800" b="1" dirty="0" smtClean="0">
                <a:latin typeface="Times New Roman" pitchFamily="18" charset="0"/>
              </a:rPr>
              <a:t>倍。</a:t>
            </a:r>
            <a:endParaRPr lang="zh-CN" altLang="en-US" sz="2800"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7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4"/>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F5201CA-F93B-4211-8E91-D20A5CBA8920}" type="datetime3">
              <a:rPr kumimoji="0" lang="zh-CN" altLang="en-US" sz="1400" smtClean="0"/>
              <a:pPr eaLnBrk="1" hangingPunct="1"/>
              <a:t>2016年11月14日星期一</a:t>
            </a:fld>
            <a:endParaRPr kumimoji="0" lang="en-US" altLang="zh-CN" sz="1400" smtClean="0"/>
          </a:p>
        </p:txBody>
      </p:sp>
      <p:sp>
        <p:nvSpPr>
          <p:cNvPr id="119811" name="页脚占位符 6"/>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9812"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5.6 </a:t>
            </a:r>
            <a:r>
              <a:rPr lang="zh-CN" altLang="en-US" sz="2400" smtClean="0">
                <a:latin typeface="宋体" pitchFamily="2" charset="-122"/>
              </a:rPr>
              <a:t>多体交叉存储技术</a:t>
            </a:r>
          </a:p>
        </p:txBody>
      </p:sp>
      <p:sp>
        <p:nvSpPr>
          <p:cNvPr id="370691" name="Rectangle 3"/>
          <p:cNvSpPr>
            <a:spLocks noGrp="1" noChangeArrowheads="1"/>
          </p:cNvSpPr>
          <p:nvPr>
            <p:ph type="body" sz="half" idx="1"/>
          </p:nvPr>
        </p:nvSpPr>
        <p:spPr>
          <a:xfrm>
            <a:off x="250825" y="836613"/>
            <a:ext cx="8569325" cy="5105400"/>
          </a:xfrm>
        </p:spPr>
        <p:txBody>
          <a:bodyPr/>
          <a:lstStyle/>
          <a:p>
            <a:pPr eaLnBrk="1" hangingPunct="1">
              <a:buFontTx/>
              <a:buNone/>
            </a:pPr>
            <a:r>
              <a:rPr lang="en-US" altLang="zh-CN" sz="2400" b="1" smtClean="0">
                <a:solidFill>
                  <a:srgbClr val="800000"/>
                </a:solidFill>
                <a:latin typeface="Times New Roman" pitchFamily="18" charset="0"/>
              </a:rPr>
              <a:t>5.6.2</a:t>
            </a:r>
            <a:r>
              <a:rPr lang="zh-CN" altLang="en-US" sz="2400" b="1" smtClean="0">
                <a:solidFill>
                  <a:srgbClr val="800000"/>
                </a:solidFill>
                <a:latin typeface="Times New Roman" pitchFamily="18" charset="0"/>
              </a:rPr>
              <a:t>交叉访问存储器</a:t>
            </a:r>
          </a:p>
          <a:p>
            <a:pPr eaLnBrk="1" hangingPunct="1">
              <a:buFontTx/>
              <a:buNone/>
            </a:pPr>
            <a:r>
              <a:rPr lang="zh-CN" altLang="en-US" sz="2400" b="1" smtClean="0">
                <a:latin typeface="Times New Roman" pitchFamily="18" charset="0"/>
              </a:rPr>
              <a:t>		交叉访问存储器中有多个容量相同的存储模块（存储体），而且各存储模块具有各自独立的地址寄存器、读写电路和数据寄存器，这就是多体系统。各个存储体能并行工作，又能交叉工作。</a:t>
            </a:r>
          </a:p>
          <a:p>
            <a:pPr eaLnBrk="1" hangingPunct="1">
              <a:buFontTx/>
              <a:buNone/>
            </a:pPr>
            <a:r>
              <a:rPr lang="zh-CN" altLang="en-US" sz="2400" b="1" smtClean="0">
                <a:latin typeface="Times New Roman" pitchFamily="18" charset="0"/>
              </a:rPr>
              <a:t>		多体交叉访问存储器地址寄存器的低位部分经过译码选择不同的存储体，而高位部分则指向存储体内的存储字。</a:t>
            </a:r>
            <a:r>
              <a:rPr lang="zh-CN" altLang="en-US" sz="2400" smtClean="0">
                <a:latin typeface="Times New Roman" pitchFamily="18" charset="0"/>
              </a:rPr>
              <a:t> </a:t>
            </a:r>
          </a:p>
        </p:txBody>
      </p:sp>
      <p:pic>
        <p:nvPicPr>
          <p:cNvPr id="370695" name="Picture 7" descr="yl1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71775" y="3644900"/>
            <a:ext cx="3600450" cy="2552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06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06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0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5AAE2E7-B912-4346-B9CF-ACBA12BCAA3C}" type="datetime3">
              <a:rPr kumimoji="0" lang="zh-CN" altLang="en-US" sz="1400" smtClean="0"/>
              <a:pPr eaLnBrk="1" hangingPunct="1"/>
              <a:t>2016年11月14日星期一</a:t>
            </a:fld>
            <a:endParaRPr kumimoji="0" lang="en-US" altLang="zh-CN" sz="1400" smtClean="0"/>
          </a:p>
        </p:txBody>
      </p:sp>
      <p:sp>
        <p:nvSpPr>
          <p:cNvPr id="12083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0836"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5.7 </a:t>
            </a:r>
            <a:r>
              <a:rPr lang="zh-CN" altLang="en-US" sz="2400" smtClean="0">
                <a:latin typeface="宋体" pitchFamily="2" charset="-122"/>
              </a:rPr>
              <a:t>高速缓冲存储器</a:t>
            </a:r>
          </a:p>
        </p:txBody>
      </p:sp>
      <p:sp>
        <p:nvSpPr>
          <p:cNvPr id="382979" name="Rectangle 3"/>
          <p:cNvSpPr>
            <a:spLocks noGrp="1" noChangeArrowheads="1"/>
          </p:cNvSpPr>
          <p:nvPr>
            <p:ph type="body" idx="1"/>
          </p:nvPr>
        </p:nvSpPr>
        <p:spPr>
          <a:xfrm>
            <a:off x="457200" y="914400"/>
            <a:ext cx="8077200" cy="5389563"/>
          </a:xfrm>
        </p:spPr>
        <p:txBody>
          <a:bodyPr/>
          <a:lstStyle/>
          <a:p>
            <a:pPr eaLnBrk="1" hangingPunct="1">
              <a:lnSpc>
                <a:spcPct val="80000"/>
              </a:lnSpc>
              <a:buFontTx/>
              <a:buNone/>
            </a:pPr>
            <a:r>
              <a:rPr lang="en-US" altLang="zh-CN" b="1" dirty="0" smtClean="0">
                <a:solidFill>
                  <a:srgbClr val="990000"/>
                </a:solidFill>
                <a:latin typeface="Times New Roman" pitchFamily="18" charset="0"/>
              </a:rPr>
              <a:t>5.7.1 </a:t>
            </a:r>
            <a:r>
              <a:rPr lang="zh-CN" altLang="en-US" b="1" dirty="0" smtClean="0">
                <a:solidFill>
                  <a:srgbClr val="990000"/>
                </a:solidFill>
                <a:latin typeface="Times New Roman" pitchFamily="18" charset="0"/>
              </a:rPr>
              <a:t>高速缓存工作原理</a:t>
            </a:r>
          </a:p>
          <a:p>
            <a:pPr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程序的局部性原理</a:t>
            </a:r>
            <a:endParaRPr lang="zh-CN" altLang="en-US" b="1" dirty="0" smtClean="0">
              <a:latin typeface="宋体" pitchFamily="2" charset="-122"/>
            </a:endParaRPr>
          </a:p>
          <a:p>
            <a:pPr eaLnBrk="1" hangingPunct="1">
              <a:lnSpc>
                <a:spcPct val="90000"/>
              </a:lnSpc>
              <a:buFontTx/>
              <a:buNone/>
            </a:pPr>
            <a:r>
              <a:rPr lang="zh-CN" altLang="en-US" b="1" dirty="0" smtClean="0">
                <a:latin typeface="宋体" pitchFamily="2" charset="-122"/>
              </a:rPr>
              <a:t>      </a:t>
            </a:r>
            <a:r>
              <a:rPr lang="zh-CN" altLang="en-US" b="1" dirty="0" smtClean="0">
                <a:solidFill>
                  <a:srgbClr val="FF3300"/>
                </a:solidFill>
                <a:latin typeface="宋体" pitchFamily="2" charset="-122"/>
              </a:rPr>
              <a:t>程序的局部性包括：时间局部性和空间局部性。</a:t>
            </a:r>
            <a:r>
              <a:rPr lang="zh-CN" altLang="en-US" b="1" dirty="0" smtClean="0">
                <a:latin typeface="宋体" pitchFamily="2" charset="-122"/>
              </a:rPr>
              <a:t>时间局部性是指如果一个存储单元被访问，则可能该单元会很快被再次访问。这是因为程序存在着循环。空间局部性是指如果一个存储单元被访问，则该单元邻近的单元也可能很快被访问。这是因为程序中大部分指令是顺序存储、顺序执行的，数据一般也是以向量、数组、树、表等形式簇聚地存储在一起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2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2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5693741-ECEB-4AEC-AC4D-D3B7C25BF446}" type="datetime3">
              <a:rPr kumimoji="0" lang="zh-CN" altLang="en-US" sz="1400" smtClean="0"/>
              <a:pPr eaLnBrk="1" hangingPunct="1"/>
              <a:t>2016年11月14日星期一</a:t>
            </a:fld>
            <a:endParaRPr kumimoji="0" lang="en-US" altLang="zh-CN" sz="1400" smtClean="0"/>
          </a:p>
        </p:txBody>
      </p:sp>
      <p:sp>
        <p:nvSpPr>
          <p:cNvPr id="12185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39299" name="Rectangle 3"/>
          <p:cNvSpPr>
            <a:spLocks noGrp="1" noChangeArrowheads="1"/>
          </p:cNvSpPr>
          <p:nvPr>
            <p:ph type="body" idx="1"/>
          </p:nvPr>
        </p:nvSpPr>
        <p:spPr>
          <a:xfrm>
            <a:off x="457200" y="914400"/>
            <a:ext cx="8077200" cy="5389563"/>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高速缓冲技术就是利用程序的局部性原理，把程序中正在使用的部分存放在一个高速的容量较小的</a:t>
            </a:r>
            <a:r>
              <a:rPr lang="en-US" altLang="zh-CN" b="1" smtClean="0">
                <a:latin typeface="Times New Roman" pitchFamily="18" charset="0"/>
                <a:cs typeface="Times New Roman" pitchFamily="18" charset="0"/>
              </a:rPr>
              <a:t>Cache</a:t>
            </a:r>
            <a:r>
              <a:rPr lang="zh-CN" altLang="en-US" b="1" smtClean="0">
                <a:latin typeface="Times New Roman" pitchFamily="18" charset="0"/>
              </a:rPr>
              <a:t>中，使</a:t>
            </a:r>
            <a:r>
              <a:rPr lang="en-US" altLang="zh-CN" b="1" smtClean="0">
                <a:latin typeface="Times New Roman" pitchFamily="18" charset="0"/>
                <a:cs typeface="Times New Roman" pitchFamily="18" charset="0"/>
              </a:rPr>
              <a:t>CPU</a:t>
            </a:r>
            <a:r>
              <a:rPr lang="zh-CN" altLang="en-US" b="1" smtClean="0">
                <a:latin typeface="Times New Roman" pitchFamily="18" charset="0"/>
              </a:rPr>
              <a:t>的访存操作大多数针对</a:t>
            </a:r>
            <a:r>
              <a:rPr lang="en-US" altLang="zh-CN" b="1" smtClean="0">
                <a:latin typeface="Times New Roman" pitchFamily="18" charset="0"/>
                <a:cs typeface="Times New Roman" pitchFamily="18" charset="0"/>
              </a:rPr>
              <a:t>Cache</a:t>
            </a:r>
            <a:r>
              <a:rPr lang="zh-CN" altLang="en-US" b="1" smtClean="0">
                <a:latin typeface="Times New Roman" pitchFamily="18" charset="0"/>
              </a:rPr>
              <a:t>进行，从而使程序的执行速度大大提高。</a:t>
            </a:r>
          </a:p>
          <a:p>
            <a:pPr eaLnBrk="1" hangingPunct="1">
              <a:buFontTx/>
              <a:buNone/>
            </a:pPr>
            <a:r>
              <a:rPr lang="en-US" altLang="zh-CN" b="1" smtClean="0">
                <a:latin typeface="Times New Roman" pitchFamily="18" charset="0"/>
              </a:rPr>
              <a:t>2.Cache</a:t>
            </a:r>
            <a:r>
              <a:rPr lang="zh-CN" altLang="en-US" b="1" smtClean="0">
                <a:latin typeface="Times New Roman" pitchFamily="18" charset="0"/>
              </a:rPr>
              <a:t>的基本结构</a:t>
            </a:r>
          </a:p>
          <a:p>
            <a:pPr eaLnBrk="1" hangingPunct="1">
              <a:buFontTx/>
              <a:buNone/>
            </a:pPr>
            <a:r>
              <a:rPr lang="zh-CN" altLang="en-US" b="1" smtClean="0">
                <a:latin typeface="Times New Roman" pitchFamily="18" charset="0"/>
              </a:rPr>
              <a:t>            </a:t>
            </a:r>
            <a:r>
              <a:rPr lang="en-US" altLang="zh-CN" b="1" smtClean="0">
                <a:latin typeface="Times New Roman" pitchFamily="18" charset="0"/>
              </a:rPr>
              <a:t>Cache</a:t>
            </a:r>
            <a:r>
              <a:rPr lang="zh-CN" altLang="en-US" b="1" smtClean="0">
                <a:latin typeface="Times New Roman" pitchFamily="18" charset="0"/>
              </a:rPr>
              <a:t>和主存都被分成若干个大小相等的块，每块由若干字节组成。由于</a:t>
            </a:r>
            <a:r>
              <a:rPr lang="en-US" altLang="zh-CN" b="1" smtClean="0">
                <a:latin typeface="Times New Roman" pitchFamily="18" charset="0"/>
              </a:rPr>
              <a:t>Cache</a:t>
            </a:r>
            <a:r>
              <a:rPr lang="zh-CN" altLang="en-US" b="1" smtClean="0">
                <a:latin typeface="Times New Roman" pitchFamily="18" charset="0"/>
              </a:rPr>
              <a:t>的容量远小于主存的容量，它保存的信息只是主存中最活跃的若干块的</a:t>
            </a:r>
            <a:r>
              <a:rPr lang="zh-CN" altLang="en-US" b="1" smtClean="0">
                <a:solidFill>
                  <a:srgbClr val="FF3300"/>
                </a:solidFill>
                <a:latin typeface="Times New Roman" pitchFamily="18" charset="0"/>
              </a:rPr>
              <a:t>副本</a:t>
            </a:r>
            <a:r>
              <a:rPr lang="zh-CN" altLang="en-US" b="1" smtClean="0">
                <a:latin typeface="Times New Roman" pitchFamily="18" charset="0"/>
              </a:rPr>
              <a:t>。</a:t>
            </a:r>
          </a:p>
        </p:txBody>
      </p:sp>
      <p:sp>
        <p:nvSpPr>
          <p:cNvPr id="121861" name="Rectangle 8"/>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5.7 </a:t>
            </a:r>
            <a:r>
              <a:rPr lang="zh-CN" altLang="en-US" sz="2400" smtClean="0">
                <a:latin typeface="Times New Roman" pitchFamily="18" charset="0"/>
              </a:rPr>
              <a:t>高速缓冲存储器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9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9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18A16C8-EB00-4300-9969-7E6770048EAE}" type="datetime3">
              <a:rPr kumimoji="0" lang="zh-CN" altLang="en-US" sz="1400" smtClean="0"/>
              <a:pPr eaLnBrk="1" hangingPunct="1"/>
              <a:t>2016年11月14日星期一</a:t>
            </a:fld>
            <a:endParaRPr kumimoji="0" lang="en-US" altLang="zh-CN" sz="1400" smtClean="0"/>
          </a:p>
        </p:txBody>
      </p:sp>
      <p:sp>
        <p:nvSpPr>
          <p:cNvPr id="1331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31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600" smtClean="0">
              <a:latin typeface="Times New Roman" pitchFamily="18" charset="0"/>
              <a:cs typeface="Times New Roman" pitchFamily="18" charset="0"/>
            </a:endParaRPr>
          </a:p>
        </p:txBody>
      </p:sp>
      <p:sp>
        <p:nvSpPr>
          <p:cNvPr id="401411" name="Rectangle 3"/>
          <p:cNvSpPr>
            <a:spLocks noGrp="1" noChangeArrowheads="1"/>
          </p:cNvSpPr>
          <p:nvPr>
            <p:ph type="body" idx="1"/>
          </p:nvPr>
        </p:nvSpPr>
        <p:spPr>
          <a:xfrm>
            <a:off x="381000" y="914400"/>
            <a:ext cx="8264525" cy="5334000"/>
          </a:xfrm>
        </p:spPr>
        <p:txBody>
          <a:bodyPr/>
          <a:lstStyle/>
          <a:p>
            <a:pPr eaLnBrk="1" hangingPunct="1">
              <a:buFontTx/>
              <a:buNone/>
            </a:pPr>
            <a:r>
              <a:rPr lang="en-US" altLang="zh-CN" b="1" smtClean="0">
                <a:latin typeface="宋体" pitchFamily="2" charset="-122"/>
              </a:rPr>
              <a:t>      </a:t>
            </a:r>
            <a:r>
              <a:rPr lang="zh-CN" altLang="en-US" b="1" smtClean="0">
                <a:latin typeface="宋体" pitchFamily="2" charset="-122"/>
              </a:rPr>
              <a:t>从</a:t>
            </a:r>
            <a:r>
              <a:rPr lang="en-US" altLang="zh-CN" b="1" smtClean="0">
                <a:latin typeface="Times New Roman" pitchFamily="18" charset="0"/>
              </a:rPr>
              <a:t>CPU</a:t>
            </a:r>
            <a:r>
              <a:rPr lang="zh-CN" altLang="en-US" b="1" smtClean="0">
                <a:latin typeface="宋体" pitchFamily="2" charset="-122"/>
              </a:rPr>
              <a:t>的角度来看，</a:t>
            </a:r>
            <a:r>
              <a:rPr lang="en-US" altLang="zh-CN" b="1" smtClean="0">
                <a:latin typeface="Times New Roman" pitchFamily="18" charset="0"/>
              </a:rPr>
              <a:t>n</a:t>
            </a:r>
            <a:r>
              <a:rPr lang="zh-CN" altLang="en-US" b="1" smtClean="0">
                <a:latin typeface="宋体" pitchFamily="2" charset="-122"/>
              </a:rPr>
              <a:t>种不同的存储器（</a:t>
            </a:r>
            <a:r>
              <a:rPr lang="en-US" altLang="zh-CN" b="1" smtClean="0">
                <a:latin typeface="Times New Roman" pitchFamily="18" charset="0"/>
              </a:rPr>
              <a:t>M</a:t>
            </a:r>
            <a:r>
              <a:rPr lang="en-US" altLang="zh-CN" b="1" baseline="-30000" smtClean="0">
                <a:latin typeface="Times New Roman" pitchFamily="18" charset="0"/>
              </a:rPr>
              <a:t>1</a:t>
            </a:r>
            <a:r>
              <a:rPr lang="zh-CN" altLang="en-US" b="1" smtClean="0">
                <a:latin typeface="宋体" pitchFamily="2" charset="-122"/>
              </a:rPr>
              <a:t>～</a:t>
            </a:r>
            <a:r>
              <a:rPr lang="en-US" altLang="zh-CN" b="1" smtClean="0">
                <a:latin typeface="Times New Roman" pitchFamily="18" charset="0"/>
              </a:rPr>
              <a:t>M</a:t>
            </a:r>
            <a:r>
              <a:rPr lang="en-US" altLang="zh-CN" b="1" baseline="-30000" smtClean="0">
                <a:latin typeface="Times New Roman" pitchFamily="18" charset="0"/>
              </a:rPr>
              <a:t>n</a:t>
            </a:r>
            <a:r>
              <a:rPr lang="zh-CN" altLang="en-US" b="1" smtClean="0">
                <a:latin typeface="宋体" pitchFamily="2" charset="-122"/>
              </a:rPr>
              <a:t>）在逻辑上是一个整体。其中：</a:t>
            </a:r>
            <a:r>
              <a:rPr lang="en-US" altLang="zh-CN" b="1" smtClean="0">
                <a:latin typeface="Times New Roman" pitchFamily="18" charset="0"/>
              </a:rPr>
              <a:t>M</a:t>
            </a:r>
            <a:r>
              <a:rPr lang="en-US" altLang="zh-CN" b="1" baseline="-30000" smtClean="0">
                <a:latin typeface="Times New Roman" pitchFamily="18" charset="0"/>
              </a:rPr>
              <a:t>1</a:t>
            </a:r>
            <a:r>
              <a:rPr lang="zh-CN" altLang="en-US" b="1" smtClean="0">
                <a:latin typeface="宋体" pitchFamily="2" charset="-122"/>
              </a:rPr>
              <a:t>速度最快、容量最小、位价格最高；</a:t>
            </a:r>
            <a:r>
              <a:rPr lang="en-US" altLang="zh-CN" b="1" smtClean="0">
                <a:latin typeface="Times New Roman" pitchFamily="18" charset="0"/>
              </a:rPr>
              <a:t>M</a:t>
            </a:r>
            <a:r>
              <a:rPr lang="en-US" altLang="zh-CN" b="1" baseline="-30000" smtClean="0">
                <a:latin typeface="Times New Roman" pitchFamily="18" charset="0"/>
              </a:rPr>
              <a:t>n</a:t>
            </a:r>
            <a:r>
              <a:rPr lang="zh-CN" altLang="en-US" b="1" smtClean="0">
                <a:latin typeface="宋体" pitchFamily="2" charset="-122"/>
              </a:rPr>
              <a:t>速度最慢、容量最大、位价格最低。整个存储系统具有接近于</a:t>
            </a:r>
            <a:r>
              <a:rPr lang="en-US" altLang="zh-CN" b="1" smtClean="0">
                <a:latin typeface="Times New Roman" pitchFamily="18" charset="0"/>
              </a:rPr>
              <a:t>M</a:t>
            </a:r>
            <a:r>
              <a:rPr lang="en-US" altLang="zh-CN" b="1" baseline="-30000" smtClean="0">
                <a:latin typeface="Times New Roman" pitchFamily="18" charset="0"/>
              </a:rPr>
              <a:t>1</a:t>
            </a:r>
            <a:r>
              <a:rPr lang="zh-CN" altLang="en-US" b="1" smtClean="0">
                <a:latin typeface="宋体" pitchFamily="2" charset="-122"/>
              </a:rPr>
              <a:t>的速度，相等或接近</a:t>
            </a:r>
            <a:r>
              <a:rPr lang="en-US" altLang="zh-CN" b="1" smtClean="0">
                <a:latin typeface="Times New Roman" pitchFamily="18" charset="0"/>
              </a:rPr>
              <a:t>M</a:t>
            </a:r>
            <a:r>
              <a:rPr lang="en-US" altLang="zh-CN" b="1" baseline="-30000" smtClean="0">
                <a:latin typeface="Times New Roman" pitchFamily="18" charset="0"/>
              </a:rPr>
              <a:t>n</a:t>
            </a:r>
            <a:r>
              <a:rPr lang="zh-CN" altLang="en-US" b="1" smtClean="0">
                <a:latin typeface="宋体" pitchFamily="2" charset="-122"/>
              </a:rPr>
              <a:t>的容量，接近于</a:t>
            </a:r>
            <a:r>
              <a:rPr lang="en-US" altLang="zh-CN" b="1" smtClean="0">
                <a:latin typeface="Times New Roman" pitchFamily="18" charset="0"/>
              </a:rPr>
              <a:t>M</a:t>
            </a:r>
            <a:r>
              <a:rPr lang="en-US" altLang="zh-CN" b="1" baseline="-30000" smtClean="0">
                <a:latin typeface="Times New Roman" pitchFamily="18" charset="0"/>
              </a:rPr>
              <a:t>n</a:t>
            </a:r>
            <a:r>
              <a:rPr lang="zh-CN" altLang="en-US" b="1" smtClean="0">
                <a:latin typeface="宋体" pitchFamily="2" charset="-122"/>
              </a:rPr>
              <a:t>的位价格。在多级存储层次中，最常用的数据在</a:t>
            </a:r>
            <a:r>
              <a:rPr lang="en-US" altLang="zh-CN" b="1" smtClean="0">
                <a:latin typeface="Times New Roman" pitchFamily="18" charset="0"/>
              </a:rPr>
              <a:t>M</a:t>
            </a:r>
            <a:r>
              <a:rPr lang="en-US" altLang="zh-CN" b="1" baseline="-30000" smtClean="0">
                <a:latin typeface="Times New Roman" pitchFamily="18" charset="0"/>
              </a:rPr>
              <a:t>1</a:t>
            </a:r>
            <a:r>
              <a:rPr lang="zh-CN" altLang="en-US" b="1" smtClean="0">
                <a:latin typeface="宋体" pitchFamily="2" charset="-122"/>
              </a:rPr>
              <a:t>中，次常用的在</a:t>
            </a:r>
            <a:r>
              <a:rPr lang="en-US" altLang="zh-CN" b="1" smtClean="0">
                <a:latin typeface="Times New Roman" pitchFamily="18" charset="0"/>
              </a:rPr>
              <a:t>M</a:t>
            </a:r>
            <a:r>
              <a:rPr lang="en-US" altLang="zh-CN" b="1" baseline="-30000" smtClean="0">
                <a:latin typeface="Times New Roman" pitchFamily="18" charset="0"/>
              </a:rPr>
              <a:t>2</a:t>
            </a:r>
            <a:r>
              <a:rPr lang="zh-CN" altLang="en-US" b="1" smtClean="0">
                <a:latin typeface="宋体" pitchFamily="2" charset="-122"/>
              </a:rPr>
              <a:t>中，最少使用的在</a:t>
            </a:r>
            <a:r>
              <a:rPr lang="en-US" altLang="zh-CN" b="1" smtClean="0">
                <a:latin typeface="Times New Roman" pitchFamily="18" charset="0"/>
              </a:rPr>
              <a:t>M</a:t>
            </a:r>
            <a:r>
              <a:rPr lang="en-US" altLang="zh-CN" b="1" baseline="-30000" smtClean="0">
                <a:latin typeface="Times New Roman" pitchFamily="18" charset="0"/>
              </a:rPr>
              <a:t>n</a:t>
            </a:r>
            <a:r>
              <a:rPr lang="zh-CN" altLang="en-US" b="1" smtClean="0">
                <a:latin typeface="宋体" pitchFamily="2" charset="-122"/>
              </a:rPr>
              <a:t>中。</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7885787-E651-48CE-AC0C-231A0A1E62C8}" type="datetime3">
              <a:rPr kumimoji="0" lang="zh-CN" altLang="en-US" sz="1400" smtClean="0"/>
              <a:pPr eaLnBrk="1" hangingPunct="1"/>
              <a:t>2016年11月14日星期一</a:t>
            </a:fld>
            <a:endParaRPr kumimoji="0" lang="en-US" altLang="zh-CN" sz="1400" smtClean="0"/>
          </a:p>
        </p:txBody>
      </p:sp>
      <p:sp>
        <p:nvSpPr>
          <p:cNvPr id="12288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71042" name="Rectangle 2"/>
          <p:cNvSpPr>
            <a:spLocks noGrp="1" noChangeArrowheads="1"/>
          </p:cNvSpPr>
          <p:nvPr>
            <p:ph type="body" idx="1"/>
          </p:nvPr>
        </p:nvSpPr>
        <p:spPr>
          <a:xfrm>
            <a:off x="457200" y="914400"/>
            <a:ext cx="8077200" cy="5389563"/>
          </a:xfrm>
        </p:spPr>
        <p:txBody>
          <a:bodyPr/>
          <a:lstStyle/>
          <a:p>
            <a:pPr eaLnBrk="1" hangingPunct="1">
              <a:buFontTx/>
              <a:buNone/>
            </a:pPr>
            <a:r>
              <a:rPr lang="en-US" altLang="zh-CN" sz="2800" b="1" smtClean="0">
                <a:solidFill>
                  <a:srgbClr val="800000"/>
                </a:solidFill>
                <a:latin typeface="Times New Roman" pitchFamily="18" charset="0"/>
              </a:rPr>
              <a:t>5.7.2 Cache</a:t>
            </a:r>
            <a:r>
              <a:rPr lang="zh-CN" altLang="en-US" sz="2800" b="1" smtClean="0">
                <a:solidFill>
                  <a:srgbClr val="800000"/>
                </a:solidFill>
                <a:latin typeface="Times New Roman" pitchFamily="18" charset="0"/>
              </a:rPr>
              <a:t>的读写操作</a:t>
            </a:r>
          </a:p>
          <a:p>
            <a:pPr eaLnBrk="1" hangingPunct="1">
              <a:buFontTx/>
              <a:buNone/>
            </a:pPr>
            <a:r>
              <a:rPr lang="en-US" altLang="zh-CN" sz="2800" b="1" smtClean="0">
                <a:latin typeface="Times New Roman" pitchFamily="18" charset="0"/>
              </a:rPr>
              <a:t>1. Cache</a:t>
            </a:r>
            <a:r>
              <a:rPr lang="zh-CN" altLang="en-US" sz="2800" b="1" smtClean="0">
                <a:latin typeface="Times New Roman" pitchFamily="18" charset="0"/>
              </a:rPr>
              <a:t>的读操作</a:t>
            </a:r>
          </a:p>
          <a:p>
            <a:pPr eaLnBrk="1" hangingPunct="1">
              <a:lnSpc>
                <a:spcPct val="80000"/>
              </a:lnSpc>
              <a:buFontTx/>
              <a:buNone/>
            </a:pPr>
            <a:r>
              <a:rPr lang="zh-CN" altLang="en-US" sz="2800" b="1" smtClean="0">
                <a:latin typeface="Times New Roman" pitchFamily="18" charset="0"/>
              </a:rPr>
              <a:t>		当</a:t>
            </a:r>
            <a:r>
              <a:rPr lang="en-US" altLang="zh-CN" sz="2800" b="1" smtClean="0">
                <a:latin typeface="Times New Roman" pitchFamily="18" charset="0"/>
              </a:rPr>
              <a:t>CPU</a:t>
            </a:r>
            <a:r>
              <a:rPr lang="zh-CN" altLang="en-US" sz="2800" b="1" smtClean="0">
                <a:latin typeface="Times New Roman" pitchFamily="18" charset="0"/>
              </a:rPr>
              <a:t>发出读请求时，如果</a:t>
            </a:r>
            <a:r>
              <a:rPr lang="en-US" altLang="zh-CN" sz="2800" b="1" smtClean="0">
                <a:latin typeface="Times New Roman" pitchFamily="18" charset="0"/>
              </a:rPr>
              <a:t>Cache</a:t>
            </a:r>
            <a:r>
              <a:rPr lang="zh-CN" altLang="en-US" sz="2800" b="1" smtClean="0">
                <a:latin typeface="Times New Roman" pitchFamily="18" charset="0"/>
              </a:rPr>
              <a:t>命中，就直接对</a:t>
            </a:r>
            <a:r>
              <a:rPr lang="en-US" altLang="zh-CN" sz="2800" b="1" smtClean="0">
                <a:latin typeface="Times New Roman" pitchFamily="18" charset="0"/>
              </a:rPr>
              <a:t>Cache</a:t>
            </a:r>
            <a:r>
              <a:rPr lang="zh-CN" altLang="en-US" sz="2800" b="1" smtClean="0">
                <a:latin typeface="Times New Roman" pitchFamily="18" charset="0"/>
              </a:rPr>
              <a:t>进行读操作，与主存无关；如果</a:t>
            </a:r>
            <a:r>
              <a:rPr lang="en-US" altLang="zh-CN" sz="2800" b="1" smtClean="0">
                <a:latin typeface="Times New Roman" pitchFamily="18" charset="0"/>
              </a:rPr>
              <a:t>Cache</a:t>
            </a:r>
            <a:r>
              <a:rPr lang="zh-CN" altLang="en-US" sz="2800" b="1" smtClean="0">
                <a:latin typeface="Times New Roman" pitchFamily="18" charset="0"/>
              </a:rPr>
              <a:t>不命中，则仍需访问主存，并把该块信息一次从主存调入</a:t>
            </a:r>
            <a:r>
              <a:rPr lang="en-US" altLang="zh-CN" sz="2800" b="1" smtClean="0">
                <a:latin typeface="Times New Roman" pitchFamily="18" charset="0"/>
              </a:rPr>
              <a:t>Cache</a:t>
            </a:r>
            <a:r>
              <a:rPr lang="zh-CN" altLang="en-US" sz="2800" b="1" smtClean="0">
                <a:latin typeface="Times New Roman" pitchFamily="18" charset="0"/>
              </a:rPr>
              <a:t>内。若此时</a:t>
            </a:r>
            <a:r>
              <a:rPr lang="en-US" altLang="zh-CN" sz="2800" b="1" smtClean="0">
                <a:latin typeface="Times New Roman" pitchFamily="18" charset="0"/>
              </a:rPr>
              <a:t>Cache</a:t>
            </a:r>
            <a:r>
              <a:rPr lang="zh-CN" altLang="en-US" sz="2800" b="1" smtClean="0">
                <a:latin typeface="Times New Roman" pitchFamily="18" charset="0"/>
              </a:rPr>
              <a:t>已满，则须根据某种替换算法，用这个块替换掉</a:t>
            </a:r>
            <a:r>
              <a:rPr lang="en-US" altLang="zh-CN" sz="2800" b="1" smtClean="0">
                <a:latin typeface="Times New Roman" pitchFamily="18" charset="0"/>
              </a:rPr>
              <a:t>Cache</a:t>
            </a:r>
            <a:r>
              <a:rPr lang="zh-CN" altLang="en-US" sz="2800" b="1" smtClean="0">
                <a:latin typeface="Times New Roman" pitchFamily="18" charset="0"/>
              </a:rPr>
              <a:t>中原来的某块信息。</a:t>
            </a:r>
          </a:p>
          <a:p>
            <a:pPr eaLnBrk="1" hangingPunct="1">
              <a:buFontTx/>
              <a:buNone/>
            </a:pPr>
            <a:r>
              <a:rPr lang="en-US" altLang="zh-CN" sz="2800" b="1" smtClean="0">
                <a:latin typeface="Times New Roman" pitchFamily="18" charset="0"/>
              </a:rPr>
              <a:t>2. Cache</a:t>
            </a:r>
            <a:r>
              <a:rPr lang="zh-CN" altLang="en-US" sz="2800" b="1" smtClean="0">
                <a:latin typeface="Times New Roman" pitchFamily="18" charset="0"/>
              </a:rPr>
              <a:t>的写操作</a:t>
            </a:r>
          </a:p>
          <a:p>
            <a:pPr eaLnBrk="1" hangingPunct="1">
              <a:lnSpc>
                <a:spcPct val="90000"/>
              </a:lnSpc>
              <a:buFontTx/>
              <a:buNone/>
            </a:pPr>
            <a:r>
              <a:rPr lang="zh-CN" altLang="en-US" sz="2800" b="1" smtClean="0">
                <a:latin typeface="Times New Roman" pitchFamily="18" charset="0"/>
              </a:rPr>
              <a:t>		当</a:t>
            </a:r>
            <a:r>
              <a:rPr lang="en-US" altLang="zh-CN" sz="2800" b="1" smtClean="0">
                <a:latin typeface="Times New Roman" pitchFamily="18" charset="0"/>
              </a:rPr>
              <a:t>CPU</a:t>
            </a:r>
            <a:r>
              <a:rPr lang="zh-CN" altLang="en-US" sz="2800" b="1" smtClean="0">
                <a:latin typeface="Times New Roman" pitchFamily="18" charset="0"/>
              </a:rPr>
              <a:t>发出写请求时，如果</a:t>
            </a:r>
            <a:r>
              <a:rPr lang="en-US" altLang="zh-CN" sz="2800" b="1" smtClean="0">
                <a:latin typeface="Times New Roman" pitchFamily="18" charset="0"/>
              </a:rPr>
              <a:t>Cache</a:t>
            </a:r>
            <a:r>
              <a:rPr lang="zh-CN" altLang="en-US" sz="2800" b="1" smtClean="0">
                <a:latin typeface="Times New Roman" pitchFamily="18" charset="0"/>
              </a:rPr>
              <a:t>命中，有可能会遇到</a:t>
            </a:r>
            <a:r>
              <a:rPr lang="en-US" altLang="zh-CN" sz="2800" b="1" smtClean="0">
                <a:latin typeface="Times New Roman" pitchFamily="18" charset="0"/>
              </a:rPr>
              <a:t>Cache</a:t>
            </a:r>
            <a:r>
              <a:rPr lang="zh-CN" altLang="en-US" sz="2800" b="1" smtClean="0">
                <a:latin typeface="Times New Roman" pitchFamily="18" charset="0"/>
              </a:rPr>
              <a:t>与主存中的内容不一致的问题，需要进行一定的写处理，处理的方法有：写直达法和写回法。</a:t>
            </a:r>
          </a:p>
        </p:txBody>
      </p:sp>
      <p:sp>
        <p:nvSpPr>
          <p:cNvPr id="122885" name="Rectangle 3"/>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5.7 </a:t>
            </a:r>
            <a:r>
              <a:rPr lang="zh-CN" altLang="en-US" sz="2400" smtClean="0">
                <a:latin typeface="Times New Roman" pitchFamily="18" charset="0"/>
              </a:rPr>
              <a:t>高速缓冲存储器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1478354-64EA-4A1B-A9F9-4C4ADAEBB099}" type="datetime3">
              <a:rPr kumimoji="0" lang="zh-CN" altLang="en-US" sz="1400" smtClean="0"/>
              <a:pPr eaLnBrk="1" hangingPunct="1"/>
              <a:t>2016年11月14日星期一</a:t>
            </a:fld>
            <a:endParaRPr kumimoji="0" lang="en-US" altLang="zh-CN" sz="1400" smtClean="0"/>
          </a:p>
        </p:txBody>
      </p:sp>
      <p:sp>
        <p:nvSpPr>
          <p:cNvPr id="12390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72066" name="Rectangle 2"/>
          <p:cNvSpPr>
            <a:spLocks noGrp="1" noChangeArrowheads="1"/>
          </p:cNvSpPr>
          <p:nvPr>
            <p:ph type="body" idx="1"/>
          </p:nvPr>
        </p:nvSpPr>
        <p:spPr>
          <a:xfrm>
            <a:off x="457200" y="914400"/>
            <a:ext cx="8077200" cy="5389563"/>
          </a:xfrm>
        </p:spPr>
        <p:txBody>
          <a:bodyPr/>
          <a:lstStyle/>
          <a:p>
            <a:pPr eaLnBrk="1" hangingPunct="1">
              <a:buFontTx/>
              <a:buNone/>
            </a:pPr>
            <a:r>
              <a:rPr lang="en-US" altLang="zh-CN" b="1" smtClean="0">
                <a:solidFill>
                  <a:srgbClr val="800000"/>
                </a:solidFill>
                <a:latin typeface="Times New Roman" pitchFamily="18" charset="0"/>
              </a:rPr>
              <a:t>5.7.3</a:t>
            </a:r>
            <a:r>
              <a:rPr lang="zh-CN" altLang="en-US" b="1" smtClean="0">
                <a:solidFill>
                  <a:srgbClr val="800000"/>
                </a:solidFill>
                <a:latin typeface="Times New Roman" pitchFamily="18" charset="0"/>
              </a:rPr>
              <a:t>地址映像</a:t>
            </a:r>
          </a:p>
          <a:p>
            <a:pPr eaLnBrk="1" hangingPunct="1">
              <a:buFontTx/>
              <a:buNone/>
            </a:pPr>
            <a:r>
              <a:rPr lang="zh-CN" altLang="en-US" b="1" smtClean="0">
                <a:latin typeface="Times New Roman" pitchFamily="18" charset="0"/>
              </a:rPr>
              <a:t>		在</a:t>
            </a:r>
            <a:r>
              <a:rPr lang="en-US" altLang="zh-CN" b="1" smtClean="0">
                <a:latin typeface="Times New Roman" pitchFamily="18" charset="0"/>
              </a:rPr>
              <a:t>Cache</a:t>
            </a:r>
            <a:r>
              <a:rPr lang="zh-CN" altLang="en-US" b="1" smtClean="0">
                <a:latin typeface="Times New Roman" pitchFamily="18" charset="0"/>
              </a:rPr>
              <a:t>中，地址映像是指把主存地址空间映像到</a:t>
            </a:r>
            <a:r>
              <a:rPr lang="en-US" altLang="zh-CN" b="1" smtClean="0">
                <a:latin typeface="Times New Roman" pitchFamily="18" charset="0"/>
              </a:rPr>
              <a:t>Cache</a:t>
            </a:r>
            <a:r>
              <a:rPr lang="zh-CN" altLang="en-US" b="1" smtClean="0">
                <a:latin typeface="Times New Roman" pitchFamily="18" charset="0"/>
              </a:rPr>
              <a:t>地址空间，也就是把存放在主存中的程序按照某种规则装入</a:t>
            </a:r>
            <a:r>
              <a:rPr lang="en-US" altLang="zh-CN" b="1" smtClean="0">
                <a:latin typeface="Times New Roman" pitchFamily="18" charset="0"/>
              </a:rPr>
              <a:t>Cache</a:t>
            </a:r>
            <a:r>
              <a:rPr lang="zh-CN" altLang="en-US" b="1" smtClean="0">
                <a:latin typeface="Times New Roman" pitchFamily="18" charset="0"/>
              </a:rPr>
              <a:t>中。地址映像的方法有</a:t>
            </a:r>
            <a:r>
              <a:rPr lang="en-US" altLang="zh-CN" b="1" smtClean="0">
                <a:latin typeface="Times New Roman" pitchFamily="18" charset="0"/>
              </a:rPr>
              <a:t>3</a:t>
            </a:r>
            <a:r>
              <a:rPr lang="zh-CN" altLang="en-US" b="1" smtClean="0">
                <a:latin typeface="Times New Roman" pitchFamily="18" charset="0"/>
              </a:rPr>
              <a:t>种：全相联映像、直接映像和组相联映像。</a:t>
            </a:r>
          </a:p>
        </p:txBody>
      </p:sp>
      <p:sp>
        <p:nvSpPr>
          <p:cNvPr id="123909" name="Rectangle 3"/>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rPr>
              <a:t>5.7 </a:t>
            </a:r>
            <a:r>
              <a:rPr lang="zh-CN" altLang="en-US" sz="2400" smtClean="0">
                <a:latin typeface="Times New Roman" pitchFamily="18" charset="0"/>
              </a:rPr>
              <a:t>高速缓冲存储器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370EB3E-4125-4005-8ED9-5D2DF8144756}" type="datetime3">
              <a:rPr kumimoji="0" lang="zh-CN" altLang="en-US" sz="1400" smtClean="0"/>
              <a:pPr eaLnBrk="1" hangingPunct="1"/>
              <a:t>2016年11月14日星期一</a:t>
            </a:fld>
            <a:endParaRPr kumimoji="0" lang="en-US" altLang="zh-CN" sz="1400" smtClean="0"/>
          </a:p>
        </p:txBody>
      </p:sp>
      <p:sp>
        <p:nvSpPr>
          <p:cNvPr id="12493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493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5.8 </a:t>
            </a:r>
            <a:r>
              <a:rPr lang="zh-CN" altLang="en-US" sz="2400" smtClean="0">
                <a:latin typeface="宋体" pitchFamily="2" charset="-122"/>
              </a:rPr>
              <a:t>虚拟存储器</a:t>
            </a:r>
          </a:p>
        </p:txBody>
      </p:sp>
      <p:sp>
        <p:nvSpPr>
          <p:cNvPr id="444419" name="Rectangle 3"/>
          <p:cNvSpPr>
            <a:spLocks noGrp="1" noChangeArrowheads="1"/>
          </p:cNvSpPr>
          <p:nvPr>
            <p:ph type="body" idx="1"/>
          </p:nvPr>
        </p:nvSpPr>
        <p:spPr>
          <a:xfrm>
            <a:off x="533400" y="817563"/>
            <a:ext cx="8077200" cy="5448300"/>
          </a:xfrm>
        </p:spPr>
        <p:txBody>
          <a:bodyPr/>
          <a:lstStyle/>
          <a:p>
            <a:pPr eaLnBrk="1" hangingPunct="1">
              <a:lnSpc>
                <a:spcPct val="80000"/>
              </a:lnSpc>
              <a:buFontTx/>
              <a:buNone/>
            </a:pPr>
            <a:r>
              <a:rPr lang="en-US" altLang="zh-CN" b="1" smtClean="0">
                <a:solidFill>
                  <a:srgbClr val="990000"/>
                </a:solidFill>
                <a:latin typeface="Times New Roman" pitchFamily="18" charset="0"/>
              </a:rPr>
              <a:t>5.8.1 </a:t>
            </a:r>
            <a:r>
              <a:rPr lang="zh-CN" altLang="en-US" b="1" smtClean="0">
                <a:solidFill>
                  <a:srgbClr val="990000"/>
                </a:solidFill>
                <a:latin typeface="Times New Roman" pitchFamily="18" charset="0"/>
              </a:rPr>
              <a:t>虚拟存储器的基本概念</a:t>
            </a:r>
          </a:p>
          <a:p>
            <a:pPr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虚拟存储器由主存储器和联机工作的辅助存储器（通常为磁盘存储器）共同组成，这两个存储器在硬件和系统软件的共同管理下工作，对于应用程序员，可以把它们看作是一个单一的存储器。</a:t>
            </a:r>
            <a:endParaRPr lang="zh-CN" altLang="en-US" b="1" smtClean="0">
              <a:latin typeface="宋体" pitchFamily="2" charset="-122"/>
            </a:endParaRPr>
          </a:p>
          <a:p>
            <a:pPr eaLnBrk="1" hangingPunct="1">
              <a:lnSpc>
                <a:spcPct val="80000"/>
              </a:lnSpc>
              <a:buFontTx/>
              <a:buNone/>
            </a:pPr>
            <a:r>
              <a:rPr lang="zh-CN" altLang="en-US" b="1" smtClean="0">
                <a:latin typeface="Times New Roman" pitchFamily="18" charset="0"/>
              </a:rPr>
              <a:t>            虚拟存储器将主存或辅存的地址空间统一编址，形成一个庞大的存储空间。在这个大空间里，用户可以自由编程，完全不必考虑程序在主存是否装得下以及这些程序将来在主存中的实际存放位置。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4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4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4FB33AB-F442-4A53-8C2E-DB0254DBF2F3}" type="datetime3">
              <a:rPr kumimoji="0" lang="zh-CN" altLang="en-US" sz="1400" smtClean="0"/>
              <a:pPr eaLnBrk="1" hangingPunct="1"/>
              <a:t>2016年11月14日星期一</a:t>
            </a:fld>
            <a:endParaRPr kumimoji="0" lang="en-US" altLang="zh-CN" sz="1400" smtClean="0"/>
          </a:p>
        </p:txBody>
      </p:sp>
      <p:sp>
        <p:nvSpPr>
          <p:cNvPr id="12595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42371" name="Rectangle 3"/>
          <p:cNvSpPr>
            <a:spLocks noGrp="1" noChangeArrowheads="1"/>
          </p:cNvSpPr>
          <p:nvPr>
            <p:ph type="body" idx="1"/>
          </p:nvPr>
        </p:nvSpPr>
        <p:spPr>
          <a:xfrm>
            <a:off x="533400" y="838200"/>
            <a:ext cx="8077200" cy="5427663"/>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用户编程的地址称为虚地址或逻辑地址，实际的主存单元地址称为实地址或物理地址，</a:t>
            </a:r>
            <a:r>
              <a:rPr lang="zh-CN" altLang="en-US" b="1" smtClean="0">
                <a:solidFill>
                  <a:srgbClr val="FF3300"/>
                </a:solidFill>
                <a:latin typeface="Times New Roman" pitchFamily="18" charset="0"/>
              </a:rPr>
              <a:t>虚地址空间要比实地址空间大得多</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在实际的物理存储层次上，所编程序和数据在操作系统管理下，先送入磁盘，然后操作系统将当前运行所需要的部分调入主存，供</a:t>
            </a:r>
            <a:r>
              <a:rPr lang="en-US" altLang="zh-CN" b="1" smtClean="0">
                <a:latin typeface="Times New Roman" pitchFamily="18" charset="0"/>
              </a:rPr>
              <a:t>CPU</a:t>
            </a:r>
            <a:r>
              <a:rPr lang="zh-CN" altLang="en-US" b="1" smtClean="0">
                <a:latin typeface="Times New Roman" pitchFamily="18" charset="0"/>
              </a:rPr>
              <a:t>使用，其余暂不运行部分留在磁盘中。</a:t>
            </a:r>
          </a:p>
        </p:txBody>
      </p:sp>
      <p:sp>
        <p:nvSpPr>
          <p:cNvPr id="125957" name="Rectangle 5"/>
          <p:cNvSpPr>
            <a:spLocks noGrp="1" noChangeArrowheads="1"/>
          </p:cNvSpPr>
          <p:nvPr>
            <p:ph type="title"/>
          </p:nvPr>
        </p:nvSpPr>
        <p:spPr/>
        <p:txBody>
          <a:bodyPr/>
          <a:lstStyle/>
          <a:p>
            <a:pPr eaLnBrk="1" hangingPunct="1"/>
            <a:r>
              <a:rPr lang="en-US" altLang="zh-CN" sz="2400" smtClean="0">
                <a:latin typeface="Times New Roman" pitchFamily="18" charset="0"/>
              </a:rPr>
              <a:t>5.8 </a:t>
            </a:r>
            <a:r>
              <a:rPr lang="zh-CN" altLang="en-US" sz="2400" smtClean="0">
                <a:latin typeface="Times New Roman" pitchFamily="18" charset="0"/>
              </a:rPr>
              <a:t>虚拟存储器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2539E4B-50D6-4FB5-881B-10CBFB7228EC}" type="datetime3">
              <a:rPr kumimoji="0" lang="zh-CN" altLang="en-US" sz="1400" smtClean="0"/>
              <a:pPr eaLnBrk="1" hangingPunct="1"/>
              <a:t>2016年11月14日星期一</a:t>
            </a:fld>
            <a:endParaRPr kumimoji="0" lang="en-US" altLang="zh-CN" sz="1400" smtClean="0"/>
          </a:p>
        </p:txBody>
      </p:sp>
      <p:sp>
        <p:nvSpPr>
          <p:cNvPr id="12697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95267" name="Rectangle 3"/>
          <p:cNvSpPr>
            <a:spLocks noGrp="1" noChangeArrowheads="1"/>
          </p:cNvSpPr>
          <p:nvPr>
            <p:ph type="body" idx="1"/>
          </p:nvPr>
        </p:nvSpPr>
        <p:spPr>
          <a:xfrm>
            <a:off x="457200" y="817563"/>
            <a:ext cx="8153400" cy="51054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虚拟存储器和</a:t>
            </a:r>
            <a:r>
              <a:rPr lang="en-US" altLang="zh-CN" b="1" smtClean="0">
                <a:latin typeface="Times New Roman" pitchFamily="18" charset="0"/>
              </a:rPr>
              <a:t>Cache</a:t>
            </a:r>
            <a:r>
              <a:rPr lang="zh-CN" altLang="en-US" b="1" smtClean="0">
                <a:latin typeface="Times New Roman" pitchFamily="18" charset="0"/>
              </a:rPr>
              <a:t>－主存有不少相同之处。不过</a:t>
            </a:r>
            <a:r>
              <a:rPr lang="en-US" altLang="zh-CN" b="1" smtClean="0">
                <a:solidFill>
                  <a:srgbClr val="FF0000"/>
                </a:solidFill>
                <a:latin typeface="Times New Roman" pitchFamily="18" charset="0"/>
              </a:rPr>
              <a:t>Cache</a:t>
            </a:r>
            <a:r>
              <a:rPr lang="zh-CN" altLang="en-US" b="1" smtClean="0">
                <a:solidFill>
                  <a:srgbClr val="FF0000"/>
                </a:solidFill>
                <a:latin typeface="Times New Roman" pitchFamily="18" charset="0"/>
              </a:rPr>
              <a:t>－主存的控制完全由硬件实现，所以对各类程序员是透明的</a:t>
            </a:r>
            <a:r>
              <a:rPr lang="zh-CN" altLang="en-US" b="1" smtClean="0">
                <a:latin typeface="Times New Roman" pitchFamily="18" charset="0"/>
              </a:rPr>
              <a:t>；而</a:t>
            </a:r>
            <a:r>
              <a:rPr lang="zh-CN" altLang="en-US" b="1" smtClean="0">
                <a:solidFill>
                  <a:srgbClr val="FF0000"/>
                </a:solidFill>
                <a:latin typeface="Times New Roman" pitchFamily="18" charset="0"/>
              </a:rPr>
              <a:t>虚拟存储器的控制是软硬相结合的，对于设计存储管理软件的系统程序员来说是不透明的，对于应用程序员来说是透明的</a:t>
            </a:r>
            <a:r>
              <a:rPr lang="zh-CN" altLang="en-US" b="1" smtClean="0">
                <a:latin typeface="Times New Roman" pitchFamily="18" charset="0"/>
              </a:rPr>
              <a:t>。</a:t>
            </a:r>
          </a:p>
        </p:txBody>
      </p:sp>
      <p:sp>
        <p:nvSpPr>
          <p:cNvPr id="126981" name="Rectangle 5"/>
          <p:cNvSpPr>
            <a:spLocks noGrp="1" noChangeArrowheads="1"/>
          </p:cNvSpPr>
          <p:nvPr>
            <p:ph type="title"/>
          </p:nvPr>
        </p:nvSpPr>
        <p:spPr/>
        <p:txBody>
          <a:bodyPr/>
          <a:lstStyle/>
          <a:p>
            <a:pPr eaLnBrk="1" hangingPunct="1"/>
            <a:r>
              <a:rPr lang="en-US" altLang="zh-CN" sz="2400" smtClean="0">
                <a:latin typeface="Times New Roman" pitchFamily="18" charset="0"/>
              </a:rPr>
              <a:t>5.8 </a:t>
            </a:r>
            <a:r>
              <a:rPr lang="zh-CN" altLang="en-US" sz="2400" smtClean="0">
                <a:latin typeface="Times New Roman" pitchFamily="18" charset="0"/>
              </a:rPr>
              <a:t>虚拟存储器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5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597284F-7131-48BB-82AF-24AECD2355EB}" type="datetime3">
              <a:rPr kumimoji="0" lang="zh-CN" altLang="en-US" sz="1400" smtClean="0"/>
              <a:pPr eaLnBrk="1" hangingPunct="1"/>
              <a:t>2016年11月14日星期一</a:t>
            </a:fld>
            <a:endParaRPr kumimoji="0" lang="en-US" altLang="zh-CN" sz="1400" smtClean="0"/>
          </a:p>
        </p:txBody>
      </p:sp>
      <p:sp>
        <p:nvSpPr>
          <p:cNvPr id="12800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77859" name="Rectangle 3"/>
          <p:cNvSpPr>
            <a:spLocks noGrp="1" noChangeArrowheads="1"/>
          </p:cNvSpPr>
          <p:nvPr>
            <p:ph type="body" idx="1"/>
          </p:nvPr>
        </p:nvSpPr>
        <p:spPr>
          <a:xfrm>
            <a:off x="533400" y="914400"/>
            <a:ext cx="8077200" cy="5313363"/>
          </a:xfrm>
        </p:spPr>
        <p:txBody>
          <a:bodyPr/>
          <a:lstStyle/>
          <a:p>
            <a:pPr eaLnBrk="1" hangingPunct="1"/>
            <a:r>
              <a:rPr lang="zh-CN" altLang="en-US" b="1" smtClean="0">
                <a:latin typeface="Times New Roman" pitchFamily="18" charset="0"/>
              </a:rPr>
              <a:t>页式虚拟存储器</a:t>
            </a:r>
          </a:p>
          <a:p>
            <a:pPr eaLnBrk="1" hangingPunct="1">
              <a:lnSpc>
                <a:spcPct val="90000"/>
              </a:lnSpc>
            </a:pPr>
            <a:r>
              <a:rPr lang="zh-CN" altLang="en-US" b="1" smtClean="0">
                <a:latin typeface="Times New Roman" pitchFamily="18" charset="0"/>
              </a:rPr>
              <a:t>段式虚拟存储器</a:t>
            </a:r>
          </a:p>
          <a:p>
            <a:pPr eaLnBrk="1" hangingPunct="1">
              <a:lnSpc>
                <a:spcPct val="90000"/>
              </a:lnSpc>
            </a:pPr>
            <a:r>
              <a:rPr lang="zh-CN" altLang="en-US" b="1" smtClean="0">
                <a:latin typeface="Times New Roman" pitchFamily="18" charset="0"/>
              </a:rPr>
              <a:t>段页式虚拟存储器</a:t>
            </a:r>
          </a:p>
        </p:txBody>
      </p:sp>
      <p:sp>
        <p:nvSpPr>
          <p:cNvPr id="128005" name="Rectangle 5"/>
          <p:cNvSpPr>
            <a:spLocks noGrp="1" noChangeArrowheads="1"/>
          </p:cNvSpPr>
          <p:nvPr>
            <p:ph type="title"/>
          </p:nvPr>
        </p:nvSpPr>
        <p:spPr/>
        <p:txBody>
          <a:bodyPr/>
          <a:lstStyle/>
          <a:p>
            <a:pPr eaLnBrk="1" hangingPunct="1"/>
            <a:r>
              <a:rPr lang="en-US" altLang="zh-CN" sz="2400" smtClean="0">
                <a:latin typeface="Times New Roman" pitchFamily="18" charset="0"/>
              </a:rPr>
              <a:t>5.8 </a:t>
            </a:r>
            <a:r>
              <a:rPr lang="zh-CN" altLang="en-US" sz="2400" smtClean="0">
                <a:latin typeface="Times New Roman" pitchFamily="18" charset="0"/>
              </a:rPr>
              <a:t>虚拟存储器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7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7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7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8E83A8D-1E13-44D0-8950-42CA07581C93}" type="datetime3">
              <a:rPr kumimoji="0" lang="zh-CN" altLang="en-US" sz="1400" smtClean="0"/>
              <a:pPr eaLnBrk="1" hangingPunct="1"/>
              <a:t>2016年11月14日星期一</a:t>
            </a:fld>
            <a:endParaRPr kumimoji="0" lang="en-US" altLang="zh-CN" sz="1400" smtClean="0"/>
          </a:p>
        </p:txBody>
      </p:sp>
      <p:sp>
        <p:nvSpPr>
          <p:cNvPr id="12902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9028"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5</a:t>
            </a:r>
            <a:r>
              <a:rPr lang="zh-CN" altLang="en-US" sz="2400" smtClean="0">
                <a:latin typeface="Times New Roman" pitchFamily="18" charset="0"/>
              </a:rPr>
              <a:t>章 小结</a:t>
            </a:r>
          </a:p>
        </p:txBody>
      </p:sp>
      <p:sp>
        <p:nvSpPr>
          <p:cNvPr id="385027" name="Rectangle 3"/>
          <p:cNvSpPr>
            <a:spLocks noGrp="1" noChangeArrowheads="1"/>
          </p:cNvSpPr>
          <p:nvPr>
            <p:ph type="body" idx="1"/>
          </p:nvPr>
        </p:nvSpPr>
        <p:spPr/>
        <p:txBody>
          <a:bodyPr/>
          <a:lstStyle/>
          <a:p>
            <a:pPr eaLnBrk="1" hangingPunct="1">
              <a:buFontTx/>
              <a:buNone/>
            </a:pPr>
            <a:r>
              <a:rPr lang="en-US" altLang="zh-CN" sz="3600" b="1" smtClean="0">
                <a:latin typeface="Times New Roman" pitchFamily="18" charset="0"/>
              </a:rPr>
              <a:t>5.1 </a:t>
            </a:r>
            <a:r>
              <a:rPr lang="zh-CN" altLang="en-US" sz="3600" b="1" smtClean="0">
                <a:latin typeface="Times New Roman" pitchFamily="18" charset="0"/>
                <a:cs typeface="Times New Roman" pitchFamily="18" charset="0"/>
              </a:rPr>
              <a:t>存储</a:t>
            </a:r>
            <a:r>
              <a:rPr lang="zh-CN" altLang="en-US" sz="3600" b="1" smtClean="0">
                <a:latin typeface="Times New Roman" pitchFamily="18" charset="0"/>
              </a:rPr>
              <a:t>系统</a:t>
            </a:r>
            <a:r>
              <a:rPr lang="zh-CN" altLang="en-US" sz="3600" b="1" smtClean="0">
                <a:latin typeface="Times New Roman" pitchFamily="18" charset="0"/>
                <a:cs typeface="Times New Roman" pitchFamily="18" charset="0"/>
              </a:rPr>
              <a:t>的</a:t>
            </a:r>
            <a:r>
              <a:rPr lang="zh-CN" altLang="en-US" sz="3600" b="1" smtClean="0">
                <a:latin typeface="Times New Roman" pitchFamily="18" charset="0"/>
              </a:rPr>
              <a:t>组成</a:t>
            </a:r>
          </a:p>
          <a:p>
            <a:pPr eaLnBrk="1" hangingPunct="1"/>
            <a:r>
              <a:rPr lang="zh-CN" altLang="en-US" sz="3600" b="1" smtClean="0">
                <a:latin typeface="Times New Roman" pitchFamily="18" charset="0"/>
              </a:rPr>
              <a:t>存储器分类</a:t>
            </a:r>
          </a:p>
          <a:p>
            <a:pPr eaLnBrk="1" hangingPunct="1">
              <a:buFontTx/>
              <a:buNone/>
            </a:pPr>
            <a:r>
              <a:rPr lang="zh-CN" altLang="en-US" sz="3600" b="1" smtClean="0">
                <a:latin typeface="Times New Roman" pitchFamily="18" charset="0"/>
              </a:rPr>
              <a:t>           按存取方式分类，按信息的可保存性分类</a:t>
            </a:r>
          </a:p>
          <a:p>
            <a:pPr eaLnBrk="1" hangingPunct="1">
              <a:lnSpc>
                <a:spcPct val="70000"/>
              </a:lnSpc>
            </a:pPr>
            <a:r>
              <a:rPr lang="zh-CN" altLang="en-US" sz="3600" b="1" smtClean="0">
                <a:latin typeface="Times New Roman" pitchFamily="18" charset="0"/>
              </a:rPr>
              <a:t>存储系统层次结构</a:t>
            </a:r>
          </a:p>
          <a:p>
            <a:pPr eaLnBrk="1" hangingPunct="1">
              <a:lnSpc>
                <a:spcPct val="70000"/>
              </a:lnSpc>
              <a:buFontTx/>
              <a:buNone/>
            </a:pPr>
            <a:r>
              <a:rPr lang="zh-CN" altLang="en-US" sz="3600" b="1" smtClean="0">
                <a:latin typeface="Times New Roman" pitchFamily="18" charset="0"/>
              </a:rPr>
              <a:t>           </a:t>
            </a:r>
            <a:r>
              <a:rPr lang="en-US" altLang="zh-CN" sz="3600" b="1" smtClean="0">
                <a:latin typeface="Times New Roman" pitchFamily="18" charset="0"/>
              </a:rPr>
              <a:t>Cache</a:t>
            </a:r>
            <a:r>
              <a:rPr lang="zh-CN" altLang="en-US" sz="3600" b="1" smtClean="0">
                <a:latin typeface="Times New Roman" pitchFamily="18" charset="0"/>
              </a:rPr>
              <a:t>－主存层次，主－辅存层次</a:t>
            </a:r>
          </a:p>
          <a:p>
            <a:pPr eaLnBrk="1" hangingPunct="1">
              <a:lnSpc>
                <a:spcPct val="70000"/>
              </a:lnSpc>
              <a:buFontTx/>
              <a:buNone/>
            </a:pPr>
            <a:r>
              <a:rPr lang="en-US" altLang="zh-CN" sz="3600" b="1" smtClean="0">
                <a:latin typeface="Times New Roman" pitchFamily="18" charset="0"/>
              </a:rPr>
              <a:t>5.2 </a:t>
            </a:r>
            <a:r>
              <a:rPr lang="zh-CN" altLang="en-US" sz="3600" b="1" smtClean="0">
                <a:latin typeface="Times New Roman" pitchFamily="18" charset="0"/>
              </a:rPr>
              <a:t>主存储器的组织</a:t>
            </a:r>
          </a:p>
          <a:p>
            <a:pPr eaLnBrk="1" hangingPunct="1"/>
            <a:r>
              <a:rPr lang="zh-CN" altLang="en-US" sz="3600" b="1" smtClean="0">
                <a:latin typeface="Times New Roman" pitchFamily="18" charset="0"/>
              </a:rPr>
              <a:t>主存储器的基本结构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5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5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5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50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50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5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2E0F1A3-D967-45E7-B666-35809359F0F6}" type="datetime3">
              <a:rPr kumimoji="0" lang="zh-CN" altLang="en-US" sz="1400" smtClean="0"/>
              <a:pPr eaLnBrk="1" hangingPunct="1"/>
              <a:t>2016年11月14日星期一</a:t>
            </a:fld>
            <a:endParaRPr kumimoji="0" lang="en-US" altLang="zh-CN" sz="1400" smtClean="0"/>
          </a:p>
        </p:txBody>
      </p:sp>
      <p:sp>
        <p:nvSpPr>
          <p:cNvPr id="13005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0052"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5</a:t>
            </a:r>
            <a:r>
              <a:rPr lang="zh-CN" altLang="en-US" sz="2400" smtClean="0">
                <a:latin typeface="Times New Roman" pitchFamily="18" charset="0"/>
              </a:rPr>
              <a:t>章 小结</a:t>
            </a:r>
          </a:p>
        </p:txBody>
      </p:sp>
      <p:sp>
        <p:nvSpPr>
          <p:cNvPr id="446467" name="Rectangle 3"/>
          <p:cNvSpPr>
            <a:spLocks noGrp="1" noChangeArrowheads="1"/>
          </p:cNvSpPr>
          <p:nvPr>
            <p:ph type="body" idx="1"/>
          </p:nvPr>
        </p:nvSpPr>
        <p:spPr/>
        <p:txBody>
          <a:bodyPr/>
          <a:lstStyle/>
          <a:p>
            <a:pPr eaLnBrk="1" hangingPunct="1"/>
            <a:r>
              <a:rPr lang="zh-CN" altLang="en-US" sz="3600" b="1" smtClean="0">
                <a:latin typeface="Times New Roman" pitchFamily="18" charset="0"/>
              </a:rPr>
              <a:t>主存储器的存储单元</a:t>
            </a:r>
          </a:p>
          <a:p>
            <a:pPr eaLnBrk="1" hangingPunct="1">
              <a:buFontTx/>
              <a:buNone/>
            </a:pPr>
            <a:r>
              <a:rPr lang="zh-CN" altLang="en-US" sz="3600" b="1" smtClean="0">
                <a:solidFill>
                  <a:srgbClr val="FF3300"/>
                </a:solidFill>
                <a:latin typeface="Times New Roman" pitchFamily="18" charset="0"/>
              </a:rPr>
              <a:t>          位，存储字，存储单元，存储体</a:t>
            </a:r>
          </a:p>
          <a:p>
            <a:pPr eaLnBrk="1" hangingPunct="1">
              <a:lnSpc>
                <a:spcPct val="70000"/>
              </a:lnSpc>
            </a:pPr>
            <a:r>
              <a:rPr lang="zh-CN" altLang="en-US" sz="3600" b="1" smtClean="0">
                <a:latin typeface="Times New Roman" pitchFamily="18" charset="0"/>
              </a:rPr>
              <a:t>主存储器的主要技术指标</a:t>
            </a:r>
          </a:p>
          <a:p>
            <a:pPr eaLnBrk="1" hangingPunct="1">
              <a:buFontTx/>
              <a:buNone/>
            </a:pPr>
            <a:r>
              <a:rPr lang="zh-CN" altLang="en-US" sz="3600" b="1" smtClean="0">
                <a:latin typeface="Times New Roman" pitchFamily="18" charset="0"/>
              </a:rPr>
              <a:t>           存取时间</a:t>
            </a:r>
            <a:r>
              <a:rPr lang="en-US" altLang="zh-CN" sz="3600" b="1" smtClean="0">
                <a:latin typeface="Times New Roman" pitchFamily="18" charset="0"/>
              </a:rPr>
              <a:t>T</a:t>
            </a:r>
            <a:r>
              <a:rPr lang="en-US" altLang="zh-CN" sz="3600" b="1" baseline="-25000" smtClean="0">
                <a:latin typeface="Times New Roman" pitchFamily="18" charset="0"/>
              </a:rPr>
              <a:t>a </a:t>
            </a:r>
            <a:r>
              <a:rPr lang="zh-CN" altLang="en-US" sz="3600" b="1" smtClean="0">
                <a:latin typeface="Times New Roman" pitchFamily="18" charset="0"/>
              </a:rPr>
              <a:t>，存取周期</a:t>
            </a:r>
            <a:r>
              <a:rPr lang="en-US" altLang="zh-CN" sz="3600" b="1" smtClean="0">
                <a:latin typeface="Times New Roman" pitchFamily="18" charset="0"/>
              </a:rPr>
              <a:t>T</a:t>
            </a:r>
            <a:r>
              <a:rPr lang="en-US" altLang="zh-CN" sz="3600" b="1" baseline="-25000" smtClean="0">
                <a:latin typeface="Times New Roman" pitchFamily="18" charset="0"/>
              </a:rPr>
              <a:t>m</a:t>
            </a:r>
            <a:r>
              <a:rPr lang="en-US" altLang="zh-CN" sz="3600" b="1" smtClean="0">
                <a:latin typeface="Times New Roman" pitchFamily="18" charset="0"/>
              </a:rPr>
              <a:t> </a:t>
            </a:r>
            <a:r>
              <a:rPr lang="zh-CN" altLang="en-US" sz="3600" b="1" smtClean="0">
                <a:latin typeface="Times New Roman" pitchFamily="18" charset="0"/>
              </a:rPr>
              <a:t>，主存带宽</a:t>
            </a:r>
            <a:r>
              <a:rPr lang="en-US" altLang="zh-CN" sz="3600" b="1" smtClean="0">
                <a:latin typeface="Times New Roman" pitchFamily="18" charset="0"/>
              </a:rPr>
              <a:t>B</a:t>
            </a:r>
            <a:r>
              <a:rPr lang="en-US" altLang="zh-CN" sz="3600" b="1" baseline="-25000" smtClean="0">
                <a:latin typeface="Times New Roman" pitchFamily="18" charset="0"/>
              </a:rPr>
              <a:t>m</a:t>
            </a:r>
          </a:p>
          <a:p>
            <a:pPr eaLnBrk="1" hangingPunct="1"/>
            <a:r>
              <a:rPr lang="zh-CN" altLang="en-US" sz="3600" b="1" smtClean="0">
                <a:solidFill>
                  <a:srgbClr val="FF0000"/>
                </a:solidFill>
                <a:latin typeface="Times New Roman" pitchFamily="18" charset="0"/>
              </a:rPr>
              <a:t>数据在主</a:t>
            </a:r>
            <a:r>
              <a:rPr lang="zh-CN" altLang="en-US" sz="3600" b="1" smtClean="0">
                <a:solidFill>
                  <a:srgbClr val="FF0000"/>
                </a:solidFill>
                <a:latin typeface="Times New Roman" pitchFamily="18" charset="0"/>
                <a:cs typeface="Times New Roman" pitchFamily="18" charset="0"/>
              </a:rPr>
              <a:t>存</a:t>
            </a:r>
            <a:r>
              <a:rPr lang="zh-CN" altLang="en-US" sz="3600" b="1" smtClean="0">
                <a:solidFill>
                  <a:srgbClr val="FF0000"/>
                </a:solidFill>
                <a:latin typeface="Times New Roman" pitchFamily="18" charset="0"/>
              </a:rPr>
              <a:t>中的存放</a:t>
            </a:r>
            <a:endParaRPr lang="zh-CN" altLang="en-US" sz="3600" b="1"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6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6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6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6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0FC29EC-BC16-4D0A-B721-0DAA13C8D265}" type="datetime3">
              <a:rPr kumimoji="0" lang="zh-CN" altLang="en-US" sz="1400" smtClean="0"/>
              <a:pPr eaLnBrk="1" hangingPunct="1"/>
              <a:t>2016年11月14日星期一</a:t>
            </a:fld>
            <a:endParaRPr kumimoji="0" lang="en-US" altLang="zh-CN" sz="1400" smtClean="0"/>
          </a:p>
        </p:txBody>
      </p:sp>
      <p:sp>
        <p:nvSpPr>
          <p:cNvPr id="13107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1076"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5</a:t>
            </a:r>
            <a:r>
              <a:rPr lang="zh-CN" altLang="en-US" sz="2400" smtClean="0">
                <a:latin typeface="Times New Roman" pitchFamily="18" charset="0"/>
              </a:rPr>
              <a:t>章 小结</a:t>
            </a:r>
          </a:p>
        </p:txBody>
      </p:sp>
      <p:sp>
        <p:nvSpPr>
          <p:cNvPr id="387075" name="Rectangle 3"/>
          <p:cNvSpPr>
            <a:spLocks noGrp="1" noChangeArrowheads="1"/>
          </p:cNvSpPr>
          <p:nvPr>
            <p:ph type="body" idx="1"/>
          </p:nvPr>
        </p:nvSpPr>
        <p:spPr>
          <a:xfrm>
            <a:off x="609600" y="914400"/>
            <a:ext cx="7848600" cy="5334000"/>
          </a:xfrm>
        </p:spPr>
        <p:txBody>
          <a:bodyPr/>
          <a:lstStyle/>
          <a:p>
            <a:pPr eaLnBrk="1" hangingPunct="1">
              <a:lnSpc>
                <a:spcPct val="70000"/>
              </a:lnSpc>
              <a:buFontTx/>
              <a:buNone/>
            </a:pPr>
            <a:r>
              <a:rPr lang="en-US" altLang="zh-CN" sz="3600" b="1" smtClean="0">
                <a:latin typeface="Times New Roman" pitchFamily="18" charset="0"/>
                <a:cs typeface="Times New Roman" pitchFamily="18" charset="0"/>
              </a:rPr>
              <a:t>5.3 </a:t>
            </a:r>
            <a:r>
              <a:rPr lang="zh-CN" altLang="en-US" sz="3600" b="1" smtClean="0">
                <a:latin typeface="Times New Roman" pitchFamily="18" charset="0"/>
                <a:cs typeface="Times New Roman" pitchFamily="18" charset="0"/>
              </a:rPr>
              <a:t>半导体随机存储器</a:t>
            </a:r>
            <a:r>
              <a:rPr lang="zh-CN" altLang="en-US" sz="3600" b="1" smtClean="0">
                <a:latin typeface="Times New Roman" pitchFamily="18" charset="0"/>
              </a:rPr>
              <a:t>和只读存储器</a:t>
            </a:r>
          </a:p>
          <a:p>
            <a:pPr eaLnBrk="1" hangingPunct="1">
              <a:lnSpc>
                <a:spcPct val="90000"/>
              </a:lnSpc>
            </a:pPr>
            <a:r>
              <a:rPr lang="en-US" altLang="zh-CN" sz="3600" b="1" smtClean="0">
                <a:latin typeface="Times New Roman" pitchFamily="18" charset="0"/>
              </a:rPr>
              <a:t>RAM</a:t>
            </a:r>
            <a:r>
              <a:rPr lang="zh-CN" altLang="en-US" sz="3600" b="1" smtClean="0">
                <a:latin typeface="Times New Roman" pitchFamily="18" charset="0"/>
              </a:rPr>
              <a:t>记忆单元电路</a:t>
            </a:r>
          </a:p>
          <a:p>
            <a:pPr eaLnBrk="1" hangingPunct="1">
              <a:lnSpc>
                <a:spcPct val="90000"/>
              </a:lnSpc>
            </a:pPr>
            <a:r>
              <a:rPr lang="zh-CN" altLang="en-US" sz="3600" b="1" smtClean="0">
                <a:latin typeface="Times New Roman" pitchFamily="18" charset="0"/>
              </a:rPr>
              <a:t>动态</a:t>
            </a:r>
            <a:r>
              <a:rPr lang="en-US" altLang="zh-CN" sz="3600" b="1" smtClean="0">
                <a:latin typeface="Times New Roman" pitchFamily="18" charset="0"/>
              </a:rPr>
              <a:t>RAM</a:t>
            </a:r>
            <a:r>
              <a:rPr lang="zh-CN" altLang="en-US" sz="3600" b="1" smtClean="0">
                <a:latin typeface="Times New Roman" pitchFamily="18" charset="0"/>
              </a:rPr>
              <a:t>的刷新</a:t>
            </a:r>
          </a:p>
          <a:p>
            <a:pPr eaLnBrk="1" hangingPunct="1">
              <a:lnSpc>
                <a:spcPct val="90000"/>
              </a:lnSpc>
              <a:buFontTx/>
              <a:buNone/>
            </a:pPr>
            <a:r>
              <a:rPr lang="zh-CN" altLang="en-US" sz="3600" b="1" smtClean="0">
                <a:latin typeface="Times New Roman" pitchFamily="18" charset="0"/>
              </a:rPr>
              <a:t>          集中、分散、异步刷新方式的区别</a:t>
            </a:r>
          </a:p>
          <a:p>
            <a:pPr eaLnBrk="1" hangingPunct="1">
              <a:lnSpc>
                <a:spcPct val="70000"/>
              </a:lnSpc>
            </a:pPr>
            <a:r>
              <a:rPr lang="en-US" altLang="zh-CN" sz="3600" b="1" smtClean="0">
                <a:latin typeface="Times New Roman" pitchFamily="18" charset="0"/>
              </a:rPr>
              <a:t>RAM</a:t>
            </a:r>
            <a:r>
              <a:rPr lang="zh-CN" altLang="en-US" sz="3600" b="1" smtClean="0">
                <a:latin typeface="Times New Roman" pitchFamily="18" charset="0"/>
              </a:rPr>
              <a:t>芯片分析</a:t>
            </a:r>
          </a:p>
          <a:p>
            <a:pPr eaLnBrk="1" hangingPunct="1">
              <a:lnSpc>
                <a:spcPct val="90000"/>
              </a:lnSpc>
              <a:buFontTx/>
              <a:buNone/>
            </a:pPr>
            <a:r>
              <a:rPr lang="zh-CN" altLang="en-US" sz="3600" b="1" smtClean="0">
                <a:latin typeface="Times New Roman" pitchFamily="18" charset="0"/>
              </a:rPr>
              <a:t>          地址译码方式</a:t>
            </a:r>
          </a:p>
          <a:p>
            <a:pPr eaLnBrk="1" hangingPunct="1">
              <a:lnSpc>
                <a:spcPct val="90000"/>
              </a:lnSpc>
            </a:pPr>
            <a:r>
              <a:rPr lang="zh-CN" altLang="en-US" sz="3600" b="1" smtClean="0">
                <a:latin typeface="Times New Roman" pitchFamily="18" charset="0"/>
              </a:rPr>
              <a:t>半导体只读存储器</a:t>
            </a:r>
          </a:p>
          <a:p>
            <a:pPr eaLnBrk="1" hangingPunct="1">
              <a:lnSpc>
                <a:spcPct val="90000"/>
              </a:lnSpc>
              <a:buFontTx/>
              <a:buNone/>
            </a:pPr>
            <a:r>
              <a:rPr lang="zh-CN" altLang="en-US" sz="3600" b="1" smtClean="0">
                <a:latin typeface="Times New Roman" pitchFamily="18" charset="0"/>
              </a:rPr>
              <a:t>          </a:t>
            </a:r>
            <a:r>
              <a:rPr lang="en-US" altLang="zh-CN" sz="3600" b="1" smtClean="0">
                <a:latin typeface="Times New Roman" pitchFamily="18" charset="0"/>
              </a:rPr>
              <a:t>ROM</a:t>
            </a:r>
            <a:r>
              <a:rPr lang="zh-CN" altLang="en-US" sz="3600" b="1" smtClean="0">
                <a:latin typeface="Times New Roman" pitchFamily="18" charset="0"/>
              </a:rPr>
              <a:t>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7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7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7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7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7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70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87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5D8E9C6-6669-4156-8077-3DC62F0DCBE4}" type="datetime3">
              <a:rPr kumimoji="0" lang="zh-CN" altLang="en-US" sz="1400" smtClean="0"/>
              <a:pPr eaLnBrk="1" hangingPunct="1"/>
              <a:t>2016年11月14日星期一</a:t>
            </a:fld>
            <a:endParaRPr kumimoji="0" lang="en-US" altLang="zh-CN" sz="1400" smtClean="0"/>
          </a:p>
        </p:txBody>
      </p:sp>
      <p:sp>
        <p:nvSpPr>
          <p:cNvPr id="1320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2100"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5</a:t>
            </a:r>
            <a:r>
              <a:rPr lang="zh-CN" altLang="en-US" sz="2400" smtClean="0">
                <a:latin typeface="Times New Roman" pitchFamily="18" charset="0"/>
              </a:rPr>
              <a:t>章 小结</a:t>
            </a:r>
          </a:p>
        </p:txBody>
      </p:sp>
      <p:sp>
        <p:nvSpPr>
          <p:cNvPr id="386051" name="Rectangle 3"/>
          <p:cNvSpPr>
            <a:spLocks noGrp="1" noChangeArrowheads="1"/>
          </p:cNvSpPr>
          <p:nvPr>
            <p:ph type="body" idx="1"/>
          </p:nvPr>
        </p:nvSpPr>
        <p:spPr>
          <a:xfrm>
            <a:off x="685800" y="914400"/>
            <a:ext cx="7772400" cy="5105400"/>
          </a:xfrm>
        </p:spPr>
        <p:txBody>
          <a:bodyPr/>
          <a:lstStyle/>
          <a:p>
            <a:pPr>
              <a:buFontTx/>
              <a:buNone/>
            </a:pPr>
            <a:r>
              <a:rPr lang="en-US" altLang="zh-CN" sz="3600" b="1" smtClean="0">
                <a:latin typeface="Times New Roman" pitchFamily="18" charset="0"/>
              </a:rPr>
              <a:t>5.4 </a:t>
            </a:r>
            <a:r>
              <a:rPr lang="zh-CN" altLang="en-US" sz="3600" b="1" smtClean="0">
                <a:latin typeface="Times New Roman" pitchFamily="18" charset="0"/>
              </a:rPr>
              <a:t>主存储器的连接与控制</a:t>
            </a:r>
          </a:p>
          <a:p>
            <a:pPr eaLnBrk="1" hangingPunct="1"/>
            <a:r>
              <a:rPr lang="zh-CN" altLang="en-US" sz="3600" b="1" smtClean="0">
                <a:solidFill>
                  <a:srgbClr val="FF0000"/>
                </a:solidFill>
                <a:latin typeface="Times New Roman" pitchFamily="18" charset="0"/>
              </a:rPr>
              <a:t>主存容量的扩展</a:t>
            </a:r>
          </a:p>
          <a:p>
            <a:pPr eaLnBrk="1" hangingPunct="1">
              <a:buFontTx/>
              <a:buNone/>
            </a:pPr>
            <a:r>
              <a:rPr lang="zh-CN" altLang="en-US" sz="3600" b="1" smtClean="0">
                <a:solidFill>
                  <a:srgbClr val="FF0000"/>
                </a:solidFill>
                <a:latin typeface="Times New Roman" pitchFamily="18" charset="0"/>
              </a:rPr>
              <a:t>        字扩展，位扩展，同时扩展</a:t>
            </a:r>
          </a:p>
          <a:p>
            <a:pPr eaLnBrk="1" hangingPunct="1"/>
            <a:r>
              <a:rPr lang="zh-CN" altLang="en-US" sz="3600" b="1" smtClean="0">
                <a:latin typeface="Times New Roman" pitchFamily="18" charset="0"/>
              </a:rPr>
              <a:t>存储芯片的地址分配和片选</a:t>
            </a:r>
          </a:p>
          <a:p>
            <a:pPr eaLnBrk="1" hangingPunct="1"/>
            <a:r>
              <a:rPr lang="zh-CN" altLang="en-US" sz="3600" b="1" smtClean="0">
                <a:latin typeface="Times New Roman" pitchFamily="18" charset="0"/>
              </a:rPr>
              <a:t>主存储器和</a:t>
            </a:r>
            <a:r>
              <a:rPr lang="en-US" altLang="zh-CN" sz="3600" b="1" smtClean="0">
                <a:latin typeface="Times New Roman" pitchFamily="18" charset="0"/>
              </a:rPr>
              <a:t>CPU</a:t>
            </a:r>
            <a:r>
              <a:rPr lang="zh-CN" altLang="en-US" sz="3600" b="1" smtClean="0">
                <a:latin typeface="Times New Roman" pitchFamily="18" charset="0"/>
              </a:rPr>
              <a:t>的连接</a:t>
            </a:r>
          </a:p>
          <a:p>
            <a:pPr eaLnBrk="1" hangingPunct="1">
              <a:buFontTx/>
              <a:buNone/>
            </a:pPr>
            <a:r>
              <a:rPr lang="zh-CN" altLang="en-US" sz="3600" b="1" smtClean="0">
                <a:latin typeface="Times New Roman" pitchFamily="18" charset="0"/>
              </a:rPr>
              <a:t>        硬连接，软连接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6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6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6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6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6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6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892E846-54C3-4C99-817D-B59EE00EE82E}" type="datetime3">
              <a:rPr kumimoji="0" lang="zh-CN" altLang="en-US" sz="1400" smtClean="0"/>
              <a:pPr eaLnBrk="1" hangingPunct="1"/>
              <a:t>2016年11月14日星期一</a:t>
            </a:fld>
            <a:endParaRPr kumimoji="0" lang="en-US" altLang="zh-CN" sz="1400" smtClean="0"/>
          </a:p>
        </p:txBody>
      </p:sp>
      <p:sp>
        <p:nvSpPr>
          <p:cNvPr id="153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536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2400" smtClean="0">
              <a:latin typeface="宋体" pitchFamily="2" charset="-122"/>
              <a:cs typeface="Times New Roman" pitchFamily="18" charset="0"/>
            </a:endParaRPr>
          </a:p>
        </p:txBody>
      </p:sp>
      <p:sp>
        <p:nvSpPr>
          <p:cNvPr id="291843" name="Rectangle 3"/>
          <p:cNvSpPr>
            <a:spLocks noGrp="1" noChangeArrowheads="1"/>
          </p:cNvSpPr>
          <p:nvPr>
            <p:ph type="body" idx="1"/>
          </p:nvPr>
        </p:nvSpPr>
        <p:spPr>
          <a:xfrm>
            <a:off x="457200" y="855663"/>
            <a:ext cx="8077200" cy="516413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由高速缓冲存储器、主存储器、辅助存储器构成的三级存储系统可以分为两个层次。其</a:t>
            </a:r>
            <a:r>
              <a:rPr lang="zh-CN" altLang="en-US" b="1" smtClean="0">
                <a:latin typeface="宋体" pitchFamily="2" charset="-122"/>
              </a:rPr>
              <a:t>中高速缓存和主存间称为</a:t>
            </a:r>
            <a:r>
              <a:rPr lang="en-US" altLang="zh-CN" b="1" smtClean="0">
                <a:latin typeface="Times New Roman" pitchFamily="18" charset="0"/>
              </a:rPr>
              <a:t>Cache</a:t>
            </a:r>
            <a:r>
              <a:rPr lang="en-US" altLang="zh-CN" b="1" smtClean="0">
                <a:latin typeface="宋体" pitchFamily="2" charset="-122"/>
              </a:rPr>
              <a:t>-</a:t>
            </a:r>
            <a:r>
              <a:rPr lang="zh-CN" altLang="en-US" b="1" smtClean="0">
                <a:latin typeface="宋体" pitchFamily="2" charset="-122"/>
              </a:rPr>
              <a:t>主存存储层次（</a:t>
            </a:r>
            <a:r>
              <a:rPr lang="en-US" altLang="zh-CN" b="1" smtClean="0">
                <a:latin typeface="Times New Roman" pitchFamily="18" charset="0"/>
              </a:rPr>
              <a:t>Cache</a:t>
            </a:r>
            <a:r>
              <a:rPr lang="zh-CN" altLang="en-US" b="1" smtClean="0">
                <a:latin typeface="宋体" pitchFamily="2" charset="-122"/>
              </a:rPr>
              <a:t>存储系统）；主存</a:t>
            </a:r>
            <a:r>
              <a:rPr lang="en-US" altLang="zh-CN" b="1" smtClean="0">
                <a:latin typeface="宋体" pitchFamily="2" charset="-122"/>
              </a:rPr>
              <a:t>-</a:t>
            </a:r>
            <a:r>
              <a:rPr lang="zh-CN" altLang="en-US" b="1" smtClean="0">
                <a:latin typeface="宋体" pitchFamily="2" charset="-122"/>
              </a:rPr>
              <a:t>辅存存储层次（虚拟存储系统）。</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3DEE356-81F2-43AF-9259-3D0EB5698C93}" type="datetime3">
              <a:rPr kumimoji="0" lang="zh-CN" altLang="en-US" sz="1400" smtClean="0"/>
              <a:pPr eaLnBrk="1" hangingPunct="1"/>
              <a:t>2016年11月14日星期一</a:t>
            </a:fld>
            <a:endParaRPr kumimoji="0" lang="en-US" altLang="zh-CN" sz="1400" smtClean="0"/>
          </a:p>
        </p:txBody>
      </p:sp>
      <p:sp>
        <p:nvSpPr>
          <p:cNvPr id="1331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3124"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5</a:t>
            </a:r>
            <a:r>
              <a:rPr lang="zh-CN" altLang="en-US" sz="2400" smtClean="0">
                <a:latin typeface="Times New Roman" pitchFamily="18" charset="0"/>
              </a:rPr>
              <a:t>章 小结</a:t>
            </a:r>
          </a:p>
        </p:txBody>
      </p:sp>
      <p:sp>
        <p:nvSpPr>
          <p:cNvPr id="388099" name="Rectangle 3"/>
          <p:cNvSpPr>
            <a:spLocks noGrp="1" noChangeArrowheads="1"/>
          </p:cNvSpPr>
          <p:nvPr>
            <p:ph type="body" idx="1"/>
          </p:nvPr>
        </p:nvSpPr>
        <p:spPr>
          <a:xfrm>
            <a:off x="685800" y="914400"/>
            <a:ext cx="7772400" cy="5105400"/>
          </a:xfrm>
        </p:spPr>
        <p:txBody>
          <a:bodyPr/>
          <a:lstStyle/>
          <a:p>
            <a:pPr eaLnBrk="1" hangingPunct="1">
              <a:buFontTx/>
              <a:buNone/>
            </a:pPr>
            <a:r>
              <a:rPr lang="en-US" altLang="zh-CN" sz="3600" b="1" smtClean="0">
                <a:latin typeface="Times New Roman" pitchFamily="18" charset="0"/>
              </a:rPr>
              <a:t>5.7 </a:t>
            </a:r>
            <a:r>
              <a:rPr lang="zh-CN" altLang="en-US" sz="3600" b="1" smtClean="0">
                <a:latin typeface="Times New Roman" pitchFamily="18" charset="0"/>
              </a:rPr>
              <a:t>高速缓冲存储器</a:t>
            </a:r>
          </a:p>
          <a:p>
            <a:pPr eaLnBrk="1" hangingPunct="1">
              <a:buFontTx/>
              <a:buNone/>
            </a:pPr>
            <a:r>
              <a:rPr lang="en-US" altLang="zh-CN" sz="3600" b="1" smtClean="0">
                <a:latin typeface="Times New Roman" pitchFamily="18" charset="0"/>
              </a:rPr>
              <a:t>5.8 </a:t>
            </a:r>
            <a:r>
              <a:rPr lang="zh-CN" altLang="en-US" sz="3600" b="1" smtClean="0">
                <a:latin typeface="Times New Roman" pitchFamily="18" charset="0"/>
              </a:rPr>
              <a:t>虚拟存储器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7E27DF1-C775-4791-9FA0-1558F49F1014}" type="datetime3">
              <a:rPr kumimoji="0" lang="zh-CN" altLang="en-US" sz="1400" smtClean="0"/>
              <a:pPr eaLnBrk="1" hangingPunct="1"/>
              <a:t>2016年11月14日星期一</a:t>
            </a:fld>
            <a:endParaRPr kumimoji="0" lang="en-US" altLang="zh-CN" sz="1400" smtClean="0"/>
          </a:p>
        </p:txBody>
      </p:sp>
      <p:sp>
        <p:nvSpPr>
          <p:cNvPr id="1638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638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r>
              <a:rPr lang="zh-CN" altLang="en-US" smtClean="0">
                <a:latin typeface="Times New Roman" pitchFamily="18" charset="0"/>
                <a:cs typeface="Times New Roman" pitchFamily="18" charset="0"/>
              </a:rPr>
              <a:t> </a:t>
            </a:r>
            <a:endParaRPr lang="zh-CN" altLang="en-US" sz="3600" smtClean="0">
              <a:latin typeface="Times New Roman" pitchFamily="18" charset="0"/>
            </a:endParaRPr>
          </a:p>
        </p:txBody>
      </p:sp>
      <p:sp>
        <p:nvSpPr>
          <p:cNvPr id="292867" name="Rectangle 3"/>
          <p:cNvSpPr>
            <a:spLocks noGrp="1" noChangeArrowheads="1"/>
          </p:cNvSpPr>
          <p:nvPr>
            <p:ph type="body" idx="1"/>
          </p:nvPr>
        </p:nvSpPr>
        <p:spPr>
          <a:xfrm>
            <a:off x="381000" y="838200"/>
            <a:ext cx="8229600" cy="5199063"/>
          </a:xfrm>
        </p:spPr>
        <p:txBody>
          <a:bodyPr/>
          <a:lstStyle/>
          <a:p>
            <a:pPr eaLnBrk="1" hangingPunct="1">
              <a:buFontTx/>
              <a:buNone/>
            </a:pPr>
            <a:r>
              <a:rPr lang="en-US" altLang="zh-CN" b="1" dirty="0" smtClean="0">
                <a:latin typeface="Times New Roman" pitchFamily="18" charset="0"/>
              </a:rPr>
              <a:t>           </a:t>
            </a:r>
            <a:r>
              <a:rPr lang="en-US" altLang="zh-CN" b="1" dirty="0" smtClean="0">
                <a:solidFill>
                  <a:srgbClr val="FF3300"/>
                </a:solidFill>
                <a:latin typeface="Times New Roman" pitchFamily="18" charset="0"/>
              </a:rPr>
              <a:t>Cache</a:t>
            </a:r>
            <a:r>
              <a:rPr lang="zh-CN" altLang="en-US" b="1" dirty="0" smtClean="0">
                <a:solidFill>
                  <a:srgbClr val="FF3300"/>
                </a:solidFill>
                <a:latin typeface="宋体" pitchFamily="2" charset="-122"/>
              </a:rPr>
              <a:t>存储系统是为解决主存</a:t>
            </a:r>
            <a:r>
              <a:rPr lang="zh-CN" altLang="en-US" b="1" dirty="0" smtClean="0">
                <a:solidFill>
                  <a:schemeClr val="tx2"/>
                </a:solidFill>
                <a:latin typeface="宋体" pitchFamily="2" charset="-122"/>
              </a:rPr>
              <a:t>速度</a:t>
            </a:r>
            <a:r>
              <a:rPr lang="zh-CN" altLang="en-US" b="1" dirty="0" smtClean="0">
                <a:solidFill>
                  <a:srgbClr val="FF3300"/>
                </a:solidFill>
                <a:latin typeface="宋体" pitchFamily="2" charset="-122"/>
              </a:rPr>
              <a:t>不足而提出来的</a:t>
            </a:r>
            <a:r>
              <a:rPr lang="zh-CN" altLang="en-US" b="1" dirty="0" smtClean="0">
                <a:latin typeface="宋体" pitchFamily="2" charset="-122"/>
              </a:rPr>
              <a:t>。在</a:t>
            </a:r>
            <a:r>
              <a:rPr lang="en-US" altLang="zh-CN" b="1" dirty="0" smtClean="0">
                <a:latin typeface="Times New Roman" pitchFamily="18" charset="0"/>
              </a:rPr>
              <a:t>Cache</a:t>
            </a:r>
            <a:r>
              <a:rPr lang="zh-CN" altLang="en-US" b="1" dirty="0" smtClean="0">
                <a:latin typeface="宋体" pitchFamily="2" charset="-122"/>
              </a:rPr>
              <a:t>和主存之间，增加辅助硬件，让它们构成一个整体。从</a:t>
            </a:r>
            <a:r>
              <a:rPr lang="en-US" altLang="zh-CN" b="1" dirty="0" smtClean="0">
                <a:latin typeface="Times New Roman" pitchFamily="18" charset="0"/>
              </a:rPr>
              <a:t>CPU</a:t>
            </a:r>
            <a:r>
              <a:rPr lang="zh-CN" altLang="en-US" b="1" dirty="0" smtClean="0">
                <a:latin typeface="宋体" pitchFamily="2" charset="-122"/>
              </a:rPr>
              <a:t>看，速度接近</a:t>
            </a:r>
            <a:r>
              <a:rPr lang="en-US" altLang="zh-CN" b="1" dirty="0" smtClean="0">
                <a:latin typeface="Times New Roman" pitchFamily="18" charset="0"/>
              </a:rPr>
              <a:t>Cache</a:t>
            </a:r>
            <a:r>
              <a:rPr lang="zh-CN" altLang="en-US" b="1" dirty="0" smtClean="0">
                <a:latin typeface="宋体" pitchFamily="2" charset="-122"/>
              </a:rPr>
              <a:t>的速度，容量是主存的容量，每位价格接近于主存的价格。</a:t>
            </a:r>
            <a:r>
              <a:rPr lang="zh-CN" altLang="en-US" b="1" dirty="0" smtClean="0">
                <a:solidFill>
                  <a:srgbClr val="FF0000"/>
                </a:solidFill>
                <a:latin typeface="宋体" pitchFamily="2" charset="-122"/>
              </a:rPr>
              <a:t>由于</a:t>
            </a:r>
            <a:r>
              <a:rPr lang="en-US" altLang="zh-CN" b="1" dirty="0" smtClean="0">
                <a:solidFill>
                  <a:srgbClr val="FF0000"/>
                </a:solidFill>
                <a:latin typeface="Times New Roman" pitchFamily="18" charset="0"/>
              </a:rPr>
              <a:t>Cache</a:t>
            </a:r>
            <a:r>
              <a:rPr lang="zh-CN" altLang="en-US" b="1" dirty="0" smtClean="0">
                <a:solidFill>
                  <a:srgbClr val="FF0000"/>
                </a:solidFill>
                <a:latin typeface="宋体" pitchFamily="2" charset="-122"/>
              </a:rPr>
              <a:t>存储系统全部用硬件来调度，因此它对系统程序员和应用程序员都是透明的。</a:t>
            </a:r>
            <a:r>
              <a:rPr lang="zh-CN" altLang="en-US" b="1" dirty="0" smtClean="0">
                <a:solidFill>
                  <a:srgbClr val="FF0000"/>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755038C-E3BA-45CD-9A01-5DEC0EFA57AD}" type="datetime3">
              <a:rPr kumimoji="0" lang="zh-CN" altLang="en-US" sz="1400" smtClean="0"/>
              <a:pPr eaLnBrk="1" hangingPunct="1"/>
              <a:t>2016年11月14日星期一</a:t>
            </a:fld>
            <a:endParaRPr kumimoji="0" lang="en-US" altLang="zh-CN" sz="1400" smtClean="0"/>
          </a:p>
        </p:txBody>
      </p:sp>
      <p:sp>
        <p:nvSpPr>
          <p:cNvPr id="1741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741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r>
              <a:rPr lang="zh-CN" altLang="en-US" smtClean="0">
                <a:latin typeface="Times New Roman" pitchFamily="18" charset="0"/>
                <a:cs typeface="Times New Roman" pitchFamily="18" charset="0"/>
              </a:rPr>
              <a:t> </a:t>
            </a:r>
            <a:endParaRPr lang="zh-CN" altLang="en-US" smtClean="0">
              <a:latin typeface="宋体" pitchFamily="2" charset="-122"/>
              <a:cs typeface="Times New Roman" pitchFamily="18" charset="0"/>
            </a:endParaRPr>
          </a:p>
        </p:txBody>
      </p:sp>
      <p:graphicFrame>
        <p:nvGraphicFramePr>
          <p:cNvPr id="17413" name="Object 5"/>
          <p:cNvGraphicFramePr>
            <a:graphicFrameLocks noChangeAspect="1"/>
          </p:cNvGraphicFramePr>
          <p:nvPr/>
        </p:nvGraphicFramePr>
        <p:xfrm>
          <a:off x="1447800" y="1979613"/>
          <a:ext cx="6858000" cy="3182937"/>
        </p:xfrm>
        <a:graphic>
          <a:graphicData uri="http://schemas.openxmlformats.org/presentationml/2006/ole">
            <mc:AlternateContent xmlns:mc="http://schemas.openxmlformats.org/markup-compatibility/2006">
              <mc:Choice xmlns:v="urn:schemas-microsoft-com:vml" Requires="v">
                <p:oleObj spid="_x0000_s17423" name="VISIO" r:id="rId3" imgW="2334260" imgH="1082040" progId="Visio.Drawing.6">
                  <p:embed/>
                </p:oleObj>
              </mc:Choice>
              <mc:Fallback>
                <p:oleObj name="VISIO" r:id="rId3" imgW="2334260" imgH="108204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79613"/>
                        <a:ext cx="685800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CE3344C-1502-4C88-8B68-EA896AF2F613}" type="datetime3">
              <a:rPr kumimoji="0" lang="zh-CN" altLang="en-US" sz="1400" smtClean="0"/>
              <a:pPr eaLnBrk="1" hangingPunct="1"/>
              <a:t>2016年11月14日星期一</a:t>
            </a:fld>
            <a:endParaRPr kumimoji="0" lang="en-US" altLang="zh-CN" sz="1400" smtClean="0"/>
          </a:p>
        </p:txBody>
      </p:sp>
      <p:sp>
        <p:nvSpPr>
          <p:cNvPr id="1843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843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r>
              <a:rPr lang="zh-CN" altLang="en-US" smtClean="0">
                <a:latin typeface="Times New Roman" pitchFamily="18" charset="0"/>
                <a:cs typeface="Times New Roman" pitchFamily="18" charset="0"/>
              </a:rPr>
              <a:t> </a:t>
            </a:r>
            <a:endParaRPr lang="zh-CN" altLang="en-US" smtClean="0">
              <a:latin typeface="宋体" pitchFamily="2" charset="-122"/>
              <a:cs typeface="Times New Roman" pitchFamily="18" charset="0"/>
            </a:endParaRPr>
          </a:p>
        </p:txBody>
      </p:sp>
      <p:sp>
        <p:nvSpPr>
          <p:cNvPr id="293891" name="Rectangle 3"/>
          <p:cNvSpPr>
            <a:spLocks noGrp="1" noChangeArrowheads="1"/>
          </p:cNvSpPr>
          <p:nvPr>
            <p:ph type="body" idx="1"/>
          </p:nvPr>
        </p:nvSpPr>
        <p:spPr>
          <a:xfrm>
            <a:off x="381000" y="914400"/>
            <a:ext cx="8229600" cy="5334000"/>
          </a:xfrm>
        </p:spPr>
        <p:txBody>
          <a:bodyPr/>
          <a:lstStyle/>
          <a:p>
            <a:pPr eaLnBrk="1" hangingPunct="1">
              <a:buFontTx/>
              <a:buNone/>
            </a:pPr>
            <a:r>
              <a:rPr lang="en-US" altLang="zh-CN" b="1" dirty="0" smtClean="0">
                <a:latin typeface="宋体" pitchFamily="2" charset="-122"/>
              </a:rPr>
              <a:t>      </a:t>
            </a:r>
            <a:r>
              <a:rPr lang="zh-CN" altLang="en-US" b="1" dirty="0" smtClean="0">
                <a:solidFill>
                  <a:srgbClr val="FF3300"/>
                </a:solidFill>
                <a:latin typeface="宋体" pitchFamily="2" charset="-122"/>
              </a:rPr>
              <a:t>虚拟存储系统是为解决主存容量不足而提出来的</a:t>
            </a:r>
            <a:r>
              <a:rPr lang="zh-CN" altLang="en-US" b="1" dirty="0" smtClean="0">
                <a:latin typeface="宋体" pitchFamily="2" charset="-122"/>
              </a:rPr>
              <a:t>。在主存和辅存之间，增加辅助的软硬件，让它们构成一个整体。从</a:t>
            </a:r>
            <a:r>
              <a:rPr lang="en-US" altLang="zh-CN" b="1" dirty="0" smtClean="0">
                <a:latin typeface="Times New Roman" pitchFamily="18" charset="0"/>
              </a:rPr>
              <a:t>CPU</a:t>
            </a:r>
            <a:r>
              <a:rPr lang="zh-CN" altLang="en-US" b="1" dirty="0" smtClean="0">
                <a:latin typeface="宋体" pitchFamily="2" charset="-122"/>
              </a:rPr>
              <a:t>看，速度接近主存的速度，容量是虚拟的地址空间，每位价格是接近于辅存的价格。</a:t>
            </a:r>
            <a:r>
              <a:rPr lang="zh-CN" altLang="en-US" b="1" dirty="0" smtClean="0">
                <a:solidFill>
                  <a:srgbClr val="FF0000"/>
                </a:solidFill>
                <a:latin typeface="宋体" pitchFamily="2" charset="-122"/>
              </a:rPr>
              <a:t>由于虚拟存储系统需要通过操作系统来调度，因此对系统程序员是不透明的，但对应用程序员是透明的。</a:t>
            </a:r>
            <a:r>
              <a:rPr lang="zh-CN" altLang="en-US" b="1" dirty="0" smtClean="0">
                <a:solidFill>
                  <a:srgbClr val="FF00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A2D754B-9B2B-4724-B0CC-3B6797013472}" type="datetime3">
              <a:rPr kumimoji="0" lang="zh-CN" altLang="en-US" sz="1400" smtClean="0"/>
              <a:pPr eaLnBrk="1" hangingPunct="1"/>
              <a:t>2016年11月14日星期一</a:t>
            </a:fld>
            <a:endParaRPr kumimoji="0" lang="en-US" altLang="zh-CN" sz="1400" smtClean="0"/>
          </a:p>
        </p:txBody>
      </p:sp>
      <p:sp>
        <p:nvSpPr>
          <p:cNvPr id="1945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946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600" smtClean="0">
              <a:latin typeface="Times New Roman" pitchFamily="18" charset="0"/>
            </a:endParaRPr>
          </a:p>
        </p:txBody>
      </p:sp>
      <p:graphicFrame>
        <p:nvGraphicFramePr>
          <p:cNvPr id="19461" name="Object 5"/>
          <p:cNvGraphicFramePr>
            <a:graphicFrameLocks noChangeAspect="1"/>
          </p:cNvGraphicFramePr>
          <p:nvPr/>
        </p:nvGraphicFramePr>
        <p:xfrm>
          <a:off x="685800" y="1730375"/>
          <a:ext cx="7391400" cy="3230563"/>
        </p:xfrm>
        <a:graphic>
          <a:graphicData uri="http://schemas.openxmlformats.org/presentationml/2006/ole">
            <mc:AlternateContent xmlns:mc="http://schemas.openxmlformats.org/markup-compatibility/2006">
              <mc:Choice xmlns:v="urn:schemas-microsoft-com:vml" Requires="v">
                <p:oleObj spid="_x0000_s19471" name="VISIO" r:id="rId3" imgW="2334260" imgH="1018540" progId="Visio.Drawing.6">
                  <p:embed/>
                </p:oleObj>
              </mc:Choice>
              <mc:Fallback>
                <p:oleObj name="VISIO" r:id="rId3" imgW="2334260" imgH="101854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30375"/>
                        <a:ext cx="73914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ACC6ECB-FC91-4D09-902B-7A222BF8644B}" type="datetime3">
              <a:rPr kumimoji="0" lang="zh-CN" altLang="en-US" sz="1400" smtClean="0"/>
              <a:pPr eaLnBrk="1" hangingPunct="1"/>
              <a:t>2016年11月14日星期一</a:t>
            </a:fld>
            <a:endParaRPr kumimoji="0" lang="en-US" altLang="zh-CN" sz="1400" smtClean="0"/>
          </a:p>
        </p:txBody>
      </p:sp>
      <p:sp>
        <p:nvSpPr>
          <p:cNvPr id="2048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048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404483" name="Rectangle 3"/>
          <p:cNvSpPr>
            <a:spLocks noGrp="1" noChangeArrowheads="1"/>
          </p:cNvSpPr>
          <p:nvPr>
            <p:ph type="body" idx="1"/>
          </p:nvPr>
        </p:nvSpPr>
        <p:spPr>
          <a:xfrm>
            <a:off x="457200" y="990600"/>
            <a:ext cx="8210550" cy="5065713"/>
          </a:xfrm>
        </p:spPr>
        <p:txBody>
          <a:bodyPr/>
          <a:lstStyle/>
          <a:p>
            <a:pPr eaLnBrk="1" hangingPunct="1">
              <a:buFontTx/>
              <a:buNone/>
            </a:pPr>
            <a:r>
              <a:rPr lang="en-US" altLang="zh-CN" b="1" dirty="0" smtClean="0">
                <a:latin typeface="Times New Roman" pitchFamily="18" charset="0"/>
              </a:rPr>
              <a:t>           </a:t>
            </a:r>
            <a:r>
              <a:rPr lang="en-US" altLang="zh-CN" b="1" dirty="0" smtClean="0">
                <a:latin typeface="Times New Roman" pitchFamily="18" charset="0"/>
                <a:cs typeface="Times New Roman" pitchFamily="18" charset="0"/>
              </a:rPr>
              <a:t> </a:t>
            </a:r>
            <a:r>
              <a:rPr lang="zh-CN" altLang="en-US" b="1" dirty="0" smtClean="0">
                <a:latin typeface="Times New Roman" pitchFamily="18" charset="0"/>
              </a:rPr>
              <a:t>主存储器是整个存储系统的核心，它用来存放</a:t>
            </a:r>
            <a:r>
              <a:rPr lang="zh-CN" altLang="en-US" b="1" dirty="0" smtClean="0">
                <a:solidFill>
                  <a:srgbClr val="FF0000"/>
                </a:solidFill>
                <a:latin typeface="Times New Roman" pitchFamily="18" charset="0"/>
              </a:rPr>
              <a:t>计算机运行期间</a:t>
            </a:r>
            <a:r>
              <a:rPr lang="zh-CN" altLang="en-US" b="1" dirty="0" smtClean="0">
                <a:latin typeface="Times New Roman" pitchFamily="18" charset="0"/>
              </a:rPr>
              <a:t>所需要的程序和数据，</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可直接</a:t>
            </a:r>
            <a:r>
              <a:rPr lang="zh-CN" altLang="en-US" b="1" dirty="0" smtClean="0">
                <a:solidFill>
                  <a:srgbClr val="FF0000"/>
                </a:solidFill>
                <a:latin typeface="Times New Roman" pitchFamily="18" charset="0"/>
              </a:rPr>
              <a:t>随机地</a:t>
            </a:r>
            <a:r>
              <a:rPr lang="zh-CN" altLang="en-US" b="1" dirty="0" smtClean="0">
                <a:latin typeface="Times New Roman" pitchFamily="18" charset="0"/>
              </a:rPr>
              <a:t>对它进行访问。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FAC3FA5-3824-4DD2-8B8E-6F38DB0F8391}" type="datetime3">
              <a:rPr kumimoji="0" lang="zh-CN" altLang="en-US" sz="1400" smtClean="0"/>
              <a:pPr eaLnBrk="1" hangingPunct="1"/>
              <a:t>2016年11月14日星期一</a:t>
            </a:fld>
            <a:endParaRPr kumimoji="0" lang="en-US" altLang="zh-CN" sz="1400" smtClean="0"/>
          </a:p>
        </p:txBody>
      </p:sp>
      <p:sp>
        <p:nvSpPr>
          <p:cNvPr id="2150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150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288771" name="Rectangle 3"/>
          <p:cNvSpPr>
            <a:spLocks noGrp="1" noChangeArrowheads="1"/>
          </p:cNvSpPr>
          <p:nvPr>
            <p:ph type="body" idx="1"/>
          </p:nvPr>
        </p:nvSpPr>
        <p:spPr>
          <a:xfrm>
            <a:off x="307975" y="893763"/>
            <a:ext cx="8302625" cy="1773237"/>
          </a:xfrm>
        </p:spPr>
        <p:txBody>
          <a:bodyPr/>
          <a:lstStyle/>
          <a:p>
            <a:pPr eaLnBrk="1" hangingPunct="1">
              <a:buFontTx/>
              <a:buNone/>
            </a:pPr>
            <a:r>
              <a:rPr lang="en-US" altLang="zh-CN" b="1" smtClean="0">
                <a:solidFill>
                  <a:srgbClr val="800000"/>
                </a:solidFill>
                <a:latin typeface="Times New Roman" pitchFamily="18" charset="0"/>
              </a:rPr>
              <a:t>5.2.1 </a:t>
            </a:r>
            <a:r>
              <a:rPr lang="zh-CN" altLang="en-US" b="1" smtClean="0">
                <a:solidFill>
                  <a:srgbClr val="800000"/>
                </a:solidFill>
                <a:latin typeface="Times New Roman" pitchFamily="18" charset="0"/>
              </a:rPr>
              <a:t>主存储器的基本结构</a:t>
            </a:r>
          </a:p>
          <a:p>
            <a:pPr eaLnBrk="1" hangingPunct="1">
              <a:buFontTx/>
              <a:buNone/>
            </a:pPr>
            <a:r>
              <a:rPr lang="zh-CN" altLang="en-US" b="1" smtClean="0">
                <a:latin typeface="Times New Roman" pitchFamily="18" charset="0"/>
              </a:rPr>
              <a:t>            主存储器通常由存储体、地址译码驱动电路、</a:t>
            </a:r>
            <a:r>
              <a:rPr lang="en-US" altLang="zh-CN" b="1" smtClean="0">
                <a:latin typeface="Times New Roman" pitchFamily="18" charset="0"/>
              </a:rPr>
              <a:t>I/O</a:t>
            </a:r>
            <a:r>
              <a:rPr lang="zh-CN" altLang="en-US" b="1" smtClean="0">
                <a:latin typeface="Times New Roman" pitchFamily="18" charset="0"/>
              </a:rPr>
              <a:t>和读写电路组成。</a:t>
            </a:r>
          </a:p>
        </p:txBody>
      </p:sp>
      <p:grpSp>
        <p:nvGrpSpPr>
          <p:cNvPr id="288772" name="Group 4"/>
          <p:cNvGrpSpPr>
            <a:grpSpLocks/>
          </p:cNvGrpSpPr>
          <p:nvPr/>
        </p:nvGrpSpPr>
        <p:grpSpPr bwMode="auto">
          <a:xfrm>
            <a:off x="914400" y="2743200"/>
            <a:ext cx="7239000" cy="2854325"/>
            <a:chOff x="576" y="1728"/>
            <a:chExt cx="4560" cy="1798"/>
          </a:xfrm>
        </p:grpSpPr>
        <p:sp>
          <p:nvSpPr>
            <p:cNvPr id="21511" name="Rectangle 5"/>
            <p:cNvSpPr>
              <a:spLocks noChangeArrowheads="1"/>
            </p:cNvSpPr>
            <p:nvPr/>
          </p:nvSpPr>
          <p:spPr bwMode="auto">
            <a:xfrm>
              <a:off x="2237" y="1744"/>
              <a:ext cx="1055" cy="1370"/>
            </a:xfrm>
            <a:prstGeom prst="rect">
              <a:avLst/>
            </a:prstGeom>
            <a:solidFill>
              <a:srgbClr val="FFE8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a:t>存储体</a:t>
              </a:r>
            </a:p>
          </p:txBody>
        </p:sp>
        <p:sp>
          <p:nvSpPr>
            <p:cNvPr id="21512" name="Rectangle 6"/>
            <p:cNvSpPr>
              <a:spLocks noChangeArrowheads="1"/>
            </p:cNvSpPr>
            <p:nvPr/>
          </p:nvSpPr>
          <p:spPr bwMode="auto">
            <a:xfrm>
              <a:off x="1604" y="1744"/>
              <a:ext cx="317" cy="137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900" b="0"/>
            </a:p>
          </p:txBody>
        </p:sp>
        <p:sp>
          <p:nvSpPr>
            <p:cNvPr id="21513" name="Rectangle 7"/>
            <p:cNvSpPr>
              <a:spLocks noChangeArrowheads="1"/>
            </p:cNvSpPr>
            <p:nvPr/>
          </p:nvSpPr>
          <p:spPr bwMode="auto">
            <a:xfrm>
              <a:off x="3608" y="1744"/>
              <a:ext cx="316" cy="1370"/>
            </a:xfrm>
            <a:prstGeom prst="rect">
              <a:avLst/>
            </a:prstGeom>
            <a:solidFill>
              <a:srgbClr val="AED37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AutoShape 8"/>
            <p:cNvSpPr>
              <a:spLocks noChangeArrowheads="1"/>
            </p:cNvSpPr>
            <p:nvPr/>
          </p:nvSpPr>
          <p:spPr bwMode="auto">
            <a:xfrm>
              <a:off x="1921" y="2320"/>
              <a:ext cx="309" cy="233"/>
            </a:xfrm>
            <a:prstGeom prst="rightArrow">
              <a:avLst>
                <a:gd name="adj1" fmla="val 65000"/>
                <a:gd name="adj2" fmla="val 4703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AutoShape 9"/>
            <p:cNvSpPr>
              <a:spLocks noChangeArrowheads="1"/>
            </p:cNvSpPr>
            <p:nvPr/>
          </p:nvSpPr>
          <p:spPr bwMode="auto">
            <a:xfrm>
              <a:off x="3292" y="2351"/>
              <a:ext cx="316" cy="202"/>
            </a:xfrm>
            <a:prstGeom prst="leftRightArrow">
              <a:avLst>
                <a:gd name="adj1" fmla="val 66667"/>
                <a:gd name="adj2" fmla="val 4454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Text Box 10"/>
            <p:cNvSpPr txBox="1">
              <a:spLocks noChangeArrowheads="1"/>
            </p:cNvSpPr>
            <p:nvPr/>
          </p:nvSpPr>
          <p:spPr bwMode="auto">
            <a:xfrm>
              <a:off x="576" y="225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地址线</a:t>
              </a:r>
            </a:p>
          </p:txBody>
        </p:sp>
        <p:sp>
          <p:nvSpPr>
            <p:cNvPr id="21517" name="Line 11"/>
            <p:cNvSpPr>
              <a:spLocks noChangeShapeType="1"/>
            </p:cNvSpPr>
            <p:nvPr/>
          </p:nvSpPr>
          <p:spPr bwMode="auto">
            <a:xfrm flipV="1">
              <a:off x="3779" y="3082"/>
              <a:ext cx="0" cy="37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Text Box 12"/>
            <p:cNvSpPr txBox="1">
              <a:spLocks noChangeArrowheads="1"/>
            </p:cNvSpPr>
            <p:nvPr/>
          </p:nvSpPr>
          <p:spPr bwMode="auto">
            <a:xfrm>
              <a:off x="3727" y="3238"/>
              <a:ext cx="1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读</a:t>
              </a:r>
              <a:r>
                <a:rPr lang="en-US" altLang="zh-CN"/>
                <a:t>/</a:t>
              </a:r>
              <a:r>
                <a:rPr lang="zh-CN" altLang="en-US"/>
                <a:t>写控制线</a:t>
              </a:r>
            </a:p>
          </p:txBody>
        </p:sp>
        <p:sp>
          <p:nvSpPr>
            <p:cNvPr id="21519" name="Text Box 13"/>
            <p:cNvSpPr txBox="1">
              <a:spLocks noChangeArrowheads="1"/>
            </p:cNvSpPr>
            <p:nvPr/>
          </p:nvSpPr>
          <p:spPr bwMode="auto">
            <a:xfrm>
              <a:off x="3600" y="1728"/>
              <a:ext cx="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a:t>I/O</a:t>
              </a:r>
            </a:p>
          </p:txBody>
        </p:sp>
        <p:sp>
          <p:nvSpPr>
            <p:cNvPr id="21520" name="Text Box 14"/>
            <p:cNvSpPr txBox="1">
              <a:spLocks noChangeArrowheads="1"/>
            </p:cNvSpPr>
            <p:nvPr/>
          </p:nvSpPr>
          <p:spPr bwMode="auto">
            <a:xfrm>
              <a:off x="1632" y="1824"/>
              <a:ext cx="346" cy="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地址译码驱动</a:t>
              </a:r>
            </a:p>
          </p:txBody>
        </p:sp>
        <p:sp>
          <p:nvSpPr>
            <p:cNvPr id="21521" name="Text Box 15"/>
            <p:cNvSpPr txBox="1">
              <a:spLocks noChangeArrowheads="1"/>
            </p:cNvSpPr>
            <p:nvPr/>
          </p:nvSpPr>
          <p:spPr bwMode="auto">
            <a:xfrm>
              <a:off x="3600" y="1968"/>
              <a:ext cx="346" cy="1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和读写电路</a:t>
              </a:r>
            </a:p>
          </p:txBody>
        </p:sp>
        <p:sp>
          <p:nvSpPr>
            <p:cNvPr id="21522" name="AutoShape 16"/>
            <p:cNvSpPr>
              <a:spLocks noChangeArrowheads="1"/>
            </p:cNvSpPr>
            <p:nvPr/>
          </p:nvSpPr>
          <p:spPr bwMode="auto">
            <a:xfrm>
              <a:off x="1235" y="2304"/>
              <a:ext cx="363" cy="234"/>
            </a:xfrm>
            <a:prstGeom prst="rightArrow">
              <a:avLst>
                <a:gd name="adj1" fmla="val 65000"/>
                <a:gd name="adj2" fmla="val 5501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AutoShape 17"/>
            <p:cNvSpPr>
              <a:spLocks noChangeArrowheads="1"/>
            </p:cNvSpPr>
            <p:nvPr/>
          </p:nvSpPr>
          <p:spPr bwMode="auto">
            <a:xfrm>
              <a:off x="3937" y="2351"/>
              <a:ext cx="317" cy="202"/>
            </a:xfrm>
            <a:prstGeom prst="leftRightArrow">
              <a:avLst>
                <a:gd name="adj1" fmla="val 66667"/>
                <a:gd name="adj2" fmla="val 4468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Text Box 18"/>
            <p:cNvSpPr txBox="1">
              <a:spLocks noChangeArrowheads="1"/>
            </p:cNvSpPr>
            <p:nvPr/>
          </p:nvSpPr>
          <p:spPr bwMode="auto">
            <a:xfrm>
              <a:off x="4224" y="230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数据线</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9DD769F-3C64-4C7F-BB21-39839957AA64}" type="datetime3">
              <a:rPr kumimoji="0" lang="zh-CN" altLang="en-US" sz="1400" smtClean="0"/>
              <a:pPr eaLnBrk="1" hangingPunct="1"/>
              <a:t>2016年11月14日星期一</a:t>
            </a:fld>
            <a:endParaRPr kumimoji="0" lang="en-US" altLang="zh-CN" sz="1400" smtClean="0"/>
          </a:p>
        </p:txBody>
      </p:sp>
      <p:sp>
        <p:nvSpPr>
          <p:cNvPr id="40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100" name="Rectangle 2"/>
          <p:cNvSpPr>
            <a:spLocks noGrp="1" noChangeArrowheads="1"/>
          </p:cNvSpPr>
          <p:nvPr>
            <p:ph type="title"/>
          </p:nvPr>
        </p:nvSpPr>
        <p:spPr/>
        <p:txBody>
          <a:bodyPr/>
          <a:lstStyle/>
          <a:p>
            <a:pPr eaLnBrk="1" hangingPunct="1"/>
            <a:r>
              <a:rPr lang="zh-CN" altLang="en-US" smtClean="0">
                <a:latin typeface="宋体" pitchFamily="2" charset="-122"/>
              </a:rPr>
              <a:t>第</a:t>
            </a:r>
            <a:r>
              <a:rPr lang="en-US" altLang="zh-CN" smtClean="0">
                <a:latin typeface="Times New Roman" pitchFamily="18" charset="0"/>
              </a:rPr>
              <a:t>5</a:t>
            </a:r>
            <a:r>
              <a:rPr lang="zh-CN" altLang="en-US" smtClean="0">
                <a:latin typeface="宋体" pitchFamily="2" charset="-122"/>
              </a:rPr>
              <a:t>章</a:t>
            </a:r>
          </a:p>
        </p:txBody>
      </p:sp>
      <p:sp>
        <p:nvSpPr>
          <p:cNvPr id="270339" name="Rectangle 3"/>
          <p:cNvSpPr>
            <a:spLocks noGrp="1" noChangeArrowheads="1"/>
          </p:cNvSpPr>
          <p:nvPr>
            <p:ph type="body" idx="1"/>
          </p:nvPr>
        </p:nvSpPr>
        <p:spPr>
          <a:xfrm>
            <a:off x="460375" y="855663"/>
            <a:ext cx="8150225" cy="5181600"/>
          </a:xfrm>
        </p:spPr>
        <p:txBody>
          <a:bodyPr/>
          <a:lstStyle/>
          <a:p>
            <a:pPr eaLnBrk="1" hangingPunct="1">
              <a:buFontTx/>
              <a:buNone/>
            </a:pPr>
            <a:r>
              <a:rPr lang="en-US" altLang="zh-CN" sz="3600" b="1" dirty="0" smtClean="0">
                <a:latin typeface="Times New Roman" pitchFamily="18" charset="0"/>
              </a:rPr>
              <a:t>           </a:t>
            </a:r>
            <a:r>
              <a:rPr lang="zh-CN" altLang="en-US" sz="3600" b="1" dirty="0" smtClean="0">
                <a:latin typeface="Times New Roman" pitchFamily="18" charset="0"/>
              </a:rPr>
              <a:t>存储系统是由几个</a:t>
            </a:r>
            <a:r>
              <a:rPr lang="zh-CN" altLang="en-US" sz="3600" b="1" dirty="0" smtClean="0">
                <a:solidFill>
                  <a:srgbClr val="FF0000"/>
                </a:solidFill>
                <a:latin typeface="Times New Roman" pitchFamily="18" charset="0"/>
              </a:rPr>
              <a:t>容量、速度和价格</a:t>
            </a:r>
            <a:r>
              <a:rPr lang="zh-CN" altLang="en-US" sz="3600" b="1" dirty="0" smtClean="0">
                <a:latin typeface="Times New Roman" pitchFamily="18" charset="0"/>
              </a:rPr>
              <a:t>各不相同的存储器构成的系统。设计一个</a:t>
            </a:r>
            <a:r>
              <a:rPr lang="zh-CN" altLang="en-US" sz="3600" b="1" dirty="0" smtClean="0">
                <a:solidFill>
                  <a:srgbClr val="FF0000"/>
                </a:solidFill>
                <a:latin typeface="Times New Roman" pitchFamily="18" charset="0"/>
              </a:rPr>
              <a:t>容量大、速度快、成本低</a:t>
            </a:r>
            <a:r>
              <a:rPr lang="zh-CN" altLang="en-US" sz="3600" b="1" dirty="0" smtClean="0">
                <a:latin typeface="Times New Roman" pitchFamily="18" charset="0"/>
              </a:rPr>
              <a:t>的存储系统是计算机发展的一个重要课题。本章重点讨论主存储器的工作原理、组成方式以及运用半导体存储芯片组成主存储器的一般原则和方法，此外还介绍了</a:t>
            </a:r>
            <a:r>
              <a:rPr lang="zh-CN" altLang="en-US" sz="3600" b="1" dirty="0" smtClean="0">
                <a:solidFill>
                  <a:srgbClr val="FF0000"/>
                </a:solidFill>
                <a:latin typeface="Times New Roman" pitchFamily="18" charset="0"/>
              </a:rPr>
              <a:t>高速缓冲存储器</a:t>
            </a:r>
            <a:r>
              <a:rPr lang="zh-CN" altLang="en-US" sz="3600" b="1" dirty="0" smtClean="0">
                <a:latin typeface="Times New Roman" pitchFamily="18" charset="0"/>
              </a:rPr>
              <a:t>和</a:t>
            </a:r>
            <a:r>
              <a:rPr lang="zh-CN" altLang="en-US" sz="3600" b="1" dirty="0" smtClean="0">
                <a:solidFill>
                  <a:srgbClr val="FF0000"/>
                </a:solidFill>
                <a:latin typeface="Times New Roman" pitchFamily="18" charset="0"/>
              </a:rPr>
              <a:t>虚拟存储器</a:t>
            </a:r>
            <a:r>
              <a:rPr lang="zh-CN" altLang="en-US" sz="3600" b="1" dirty="0" smtClean="0">
                <a:latin typeface="Times New Roman" pitchFamily="18" charset="0"/>
              </a:rPr>
              <a:t>的基本原理。</a:t>
            </a:r>
            <a:r>
              <a:rPr lang="zh-CN" altLang="en-US" sz="3600" b="1" dirty="0" smtClean="0">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C2F8C1A-0155-492C-B7B4-E536AD86FEBE}" type="datetime3">
              <a:rPr kumimoji="0" lang="zh-CN" altLang="en-US" sz="1400" smtClean="0"/>
              <a:pPr eaLnBrk="1" hangingPunct="1"/>
              <a:t>2016年11月14日星期一</a:t>
            </a:fld>
            <a:endParaRPr kumimoji="0" lang="en-US" altLang="zh-CN" sz="1400" smtClean="0"/>
          </a:p>
        </p:txBody>
      </p:sp>
      <p:sp>
        <p:nvSpPr>
          <p:cNvPr id="2253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253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289795" name="Rectangle 3"/>
          <p:cNvSpPr>
            <a:spLocks noGrp="1" noChangeArrowheads="1"/>
          </p:cNvSpPr>
          <p:nvPr>
            <p:ph type="body" idx="1"/>
          </p:nvPr>
        </p:nvSpPr>
        <p:spPr>
          <a:xfrm>
            <a:off x="381000" y="857250"/>
            <a:ext cx="8286750" cy="5619750"/>
          </a:xfrm>
        </p:spPr>
        <p:txBody>
          <a:bodyPr/>
          <a:lstStyle/>
          <a:p>
            <a:pPr eaLnBrk="1" hangingPunct="1">
              <a:lnSpc>
                <a:spcPct val="90000"/>
              </a:lnSpc>
              <a:buFontTx/>
              <a:buNone/>
            </a:pPr>
            <a:r>
              <a:rPr lang="en-US" altLang="zh-CN" b="1" smtClean="0">
                <a:latin typeface="宋体" pitchFamily="2" charset="-122"/>
              </a:rPr>
              <a:t>      </a:t>
            </a:r>
            <a:r>
              <a:rPr lang="zh-CN" altLang="en-US" b="1" smtClean="0">
                <a:latin typeface="宋体" pitchFamily="2" charset="-122"/>
              </a:rPr>
              <a:t>存储体是主存储器的核心，程序和数据都存放在存储体中。</a:t>
            </a:r>
            <a:r>
              <a:rPr lang="zh-CN" altLang="en-US" b="1" smtClean="0">
                <a:latin typeface="Times New Roman" pitchFamily="18" charset="0"/>
              </a:rPr>
              <a:t> </a:t>
            </a:r>
          </a:p>
          <a:p>
            <a:pPr eaLnBrk="1" hangingPunct="1">
              <a:lnSpc>
                <a:spcPct val="90000"/>
              </a:lnSpc>
              <a:buFontTx/>
              <a:buNone/>
            </a:pPr>
            <a:r>
              <a:rPr lang="zh-CN" altLang="en-US" b="1" smtClean="0">
                <a:latin typeface="Times New Roman" pitchFamily="18" charset="0"/>
              </a:rPr>
              <a:t>            地址译码驱动电路实际上包含译码器和驱动器两部分。译码器将地址总线输入的地址码转换成与之对应的译码输出线上的有效电平，以表示选中了某一单元，并由驱动器提供驱动电流去驱动相应的读、写电路，完成对被选中单元的读、写操作。</a:t>
            </a: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I/O</a:t>
            </a:r>
            <a:r>
              <a:rPr lang="zh-CN" altLang="en-US" b="1" smtClean="0">
                <a:latin typeface="Times New Roman" pitchFamily="18" charset="0"/>
              </a:rPr>
              <a:t>和读写电路包括读出放大器、写入电路和读</a:t>
            </a:r>
            <a:r>
              <a:rPr lang="en-US" altLang="zh-CN" b="1" smtClean="0">
                <a:latin typeface="Times New Roman" pitchFamily="18" charset="0"/>
              </a:rPr>
              <a:t>/</a:t>
            </a:r>
            <a:r>
              <a:rPr lang="zh-CN" altLang="en-US" b="1" smtClean="0">
                <a:latin typeface="Times New Roman" pitchFamily="18" charset="0"/>
              </a:rPr>
              <a:t>写控制电路，用以完成被选中存储单元中各位的读出和写入操作。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DC53EE-B281-4A17-9F94-BAB105873C19}" type="datetime3">
              <a:rPr kumimoji="0" lang="zh-CN" altLang="en-US" sz="1400" smtClean="0"/>
              <a:pPr eaLnBrk="1" hangingPunct="1"/>
              <a:t>2016年11月14日星期一</a:t>
            </a:fld>
            <a:endParaRPr kumimoji="0" lang="en-US" altLang="zh-CN" sz="1400" smtClean="0"/>
          </a:p>
        </p:txBody>
      </p:sp>
      <p:sp>
        <p:nvSpPr>
          <p:cNvPr id="2355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355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3600" smtClean="0">
              <a:latin typeface="Times New Roman" pitchFamily="18" charset="0"/>
              <a:cs typeface="Times New Roman" pitchFamily="18" charset="0"/>
            </a:endParaRPr>
          </a:p>
        </p:txBody>
      </p:sp>
      <p:sp>
        <p:nvSpPr>
          <p:cNvPr id="400387" name="Rectangle 3"/>
          <p:cNvSpPr>
            <a:spLocks noGrp="1" noChangeArrowheads="1"/>
          </p:cNvSpPr>
          <p:nvPr>
            <p:ph type="body" idx="1"/>
          </p:nvPr>
        </p:nvSpPr>
        <p:spPr>
          <a:xfrm>
            <a:off x="533400" y="838200"/>
            <a:ext cx="8001000" cy="52578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存储器的读</a:t>
            </a:r>
            <a:r>
              <a:rPr lang="en-US" altLang="zh-CN" b="1" smtClean="0">
                <a:latin typeface="Times New Roman" pitchFamily="18" charset="0"/>
              </a:rPr>
              <a:t>/</a:t>
            </a:r>
            <a:r>
              <a:rPr lang="zh-CN" altLang="en-US" b="1" smtClean="0">
                <a:latin typeface="Times New Roman" pitchFamily="18" charset="0"/>
              </a:rPr>
              <a:t>写操作是在控制器的控制下进行的。半导体存储器芯片中的控制电路，必须接收到来自控制器的读</a:t>
            </a:r>
            <a:r>
              <a:rPr lang="en-US" altLang="zh-CN" b="1" smtClean="0">
                <a:latin typeface="Times New Roman" pitchFamily="18" charset="0"/>
              </a:rPr>
              <a:t>/</a:t>
            </a:r>
            <a:r>
              <a:rPr lang="zh-CN" altLang="en-US" b="1" smtClean="0">
                <a:latin typeface="Times New Roman" pitchFamily="18" charset="0"/>
              </a:rPr>
              <a:t>写命令或写入允许信号后，才能实现正确的读</a:t>
            </a:r>
            <a:r>
              <a:rPr lang="en-US" altLang="zh-CN" b="1" smtClean="0">
                <a:latin typeface="Times New Roman" pitchFamily="18" charset="0"/>
              </a:rPr>
              <a:t>/</a:t>
            </a:r>
            <a:r>
              <a:rPr lang="zh-CN" altLang="en-US" b="1" smtClean="0">
                <a:latin typeface="Times New Roman" pitchFamily="18" charset="0"/>
              </a:rPr>
              <a:t>写操作。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619726E-AD86-48D9-9925-C479D403C912}" type="datetime3">
              <a:rPr kumimoji="0" lang="zh-CN" altLang="en-US" sz="1400" smtClean="0"/>
              <a:pPr eaLnBrk="1" hangingPunct="1"/>
              <a:t>2016年11月14日星期一</a:t>
            </a:fld>
            <a:endParaRPr kumimoji="0" lang="en-US" altLang="zh-CN" sz="1400" smtClean="0"/>
          </a:p>
        </p:txBody>
      </p:sp>
      <p:sp>
        <p:nvSpPr>
          <p:cNvPr id="2457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458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280579" name="Rectangle 3"/>
          <p:cNvSpPr>
            <a:spLocks noGrp="1" noChangeArrowheads="1"/>
          </p:cNvSpPr>
          <p:nvPr>
            <p:ph type="body" idx="1"/>
          </p:nvPr>
        </p:nvSpPr>
        <p:spPr>
          <a:xfrm>
            <a:off x="381000" y="893763"/>
            <a:ext cx="8305800" cy="5964237"/>
          </a:xfrm>
        </p:spPr>
        <p:txBody>
          <a:bodyPr/>
          <a:lstStyle/>
          <a:p>
            <a:pPr eaLnBrk="1" hangingPunct="1">
              <a:buFontTx/>
              <a:buNone/>
            </a:pPr>
            <a:r>
              <a:rPr lang="en-US" altLang="zh-CN" b="1" dirty="0" smtClean="0">
                <a:solidFill>
                  <a:srgbClr val="990000"/>
                </a:solidFill>
                <a:latin typeface="Times New Roman" pitchFamily="18" charset="0"/>
              </a:rPr>
              <a:t>5.2.2 </a:t>
            </a:r>
            <a:r>
              <a:rPr lang="zh-CN" altLang="en-US" b="1" dirty="0" smtClean="0">
                <a:solidFill>
                  <a:srgbClr val="990000"/>
                </a:solidFill>
                <a:latin typeface="Times New Roman" pitchFamily="18" charset="0"/>
              </a:rPr>
              <a:t>主存储器的存储单元</a:t>
            </a:r>
          </a:p>
          <a:p>
            <a:pPr eaLnBrk="1" hangingPunct="1">
              <a:buFontTx/>
              <a:buNone/>
            </a:pPr>
            <a:r>
              <a:rPr lang="zh-CN" altLang="en-US" b="1" dirty="0" smtClean="0">
                <a:solidFill>
                  <a:srgbClr val="FF3300"/>
                </a:solidFill>
                <a:latin typeface="Times New Roman" pitchFamily="18" charset="0"/>
              </a:rPr>
              <a:t>            位</a:t>
            </a:r>
            <a:r>
              <a:rPr lang="zh-CN" altLang="en-US" b="1" dirty="0" smtClean="0">
                <a:latin typeface="Times New Roman" pitchFamily="18" charset="0"/>
              </a:rPr>
              <a:t>是二进制数的最基本单位，也是存储器存储信息的最小单位。</a:t>
            </a:r>
          </a:p>
          <a:p>
            <a:pPr eaLnBrk="1" hangingPunct="1">
              <a:buFontTx/>
              <a:buNone/>
            </a:pPr>
            <a:r>
              <a:rPr lang="zh-CN" altLang="en-US" b="1" dirty="0" smtClean="0">
                <a:latin typeface="Times New Roman" pitchFamily="18" charset="0"/>
              </a:rPr>
              <a:t>            一个二进制数由若干位组成，当这个二进制数作为一个整体存入或取出时，这个数称为</a:t>
            </a:r>
            <a:r>
              <a:rPr lang="zh-CN" altLang="en-US" b="1" dirty="0" smtClean="0">
                <a:solidFill>
                  <a:srgbClr val="FF3300"/>
                </a:solidFill>
                <a:latin typeface="Times New Roman" pitchFamily="18" charset="0"/>
              </a:rPr>
              <a:t>存储字</a:t>
            </a:r>
            <a:r>
              <a:rPr lang="zh-CN" altLang="en-US" b="1" dirty="0" smtClean="0">
                <a:latin typeface="Times New Roman" pitchFamily="18" charset="0"/>
              </a:rPr>
              <a:t>。</a:t>
            </a:r>
          </a:p>
          <a:p>
            <a:pPr eaLnBrk="1" hangingPunct="1">
              <a:buFontTx/>
              <a:buNone/>
            </a:pPr>
            <a:r>
              <a:rPr lang="zh-CN" altLang="en-US" b="1" dirty="0" smtClean="0">
                <a:latin typeface="Times New Roman" pitchFamily="18" charset="0"/>
              </a:rPr>
              <a:t>            存放存储字或存储字节的主存空间称为</a:t>
            </a:r>
            <a:r>
              <a:rPr lang="zh-CN" altLang="en-US" b="1" dirty="0" smtClean="0">
                <a:solidFill>
                  <a:srgbClr val="FF3300"/>
                </a:solidFill>
                <a:latin typeface="Times New Roman" pitchFamily="18" charset="0"/>
              </a:rPr>
              <a:t>存储单元或主存单元</a:t>
            </a:r>
            <a:r>
              <a:rPr lang="zh-CN" altLang="en-US" b="1" dirty="0" smtClean="0">
                <a:latin typeface="Times New Roman" pitchFamily="18" charset="0"/>
              </a:rPr>
              <a:t>，大量存储单元的集合构成一个</a:t>
            </a:r>
            <a:r>
              <a:rPr lang="zh-CN" altLang="en-US" b="1" dirty="0" smtClean="0">
                <a:solidFill>
                  <a:srgbClr val="FF3300"/>
                </a:solidFill>
                <a:latin typeface="Times New Roman" pitchFamily="18" charset="0"/>
              </a:rPr>
              <a:t>存储体</a:t>
            </a:r>
            <a:r>
              <a:rPr lang="en-US" altLang="zh-CN" b="1" dirty="0" smtClean="0">
                <a:latin typeface="Times New Roman" pitchFamily="18" charset="0"/>
              </a:rPr>
              <a:t>MB</a:t>
            </a:r>
            <a:r>
              <a:rPr lang="zh-CN" altLang="en-US" b="1" dirty="0" smtClean="0">
                <a:latin typeface="Times New Roman" pitchFamily="18" charset="0"/>
              </a:rPr>
              <a:t>，程序和数据都存放在存储体中，它是存储器的核心。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0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0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0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AA7C684-8367-49EE-A99E-29241171875F}" type="datetime3">
              <a:rPr kumimoji="0" lang="zh-CN" altLang="en-US" sz="1400" smtClean="0"/>
              <a:pPr eaLnBrk="1" hangingPunct="1"/>
              <a:t>2016年11月14日星期一</a:t>
            </a:fld>
            <a:endParaRPr kumimoji="0" lang="en-US" altLang="zh-CN" sz="1400" smtClean="0"/>
          </a:p>
        </p:txBody>
      </p:sp>
      <p:sp>
        <p:nvSpPr>
          <p:cNvPr id="2560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560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Times New Roman" pitchFamily="18" charset="0"/>
              <a:cs typeface="Times New Roman" pitchFamily="18" charset="0"/>
            </a:endParaRPr>
          </a:p>
        </p:txBody>
      </p:sp>
      <p:sp>
        <p:nvSpPr>
          <p:cNvPr id="281603" name="Rectangle 3"/>
          <p:cNvSpPr>
            <a:spLocks noGrp="1" noChangeArrowheads="1"/>
          </p:cNvSpPr>
          <p:nvPr>
            <p:ph type="body" idx="1"/>
          </p:nvPr>
        </p:nvSpPr>
        <p:spPr>
          <a:xfrm>
            <a:off x="269875" y="912813"/>
            <a:ext cx="8340725" cy="512445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一个存储单元可能存放一个字，也可能存放一个字节，这是由计算机的结构确定的。对于字节编址的计算机，最小寻址单位是一个字节，相邻的存储单元地址指向相邻的存储字节；对于字编址的计算机，最小寻址单位是一个字，相邻的存储单元地址指向相邻的存储字。</a:t>
            </a:r>
          </a:p>
          <a:p>
            <a:pPr eaLnBrk="1" hangingPunct="1">
              <a:buFontTx/>
              <a:buNone/>
            </a:pPr>
            <a:r>
              <a:rPr lang="zh-CN" altLang="en-US" b="1" smtClean="0">
                <a:latin typeface="Times New Roman" pitchFamily="18" charset="0"/>
              </a:rPr>
              <a:t>            </a:t>
            </a:r>
            <a:r>
              <a:rPr lang="zh-CN" altLang="en-US" b="1" smtClean="0">
                <a:solidFill>
                  <a:srgbClr val="FF3300"/>
                </a:solidFill>
                <a:latin typeface="Times New Roman" pitchFamily="18" charset="0"/>
              </a:rPr>
              <a:t>存储单元是</a:t>
            </a:r>
            <a:r>
              <a:rPr lang="en-US" altLang="zh-CN" b="1" smtClean="0">
                <a:solidFill>
                  <a:srgbClr val="FF3300"/>
                </a:solidFill>
                <a:latin typeface="Times New Roman" pitchFamily="18" charset="0"/>
              </a:rPr>
              <a:t>CPU</a:t>
            </a:r>
            <a:r>
              <a:rPr lang="zh-CN" altLang="en-US" b="1" smtClean="0">
                <a:solidFill>
                  <a:srgbClr val="FF3300"/>
                </a:solidFill>
                <a:latin typeface="Times New Roman" pitchFamily="18" charset="0"/>
              </a:rPr>
              <a:t>对主存可访问操作的最小存储单位。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93CDCB0-44BD-44FC-84D9-D1BC5E9B0300}" type="datetime3">
              <a:rPr kumimoji="0" lang="zh-CN" altLang="en-US" sz="1400" smtClean="0"/>
              <a:pPr eaLnBrk="1" hangingPunct="1"/>
              <a:t>2016年11月14日星期一</a:t>
            </a:fld>
            <a:endParaRPr kumimoji="0" lang="en-US" altLang="zh-CN" sz="1400" smtClean="0"/>
          </a:p>
        </p:txBody>
      </p:sp>
      <p:sp>
        <p:nvSpPr>
          <p:cNvPr id="2662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662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3200" smtClean="0">
              <a:latin typeface="Times New Roman" pitchFamily="18" charset="0"/>
            </a:endParaRPr>
          </a:p>
        </p:txBody>
      </p:sp>
      <p:sp>
        <p:nvSpPr>
          <p:cNvPr id="282627" name="Rectangle 3"/>
          <p:cNvSpPr>
            <a:spLocks noGrp="1" noChangeArrowheads="1"/>
          </p:cNvSpPr>
          <p:nvPr>
            <p:ph type="body" idx="1"/>
          </p:nvPr>
        </p:nvSpPr>
        <p:spPr>
          <a:xfrm>
            <a:off x="231775" y="836613"/>
            <a:ext cx="8302625" cy="5200650"/>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例如，</a:t>
            </a:r>
            <a:r>
              <a:rPr lang="en-US" altLang="zh-CN" b="1" smtClean="0">
                <a:latin typeface="Times New Roman" pitchFamily="18" charset="0"/>
              </a:rPr>
              <a:t>IBM 370</a:t>
            </a:r>
            <a:r>
              <a:rPr lang="zh-CN" altLang="en-US" b="1" smtClean="0">
                <a:latin typeface="Times New Roman" pitchFamily="18" charset="0"/>
              </a:rPr>
              <a:t>机是字长为</a:t>
            </a:r>
            <a:r>
              <a:rPr lang="en-US" altLang="zh-CN" b="1" smtClean="0">
                <a:latin typeface="Times New Roman" pitchFamily="18" charset="0"/>
              </a:rPr>
              <a:t>32</a:t>
            </a:r>
            <a:r>
              <a:rPr lang="zh-CN" altLang="en-US" b="1" smtClean="0">
                <a:latin typeface="Times New Roman" pitchFamily="18" charset="0"/>
              </a:rPr>
              <a:t>位的计算机，主存按字节编址，每一个存储字包含</a:t>
            </a:r>
            <a:r>
              <a:rPr lang="en-US" altLang="zh-CN" b="1" smtClean="0">
                <a:latin typeface="Times New Roman" pitchFamily="18" charset="0"/>
              </a:rPr>
              <a:t>4</a:t>
            </a:r>
            <a:r>
              <a:rPr lang="zh-CN" altLang="en-US" b="1" smtClean="0">
                <a:latin typeface="Times New Roman" pitchFamily="18" charset="0"/>
              </a:rPr>
              <a:t>个单独编址的存储字节，字地址即是该字高位字节的地址，其</a:t>
            </a:r>
            <a:r>
              <a:rPr lang="zh-CN" altLang="en-US" b="1" smtClean="0">
                <a:solidFill>
                  <a:srgbClr val="FF3300"/>
                </a:solidFill>
                <a:latin typeface="Times New Roman" pitchFamily="18" charset="0"/>
              </a:rPr>
              <a:t>字地址总是等于</a:t>
            </a:r>
            <a:r>
              <a:rPr lang="en-US" altLang="zh-CN" b="1" smtClean="0">
                <a:solidFill>
                  <a:srgbClr val="FF3300"/>
                </a:solidFill>
                <a:latin typeface="Times New Roman" pitchFamily="18" charset="0"/>
              </a:rPr>
              <a:t>4</a:t>
            </a:r>
            <a:r>
              <a:rPr lang="zh-CN" altLang="en-US" b="1" smtClean="0">
                <a:solidFill>
                  <a:srgbClr val="FF3300"/>
                </a:solidFill>
                <a:latin typeface="Times New Roman" pitchFamily="18" charset="0"/>
              </a:rPr>
              <a:t>的整数倍</a:t>
            </a:r>
            <a:r>
              <a:rPr lang="zh-CN" altLang="en-US" b="1" smtClean="0">
                <a:latin typeface="Times New Roman" pitchFamily="18" charset="0"/>
              </a:rPr>
              <a:t>，正好用地址码的最末两位来区分同一个字的四个字节。</a:t>
            </a:r>
            <a:r>
              <a:rPr lang="en-US" altLang="zh-CN" b="1" smtClean="0">
                <a:latin typeface="Times New Roman" pitchFamily="18" charset="0"/>
              </a:rPr>
              <a:t>PDP-11</a:t>
            </a:r>
            <a:r>
              <a:rPr lang="zh-CN" altLang="en-US" b="1" smtClean="0">
                <a:latin typeface="Times New Roman" pitchFamily="18" charset="0"/>
              </a:rPr>
              <a:t>机是字长为</a:t>
            </a:r>
            <a:r>
              <a:rPr lang="en-US" altLang="zh-CN" b="1" smtClean="0">
                <a:latin typeface="Times New Roman" pitchFamily="18" charset="0"/>
              </a:rPr>
              <a:t>16</a:t>
            </a:r>
            <a:r>
              <a:rPr lang="zh-CN" altLang="en-US" b="1" smtClean="0">
                <a:latin typeface="Times New Roman" pitchFamily="18" charset="0"/>
              </a:rPr>
              <a:t>位的计算机，主存也按字节编址，每一个存储字包含</a:t>
            </a:r>
            <a:r>
              <a:rPr lang="en-US" altLang="zh-CN" b="1" smtClean="0">
                <a:latin typeface="Times New Roman" pitchFamily="18" charset="0"/>
              </a:rPr>
              <a:t>2</a:t>
            </a:r>
            <a:r>
              <a:rPr lang="zh-CN" altLang="en-US" b="1" smtClean="0">
                <a:latin typeface="Times New Roman" pitchFamily="18" charset="0"/>
              </a:rPr>
              <a:t>个单独编址的存储字节，它的</a:t>
            </a:r>
            <a:r>
              <a:rPr lang="zh-CN" altLang="en-US" b="1" smtClean="0">
                <a:solidFill>
                  <a:srgbClr val="FF3300"/>
                </a:solidFill>
                <a:latin typeface="Times New Roman" pitchFamily="18" charset="0"/>
              </a:rPr>
              <a:t>字地址总是</a:t>
            </a:r>
            <a:r>
              <a:rPr lang="en-US" altLang="zh-CN" b="1" smtClean="0">
                <a:solidFill>
                  <a:srgbClr val="FF3300"/>
                </a:solidFill>
                <a:latin typeface="Times New Roman" pitchFamily="18" charset="0"/>
              </a:rPr>
              <a:t>2</a:t>
            </a:r>
            <a:r>
              <a:rPr lang="zh-CN" altLang="en-US" b="1" smtClean="0">
                <a:solidFill>
                  <a:srgbClr val="FF3300"/>
                </a:solidFill>
                <a:latin typeface="Times New Roman" pitchFamily="18" charset="0"/>
              </a:rPr>
              <a:t>的整数倍</a:t>
            </a:r>
            <a:r>
              <a:rPr lang="zh-CN" altLang="en-US" b="1" smtClean="0">
                <a:latin typeface="Times New Roman" pitchFamily="18" charset="0"/>
              </a:rPr>
              <a:t>，但却是用低位字节地址作为字地址，并用地址码的最末</a:t>
            </a:r>
            <a:r>
              <a:rPr lang="en-US" altLang="zh-CN" b="1" smtClean="0">
                <a:latin typeface="Times New Roman" pitchFamily="18" charset="0"/>
              </a:rPr>
              <a:t>1</a:t>
            </a:r>
            <a:r>
              <a:rPr lang="zh-CN" altLang="en-US" b="1" smtClean="0">
                <a:latin typeface="Times New Roman" pitchFamily="18" charset="0"/>
              </a:rPr>
              <a:t>位来区分同一个字的两个字节。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D9F2481-2DE4-439B-A8E2-E01FE4AB18AC}" type="datetime3">
              <a:rPr kumimoji="0" lang="zh-CN" altLang="en-US" sz="1400" smtClean="0"/>
              <a:pPr eaLnBrk="1" hangingPunct="1"/>
              <a:t>2016年11月14日星期一</a:t>
            </a:fld>
            <a:endParaRPr kumimoji="0" lang="en-US" altLang="zh-CN" sz="1400" smtClean="0"/>
          </a:p>
        </p:txBody>
      </p:sp>
      <p:sp>
        <p:nvSpPr>
          <p:cNvPr id="2765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765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grpSp>
        <p:nvGrpSpPr>
          <p:cNvPr id="27653" name="Group 3"/>
          <p:cNvGrpSpPr>
            <a:grpSpLocks/>
          </p:cNvGrpSpPr>
          <p:nvPr/>
        </p:nvGrpSpPr>
        <p:grpSpPr bwMode="auto">
          <a:xfrm>
            <a:off x="414338" y="1600200"/>
            <a:ext cx="8729662" cy="2387600"/>
            <a:chOff x="345" y="708"/>
            <a:chExt cx="5499" cy="1504"/>
          </a:xfrm>
        </p:grpSpPr>
        <p:sp>
          <p:nvSpPr>
            <p:cNvPr id="27654" name="Rectangle 4"/>
            <p:cNvSpPr>
              <a:spLocks noChangeArrowheads="1"/>
            </p:cNvSpPr>
            <p:nvPr/>
          </p:nvSpPr>
          <p:spPr bwMode="auto">
            <a:xfrm>
              <a:off x="582" y="1447"/>
              <a:ext cx="2679" cy="7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5" name="Line 5"/>
            <p:cNvSpPr>
              <a:spLocks noChangeShapeType="1"/>
            </p:cNvSpPr>
            <p:nvPr/>
          </p:nvSpPr>
          <p:spPr bwMode="auto">
            <a:xfrm>
              <a:off x="1921" y="1447"/>
              <a:ext cx="0" cy="7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6" name="Line 6"/>
            <p:cNvSpPr>
              <a:spLocks noChangeShapeType="1"/>
            </p:cNvSpPr>
            <p:nvPr/>
          </p:nvSpPr>
          <p:spPr bwMode="auto">
            <a:xfrm>
              <a:off x="582" y="1698"/>
              <a:ext cx="26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7" name="Line 7"/>
            <p:cNvSpPr>
              <a:spLocks noChangeShapeType="1"/>
            </p:cNvSpPr>
            <p:nvPr/>
          </p:nvSpPr>
          <p:spPr bwMode="auto">
            <a:xfrm>
              <a:off x="582" y="1951"/>
              <a:ext cx="26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8"/>
            <p:cNvSpPr>
              <a:spLocks noChangeShapeType="1"/>
            </p:cNvSpPr>
            <p:nvPr/>
          </p:nvSpPr>
          <p:spPr bwMode="auto">
            <a:xfrm>
              <a:off x="2591" y="1447"/>
              <a:ext cx="0" cy="7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9" name="Line 9"/>
            <p:cNvSpPr>
              <a:spLocks noChangeShapeType="1"/>
            </p:cNvSpPr>
            <p:nvPr/>
          </p:nvSpPr>
          <p:spPr bwMode="auto">
            <a:xfrm>
              <a:off x="1252" y="1447"/>
              <a:ext cx="0" cy="7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Rectangle 10"/>
            <p:cNvSpPr>
              <a:spLocks noChangeArrowheads="1"/>
            </p:cNvSpPr>
            <p:nvPr/>
          </p:nvSpPr>
          <p:spPr bwMode="auto">
            <a:xfrm>
              <a:off x="4043" y="1447"/>
              <a:ext cx="1340" cy="7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11"/>
            <p:cNvSpPr>
              <a:spLocks noChangeShapeType="1"/>
            </p:cNvSpPr>
            <p:nvPr/>
          </p:nvSpPr>
          <p:spPr bwMode="auto">
            <a:xfrm>
              <a:off x="5383" y="1447"/>
              <a:ext cx="2" cy="7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2"/>
            <p:cNvSpPr>
              <a:spLocks noChangeShapeType="1"/>
            </p:cNvSpPr>
            <p:nvPr/>
          </p:nvSpPr>
          <p:spPr bwMode="auto">
            <a:xfrm>
              <a:off x="4043" y="1698"/>
              <a:ext cx="1340"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3"/>
            <p:cNvSpPr>
              <a:spLocks noChangeShapeType="1"/>
            </p:cNvSpPr>
            <p:nvPr/>
          </p:nvSpPr>
          <p:spPr bwMode="auto">
            <a:xfrm>
              <a:off x="4043" y="1951"/>
              <a:ext cx="1340"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Line 14"/>
            <p:cNvSpPr>
              <a:spLocks noChangeShapeType="1"/>
            </p:cNvSpPr>
            <p:nvPr/>
          </p:nvSpPr>
          <p:spPr bwMode="auto">
            <a:xfrm>
              <a:off x="4713" y="1447"/>
              <a:ext cx="2" cy="7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Text Box 15"/>
            <p:cNvSpPr txBox="1">
              <a:spLocks noChangeArrowheads="1"/>
            </p:cNvSpPr>
            <p:nvPr/>
          </p:nvSpPr>
          <p:spPr bwMode="auto">
            <a:xfrm>
              <a:off x="4951" y="1460"/>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27666" name="Text Box 16"/>
            <p:cNvSpPr txBox="1">
              <a:spLocks noChangeArrowheads="1"/>
            </p:cNvSpPr>
            <p:nvPr/>
          </p:nvSpPr>
          <p:spPr bwMode="auto">
            <a:xfrm>
              <a:off x="819" y="1433"/>
              <a:ext cx="89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27667" name="Text Box 17"/>
            <p:cNvSpPr txBox="1">
              <a:spLocks noChangeArrowheads="1"/>
            </p:cNvSpPr>
            <p:nvPr/>
          </p:nvSpPr>
          <p:spPr bwMode="auto">
            <a:xfrm>
              <a:off x="3842" y="1445"/>
              <a:ext cx="89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27668" name="Text Box 18"/>
            <p:cNvSpPr txBox="1">
              <a:spLocks noChangeArrowheads="1"/>
            </p:cNvSpPr>
            <p:nvPr/>
          </p:nvSpPr>
          <p:spPr bwMode="auto">
            <a:xfrm>
              <a:off x="380" y="1460"/>
              <a:ext cx="8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27669" name="Text Box 19"/>
            <p:cNvSpPr txBox="1">
              <a:spLocks noChangeArrowheads="1"/>
            </p:cNvSpPr>
            <p:nvPr/>
          </p:nvSpPr>
          <p:spPr bwMode="auto">
            <a:xfrm>
              <a:off x="1502" y="1448"/>
              <a:ext cx="8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27670" name="Text Box 20"/>
            <p:cNvSpPr txBox="1">
              <a:spLocks noChangeArrowheads="1"/>
            </p:cNvSpPr>
            <p:nvPr/>
          </p:nvSpPr>
          <p:spPr bwMode="auto">
            <a:xfrm>
              <a:off x="366" y="1711"/>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4</a:t>
              </a:r>
            </a:p>
          </p:txBody>
        </p:sp>
        <p:sp>
          <p:nvSpPr>
            <p:cNvPr id="27671" name="Text Box 21"/>
            <p:cNvSpPr txBox="1">
              <a:spLocks noChangeArrowheads="1"/>
            </p:cNvSpPr>
            <p:nvPr/>
          </p:nvSpPr>
          <p:spPr bwMode="auto">
            <a:xfrm>
              <a:off x="819" y="1699"/>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4</a:t>
              </a:r>
            </a:p>
          </p:txBody>
        </p:sp>
        <p:sp>
          <p:nvSpPr>
            <p:cNvPr id="27672" name="Text Box 22"/>
            <p:cNvSpPr txBox="1">
              <a:spLocks noChangeArrowheads="1"/>
            </p:cNvSpPr>
            <p:nvPr/>
          </p:nvSpPr>
          <p:spPr bwMode="auto">
            <a:xfrm>
              <a:off x="3842" y="1963"/>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4</a:t>
              </a:r>
            </a:p>
          </p:txBody>
        </p:sp>
        <p:sp>
          <p:nvSpPr>
            <p:cNvPr id="27673" name="Text Box 23"/>
            <p:cNvSpPr txBox="1">
              <a:spLocks noChangeArrowheads="1"/>
            </p:cNvSpPr>
            <p:nvPr/>
          </p:nvSpPr>
          <p:spPr bwMode="auto">
            <a:xfrm>
              <a:off x="4951" y="1947"/>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4</a:t>
              </a:r>
            </a:p>
          </p:txBody>
        </p:sp>
        <p:sp>
          <p:nvSpPr>
            <p:cNvPr id="27674" name="Text Box 24"/>
            <p:cNvSpPr txBox="1">
              <a:spLocks noChangeArrowheads="1"/>
            </p:cNvSpPr>
            <p:nvPr/>
          </p:nvSpPr>
          <p:spPr bwMode="auto">
            <a:xfrm>
              <a:off x="380" y="1933"/>
              <a:ext cx="8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8</a:t>
              </a:r>
            </a:p>
          </p:txBody>
        </p:sp>
        <p:sp>
          <p:nvSpPr>
            <p:cNvPr id="27675" name="Text Box 25"/>
            <p:cNvSpPr txBox="1">
              <a:spLocks noChangeArrowheads="1"/>
            </p:cNvSpPr>
            <p:nvPr/>
          </p:nvSpPr>
          <p:spPr bwMode="auto">
            <a:xfrm>
              <a:off x="819" y="1951"/>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8</a:t>
              </a:r>
            </a:p>
          </p:txBody>
        </p:sp>
        <p:sp>
          <p:nvSpPr>
            <p:cNvPr id="27676" name="Text Box 26"/>
            <p:cNvSpPr txBox="1">
              <a:spLocks noChangeArrowheads="1"/>
            </p:cNvSpPr>
            <p:nvPr/>
          </p:nvSpPr>
          <p:spPr bwMode="auto">
            <a:xfrm>
              <a:off x="1502" y="1951"/>
              <a:ext cx="89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9</a:t>
              </a:r>
            </a:p>
          </p:txBody>
        </p:sp>
        <p:sp>
          <p:nvSpPr>
            <p:cNvPr id="27677" name="Text Box 27"/>
            <p:cNvSpPr txBox="1">
              <a:spLocks noChangeArrowheads="1"/>
            </p:cNvSpPr>
            <p:nvPr/>
          </p:nvSpPr>
          <p:spPr bwMode="auto">
            <a:xfrm>
              <a:off x="2117" y="1951"/>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10</a:t>
              </a:r>
            </a:p>
          </p:txBody>
        </p:sp>
        <p:sp>
          <p:nvSpPr>
            <p:cNvPr id="27678" name="Text Box 28"/>
            <p:cNvSpPr txBox="1">
              <a:spLocks noChangeArrowheads="1"/>
            </p:cNvSpPr>
            <p:nvPr/>
          </p:nvSpPr>
          <p:spPr bwMode="auto">
            <a:xfrm>
              <a:off x="2800" y="1951"/>
              <a:ext cx="89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11</a:t>
              </a:r>
            </a:p>
          </p:txBody>
        </p:sp>
        <p:sp>
          <p:nvSpPr>
            <p:cNvPr id="27679" name="Text Box 29"/>
            <p:cNvSpPr txBox="1">
              <a:spLocks noChangeArrowheads="1"/>
            </p:cNvSpPr>
            <p:nvPr/>
          </p:nvSpPr>
          <p:spPr bwMode="auto">
            <a:xfrm>
              <a:off x="1502" y="1699"/>
              <a:ext cx="8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5</a:t>
              </a:r>
            </a:p>
          </p:txBody>
        </p:sp>
        <p:sp>
          <p:nvSpPr>
            <p:cNvPr id="27680" name="Text Box 30"/>
            <p:cNvSpPr txBox="1">
              <a:spLocks noChangeArrowheads="1"/>
            </p:cNvSpPr>
            <p:nvPr/>
          </p:nvSpPr>
          <p:spPr bwMode="auto">
            <a:xfrm>
              <a:off x="2180" y="1699"/>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6</a:t>
              </a:r>
            </a:p>
          </p:txBody>
        </p:sp>
        <p:sp>
          <p:nvSpPr>
            <p:cNvPr id="27681" name="Text Box 31"/>
            <p:cNvSpPr txBox="1">
              <a:spLocks noChangeArrowheads="1"/>
            </p:cNvSpPr>
            <p:nvPr/>
          </p:nvSpPr>
          <p:spPr bwMode="auto">
            <a:xfrm>
              <a:off x="2850" y="1699"/>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7</a:t>
              </a:r>
            </a:p>
          </p:txBody>
        </p:sp>
        <p:sp>
          <p:nvSpPr>
            <p:cNvPr id="27682" name="Text Box 32"/>
            <p:cNvSpPr txBox="1">
              <a:spLocks noChangeArrowheads="1"/>
            </p:cNvSpPr>
            <p:nvPr/>
          </p:nvSpPr>
          <p:spPr bwMode="auto">
            <a:xfrm>
              <a:off x="2180" y="1448"/>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27683" name="Text Box 33"/>
            <p:cNvSpPr txBox="1">
              <a:spLocks noChangeArrowheads="1"/>
            </p:cNvSpPr>
            <p:nvPr/>
          </p:nvSpPr>
          <p:spPr bwMode="auto">
            <a:xfrm>
              <a:off x="2850" y="1448"/>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3</a:t>
              </a:r>
            </a:p>
          </p:txBody>
        </p:sp>
        <p:sp>
          <p:nvSpPr>
            <p:cNvPr id="27684" name="Text Box 34"/>
            <p:cNvSpPr txBox="1">
              <a:spLocks noChangeArrowheads="1"/>
            </p:cNvSpPr>
            <p:nvPr/>
          </p:nvSpPr>
          <p:spPr bwMode="auto">
            <a:xfrm>
              <a:off x="4295" y="1443"/>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27685" name="Text Box 35"/>
            <p:cNvSpPr txBox="1">
              <a:spLocks noChangeArrowheads="1"/>
            </p:cNvSpPr>
            <p:nvPr/>
          </p:nvSpPr>
          <p:spPr bwMode="auto">
            <a:xfrm>
              <a:off x="4951" y="1696"/>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27686" name="Text Box 36"/>
            <p:cNvSpPr txBox="1">
              <a:spLocks noChangeArrowheads="1"/>
            </p:cNvSpPr>
            <p:nvPr/>
          </p:nvSpPr>
          <p:spPr bwMode="auto">
            <a:xfrm>
              <a:off x="3842" y="1681"/>
              <a:ext cx="89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27687" name="Text Box 37"/>
            <p:cNvSpPr txBox="1">
              <a:spLocks noChangeArrowheads="1"/>
            </p:cNvSpPr>
            <p:nvPr/>
          </p:nvSpPr>
          <p:spPr bwMode="auto">
            <a:xfrm>
              <a:off x="4295" y="1696"/>
              <a:ext cx="8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3</a:t>
              </a:r>
            </a:p>
          </p:txBody>
        </p:sp>
        <p:sp>
          <p:nvSpPr>
            <p:cNvPr id="27688" name="Text Box 38"/>
            <p:cNvSpPr txBox="1">
              <a:spLocks noChangeArrowheads="1"/>
            </p:cNvSpPr>
            <p:nvPr/>
          </p:nvSpPr>
          <p:spPr bwMode="auto">
            <a:xfrm>
              <a:off x="4295" y="1963"/>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5</a:t>
              </a:r>
            </a:p>
          </p:txBody>
        </p:sp>
        <p:sp>
          <p:nvSpPr>
            <p:cNvPr id="27689" name="Text Box 39"/>
            <p:cNvSpPr txBox="1">
              <a:spLocks noChangeArrowheads="1"/>
            </p:cNvSpPr>
            <p:nvPr/>
          </p:nvSpPr>
          <p:spPr bwMode="auto">
            <a:xfrm>
              <a:off x="3835" y="708"/>
              <a:ext cx="345" cy="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b="0"/>
                <a:t>字地址</a:t>
              </a:r>
            </a:p>
          </p:txBody>
        </p:sp>
        <p:sp>
          <p:nvSpPr>
            <p:cNvPr id="27690" name="Text Box 40"/>
            <p:cNvSpPr txBox="1">
              <a:spLocks noChangeArrowheads="1"/>
            </p:cNvSpPr>
            <p:nvPr/>
          </p:nvSpPr>
          <p:spPr bwMode="auto">
            <a:xfrm>
              <a:off x="345" y="722"/>
              <a:ext cx="346"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b="0"/>
                <a:t>字地址</a:t>
              </a:r>
            </a:p>
          </p:txBody>
        </p:sp>
        <p:sp>
          <p:nvSpPr>
            <p:cNvPr id="27691" name="AutoShape 41"/>
            <p:cNvSpPr>
              <a:spLocks/>
            </p:cNvSpPr>
            <p:nvPr/>
          </p:nvSpPr>
          <p:spPr bwMode="auto">
            <a:xfrm rot="-5400000">
              <a:off x="4642" y="706"/>
              <a:ext cx="142" cy="1340"/>
            </a:xfrm>
            <a:prstGeom prst="rightBrace">
              <a:avLst>
                <a:gd name="adj1" fmla="val 786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2" name="AutoShape 42"/>
            <p:cNvSpPr>
              <a:spLocks/>
            </p:cNvSpPr>
            <p:nvPr/>
          </p:nvSpPr>
          <p:spPr bwMode="auto">
            <a:xfrm rot="-5400000">
              <a:off x="1843" y="28"/>
              <a:ext cx="158" cy="2679"/>
            </a:xfrm>
            <a:prstGeom prst="rightBrace">
              <a:avLst>
                <a:gd name="adj1" fmla="val 14129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3" name="Text Box 43"/>
            <p:cNvSpPr txBox="1">
              <a:spLocks noChangeArrowheads="1"/>
            </p:cNvSpPr>
            <p:nvPr/>
          </p:nvSpPr>
          <p:spPr bwMode="auto">
            <a:xfrm>
              <a:off x="4259" y="990"/>
              <a:ext cx="11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b="0"/>
                <a:t>字节地址</a:t>
              </a:r>
            </a:p>
          </p:txBody>
        </p:sp>
        <p:sp>
          <p:nvSpPr>
            <p:cNvPr id="27694" name="Text Box 44"/>
            <p:cNvSpPr txBox="1">
              <a:spLocks noChangeArrowheads="1"/>
            </p:cNvSpPr>
            <p:nvPr/>
          </p:nvSpPr>
          <p:spPr bwMode="auto">
            <a:xfrm>
              <a:off x="1474" y="943"/>
              <a:ext cx="11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b="0"/>
                <a:t>字节地址</a:t>
              </a: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B94DB43-CA02-48D2-AD91-97A0FF1356AC}" type="datetime3">
              <a:rPr kumimoji="0" lang="zh-CN" altLang="en-US" sz="1400" smtClean="0"/>
              <a:pPr eaLnBrk="1" hangingPunct="1"/>
              <a:t>2016年11月14日星期一</a:t>
            </a:fld>
            <a:endParaRPr kumimoji="0" lang="en-US" altLang="zh-CN" sz="1400" smtClean="0"/>
          </a:p>
        </p:txBody>
      </p:sp>
      <p:sp>
        <p:nvSpPr>
          <p:cNvPr id="2867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8676" name="Rectangle 1026"/>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389165" name="Rectangle 1069"/>
          <p:cNvSpPr>
            <a:spLocks noGrp="1" noChangeArrowheads="1"/>
          </p:cNvSpPr>
          <p:nvPr>
            <p:ph type="body" idx="1"/>
          </p:nvPr>
        </p:nvSpPr>
        <p:spPr>
          <a:xfrm>
            <a:off x="304800" y="838200"/>
            <a:ext cx="8305800" cy="27432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假设一个字由四个字节组成，我们使用</a:t>
            </a:r>
            <a:r>
              <a:rPr lang="en-US" altLang="zh-CN" b="1" smtClean="0">
                <a:latin typeface="Times New Roman" pitchFamily="18" charset="0"/>
              </a:rPr>
              <a:t>B</a:t>
            </a:r>
            <a:r>
              <a:rPr lang="en-US" altLang="zh-CN" b="1" baseline="-30000" smtClean="0">
                <a:latin typeface="Times New Roman" pitchFamily="18" charset="0"/>
              </a:rPr>
              <a:t>3</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0</a:t>
            </a:r>
            <a:r>
              <a:rPr lang="zh-CN" altLang="en-US" b="1" smtClean="0">
                <a:latin typeface="Times New Roman" pitchFamily="18" charset="0"/>
              </a:rPr>
              <a:t>来分别表示这四个字节，其中</a:t>
            </a:r>
            <a:r>
              <a:rPr lang="en-US" altLang="zh-CN" b="1" smtClean="0">
                <a:latin typeface="Times New Roman" pitchFamily="18" charset="0"/>
              </a:rPr>
              <a:t>B</a:t>
            </a:r>
            <a:r>
              <a:rPr lang="en-US" altLang="zh-CN" b="1" baseline="-30000" smtClean="0">
                <a:latin typeface="Times New Roman" pitchFamily="18" charset="0"/>
              </a:rPr>
              <a:t>3</a:t>
            </a:r>
            <a:r>
              <a:rPr lang="zh-CN" altLang="en-US" b="1" smtClean="0">
                <a:latin typeface="Times New Roman" pitchFamily="18" charset="0"/>
              </a:rPr>
              <a:t>是字的最高有效字节，</a:t>
            </a:r>
            <a:r>
              <a:rPr lang="en-US" altLang="zh-CN" b="1" smtClean="0">
                <a:latin typeface="Times New Roman" pitchFamily="18" charset="0"/>
              </a:rPr>
              <a:t>B</a:t>
            </a:r>
            <a:r>
              <a:rPr lang="en-US" altLang="zh-CN" b="1" baseline="-30000" smtClean="0">
                <a:latin typeface="Times New Roman" pitchFamily="18" charset="0"/>
              </a:rPr>
              <a:t>0</a:t>
            </a:r>
            <a:r>
              <a:rPr lang="zh-CN" altLang="en-US" b="1" smtClean="0">
                <a:latin typeface="Times New Roman" pitchFamily="18" charset="0"/>
              </a:rPr>
              <a:t>是最低有效字节。字节编址计算机的主存地址安排有两种方案，但字地址总是等于</a:t>
            </a:r>
            <a:r>
              <a:rPr lang="en-US" altLang="zh-CN" b="1" smtClean="0">
                <a:latin typeface="Times New Roman" pitchFamily="18" charset="0"/>
              </a:rPr>
              <a:t>4</a:t>
            </a:r>
            <a:r>
              <a:rPr lang="zh-CN" altLang="en-US" b="1" smtClean="0">
                <a:latin typeface="Times New Roman" pitchFamily="18" charset="0"/>
              </a:rPr>
              <a:t>的整数倍。</a:t>
            </a:r>
          </a:p>
        </p:txBody>
      </p:sp>
      <p:graphicFrame>
        <p:nvGraphicFramePr>
          <p:cNvPr id="389166" name="Object 1070"/>
          <p:cNvGraphicFramePr>
            <a:graphicFrameLocks noChangeAspect="1"/>
          </p:cNvGraphicFramePr>
          <p:nvPr/>
        </p:nvGraphicFramePr>
        <p:xfrm>
          <a:off x="1600200" y="3390900"/>
          <a:ext cx="6248400" cy="2781300"/>
        </p:xfrm>
        <a:graphic>
          <a:graphicData uri="http://schemas.openxmlformats.org/presentationml/2006/ole">
            <mc:AlternateContent xmlns:mc="http://schemas.openxmlformats.org/markup-compatibility/2006">
              <mc:Choice xmlns:v="urn:schemas-microsoft-com:vml" Requires="v">
                <p:oleObj spid="_x0000_s28688" r:id="rId3" imgW="3467100" imgH="1544320" progId="Visio.Drawing.6">
                  <p:embed/>
                </p:oleObj>
              </mc:Choice>
              <mc:Fallback>
                <p:oleObj r:id="rId3" imgW="3467100" imgH="1544320" progId="Visio.Drawing.6">
                  <p:embed/>
                  <p:pic>
                    <p:nvPicPr>
                      <p:cNvPr id="0" name="Object 10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390900"/>
                        <a:ext cx="62484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DF8B0FE-174F-4CF2-85A3-0D789AB3D7F8}" type="datetime3">
              <a:rPr kumimoji="0" lang="zh-CN" altLang="en-US" sz="1400" smtClean="0"/>
              <a:pPr eaLnBrk="1" hangingPunct="1"/>
              <a:t>2016年11月14日星期一</a:t>
            </a:fld>
            <a:endParaRPr kumimoji="0" lang="en-US" altLang="zh-CN" sz="1400" smtClean="0"/>
          </a:p>
        </p:txBody>
      </p:sp>
      <p:sp>
        <p:nvSpPr>
          <p:cNvPr id="296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970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390189" name="Rectangle 45"/>
          <p:cNvSpPr>
            <a:spLocks noGrp="1" noChangeArrowheads="1"/>
          </p:cNvSpPr>
          <p:nvPr>
            <p:ph type="body" idx="1"/>
          </p:nvPr>
        </p:nvSpPr>
        <p:spPr>
          <a:xfrm>
            <a:off x="304800" y="914400"/>
            <a:ext cx="8382000" cy="2586038"/>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图</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(a)</a:t>
            </a:r>
            <a:r>
              <a:rPr lang="zh-CN" altLang="en-US" b="1" smtClean="0">
                <a:latin typeface="Times New Roman" pitchFamily="18" charset="0"/>
              </a:rPr>
              <a:t>称为小端方案。假设字地址为</a:t>
            </a:r>
            <a:r>
              <a:rPr lang="en-US" altLang="zh-CN" b="1" smtClean="0">
                <a:latin typeface="Times New Roman" pitchFamily="18" charset="0"/>
                <a:cs typeface="Times New Roman" pitchFamily="18" charset="0"/>
              </a:rPr>
              <a:t>N</a:t>
            </a:r>
            <a:r>
              <a:rPr lang="zh-CN" altLang="en-US" b="1" smtClean="0">
                <a:latin typeface="Times New Roman" pitchFamily="18" charset="0"/>
              </a:rPr>
              <a:t>，则字节</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3</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2</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0</a:t>
            </a:r>
            <a:r>
              <a:rPr lang="zh-CN" altLang="en-US" b="1" smtClean="0">
                <a:latin typeface="Times New Roman" pitchFamily="18" charset="0"/>
              </a:rPr>
              <a:t>依次存放在地址为</a:t>
            </a:r>
            <a:r>
              <a:rPr lang="en-US" altLang="zh-CN" b="1" smtClean="0">
                <a:latin typeface="Times New Roman" pitchFamily="18" charset="0"/>
                <a:cs typeface="Times New Roman" pitchFamily="18" charset="0"/>
              </a:rPr>
              <a:t>N+3</a:t>
            </a:r>
            <a:r>
              <a:rPr lang="zh-CN" altLang="en-US" b="1" smtClean="0">
                <a:latin typeface="Times New Roman" pitchFamily="18" charset="0"/>
              </a:rPr>
              <a:t>、</a:t>
            </a:r>
            <a:r>
              <a:rPr lang="en-US" altLang="zh-CN" b="1" smtClean="0">
                <a:latin typeface="Times New Roman" pitchFamily="18" charset="0"/>
                <a:cs typeface="Times New Roman" pitchFamily="18" charset="0"/>
              </a:rPr>
              <a:t>N+2</a:t>
            </a:r>
            <a:r>
              <a:rPr lang="zh-CN" altLang="en-US" b="1" smtClean="0">
                <a:latin typeface="Times New Roman" pitchFamily="18" charset="0"/>
              </a:rPr>
              <a:t>、</a:t>
            </a:r>
            <a:r>
              <a:rPr lang="en-US" altLang="zh-CN" b="1" smtClean="0">
                <a:latin typeface="Times New Roman" pitchFamily="18" charset="0"/>
                <a:cs typeface="Times New Roman" pitchFamily="18" charset="0"/>
              </a:rPr>
              <a:t>N+1</a:t>
            </a:r>
            <a:r>
              <a:rPr lang="zh-CN" altLang="en-US" b="1" smtClean="0">
                <a:latin typeface="Times New Roman" pitchFamily="18" charset="0"/>
              </a:rPr>
              <a:t>、</a:t>
            </a:r>
            <a:r>
              <a:rPr lang="en-US" altLang="zh-CN" b="1" smtClean="0">
                <a:latin typeface="Times New Roman" pitchFamily="18" charset="0"/>
                <a:cs typeface="Times New Roman" pitchFamily="18" charset="0"/>
              </a:rPr>
              <a:t>N+0</a:t>
            </a:r>
            <a:r>
              <a:rPr lang="zh-CN" altLang="en-US" b="1" smtClean="0">
                <a:latin typeface="Times New Roman" pitchFamily="18" charset="0"/>
              </a:rPr>
              <a:t>的存储单元，即字地址等于最低有效字节地址。采用小端方案的计算机有</a:t>
            </a:r>
            <a:r>
              <a:rPr lang="en-US" altLang="zh-CN" b="1" smtClean="0">
                <a:latin typeface="Times New Roman" pitchFamily="18" charset="0"/>
                <a:cs typeface="Times New Roman" pitchFamily="18" charset="0"/>
              </a:rPr>
              <a:t>Intel 80X86</a:t>
            </a:r>
            <a:r>
              <a:rPr lang="zh-CN" altLang="en-US" b="1" smtClean="0">
                <a:latin typeface="Times New Roman" pitchFamily="18" charset="0"/>
              </a:rPr>
              <a:t>、</a:t>
            </a:r>
            <a:r>
              <a:rPr lang="en-US" altLang="zh-CN" b="1" smtClean="0">
                <a:latin typeface="Times New Roman" pitchFamily="18" charset="0"/>
                <a:cs typeface="Times New Roman" pitchFamily="18" charset="0"/>
              </a:rPr>
              <a:t>DEC VAX</a:t>
            </a:r>
            <a:r>
              <a:rPr lang="zh-CN" altLang="en-US" b="1" smtClean="0">
                <a:latin typeface="Times New Roman" pitchFamily="18" charset="0"/>
              </a:rPr>
              <a:t>等。</a:t>
            </a:r>
          </a:p>
          <a:p>
            <a:pPr eaLnBrk="1" hangingPunct="1">
              <a:buFontTx/>
              <a:buNone/>
            </a:pPr>
            <a:endParaRPr lang="en-US" altLang="zh-CN" b="1" smtClean="0">
              <a:latin typeface="Times New Roman" pitchFamily="18" charset="0"/>
            </a:endParaRPr>
          </a:p>
        </p:txBody>
      </p:sp>
      <p:grpSp>
        <p:nvGrpSpPr>
          <p:cNvPr id="29702" name="Group 91"/>
          <p:cNvGrpSpPr>
            <a:grpSpLocks/>
          </p:cNvGrpSpPr>
          <p:nvPr/>
        </p:nvGrpSpPr>
        <p:grpSpPr bwMode="auto">
          <a:xfrm>
            <a:off x="1511300" y="3917950"/>
            <a:ext cx="5868988" cy="1095375"/>
            <a:chOff x="884" y="2649"/>
            <a:chExt cx="3697" cy="690"/>
          </a:xfrm>
        </p:grpSpPr>
        <p:sp>
          <p:nvSpPr>
            <p:cNvPr id="29703" name="Rectangle 51"/>
            <p:cNvSpPr>
              <a:spLocks noChangeArrowheads="1"/>
            </p:cNvSpPr>
            <p:nvPr/>
          </p:nvSpPr>
          <p:spPr bwMode="auto">
            <a:xfrm>
              <a:off x="1467" y="2649"/>
              <a:ext cx="3114" cy="259"/>
            </a:xfrm>
            <a:prstGeom prst="rect">
              <a:avLst/>
            </a:prstGeom>
            <a:solidFill>
              <a:srgbClr val="FFFFFF"/>
            </a:solidFill>
            <a:ln w="19050">
              <a:solidFill>
                <a:srgbClr val="000000"/>
              </a:solidFill>
              <a:miter lim="800000"/>
              <a:headEnd/>
              <a:tailEnd/>
            </a:ln>
          </p:spPr>
          <p:txBody>
            <a:bodyPr/>
            <a:lstStyle/>
            <a:p>
              <a:endParaRPr lang="zh-CN" altLang="en-US"/>
            </a:p>
          </p:txBody>
        </p:sp>
        <p:sp>
          <p:nvSpPr>
            <p:cNvPr id="29704" name="Line 52"/>
            <p:cNvSpPr>
              <a:spLocks noChangeShapeType="1"/>
            </p:cNvSpPr>
            <p:nvPr/>
          </p:nvSpPr>
          <p:spPr bwMode="auto">
            <a:xfrm>
              <a:off x="3024" y="2649"/>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53"/>
            <p:cNvSpPr>
              <a:spLocks noChangeShapeType="1"/>
            </p:cNvSpPr>
            <p:nvPr/>
          </p:nvSpPr>
          <p:spPr bwMode="auto">
            <a:xfrm>
              <a:off x="2246" y="2649"/>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54"/>
            <p:cNvSpPr>
              <a:spLocks noChangeShapeType="1"/>
            </p:cNvSpPr>
            <p:nvPr/>
          </p:nvSpPr>
          <p:spPr bwMode="auto">
            <a:xfrm>
              <a:off x="3803" y="2649"/>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Rectangle 55"/>
            <p:cNvSpPr>
              <a:spLocks noChangeArrowheads="1"/>
            </p:cNvSpPr>
            <p:nvPr/>
          </p:nvSpPr>
          <p:spPr bwMode="auto">
            <a:xfrm>
              <a:off x="884" y="2966"/>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0">
                  <a:solidFill>
                    <a:srgbClr val="000000"/>
                  </a:solidFill>
                  <a:latin typeface="宋体" pitchFamily="2" charset="-122"/>
                </a:rPr>
                <a:t>字节地址</a:t>
              </a:r>
              <a:endParaRPr lang="zh-CN" altLang="en-US" sz="3600" b="0"/>
            </a:p>
          </p:txBody>
        </p:sp>
        <p:sp>
          <p:nvSpPr>
            <p:cNvPr id="29708" name="Rectangle 56"/>
            <p:cNvSpPr>
              <a:spLocks noChangeArrowheads="1"/>
            </p:cNvSpPr>
            <p:nvPr/>
          </p:nvSpPr>
          <p:spPr bwMode="auto">
            <a:xfrm>
              <a:off x="884" y="2707"/>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0">
                  <a:solidFill>
                    <a:srgbClr val="000000"/>
                  </a:solidFill>
                  <a:latin typeface="宋体" pitchFamily="2" charset="-122"/>
                </a:rPr>
                <a:t>字地址</a:t>
              </a:r>
              <a:endParaRPr lang="zh-CN" altLang="en-US" sz="3600" b="0"/>
            </a:p>
          </p:txBody>
        </p:sp>
        <p:sp>
          <p:nvSpPr>
            <p:cNvPr id="29709" name="Rectangle 57"/>
            <p:cNvSpPr>
              <a:spLocks noChangeArrowheads="1"/>
            </p:cNvSpPr>
            <p:nvPr/>
          </p:nvSpPr>
          <p:spPr bwMode="auto">
            <a:xfrm>
              <a:off x="1793" y="270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29710" name="Rectangle 58"/>
            <p:cNvSpPr>
              <a:spLocks noChangeArrowheads="1"/>
            </p:cNvSpPr>
            <p:nvPr/>
          </p:nvSpPr>
          <p:spPr bwMode="auto">
            <a:xfrm>
              <a:off x="1879" y="278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3</a:t>
              </a:r>
              <a:endParaRPr lang="en-US" altLang="zh-CN" sz="3600" b="0"/>
            </a:p>
          </p:txBody>
        </p:sp>
        <p:sp>
          <p:nvSpPr>
            <p:cNvPr id="29711" name="Rectangle 59"/>
            <p:cNvSpPr>
              <a:spLocks noChangeArrowheads="1"/>
            </p:cNvSpPr>
            <p:nvPr/>
          </p:nvSpPr>
          <p:spPr bwMode="auto">
            <a:xfrm>
              <a:off x="2571" y="270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29712" name="Rectangle 60"/>
            <p:cNvSpPr>
              <a:spLocks noChangeArrowheads="1"/>
            </p:cNvSpPr>
            <p:nvPr/>
          </p:nvSpPr>
          <p:spPr bwMode="auto">
            <a:xfrm>
              <a:off x="2658" y="278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2</a:t>
              </a:r>
              <a:endParaRPr lang="en-US" altLang="zh-CN" sz="3600" b="0"/>
            </a:p>
          </p:txBody>
        </p:sp>
        <p:sp>
          <p:nvSpPr>
            <p:cNvPr id="29713" name="Rectangle 61"/>
            <p:cNvSpPr>
              <a:spLocks noChangeArrowheads="1"/>
            </p:cNvSpPr>
            <p:nvPr/>
          </p:nvSpPr>
          <p:spPr bwMode="auto">
            <a:xfrm>
              <a:off x="3350" y="270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29714" name="Rectangle 62"/>
            <p:cNvSpPr>
              <a:spLocks noChangeArrowheads="1"/>
            </p:cNvSpPr>
            <p:nvPr/>
          </p:nvSpPr>
          <p:spPr bwMode="auto">
            <a:xfrm>
              <a:off x="3436" y="278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1</a:t>
              </a:r>
              <a:endParaRPr lang="en-US" altLang="zh-CN" sz="3600" b="0"/>
            </a:p>
          </p:txBody>
        </p:sp>
        <p:sp>
          <p:nvSpPr>
            <p:cNvPr id="29715" name="Rectangle 63"/>
            <p:cNvSpPr>
              <a:spLocks noChangeArrowheads="1"/>
            </p:cNvSpPr>
            <p:nvPr/>
          </p:nvSpPr>
          <p:spPr bwMode="auto">
            <a:xfrm>
              <a:off x="4128" y="270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29716" name="Rectangle 64"/>
            <p:cNvSpPr>
              <a:spLocks noChangeArrowheads="1"/>
            </p:cNvSpPr>
            <p:nvPr/>
          </p:nvSpPr>
          <p:spPr bwMode="auto">
            <a:xfrm>
              <a:off x="4215" y="278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0</a:t>
              </a:r>
              <a:endParaRPr lang="en-US" altLang="zh-CN" sz="3600" b="0"/>
            </a:p>
          </p:txBody>
        </p:sp>
        <p:sp>
          <p:nvSpPr>
            <p:cNvPr id="29717" name="Rectangle 65"/>
            <p:cNvSpPr>
              <a:spLocks noChangeArrowheads="1"/>
            </p:cNvSpPr>
            <p:nvPr/>
          </p:nvSpPr>
          <p:spPr bwMode="auto">
            <a:xfrm>
              <a:off x="1291" y="2701"/>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a:t>
              </a:r>
              <a:endParaRPr lang="en-US" altLang="zh-CN" sz="3600" b="0"/>
            </a:p>
          </p:txBody>
        </p:sp>
        <p:sp>
          <p:nvSpPr>
            <p:cNvPr id="29718" name="Rectangle 66"/>
            <p:cNvSpPr>
              <a:spLocks noChangeArrowheads="1"/>
            </p:cNvSpPr>
            <p:nvPr/>
          </p:nvSpPr>
          <p:spPr bwMode="auto">
            <a:xfrm>
              <a:off x="1741" y="2960"/>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N+3</a:t>
              </a:r>
              <a:endParaRPr lang="en-US" altLang="zh-CN" sz="3600" b="0"/>
            </a:p>
          </p:txBody>
        </p:sp>
        <p:sp>
          <p:nvSpPr>
            <p:cNvPr id="29719" name="Rectangle 67"/>
            <p:cNvSpPr>
              <a:spLocks noChangeArrowheads="1"/>
            </p:cNvSpPr>
            <p:nvPr/>
          </p:nvSpPr>
          <p:spPr bwMode="auto">
            <a:xfrm>
              <a:off x="2519" y="2960"/>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N+2</a:t>
              </a:r>
              <a:endParaRPr lang="en-US" altLang="zh-CN" sz="3600" b="0"/>
            </a:p>
          </p:txBody>
        </p:sp>
        <p:sp>
          <p:nvSpPr>
            <p:cNvPr id="29720" name="Rectangle 68"/>
            <p:cNvSpPr>
              <a:spLocks noChangeArrowheads="1"/>
            </p:cNvSpPr>
            <p:nvPr/>
          </p:nvSpPr>
          <p:spPr bwMode="auto">
            <a:xfrm>
              <a:off x="3298" y="2960"/>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N+1</a:t>
              </a:r>
              <a:endParaRPr lang="en-US" altLang="zh-CN" sz="3600" b="0"/>
            </a:p>
          </p:txBody>
        </p:sp>
        <p:sp>
          <p:nvSpPr>
            <p:cNvPr id="29721" name="Rectangle 69"/>
            <p:cNvSpPr>
              <a:spLocks noChangeArrowheads="1"/>
            </p:cNvSpPr>
            <p:nvPr/>
          </p:nvSpPr>
          <p:spPr bwMode="auto">
            <a:xfrm>
              <a:off x="4077" y="2992"/>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N+0</a:t>
              </a:r>
              <a:endParaRPr lang="en-US" altLang="zh-CN" sz="3600" b="0"/>
            </a:p>
          </p:txBody>
        </p:sp>
        <p:sp>
          <p:nvSpPr>
            <p:cNvPr id="29722" name="Rectangle 89"/>
            <p:cNvSpPr>
              <a:spLocks noChangeArrowheads="1"/>
            </p:cNvSpPr>
            <p:nvPr/>
          </p:nvSpPr>
          <p:spPr bwMode="auto">
            <a:xfrm>
              <a:off x="2952" y="3185"/>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(a)</a:t>
              </a:r>
              <a:endParaRPr lang="en-US" altLang="zh-CN" sz="3600" b="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CE3A279-AACE-4C1B-ACC4-92BC65F3BF3A}" type="datetime3">
              <a:rPr kumimoji="0" lang="zh-CN" altLang="en-US" sz="1400" smtClean="0"/>
              <a:pPr eaLnBrk="1" hangingPunct="1"/>
              <a:t>2016年11月14日星期一</a:t>
            </a:fld>
            <a:endParaRPr kumimoji="0" lang="en-US" altLang="zh-CN" sz="1400" smtClean="0"/>
          </a:p>
        </p:txBody>
      </p:sp>
      <p:sp>
        <p:nvSpPr>
          <p:cNvPr id="307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072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474115" name="Rectangle 3"/>
          <p:cNvSpPr>
            <a:spLocks noGrp="1" noChangeArrowheads="1"/>
          </p:cNvSpPr>
          <p:nvPr>
            <p:ph type="body" idx="1"/>
          </p:nvPr>
        </p:nvSpPr>
        <p:spPr>
          <a:xfrm>
            <a:off x="304800" y="914400"/>
            <a:ext cx="8382000" cy="51054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图</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(b)</a:t>
            </a:r>
            <a:r>
              <a:rPr lang="zh-CN" altLang="en-US" b="1" smtClean="0">
                <a:latin typeface="Times New Roman" pitchFamily="18" charset="0"/>
              </a:rPr>
              <a:t>称为大端方案。假设字地址为</a:t>
            </a:r>
            <a:r>
              <a:rPr lang="en-US" altLang="zh-CN" b="1" smtClean="0">
                <a:latin typeface="Times New Roman" pitchFamily="18" charset="0"/>
                <a:cs typeface="Times New Roman" pitchFamily="18" charset="0"/>
              </a:rPr>
              <a:t>N</a:t>
            </a:r>
            <a:r>
              <a:rPr lang="zh-CN" altLang="en-US" b="1" smtClean="0">
                <a:latin typeface="Times New Roman" pitchFamily="18" charset="0"/>
              </a:rPr>
              <a:t>，则字节</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3</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2</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0</a:t>
            </a:r>
            <a:r>
              <a:rPr lang="zh-CN" altLang="en-US" b="1" smtClean="0">
                <a:latin typeface="Times New Roman" pitchFamily="18" charset="0"/>
              </a:rPr>
              <a:t>依次存放在地址为</a:t>
            </a:r>
            <a:r>
              <a:rPr lang="en-US" altLang="zh-CN" b="1" smtClean="0">
                <a:latin typeface="Times New Roman" pitchFamily="18" charset="0"/>
                <a:cs typeface="Times New Roman" pitchFamily="18" charset="0"/>
              </a:rPr>
              <a:t>N+0</a:t>
            </a:r>
            <a:r>
              <a:rPr lang="zh-CN" altLang="en-US" b="1" smtClean="0">
                <a:latin typeface="Times New Roman" pitchFamily="18" charset="0"/>
              </a:rPr>
              <a:t>、</a:t>
            </a:r>
            <a:r>
              <a:rPr lang="en-US" altLang="zh-CN" b="1" smtClean="0">
                <a:latin typeface="Times New Roman" pitchFamily="18" charset="0"/>
                <a:cs typeface="Times New Roman" pitchFamily="18" charset="0"/>
              </a:rPr>
              <a:t>N+1</a:t>
            </a:r>
            <a:r>
              <a:rPr lang="zh-CN" altLang="en-US" b="1" smtClean="0">
                <a:latin typeface="Times New Roman" pitchFamily="18" charset="0"/>
              </a:rPr>
              <a:t>、</a:t>
            </a:r>
            <a:r>
              <a:rPr lang="en-US" altLang="zh-CN" b="1" smtClean="0">
                <a:latin typeface="Times New Roman" pitchFamily="18" charset="0"/>
                <a:cs typeface="Times New Roman" pitchFamily="18" charset="0"/>
              </a:rPr>
              <a:t>N+2</a:t>
            </a:r>
            <a:r>
              <a:rPr lang="zh-CN" altLang="en-US" b="1" smtClean="0">
                <a:latin typeface="Times New Roman" pitchFamily="18" charset="0"/>
              </a:rPr>
              <a:t>、</a:t>
            </a:r>
            <a:r>
              <a:rPr lang="en-US" altLang="zh-CN" b="1" smtClean="0">
                <a:latin typeface="Times New Roman" pitchFamily="18" charset="0"/>
                <a:cs typeface="Times New Roman" pitchFamily="18" charset="0"/>
              </a:rPr>
              <a:t>N+3</a:t>
            </a:r>
            <a:r>
              <a:rPr lang="zh-CN" altLang="en-US" b="1" smtClean="0">
                <a:latin typeface="Times New Roman" pitchFamily="18" charset="0"/>
              </a:rPr>
              <a:t>的存储单元，即字地址等于最高有效字节地址。采用大端方案的计算机有</a:t>
            </a:r>
            <a:r>
              <a:rPr lang="en-US" altLang="zh-CN" b="1" smtClean="0">
                <a:latin typeface="Times New Roman" pitchFamily="18" charset="0"/>
                <a:cs typeface="Times New Roman" pitchFamily="18" charset="0"/>
              </a:rPr>
              <a:t>IBM360/370</a:t>
            </a:r>
            <a:r>
              <a:rPr lang="zh-CN" altLang="en-US" b="1" smtClean="0">
                <a:latin typeface="Times New Roman" pitchFamily="18" charset="0"/>
              </a:rPr>
              <a:t>、</a:t>
            </a:r>
            <a:r>
              <a:rPr lang="en-US" altLang="zh-CN" b="1" smtClean="0">
                <a:latin typeface="Times New Roman" pitchFamily="18" charset="0"/>
                <a:cs typeface="Times New Roman" pitchFamily="18" charset="0"/>
              </a:rPr>
              <a:t>Motorola 68000</a:t>
            </a:r>
            <a:r>
              <a:rPr lang="zh-CN" altLang="en-US" b="1" smtClean="0">
                <a:latin typeface="Times New Roman" pitchFamily="18" charset="0"/>
              </a:rPr>
              <a:t>等。</a:t>
            </a:r>
          </a:p>
        </p:txBody>
      </p:sp>
      <p:grpSp>
        <p:nvGrpSpPr>
          <p:cNvPr id="30726" name="Group 24"/>
          <p:cNvGrpSpPr>
            <a:grpSpLocks/>
          </p:cNvGrpSpPr>
          <p:nvPr/>
        </p:nvGrpSpPr>
        <p:grpSpPr bwMode="auto">
          <a:xfrm>
            <a:off x="1692275" y="3933825"/>
            <a:ext cx="5868988" cy="1095375"/>
            <a:chOff x="1111" y="2478"/>
            <a:chExt cx="3697" cy="690"/>
          </a:xfrm>
        </p:grpSpPr>
        <p:sp>
          <p:nvSpPr>
            <p:cNvPr id="30727" name="Rectangle 4"/>
            <p:cNvSpPr>
              <a:spLocks noChangeArrowheads="1"/>
            </p:cNvSpPr>
            <p:nvPr/>
          </p:nvSpPr>
          <p:spPr bwMode="auto">
            <a:xfrm>
              <a:off x="1694" y="2478"/>
              <a:ext cx="3114" cy="259"/>
            </a:xfrm>
            <a:prstGeom prst="rect">
              <a:avLst/>
            </a:prstGeom>
            <a:solidFill>
              <a:srgbClr val="FFFFFF"/>
            </a:solidFill>
            <a:ln w="19050">
              <a:solidFill>
                <a:srgbClr val="000000"/>
              </a:solidFill>
              <a:miter lim="800000"/>
              <a:headEnd/>
              <a:tailEnd/>
            </a:ln>
          </p:spPr>
          <p:txBody>
            <a:bodyPr/>
            <a:lstStyle/>
            <a:p>
              <a:endParaRPr lang="zh-CN" altLang="en-US"/>
            </a:p>
          </p:txBody>
        </p:sp>
        <p:sp>
          <p:nvSpPr>
            <p:cNvPr id="30728" name="Line 5"/>
            <p:cNvSpPr>
              <a:spLocks noChangeShapeType="1"/>
            </p:cNvSpPr>
            <p:nvPr/>
          </p:nvSpPr>
          <p:spPr bwMode="auto">
            <a:xfrm>
              <a:off x="3251" y="2478"/>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Line 6"/>
            <p:cNvSpPr>
              <a:spLocks noChangeShapeType="1"/>
            </p:cNvSpPr>
            <p:nvPr/>
          </p:nvSpPr>
          <p:spPr bwMode="auto">
            <a:xfrm>
              <a:off x="2473" y="2478"/>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7"/>
            <p:cNvSpPr>
              <a:spLocks noChangeShapeType="1"/>
            </p:cNvSpPr>
            <p:nvPr/>
          </p:nvSpPr>
          <p:spPr bwMode="auto">
            <a:xfrm>
              <a:off x="4030" y="2478"/>
              <a:ext cx="1"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Rectangle 8"/>
            <p:cNvSpPr>
              <a:spLocks noChangeArrowheads="1"/>
            </p:cNvSpPr>
            <p:nvPr/>
          </p:nvSpPr>
          <p:spPr bwMode="auto">
            <a:xfrm>
              <a:off x="1111" y="2795"/>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0">
                  <a:solidFill>
                    <a:srgbClr val="000000"/>
                  </a:solidFill>
                  <a:latin typeface="宋体" pitchFamily="2" charset="-122"/>
                </a:rPr>
                <a:t>字节地址</a:t>
              </a:r>
              <a:endParaRPr lang="zh-CN" altLang="en-US" sz="3600" b="0"/>
            </a:p>
          </p:txBody>
        </p:sp>
        <p:sp>
          <p:nvSpPr>
            <p:cNvPr id="30732" name="Rectangle 9"/>
            <p:cNvSpPr>
              <a:spLocks noChangeArrowheads="1"/>
            </p:cNvSpPr>
            <p:nvPr/>
          </p:nvSpPr>
          <p:spPr bwMode="auto">
            <a:xfrm>
              <a:off x="1111" y="2536"/>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0">
                  <a:solidFill>
                    <a:srgbClr val="000000"/>
                  </a:solidFill>
                  <a:latin typeface="宋体" pitchFamily="2" charset="-122"/>
                </a:rPr>
                <a:t>字地址</a:t>
              </a:r>
              <a:endParaRPr lang="zh-CN" altLang="en-US" sz="3600" b="0"/>
            </a:p>
          </p:txBody>
        </p:sp>
        <p:sp>
          <p:nvSpPr>
            <p:cNvPr id="30733" name="Rectangle 10"/>
            <p:cNvSpPr>
              <a:spLocks noChangeArrowheads="1"/>
            </p:cNvSpPr>
            <p:nvPr/>
          </p:nvSpPr>
          <p:spPr bwMode="auto">
            <a:xfrm>
              <a:off x="2020" y="253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30734" name="Rectangle 11"/>
            <p:cNvSpPr>
              <a:spLocks noChangeArrowheads="1"/>
            </p:cNvSpPr>
            <p:nvPr/>
          </p:nvSpPr>
          <p:spPr bwMode="auto">
            <a:xfrm>
              <a:off x="2106" y="2613"/>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3</a:t>
              </a:r>
              <a:endParaRPr lang="en-US" altLang="zh-CN" sz="3600" b="0"/>
            </a:p>
          </p:txBody>
        </p:sp>
        <p:sp>
          <p:nvSpPr>
            <p:cNvPr id="30735" name="Rectangle 12"/>
            <p:cNvSpPr>
              <a:spLocks noChangeArrowheads="1"/>
            </p:cNvSpPr>
            <p:nvPr/>
          </p:nvSpPr>
          <p:spPr bwMode="auto">
            <a:xfrm>
              <a:off x="2798" y="253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30736" name="Rectangle 13"/>
            <p:cNvSpPr>
              <a:spLocks noChangeArrowheads="1"/>
            </p:cNvSpPr>
            <p:nvPr/>
          </p:nvSpPr>
          <p:spPr bwMode="auto">
            <a:xfrm>
              <a:off x="2885" y="2613"/>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2</a:t>
              </a:r>
              <a:endParaRPr lang="en-US" altLang="zh-CN" sz="3600" b="0"/>
            </a:p>
          </p:txBody>
        </p:sp>
        <p:sp>
          <p:nvSpPr>
            <p:cNvPr id="30737" name="Rectangle 14"/>
            <p:cNvSpPr>
              <a:spLocks noChangeArrowheads="1"/>
            </p:cNvSpPr>
            <p:nvPr/>
          </p:nvSpPr>
          <p:spPr bwMode="auto">
            <a:xfrm>
              <a:off x="3577" y="253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30738" name="Rectangle 15"/>
            <p:cNvSpPr>
              <a:spLocks noChangeArrowheads="1"/>
            </p:cNvSpPr>
            <p:nvPr/>
          </p:nvSpPr>
          <p:spPr bwMode="auto">
            <a:xfrm>
              <a:off x="3663" y="2613"/>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1</a:t>
              </a:r>
              <a:endParaRPr lang="en-US" altLang="zh-CN" sz="3600" b="0"/>
            </a:p>
          </p:txBody>
        </p:sp>
        <p:sp>
          <p:nvSpPr>
            <p:cNvPr id="30739" name="Rectangle 16"/>
            <p:cNvSpPr>
              <a:spLocks noChangeArrowheads="1"/>
            </p:cNvSpPr>
            <p:nvPr/>
          </p:nvSpPr>
          <p:spPr bwMode="auto">
            <a:xfrm>
              <a:off x="4355" y="253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sp>
          <p:nvSpPr>
            <p:cNvPr id="30740" name="Rectangle 17"/>
            <p:cNvSpPr>
              <a:spLocks noChangeArrowheads="1"/>
            </p:cNvSpPr>
            <p:nvPr/>
          </p:nvSpPr>
          <p:spPr bwMode="auto">
            <a:xfrm>
              <a:off x="4442" y="2613"/>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0">
                  <a:solidFill>
                    <a:srgbClr val="000000"/>
                  </a:solidFill>
                </a:rPr>
                <a:t>0</a:t>
              </a:r>
              <a:endParaRPr lang="en-US" altLang="zh-CN" sz="3600" b="0"/>
            </a:p>
          </p:txBody>
        </p:sp>
        <p:sp>
          <p:nvSpPr>
            <p:cNvPr id="30741" name="Rectangle 18"/>
            <p:cNvSpPr>
              <a:spLocks noChangeArrowheads="1"/>
            </p:cNvSpPr>
            <p:nvPr/>
          </p:nvSpPr>
          <p:spPr bwMode="auto">
            <a:xfrm>
              <a:off x="1518" y="2530"/>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a:t>
              </a:r>
              <a:endParaRPr lang="en-US" altLang="zh-CN" sz="3600" b="0"/>
            </a:p>
          </p:txBody>
        </p:sp>
        <p:sp>
          <p:nvSpPr>
            <p:cNvPr id="30742" name="Rectangle 19"/>
            <p:cNvSpPr>
              <a:spLocks noChangeArrowheads="1"/>
            </p:cNvSpPr>
            <p:nvPr/>
          </p:nvSpPr>
          <p:spPr bwMode="auto">
            <a:xfrm>
              <a:off x="1968" y="2789"/>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N+0</a:t>
              </a:r>
              <a:endParaRPr lang="en-US" altLang="zh-CN" sz="3600" b="0"/>
            </a:p>
          </p:txBody>
        </p:sp>
        <p:sp>
          <p:nvSpPr>
            <p:cNvPr id="30743" name="Rectangle 20"/>
            <p:cNvSpPr>
              <a:spLocks noChangeArrowheads="1"/>
            </p:cNvSpPr>
            <p:nvPr/>
          </p:nvSpPr>
          <p:spPr bwMode="auto">
            <a:xfrm>
              <a:off x="2746" y="2789"/>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N+1</a:t>
              </a:r>
              <a:endParaRPr lang="en-US" altLang="zh-CN" sz="3600" b="0"/>
            </a:p>
          </p:txBody>
        </p:sp>
        <p:sp>
          <p:nvSpPr>
            <p:cNvPr id="30744" name="Rectangle 21"/>
            <p:cNvSpPr>
              <a:spLocks noChangeArrowheads="1"/>
            </p:cNvSpPr>
            <p:nvPr/>
          </p:nvSpPr>
          <p:spPr bwMode="auto">
            <a:xfrm>
              <a:off x="3525" y="2789"/>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N+2</a:t>
              </a:r>
              <a:endParaRPr lang="en-US" altLang="zh-CN" sz="3600" b="0"/>
            </a:p>
          </p:txBody>
        </p:sp>
        <p:sp>
          <p:nvSpPr>
            <p:cNvPr id="30745" name="Rectangle 22"/>
            <p:cNvSpPr>
              <a:spLocks noChangeArrowheads="1"/>
            </p:cNvSpPr>
            <p:nvPr/>
          </p:nvSpPr>
          <p:spPr bwMode="auto">
            <a:xfrm>
              <a:off x="4304" y="2789"/>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N+3</a:t>
              </a:r>
              <a:endParaRPr lang="en-US" altLang="zh-CN" sz="3600" b="0"/>
            </a:p>
          </p:txBody>
        </p:sp>
        <p:sp>
          <p:nvSpPr>
            <p:cNvPr id="30746" name="Rectangle 23"/>
            <p:cNvSpPr>
              <a:spLocks noChangeArrowheads="1"/>
            </p:cNvSpPr>
            <p:nvPr/>
          </p:nvSpPr>
          <p:spPr bwMode="auto">
            <a:xfrm>
              <a:off x="3176" y="3014"/>
              <a:ext cx="1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0">
                  <a:solidFill>
                    <a:srgbClr val="000000"/>
                  </a:solidFill>
                </a:rPr>
                <a:t>(b)</a:t>
              </a:r>
              <a:endParaRPr lang="en-US" altLang="zh-CN" sz="3600" b="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339A0B6-CC65-44FA-A2DC-855395650E42}" type="datetime3">
              <a:rPr kumimoji="0" lang="zh-CN" altLang="en-US" sz="1400" smtClean="0"/>
              <a:pPr eaLnBrk="1" hangingPunct="1"/>
              <a:t>2016年11月14日星期一</a:t>
            </a:fld>
            <a:endParaRPr kumimoji="0" lang="en-US" altLang="zh-CN" sz="1400" smtClean="0"/>
          </a:p>
        </p:txBody>
      </p:sp>
      <p:sp>
        <p:nvSpPr>
          <p:cNvPr id="3174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174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276483" name="Rectangle 3"/>
          <p:cNvSpPr>
            <a:spLocks noGrp="1" noChangeArrowheads="1"/>
          </p:cNvSpPr>
          <p:nvPr>
            <p:ph type="body" idx="1"/>
          </p:nvPr>
        </p:nvSpPr>
        <p:spPr>
          <a:xfrm>
            <a:off x="269875" y="969963"/>
            <a:ext cx="8478838" cy="5583237"/>
          </a:xfrm>
        </p:spPr>
        <p:txBody>
          <a:bodyPr/>
          <a:lstStyle/>
          <a:p>
            <a:pPr eaLnBrk="1" hangingPunct="1">
              <a:lnSpc>
                <a:spcPct val="110000"/>
              </a:lnSpc>
              <a:buFontTx/>
              <a:buNone/>
            </a:pPr>
            <a:r>
              <a:rPr lang="en-US" altLang="zh-CN" b="1" smtClean="0">
                <a:solidFill>
                  <a:srgbClr val="990000"/>
                </a:solidFill>
                <a:latin typeface="Times New Roman" pitchFamily="18" charset="0"/>
              </a:rPr>
              <a:t>5.2.3 </a:t>
            </a:r>
            <a:r>
              <a:rPr lang="zh-CN" altLang="en-US" b="1" smtClean="0">
                <a:solidFill>
                  <a:srgbClr val="990000"/>
                </a:solidFill>
                <a:latin typeface="Times New Roman" pitchFamily="18" charset="0"/>
              </a:rPr>
              <a:t>主存储器的主要技术指标</a:t>
            </a:r>
            <a:endParaRPr lang="zh-CN" altLang="en-US" b="1" smtClean="0">
              <a:latin typeface="Times New Roman" pitchFamily="18" charset="0"/>
            </a:endParaRPr>
          </a:p>
          <a:p>
            <a:pPr eaLnBrk="1" hangingPunct="1">
              <a:lnSpc>
                <a:spcPct val="110000"/>
              </a:lnSpc>
              <a:buFontTx/>
              <a:buNone/>
            </a:pPr>
            <a:r>
              <a:rPr lang="en-US" altLang="zh-CN" b="1" smtClean="0">
                <a:latin typeface="Times New Roman" pitchFamily="18" charset="0"/>
              </a:rPr>
              <a:t>1.</a:t>
            </a:r>
            <a:r>
              <a:rPr lang="zh-CN" altLang="en-US" b="1" smtClean="0">
                <a:latin typeface="Times New Roman" pitchFamily="18" charset="0"/>
              </a:rPr>
              <a:t>存储容量</a:t>
            </a:r>
          </a:p>
          <a:p>
            <a:pPr eaLnBrk="1" hangingPunct="1">
              <a:lnSpc>
                <a:spcPct val="110000"/>
              </a:lnSpc>
              <a:buFontTx/>
              <a:buNone/>
            </a:pPr>
            <a:r>
              <a:rPr lang="zh-CN" altLang="en-US" b="1" smtClean="0">
                <a:latin typeface="Times New Roman" pitchFamily="18" charset="0"/>
              </a:rPr>
              <a:t>            存储容量是指</a:t>
            </a:r>
            <a:r>
              <a:rPr lang="zh-CN" altLang="en-US" b="1" smtClean="0">
                <a:solidFill>
                  <a:srgbClr val="FF3300"/>
                </a:solidFill>
                <a:latin typeface="Times New Roman" pitchFamily="18" charset="0"/>
              </a:rPr>
              <a:t>主存所能容纳的二进制信息总量</a:t>
            </a:r>
            <a:r>
              <a:rPr lang="zh-CN" altLang="en-US" b="1" smtClean="0">
                <a:latin typeface="Times New Roman" pitchFamily="18" charset="0"/>
              </a:rPr>
              <a:t>。对于字节编址的计算机，以字节数</a:t>
            </a:r>
            <a:r>
              <a:rPr lang="en-US" altLang="zh-CN" b="1" smtClean="0">
                <a:latin typeface="Times New Roman" pitchFamily="18" charset="0"/>
              </a:rPr>
              <a:t>(B)</a:t>
            </a:r>
            <a:r>
              <a:rPr lang="zh-CN" altLang="en-US" b="1" smtClean="0">
                <a:latin typeface="Times New Roman" pitchFamily="18" charset="0"/>
              </a:rPr>
              <a:t>来表示容量；对于字编址的计算机，以字数与其字长的乘积来表示容量。</a:t>
            </a:r>
          </a:p>
          <a:p>
            <a:pPr eaLnBrk="1" hangingPunct="1">
              <a:lnSpc>
                <a:spcPct val="110000"/>
              </a:lnSpc>
              <a:buFontTx/>
              <a:buNone/>
            </a:pPr>
            <a:r>
              <a:rPr lang="zh-CN" altLang="en-US" b="1" smtClean="0">
                <a:latin typeface="Times New Roman" pitchFamily="18" charset="0"/>
              </a:rPr>
              <a:t>            如某计算机的容量为</a:t>
            </a:r>
            <a:r>
              <a:rPr lang="en-US" altLang="zh-CN" b="1" smtClean="0">
                <a:latin typeface="Times New Roman" pitchFamily="18" charset="0"/>
              </a:rPr>
              <a:t>64K×16</a:t>
            </a:r>
            <a:r>
              <a:rPr lang="zh-CN" altLang="en-US" b="1" smtClean="0">
                <a:latin typeface="Times New Roman" pitchFamily="18" charset="0"/>
              </a:rPr>
              <a:t>，表示它有</a:t>
            </a:r>
            <a:r>
              <a:rPr lang="en-US" altLang="zh-CN" b="1" smtClean="0">
                <a:latin typeface="Times New Roman" pitchFamily="18" charset="0"/>
              </a:rPr>
              <a:t>64K</a:t>
            </a:r>
            <a:r>
              <a:rPr lang="zh-CN" altLang="en-US" b="1" smtClean="0">
                <a:latin typeface="Times New Roman" pitchFamily="18" charset="0"/>
              </a:rPr>
              <a:t>个字，每个字的字长为</a:t>
            </a:r>
            <a:r>
              <a:rPr lang="en-US" altLang="zh-CN" b="1" smtClean="0">
                <a:latin typeface="Times New Roman" pitchFamily="18" charset="0"/>
              </a:rPr>
              <a:t>16</a:t>
            </a:r>
            <a:r>
              <a:rPr lang="zh-CN" altLang="en-US" b="1" smtClean="0">
                <a:latin typeface="Times New Roman" pitchFamily="18" charset="0"/>
              </a:rPr>
              <a:t>位，若用字节数表示，则可记为</a:t>
            </a:r>
            <a:r>
              <a:rPr lang="en-US" altLang="zh-CN" b="1" smtClean="0">
                <a:latin typeface="Times New Roman" pitchFamily="18" charset="0"/>
              </a:rPr>
              <a:t>128K</a:t>
            </a:r>
            <a:r>
              <a:rPr lang="zh-CN" altLang="en-US" b="1" smtClean="0">
                <a:latin typeface="Times New Roman" pitchFamily="18" charset="0"/>
              </a:rPr>
              <a:t>字节（</a:t>
            </a:r>
            <a:r>
              <a:rPr lang="en-US" altLang="zh-CN" b="1" smtClean="0">
                <a:latin typeface="Times New Roman" pitchFamily="18" charset="0"/>
              </a:rPr>
              <a:t>128KB</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0B2E7C9-FC87-40D8-9367-AA057798D6B5}" type="datetime3">
              <a:rPr kumimoji="0" lang="zh-CN" altLang="en-US" sz="1400" smtClean="0"/>
              <a:pPr eaLnBrk="1" hangingPunct="1"/>
              <a:t>2016年11月14日星期一</a:t>
            </a:fld>
            <a:endParaRPr kumimoji="0" lang="en-US" altLang="zh-CN" sz="1400" smtClean="0"/>
          </a:p>
        </p:txBody>
      </p:sp>
      <p:sp>
        <p:nvSpPr>
          <p:cNvPr id="51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12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 </a:t>
            </a:r>
            <a:r>
              <a:rPr lang="zh-CN" altLang="en-US" sz="2400" smtClean="0">
                <a:latin typeface="Times New Roman" pitchFamily="18" charset="0"/>
              </a:rPr>
              <a:t>存储系统的组成</a:t>
            </a:r>
            <a:r>
              <a:rPr lang="zh-CN" altLang="en-US" sz="2400" smtClean="0">
                <a:latin typeface="宋体" pitchFamily="2" charset="-122"/>
              </a:rPr>
              <a:t> </a:t>
            </a:r>
          </a:p>
        </p:txBody>
      </p:sp>
      <p:sp>
        <p:nvSpPr>
          <p:cNvPr id="271363" name="Rectangle 3"/>
          <p:cNvSpPr>
            <a:spLocks noGrp="1" noChangeArrowheads="1"/>
          </p:cNvSpPr>
          <p:nvPr>
            <p:ph type="body" idx="1"/>
          </p:nvPr>
        </p:nvSpPr>
        <p:spPr>
          <a:xfrm>
            <a:off x="609600" y="990600"/>
            <a:ext cx="7848600" cy="5181600"/>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存储系统和存储器是两个不同的概念，下面首先介绍各种不同用途的存储器，然后讨论它们是如何构成一个存储系统的。</a:t>
            </a:r>
            <a:endParaRPr lang="zh-CN" altLang="en-US" b="1" smtClean="0">
              <a:latin typeface="宋体" pitchFamily="2" charset="-122"/>
            </a:endParaRPr>
          </a:p>
          <a:p>
            <a:pPr eaLnBrk="1" hangingPunct="1">
              <a:lnSpc>
                <a:spcPct val="110000"/>
              </a:lnSpc>
              <a:buFontTx/>
              <a:buNone/>
            </a:pPr>
            <a:r>
              <a:rPr lang="en-US" altLang="zh-CN" b="1" smtClean="0">
                <a:solidFill>
                  <a:srgbClr val="990000"/>
                </a:solidFill>
                <a:latin typeface="Times New Roman" pitchFamily="18" charset="0"/>
              </a:rPr>
              <a:t>5.1.1 </a:t>
            </a:r>
            <a:r>
              <a:rPr lang="zh-CN" altLang="en-US" b="1" smtClean="0">
                <a:solidFill>
                  <a:srgbClr val="990000"/>
                </a:solidFill>
                <a:latin typeface="Times New Roman" pitchFamily="18" charset="0"/>
              </a:rPr>
              <a:t>存储器分类</a:t>
            </a:r>
          </a:p>
          <a:p>
            <a:pPr eaLnBrk="1" hangingPunct="1">
              <a:lnSpc>
                <a:spcPct val="80000"/>
              </a:lnSpc>
              <a:buFontTx/>
              <a:buNone/>
            </a:pPr>
            <a:r>
              <a:rPr lang="en-US" altLang="zh-CN" b="1" smtClean="0">
                <a:latin typeface="Times New Roman" pitchFamily="18" charset="0"/>
              </a:rPr>
              <a:t>1.</a:t>
            </a:r>
            <a:r>
              <a:rPr lang="zh-CN" altLang="en-US" b="1" smtClean="0">
                <a:latin typeface="Times New Roman" pitchFamily="18" charset="0"/>
              </a:rPr>
              <a:t>按存储器在计算机系统中的作用分类</a:t>
            </a:r>
          </a:p>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高速缓冲存储器</a:t>
            </a:r>
          </a:p>
          <a:p>
            <a:pPr eaLnBrk="1" hangingPunct="1">
              <a:lnSpc>
                <a:spcPct val="90000"/>
              </a:lnSpc>
              <a:buFontTx/>
              <a:buNone/>
            </a:pPr>
            <a:r>
              <a:rPr lang="zh-CN" altLang="en-US" b="1" smtClean="0">
                <a:latin typeface="Times New Roman" pitchFamily="18" charset="0"/>
              </a:rPr>
              <a:t>            高速缓冲存储器</a:t>
            </a:r>
            <a:r>
              <a:rPr lang="zh-CN" altLang="en-US" b="1" smtClean="0">
                <a:latin typeface="宋体" pitchFamily="2" charset="-122"/>
              </a:rPr>
              <a:t>位于主存和</a:t>
            </a:r>
            <a:r>
              <a:rPr lang="en-US" altLang="zh-CN" b="1" smtClean="0">
                <a:latin typeface="Times New Roman" pitchFamily="18" charset="0"/>
              </a:rPr>
              <a:t>CPU</a:t>
            </a:r>
            <a:r>
              <a:rPr lang="zh-CN" altLang="en-US" b="1" smtClean="0">
                <a:latin typeface="宋体" pitchFamily="2" charset="-122"/>
              </a:rPr>
              <a:t>之间，</a:t>
            </a:r>
            <a:r>
              <a:rPr lang="zh-CN" altLang="en-US" b="1" smtClean="0">
                <a:latin typeface="Times New Roman" pitchFamily="18" charset="0"/>
              </a:rPr>
              <a:t>用来存放正在执行的程序段和数据，以便</a:t>
            </a:r>
            <a:r>
              <a:rPr lang="en-US" altLang="zh-CN" b="1" smtClean="0">
                <a:latin typeface="Times New Roman" pitchFamily="18" charset="0"/>
              </a:rPr>
              <a:t>CPU</a:t>
            </a:r>
            <a:r>
              <a:rPr lang="zh-CN" altLang="en-US" b="1" smtClean="0">
                <a:latin typeface="Times New Roman" pitchFamily="18" charset="0"/>
              </a:rPr>
              <a:t>高速地使用它们。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1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1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6A9CF28-0F7D-4649-86FE-680AE13E0776}" type="datetime3">
              <a:rPr kumimoji="0" lang="zh-CN" altLang="en-US" sz="1400" smtClean="0"/>
              <a:pPr eaLnBrk="1" hangingPunct="1"/>
              <a:t>2016年11月14日星期一</a:t>
            </a:fld>
            <a:endParaRPr kumimoji="0" lang="en-US" altLang="zh-CN" sz="1400" smtClean="0"/>
          </a:p>
        </p:txBody>
      </p:sp>
      <p:sp>
        <p:nvSpPr>
          <p:cNvPr id="3277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2772" name="Rectangle 2"/>
          <p:cNvSpPr>
            <a:spLocks noGrp="1" noChangeArrowheads="1"/>
          </p:cNvSpPr>
          <p:nvPr>
            <p:ph type="title"/>
          </p:nvPr>
        </p:nvSpPr>
        <p:spPr/>
        <p:txBody>
          <a:bodyPr/>
          <a:lstStyle/>
          <a:p>
            <a:pPr eaLnBrk="1" hangingPunct="1">
              <a:lnSpc>
                <a:spcPct val="110000"/>
              </a:lnSpc>
            </a:pPr>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3600" smtClean="0">
              <a:latin typeface="Times New Roman" pitchFamily="18" charset="0"/>
            </a:endParaRPr>
          </a:p>
        </p:txBody>
      </p:sp>
      <p:sp>
        <p:nvSpPr>
          <p:cNvPr id="278531" name="Rectangle 3"/>
          <p:cNvSpPr>
            <a:spLocks noGrp="1" noChangeArrowheads="1"/>
          </p:cNvSpPr>
          <p:nvPr>
            <p:ph type="body" idx="1"/>
          </p:nvPr>
        </p:nvSpPr>
        <p:spPr>
          <a:xfrm>
            <a:off x="288925" y="817563"/>
            <a:ext cx="8321675" cy="5354637"/>
          </a:xfrm>
        </p:spPr>
        <p:txBody>
          <a:bodyPr/>
          <a:lstStyle/>
          <a:p>
            <a:pPr eaLnBrk="1" hangingPunct="1">
              <a:lnSpc>
                <a:spcPct val="110000"/>
              </a:lnSpc>
              <a:buFontTx/>
              <a:buNone/>
            </a:pPr>
            <a:r>
              <a:rPr lang="en-US" altLang="zh-CN" b="1" smtClean="0">
                <a:latin typeface="Times New Roman" pitchFamily="18" charset="0"/>
              </a:rPr>
              <a:t>2.</a:t>
            </a:r>
            <a:r>
              <a:rPr lang="zh-CN" altLang="en-US" b="1" smtClean="0">
                <a:latin typeface="Times New Roman" pitchFamily="18" charset="0"/>
              </a:rPr>
              <a:t>存取速度</a:t>
            </a:r>
          </a:p>
          <a:p>
            <a:pPr eaLnBrk="1" hangingPunct="1">
              <a:lnSpc>
                <a:spcPct val="110000"/>
              </a:lnSpc>
              <a:buFontTx/>
              <a:buNone/>
            </a:pPr>
            <a:r>
              <a:rPr lang="zh-CN" altLang="en-US" b="1" smtClean="0">
                <a:latin typeface="Times New Roman" pitchFamily="18" charset="0"/>
              </a:rPr>
              <a:t>   ⑴存取时间</a:t>
            </a:r>
            <a:r>
              <a:rPr lang="en-US" altLang="zh-CN" b="1" smtClean="0">
                <a:latin typeface="Times New Roman" pitchFamily="18" charset="0"/>
              </a:rPr>
              <a:t>T</a:t>
            </a:r>
            <a:r>
              <a:rPr lang="en-US" altLang="zh-CN" b="1" baseline="-25000" smtClean="0">
                <a:latin typeface="Times New Roman" pitchFamily="18" charset="0"/>
              </a:rPr>
              <a:t>a</a:t>
            </a:r>
            <a:r>
              <a:rPr lang="en-US" altLang="zh-CN" b="1" smtClean="0">
                <a:latin typeface="Times New Roman" pitchFamily="18" charset="0"/>
              </a:rPr>
              <a:t> </a:t>
            </a:r>
          </a:p>
          <a:p>
            <a:pPr eaLnBrk="1" hangingPunct="1">
              <a:lnSpc>
                <a:spcPct val="110000"/>
              </a:lnSpc>
              <a:buFontTx/>
              <a:buNone/>
            </a:pPr>
            <a:r>
              <a:rPr lang="en-US" altLang="zh-CN" b="1" smtClean="0">
                <a:latin typeface="Times New Roman" pitchFamily="18" charset="0"/>
              </a:rPr>
              <a:t>            </a:t>
            </a:r>
            <a:r>
              <a:rPr lang="zh-CN" altLang="en-US" b="1" smtClean="0">
                <a:latin typeface="Times New Roman" pitchFamily="18" charset="0"/>
              </a:rPr>
              <a:t>存取时间又称为访问时间或读</a:t>
            </a:r>
            <a:r>
              <a:rPr lang="en-US" altLang="zh-CN" b="1" smtClean="0">
                <a:latin typeface="Times New Roman" pitchFamily="18" charset="0"/>
              </a:rPr>
              <a:t>/</a:t>
            </a:r>
            <a:r>
              <a:rPr lang="zh-CN" altLang="en-US" b="1" smtClean="0">
                <a:latin typeface="Times New Roman" pitchFamily="18" charset="0"/>
              </a:rPr>
              <a:t>写时间，它是指</a:t>
            </a:r>
            <a:r>
              <a:rPr lang="zh-CN" altLang="en-US" b="1" smtClean="0">
                <a:solidFill>
                  <a:srgbClr val="FF3300"/>
                </a:solidFill>
                <a:latin typeface="Times New Roman" pitchFamily="18" charset="0"/>
              </a:rPr>
              <a:t>从启动一次存储器操作到完成该操作所经历的时间</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⑵存取周期</a:t>
            </a:r>
            <a:r>
              <a:rPr lang="en-US" altLang="zh-CN" b="1" smtClean="0">
                <a:latin typeface="Times New Roman" pitchFamily="18" charset="0"/>
              </a:rPr>
              <a:t>T</a:t>
            </a:r>
            <a:r>
              <a:rPr lang="en-US" altLang="zh-CN" b="1" baseline="-25000" smtClean="0">
                <a:latin typeface="Times New Roman" pitchFamily="18" charset="0"/>
              </a:rPr>
              <a:t>m</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存取周期又可称作读写周期、访存周期，它是指</a:t>
            </a:r>
            <a:r>
              <a:rPr lang="zh-CN" altLang="en-US" b="1" smtClean="0">
                <a:solidFill>
                  <a:srgbClr val="FF3300"/>
                </a:solidFill>
                <a:latin typeface="Times New Roman" pitchFamily="18" charset="0"/>
              </a:rPr>
              <a:t>存储器进行一次完整的读写操作所需的全部时间，即连续两次访问存储器操作之间所需要的最短时间</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B54AC1E-3494-4D10-AB8F-D744289D6822}" type="datetime3">
              <a:rPr kumimoji="0" lang="zh-CN" altLang="en-US" sz="1400" smtClean="0"/>
              <a:pPr eaLnBrk="1" hangingPunct="1"/>
              <a:t>2016年11月14日星期一</a:t>
            </a:fld>
            <a:endParaRPr kumimoji="0" lang="en-US" altLang="zh-CN" sz="1400" smtClean="0"/>
          </a:p>
        </p:txBody>
      </p:sp>
      <p:sp>
        <p:nvSpPr>
          <p:cNvPr id="3379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379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279555" name="Rectangle 3"/>
          <p:cNvSpPr>
            <a:spLocks noGrp="1" noChangeArrowheads="1"/>
          </p:cNvSpPr>
          <p:nvPr>
            <p:ph type="body" idx="1"/>
          </p:nvPr>
        </p:nvSpPr>
        <p:spPr>
          <a:xfrm>
            <a:off x="381000" y="914400"/>
            <a:ext cx="8077200" cy="5715000"/>
          </a:xfrm>
        </p:spPr>
        <p:txBody>
          <a:bodyPr/>
          <a:lstStyle/>
          <a:p>
            <a:pPr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显然，一般情况下，</a:t>
            </a:r>
            <a:r>
              <a:rPr lang="en-US" altLang="zh-CN" b="1" smtClean="0">
                <a:solidFill>
                  <a:srgbClr val="FF3300"/>
                </a:solidFill>
                <a:latin typeface="Times New Roman" pitchFamily="18" charset="0"/>
                <a:cs typeface="Times New Roman" pitchFamily="18" charset="0"/>
              </a:rPr>
              <a:t>T</a:t>
            </a:r>
            <a:r>
              <a:rPr lang="en-US" altLang="zh-CN" b="1" baseline="-25000" smtClean="0">
                <a:solidFill>
                  <a:srgbClr val="FF3300"/>
                </a:solidFill>
                <a:latin typeface="Times New Roman" pitchFamily="18" charset="0"/>
                <a:cs typeface="Times New Roman" pitchFamily="18" charset="0"/>
              </a:rPr>
              <a:t>m</a:t>
            </a:r>
            <a:r>
              <a:rPr lang="en-US" altLang="zh-CN" b="1" smtClean="0">
                <a:solidFill>
                  <a:srgbClr val="FF3300"/>
                </a:solidFill>
                <a:latin typeface="Times New Roman" pitchFamily="18" charset="0"/>
                <a:cs typeface="Times New Roman" pitchFamily="18" charset="0"/>
                <a:sym typeface="Symbol" pitchFamily="18" charset="2"/>
              </a:rPr>
              <a:t></a:t>
            </a:r>
            <a:r>
              <a:rPr lang="en-US" altLang="zh-CN" b="1" smtClean="0">
                <a:solidFill>
                  <a:srgbClr val="FF3300"/>
                </a:solidFill>
                <a:latin typeface="Times New Roman" pitchFamily="18" charset="0"/>
                <a:cs typeface="Times New Roman" pitchFamily="18" charset="0"/>
              </a:rPr>
              <a:t>T</a:t>
            </a:r>
            <a:r>
              <a:rPr lang="en-US" altLang="zh-CN" b="1" baseline="-25000" smtClean="0">
                <a:solidFill>
                  <a:srgbClr val="FF3300"/>
                </a:solidFill>
                <a:latin typeface="Times New Roman" pitchFamily="18" charset="0"/>
                <a:cs typeface="Times New Roman" pitchFamily="18" charset="0"/>
              </a:rPr>
              <a:t>a</a:t>
            </a:r>
            <a:r>
              <a:rPr lang="en-US" altLang="zh-CN" b="1" baseline="-25000"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。这是因为对任何一种存储器，在读写操作之后，总要有一段恢复内部状态的复原时间。对于破坏性读出的存储器，存取周期往往比存取时间要大得多，甚至可以达到</a:t>
            </a:r>
            <a:r>
              <a:rPr lang="en-US" altLang="zh-CN" b="1" smtClean="0">
                <a:latin typeface="Times New Roman" pitchFamily="18" charset="0"/>
                <a:cs typeface="Times New Roman" pitchFamily="18" charset="0"/>
              </a:rPr>
              <a:t>T</a:t>
            </a:r>
            <a:r>
              <a:rPr lang="en-US" altLang="zh-CN" b="1" baseline="-25000" smtClean="0">
                <a:latin typeface="Times New Roman" pitchFamily="18" charset="0"/>
                <a:cs typeface="Times New Roman" pitchFamily="18" charset="0"/>
              </a:rPr>
              <a:t>m</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2T</a:t>
            </a:r>
            <a:r>
              <a:rPr lang="en-US" altLang="zh-CN" b="1" baseline="-25000" smtClean="0">
                <a:latin typeface="Times New Roman" pitchFamily="18" charset="0"/>
                <a:cs typeface="Times New Roman" pitchFamily="18" charset="0"/>
              </a:rPr>
              <a:t>a</a:t>
            </a:r>
            <a:r>
              <a:rPr lang="zh-CN" altLang="en-US" b="1" smtClean="0">
                <a:latin typeface="Times New Roman" pitchFamily="18" charset="0"/>
                <a:cs typeface="Times New Roman" pitchFamily="18" charset="0"/>
              </a:rPr>
              <a:t>，这是因为存储器中的信息读出后需要马上进行重写（再生）。</a:t>
            </a:r>
            <a:r>
              <a:rPr lang="zh-CN" altLang="en-US" b="1" smtClean="0">
                <a:solidFill>
                  <a:srgbClr val="FF0000"/>
                </a:solidFill>
                <a:latin typeface="Times New Roman" pitchFamily="18" charset="0"/>
                <a:cs typeface="Times New Roman" pitchFamily="18" charset="0"/>
              </a:rPr>
              <a:t>（或者刷新充电操作）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6A24428-E501-4CB5-AEC4-7DCB976200E5}" type="datetime3">
              <a:rPr kumimoji="0" lang="zh-CN" altLang="en-US" sz="1400" smtClean="0"/>
              <a:pPr eaLnBrk="1" hangingPunct="1"/>
              <a:t>2016年11月14日星期一</a:t>
            </a:fld>
            <a:endParaRPr kumimoji="0" lang="en-US" altLang="zh-CN" sz="1400" smtClean="0"/>
          </a:p>
        </p:txBody>
      </p:sp>
      <p:sp>
        <p:nvSpPr>
          <p:cNvPr id="348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4820" name="Rectangle 1026"/>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405507" name="Rectangle 1027"/>
          <p:cNvSpPr>
            <a:spLocks noGrp="1" noChangeArrowheads="1"/>
          </p:cNvSpPr>
          <p:nvPr>
            <p:ph type="body" idx="1"/>
          </p:nvPr>
        </p:nvSpPr>
        <p:spPr>
          <a:xfrm>
            <a:off x="269875" y="741363"/>
            <a:ext cx="8188325" cy="5888037"/>
          </a:xfrm>
        </p:spPr>
        <p:txBody>
          <a:bodyPr/>
          <a:lstStyle/>
          <a:p>
            <a:pPr eaLnBrk="1" hangingPunct="1">
              <a:lnSpc>
                <a:spcPct val="90000"/>
              </a:lnSpc>
              <a:buFontTx/>
              <a:buNone/>
            </a:pPr>
            <a:r>
              <a:rPr lang="en-US" altLang="zh-CN" b="1" smtClean="0">
                <a:latin typeface="Times New Roman" pitchFamily="18" charset="0"/>
                <a:cs typeface="Times New Roman" pitchFamily="18" charset="0"/>
              </a:rPr>
              <a:t> </a:t>
            </a:r>
            <a:r>
              <a:rPr lang="en-US" altLang="zh-CN" b="1" smtClean="0">
                <a:latin typeface="宋体" pitchFamily="2" charset="-122"/>
              </a:rPr>
              <a:t>⑶ </a:t>
            </a:r>
            <a:r>
              <a:rPr lang="zh-CN" altLang="en-US" b="1" smtClean="0">
                <a:latin typeface="宋体" pitchFamily="2" charset="-122"/>
              </a:rPr>
              <a:t>主</a:t>
            </a:r>
            <a:r>
              <a:rPr lang="zh-CN" altLang="en-US" b="1" smtClean="0">
                <a:latin typeface="Times New Roman" pitchFamily="18" charset="0"/>
              </a:rPr>
              <a:t>存带宽</a:t>
            </a:r>
            <a:r>
              <a:rPr lang="en-US" altLang="zh-CN" b="1" smtClean="0">
                <a:latin typeface="Times New Roman" pitchFamily="18" charset="0"/>
                <a:cs typeface="Times New Roman" pitchFamily="18" charset="0"/>
              </a:rPr>
              <a:t>B</a:t>
            </a:r>
            <a:r>
              <a:rPr lang="en-US" altLang="zh-CN" b="1" baseline="-30000" smtClean="0">
                <a:latin typeface="Times New Roman" pitchFamily="18" charset="0"/>
                <a:cs typeface="Times New Roman" pitchFamily="18" charset="0"/>
              </a:rPr>
              <a:t>m</a:t>
            </a:r>
            <a:endParaRPr lang="en-US" altLang="zh-CN" b="1" smtClean="0">
              <a:latin typeface="宋体" pitchFamily="2" charset="-122"/>
            </a:endParaRP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与存取周期密切相关的指标是主存的带宽，它又称为数据传输率，表示每秒从主存进出信息的最大数量，单位为字</a:t>
            </a:r>
            <a:r>
              <a:rPr lang="en-US" altLang="zh-CN" b="1" smtClean="0">
                <a:latin typeface="Times New Roman" pitchFamily="18" charset="0"/>
                <a:cs typeface="Times New Roman" pitchFamily="18" charset="0"/>
              </a:rPr>
              <a:t>/</a:t>
            </a:r>
            <a:r>
              <a:rPr lang="zh-CN" altLang="en-US" b="1" smtClean="0">
                <a:latin typeface="Times New Roman" pitchFamily="18" charset="0"/>
              </a:rPr>
              <a:t>秒或字节</a:t>
            </a:r>
            <a:r>
              <a:rPr lang="en-US" altLang="zh-CN" b="1" smtClean="0">
                <a:latin typeface="Times New Roman" pitchFamily="18" charset="0"/>
                <a:cs typeface="Times New Roman" pitchFamily="18" charset="0"/>
              </a:rPr>
              <a:t>/</a:t>
            </a:r>
            <a:r>
              <a:rPr lang="zh-CN" altLang="en-US" b="1" smtClean="0">
                <a:latin typeface="Times New Roman" pitchFamily="18" charset="0"/>
              </a:rPr>
              <a:t>秒或位</a:t>
            </a:r>
            <a:r>
              <a:rPr lang="en-US" altLang="zh-CN" b="1" smtClean="0">
                <a:latin typeface="Times New Roman" pitchFamily="18" charset="0"/>
                <a:cs typeface="Times New Roman" pitchFamily="18" charset="0"/>
              </a:rPr>
              <a:t>/</a:t>
            </a:r>
            <a:r>
              <a:rPr lang="zh-CN" altLang="en-US" b="1" smtClean="0">
                <a:latin typeface="Times New Roman" pitchFamily="18" charset="0"/>
              </a:rPr>
              <a:t>秒。目前，主存提供信息的速度还跟不上</a:t>
            </a:r>
            <a:r>
              <a:rPr lang="en-US" altLang="zh-CN" b="1" smtClean="0">
                <a:latin typeface="Times New Roman" pitchFamily="18" charset="0"/>
                <a:cs typeface="Times New Roman" pitchFamily="18" charset="0"/>
              </a:rPr>
              <a:t>CPU</a:t>
            </a:r>
            <a:r>
              <a:rPr lang="zh-CN" altLang="en-US" b="1" smtClean="0">
                <a:latin typeface="Times New Roman" pitchFamily="18" charset="0"/>
              </a:rPr>
              <a:t>处理指令和数据的速度，所以，主存的带宽是改善计算机系统瓶颈的一个关键因素。为了提高主存的带宽，可以采取的措施有：</a:t>
            </a:r>
            <a:endParaRPr lang="zh-CN" altLang="en-US" b="1" smtClean="0">
              <a:latin typeface="宋体" pitchFamily="2" charset="-122"/>
            </a:endParaRP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a:t>
            </a:r>
            <a:r>
              <a:rPr lang="zh-CN" altLang="en-US" b="1" smtClean="0">
                <a:latin typeface="Times New Roman" pitchFamily="18" charset="0"/>
              </a:rPr>
              <a:t>缩短存取周期；</a:t>
            </a:r>
            <a:endParaRPr lang="zh-CN" altLang="en-US" b="1" smtClean="0">
              <a:latin typeface="宋体" pitchFamily="2" charset="-122"/>
            </a:endParaRP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a:t>
            </a:r>
            <a:r>
              <a:rPr lang="zh-CN" altLang="en-US" b="1" smtClean="0">
                <a:latin typeface="Times New Roman" pitchFamily="18" charset="0"/>
              </a:rPr>
              <a:t>增加存储字长；</a:t>
            </a:r>
            <a:endParaRPr lang="zh-CN" altLang="en-US" b="1" smtClean="0">
              <a:latin typeface="宋体" pitchFamily="2" charset="-122"/>
            </a:endParaRPr>
          </a:p>
          <a:p>
            <a:pPr eaLnBrk="1" hangingPunct="1">
              <a:lnSpc>
                <a:spcPct val="90000"/>
              </a:lnSpc>
              <a:buFontTx/>
              <a:buNone/>
            </a:pPr>
            <a:r>
              <a:rPr lang="zh-CN" altLang="en-US" b="1" smtClean="0">
                <a:latin typeface="宋体" pitchFamily="2" charset="-122"/>
              </a:rPr>
              <a:t>      </a:t>
            </a:r>
            <a:r>
              <a:rPr lang="en-US" altLang="zh-CN" b="1" smtClean="0">
                <a:latin typeface="Times New Roman" pitchFamily="18" charset="0"/>
              </a:rPr>
              <a:t>·</a:t>
            </a:r>
            <a:r>
              <a:rPr lang="zh-CN" altLang="en-US" b="1" smtClean="0">
                <a:latin typeface="宋体" pitchFamily="2" charset="-122"/>
              </a:rPr>
              <a:t>增加存储体。</a:t>
            </a:r>
            <a:r>
              <a:rPr lang="zh-CN" altLang="en-US" b="1" smtClean="0">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4E4B2C6-C8F0-4CCD-9C9A-A50397F6B1E3}" type="datetime3">
              <a:rPr kumimoji="0" lang="zh-CN" altLang="en-US" sz="1400" smtClean="0"/>
              <a:pPr eaLnBrk="1" hangingPunct="1"/>
              <a:t>2016年11月14日星期一</a:t>
            </a:fld>
            <a:endParaRPr kumimoji="0" lang="en-US" altLang="zh-CN" sz="1400" smtClean="0"/>
          </a:p>
        </p:txBody>
      </p:sp>
      <p:sp>
        <p:nvSpPr>
          <p:cNvPr id="3584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584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284675" name="Rectangle 3"/>
          <p:cNvSpPr>
            <a:spLocks noGrp="1" noChangeArrowheads="1"/>
          </p:cNvSpPr>
          <p:nvPr>
            <p:ph type="body" idx="1"/>
          </p:nvPr>
        </p:nvSpPr>
        <p:spPr>
          <a:xfrm>
            <a:off x="288925" y="779463"/>
            <a:ext cx="8245475" cy="3563937"/>
          </a:xfrm>
        </p:spPr>
        <p:txBody>
          <a:bodyPr/>
          <a:lstStyle/>
          <a:p>
            <a:pPr eaLnBrk="1" hangingPunct="1">
              <a:lnSpc>
                <a:spcPct val="90000"/>
              </a:lnSpc>
              <a:buFontTx/>
              <a:buNone/>
            </a:pPr>
            <a:r>
              <a:rPr lang="en-US" altLang="zh-CN" b="1" smtClean="0">
                <a:solidFill>
                  <a:srgbClr val="800000"/>
                </a:solidFill>
                <a:latin typeface="Times New Roman" pitchFamily="18" charset="0"/>
                <a:cs typeface="Times New Roman" pitchFamily="18" charset="0"/>
              </a:rPr>
              <a:t>5.</a:t>
            </a:r>
            <a:r>
              <a:rPr lang="en-US" altLang="zh-CN" b="1" smtClean="0">
                <a:solidFill>
                  <a:srgbClr val="800000"/>
                </a:solidFill>
                <a:latin typeface="Times New Roman" pitchFamily="18" charset="0"/>
              </a:rPr>
              <a:t>2.</a:t>
            </a:r>
            <a:r>
              <a:rPr lang="en-US" altLang="zh-CN" b="1" smtClean="0">
                <a:solidFill>
                  <a:srgbClr val="800000"/>
                </a:solidFill>
                <a:latin typeface="Times New Roman" pitchFamily="18" charset="0"/>
                <a:cs typeface="Times New Roman" pitchFamily="18" charset="0"/>
              </a:rPr>
              <a:t>4 </a:t>
            </a:r>
            <a:r>
              <a:rPr lang="zh-CN" altLang="en-US" b="1" smtClean="0">
                <a:solidFill>
                  <a:srgbClr val="800000"/>
                </a:solidFill>
                <a:latin typeface="Times New Roman" pitchFamily="18" charset="0"/>
              </a:rPr>
              <a:t>数据在主存中的存放</a:t>
            </a:r>
          </a:p>
          <a:p>
            <a:pPr eaLnBrk="1" hangingPunct="1">
              <a:lnSpc>
                <a:spcPct val="90000"/>
              </a:lnSpc>
              <a:buFontTx/>
              <a:buNone/>
            </a:pPr>
            <a:r>
              <a:rPr lang="zh-CN" altLang="en-US" b="1" smtClean="0">
                <a:latin typeface="Times New Roman" pitchFamily="18" charset="0"/>
                <a:cs typeface="Times New Roman" pitchFamily="18" charset="0"/>
              </a:rPr>
              <a:t>            在采用字节编址的情况下，数据在主存储器中的三种不同存放方法。</a:t>
            </a:r>
            <a:r>
              <a:rPr lang="zh-CN" altLang="en-US" b="1" smtClean="0">
                <a:latin typeface="Times New Roman" pitchFamily="18" charset="0"/>
              </a:rPr>
              <a:t>假设</a:t>
            </a:r>
            <a:r>
              <a:rPr lang="zh-CN" altLang="en-US" b="1" smtClean="0">
                <a:latin typeface="Times New Roman" pitchFamily="18" charset="0"/>
                <a:cs typeface="Times New Roman" pitchFamily="18" charset="0"/>
              </a:rPr>
              <a:t>，存储字为</a:t>
            </a:r>
            <a:r>
              <a:rPr lang="en-US" altLang="zh-CN" b="1" smtClean="0">
                <a:latin typeface="Times New Roman" pitchFamily="18" charset="0"/>
                <a:cs typeface="Times New Roman" pitchFamily="18" charset="0"/>
              </a:rPr>
              <a:t>64</a:t>
            </a:r>
            <a:r>
              <a:rPr lang="zh-CN" altLang="en-US" b="1" smtClean="0">
                <a:latin typeface="Times New Roman" pitchFamily="18" charset="0"/>
                <a:cs typeface="Times New Roman" pitchFamily="18" charset="0"/>
              </a:rPr>
              <a:t>位（</a:t>
            </a:r>
            <a:r>
              <a:rPr lang="en-US" altLang="zh-CN" b="1" smtClean="0">
                <a:latin typeface="Times New Roman" pitchFamily="18" charset="0"/>
                <a:cs typeface="Times New Roman" pitchFamily="18" charset="0"/>
              </a:rPr>
              <a:t>8</a:t>
            </a:r>
            <a:r>
              <a:rPr lang="zh-CN" altLang="en-US" b="1" smtClean="0">
                <a:latin typeface="Times New Roman" pitchFamily="18" charset="0"/>
                <a:cs typeface="Times New Roman" pitchFamily="18" charset="0"/>
              </a:rPr>
              <a:t>个字节），读</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写的数据有四种不同长度，它们分别是字节（</a:t>
            </a:r>
            <a:r>
              <a:rPr lang="en-US" altLang="zh-CN" b="1" smtClean="0">
                <a:latin typeface="Times New Roman" pitchFamily="18" charset="0"/>
                <a:cs typeface="Times New Roman" pitchFamily="18" charset="0"/>
              </a:rPr>
              <a:t>8</a:t>
            </a:r>
            <a:r>
              <a:rPr lang="zh-CN" altLang="en-US" b="1" smtClean="0">
                <a:latin typeface="Times New Roman" pitchFamily="18" charset="0"/>
                <a:cs typeface="Times New Roman" pitchFamily="18" charset="0"/>
              </a:rPr>
              <a:t>位）、半字（</a:t>
            </a:r>
            <a:r>
              <a:rPr lang="en-US" altLang="zh-CN" b="1" smtClean="0">
                <a:latin typeface="Times New Roman" pitchFamily="18" charset="0"/>
                <a:cs typeface="Times New Roman" pitchFamily="18" charset="0"/>
              </a:rPr>
              <a:t>16</a:t>
            </a:r>
            <a:r>
              <a:rPr lang="zh-CN" altLang="en-US" b="1" smtClean="0">
                <a:latin typeface="Times New Roman" pitchFamily="18" charset="0"/>
                <a:cs typeface="Times New Roman" pitchFamily="18" charset="0"/>
              </a:rPr>
              <a:t>位）、单字（</a:t>
            </a:r>
            <a:r>
              <a:rPr lang="en-US" altLang="zh-CN" b="1" smtClean="0">
                <a:latin typeface="Times New Roman" pitchFamily="18" charset="0"/>
                <a:cs typeface="Times New Roman" pitchFamily="18" charset="0"/>
              </a:rPr>
              <a:t>32</a:t>
            </a:r>
            <a:r>
              <a:rPr lang="zh-CN" altLang="en-US" b="1" smtClean="0">
                <a:latin typeface="Times New Roman" pitchFamily="18" charset="0"/>
                <a:cs typeface="Times New Roman" pitchFamily="18" charset="0"/>
              </a:rPr>
              <a:t>位）和双字（</a:t>
            </a:r>
            <a:r>
              <a:rPr lang="en-US" altLang="zh-CN" b="1" smtClean="0">
                <a:latin typeface="Times New Roman" pitchFamily="18" charset="0"/>
                <a:cs typeface="Times New Roman" pitchFamily="18" charset="0"/>
              </a:rPr>
              <a:t>64</a:t>
            </a:r>
            <a:r>
              <a:rPr lang="zh-CN" altLang="en-US" b="1" smtClean="0">
                <a:latin typeface="Times New Roman" pitchFamily="18" charset="0"/>
                <a:cs typeface="Times New Roman" pitchFamily="18" charset="0"/>
              </a:rPr>
              <a:t>位）。</a:t>
            </a:r>
          </a:p>
        </p:txBody>
      </p:sp>
      <p:sp>
        <p:nvSpPr>
          <p:cNvPr id="284676" name="Rectangle 4"/>
          <p:cNvSpPr>
            <a:spLocks noChangeArrowheads="1"/>
          </p:cNvSpPr>
          <p:nvPr/>
        </p:nvSpPr>
        <p:spPr bwMode="auto">
          <a:xfrm>
            <a:off x="1143000" y="411480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677" name="Rectangle 5"/>
          <p:cNvSpPr>
            <a:spLocks noChangeArrowheads="1"/>
          </p:cNvSpPr>
          <p:nvPr/>
        </p:nvSpPr>
        <p:spPr bwMode="auto">
          <a:xfrm>
            <a:off x="1143000" y="4648200"/>
            <a:ext cx="18288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678" name="Rectangle 6"/>
          <p:cNvSpPr>
            <a:spLocks noChangeArrowheads="1"/>
          </p:cNvSpPr>
          <p:nvPr/>
        </p:nvSpPr>
        <p:spPr bwMode="auto">
          <a:xfrm>
            <a:off x="1143000" y="51816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679" name="Rectangle 7"/>
          <p:cNvSpPr>
            <a:spLocks noChangeArrowheads="1"/>
          </p:cNvSpPr>
          <p:nvPr/>
        </p:nvSpPr>
        <p:spPr bwMode="auto">
          <a:xfrm>
            <a:off x="1143000" y="5715000"/>
            <a:ext cx="7315200" cy="381000"/>
          </a:xfrm>
          <a:prstGeom prst="rect">
            <a:avLst/>
          </a:prstGeom>
          <a:solidFill>
            <a:srgbClr val="00CC99"/>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680" name="Text Box 8"/>
          <p:cNvSpPr txBox="1">
            <a:spLocks noChangeArrowheads="1"/>
          </p:cNvSpPr>
          <p:nvPr/>
        </p:nvSpPr>
        <p:spPr bwMode="auto">
          <a:xfrm>
            <a:off x="304800" y="4038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latin typeface="宋体" pitchFamily="2" charset="-122"/>
                <a:cs typeface="Times New Roman" pitchFamily="18" charset="0"/>
              </a:rPr>
              <a:t>字节</a:t>
            </a:r>
          </a:p>
        </p:txBody>
      </p:sp>
      <p:sp>
        <p:nvSpPr>
          <p:cNvPr id="284681" name="Text Box 9"/>
          <p:cNvSpPr txBox="1">
            <a:spLocks noChangeArrowheads="1"/>
          </p:cNvSpPr>
          <p:nvPr/>
        </p:nvSpPr>
        <p:spPr bwMode="auto">
          <a:xfrm>
            <a:off x="304800" y="4572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latin typeface="宋体" pitchFamily="2" charset="-122"/>
              </a:rPr>
              <a:t>半</a:t>
            </a:r>
            <a:r>
              <a:rPr lang="zh-CN" altLang="en-US">
                <a:latin typeface="宋体" pitchFamily="2" charset="-122"/>
                <a:cs typeface="Times New Roman" pitchFamily="18" charset="0"/>
              </a:rPr>
              <a:t>字</a:t>
            </a:r>
          </a:p>
        </p:txBody>
      </p:sp>
      <p:sp>
        <p:nvSpPr>
          <p:cNvPr id="284682" name="Text Box 10"/>
          <p:cNvSpPr txBox="1">
            <a:spLocks noChangeArrowheads="1"/>
          </p:cNvSpPr>
          <p:nvPr/>
        </p:nvSpPr>
        <p:spPr bwMode="auto">
          <a:xfrm>
            <a:off x="304800" y="5105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latin typeface="宋体" pitchFamily="2" charset="-122"/>
              </a:rPr>
              <a:t>单</a:t>
            </a:r>
            <a:r>
              <a:rPr lang="zh-CN" altLang="en-US">
                <a:latin typeface="宋体" pitchFamily="2" charset="-122"/>
                <a:cs typeface="Times New Roman" pitchFamily="18" charset="0"/>
              </a:rPr>
              <a:t>字</a:t>
            </a:r>
          </a:p>
        </p:txBody>
      </p:sp>
      <p:sp>
        <p:nvSpPr>
          <p:cNvPr id="284683" name="Text Box 11"/>
          <p:cNvSpPr txBox="1">
            <a:spLocks noChangeArrowheads="1"/>
          </p:cNvSpPr>
          <p:nvPr/>
        </p:nvSpPr>
        <p:spPr bwMode="auto">
          <a:xfrm>
            <a:off x="304800" y="5638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latin typeface="宋体" pitchFamily="2" charset="-122"/>
              </a:rPr>
              <a:t>双</a:t>
            </a:r>
            <a:r>
              <a:rPr lang="zh-CN" altLang="en-US">
                <a:latin typeface="宋体" pitchFamily="2" charset="-122"/>
                <a:cs typeface="Times New Roman" pitchFamily="18" charset="0"/>
              </a:rPr>
              <a:t>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46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46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46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46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46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4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P spid="284676" grpId="0" animBg="1"/>
      <p:bldP spid="284677" grpId="0" animBg="1"/>
      <p:bldP spid="284678" grpId="0" animBg="1"/>
      <p:bldP spid="284679" grpId="0" animBg="1"/>
      <p:bldP spid="284680" grpId="0" autoUpdateAnimBg="0"/>
      <p:bldP spid="284681" grpId="0" autoUpdateAnimBg="0"/>
      <p:bldP spid="284682" grpId="0" autoUpdateAnimBg="0"/>
      <p:bldP spid="28468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FDC876E-6C2B-474C-8142-51FEB02DCCDC}" type="datetime3">
              <a:rPr kumimoji="0" lang="zh-CN" altLang="en-US" sz="1400" smtClean="0"/>
              <a:pPr eaLnBrk="1" hangingPunct="1"/>
              <a:t>2016年11月14日星期一</a:t>
            </a:fld>
            <a:endParaRPr kumimoji="0" lang="en-US" altLang="zh-CN" sz="1400" smtClean="0"/>
          </a:p>
        </p:txBody>
      </p:sp>
      <p:sp>
        <p:nvSpPr>
          <p:cNvPr id="3686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6868" name="Rectangle 21"/>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285718" name="Rectangle 22"/>
          <p:cNvSpPr>
            <a:spLocks noGrp="1" noChangeArrowheads="1"/>
          </p:cNvSpPr>
          <p:nvPr>
            <p:ph type="body" idx="1"/>
          </p:nvPr>
        </p:nvSpPr>
        <p:spPr>
          <a:xfrm>
            <a:off x="381000" y="990600"/>
            <a:ext cx="8366125" cy="3522663"/>
          </a:xfrm>
        </p:spPr>
        <p:txBody>
          <a:bodyPr/>
          <a:lstStyle/>
          <a:p>
            <a:pPr>
              <a:lnSpc>
                <a:spcPct val="90000"/>
              </a:lnSpc>
              <a:spcBef>
                <a:spcPct val="50000"/>
              </a:spcBef>
              <a:buSzTx/>
              <a:buFontTx/>
              <a:buNone/>
            </a:pPr>
            <a:r>
              <a:rPr lang="en-US" altLang="zh-CN" b="1" smtClean="0">
                <a:latin typeface="宋体" pitchFamily="2" charset="-122"/>
              </a:rPr>
              <a:t>      </a:t>
            </a:r>
            <a:r>
              <a:rPr lang="zh-CN" altLang="en-US" b="1" smtClean="0">
                <a:latin typeface="宋体" pitchFamily="2" charset="-122"/>
              </a:rPr>
              <a:t>请注意：此例中数据字长（</a:t>
            </a:r>
            <a:r>
              <a:rPr lang="en-US" altLang="zh-CN" b="1" smtClean="0">
                <a:latin typeface="Times New Roman" pitchFamily="18" charset="0"/>
              </a:rPr>
              <a:t>32</a:t>
            </a:r>
            <a:r>
              <a:rPr lang="zh-CN" altLang="en-US" b="1" smtClean="0">
                <a:latin typeface="宋体" pitchFamily="2" charset="-122"/>
              </a:rPr>
              <a:t>位）不等于存储字长（</a:t>
            </a:r>
            <a:r>
              <a:rPr lang="en-US" altLang="zh-CN" b="1" smtClean="0">
                <a:latin typeface="Times New Roman" pitchFamily="18" charset="0"/>
              </a:rPr>
              <a:t>64</a:t>
            </a:r>
            <a:r>
              <a:rPr lang="zh-CN" altLang="en-US" b="1" smtClean="0">
                <a:latin typeface="宋体" pitchFamily="2" charset="-122"/>
              </a:rPr>
              <a:t>位）。</a:t>
            </a:r>
          </a:p>
          <a:p>
            <a:pPr>
              <a:lnSpc>
                <a:spcPct val="90000"/>
              </a:lnSpc>
              <a:spcBef>
                <a:spcPct val="50000"/>
              </a:spcBef>
              <a:buSzTx/>
              <a:buFontTx/>
              <a:buNone/>
            </a:pPr>
            <a:r>
              <a:rPr lang="zh-CN" altLang="en-US" b="1" smtClean="0">
                <a:latin typeface="Times New Roman" pitchFamily="18" charset="0"/>
              </a:rPr>
              <a:t>             现有一批数据，它们依次为：字节、半字、双字、单字、半字、单字、字节、单字。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B1DCBE-91DA-48A3-BB5B-C0B71A46B80B}" type="datetime3">
              <a:rPr kumimoji="0" lang="zh-CN" altLang="en-US" sz="1400" smtClean="0"/>
              <a:pPr eaLnBrk="1" hangingPunct="1"/>
              <a:t>2016年11月14日星期一</a:t>
            </a:fld>
            <a:endParaRPr kumimoji="0" lang="en-US" altLang="zh-CN" sz="1400" smtClean="0"/>
          </a:p>
        </p:txBody>
      </p:sp>
      <p:sp>
        <p:nvSpPr>
          <p:cNvPr id="3789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grpSp>
        <p:nvGrpSpPr>
          <p:cNvPr id="37892" name="Group 1026"/>
          <p:cNvGrpSpPr>
            <a:grpSpLocks/>
          </p:cNvGrpSpPr>
          <p:nvPr/>
        </p:nvGrpSpPr>
        <p:grpSpPr bwMode="auto">
          <a:xfrm>
            <a:off x="838200" y="4114800"/>
            <a:ext cx="7315200" cy="1890713"/>
            <a:chOff x="528" y="1872"/>
            <a:chExt cx="4608" cy="1191"/>
          </a:xfrm>
        </p:grpSpPr>
        <p:grpSp>
          <p:nvGrpSpPr>
            <p:cNvPr id="37908" name="Group 1027"/>
            <p:cNvGrpSpPr>
              <a:grpSpLocks/>
            </p:cNvGrpSpPr>
            <p:nvPr/>
          </p:nvGrpSpPr>
          <p:grpSpPr bwMode="auto">
            <a:xfrm>
              <a:off x="528" y="1872"/>
              <a:ext cx="4608" cy="1191"/>
              <a:chOff x="528" y="1872"/>
              <a:chExt cx="4608" cy="1191"/>
            </a:xfrm>
          </p:grpSpPr>
          <p:grpSp>
            <p:nvGrpSpPr>
              <p:cNvPr id="37916" name="Group 1028"/>
              <p:cNvGrpSpPr>
                <a:grpSpLocks/>
              </p:cNvGrpSpPr>
              <p:nvPr/>
            </p:nvGrpSpPr>
            <p:grpSpPr bwMode="auto">
              <a:xfrm>
                <a:off x="528" y="1872"/>
                <a:ext cx="4608" cy="960"/>
                <a:chOff x="528" y="1872"/>
                <a:chExt cx="4752" cy="960"/>
              </a:xfrm>
            </p:grpSpPr>
            <p:sp>
              <p:nvSpPr>
                <p:cNvPr id="37922" name="Rectangle 1029"/>
                <p:cNvSpPr>
                  <a:spLocks noChangeArrowheads="1"/>
                </p:cNvSpPr>
                <p:nvPr/>
              </p:nvSpPr>
              <p:spPr bwMode="auto">
                <a:xfrm>
                  <a:off x="528" y="1872"/>
                  <a:ext cx="4752"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3" name="Rectangle 1030"/>
                <p:cNvSpPr>
                  <a:spLocks noChangeArrowheads="1"/>
                </p:cNvSpPr>
                <p:nvPr/>
              </p:nvSpPr>
              <p:spPr bwMode="auto">
                <a:xfrm>
                  <a:off x="528" y="2112"/>
                  <a:ext cx="4752"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4" name="Rectangle 1031"/>
                <p:cNvSpPr>
                  <a:spLocks noChangeArrowheads="1"/>
                </p:cNvSpPr>
                <p:nvPr/>
              </p:nvSpPr>
              <p:spPr bwMode="auto">
                <a:xfrm>
                  <a:off x="528" y="2352"/>
                  <a:ext cx="4752"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5" name="Rectangle 1032"/>
                <p:cNvSpPr>
                  <a:spLocks noChangeArrowheads="1"/>
                </p:cNvSpPr>
                <p:nvPr/>
              </p:nvSpPr>
              <p:spPr bwMode="auto">
                <a:xfrm>
                  <a:off x="528" y="2592"/>
                  <a:ext cx="4752"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7917" name="Line 1033"/>
              <p:cNvSpPr>
                <a:spLocks noChangeShapeType="1"/>
              </p:cNvSpPr>
              <p:nvPr/>
            </p:nvSpPr>
            <p:spPr bwMode="auto">
              <a:xfrm>
                <a:off x="528" y="2784"/>
                <a:ext cx="0" cy="24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8" name="Line 1034"/>
              <p:cNvSpPr>
                <a:spLocks noChangeShapeType="1"/>
              </p:cNvSpPr>
              <p:nvPr/>
            </p:nvSpPr>
            <p:spPr bwMode="auto">
              <a:xfrm>
                <a:off x="5136" y="2736"/>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9" name="Line 1035"/>
              <p:cNvSpPr>
                <a:spLocks noChangeShapeType="1"/>
              </p:cNvSpPr>
              <p:nvPr/>
            </p:nvSpPr>
            <p:spPr bwMode="auto">
              <a:xfrm>
                <a:off x="3792" y="2976"/>
                <a:ext cx="1344" cy="0"/>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0" name="Line 1036"/>
              <p:cNvSpPr>
                <a:spLocks noChangeShapeType="1"/>
              </p:cNvSpPr>
              <p:nvPr/>
            </p:nvSpPr>
            <p:spPr bwMode="auto">
              <a:xfrm flipH="1">
                <a:off x="528" y="2976"/>
                <a:ext cx="1296" cy="0"/>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21" name="Text Box 1037"/>
              <p:cNvSpPr txBox="1">
                <a:spLocks noChangeArrowheads="1"/>
              </p:cNvSpPr>
              <p:nvPr/>
            </p:nvSpPr>
            <p:spPr bwMode="auto">
              <a:xfrm>
                <a:off x="1776" y="2832"/>
                <a:ext cx="24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1800"/>
                  <a:t>存储字</a:t>
                </a:r>
                <a:r>
                  <a:rPr lang="en-US" altLang="zh-CN" sz="1800"/>
                  <a:t>64</a:t>
                </a:r>
                <a:r>
                  <a:rPr lang="zh-CN" altLang="en-US" sz="1800"/>
                  <a:t>位（</a:t>
                </a:r>
                <a:r>
                  <a:rPr lang="en-US" altLang="zh-CN" sz="1800"/>
                  <a:t>8</a:t>
                </a:r>
                <a:r>
                  <a:rPr lang="zh-CN" altLang="en-US" sz="1800"/>
                  <a:t>个字节）</a:t>
                </a:r>
              </a:p>
            </p:txBody>
          </p:sp>
        </p:grpSp>
        <p:sp>
          <p:nvSpPr>
            <p:cNvPr id="37909" name="Line 1038"/>
            <p:cNvSpPr>
              <a:spLocks noChangeShapeType="1"/>
            </p:cNvSpPr>
            <p:nvPr/>
          </p:nvSpPr>
          <p:spPr bwMode="auto">
            <a:xfrm>
              <a:off x="2832"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0" name="Line 1039"/>
            <p:cNvSpPr>
              <a:spLocks noChangeShapeType="1"/>
            </p:cNvSpPr>
            <p:nvPr/>
          </p:nvSpPr>
          <p:spPr bwMode="auto">
            <a:xfrm>
              <a:off x="3408"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1" name="Line 1040"/>
            <p:cNvSpPr>
              <a:spLocks noChangeShapeType="1"/>
            </p:cNvSpPr>
            <p:nvPr/>
          </p:nvSpPr>
          <p:spPr bwMode="auto">
            <a:xfrm>
              <a:off x="3984"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2" name="Line 1041"/>
            <p:cNvSpPr>
              <a:spLocks noChangeShapeType="1"/>
            </p:cNvSpPr>
            <p:nvPr/>
          </p:nvSpPr>
          <p:spPr bwMode="auto">
            <a:xfrm>
              <a:off x="4560"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3" name="Line 1042"/>
            <p:cNvSpPr>
              <a:spLocks noChangeShapeType="1"/>
            </p:cNvSpPr>
            <p:nvPr/>
          </p:nvSpPr>
          <p:spPr bwMode="auto">
            <a:xfrm>
              <a:off x="1104"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4" name="Line 1043"/>
            <p:cNvSpPr>
              <a:spLocks noChangeShapeType="1"/>
            </p:cNvSpPr>
            <p:nvPr/>
          </p:nvSpPr>
          <p:spPr bwMode="auto">
            <a:xfrm>
              <a:off x="1680"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15" name="Line 1044"/>
            <p:cNvSpPr>
              <a:spLocks noChangeShapeType="1"/>
            </p:cNvSpPr>
            <p:nvPr/>
          </p:nvSpPr>
          <p:spPr bwMode="auto">
            <a:xfrm>
              <a:off x="2256" y="1872"/>
              <a:ext cx="0" cy="96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7893" name="Rectangle 1045"/>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37894" name="Rectangle 1046"/>
          <p:cNvSpPr>
            <a:spLocks noGrp="1" noChangeArrowheads="1"/>
          </p:cNvSpPr>
          <p:nvPr>
            <p:ph type="body" idx="1"/>
          </p:nvPr>
        </p:nvSpPr>
        <p:spPr>
          <a:xfrm>
            <a:off x="304800" y="914400"/>
            <a:ext cx="8442325" cy="3598863"/>
          </a:xfrm>
        </p:spPr>
        <p:txBody>
          <a:bodyPr/>
          <a:lstStyle/>
          <a:p>
            <a:pPr>
              <a:lnSpc>
                <a:spcPct val="80000"/>
              </a:lnSpc>
              <a:spcBef>
                <a:spcPct val="50000"/>
              </a:spcBef>
              <a:buSzTx/>
              <a:buFontTx/>
              <a:buNone/>
            </a:pPr>
            <a:r>
              <a:rPr lang="en-US" altLang="zh-CN" b="1" smtClean="0">
                <a:latin typeface="Times New Roman" pitchFamily="18" charset="0"/>
              </a:rPr>
              <a:t>⑴</a:t>
            </a:r>
            <a:r>
              <a:rPr lang="zh-CN" altLang="en-US" b="1" smtClean="0">
                <a:latin typeface="Times New Roman" pitchFamily="18" charset="0"/>
              </a:rPr>
              <a:t>不浪费存储器资源的存放方法</a:t>
            </a:r>
          </a:p>
          <a:p>
            <a:pPr eaLnBrk="1" hangingPunct="1">
              <a:buFontTx/>
              <a:buNone/>
            </a:pPr>
            <a:r>
              <a:rPr lang="zh-CN" altLang="en-US" b="1" smtClean="0">
                <a:latin typeface="Times New Roman" pitchFamily="18" charset="0"/>
              </a:rPr>
              <a:t>           四种不同长度的数据一个紧接着一个存放。优点是不浪费宝贵的主存资源，但存在的问题是：当访问的一个双字、单字或半字跨越两个存储字时，存储器的工作速度降低了一倍，而且读写控制比较复杂。</a:t>
            </a:r>
          </a:p>
        </p:txBody>
      </p:sp>
      <p:sp>
        <p:nvSpPr>
          <p:cNvPr id="37895" name="Rectangle 1047"/>
          <p:cNvSpPr>
            <a:spLocks noChangeArrowheads="1"/>
          </p:cNvSpPr>
          <p:nvPr/>
        </p:nvSpPr>
        <p:spPr bwMode="auto">
          <a:xfrm>
            <a:off x="838200" y="411480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dirty="0"/>
              <a:t>字节</a:t>
            </a:r>
          </a:p>
        </p:txBody>
      </p:sp>
      <p:sp>
        <p:nvSpPr>
          <p:cNvPr id="37896" name="Rectangle 1048"/>
          <p:cNvSpPr>
            <a:spLocks noChangeArrowheads="1"/>
          </p:cNvSpPr>
          <p:nvPr/>
        </p:nvSpPr>
        <p:spPr bwMode="auto">
          <a:xfrm>
            <a:off x="5410200" y="487680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字节</a:t>
            </a:r>
          </a:p>
        </p:txBody>
      </p:sp>
      <p:sp>
        <p:nvSpPr>
          <p:cNvPr id="37897" name="Rectangle 1049"/>
          <p:cNvSpPr>
            <a:spLocks noChangeArrowheads="1"/>
          </p:cNvSpPr>
          <p:nvPr/>
        </p:nvSpPr>
        <p:spPr bwMode="auto">
          <a:xfrm>
            <a:off x="1752600" y="4114800"/>
            <a:ext cx="18288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半字</a:t>
            </a:r>
          </a:p>
        </p:txBody>
      </p:sp>
      <p:sp>
        <p:nvSpPr>
          <p:cNvPr id="37898" name="Rectangle 1050"/>
          <p:cNvSpPr>
            <a:spLocks noChangeArrowheads="1"/>
          </p:cNvSpPr>
          <p:nvPr/>
        </p:nvSpPr>
        <p:spPr bwMode="auto">
          <a:xfrm>
            <a:off x="3581400" y="4114800"/>
            <a:ext cx="4572000" cy="381000"/>
          </a:xfrm>
          <a:prstGeom prst="rect">
            <a:avLst/>
          </a:prstGeom>
          <a:solidFill>
            <a:srgbClr val="00CC99"/>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双字（前</a:t>
            </a:r>
            <a:r>
              <a:rPr lang="en-US" altLang="zh-CN" sz="2000"/>
              <a:t>40</a:t>
            </a:r>
            <a:r>
              <a:rPr lang="zh-CN" altLang="en-US" sz="2000"/>
              <a:t>位）</a:t>
            </a:r>
          </a:p>
        </p:txBody>
      </p:sp>
      <p:sp>
        <p:nvSpPr>
          <p:cNvPr id="37899" name="Rectangle 1051"/>
          <p:cNvSpPr>
            <a:spLocks noChangeArrowheads="1"/>
          </p:cNvSpPr>
          <p:nvPr/>
        </p:nvSpPr>
        <p:spPr bwMode="auto">
          <a:xfrm>
            <a:off x="838200" y="4495800"/>
            <a:ext cx="2743200" cy="381000"/>
          </a:xfrm>
          <a:prstGeom prst="rect">
            <a:avLst/>
          </a:prstGeom>
          <a:solidFill>
            <a:srgbClr val="00CC99"/>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双字（后</a:t>
            </a:r>
            <a:r>
              <a:rPr lang="en-US" altLang="zh-CN" sz="2000"/>
              <a:t>24</a:t>
            </a:r>
            <a:r>
              <a:rPr lang="zh-CN" altLang="en-US" sz="2000"/>
              <a:t>位）</a:t>
            </a:r>
          </a:p>
        </p:txBody>
      </p:sp>
      <p:sp>
        <p:nvSpPr>
          <p:cNvPr id="37900" name="Rectangle 1052"/>
          <p:cNvSpPr>
            <a:spLocks noChangeArrowheads="1"/>
          </p:cNvSpPr>
          <p:nvPr/>
        </p:nvSpPr>
        <p:spPr bwMode="auto">
          <a:xfrm>
            <a:off x="3581400" y="44958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单字</a:t>
            </a:r>
          </a:p>
        </p:txBody>
      </p:sp>
      <p:sp>
        <p:nvSpPr>
          <p:cNvPr id="37901" name="Rectangle 1053"/>
          <p:cNvSpPr>
            <a:spLocks noChangeArrowheads="1"/>
          </p:cNvSpPr>
          <p:nvPr/>
        </p:nvSpPr>
        <p:spPr bwMode="auto">
          <a:xfrm>
            <a:off x="7239000" y="4495800"/>
            <a:ext cx="9144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半字</a:t>
            </a:r>
          </a:p>
        </p:txBody>
      </p:sp>
      <p:sp>
        <p:nvSpPr>
          <p:cNvPr id="37902" name="Rectangle 1054"/>
          <p:cNvSpPr>
            <a:spLocks noChangeArrowheads="1"/>
          </p:cNvSpPr>
          <p:nvPr/>
        </p:nvSpPr>
        <p:spPr bwMode="auto">
          <a:xfrm>
            <a:off x="838200" y="4876800"/>
            <a:ext cx="9144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半字</a:t>
            </a:r>
          </a:p>
        </p:txBody>
      </p:sp>
      <p:sp>
        <p:nvSpPr>
          <p:cNvPr id="37903" name="Rectangle 1055"/>
          <p:cNvSpPr>
            <a:spLocks noChangeArrowheads="1"/>
          </p:cNvSpPr>
          <p:nvPr/>
        </p:nvSpPr>
        <p:spPr bwMode="auto">
          <a:xfrm>
            <a:off x="1752600" y="48768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单字</a:t>
            </a:r>
          </a:p>
        </p:txBody>
      </p:sp>
      <p:sp>
        <p:nvSpPr>
          <p:cNvPr id="37904" name="Rectangle 1056"/>
          <p:cNvSpPr>
            <a:spLocks noChangeArrowheads="1"/>
          </p:cNvSpPr>
          <p:nvPr/>
        </p:nvSpPr>
        <p:spPr bwMode="auto">
          <a:xfrm>
            <a:off x="6324600" y="4876800"/>
            <a:ext cx="18288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单字（前</a:t>
            </a:r>
            <a:r>
              <a:rPr lang="en-US" altLang="zh-CN" sz="2000"/>
              <a:t>16</a:t>
            </a:r>
            <a:r>
              <a:rPr lang="zh-CN" altLang="en-US" sz="2000"/>
              <a:t>位）</a:t>
            </a:r>
          </a:p>
        </p:txBody>
      </p:sp>
      <p:sp>
        <p:nvSpPr>
          <p:cNvPr id="37905" name="Rectangle 1057"/>
          <p:cNvSpPr>
            <a:spLocks noChangeArrowheads="1"/>
          </p:cNvSpPr>
          <p:nvPr/>
        </p:nvSpPr>
        <p:spPr bwMode="auto">
          <a:xfrm>
            <a:off x="838200" y="5257800"/>
            <a:ext cx="18288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t>单字（后</a:t>
            </a:r>
            <a:r>
              <a:rPr lang="en-US" altLang="zh-CN" sz="2000"/>
              <a:t>16</a:t>
            </a:r>
            <a:r>
              <a:rPr lang="zh-CN" altLang="en-US" sz="2000"/>
              <a:t>位）</a:t>
            </a:r>
          </a:p>
        </p:txBody>
      </p:sp>
      <p:sp>
        <p:nvSpPr>
          <p:cNvPr id="37906" name="Text Box 1058"/>
          <p:cNvSpPr txBox="1">
            <a:spLocks noChangeArrowheads="1"/>
          </p:cNvSpPr>
          <p:nvPr/>
        </p:nvSpPr>
        <p:spPr bwMode="auto">
          <a:xfrm>
            <a:off x="8243888" y="4508500"/>
            <a:ext cx="900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3300"/>
                </a:solidFill>
              </a:rPr>
              <a:t>前</a:t>
            </a:r>
            <a:r>
              <a:rPr lang="en-US" altLang="zh-CN" sz="2000">
                <a:solidFill>
                  <a:srgbClr val="FF3300"/>
                </a:solidFill>
              </a:rPr>
              <a:t>8</a:t>
            </a:r>
            <a:r>
              <a:rPr lang="zh-CN" altLang="en-US" sz="2000">
                <a:solidFill>
                  <a:srgbClr val="FF3300"/>
                </a:solidFill>
              </a:rPr>
              <a:t>位</a:t>
            </a:r>
          </a:p>
        </p:txBody>
      </p:sp>
      <p:sp>
        <p:nvSpPr>
          <p:cNvPr id="37907" name="Text Box 1059"/>
          <p:cNvSpPr txBox="1">
            <a:spLocks noChangeArrowheads="1"/>
          </p:cNvSpPr>
          <p:nvPr/>
        </p:nvSpPr>
        <p:spPr bwMode="auto">
          <a:xfrm>
            <a:off x="0" y="4868863"/>
            <a:ext cx="90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3300"/>
                </a:solidFill>
              </a:rPr>
              <a:t>后</a:t>
            </a:r>
            <a:r>
              <a:rPr lang="en-US" altLang="zh-CN" sz="2000">
                <a:solidFill>
                  <a:srgbClr val="FF3300"/>
                </a:solidFill>
              </a:rPr>
              <a:t>8</a:t>
            </a:r>
            <a:r>
              <a:rPr lang="zh-CN" altLang="en-US" sz="2000">
                <a:solidFill>
                  <a:srgbClr val="FF3300"/>
                </a:solidFill>
              </a:rPr>
              <a:t>位</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19C4D2B-F75F-48F0-9EB5-3C016F2C4CDB}" type="datetime3">
              <a:rPr kumimoji="0" lang="zh-CN" altLang="en-US" sz="1400" smtClean="0"/>
              <a:pPr eaLnBrk="1" hangingPunct="1"/>
              <a:t>2016年11月14日星期一</a:t>
            </a:fld>
            <a:endParaRPr kumimoji="0" lang="en-US" altLang="zh-CN" sz="1400" smtClean="0"/>
          </a:p>
        </p:txBody>
      </p:sp>
      <p:sp>
        <p:nvSpPr>
          <p:cNvPr id="3891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8916" name="Rectangle 23"/>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286744" name="Rectangle 24"/>
          <p:cNvSpPr>
            <a:spLocks noGrp="1" noChangeArrowheads="1"/>
          </p:cNvSpPr>
          <p:nvPr>
            <p:ph type="body" idx="1"/>
          </p:nvPr>
        </p:nvSpPr>
        <p:spPr>
          <a:xfrm>
            <a:off x="381000" y="914400"/>
            <a:ext cx="8153400" cy="4267200"/>
          </a:xfrm>
        </p:spPr>
        <p:txBody>
          <a:bodyPr/>
          <a:lstStyle/>
          <a:p>
            <a:pPr eaLnBrk="1" hangingPunct="1">
              <a:buFontTx/>
              <a:buNone/>
            </a:pPr>
            <a:r>
              <a:rPr lang="en-US" altLang="zh-CN" b="1" smtClean="0">
                <a:latin typeface="Times New Roman" pitchFamily="18" charset="0"/>
              </a:rPr>
              <a:t>⑵</a:t>
            </a:r>
            <a:r>
              <a:rPr lang="zh-CN" altLang="en-US" b="1" smtClean="0">
                <a:latin typeface="Times New Roman" pitchFamily="18" charset="0"/>
              </a:rPr>
              <a:t>从存储字的起始位置开始存放方法</a:t>
            </a:r>
          </a:p>
          <a:p>
            <a:pPr eaLnBrk="1" hangingPunct="1">
              <a:buFontTx/>
              <a:buNone/>
            </a:pPr>
            <a:r>
              <a:rPr lang="zh-CN" altLang="en-US" b="1" smtClean="0">
                <a:latin typeface="Times New Roman" pitchFamily="18" charset="0"/>
              </a:rPr>
              <a:t>           无论要存放的是字节、半字、单字或双字，都必须从存储字的起始位置开始存放，而空余部分浪费不用。优点是：无论访问一个字节、半字、单字或双字都可以在一个存取周期内完成，读写数据的控制比较简单。缺点是：浪费了宝贵的存储器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62775D8-F591-444B-BD52-1F490D588F54}" type="datetime3">
              <a:rPr kumimoji="0" lang="zh-CN" altLang="en-US" sz="1400" smtClean="0"/>
              <a:pPr eaLnBrk="1" hangingPunct="1"/>
              <a:t>2016年11月14日星期一</a:t>
            </a:fld>
            <a:endParaRPr kumimoji="0" lang="en-US" altLang="zh-CN" sz="1400" smtClean="0"/>
          </a:p>
        </p:txBody>
      </p:sp>
      <p:sp>
        <p:nvSpPr>
          <p:cNvPr id="3993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grpSp>
        <p:nvGrpSpPr>
          <p:cNvPr id="39940" name="Group 2"/>
          <p:cNvGrpSpPr>
            <a:grpSpLocks/>
          </p:cNvGrpSpPr>
          <p:nvPr/>
        </p:nvGrpSpPr>
        <p:grpSpPr bwMode="auto">
          <a:xfrm>
            <a:off x="914400" y="1676400"/>
            <a:ext cx="7315200" cy="3505200"/>
            <a:chOff x="576" y="1680"/>
            <a:chExt cx="4608" cy="2208"/>
          </a:xfrm>
        </p:grpSpPr>
        <p:sp>
          <p:nvSpPr>
            <p:cNvPr id="39957" name="Rectangle 3"/>
            <p:cNvSpPr>
              <a:spLocks noChangeArrowheads="1"/>
            </p:cNvSpPr>
            <p:nvPr/>
          </p:nvSpPr>
          <p:spPr bwMode="auto">
            <a:xfrm>
              <a:off x="576" y="264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8" name="Rectangle 4"/>
            <p:cNvSpPr>
              <a:spLocks noChangeArrowheads="1"/>
            </p:cNvSpPr>
            <p:nvPr/>
          </p:nvSpPr>
          <p:spPr bwMode="auto">
            <a:xfrm>
              <a:off x="576" y="288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9" name="Rectangle 5"/>
            <p:cNvSpPr>
              <a:spLocks noChangeArrowheads="1"/>
            </p:cNvSpPr>
            <p:nvPr/>
          </p:nvSpPr>
          <p:spPr bwMode="auto">
            <a:xfrm>
              <a:off x="576" y="312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0" name="Rectangle 6"/>
            <p:cNvSpPr>
              <a:spLocks noChangeArrowheads="1"/>
            </p:cNvSpPr>
            <p:nvPr/>
          </p:nvSpPr>
          <p:spPr bwMode="auto">
            <a:xfrm>
              <a:off x="576" y="336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1" name="Line 7"/>
            <p:cNvSpPr>
              <a:spLocks noChangeShapeType="1"/>
            </p:cNvSpPr>
            <p:nvPr/>
          </p:nvSpPr>
          <p:spPr bwMode="auto">
            <a:xfrm>
              <a:off x="576" y="3552"/>
              <a:ext cx="0" cy="24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2" name="Line 8"/>
            <p:cNvSpPr>
              <a:spLocks noChangeShapeType="1"/>
            </p:cNvSpPr>
            <p:nvPr/>
          </p:nvSpPr>
          <p:spPr bwMode="auto">
            <a:xfrm>
              <a:off x="5184" y="3504"/>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3" name="Line 9"/>
            <p:cNvSpPr>
              <a:spLocks noChangeShapeType="1"/>
            </p:cNvSpPr>
            <p:nvPr/>
          </p:nvSpPr>
          <p:spPr bwMode="auto">
            <a:xfrm>
              <a:off x="3840" y="3744"/>
              <a:ext cx="1344" cy="0"/>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4" name="Line 10"/>
            <p:cNvSpPr>
              <a:spLocks noChangeShapeType="1"/>
            </p:cNvSpPr>
            <p:nvPr/>
          </p:nvSpPr>
          <p:spPr bwMode="auto">
            <a:xfrm flipH="1">
              <a:off x="576" y="3744"/>
              <a:ext cx="1296" cy="0"/>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5" name="Text Box 11"/>
            <p:cNvSpPr txBox="1">
              <a:spLocks noChangeArrowheads="1"/>
            </p:cNvSpPr>
            <p:nvPr/>
          </p:nvSpPr>
          <p:spPr bwMode="auto">
            <a:xfrm>
              <a:off x="1824" y="3600"/>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存储字</a:t>
              </a:r>
              <a:r>
                <a:rPr lang="en-US" altLang="zh-CN"/>
                <a:t>64</a:t>
              </a:r>
              <a:r>
                <a:rPr lang="zh-CN" altLang="en-US"/>
                <a:t>位（</a:t>
              </a:r>
              <a:r>
                <a:rPr lang="en-US" altLang="zh-CN"/>
                <a:t>8</a:t>
              </a:r>
              <a:r>
                <a:rPr lang="zh-CN" altLang="en-US"/>
                <a:t>个字节）</a:t>
              </a:r>
            </a:p>
          </p:txBody>
        </p:sp>
        <p:sp>
          <p:nvSpPr>
            <p:cNvPr id="39966" name="Line 12"/>
            <p:cNvSpPr>
              <a:spLocks noChangeShapeType="1"/>
            </p:cNvSpPr>
            <p:nvPr/>
          </p:nvSpPr>
          <p:spPr bwMode="auto">
            <a:xfrm>
              <a:off x="2880"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7" name="Line 13"/>
            <p:cNvSpPr>
              <a:spLocks noChangeShapeType="1"/>
            </p:cNvSpPr>
            <p:nvPr/>
          </p:nvSpPr>
          <p:spPr bwMode="auto">
            <a:xfrm>
              <a:off x="3456"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8" name="Line 14"/>
            <p:cNvSpPr>
              <a:spLocks noChangeShapeType="1"/>
            </p:cNvSpPr>
            <p:nvPr/>
          </p:nvSpPr>
          <p:spPr bwMode="auto">
            <a:xfrm>
              <a:off x="4032"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69" name="Line 15"/>
            <p:cNvSpPr>
              <a:spLocks noChangeShapeType="1"/>
            </p:cNvSpPr>
            <p:nvPr/>
          </p:nvSpPr>
          <p:spPr bwMode="auto">
            <a:xfrm>
              <a:off x="4608"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0" name="Line 16"/>
            <p:cNvSpPr>
              <a:spLocks noChangeShapeType="1"/>
            </p:cNvSpPr>
            <p:nvPr/>
          </p:nvSpPr>
          <p:spPr bwMode="auto">
            <a:xfrm>
              <a:off x="1152"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1" name="Line 17"/>
            <p:cNvSpPr>
              <a:spLocks noChangeShapeType="1"/>
            </p:cNvSpPr>
            <p:nvPr/>
          </p:nvSpPr>
          <p:spPr bwMode="auto">
            <a:xfrm>
              <a:off x="1728"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2" name="Line 18"/>
            <p:cNvSpPr>
              <a:spLocks noChangeShapeType="1"/>
            </p:cNvSpPr>
            <p:nvPr/>
          </p:nvSpPr>
          <p:spPr bwMode="auto">
            <a:xfrm>
              <a:off x="2304" y="1680"/>
              <a:ext cx="0" cy="192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3" name="Rectangle 19"/>
            <p:cNvSpPr>
              <a:spLocks noChangeArrowheads="1"/>
            </p:cNvSpPr>
            <p:nvPr/>
          </p:nvSpPr>
          <p:spPr bwMode="auto">
            <a:xfrm>
              <a:off x="576" y="240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4" name="Rectangle 20"/>
            <p:cNvSpPr>
              <a:spLocks noChangeArrowheads="1"/>
            </p:cNvSpPr>
            <p:nvPr/>
          </p:nvSpPr>
          <p:spPr bwMode="auto">
            <a:xfrm>
              <a:off x="576" y="216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5" name="Rectangle 21"/>
            <p:cNvSpPr>
              <a:spLocks noChangeArrowheads="1"/>
            </p:cNvSpPr>
            <p:nvPr/>
          </p:nvSpPr>
          <p:spPr bwMode="auto">
            <a:xfrm>
              <a:off x="576" y="192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76" name="Rectangle 22"/>
            <p:cNvSpPr>
              <a:spLocks noChangeArrowheads="1"/>
            </p:cNvSpPr>
            <p:nvPr/>
          </p:nvSpPr>
          <p:spPr bwMode="auto">
            <a:xfrm>
              <a:off x="576" y="1680"/>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9941" name="Rectangle 23"/>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mtClean="0">
              <a:latin typeface="宋体" pitchFamily="2" charset="-122"/>
              <a:cs typeface="Times New Roman" pitchFamily="18" charset="0"/>
            </a:endParaRPr>
          </a:p>
        </p:txBody>
      </p:sp>
      <p:sp>
        <p:nvSpPr>
          <p:cNvPr id="39942" name="Rectangle 25"/>
          <p:cNvSpPr>
            <a:spLocks noChangeArrowheads="1"/>
          </p:cNvSpPr>
          <p:nvPr/>
        </p:nvSpPr>
        <p:spPr bwMode="auto">
          <a:xfrm>
            <a:off x="914400" y="167640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3" name="Rectangle 26"/>
          <p:cNvSpPr>
            <a:spLocks noChangeArrowheads="1"/>
          </p:cNvSpPr>
          <p:nvPr/>
        </p:nvSpPr>
        <p:spPr bwMode="auto">
          <a:xfrm>
            <a:off x="914400" y="396240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4" name="Rectangle 27"/>
          <p:cNvSpPr>
            <a:spLocks noChangeArrowheads="1"/>
          </p:cNvSpPr>
          <p:nvPr/>
        </p:nvSpPr>
        <p:spPr bwMode="auto">
          <a:xfrm>
            <a:off x="914400" y="2057400"/>
            <a:ext cx="18288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5" name="Rectangle 28"/>
          <p:cNvSpPr>
            <a:spLocks noChangeArrowheads="1"/>
          </p:cNvSpPr>
          <p:nvPr/>
        </p:nvSpPr>
        <p:spPr bwMode="auto">
          <a:xfrm>
            <a:off x="914400" y="2438400"/>
            <a:ext cx="7315200" cy="381000"/>
          </a:xfrm>
          <a:prstGeom prst="rect">
            <a:avLst/>
          </a:prstGeom>
          <a:solidFill>
            <a:srgbClr val="00CC99"/>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6" name="Rectangle 29"/>
          <p:cNvSpPr>
            <a:spLocks noChangeArrowheads="1"/>
          </p:cNvSpPr>
          <p:nvPr/>
        </p:nvSpPr>
        <p:spPr bwMode="auto">
          <a:xfrm>
            <a:off x="914400" y="28194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7" name="Rectangle 30"/>
          <p:cNvSpPr>
            <a:spLocks noChangeArrowheads="1"/>
          </p:cNvSpPr>
          <p:nvPr/>
        </p:nvSpPr>
        <p:spPr bwMode="auto">
          <a:xfrm>
            <a:off x="914400" y="3200400"/>
            <a:ext cx="18288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8" name="Rectangle 31"/>
          <p:cNvSpPr>
            <a:spLocks noChangeArrowheads="1"/>
          </p:cNvSpPr>
          <p:nvPr/>
        </p:nvSpPr>
        <p:spPr bwMode="auto">
          <a:xfrm>
            <a:off x="914400" y="35814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9" name="Rectangle 32"/>
          <p:cNvSpPr>
            <a:spLocks noChangeArrowheads="1"/>
          </p:cNvSpPr>
          <p:nvPr/>
        </p:nvSpPr>
        <p:spPr bwMode="auto">
          <a:xfrm>
            <a:off x="914400" y="434340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0" name="Rectangle 33" descr="浅色上对角线"/>
          <p:cNvSpPr>
            <a:spLocks noChangeArrowheads="1"/>
          </p:cNvSpPr>
          <p:nvPr/>
        </p:nvSpPr>
        <p:spPr bwMode="auto">
          <a:xfrm>
            <a:off x="1828800" y="1676400"/>
            <a:ext cx="64008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1" name="Rectangle 34" descr="浅色上对角线"/>
          <p:cNvSpPr>
            <a:spLocks noChangeArrowheads="1"/>
          </p:cNvSpPr>
          <p:nvPr/>
        </p:nvSpPr>
        <p:spPr bwMode="auto">
          <a:xfrm>
            <a:off x="1828800" y="3962400"/>
            <a:ext cx="64008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2" name="Rectangle 35" descr="浅色上对角线"/>
          <p:cNvSpPr>
            <a:spLocks noChangeArrowheads="1"/>
          </p:cNvSpPr>
          <p:nvPr/>
        </p:nvSpPr>
        <p:spPr bwMode="auto">
          <a:xfrm>
            <a:off x="2743200" y="2057400"/>
            <a:ext cx="54864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3" name="Rectangle 36" descr="浅色上对角线"/>
          <p:cNvSpPr>
            <a:spLocks noChangeArrowheads="1"/>
          </p:cNvSpPr>
          <p:nvPr/>
        </p:nvSpPr>
        <p:spPr bwMode="auto">
          <a:xfrm>
            <a:off x="2743200" y="3200400"/>
            <a:ext cx="54864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4" name="Rectangle 37" descr="浅色上对角线"/>
          <p:cNvSpPr>
            <a:spLocks noChangeArrowheads="1"/>
          </p:cNvSpPr>
          <p:nvPr/>
        </p:nvSpPr>
        <p:spPr bwMode="auto">
          <a:xfrm>
            <a:off x="4572000" y="2819400"/>
            <a:ext cx="36576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5" name="Rectangle 38" descr="浅色上对角线"/>
          <p:cNvSpPr>
            <a:spLocks noChangeArrowheads="1"/>
          </p:cNvSpPr>
          <p:nvPr/>
        </p:nvSpPr>
        <p:spPr bwMode="auto">
          <a:xfrm>
            <a:off x="4572000" y="3581400"/>
            <a:ext cx="36576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56" name="Rectangle 39" descr="浅色上对角线"/>
          <p:cNvSpPr>
            <a:spLocks noChangeArrowheads="1"/>
          </p:cNvSpPr>
          <p:nvPr/>
        </p:nvSpPr>
        <p:spPr bwMode="auto">
          <a:xfrm>
            <a:off x="4572000" y="4343400"/>
            <a:ext cx="36576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2F606E8-4032-49B2-A080-6AB5360F6779}" type="datetime3">
              <a:rPr kumimoji="0" lang="zh-CN" altLang="en-US" sz="1400" smtClean="0"/>
              <a:pPr eaLnBrk="1" hangingPunct="1"/>
              <a:t>2016年11月14日星期一</a:t>
            </a:fld>
            <a:endParaRPr kumimoji="0" lang="en-US" altLang="zh-CN" sz="1400" smtClean="0"/>
          </a:p>
        </p:txBody>
      </p:sp>
      <p:sp>
        <p:nvSpPr>
          <p:cNvPr id="409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0964" name="Rectangle 61"/>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sp>
        <p:nvSpPr>
          <p:cNvPr id="287806" name="Rectangle 62"/>
          <p:cNvSpPr>
            <a:spLocks noGrp="1" noChangeArrowheads="1"/>
          </p:cNvSpPr>
          <p:nvPr>
            <p:ph type="body" idx="1"/>
          </p:nvPr>
        </p:nvSpPr>
        <p:spPr>
          <a:xfrm>
            <a:off x="457200" y="838200"/>
            <a:ext cx="8153400" cy="5111750"/>
          </a:xfrm>
        </p:spPr>
        <p:txBody>
          <a:bodyPr/>
          <a:lstStyle/>
          <a:p>
            <a:pPr eaLnBrk="1" hangingPunct="1">
              <a:buFontTx/>
              <a:buNone/>
            </a:pPr>
            <a:r>
              <a:rPr lang="en-US" altLang="zh-CN" sz="2800" b="1" smtClean="0">
                <a:latin typeface="Times New Roman" pitchFamily="18" charset="0"/>
              </a:rPr>
              <a:t>⑶</a:t>
            </a:r>
            <a:r>
              <a:rPr lang="zh-CN" altLang="en-US" sz="2800" b="1" smtClean="0">
                <a:latin typeface="Times New Roman" pitchFamily="18" charset="0"/>
              </a:rPr>
              <a:t>边界对齐的数据存放方法</a:t>
            </a:r>
          </a:p>
          <a:p>
            <a:pPr eaLnBrk="1" hangingPunct="1">
              <a:buFontTx/>
              <a:buNone/>
            </a:pPr>
            <a:r>
              <a:rPr lang="zh-CN" altLang="en-US" sz="2800" b="1" smtClean="0">
                <a:latin typeface="Times New Roman" pitchFamily="18" charset="0"/>
              </a:rPr>
              <a:t>            双字地址的最末三个二进制位必须为</a:t>
            </a:r>
            <a:r>
              <a:rPr lang="en-US" altLang="zh-CN" sz="2800" b="1" smtClean="0">
                <a:solidFill>
                  <a:srgbClr val="FF3300"/>
                </a:solidFill>
                <a:latin typeface="Times New Roman" pitchFamily="18" charset="0"/>
              </a:rPr>
              <a:t>000</a:t>
            </a:r>
            <a:r>
              <a:rPr lang="zh-CN" altLang="en-US" sz="2800" b="1" smtClean="0">
                <a:latin typeface="Times New Roman" pitchFamily="18" charset="0"/>
              </a:rPr>
              <a:t>，单字地址的最末两位必须为</a:t>
            </a:r>
            <a:r>
              <a:rPr lang="en-US" altLang="zh-CN" sz="2800" b="1" smtClean="0">
                <a:solidFill>
                  <a:srgbClr val="FF3300"/>
                </a:solidFill>
                <a:latin typeface="Times New Roman" pitchFamily="18" charset="0"/>
              </a:rPr>
              <a:t>00</a:t>
            </a:r>
            <a:r>
              <a:rPr lang="zh-CN" altLang="en-US" sz="2800" b="1" smtClean="0">
                <a:latin typeface="Times New Roman" pitchFamily="18" charset="0"/>
              </a:rPr>
              <a:t>，半字地址的最末一位必须为</a:t>
            </a:r>
            <a:r>
              <a:rPr lang="en-US" altLang="zh-CN" sz="2800" b="1" smtClean="0">
                <a:solidFill>
                  <a:srgbClr val="FF3300"/>
                </a:solidFill>
                <a:latin typeface="Times New Roman" pitchFamily="18" charset="0"/>
              </a:rPr>
              <a:t>0</a:t>
            </a:r>
            <a:r>
              <a:rPr lang="zh-CN" altLang="en-US" sz="2800" b="1" smtClean="0">
                <a:latin typeface="Times New Roman" pitchFamily="18" charset="0"/>
              </a:rPr>
              <a:t>。它能够保证无论访问双字、单字、半字或字节，都在一个存取周期内完成，尽管存储器资源仍然有浪费，但是浪费比第⑵种存放方法要少得多。</a:t>
            </a:r>
          </a:p>
          <a:p>
            <a:pPr eaLnBrk="1" hangingPunct="1">
              <a:buFontTx/>
              <a:buNone/>
            </a:pPr>
            <a:endParaRPr lang="zh-CN" altLang="en-US" sz="2800" b="1" smtClean="0">
              <a:solidFill>
                <a:schemeClr val="tx2"/>
              </a:solidFill>
              <a:latin typeface="Times New Roman" pitchFamily="18" charset="0"/>
            </a:endParaRPr>
          </a:p>
          <a:p>
            <a:pPr eaLnBrk="1" hangingPunct="1">
              <a:buFontTx/>
              <a:buNone/>
            </a:pPr>
            <a:r>
              <a:rPr lang="zh-CN" altLang="en-US" sz="2800" b="1" smtClean="0">
                <a:solidFill>
                  <a:schemeClr val="tx2"/>
                </a:solidFill>
                <a:latin typeface="Times New Roman" pitchFamily="18" charset="0"/>
              </a:rPr>
              <a:t>此方法的目的是：保证</a:t>
            </a:r>
            <a:r>
              <a:rPr lang="en-US" altLang="zh-CN" sz="2800" b="1" smtClean="0">
                <a:solidFill>
                  <a:schemeClr val="tx2"/>
                </a:solidFill>
                <a:latin typeface="Times New Roman" pitchFamily="18" charset="0"/>
              </a:rPr>
              <a:t>EA</a:t>
            </a:r>
            <a:r>
              <a:rPr lang="zh-CN" altLang="en-US" sz="2800" b="1" smtClean="0">
                <a:solidFill>
                  <a:schemeClr val="tx2"/>
                </a:solidFill>
                <a:latin typeface="Times New Roman" pitchFamily="18" charset="0"/>
              </a:rPr>
              <a:t>所指向（要访问）的数据在同一个存储字里。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8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0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AAEC456-A833-4918-AECD-47C12AEC098B}" type="datetime3">
              <a:rPr kumimoji="0" lang="zh-CN" altLang="en-US" sz="1400" smtClean="0"/>
              <a:pPr eaLnBrk="1" hangingPunct="1"/>
              <a:t>2016年11月14日星期一</a:t>
            </a:fld>
            <a:endParaRPr kumimoji="0" lang="en-US" altLang="zh-CN" sz="1400" smtClean="0"/>
          </a:p>
        </p:txBody>
      </p:sp>
      <p:sp>
        <p:nvSpPr>
          <p:cNvPr id="4198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1989" name="Rectangle 61"/>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5.2</a:t>
            </a:r>
            <a:r>
              <a:rPr lang="en-US" altLang="zh-CN" sz="2400" smtClean="0">
                <a:latin typeface="宋体" pitchFamily="2" charset="-122"/>
                <a:cs typeface="Times New Roman" pitchFamily="18" charset="0"/>
              </a:rPr>
              <a:t> </a:t>
            </a:r>
            <a:r>
              <a:rPr lang="zh-CN" altLang="en-US" sz="2400" smtClean="0">
                <a:latin typeface="宋体" pitchFamily="2" charset="-122"/>
              </a:rPr>
              <a:t>主存储器</a:t>
            </a:r>
            <a:r>
              <a:rPr lang="zh-CN" altLang="en-US" sz="2400" smtClean="0">
                <a:latin typeface="宋体" pitchFamily="2" charset="-122"/>
                <a:cs typeface="Times New Roman" pitchFamily="18" charset="0"/>
              </a:rPr>
              <a:t>的</a:t>
            </a:r>
            <a:r>
              <a:rPr lang="zh-CN" altLang="en-US" sz="2400" smtClean="0">
                <a:latin typeface="宋体" pitchFamily="2" charset="-122"/>
              </a:rPr>
              <a:t>组织</a:t>
            </a:r>
            <a:endParaRPr lang="zh-CN" altLang="en-US" sz="2400" smtClean="0">
              <a:latin typeface="宋体" pitchFamily="2" charset="-122"/>
              <a:cs typeface="Times New Roman" pitchFamily="18" charset="0"/>
            </a:endParaRPr>
          </a:p>
        </p:txBody>
      </p:sp>
      <p:grpSp>
        <p:nvGrpSpPr>
          <p:cNvPr id="2" name="组合 1"/>
          <p:cNvGrpSpPr/>
          <p:nvPr/>
        </p:nvGrpSpPr>
        <p:grpSpPr>
          <a:xfrm>
            <a:off x="1490464" y="2209800"/>
            <a:ext cx="7330008" cy="2419350"/>
            <a:chOff x="914400" y="2209800"/>
            <a:chExt cx="7330008" cy="2419350"/>
          </a:xfrm>
        </p:grpSpPr>
        <p:grpSp>
          <p:nvGrpSpPr>
            <p:cNvPr id="41988" name="Group 2"/>
            <p:cNvGrpSpPr>
              <a:grpSpLocks/>
            </p:cNvGrpSpPr>
            <p:nvPr/>
          </p:nvGrpSpPr>
          <p:grpSpPr bwMode="auto">
            <a:xfrm>
              <a:off x="927620" y="2209800"/>
              <a:ext cx="7316788" cy="2419350"/>
              <a:chOff x="588" y="984"/>
              <a:chExt cx="4609" cy="1524"/>
            </a:xfrm>
          </p:grpSpPr>
          <p:grpSp>
            <p:nvGrpSpPr>
              <p:cNvPr id="42003" name="Group 3"/>
              <p:cNvGrpSpPr>
                <a:grpSpLocks/>
              </p:cNvGrpSpPr>
              <p:nvPr/>
            </p:nvGrpSpPr>
            <p:grpSpPr bwMode="auto">
              <a:xfrm>
                <a:off x="588" y="1020"/>
                <a:ext cx="4609" cy="1488"/>
                <a:chOff x="576" y="2112"/>
                <a:chExt cx="4609" cy="1488"/>
              </a:xfrm>
            </p:grpSpPr>
            <p:sp>
              <p:nvSpPr>
                <p:cNvPr id="42044" name="Rectangle 4"/>
                <p:cNvSpPr>
                  <a:spLocks noChangeArrowheads="1"/>
                </p:cNvSpPr>
                <p:nvPr/>
              </p:nvSpPr>
              <p:spPr bwMode="auto">
                <a:xfrm>
                  <a:off x="576" y="2352"/>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45" name="Rectangle 5"/>
                <p:cNvSpPr>
                  <a:spLocks noChangeArrowheads="1"/>
                </p:cNvSpPr>
                <p:nvPr/>
              </p:nvSpPr>
              <p:spPr bwMode="auto">
                <a:xfrm>
                  <a:off x="576" y="2592"/>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46" name="Rectangle 6"/>
                <p:cNvSpPr>
                  <a:spLocks noChangeArrowheads="1"/>
                </p:cNvSpPr>
                <p:nvPr/>
              </p:nvSpPr>
              <p:spPr bwMode="auto">
                <a:xfrm>
                  <a:off x="576" y="2832"/>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47" name="Rectangle 7"/>
                <p:cNvSpPr>
                  <a:spLocks noChangeArrowheads="1"/>
                </p:cNvSpPr>
                <p:nvPr/>
              </p:nvSpPr>
              <p:spPr bwMode="auto">
                <a:xfrm>
                  <a:off x="576" y="3072"/>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48" name="Line 8"/>
                <p:cNvSpPr>
                  <a:spLocks noChangeShapeType="1"/>
                </p:cNvSpPr>
                <p:nvPr/>
              </p:nvSpPr>
              <p:spPr bwMode="auto">
                <a:xfrm>
                  <a:off x="576" y="3264"/>
                  <a:ext cx="1" cy="24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49" name="Line 9"/>
                <p:cNvSpPr>
                  <a:spLocks noChangeShapeType="1"/>
                </p:cNvSpPr>
                <p:nvPr/>
              </p:nvSpPr>
              <p:spPr bwMode="auto">
                <a:xfrm>
                  <a:off x="5184" y="3216"/>
                  <a:ext cx="1"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0" name="Line 10"/>
                <p:cNvSpPr>
                  <a:spLocks noChangeShapeType="1"/>
                </p:cNvSpPr>
                <p:nvPr/>
              </p:nvSpPr>
              <p:spPr bwMode="auto">
                <a:xfrm>
                  <a:off x="3840" y="3456"/>
                  <a:ext cx="1344" cy="1"/>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1" name="Line 11"/>
                <p:cNvSpPr>
                  <a:spLocks noChangeShapeType="1"/>
                </p:cNvSpPr>
                <p:nvPr/>
              </p:nvSpPr>
              <p:spPr bwMode="auto">
                <a:xfrm flipH="1">
                  <a:off x="576" y="3456"/>
                  <a:ext cx="1296" cy="1"/>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2" name="Text Box 12"/>
                <p:cNvSpPr txBox="1">
                  <a:spLocks noChangeArrowheads="1"/>
                </p:cNvSpPr>
                <p:nvPr/>
              </p:nvSpPr>
              <p:spPr bwMode="auto">
                <a:xfrm>
                  <a:off x="1824" y="3312"/>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t>存储字</a:t>
                  </a:r>
                  <a:r>
                    <a:rPr lang="en-US" altLang="zh-CN"/>
                    <a:t>64</a:t>
                  </a:r>
                  <a:r>
                    <a:rPr lang="zh-CN" altLang="en-US"/>
                    <a:t>位（</a:t>
                  </a:r>
                  <a:r>
                    <a:rPr lang="en-US" altLang="zh-CN"/>
                    <a:t>8</a:t>
                  </a:r>
                  <a:r>
                    <a:rPr lang="zh-CN" altLang="en-US"/>
                    <a:t>个字节）</a:t>
                  </a:r>
                </a:p>
              </p:txBody>
            </p:sp>
            <p:sp>
              <p:nvSpPr>
                <p:cNvPr id="42053" name="Line 13"/>
                <p:cNvSpPr>
                  <a:spLocks noChangeShapeType="1"/>
                </p:cNvSpPr>
                <p:nvPr/>
              </p:nvSpPr>
              <p:spPr bwMode="auto">
                <a:xfrm>
                  <a:off x="2880"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4" name="Line 14"/>
                <p:cNvSpPr>
                  <a:spLocks noChangeShapeType="1"/>
                </p:cNvSpPr>
                <p:nvPr/>
              </p:nvSpPr>
              <p:spPr bwMode="auto">
                <a:xfrm>
                  <a:off x="3456"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5" name="Line 15"/>
                <p:cNvSpPr>
                  <a:spLocks noChangeShapeType="1"/>
                </p:cNvSpPr>
                <p:nvPr/>
              </p:nvSpPr>
              <p:spPr bwMode="auto">
                <a:xfrm>
                  <a:off x="4032"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6" name="Line 16"/>
                <p:cNvSpPr>
                  <a:spLocks noChangeShapeType="1"/>
                </p:cNvSpPr>
                <p:nvPr/>
              </p:nvSpPr>
              <p:spPr bwMode="auto">
                <a:xfrm>
                  <a:off x="4608"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7" name="Line 17"/>
                <p:cNvSpPr>
                  <a:spLocks noChangeShapeType="1"/>
                </p:cNvSpPr>
                <p:nvPr/>
              </p:nvSpPr>
              <p:spPr bwMode="auto">
                <a:xfrm>
                  <a:off x="1152"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8" name="Line 18"/>
                <p:cNvSpPr>
                  <a:spLocks noChangeShapeType="1"/>
                </p:cNvSpPr>
                <p:nvPr/>
              </p:nvSpPr>
              <p:spPr bwMode="auto">
                <a:xfrm>
                  <a:off x="1728"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59" name="Line 19"/>
                <p:cNvSpPr>
                  <a:spLocks noChangeShapeType="1"/>
                </p:cNvSpPr>
                <p:nvPr/>
              </p:nvSpPr>
              <p:spPr bwMode="auto">
                <a:xfrm>
                  <a:off x="2304" y="2112"/>
                  <a:ext cx="1" cy="1200"/>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60" name="Rectangle 20"/>
                <p:cNvSpPr>
                  <a:spLocks noChangeArrowheads="1"/>
                </p:cNvSpPr>
                <p:nvPr/>
              </p:nvSpPr>
              <p:spPr bwMode="auto">
                <a:xfrm>
                  <a:off x="576" y="2112"/>
                  <a:ext cx="4608" cy="240"/>
                </a:xfrm>
                <a:prstGeom prst="rect">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2004" name="Text Box 21"/>
              <p:cNvSpPr txBox="1">
                <a:spLocks noChangeArrowheads="1"/>
              </p:cNvSpPr>
              <p:nvPr/>
            </p:nvSpPr>
            <p:spPr bwMode="auto">
              <a:xfrm>
                <a:off x="636" y="98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0</a:t>
                </a:r>
              </a:p>
            </p:txBody>
          </p:sp>
          <p:sp>
            <p:nvSpPr>
              <p:cNvPr id="42005" name="Text Box 22"/>
              <p:cNvSpPr txBox="1">
                <a:spLocks noChangeArrowheads="1"/>
              </p:cNvSpPr>
              <p:nvPr/>
            </p:nvSpPr>
            <p:spPr bwMode="auto">
              <a:xfrm>
                <a:off x="1212" y="99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a:t>
                </a:r>
              </a:p>
            </p:txBody>
          </p:sp>
          <p:sp>
            <p:nvSpPr>
              <p:cNvPr id="42006" name="Text Box 23"/>
              <p:cNvSpPr txBox="1">
                <a:spLocks noChangeArrowheads="1"/>
              </p:cNvSpPr>
              <p:nvPr/>
            </p:nvSpPr>
            <p:spPr bwMode="auto">
              <a:xfrm>
                <a:off x="648"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8</a:t>
                </a:r>
              </a:p>
            </p:txBody>
          </p:sp>
          <p:sp>
            <p:nvSpPr>
              <p:cNvPr id="42007" name="Text Box 24"/>
              <p:cNvSpPr txBox="1">
                <a:spLocks noChangeArrowheads="1"/>
              </p:cNvSpPr>
              <p:nvPr/>
            </p:nvSpPr>
            <p:spPr bwMode="auto">
              <a:xfrm>
                <a:off x="648" y="14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16</a:t>
                </a:r>
              </a:p>
            </p:txBody>
          </p:sp>
          <p:sp>
            <p:nvSpPr>
              <p:cNvPr id="42008" name="Text Box 25"/>
              <p:cNvSpPr txBox="1">
                <a:spLocks noChangeArrowheads="1"/>
              </p:cNvSpPr>
              <p:nvPr/>
            </p:nvSpPr>
            <p:spPr bwMode="auto">
              <a:xfrm>
                <a:off x="648" y="17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24</a:t>
                </a:r>
              </a:p>
            </p:txBody>
          </p:sp>
          <p:sp>
            <p:nvSpPr>
              <p:cNvPr id="42009" name="Text Box 26"/>
              <p:cNvSpPr txBox="1">
                <a:spLocks noChangeArrowheads="1"/>
              </p:cNvSpPr>
              <p:nvPr/>
            </p:nvSpPr>
            <p:spPr bwMode="auto">
              <a:xfrm>
                <a:off x="648"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32</a:t>
                </a:r>
              </a:p>
            </p:txBody>
          </p:sp>
          <p:sp>
            <p:nvSpPr>
              <p:cNvPr id="42010" name="Text Box 27"/>
              <p:cNvSpPr txBox="1">
                <a:spLocks noChangeArrowheads="1"/>
              </p:cNvSpPr>
              <p:nvPr/>
            </p:nvSpPr>
            <p:spPr bwMode="auto">
              <a:xfrm>
                <a:off x="1188"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9</a:t>
                </a:r>
              </a:p>
            </p:txBody>
          </p:sp>
          <p:sp>
            <p:nvSpPr>
              <p:cNvPr id="42011" name="Text Box 28"/>
              <p:cNvSpPr txBox="1">
                <a:spLocks noChangeArrowheads="1"/>
              </p:cNvSpPr>
              <p:nvPr/>
            </p:nvSpPr>
            <p:spPr bwMode="auto">
              <a:xfrm>
                <a:off x="1188" y="14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17</a:t>
                </a:r>
              </a:p>
            </p:txBody>
          </p:sp>
          <p:sp>
            <p:nvSpPr>
              <p:cNvPr id="42012" name="Text Box 29"/>
              <p:cNvSpPr txBox="1">
                <a:spLocks noChangeArrowheads="1"/>
              </p:cNvSpPr>
              <p:nvPr/>
            </p:nvSpPr>
            <p:spPr bwMode="auto">
              <a:xfrm>
                <a:off x="1188" y="17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25</a:t>
                </a:r>
              </a:p>
            </p:txBody>
          </p:sp>
          <p:sp>
            <p:nvSpPr>
              <p:cNvPr id="42013" name="Text Box 30"/>
              <p:cNvSpPr txBox="1">
                <a:spLocks noChangeArrowheads="1"/>
              </p:cNvSpPr>
              <p:nvPr/>
            </p:nvSpPr>
            <p:spPr bwMode="auto">
              <a:xfrm>
                <a:off x="1188"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33</a:t>
                </a:r>
              </a:p>
            </p:txBody>
          </p:sp>
          <p:sp>
            <p:nvSpPr>
              <p:cNvPr id="42014" name="Text Box 31"/>
              <p:cNvSpPr txBox="1">
                <a:spLocks noChangeArrowheads="1"/>
              </p:cNvSpPr>
              <p:nvPr/>
            </p:nvSpPr>
            <p:spPr bwMode="auto">
              <a:xfrm>
                <a:off x="1812" y="10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a:t>
                </a:r>
              </a:p>
            </p:txBody>
          </p:sp>
          <p:sp>
            <p:nvSpPr>
              <p:cNvPr id="42015" name="Text Box 32"/>
              <p:cNvSpPr txBox="1">
                <a:spLocks noChangeArrowheads="1"/>
              </p:cNvSpPr>
              <p:nvPr/>
            </p:nvSpPr>
            <p:spPr bwMode="auto">
              <a:xfrm>
                <a:off x="1812"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10</a:t>
                </a:r>
              </a:p>
            </p:txBody>
          </p:sp>
          <p:sp>
            <p:nvSpPr>
              <p:cNvPr id="42016" name="Text Box 33"/>
              <p:cNvSpPr txBox="1">
                <a:spLocks noChangeArrowheads="1"/>
              </p:cNvSpPr>
              <p:nvPr/>
            </p:nvSpPr>
            <p:spPr bwMode="auto">
              <a:xfrm>
                <a:off x="1812"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18</a:t>
                </a:r>
              </a:p>
            </p:txBody>
          </p:sp>
          <p:sp>
            <p:nvSpPr>
              <p:cNvPr id="42017" name="Text Box 34"/>
              <p:cNvSpPr txBox="1">
                <a:spLocks noChangeArrowheads="1"/>
              </p:cNvSpPr>
              <p:nvPr/>
            </p:nvSpPr>
            <p:spPr bwMode="auto">
              <a:xfrm>
                <a:off x="2364" y="99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a:t>
                </a:r>
              </a:p>
            </p:txBody>
          </p:sp>
          <p:sp>
            <p:nvSpPr>
              <p:cNvPr id="42018" name="Text Box 35"/>
              <p:cNvSpPr txBox="1">
                <a:spLocks noChangeArrowheads="1"/>
              </p:cNvSpPr>
              <p:nvPr/>
            </p:nvSpPr>
            <p:spPr bwMode="auto">
              <a:xfrm>
                <a:off x="2376"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11</a:t>
                </a:r>
              </a:p>
            </p:txBody>
          </p:sp>
          <p:sp>
            <p:nvSpPr>
              <p:cNvPr id="42019" name="Text Box 36"/>
              <p:cNvSpPr txBox="1">
                <a:spLocks noChangeArrowheads="1"/>
              </p:cNvSpPr>
              <p:nvPr/>
            </p:nvSpPr>
            <p:spPr bwMode="auto">
              <a:xfrm>
                <a:off x="2364" y="14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19</a:t>
                </a:r>
              </a:p>
            </p:txBody>
          </p:sp>
          <p:sp>
            <p:nvSpPr>
              <p:cNvPr id="42020" name="Text Box 37"/>
              <p:cNvSpPr txBox="1">
                <a:spLocks noChangeArrowheads="1"/>
              </p:cNvSpPr>
              <p:nvPr/>
            </p:nvSpPr>
            <p:spPr bwMode="auto">
              <a:xfrm>
                <a:off x="2952" y="98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4</a:t>
                </a:r>
              </a:p>
            </p:txBody>
          </p:sp>
          <p:sp>
            <p:nvSpPr>
              <p:cNvPr id="42021" name="Text Box 38"/>
              <p:cNvSpPr txBox="1">
                <a:spLocks noChangeArrowheads="1"/>
              </p:cNvSpPr>
              <p:nvPr/>
            </p:nvSpPr>
            <p:spPr bwMode="auto">
              <a:xfrm>
                <a:off x="2952" y="122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12</a:t>
                </a:r>
              </a:p>
            </p:txBody>
          </p:sp>
          <p:sp>
            <p:nvSpPr>
              <p:cNvPr id="42022" name="Text Box 39"/>
              <p:cNvSpPr txBox="1">
                <a:spLocks noChangeArrowheads="1"/>
              </p:cNvSpPr>
              <p:nvPr/>
            </p:nvSpPr>
            <p:spPr bwMode="auto">
              <a:xfrm>
                <a:off x="2952" y="14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20</a:t>
                </a:r>
              </a:p>
            </p:txBody>
          </p:sp>
          <p:sp>
            <p:nvSpPr>
              <p:cNvPr id="42023" name="Text Box 40"/>
              <p:cNvSpPr txBox="1">
                <a:spLocks noChangeArrowheads="1"/>
              </p:cNvSpPr>
              <p:nvPr/>
            </p:nvSpPr>
            <p:spPr bwMode="auto">
              <a:xfrm>
                <a:off x="3528" y="10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5</a:t>
                </a:r>
              </a:p>
            </p:txBody>
          </p:sp>
          <p:sp>
            <p:nvSpPr>
              <p:cNvPr id="42024" name="Text Box 41"/>
              <p:cNvSpPr txBox="1">
                <a:spLocks noChangeArrowheads="1"/>
              </p:cNvSpPr>
              <p:nvPr/>
            </p:nvSpPr>
            <p:spPr bwMode="auto">
              <a:xfrm>
                <a:off x="3528" y="12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13</a:t>
                </a:r>
              </a:p>
            </p:txBody>
          </p:sp>
          <p:sp>
            <p:nvSpPr>
              <p:cNvPr id="42025" name="Text Box 42"/>
              <p:cNvSpPr txBox="1">
                <a:spLocks noChangeArrowheads="1"/>
              </p:cNvSpPr>
              <p:nvPr/>
            </p:nvSpPr>
            <p:spPr bwMode="auto">
              <a:xfrm>
                <a:off x="3528"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21</a:t>
                </a:r>
              </a:p>
            </p:txBody>
          </p:sp>
          <p:sp>
            <p:nvSpPr>
              <p:cNvPr id="42026" name="Text Box 43"/>
              <p:cNvSpPr txBox="1">
                <a:spLocks noChangeArrowheads="1"/>
              </p:cNvSpPr>
              <p:nvPr/>
            </p:nvSpPr>
            <p:spPr bwMode="auto">
              <a:xfrm>
                <a:off x="4116" y="98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6</a:t>
                </a:r>
              </a:p>
            </p:txBody>
          </p:sp>
          <p:sp>
            <p:nvSpPr>
              <p:cNvPr id="42027" name="Text Box 44"/>
              <p:cNvSpPr txBox="1">
                <a:spLocks noChangeArrowheads="1"/>
              </p:cNvSpPr>
              <p:nvPr/>
            </p:nvSpPr>
            <p:spPr bwMode="auto">
              <a:xfrm>
                <a:off x="4116" y="122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14</a:t>
                </a:r>
              </a:p>
            </p:txBody>
          </p:sp>
          <p:sp>
            <p:nvSpPr>
              <p:cNvPr id="42028" name="Text Box 45"/>
              <p:cNvSpPr txBox="1">
                <a:spLocks noChangeArrowheads="1"/>
              </p:cNvSpPr>
              <p:nvPr/>
            </p:nvSpPr>
            <p:spPr bwMode="auto">
              <a:xfrm>
                <a:off x="4116" y="14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22</a:t>
                </a:r>
              </a:p>
            </p:txBody>
          </p:sp>
          <p:sp>
            <p:nvSpPr>
              <p:cNvPr id="42029" name="Text Box 46"/>
              <p:cNvSpPr txBox="1">
                <a:spLocks noChangeArrowheads="1"/>
              </p:cNvSpPr>
              <p:nvPr/>
            </p:nvSpPr>
            <p:spPr bwMode="auto">
              <a:xfrm>
                <a:off x="4692" y="100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7</a:t>
                </a:r>
              </a:p>
            </p:txBody>
          </p:sp>
          <p:sp>
            <p:nvSpPr>
              <p:cNvPr id="42030" name="Text Box 47"/>
              <p:cNvSpPr txBox="1">
                <a:spLocks noChangeArrowheads="1"/>
              </p:cNvSpPr>
              <p:nvPr/>
            </p:nvSpPr>
            <p:spPr bwMode="auto">
              <a:xfrm>
                <a:off x="4680" y="123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15</a:t>
                </a:r>
              </a:p>
            </p:txBody>
          </p:sp>
          <p:sp>
            <p:nvSpPr>
              <p:cNvPr id="42031" name="Text Box 48"/>
              <p:cNvSpPr txBox="1">
                <a:spLocks noChangeArrowheads="1"/>
              </p:cNvSpPr>
              <p:nvPr/>
            </p:nvSpPr>
            <p:spPr bwMode="auto">
              <a:xfrm>
                <a:off x="4692"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23</a:t>
                </a:r>
              </a:p>
            </p:txBody>
          </p:sp>
          <p:sp>
            <p:nvSpPr>
              <p:cNvPr id="42032" name="Text Box 49"/>
              <p:cNvSpPr txBox="1">
                <a:spLocks noChangeArrowheads="1"/>
              </p:cNvSpPr>
              <p:nvPr/>
            </p:nvSpPr>
            <p:spPr bwMode="auto">
              <a:xfrm>
                <a:off x="1812" y="170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26</a:t>
                </a:r>
              </a:p>
            </p:txBody>
          </p:sp>
          <p:sp>
            <p:nvSpPr>
              <p:cNvPr id="42033" name="Text Box 50"/>
              <p:cNvSpPr txBox="1">
                <a:spLocks noChangeArrowheads="1"/>
              </p:cNvSpPr>
              <p:nvPr/>
            </p:nvSpPr>
            <p:spPr bwMode="auto">
              <a:xfrm>
                <a:off x="1812"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34</a:t>
                </a:r>
              </a:p>
            </p:txBody>
          </p:sp>
          <p:sp>
            <p:nvSpPr>
              <p:cNvPr id="42034" name="Text Box 51"/>
              <p:cNvSpPr txBox="1">
                <a:spLocks noChangeArrowheads="1"/>
              </p:cNvSpPr>
              <p:nvPr/>
            </p:nvSpPr>
            <p:spPr bwMode="auto">
              <a:xfrm>
                <a:off x="2388" y="170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27</a:t>
                </a:r>
              </a:p>
            </p:txBody>
          </p:sp>
          <p:sp>
            <p:nvSpPr>
              <p:cNvPr id="42035" name="Text Box 52"/>
              <p:cNvSpPr txBox="1">
                <a:spLocks noChangeArrowheads="1"/>
              </p:cNvSpPr>
              <p:nvPr/>
            </p:nvSpPr>
            <p:spPr bwMode="auto">
              <a:xfrm>
                <a:off x="2964" y="17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28</a:t>
                </a:r>
              </a:p>
            </p:txBody>
          </p:sp>
          <p:sp>
            <p:nvSpPr>
              <p:cNvPr id="42036" name="Text Box 53"/>
              <p:cNvSpPr txBox="1">
                <a:spLocks noChangeArrowheads="1"/>
              </p:cNvSpPr>
              <p:nvPr/>
            </p:nvSpPr>
            <p:spPr bwMode="auto">
              <a:xfrm>
                <a:off x="2964"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36</a:t>
                </a:r>
              </a:p>
            </p:txBody>
          </p:sp>
          <p:sp>
            <p:nvSpPr>
              <p:cNvPr id="42037" name="Text Box 54"/>
              <p:cNvSpPr txBox="1">
                <a:spLocks noChangeArrowheads="1"/>
              </p:cNvSpPr>
              <p:nvPr/>
            </p:nvSpPr>
            <p:spPr bwMode="auto">
              <a:xfrm>
                <a:off x="2388" y="194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35</a:t>
                </a:r>
              </a:p>
            </p:txBody>
          </p:sp>
          <p:sp>
            <p:nvSpPr>
              <p:cNvPr id="42038" name="Text Box 55"/>
              <p:cNvSpPr txBox="1">
                <a:spLocks noChangeArrowheads="1"/>
              </p:cNvSpPr>
              <p:nvPr/>
            </p:nvSpPr>
            <p:spPr bwMode="auto">
              <a:xfrm>
                <a:off x="3528" y="17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29</a:t>
                </a:r>
              </a:p>
            </p:txBody>
          </p:sp>
          <p:sp>
            <p:nvSpPr>
              <p:cNvPr id="42039" name="Text Box 56"/>
              <p:cNvSpPr txBox="1">
                <a:spLocks noChangeArrowheads="1"/>
              </p:cNvSpPr>
              <p:nvPr/>
            </p:nvSpPr>
            <p:spPr bwMode="auto">
              <a:xfrm>
                <a:off x="3528" y="19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37</a:t>
                </a:r>
              </a:p>
            </p:txBody>
          </p:sp>
          <p:sp>
            <p:nvSpPr>
              <p:cNvPr id="42040" name="Text Box 57"/>
              <p:cNvSpPr txBox="1">
                <a:spLocks noChangeArrowheads="1"/>
              </p:cNvSpPr>
              <p:nvPr/>
            </p:nvSpPr>
            <p:spPr bwMode="auto">
              <a:xfrm>
                <a:off x="4116" y="17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30</a:t>
                </a:r>
              </a:p>
            </p:txBody>
          </p:sp>
          <p:sp>
            <p:nvSpPr>
              <p:cNvPr id="42041" name="Text Box 58"/>
              <p:cNvSpPr txBox="1">
                <a:spLocks noChangeArrowheads="1"/>
              </p:cNvSpPr>
              <p:nvPr/>
            </p:nvSpPr>
            <p:spPr bwMode="auto">
              <a:xfrm>
                <a:off x="4716" y="172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31</a:t>
                </a:r>
              </a:p>
            </p:txBody>
          </p:sp>
          <p:sp>
            <p:nvSpPr>
              <p:cNvPr id="42042" name="Text Box 59"/>
              <p:cNvSpPr txBox="1">
                <a:spLocks noChangeArrowheads="1"/>
              </p:cNvSpPr>
              <p:nvPr/>
            </p:nvSpPr>
            <p:spPr bwMode="auto">
              <a:xfrm>
                <a:off x="4692"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39</a:t>
                </a:r>
              </a:p>
            </p:txBody>
          </p:sp>
          <p:sp>
            <p:nvSpPr>
              <p:cNvPr id="42043" name="Text Box 60"/>
              <p:cNvSpPr txBox="1">
                <a:spLocks noChangeArrowheads="1"/>
              </p:cNvSpPr>
              <p:nvPr/>
            </p:nvSpPr>
            <p:spPr bwMode="auto">
              <a:xfrm>
                <a:off x="4104" y="19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b="0"/>
                  <a:t>38</a:t>
                </a:r>
              </a:p>
            </p:txBody>
          </p:sp>
        </p:grpSp>
        <p:sp>
          <p:nvSpPr>
            <p:cNvPr id="41990" name="Rectangle 63"/>
            <p:cNvSpPr>
              <a:spLocks noChangeArrowheads="1"/>
            </p:cNvSpPr>
            <p:nvPr/>
          </p:nvSpPr>
          <p:spPr bwMode="auto">
            <a:xfrm>
              <a:off x="914400" y="226695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1B</a:t>
              </a:r>
              <a:endParaRPr lang="zh-CN" altLang="en-US" dirty="0"/>
            </a:p>
          </p:txBody>
        </p:sp>
        <p:sp>
          <p:nvSpPr>
            <p:cNvPr id="41991" name="Rectangle 64"/>
            <p:cNvSpPr>
              <a:spLocks noChangeArrowheads="1"/>
            </p:cNvSpPr>
            <p:nvPr/>
          </p:nvSpPr>
          <p:spPr bwMode="auto">
            <a:xfrm>
              <a:off x="4572000" y="3409950"/>
              <a:ext cx="914400" cy="381000"/>
            </a:xfrm>
            <a:prstGeom prst="rect">
              <a:avLst/>
            </a:prstGeom>
            <a:solidFill>
              <a:srgbClr val="FF99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1B</a:t>
              </a:r>
              <a:endParaRPr lang="zh-CN" altLang="en-US" dirty="0"/>
            </a:p>
          </p:txBody>
        </p:sp>
        <p:sp>
          <p:nvSpPr>
            <p:cNvPr id="41992" name="Rectangle 65"/>
            <p:cNvSpPr>
              <a:spLocks noChangeArrowheads="1"/>
            </p:cNvSpPr>
            <p:nvPr/>
          </p:nvSpPr>
          <p:spPr bwMode="auto">
            <a:xfrm>
              <a:off x="2743200" y="2266950"/>
              <a:ext cx="18288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2B</a:t>
              </a:r>
              <a:endParaRPr lang="zh-CN" altLang="en-US" dirty="0"/>
            </a:p>
          </p:txBody>
        </p:sp>
        <p:sp>
          <p:nvSpPr>
            <p:cNvPr id="41993" name="Rectangle 66"/>
            <p:cNvSpPr>
              <a:spLocks noChangeArrowheads="1"/>
            </p:cNvSpPr>
            <p:nvPr/>
          </p:nvSpPr>
          <p:spPr bwMode="auto">
            <a:xfrm>
              <a:off x="914400" y="2647950"/>
              <a:ext cx="7315200" cy="381000"/>
            </a:xfrm>
            <a:prstGeom prst="rect">
              <a:avLst/>
            </a:prstGeom>
            <a:solidFill>
              <a:srgbClr val="00CC99"/>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8B</a:t>
              </a:r>
              <a:endParaRPr lang="zh-CN" altLang="en-US" dirty="0"/>
            </a:p>
          </p:txBody>
        </p:sp>
        <p:sp>
          <p:nvSpPr>
            <p:cNvPr id="41994" name="Rectangle 67"/>
            <p:cNvSpPr>
              <a:spLocks noChangeArrowheads="1"/>
            </p:cNvSpPr>
            <p:nvPr/>
          </p:nvSpPr>
          <p:spPr bwMode="auto">
            <a:xfrm>
              <a:off x="914400" y="302895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4B</a:t>
              </a:r>
              <a:endParaRPr lang="zh-CN" altLang="en-US" dirty="0"/>
            </a:p>
          </p:txBody>
        </p:sp>
        <p:sp>
          <p:nvSpPr>
            <p:cNvPr id="41995" name="Rectangle 68"/>
            <p:cNvSpPr>
              <a:spLocks noChangeArrowheads="1"/>
            </p:cNvSpPr>
            <p:nvPr/>
          </p:nvSpPr>
          <p:spPr bwMode="auto">
            <a:xfrm>
              <a:off x="4572000" y="3028950"/>
              <a:ext cx="1828800" cy="381000"/>
            </a:xfrm>
            <a:prstGeom prst="rect">
              <a:avLst/>
            </a:prstGeom>
            <a:solidFill>
              <a:srgbClr val="FFFF00"/>
            </a:solidFill>
            <a:ln w="19050" cap="sq">
              <a:solidFill>
                <a:srgbClr val="5B53C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2B</a:t>
              </a:r>
              <a:endParaRPr lang="zh-CN" altLang="en-US" dirty="0"/>
            </a:p>
          </p:txBody>
        </p:sp>
        <p:sp>
          <p:nvSpPr>
            <p:cNvPr id="41996" name="Rectangle 69"/>
            <p:cNvSpPr>
              <a:spLocks noChangeArrowheads="1"/>
            </p:cNvSpPr>
            <p:nvPr/>
          </p:nvSpPr>
          <p:spPr bwMode="auto">
            <a:xfrm>
              <a:off x="914400" y="340995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4B</a:t>
              </a:r>
            </a:p>
          </p:txBody>
        </p:sp>
        <p:sp>
          <p:nvSpPr>
            <p:cNvPr id="41997" name="Rectangle 70"/>
            <p:cNvSpPr>
              <a:spLocks noChangeArrowheads="1"/>
            </p:cNvSpPr>
            <p:nvPr/>
          </p:nvSpPr>
          <p:spPr bwMode="auto">
            <a:xfrm>
              <a:off x="914400" y="3790950"/>
              <a:ext cx="3657600" cy="381000"/>
            </a:xfrm>
            <a:prstGeom prst="rect">
              <a:avLst/>
            </a:prstGeom>
            <a:solidFill>
              <a:srgbClr val="6666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t>4B</a:t>
              </a:r>
              <a:endParaRPr lang="zh-CN" altLang="en-US" dirty="0"/>
            </a:p>
          </p:txBody>
        </p:sp>
        <p:sp>
          <p:nvSpPr>
            <p:cNvPr id="41998" name="Rectangle 71" descr="浅色上对角线"/>
            <p:cNvSpPr>
              <a:spLocks noChangeArrowheads="1"/>
            </p:cNvSpPr>
            <p:nvPr/>
          </p:nvSpPr>
          <p:spPr bwMode="auto">
            <a:xfrm>
              <a:off x="1828800" y="2266950"/>
              <a:ext cx="9144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999" name="Rectangle 72" descr="浅色上对角线"/>
            <p:cNvSpPr>
              <a:spLocks noChangeArrowheads="1"/>
            </p:cNvSpPr>
            <p:nvPr/>
          </p:nvSpPr>
          <p:spPr bwMode="auto">
            <a:xfrm>
              <a:off x="4572000" y="2266950"/>
              <a:ext cx="36576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00" name="Rectangle 73" descr="浅色上对角线"/>
            <p:cNvSpPr>
              <a:spLocks noChangeArrowheads="1"/>
            </p:cNvSpPr>
            <p:nvPr/>
          </p:nvSpPr>
          <p:spPr bwMode="auto">
            <a:xfrm>
              <a:off x="5486400" y="3409950"/>
              <a:ext cx="27432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001" name="Rectangle 74" descr="浅色上对角线"/>
            <p:cNvSpPr>
              <a:spLocks noChangeArrowheads="1"/>
            </p:cNvSpPr>
            <p:nvPr/>
          </p:nvSpPr>
          <p:spPr bwMode="auto">
            <a:xfrm>
              <a:off x="6400800" y="3028950"/>
              <a:ext cx="1828800" cy="381000"/>
            </a:xfrm>
            <a:prstGeom prst="rect">
              <a:avLst/>
            </a:prstGeom>
            <a:pattFill prst="ltUpDiag">
              <a:fgClr>
                <a:schemeClr val="tx2"/>
              </a:fgClr>
              <a:bgClr>
                <a:schemeClr val="bg1"/>
              </a:bgClr>
            </a:patt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2002" name="Text Box 76"/>
          <p:cNvSpPr txBox="1">
            <a:spLocks noChangeArrowheads="1"/>
          </p:cNvSpPr>
          <p:nvPr/>
        </p:nvSpPr>
        <p:spPr bwMode="auto">
          <a:xfrm>
            <a:off x="539750" y="105251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3300"/>
                </a:solidFill>
              </a:rPr>
              <a:t>通过查看有效地址</a:t>
            </a:r>
            <a:r>
              <a:rPr lang="en-US" altLang="zh-CN">
                <a:solidFill>
                  <a:srgbClr val="FF3300"/>
                </a:solidFill>
              </a:rPr>
              <a:t>EA</a:t>
            </a:r>
            <a:r>
              <a:rPr lang="zh-CN" altLang="en-US">
                <a:solidFill>
                  <a:srgbClr val="FF3300"/>
                </a:solidFill>
              </a:rPr>
              <a:t>的尾部</a:t>
            </a:r>
            <a:r>
              <a:rPr lang="en-US" altLang="zh-CN">
                <a:solidFill>
                  <a:srgbClr val="FF3300"/>
                </a:solidFill>
              </a:rPr>
              <a:t>0</a:t>
            </a:r>
            <a:r>
              <a:rPr lang="zh-CN" altLang="en-US">
                <a:solidFill>
                  <a:srgbClr val="FF3300"/>
                </a:solidFill>
              </a:rPr>
              <a:t>的个数来确定要访问的数据占多少个字节。</a:t>
            </a:r>
          </a:p>
        </p:txBody>
      </p:sp>
      <p:sp>
        <p:nvSpPr>
          <p:cNvPr id="3" name="TextBox 2"/>
          <p:cNvSpPr txBox="1"/>
          <p:nvPr/>
        </p:nvSpPr>
        <p:spPr>
          <a:xfrm>
            <a:off x="107504" y="2247255"/>
            <a:ext cx="1382960" cy="461665"/>
          </a:xfrm>
          <a:prstGeom prst="rect">
            <a:avLst/>
          </a:prstGeom>
          <a:noFill/>
        </p:spPr>
        <p:txBody>
          <a:bodyPr wrap="square" rtlCol="0">
            <a:spAutoFit/>
          </a:bodyPr>
          <a:lstStyle/>
          <a:p>
            <a:r>
              <a:rPr lang="en-US" altLang="zh-CN" dirty="0" smtClean="0">
                <a:solidFill>
                  <a:srgbClr val="FF0000"/>
                </a:solidFill>
              </a:rPr>
              <a:t>000</a:t>
            </a:r>
            <a:r>
              <a:rPr lang="en-US" altLang="zh-CN" dirty="0" smtClean="0"/>
              <a:t>000</a:t>
            </a:r>
            <a:endParaRPr lang="zh-CN" altLang="en-US" dirty="0"/>
          </a:p>
        </p:txBody>
      </p:sp>
      <p:sp>
        <p:nvSpPr>
          <p:cNvPr id="79" name="TextBox 78"/>
          <p:cNvSpPr txBox="1"/>
          <p:nvPr/>
        </p:nvSpPr>
        <p:spPr>
          <a:xfrm>
            <a:off x="122312" y="2607295"/>
            <a:ext cx="1382960" cy="461665"/>
          </a:xfrm>
          <a:prstGeom prst="rect">
            <a:avLst/>
          </a:prstGeom>
          <a:noFill/>
        </p:spPr>
        <p:txBody>
          <a:bodyPr wrap="square" rtlCol="0">
            <a:spAutoFit/>
          </a:bodyPr>
          <a:lstStyle/>
          <a:p>
            <a:r>
              <a:rPr lang="en-US" altLang="zh-CN" dirty="0" smtClean="0">
                <a:solidFill>
                  <a:srgbClr val="FF0000"/>
                </a:solidFill>
              </a:rPr>
              <a:t>001</a:t>
            </a:r>
            <a:r>
              <a:rPr lang="en-US" altLang="zh-CN" dirty="0" smtClean="0"/>
              <a:t>000</a:t>
            </a:r>
            <a:endParaRPr lang="zh-CN" altLang="en-US" dirty="0"/>
          </a:p>
        </p:txBody>
      </p:sp>
      <p:sp>
        <p:nvSpPr>
          <p:cNvPr id="80" name="TextBox 79"/>
          <p:cNvSpPr txBox="1"/>
          <p:nvPr/>
        </p:nvSpPr>
        <p:spPr>
          <a:xfrm>
            <a:off x="107504" y="2996952"/>
            <a:ext cx="1382960" cy="461665"/>
          </a:xfrm>
          <a:prstGeom prst="rect">
            <a:avLst/>
          </a:prstGeom>
          <a:noFill/>
        </p:spPr>
        <p:txBody>
          <a:bodyPr wrap="square" rtlCol="0">
            <a:spAutoFit/>
          </a:bodyPr>
          <a:lstStyle/>
          <a:p>
            <a:r>
              <a:rPr lang="en-US" altLang="zh-CN" dirty="0" smtClean="0">
                <a:solidFill>
                  <a:srgbClr val="FF0000"/>
                </a:solidFill>
              </a:rPr>
              <a:t>010</a:t>
            </a:r>
            <a:r>
              <a:rPr lang="en-US" altLang="zh-CN" dirty="0" smtClean="0"/>
              <a:t>000</a:t>
            </a:r>
            <a:endParaRPr lang="zh-CN" altLang="en-US" dirty="0"/>
          </a:p>
        </p:txBody>
      </p:sp>
      <p:sp>
        <p:nvSpPr>
          <p:cNvPr id="81" name="TextBox 80"/>
          <p:cNvSpPr txBox="1"/>
          <p:nvPr/>
        </p:nvSpPr>
        <p:spPr>
          <a:xfrm>
            <a:off x="107504" y="3356992"/>
            <a:ext cx="1382960" cy="461665"/>
          </a:xfrm>
          <a:prstGeom prst="rect">
            <a:avLst/>
          </a:prstGeom>
          <a:noFill/>
        </p:spPr>
        <p:txBody>
          <a:bodyPr wrap="square" rtlCol="0">
            <a:spAutoFit/>
          </a:bodyPr>
          <a:lstStyle/>
          <a:p>
            <a:r>
              <a:rPr lang="en-US" altLang="zh-CN" dirty="0" smtClean="0">
                <a:solidFill>
                  <a:srgbClr val="FF0000"/>
                </a:solidFill>
              </a:rPr>
              <a:t>011</a:t>
            </a:r>
            <a:r>
              <a:rPr lang="en-US" altLang="zh-CN" dirty="0" smtClean="0"/>
              <a:t>000</a:t>
            </a:r>
            <a:endParaRPr lang="zh-CN" altLang="en-US" dirty="0"/>
          </a:p>
        </p:txBody>
      </p:sp>
      <p:sp>
        <p:nvSpPr>
          <p:cNvPr id="82" name="TextBox 81"/>
          <p:cNvSpPr txBox="1"/>
          <p:nvPr/>
        </p:nvSpPr>
        <p:spPr>
          <a:xfrm>
            <a:off x="74629" y="3710285"/>
            <a:ext cx="1382960" cy="461665"/>
          </a:xfrm>
          <a:prstGeom prst="rect">
            <a:avLst/>
          </a:prstGeom>
          <a:noFill/>
        </p:spPr>
        <p:txBody>
          <a:bodyPr wrap="square" rtlCol="0">
            <a:spAutoFit/>
          </a:bodyPr>
          <a:lstStyle/>
          <a:p>
            <a:r>
              <a:rPr lang="en-US" altLang="zh-CN" dirty="0" smtClean="0">
                <a:solidFill>
                  <a:srgbClr val="FF0000"/>
                </a:solidFill>
              </a:rPr>
              <a:t>100</a:t>
            </a:r>
            <a:r>
              <a:rPr lang="en-US" altLang="zh-CN" dirty="0" smtClean="0"/>
              <a:t>000</a:t>
            </a:r>
            <a:endParaRPr lang="zh-CN" altLang="en-US" dirty="0"/>
          </a:p>
        </p:txBody>
      </p:sp>
      <p:sp>
        <p:nvSpPr>
          <p:cNvPr id="83" name="TextBox 82"/>
          <p:cNvSpPr txBox="1"/>
          <p:nvPr/>
        </p:nvSpPr>
        <p:spPr>
          <a:xfrm>
            <a:off x="4742184" y="1805285"/>
            <a:ext cx="1382960" cy="461665"/>
          </a:xfrm>
          <a:prstGeom prst="rect">
            <a:avLst/>
          </a:prstGeom>
          <a:noFill/>
        </p:spPr>
        <p:txBody>
          <a:bodyPr wrap="square" rtlCol="0">
            <a:spAutoFit/>
          </a:bodyPr>
          <a:lstStyle/>
          <a:p>
            <a:r>
              <a:rPr lang="en-US" altLang="zh-CN" dirty="0" smtClean="0">
                <a:solidFill>
                  <a:srgbClr val="FF0000"/>
                </a:solidFill>
              </a:rPr>
              <a:t>0001</a:t>
            </a:r>
            <a:r>
              <a:rPr lang="en-US" altLang="zh-CN" dirty="0" smtClean="0"/>
              <a:t>00</a:t>
            </a: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5F4EA09-C57D-4B03-9CB9-4BF827E13BF2}" type="datetime3">
              <a:rPr kumimoji="0" lang="zh-CN" altLang="en-US" sz="1400" smtClean="0"/>
              <a:pPr eaLnBrk="1" hangingPunct="1"/>
              <a:t>2016年11月14日星期一</a:t>
            </a:fld>
            <a:endParaRPr kumimoji="0" lang="en-US" altLang="zh-CN" sz="1400" smtClean="0"/>
          </a:p>
        </p:txBody>
      </p:sp>
      <p:sp>
        <p:nvSpPr>
          <p:cNvPr id="614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14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p>
        </p:txBody>
      </p:sp>
      <p:sp>
        <p:nvSpPr>
          <p:cNvPr id="398339" name="Rectangle 3"/>
          <p:cNvSpPr>
            <a:spLocks noGrp="1" noChangeArrowheads="1"/>
          </p:cNvSpPr>
          <p:nvPr>
            <p:ph type="body" idx="1"/>
          </p:nvPr>
        </p:nvSpPr>
        <p:spPr>
          <a:xfrm>
            <a:off x="457200" y="914400"/>
            <a:ext cx="8001000" cy="5257800"/>
          </a:xfrm>
        </p:spPr>
        <p:txBody>
          <a:bodyPr/>
          <a:lstStyle/>
          <a:p>
            <a:pPr eaLnBrk="1" hangingPunct="1">
              <a:lnSpc>
                <a:spcPct val="80000"/>
              </a:lnSpc>
              <a:buFontTx/>
              <a:buNone/>
            </a:pPr>
            <a:r>
              <a:rPr lang="en-US" altLang="zh-CN" b="1" smtClean="0">
                <a:latin typeface="Times New Roman" pitchFamily="18" charset="0"/>
              </a:rPr>
              <a:t>(2)</a:t>
            </a:r>
            <a:r>
              <a:rPr lang="zh-CN" altLang="en-US" b="1" smtClean="0">
                <a:latin typeface="Times New Roman" pitchFamily="18" charset="0"/>
              </a:rPr>
              <a:t>主存储器</a:t>
            </a:r>
          </a:p>
          <a:p>
            <a:pPr eaLnBrk="1" hangingPunct="1">
              <a:lnSpc>
                <a:spcPct val="90000"/>
              </a:lnSpc>
              <a:buFontTx/>
              <a:buNone/>
            </a:pPr>
            <a:r>
              <a:rPr lang="zh-CN" altLang="en-US" b="1" smtClean="0">
                <a:latin typeface="Times New Roman" pitchFamily="18" charset="0"/>
              </a:rPr>
              <a:t>            用来存放计算机运行期间所需要的程序和数据，</a:t>
            </a:r>
            <a:r>
              <a:rPr lang="en-US" altLang="zh-CN" b="1" smtClean="0">
                <a:latin typeface="Times New Roman" pitchFamily="18" charset="0"/>
              </a:rPr>
              <a:t>CPU</a:t>
            </a:r>
            <a:r>
              <a:rPr lang="zh-CN" altLang="en-US" b="1" smtClean="0">
                <a:latin typeface="Times New Roman" pitchFamily="18" charset="0"/>
              </a:rPr>
              <a:t>可直接随机地进行读写访问。</a:t>
            </a:r>
          </a:p>
          <a:p>
            <a:pPr eaLnBrk="1" hangingPunct="1">
              <a:buFontTx/>
              <a:buNone/>
            </a:pPr>
            <a:r>
              <a:rPr lang="en-US" altLang="zh-CN" b="1" smtClean="0">
                <a:latin typeface="Times New Roman" pitchFamily="18" charset="0"/>
              </a:rPr>
              <a:t>(3)</a:t>
            </a:r>
            <a:r>
              <a:rPr lang="zh-CN" altLang="en-US" b="1" smtClean="0">
                <a:latin typeface="Times New Roman" pitchFamily="18" charset="0"/>
              </a:rPr>
              <a:t>辅助存储器</a:t>
            </a:r>
          </a:p>
          <a:p>
            <a:pPr eaLnBrk="1" hangingPunct="1">
              <a:buFontTx/>
              <a:buNone/>
            </a:pPr>
            <a:r>
              <a:rPr lang="zh-CN" altLang="en-US" b="1" smtClean="0">
                <a:latin typeface="Times New Roman" pitchFamily="18" charset="0"/>
              </a:rPr>
              <a:t>            用来存放当前暂不参与运行的程序和数据，以及一些需要永久性保存的信息。</a:t>
            </a:r>
            <a:r>
              <a:rPr lang="en-US" altLang="zh-CN" b="1" smtClean="0">
                <a:latin typeface="Times New Roman" pitchFamily="18" charset="0"/>
              </a:rPr>
              <a:t>CPU</a:t>
            </a:r>
            <a:r>
              <a:rPr lang="zh-CN" altLang="en-US" b="1" smtClean="0">
                <a:latin typeface="Times New Roman" pitchFamily="18" charset="0"/>
              </a:rPr>
              <a:t>不能直接访问它。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8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1723E0C-8D2F-4BAF-919B-CF845AD9E418}" type="datetime3">
              <a:rPr kumimoji="0" lang="zh-CN" altLang="en-US" sz="1400" smtClean="0"/>
              <a:pPr eaLnBrk="1" hangingPunct="1"/>
              <a:t>2016年11月14日星期一</a:t>
            </a:fld>
            <a:endParaRPr kumimoji="0" lang="en-US" altLang="zh-CN" sz="1400" smtClean="0"/>
          </a:p>
        </p:txBody>
      </p:sp>
      <p:sp>
        <p:nvSpPr>
          <p:cNvPr id="4301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301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
        <p:nvSpPr>
          <p:cNvPr id="296963" name="Rectangle 3"/>
          <p:cNvSpPr>
            <a:spLocks noGrp="1" noChangeArrowheads="1"/>
          </p:cNvSpPr>
          <p:nvPr>
            <p:ph type="body" idx="1"/>
          </p:nvPr>
        </p:nvSpPr>
        <p:spPr>
          <a:xfrm>
            <a:off x="327025" y="914400"/>
            <a:ext cx="8207375" cy="5122863"/>
          </a:xfrm>
        </p:spPr>
        <p:txBody>
          <a:bodyPr/>
          <a:lstStyle/>
          <a:p>
            <a:pPr eaLnBrk="1" hangingPunct="1">
              <a:buFontTx/>
              <a:buNone/>
            </a:pPr>
            <a:r>
              <a:rPr lang="en-US" altLang="zh-CN" b="1" smtClean="0">
                <a:latin typeface="Times New Roman" pitchFamily="18" charset="0"/>
              </a:rPr>
              <a:t>             </a:t>
            </a:r>
            <a:r>
              <a:rPr lang="zh-CN" altLang="en-US" b="1" smtClean="0">
                <a:solidFill>
                  <a:srgbClr val="FF3300"/>
                </a:solidFill>
                <a:latin typeface="Times New Roman" pitchFamily="18" charset="0"/>
              </a:rPr>
              <a:t>主存储器通常分为</a:t>
            </a:r>
            <a:r>
              <a:rPr lang="en-US" altLang="zh-CN" b="1" smtClean="0">
                <a:solidFill>
                  <a:srgbClr val="FF3300"/>
                </a:solidFill>
                <a:latin typeface="Times New Roman" pitchFamily="18" charset="0"/>
                <a:cs typeface="Times New Roman" pitchFamily="18" charset="0"/>
              </a:rPr>
              <a:t>RAM</a:t>
            </a:r>
            <a:r>
              <a:rPr lang="zh-CN" altLang="en-US" b="1" smtClean="0">
                <a:solidFill>
                  <a:srgbClr val="FF3300"/>
                </a:solidFill>
                <a:latin typeface="Times New Roman" pitchFamily="18" charset="0"/>
              </a:rPr>
              <a:t>和</a:t>
            </a:r>
            <a:r>
              <a:rPr lang="en-US" altLang="zh-CN" b="1" smtClean="0">
                <a:solidFill>
                  <a:srgbClr val="FF3300"/>
                </a:solidFill>
                <a:latin typeface="Times New Roman" pitchFamily="18" charset="0"/>
                <a:cs typeface="Times New Roman" pitchFamily="18" charset="0"/>
              </a:rPr>
              <a:t>ROM</a:t>
            </a:r>
            <a:r>
              <a:rPr lang="zh-CN" altLang="en-US" b="1" smtClean="0">
                <a:solidFill>
                  <a:srgbClr val="FF3300"/>
                </a:solidFill>
                <a:latin typeface="Times New Roman" pitchFamily="18" charset="0"/>
              </a:rPr>
              <a:t>两大部分</a:t>
            </a:r>
            <a:r>
              <a:rPr lang="zh-CN" altLang="en-US" b="1" smtClean="0">
                <a:latin typeface="Times New Roman" pitchFamily="18" charset="0"/>
              </a:rPr>
              <a:t>。</a:t>
            </a:r>
            <a:r>
              <a:rPr lang="en-US" altLang="zh-CN" b="1" smtClean="0">
                <a:latin typeface="Times New Roman" pitchFamily="18" charset="0"/>
                <a:cs typeface="Times New Roman" pitchFamily="18" charset="0"/>
              </a:rPr>
              <a:t>RAM</a:t>
            </a:r>
            <a:r>
              <a:rPr lang="zh-CN" altLang="en-US" b="1" smtClean="0">
                <a:latin typeface="Times New Roman" pitchFamily="18" charset="0"/>
              </a:rPr>
              <a:t>可读可写，</a:t>
            </a:r>
            <a:r>
              <a:rPr lang="en-US" altLang="zh-CN" b="1" smtClean="0">
                <a:latin typeface="Times New Roman" pitchFamily="18" charset="0"/>
                <a:cs typeface="Times New Roman" pitchFamily="18" charset="0"/>
              </a:rPr>
              <a:t>ROM</a:t>
            </a:r>
            <a:r>
              <a:rPr lang="zh-CN" altLang="en-US" b="1" smtClean="0">
                <a:latin typeface="Times New Roman" pitchFamily="18" charset="0"/>
              </a:rPr>
              <a:t>只能读不能写。下面重点讨论</a:t>
            </a:r>
            <a:r>
              <a:rPr lang="en-US" altLang="zh-CN" b="1" smtClean="0">
                <a:latin typeface="Times New Roman" pitchFamily="18" charset="0"/>
                <a:cs typeface="Times New Roman" pitchFamily="18" charset="0"/>
              </a:rPr>
              <a:t>RAM</a:t>
            </a:r>
            <a:r>
              <a:rPr lang="zh-CN" altLang="en-US" b="1" smtClean="0">
                <a:latin typeface="Times New Roman" pitchFamily="18" charset="0"/>
              </a:rPr>
              <a:t>的工作原理与结构，以及</a:t>
            </a:r>
            <a:r>
              <a:rPr lang="en-US" altLang="zh-CN" b="1" smtClean="0">
                <a:latin typeface="Times New Roman" pitchFamily="18" charset="0"/>
                <a:cs typeface="Times New Roman" pitchFamily="18" charset="0"/>
              </a:rPr>
              <a:t>ROM</a:t>
            </a:r>
            <a:r>
              <a:rPr lang="zh-CN" altLang="en-US" b="1" smtClean="0">
                <a:latin typeface="Times New Roman" pitchFamily="18" charset="0"/>
              </a:rPr>
              <a:t>的基本类型。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428194D-755C-4FD3-9D1D-A9A2DF74A82C}" type="datetime3">
              <a:rPr kumimoji="0" lang="zh-CN" altLang="en-US" sz="1400" smtClean="0"/>
              <a:pPr eaLnBrk="1" hangingPunct="1"/>
              <a:t>2016年11月14日星期一</a:t>
            </a:fld>
            <a:endParaRPr kumimoji="0" lang="en-US" altLang="zh-CN" sz="1400" smtClean="0"/>
          </a:p>
        </p:txBody>
      </p:sp>
      <p:sp>
        <p:nvSpPr>
          <p:cNvPr id="4403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403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
        <p:nvSpPr>
          <p:cNvPr id="409603" name="Rectangle 3"/>
          <p:cNvSpPr>
            <a:spLocks noGrp="1" noChangeArrowheads="1"/>
          </p:cNvSpPr>
          <p:nvPr>
            <p:ph type="body" idx="1"/>
          </p:nvPr>
        </p:nvSpPr>
        <p:spPr>
          <a:xfrm>
            <a:off x="327025" y="893763"/>
            <a:ext cx="8207375" cy="5143500"/>
          </a:xfrm>
        </p:spPr>
        <p:txBody>
          <a:bodyPr/>
          <a:lstStyle/>
          <a:p>
            <a:pPr eaLnBrk="1" hangingPunct="1">
              <a:lnSpc>
                <a:spcPct val="90000"/>
              </a:lnSpc>
              <a:buFontTx/>
              <a:buNone/>
            </a:pPr>
            <a:r>
              <a:rPr lang="en-US" altLang="zh-CN" b="1" smtClean="0">
                <a:solidFill>
                  <a:srgbClr val="990000"/>
                </a:solidFill>
                <a:latin typeface="Times New Roman" pitchFamily="18" charset="0"/>
              </a:rPr>
              <a:t>5.3.1 RAM</a:t>
            </a:r>
            <a:r>
              <a:rPr lang="zh-CN" altLang="en-US" b="1" smtClean="0">
                <a:solidFill>
                  <a:srgbClr val="990000"/>
                </a:solidFill>
                <a:latin typeface="Times New Roman" pitchFamily="18" charset="0"/>
              </a:rPr>
              <a:t>记忆单元电路</a:t>
            </a:r>
          </a:p>
          <a:p>
            <a:pPr eaLnBrk="1" hangingPunct="1">
              <a:lnSpc>
                <a:spcPct val="90000"/>
              </a:lnSpc>
              <a:buFontTx/>
              <a:buNone/>
            </a:pPr>
            <a:r>
              <a:rPr lang="zh-CN" altLang="en-US" b="1" smtClean="0">
                <a:latin typeface="Times New Roman" pitchFamily="18" charset="0"/>
              </a:rPr>
              <a:t>            存放一个二进制位的物理器件称为记忆单元，它是存储器的最基本构件，</a:t>
            </a:r>
            <a:r>
              <a:rPr lang="zh-CN" altLang="en-US" b="1" smtClean="0">
                <a:latin typeface="宋体" pitchFamily="2" charset="-122"/>
              </a:rPr>
              <a:t>地址码相同的多个记忆单元构成一个存储单元</a:t>
            </a:r>
            <a:r>
              <a:rPr lang="zh-CN" altLang="en-US" b="1" smtClean="0">
                <a:latin typeface="Times New Roman" pitchFamily="18" charset="0"/>
              </a:rPr>
              <a:t>。记忆单元</a:t>
            </a:r>
            <a:r>
              <a:rPr lang="zh-CN" altLang="en-US" b="1" smtClean="0">
                <a:latin typeface="宋体" pitchFamily="2" charset="-122"/>
              </a:rPr>
              <a:t>可以由各种材料制成，但最常见的</a:t>
            </a:r>
            <a:r>
              <a:rPr lang="zh-CN" altLang="en-US" b="1" smtClean="0">
                <a:latin typeface="Times New Roman" pitchFamily="18" charset="0"/>
              </a:rPr>
              <a:t>由</a:t>
            </a:r>
            <a:r>
              <a:rPr lang="en-US" altLang="zh-CN" b="1" smtClean="0">
                <a:latin typeface="Times New Roman" pitchFamily="18" charset="0"/>
                <a:cs typeface="Times New Roman" pitchFamily="18" charset="0"/>
              </a:rPr>
              <a:t>MOS</a:t>
            </a:r>
            <a:r>
              <a:rPr lang="zh-CN" altLang="en-US" b="1" smtClean="0">
                <a:latin typeface="Times New Roman" pitchFamily="18" charset="0"/>
              </a:rPr>
              <a:t>电路组成。</a:t>
            </a:r>
            <a:r>
              <a:rPr lang="en-US" altLang="zh-CN" b="1" smtClean="0">
                <a:latin typeface="Times New Roman" pitchFamily="18" charset="0"/>
              </a:rPr>
              <a:t>MOS</a:t>
            </a:r>
            <a:r>
              <a:rPr lang="zh-CN" altLang="en-US" b="1" smtClean="0">
                <a:latin typeface="Times New Roman" pitchFamily="18" charset="0"/>
              </a:rPr>
              <a:t>型存储器根据记忆单元的结构又可分为静态</a:t>
            </a:r>
            <a:r>
              <a:rPr lang="en-US" altLang="zh-CN" b="1" smtClean="0">
                <a:latin typeface="Times New Roman" pitchFamily="18" charset="0"/>
              </a:rPr>
              <a:t>RAM</a:t>
            </a:r>
            <a:r>
              <a:rPr lang="zh-CN" altLang="en-US" b="1" smtClean="0">
                <a:latin typeface="Times New Roman" pitchFamily="18" charset="0"/>
              </a:rPr>
              <a:t>和动态</a:t>
            </a:r>
            <a:r>
              <a:rPr lang="en-US" altLang="zh-CN" b="1" smtClean="0">
                <a:latin typeface="Times New Roman" pitchFamily="18" charset="0"/>
              </a:rPr>
              <a:t>RAM</a:t>
            </a:r>
            <a:r>
              <a:rPr lang="zh-CN" altLang="en-US" b="1" smtClean="0">
                <a:latin typeface="Times New Roman" pitchFamily="18" charset="0"/>
              </a:rPr>
              <a:t>两种。静态</a:t>
            </a:r>
            <a:r>
              <a:rPr lang="en-US" altLang="zh-CN" b="1" smtClean="0">
                <a:latin typeface="Times New Roman" pitchFamily="18" charset="0"/>
              </a:rPr>
              <a:t>RAM</a:t>
            </a:r>
            <a:r>
              <a:rPr lang="zh-CN" altLang="en-US" b="1" smtClean="0">
                <a:latin typeface="Times New Roman" pitchFamily="18" charset="0"/>
              </a:rPr>
              <a:t>，即</a:t>
            </a:r>
            <a:r>
              <a:rPr lang="en-US" altLang="zh-CN" b="1" smtClean="0">
                <a:solidFill>
                  <a:srgbClr val="FF0000"/>
                </a:solidFill>
                <a:latin typeface="Times New Roman" pitchFamily="18" charset="0"/>
              </a:rPr>
              <a:t>SRAM</a:t>
            </a:r>
            <a:r>
              <a:rPr lang="zh-CN" altLang="en-US" b="1" smtClean="0">
                <a:solidFill>
                  <a:srgbClr val="FF0000"/>
                </a:solidFill>
                <a:latin typeface="Times New Roman" pitchFamily="18" charset="0"/>
              </a:rPr>
              <a:t>（</a:t>
            </a:r>
            <a:r>
              <a:rPr lang="en-US" altLang="zh-CN" b="1" smtClean="0">
                <a:solidFill>
                  <a:srgbClr val="FF0000"/>
                </a:solidFill>
                <a:latin typeface="Times New Roman" pitchFamily="18" charset="0"/>
              </a:rPr>
              <a:t>Static RAM</a:t>
            </a:r>
            <a:r>
              <a:rPr lang="zh-CN" altLang="en-US" b="1" smtClean="0">
                <a:solidFill>
                  <a:srgbClr val="FF0000"/>
                </a:solidFill>
                <a:latin typeface="Times New Roman" pitchFamily="18" charset="0"/>
              </a:rPr>
              <a:t>），其存储电路以双稳态触发器为基础；</a:t>
            </a:r>
            <a:r>
              <a:rPr lang="zh-CN" altLang="en-US" b="1" smtClean="0">
                <a:latin typeface="Times New Roman" pitchFamily="18" charset="0"/>
              </a:rPr>
              <a:t>动态</a:t>
            </a:r>
            <a:r>
              <a:rPr lang="en-US" altLang="zh-CN" b="1" smtClean="0">
                <a:latin typeface="Times New Roman" pitchFamily="18" charset="0"/>
              </a:rPr>
              <a:t>RAM</a:t>
            </a:r>
            <a:r>
              <a:rPr lang="zh-CN" altLang="en-US" b="1" smtClean="0">
                <a:latin typeface="Times New Roman" pitchFamily="18" charset="0"/>
              </a:rPr>
              <a:t>，即</a:t>
            </a:r>
            <a:r>
              <a:rPr lang="en-US" altLang="zh-CN" b="1" smtClean="0">
                <a:solidFill>
                  <a:srgbClr val="FF0000"/>
                </a:solidFill>
                <a:latin typeface="Times New Roman" pitchFamily="18" charset="0"/>
              </a:rPr>
              <a:t>DRAM</a:t>
            </a:r>
            <a:r>
              <a:rPr lang="zh-CN" altLang="en-US" b="1" smtClean="0">
                <a:solidFill>
                  <a:srgbClr val="FF0000"/>
                </a:solidFill>
                <a:latin typeface="Times New Roman" pitchFamily="18" charset="0"/>
              </a:rPr>
              <a:t>（</a:t>
            </a:r>
            <a:r>
              <a:rPr lang="en-US" altLang="zh-CN" b="1" smtClean="0">
                <a:solidFill>
                  <a:srgbClr val="FF0000"/>
                </a:solidFill>
                <a:latin typeface="Times New Roman" pitchFamily="18" charset="0"/>
              </a:rPr>
              <a:t>Dynamic RAM</a:t>
            </a:r>
            <a:r>
              <a:rPr lang="zh-CN" altLang="en-US" b="1" smtClean="0">
                <a:solidFill>
                  <a:srgbClr val="FF0000"/>
                </a:solidFill>
                <a:latin typeface="Times New Roman" pitchFamily="18" charset="0"/>
              </a:rPr>
              <a:t>），其存储电路以电容为基础</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3A6F088-A7D4-4C47-BD73-4DDD974E4B72}" type="datetime3">
              <a:rPr kumimoji="0" lang="zh-CN" altLang="en-US" sz="1400" smtClean="0"/>
              <a:pPr eaLnBrk="1" hangingPunct="1"/>
              <a:t>2016年11月14日星期一</a:t>
            </a:fld>
            <a:endParaRPr kumimoji="0" lang="en-US" altLang="zh-CN" sz="1400" smtClean="0"/>
          </a:p>
        </p:txBody>
      </p:sp>
      <p:sp>
        <p:nvSpPr>
          <p:cNvPr id="4505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506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2400" smtClean="0">
              <a:latin typeface="宋体" pitchFamily="2" charset="-122"/>
              <a:cs typeface="Times New Roman" pitchFamily="18" charset="0"/>
            </a:endParaRPr>
          </a:p>
        </p:txBody>
      </p:sp>
      <p:sp>
        <p:nvSpPr>
          <p:cNvPr id="299011" name="Rectangle 3"/>
          <p:cNvSpPr>
            <a:spLocks noGrp="1" noChangeArrowheads="1"/>
          </p:cNvSpPr>
          <p:nvPr>
            <p:ph type="body" idx="1"/>
          </p:nvPr>
        </p:nvSpPr>
        <p:spPr>
          <a:xfrm>
            <a:off x="304800" y="914400"/>
            <a:ext cx="8588375" cy="5562600"/>
          </a:xfrm>
        </p:spPr>
        <p:txBody>
          <a:bodyPr/>
          <a:lstStyle/>
          <a:p>
            <a:pPr eaLnBrk="1" hangingPunct="1"/>
            <a:r>
              <a:rPr lang="zh-CN" altLang="en-US" b="1" dirty="0" smtClean="0">
                <a:latin typeface="Times New Roman" pitchFamily="18" charset="0"/>
              </a:rPr>
              <a:t>六管静态</a:t>
            </a:r>
            <a:r>
              <a:rPr lang="en-US" altLang="zh-CN" b="1" dirty="0" smtClean="0">
                <a:latin typeface="Times New Roman" pitchFamily="18" charset="0"/>
              </a:rPr>
              <a:t>MOS</a:t>
            </a:r>
            <a:r>
              <a:rPr lang="zh-CN" altLang="en-US" b="1" dirty="0" smtClean="0">
                <a:latin typeface="Times New Roman" pitchFamily="18" charset="0"/>
              </a:rPr>
              <a:t>记忆单元电路（</a:t>
            </a:r>
            <a:r>
              <a:rPr lang="en-US" altLang="zh-CN" b="1" dirty="0" smtClean="0">
                <a:latin typeface="Times New Roman" pitchFamily="18" charset="0"/>
              </a:rPr>
              <a:t>SRAM</a:t>
            </a:r>
            <a:r>
              <a:rPr lang="zh-CN" altLang="en-US" b="1" dirty="0" smtClean="0">
                <a:latin typeface="Times New Roman" pitchFamily="18" charset="0"/>
              </a:rPr>
              <a:t>）</a:t>
            </a:r>
          </a:p>
          <a:p>
            <a:pPr eaLnBrk="1" hangingPunct="1">
              <a:buFontTx/>
              <a:buNone/>
            </a:pPr>
            <a:r>
              <a:rPr lang="zh-CN" altLang="en-US" sz="2800" b="1" dirty="0" smtClean="0">
                <a:solidFill>
                  <a:srgbClr val="FF3300"/>
                </a:solidFill>
                <a:latin typeface="Times New Roman" pitchFamily="18" charset="0"/>
              </a:rPr>
              <a:t>采用双稳态</a:t>
            </a:r>
            <a:r>
              <a:rPr lang="en-US" altLang="zh-CN" sz="2800" b="1" dirty="0" smtClean="0">
                <a:solidFill>
                  <a:srgbClr val="FF3300"/>
                </a:solidFill>
                <a:latin typeface="Times New Roman" pitchFamily="18" charset="0"/>
              </a:rPr>
              <a:t>D</a:t>
            </a:r>
            <a:r>
              <a:rPr lang="zh-CN" altLang="en-US" sz="2800" b="1" dirty="0" smtClean="0">
                <a:solidFill>
                  <a:srgbClr val="FF3300"/>
                </a:solidFill>
                <a:latin typeface="Times New Roman" pitchFamily="18" charset="0"/>
              </a:rPr>
              <a:t>触发器作为记忆单元</a:t>
            </a:r>
          </a:p>
          <a:p>
            <a:pPr eaLnBrk="1" hangingPunct="1">
              <a:buFontTx/>
              <a:buNone/>
            </a:pPr>
            <a:r>
              <a:rPr lang="zh-CN" altLang="en-US" sz="2800" b="1" dirty="0" smtClean="0">
                <a:solidFill>
                  <a:srgbClr val="FF3300"/>
                </a:solidFill>
                <a:latin typeface="Times New Roman" pitchFamily="18" charset="0"/>
              </a:rPr>
              <a:t>特点：存取速度快，但集成度低，功耗大，一般用来做</a:t>
            </a:r>
            <a:r>
              <a:rPr lang="en-US" altLang="zh-CN" sz="2800" b="1" dirty="0" smtClean="0">
                <a:solidFill>
                  <a:srgbClr val="FF3300"/>
                </a:solidFill>
                <a:latin typeface="Times New Roman" pitchFamily="18" charset="0"/>
              </a:rPr>
              <a:t>cache</a:t>
            </a:r>
            <a:r>
              <a:rPr lang="zh-CN" altLang="en-US" sz="2800" b="1" dirty="0" smtClean="0">
                <a:solidFill>
                  <a:srgbClr val="FF3300"/>
                </a:solidFill>
                <a:latin typeface="Times New Roman" pitchFamily="18" charset="0"/>
              </a:rPr>
              <a:t>和小容量存储系统</a:t>
            </a:r>
          </a:p>
          <a:p>
            <a:pPr eaLnBrk="1" hangingPunct="1"/>
            <a:r>
              <a:rPr lang="zh-CN" altLang="en-US" b="1" dirty="0" smtClean="0">
                <a:latin typeface="Times New Roman" pitchFamily="18" charset="0"/>
              </a:rPr>
              <a:t>四管动态</a:t>
            </a:r>
            <a:r>
              <a:rPr lang="en-US" altLang="zh-CN" b="1" dirty="0" smtClean="0">
                <a:latin typeface="Times New Roman" pitchFamily="18" charset="0"/>
              </a:rPr>
              <a:t>MOS</a:t>
            </a:r>
            <a:r>
              <a:rPr lang="zh-CN" altLang="en-US" b="1" dirty="0" smtClean="0">
                <a:latin typeface="Times New Roman" pitchFamily="18" charset="0"/>
              </a:rPr>
              <a:t>记忆单元电路</a:t>
            </a:r>
          </a:p>
          <a:p>
            <a:pPr eaLnBrk="1" hangingPunct="1">
              <a:buFontTx/>
              <a:buNone/>
            </a:pPr>
            <a:r>
              <a:rPr lang="zh-CN" altLang="en-US" sz="2800" b="1" dirty="0" smtClean="0">
                <a:solidFill>
                  <a:srgbClr val="FF3300"/>
                </a:solidFill>
                <a:latin typeface="Times New Roman" pitchFamily="18" charset="0"/>
              </a:rPr>
              <a:t>采用栅极电容作为记忆单元（需要刷新来维持记忆）</a:t>
            </a:r>
          </a:p>
          <a:p>
            <a:pPr eaLnBrk="1" hangingPunct="1">
              <a:buFontTx/>
              <a:buNone/>
            </a:pPr>
            <a:r>
              <a:rPr lang="zh-CN" altLang="en-US" sz="2800" b="1" dirty="0" smtClean="0">
                <a:solidFill>
                  <a:srgbClr val="FF3300"/>
                </a:solidFill>
                <a:latin typeface="Times New Roman" pitchFamily="18" charset="0"/>
              </a:rPr>
              <a:t>特点：集成度高，功耗小，但存取速度慢，一般用来组成大容量存储系统</a:t>
            </a:r>
          </a:p>
          <a:p>
            <a:pPr eaLnBrk="1" hangingPunct="1"/>
            <a:r>
              <a:rPr lang="zh-CN" altLang="en-US" b="1" dirty="0" smtClean="0">
                <a:latin typeface="Times New Roman" pitchFamily="18" charset="0"/>
              </a:rPr>
              <a:t>单管动态记忆单元电路</a:t>
            </a:r>
          </a:p>
          <a:p>
            <a:pPr eaLnBrk="1" hangingPunct="1">
              <a:buFontTx/>
              <a:buNone/>
            </a:pPr>
            <a:r>
              <a:rPr lang="zh-CN" altLang="en-US" sz="2800" b="1" dirty="0" smtClean="0">
                <a:solidFill>
                  <a:srgbClr val="FF3300"/>
                </a:solidFill>
                <a:latin typeface="Times New Roman" pitchFamily="18" charset="0"/>
              </a:rPr>
              <a:t>特点：功耗更小，集成度更高</a:t>
            </a:r>
            <a:r>
              <a:rPr lang="en-US" altLang="zh-CN" sz="2800" b="1" dirty="0" smtClean="0">
                <a:solidFill>
                  <a:srgbClr val="FF3300"/>
                </a:solidFill>
                <a:latin typeface="Times New Roman" pitchFamily="18" charset="0"/>
              </a:rPr>
              <a:t>(</a:t>
            </a:r>
            <a:r>
              <a:rPr lang="zh-CN" altLang="en-US" sz="2800" b="1" dirty="0" smtClean="0">
                <a:solidFill>
                  <a:srgbClr val="FF3300"/>
                </a:solidFill>
                <a:latin typeface="Times New Roman" pitchFamily="18" charset="0"/>
              </a:rPr>
              <a:t>破坏性读出</a:t>
            </a:r>
            <a:r>
              <a:rPr lang="en-US" altLang="zh-CN" sz="2800" b="1" dirty="0" smtClean="0">
                <a:solidFill>
                  <a:srgbClr val="FF3300"/>
                </a:solidFill>
                <a:latin typeface="Times New Roman" pitchFamily="18" charset="0"/>
              </a:rPr>
              <a:t>),</a:t>
            </a:r>
            <a:r>
              <a:rPr lang="zh-CN" altLang="en-US" sz="2800" b="1" dirty="0" smtClean="0">
                <a:solidFill>
                  <a:srgbClr val="FF3300"/>
                </a:solidFill>
                <a:latin typeface="Times New Roman" pitchFamily="18" charset="0"/>
              </a:rPr>
              <a:t>靠再生保持记忆。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9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90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90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90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9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23481C5-C1C7-4C61-8DA1-83072DBEBBD3}" type="datetime3">
              <a:rPr kumimoji="0" lang="zh-CN" altLang="en-US" sz="1400" smtClean="0"/>
              <a:pPr eaLnBrk="1" hangingPunct="1"/>
              <a:t>2016年11月14日星期一</a:t>
            </a:fld>
            <a:endParaRPr kumimoji="0" lang="en-US" altLang="zh-CN" sz="1400" smtClean="0"/>
          </a:p>
        </p:txBody>
      </p:sp>
      <p:sp>
        <p:nvSpPr>
          <p:cNvPr id="4608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08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02083" name="Rectangle 3"/>
          <p:cNvSpPr>
            <a:spLocks noGrp="1" noChangeArrowheads="1"/>
          </p:cNvSpPr>
          <p:nvPr>
            <p:ph type="body" idx="1"/>
          </p:nvPr>
        </p:nvSpPr>
        <p:spPr>
          <a:xfrm>
            <a:off x="457200" y="914400"/>
            <a:ext cx="8001000" cy="5105400"/>
          </a:xfrm>
        </p:spPr>
        <p:txBody>
          <a:bodyPr/>
          <a:lstStyle/>
          <a:p>
            <a:pPr eaLnBrk="1" hangingPunct="1">
              <a:buFontTx/>
              <a:buNone/>
            </a:pPr>
            <a:r>
              <a:rPr lang="en-US" altLang="zh-CN" b="1" smtClean="0">
                <a:solidFill>
                  <a:srgbClr val="990000"/>
                </a:solidFill>
                <a:latin typeface="Times New Roman" pitchFamily="18" charset="0"/>
              </a:rPr>
              <a:t>5.3.2 </a:t>
            </a:r>
            <a:r>
              <a:rPr lang="zh-CN" altLang="en-US" b="1" smtClean="0">
                <a:solidFill>
                  <a:srgbClr val="990000"/>
                </a:solidFill>
                <a:latin typeface="Times New Roman" pitchFamily="18" charset="0"/>
              </a:rPr>
              <a:t>动态</a:t>
            </a:r>
            <a:r>
              <a:rPr lang="en-US" altLang="zh-CN" b="1" smtClean="0">
                <a:solidFill>
                  <a:srgbClr val="990000"/>
                </a:solidFill>
                <a:latin typeface="Times New Roman" pitchFamily="18" charset="0"/>
              </a:rPr>
              <a:t>RAM</a:t>
            </a:r>
            <a:r>
              <a:rPr lang="zh-CN" altLang="en-US" b="1" smtClean="0">
                <a:solidFill>
                  <a:srgbClr val="990000"/>
                </a:solidFill>
                <a:latin typeface="Times New Roman" pitchFamily="18" charset="0"/>
              </a:rPr>
              <a:t>的刷新</a:t>
            </a:r>
          </a:p>
          <a:p>
            <a:pPr eaLnBrk="1" hangingPunct="1">
              <a:buFontTx/>
              <a:buNone/>
            </a:pPr>
            <a:r>
              <a:rPr lang="en-US" altLang="zh-CN" b="1" smtClean="0">
                <a:latin typeface="Times New Roman" pitchFamily="18" charset="0"/>
              </a:rPr>
              <a:t>1.</a:t>
            </a:r>
            <a:r>
              <a:rPr lang="zh-CN" altLang="en-US" b="1" smtClean="0">
                <a:latin typeface="Times New Roman" pitchFamily="18" charset="0"/>
              </a:rPr>
              <a:t>刷新间隔</a:t>
            </a:r>
          </a:p>
          <a:p>
            <a:pPr eaLnBrk="1" hangingPunct="1">
              <a:buFontTx/>
              <a:buNone/>
            </a:pPr>
            <a:r>
              <a:rPr lang="zh-CN" altLang="en-US" b="1" smtClean="0">
                <a:latin typeface="Times New Roman" pitchFamily="18" charset="0"/>
              </a:rPr>
              <a:t>             前面已经说过，为了维持</a:t>
            </a:r>
            <a:r>
              <a:rPr lang="en-US" altLang="zh-CN" b="1" smtClean="0">
                <a:latin typeface="Times New Roman" pitchFamily="18" charset="0"/>
              </a:rPr>
              <a:t>MOS</a:t>
            </a:r>
            <a:r>
              <a:rPr lang="zh-CN" altLang="en-US" b="1" smtClean="0">
                <a:latin typeface="Times New Roman" pitchFamily="18" charset="0"/>
              </a:rPr>
              <a:t>型动态记忆单元的存储信息，每隔一定时间必须对存储体中的所有记忆单元的栅极电容补充电荷，这个过程就是刷新。</a:t>
            </a:r>
          </a:p>
          <a:p>
            <a:pPr eaLnBrk="1" hangingPunct="1">
              <a:buFontTx/>
              <a:buNone/>
            </a:pPr>
            <a:r>
              <a:rPr lang="zh-CN" altLang="en-US" b="1" smtClean="0">
                <a:latin typeface="Times New Roman" pitchFamily="18" charset="0"/>
              </a:rPr>
              <a:t>             一般选定</a:t>
            </a:r>
            <a:r>
              <a:rPr lang="en-US" altLang="zh-CN" b="1" smtClean="0">
                <a:latin typeface="Times New Roman" pitchFamily="18" charset="0"/>
              </a:rPr>
              <a:t>MOS</a:t>
            </a:r>
            <a:r>
              <a:rPr lang="zh-CN" altLang="en-US" b="1" smtClean="0">
                <a:latin typeface="Times New Roman" pitchFamily="18" charset="0"/>
              </a:rPr>
              <a:t>型动态存储器允许的最大刷新间隔为</a:t>
            </a:r>
            <a:r>
              <a:rPr lang="en-US" altLang="zh-CN" b="1" smtClean="0">
                <a:latin typeface="Times New Roman" pitchFamily="18" charset="0"/>
              </a:rPr>
              <a:t>2ms</a:t>
            </a:r>
            <a:r>
              <a:rPr lang="zh-CN" altLang="en-US" b="1" smtClean="0">
                <a:latin typeface="Times New Roman" pitchFamily="18" charset="0"/>
              </a:rPr>
              <a:t>，也就是说，应在</a:t>
            </a:r>
            <a:r>
              <a:rPr lang="en-US" altLang="zh-CN" b="1" smtClean="0">
                <a:latin typeface="Times New Roman" pitchFamily="18" charset="0"/>
              </a:rPr>
              <a:t>2ms</a:t>
            </a:r>
            <a:r>
              <a:rPr lang="zh-CN" altLang="en-US" b="1" smtClean="0">
                <a:latin typeface="Times New Roman" pitchFamily="18" charset="0"/>
              </a:rPr>
              <a:t>内，将全部存储体刷新一遍。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2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5B3E100-1FD0-492A-9213-4B4BD852F743}" type="datetime3">
              <a:rPr kumimoji="0" lang="zh-CN" altLang="en-US" sz="1400" smtClean="0"/>
              <a:pPr eaLnBrk="1" hangingPunct="1"/>
              <a:t>2016年11月14日星期一</a:t>
            </a:fld>
            <a:endParaRPr kumimoji="0" lang="en-US" altLang="zh-CN" sz="1400" smtClean="0"/>
          </a:p>
        </p:txBody>
      </p:sp>
      <p:sp>
        <p:nvSpPr>
          <p:cNvPr id="4710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710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303107" name="Rectangle 3"/>
          <p:cNvSpPr>
            <a:spLocks noGrp="1" noChangeArrowheads="1"/>
          </p:cNvSpPr>
          <p:nvPr>
            <p:ph type="body" idx="1"/>
          </p:nvPr>
        </p:nvSpPr>
        <p:spPr>
          <a:xfrm>
            <a:off x="250825" y="933450"/>
            <a:ext cx="8283575" cy="5162550"/>
          </a:xfrm>
        </p:spPr>
        <p:txBody>
          <a:bodyPr/>
          <a:lstStyle/>
          <a:p>
            <a:pPr eaLnBrk="1" hangingPunct="1">
              <a:lnSpc>
                <a:spcPct val="90000"/>
              </a:lnSpc>
              <a:buFontTx/>
              <a:buNone/>
            </a:pPr>
            <a:r>
              <a:rPr lang="en-US" altLang="zh-CN" b="1" dirty="0" smtClean="0">
                <a:latin typeface="Times New Roman" pitchFamily="18" charset="0"/>
              </a:rPr>
              <a:t>            </a:t>
            </a:r>
            <a:r>
              <a:rPr lang="zh-CN" altLang="en-US" b="1" dirty="0" smtClean="0">
                <a:latin typeface="Times New Roman" pitchFamily="18" charset="0"/>
              </a:rPr>
              <a:t>值得一提的是，</a:t>
            </a:r>
            <a:r>
              <a:rPr lang="zh-CN" altLang="en-US" b="1" dirty="0" smtClean="0">
                <a:solidFill>
                  <a:srgbClr val="FF0000"/>
                </a:solidFill>
                <a:latin typeface="Times New Roman" pitchFamily="18" charset="0"/>
              </a:rPr>
              <a:t>刷新</a:t>
            </a:r>
            <a:r>
              <a:rPr lang="zh-CN" altLang="en-US" b="1" dirty="0" smtClean="0">
                <a:latin typeface="Times New Roman" pitchFamily="18" charset="0"/>
              </a:rPr>
              <a:t>和</a:t>
            </a:r>
            <a:r>
              <a:rPr lang="zh-CN" altLang="en-US" b="1" dirty="0" smtClean="0">
                <a:solidFill>
                  <a:srgbClr val="FF0000"/>
                </a:solidFill>
                <a:latin typeface="Times New Roman" pitchFamily="18" charset="0"/>
              </a:rPr>
              <a:t>重写</a:t>
            </a:r>
            <a:r>
              <a:rPr lang="zh-CN" altLang="en-US" b="1" dirty="0" smtClean="0">
                <a:latin typeface="Times New Roman" pitchFamily="18" charset="0"/>
              </a:rPr>
              <a:t>（再生）是两个完全不同的概念，切不可加以混淆。</a:t>
            </a:r>
            <a:r>
              <a:rPr lang="zh-CN" altLang="en-US" b="1" dirty="0" smtClean="0">
                <a:solidFill>
                  <a:srgbClr val="FF0000"/>
                </a:solidFill>
                <a:latin typeface="Times New Roman" pitchFamily="18" charset="0"/>
              </a:rPr>
              <a:t>重写是随机的</a:t>
            </a:r>
            <a:r>
              <a:rPr lang="zh-CN" altLang="en-US" b="1" dirty="0" smtClean="0">
                <a:latin typeface="Times New Roman" pitchFamily="18" charset="0"/>
              </a:rPr>
              <a:t>，某个存储单元只有在破坏性读出之后才需要重写。而</a:t>
            </a:r>
            <a:r>
              <a:rPr lang="zh-CN" altLang="en-US" b="1" dirty="0" smtClean="0">
                <a:solidFill>
                  <a:srgbClr val="FF0000"/>
                </a:solidFill>
                <a:latin typeface="Times New Roman" pitchFamily="18" charset="0"/>
              </a:rPr>
              <a:t>刷新是定时的</a:t>
            </a:r>
            <a:r>
              <a:rPr lang="zh-CN" altLang="en-US" b="1" dirty="0" smtClean="0">
                <a:latin typeface="Times New Roman" pitchFamily="18" charset="0"/>
              </a:rPr>
              <a:t>，即使许多记忆单元长期未被访问，若不及时补充电荷的话，信息也会丢失。</a:t>
            </a:r>
            <a:r>
              <a:rPr lang="zh-CN" altLang="en-US" b="1" dirty="0" smtClean="0">
                <a:solidFill>
                  <a:srgbClr val="FF0000"/>
                </a:solidFill>
                <a:latin typeface="Times New Roman" pitchFamily="18" charset="0"/>
              </a:rPr>
              <a:t>重写一般是按存储单元进行的，而刷新通常以存储体矩阵中的一行为单位进行的。</a:t>
            </a:r>
          </a:p>
          <a:p>
            <a:pPr eaLnBrk="1" hangingPunct="1">
              <a:lnSpc>
                <a:spcPct val="90000"/>
              </a:lnSpc>
              <a:buFontTx/>
              <a:buNone/>
            </a:pP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刷新方式</a:t>
            </a:r>
          </a:p>
          <a:p>
            <a:pPr eaLnBrk="1" hangingPunct="1">
              <a:lnSpc>
                <a:spcPct val="90000"/>
              </a:lnSpc>
              <a:buFontTx/>
              <a:buNone/>
            </a:pPr>
            <a:r>
              <a:rPr lang="zh-CN" altLang="en-US" b="1" dirty="0" smtClean="0">
                <a:latin typeface="Times New Roman" pitchFamily="18" charset="0"/>
                <a:cs typeface="Times New Roman" pitchFamily="18" charset="0"/>
              </a:rPr>
              <a:t>           常见的刷新方式有集中式、分散式和异步式三种。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3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3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714723C-4D1A-4489-89D9-AA2A3319D94E}" type="datetime3">
              <a:rPr kumimoji="0" lang="zh-CN" altLang="en-US" sz="1400" smtClean="0"/>
              <a:pPr eaLnBrk="1" hangingPunct="1"/>
              <a:t>2016年11月14日星期一</a:t>
            </a:fld>
            <a:endParaRPr kumimoji="0" lang="en-US" altLang="zh-CN" sz="1400" smtClean="0"/>
          </a:p>
        </p:txBody>
      </p:sp>
      <p:sp>
        <p:nvSpPr>
          <p:cNvPr id="4813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813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
        <p:nvSpPr>
          <p:cNvPr id="304131" name="Rectangle 3"/>
          <p:cNvSpPr>
            <a:spLocks noGrp="1" noChangeArrowheads="1"/>
          </p:cNvSpPr>
          <p:nvPr>
            <p:ph type="body" idx="1"/>
          </p:nvPr>
        </p:nvSpPr>
        <p:spPr>
          <a:xfrm>
            <a:off x="231775" y="722313"/>
            <a:ext cx="8302625" cy="5200650"/>
          </a:xfrm>
        </p:spPr>
        <p:txBody>
          <a:bodyPr/>
          <a:lstStyle/>
          <a:p>
            <a:pPr eaLnBrk="1" hangingPunct="1">
              <a:buFontTx/>
              <a:buNone/>
            </a:pPr>
            <a:r>
              <a:rPr lang="en-US" altLang="zh-CN" b="1" dirty="0" smtClean="0">
                <a:latin typeface="Times New Roman" pitchFamily="18" charset="0"/>
              </a:rPr>
              <a:t>            </a:t>
            </a:r>
            <a:r>
              <a:rPr lang="zh-CN" altLang="en-US" b="1" dirty="0" smtClean="0">
                <a:latin typeface="Times New Roman" pitchFamily="18" charset="0"/>
              </a:rPr>
              <a:t>例如，对具有</a:t>
            </a:r>
            <a:r>
              <a:rPr lang="en-US" altLang="zh-CN" b="1" dirty="0" smtClean="0">
                <a:latin typeface="Times New Roman" pitchFamily="18" charset="0"/>
              </a:rPr>
              <a:t>1024</a:t>
            </a:r>
            <a:r>
              <a:rPr lang="zh-CN" altLang="en-US" b="1" dirty="0" smtClean="0">
                <a:latin typeface="Times New Roman" pitchFamily="18" charset="0"/>
              </a:rPr>
              <a:t>个记忆单元（排列成</a:t>
            </a:r>
            <a:r>
              <a:rPr lang="en-US" altLang="zh-CN" b="1" dirty="0" smtClean="0">
                <a:latin typeface="Times New Roman" pitchFamily="18" charset="0"/>
              </a:rPr>
              <a:t>32×32</a:t>
            </a:r>
            <a:r>
              <a:rPr lang="zh-CN" altLang="en-US" b="1" dirty="0" smtClean="0">
                <a:latin typeface="Times New Roman" pitchFamily="18" charset="0"/>
              </a:rPr>
              <a:t>矩阵）的存储芯片进行刷新，刷新是按行进行的，且</a:t>
            </a:r>
            <a:r>
              <a:rPr lang="zh-CN" altLang="en-US" b="1" dirty="0" smtClean="0">
                <a:solidFill>
                  <a:srgbClr val="FF0000"/>
                </a:solidFill>
                <a:latin typeface="Times New Roman" pitchFamily="18" charset="0"/>
              </a:rPr>
              <a:t>每刷新一行占用一个存取周期</a:t>
            </a:r>
            <a:r>
              <a:rPr lang="zh-CN" altLang="en-US" b="1" dirty="0" smtClean="0">
                <a:latin typeface="Times New Roman" pitchFamily="18" charset="0"/>
              </a:rPr>
              <a:t>，存取周期为</a:t>
            </a:r>
            <a:r>
              <a:rPr lang="en-US" altLang="zh-CN" b="1" dirty="0" smtClean="0">
                <a:latin typeface="Times New Roman" pitchFamily="18" charset="0"/>
              </a:rPr>
              <a:t>500ns</a:t>
            </a:r>
            <a:r>
              <a:rPr lang="zh-CN" altLang="en-US" b="1" dirty="0" smtClean="0">
                <a:latin typeface="Times New Roman" pitchFamily="18" charset="0"/>
              </a:rPr>
              <a:t>（</a:t>
            </a:r>
            <a:r>
              <a:rPr lang="en-US" altLang="zh-CN" b="1" dirty="0" smtClean="0">
                <a:latin typeface="Times New Roman" pitchFamily="18" charset="0"/>
              </a:rPr>
              <a:t>0.5 </a:t>
            </a:r>
            <a:r>
              <a:rPr lang="en-US" altLang="zh-CN" b="1" dirty="0" smtClean="0">
                <a:latin typeface="Times New Roman" pitchFamily="18" charset="0"/>
                <a:sym typeface="Symbol" pitchFamily="18" charset="2"/>
              </a:rPr>
              <a:t></a:t>
            </a:r>
            <a:r>
              <a:rPr lang="en-US" altLang="zh-CN" b="1" dirty="0" smtClean="0">
                <a:latin typeface="Times New Roman" pitchFamily="18" charset="0"/>
              </a:rPr>
              <a:t>s</a:t>
            </a:r>
            <a:r>
              <a:rPr lang="zh-CN" altLang="en-US" b="1" dirty="0" smtClean="0">
                <a:latin typeface="Times New Roman" pitchFamily="18" charset="0"/>
              </a:rPr>
              <a:t>）。</a:t>
            </a:r>
          </a:p>
        </p:txBody>
      </p:sp>
      <p:grpSp>
        <p:nvGrpSpPr>
          <p:cNvPr id="304132" name="Group 4"/>
          <p:cNvGrpSpPr>
            <a:grpSpLocks/>
          </p:cNvGrpSpPr>
          <p:nvPr/>
        </p:nvGrpSpPr>
        <p:grpSpPr bwMode="auto">
          <a:xfrm>
            <a:off x="1752600" y="2571750"/>
            <a:ext cx="4857750" cy="3924300"/>
            <a:chOff x="1104" y="1620"/>
            <a:chExt cx="3060" cy="2472"/>
          </a:xfrm>
        </p:grpSpPr>
        <p:sp>
          <p:nvSpPr>
            <p:cNvPr id="48135" name="Line 5"/>
            <p:cNvSpPr>
              <a:spLocks noChangeShapeType="1"/>
            </p:cNvSpPr>
            <p:nvPr/>
          </p:nvSpPr>
          <p:spPr bwMode="auto">
            <a:xfrm>
              <a:off x="1752" y="2016"/>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6" name="Line 6"/>
            <p:cNvSpPr>
              <a:spLocks noChangeShapeType="1"/>
            </p:cNvSpPr>
            <p:nvPr/>
          </p:nvSpPr>
          <p:spPr bwMode="auto">
            <a:xfrm>
              <a:off x="1764" y="2268"/>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7" name="Line 7"/>
            <p:cNvSpPr>
              <a:spLocks noChangeShapeType="1"/>
            </p:cNvSpPr>
            <p:nvPr/>
          </p:nvSpPr>
          <p:spPr bwMode="auto">
            <a:xfrm>
              <a:off x="1752" y="2544"/>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8" name="Line 8"/>
            <p:cNvSpPr>
              <a:spLocks noChangeShapeType="1"/>
            </p:cNvSpPr>
            <p:nvPr/>
          </p:nvSpPr>
          <p:spPr bwMode="auto">
            <a:xfrm>
              <a:off x="1776" y="3528"/>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39" name="Line 9"/>
            <p:cNvSpPr>
              <a:spLocks noChangeShapeType="1"/>
            </p:cNvSpPr>
            <p:nvPr/>
          </p:nvSpPr>
          <p:spPr bwMode="auto">
            <a:xfrm>
              <a:off x="2208" y="1704"/>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0" name="Line 10"/>
            <p:cNvSpPr>
              <a:spLocks noChangeShapeType="1"/>
            </p:cNvSpPr>
            <p:nvPr/>
          </p:nvSpPr>
          <p:spPr bwMode="auto">
            <a:xfrm>
              <a:off x="2460" y="1704"/>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1" name="Line 11"/>
            <p:cNvSpPr>
              <a:spLocks noChangeShapeType="1"/>
            </p:cNvSpPr>
            <p:nvPr/>
          </p:nvSpPr>
          <p:spPr bwMode="auto">
            <a:xfrm>
              <a:off x="2736" y="1704"/>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2" name="Line 12"/>
            <p:cNvSpPr>
              <a:spLocks noChangeShapeType="1"/>
            </p:cNvSpPr>
            <p:nvPr/>
          </p:nvSpPr>
          <p:spPr bwMode="auto">
            <a:xfrm>
              <a:off x="3816" y="1680"/>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3" name="AutoShape 13"/>
            <p:cNvSpPr>
              <a:spLocks/>
            </p:cNvSpPr>
            <p:nvPr/>
          </p:nvSpPr>
          <p:spPr bwMode="auto">
            <a:xfrm>
              <a:off x="1596" y="2016"/>
              <a:ext cx="96" cy="1464"/>
            </a:xfrm>
            <a:prstGeom prst="leftBrace">
              <a:avLst>
                <a:gd name="adj1" fmla="val 127083"/>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4" name="Text Box 14"/>
            <p:cNvSpPr txBox="1">
              <a:spLocks noChangeArrowheads="1"/>
            </p:cNvSpPr>
            <p:nvPr/>
          </p:nvSpPr>
          <p:spPr bwMode="auto">
            <a:xfrm>
              <a:off x="1104" y="261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32</a:t>
              </a:r>
              <a:r>
                <a:rPr lang="zh-CN" altLang="en-US"/>
                <a:t>行</a:t>
              </a:r>
            </a:p>
          </p:txBody>
        </p:sp>
        <p:sp>
          <p:nvSpPr>
            <p:cNvPr id="48145" name="Text Box 15"/>
            <p:cNvSpPr txBox="1">
              <a:spLocks noChangeArrowheads="1"/>
            </p:cNvSpPr>
            <p:nvPr/>
          </p:nvSpPr>
          <p:spPr bwMode="auto">
            <a:xfrm>
              <a:off x="2784" y="38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32</a:t>
              </a:r>
              <a:r>
                <a:rPr lang="zh-CN" altLang="en-US"/>
                <a:t>列</a:t>
              </a:r>
            </a:p>
          </p:txBody>
        </p:sp>
        <p:sp>
          <p:nvSpPr>
            <p:cNvPr id="48146" name="AutoShape 16"/>
            <p:cNvSpPr>
              <a:spLocks/>
            </p:cNvSpPr>
            <p:nvPr/>
          </p:nvSpPr>
          <p:spPr bwMode="auto">
            <a:xfrm rot="-5400000">
              <a:off x="2952" y="3072"/>
              <a:ext cx="96" cy="1464"/>
            </a:xfrm>
            <a:prstGeom prst="leftBrace">
              <a:avLst>
                <a:gd name="adj1" fmla="val 127083"/>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147" name="Text Box 17"/>
            <p:cNvSpPr txBox="1">
              <a:spLocks noChangeArrowheads="1"/>
            </p:cNvSpPr>
            <p:nvPr/>
          </p:nvSpPr>
          <p:spPr bwMode="auto">
            <a:xfrm>
              <a:off x="2772" y="1620"/>
              <a:ext cx="1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a:t>
              </a:r>
            </a:p>
          </p:txBody>
        </p:sp>
        <p:sp>
          <p:nvSpPr>
            <p:cNvPr id="48148" name="Text Box 18"/>
            <p:cNvSpPr txBox="1">
              <a:spLocks noChangeArrowheads="1"/>
            </p:cNvSpPr>
            <p:nvPr/>
          </p:nvSpPr>
          <p:spPr bwMode="auto">
            <a:xfrm rot="16200000" flipH="1">
              <a:off x="1344" y="2904"/>
              <a:ext cx="1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4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0E30002-2E0E-4195-A307-7EED6CBFAA02}" type="datetime3">
              <a:rPr kumimoji="0" lang="zh-CN" altLang="en-US" sz="1400" smtClean="0"/>
              <a:pPr eaLnBrk="1" hangingPunct="1"/>
              <a:t>2016年11月14日星期一</a:t>
            </a:fld>
            <a:endParaRPr kumimoji="0" lang="en-US" altLang="zh-CN" sz="1400" smtClean="0"/>
          </a:p>
        </p:txBody>
      </p:sp>
      <p:sp>
        <p:nvSpPr>
          <p:cNvPr id="4915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915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200" smtClean="0">
              <a:latin typeface="宋体" pitchFamily="2" charset="-122"/>
            </a:endParaRPr>
          </a:p>
        </p:txBody>
      </p:sp>
      <p:sp>
        <p:nvSpPr>
          <p:cNvPr id="305155" name="Rectangle 3"/>
          <p:cNvSpPr>
            <a:spLocks noGrp="1" noChangeArrowheads="1"/>
          </p:cNvSpPr>
          <p:nvPr>
            <p:ph type="body" idx="1"/>
          </p:nvPr>
        </p:nvSpPr>
        <p:spPr>
          <a:xfrm>
            <a:off x="327025" y="779463"/>
            <a:ext cx="8207375" cy="4876800"/>
          </a:xfrm>
        </p:spPr>
        <p:txBody>
          <a:bodyPr/>
          <a:lstStyle/>
          <a:p>
            <a:pPr eaLnBrk="1" hangingPunct="1">
              <a:buFontTx/>
              <a:buNone/>
            </a:pPr>
            <a:r>
              <a:rPr lang="en-US" altLang="zh-CN" b="1" dirty="0" smtClean="0">
                <a:latin typeface="Times New Roman" pitchFamily="18" charset="0"/>
              </a:rPr>
              <a:t>(1)</a:t>
            </a:r>
            <a:r>
              <a:rPr lang="zh-CN" altLang="en-US" b="1" dirty="0" smtClean="0">
                <a:latin typeface="Times New Roman" pitchFamily="18" charset="0"/>
              </a:rPr>
              <a:t>集中刷新方式</a:t>
            </a:r>
          </a:p>
          <a:p>
            <a:pPr eaLnBrk="1" hangingPunct="1">
              <a:buFontTx/>
              <a:buNone/>
            </a:pPr>
            <a:r>
              <a:rPr lang="zh-CN" altLang="en-US" b="1" dirty="0" smtClean="0">
                <a:latin typeface="Times New Roman" pitchFamily="18" charset="0"/>
              </a:rPr>
              <a:t>            在允许的最大刷新间隔内，按照存储芯片容量的大小集中安排若干个刷新周期，</a:t>
            </a:r>
            <a:r>
              <a:rPr lang="zh-CN" altLang="en-US" b="1" dirty="0" smtClean="0">
                <a:solidFill>
                  <a:srgbClr val="FF0000"/>
                </a:solidFill>
                <a:latin typeface="Times New Roman" pitchFamily="18" charset="0"/>
              </a:rPr>
              <a:t>刷新时停止读写操作</a:t>
            </a:r>
            <a:r>
              <a:rPr lang="zh-CN" altLang="en-US" b="1" dirty="0" smtClean="0">
                <a:latin typeface="Times New Roman" pitchFamily="18" charset="0"/>
              </a:rPr>
              <a:t>。</a:t>
            </a:r>
          </a:p>
          <a:p>
            <a:pPr eaLnBrk="1" hangingPunct="1">
              <a:buFontTx/>
              <a:buNone/>
            </a:pPr>
            <a:r>
              <a:rPr lang="zh-CN" altLang="en-US" b="1" dirty="0" smtClean="0">
                <a:latin typeface="Times New Roman" pitchFamily="18" charset="0"/>
              </a:rPr>
              <a:t>            </a:t>
            </a:r>
            <a:r>
              <a:rPr lang="zh-CN" altLang="en-US" b="1" dirty="0" smtClean="0">
                <a:solidFill>
                  <a:srgbClr val="0000CC"/>
                </a:solidFill>
                <a:latin typeface="Times New Roman" pitchFamily="18" charset="0"/>
              </a:rPr>
              <a:t>刷新时间</a:t>
            </a:r>
            <a:r>
              <a:rPr lang="en-US" altLang="zh-CN" b="1" dirty="0" smtClean="0">
                <a:solidFill>
                  <a:srgbClr val="0000CC"/>
                </a:solidFill>
                <a:latin typeface="Times New Roman" pitchFamily="18" charset="0"/>
              </a:rPr>
              <a:t>=</a:t>
            </a:r>
            <a:r>
              <a:rPr lang="zh-CN" altLang="en-US" b="1" dirty="0" smtClean="0">
                <a:solidFill>
                  <a:srgbClr val="0000CC"/>
                </a:solidFill>
                <a:latin typeface="Times New Roman" pitchFamily="18" charset="0"/>
              </a:rPr>
              <a:t>存储体矩阵行数</a:t>
            </a:r>
            <a:r>
              <a:rPr lang="en-US" altLang="zh-CN" b="1" dirty="0" smtClean="0">
                <a:solidFill>
                  <a:srgbClr val="0000CC"/>
                </a:solidFill>
                <a:latin typeface="Times New Roman" pitchFamily="18" charset="0"/>
              </a:rPr>
              <a:t>×</a:t>
            </a:r>
            <a:r>
              <a:rPr lang="zh-CN" altLang="en-US" b="1" dirty="0" smtClean="0">
                <a:solidFill>
                  <a:srgbClr val="0000CC"/>
                </a:solidFill>
                <a:latin typeface="Times New Roman" pitchFamily="18" charset="0"/>
              </a:rPr>
              <a:t>刷新周期</a:t>
            </a:r>
          </a:p>
          <a:p>
            <a:pPr eaLnBrk="1" hangingPunct="1">
              <a:buFontTx/>
              <a:buNone/>
            </a:pPr>
            <a:r>
              <a:rPr lang="zh-CN" altLang="en-US" b="1" dirty="0" smtClean="0">
                <a:latin typeface="Times New Roman" pitchFamily="18" charset="0"/>
              </a:rPr>
              <a:t>            这里刷新周期是指刷新一行所需要的时间，</a:t>
            </a:r>
            <a:r>
              <a:rPr lang="zh-CN" altLang="en-US" b="1" dirty="0" smtClean="0">
                <a:solidFill>
                  <a:srgbClr val="FF0000"/>
                </a:solidFill>
                <a:latin typeface="Times New Roman" pitchFamily="18" charset="0"/>
              </a:rPr>
              <a:t>由于刷新过程就是“假读”的过程，所以刷新周期就等于存取周期</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5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5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0CA13A3-DD62-4522-9063-F3BDC4A31EFC}" type="datetime3">
              <a:rPr kumimoji="0" lang="zh-CN" altLang="en-US" sz="1400" smtClean="0"/>
              <a:pPr eaLnBrk="1" hangingPunct="1"/>
              <a:t>2016年11月14日星期一</a:t>
            </a:fld>
            <a:endParaRPr kumimoji="0" lang="en-US" altLang="zh-CN" sz="1400" smtClean="0"/>
          </a:p>
        </p:txBody>
      </p:sp>
      <p:sp>
        <p:nvSpPr>
          <p:cNvPr id="5017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018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
        <p:nvSpPr>
          <p:cNvPr id="306179" name="Rectangle 3"/>
          <p:cNvSpPr>
            <a:spLocks noGrp="1" noChangeArrowheads="1"/>
          </p:cNvSpPr>
          <p:nvPr>
            <p:ph type="body" idx="1"/>
          </p:nvPr>
        </p:nvSpPr>
        <p:spPr>
          <a:xfrm>
            <a:off x="457200" y="800100"/>
            <a:ext cx="8077200" cy="3086100"/>
          </a:xfrm>
        </p:spPr>
        <p:txBody>
          <a:bodyPr/>
          <a:lstStyle/>
          <a:p>
            <a:pPr eaLnBrk="1" hangingPunct="1">
              <a:lnSpc>
                <a:spcPct val="110000"/>
              </a:lnSpc>
              <a:buFontTx/>
              <a:buNone/>
            </a:pPr>
            <a:r>
              <a:rPr lang="en-US" altLang="zh-CN" b="1" smtClean="0">
                <a:latin typeface="Times New Roman" pitchFamily="18" charset="0"/>
              </a:rPr>
              <a:t>           </a:t>
            </a:r>
            <a:r>
              <a:rPr lang="zh-CN" altLang="en-US" b="1" smtClean="0">
                <a:latin typeface="Times New Roman" pitchFamily="18" charset="0"/>
              </a:rPr>
              <a:t>在最大刷新间隔</a:t>
            </a:r>
            <a:r>
              <a:rPr lang="en-US" altLang="zh-CN" b="1" smtClean="0">
                <a:latin typeface="Times New Roman" pitchFamily="18" charset="0"/>
              </a:rPr>
              <a:t>2ms</a:t>
            </a:r>
            <a:r>
              <a:rPr lang="zh-CN" altLang="en-US" b="1" smtClean="0">
                <a:latin typeface="Times New Roman" pitchFamily="18" charset="0"/>
              </a:rPr>
              <a:t>内共可以安排</a:t>
            </a:r>
            <a:r>
              <a:rPr lang="en-US" altLang="zh-CN" b="1" smtClean="0">
                <a:latin typeface="Times New Roman" pitchFamily="18" charset="0"/>
              </a:rPr>
              <a:t>4000</a:t>
            </a:r>
            <a:r>
              <a:rPr lang="zh-CN" altLang="en-US" b="1" smtClean="0">
                <a:latin typeface="Times New Roman" pitchFamily="18" charset="0"/>
              </a:rPr>
              <a:t>个存取周期，从</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3967</a:t>
            </a:r>
            <a:r>
              <a:rPr lang="zh-CN" altLang="en-US" b="1" smtClean="0">
                <a:latin typeface="Times New Roman" pitchFamily="18" charset="0"/>
              </a:rPr>
              <a:t>个周期内进行读</a:t>
            </a:r>
            <a:r>
              <a:rPr lang="en-US" altLang="zh-CN" b="1" smtClean="0">
                <a:latin typeface="Times New Roman" pitchFamily="18" charset="0"/>
              </a:rPr>
              <a:t>/</a:t>
            </a:r>
            <a:r>
              <a:rPr lang="zh-CN" altLang="en-US" b="1" smtClean="0">
                <a:latin typeface="Times New Roman" pitchFamily="18" charset="0"/>
              </a:rPr>
              <a:t>写操作或保持，而从</a:t>
            </a:r>
            <a:r>
              <a:rPr lang="en-US" altLang="zh-CN" b="1" smtClean="0">
                <a:latin typeface="Times New Roman" pitchFamily="18" charset="0"/>
              </a:rPr>
              <a:t>3968</a:t>
            </a:r>
            <a:r>
              <a:rPr lang="zh-CN" altLang="en-US" b="1" smtClean="0">
                <a:latin typeface="Times New Roman" pitchFamily="18" charset="0"/>
              </a:rPr>
              <a:t>～</a:t>
            </a:r>
            <a:r>
              <a:rPr lang="en-US" altLang="zh-CN" b="1" smtClean="0">
                <a:latin typeface="Times New Roman" pitchFamily="18" charset="0"/>
              </a:rPr>
              <a:t>3999</a:t>
            </a:r>
            <a:r>
              <a:rPr lang="zh-CN" altLang="en-US" b="1" smtClean="0">
                <a:latin typeface="Times New Roman" pitchFamily="18" charset="0"/>
              </a:rPr>
              <a:t>这最后</a:t>
            </a:r>
            <a:r>
              <a:rPr lang="en-US" altLang="zh-CN" b="1" smtClean="0">
                <a:latin typeface="Times New Roman" pitchFamily="18" charset="0"/>
              </a:rPr>
              <a:t>32</a:t>
            </a:r>
            <a:r>
              <a:rPr lang="zh-CN" altLang="en-US" b="1" smtClean="0">
                <a:latin typeface="Times New Roman" pitchFamily="18" charset="0"/>
              </a:rPr>
              <a:t>个周期集中安排刷新操作。</a:t>
            </a:r>
          </a:p>
        </p:txBody>
      </p:sp>
      <p:grpSp>
        <p:nvGrpSpPr>
          <p:cNvPr id="306180" name="Group 4"/>
          <p:cNvGrpSpPr>
            <a:grpSpLocks/>
          </p:cNvGrpSpPr>
          <p:nvPr/>
        </p:nvGrpSpPr>
        <p:grpSpPr bwMode="auto">
          <a:xfrm>
            <a:off x="838200" y="3429000"/>
            <a:ext cx="7667625" cy="1447800"/>
            <a:chOff x="528" y="816"/>
            <a:chExt cx="4830" cy="912"/>
          </a:xfrm>
        </p:grpSpPr>
        <p:sp>
          <p:nvSpPr>
            <p:cNvPr id="50184" name="Line 5"/>
            <p:cNvSpPr>
              <a:spLocks noChangeShapeType="1"/>
            </p:cNvSpPr>
            <p:nvPr/>
          </p:nvSpPr>
          <p:spPr bwMode="auto">
            <a:xfrm>
              <a:off x="528" y="955"/>
              <a:ext cx="0" cy="7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5" name="Line 6"/>
            <p:cNvSpPr>
              <a:spLocks noChangeShapeType="1"/>
            </p:cNvSpPr>
            <p:nvPr/>
          </p:nvSpPr>
          <p:spPr bwMode="auto">
            <a:xfrm>
              <a:off x="528" y="1236"/>
              <a:ext cx="1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6" name="Line 7"/>
            <p:cNvSpPr>
              <a:spLocks noChangeShapeType="1"/>
            </p:cNvSpPr>
            <p:nvPr/>
          </p:nvSpPr>
          <p:spPr bwMode="auto">
            <a:xfrm>
              <a:off x="2169" y="1236"/>
              <a:ext cx="15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7" name="Line 8"/>
            <p:cNvSpPr>
              <a:spLocks noChangeShapeType="1"/>
            </p:cNvSpPr>
            <p:nvPr/>
          </p:nvSpPr>
          <p:spPr bwMode="auto">
            <a:xfrm>
              <a:off x="4029" y="1236"/>
              <a:ext cx="7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8" name="Line 9"/>
            <p:cNvSpPr>
              <a:spLocks noChangeShapeType="1"/>
            </p:cNvSpPr>
            <p:nvPr/>
          </p:nvSpPr>
          <p:spPr bwMode="auto">
            <a:xfrm>
              <a:off x="1075" y="1143"/>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9" name="Line 10"/>
            <p:cNvSpPr>
              <a:spLocks noChangeShapeType="1"/>
            </p:cNvSpPr>
            <p:nvPr/>
          </p:nvSpPr>
          <p:spPr bwMode="auto">
            <a:xfrm>
              <a:off x="1622" y="1143"/>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Line 11"/>
            <p:cNvSpPr>
              <a:spLocks noChangeShapeType="1"/>
            </p:cNvSpPr>
            <p:nvPr/>
          </p:nvSpPr>
          <p:spPr bwMode="auto">
            <a:xfrm>
              <a:off x="2388" y="1143"/>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1" name="Line 12"/>
            <p:cNvSpPr>
              <a:spLocks noChangeShapeType="1"/>
            </p:cNvSpPr>
            <p:nvPr/>
          </p:nvSpPr>
          <p:spPr bwMode="auto">
            <a:xfrm>
              <a:off x="2935" y="955"/>
              <a:ext cx="0" cy="5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2" name="Line 13"/>
            <p:cNvSpPr>
              <a:spLocks noChangeShapeType="1"/>
            </p:cNvSpPr>
            <p:nvPr/>
          </p:nvSpPr>
          <p:spPr bwMode="auto">
            <a:xfrm>
              <a:off x="4794" y="955"/>
              <a:ext cx="0" cy="7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14"/>
            <p:cNvSpPr>
              <a:spLocks noChangeShapeType="1"/>
            </p:cNvSpPr>
            <p:nvPr/>
          </p:nvSpPr>
          <p:spPr bwMode="auto">
            <a:xfrm>
              <a:off x="3482" y="1143"/>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Line 15"/>
            <p:cNvSpPr>
              <a:spLocks noChangeShapeType="1"/>
            </p:cNvSpPr>
            <p:nvPr/>
          </p:nvSpPr>
          <p:spPr bwMode="auto">
            <a:xfrm>
              <a:off x="4247" y="1143"/>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5" name="Line 16"/>
            <p:cNvSpPr>
              <a:spLocks noChangeShapeType="1"/>
            </p:cNvSpPr>
            <p:nvPr/>
          </p:nvSpPr>
          <p:spPr bwMode="auto">
            <a:xfrm>
              <a:off x="528" y="1056"/>
              <a:ext cx="2407"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6" name="Line 17"/>
            <p:cNvSpPr>
              <a:spLocks noChangeShapeType="1"/>
            </p:cNvSpPr>
            <p:nvPr/>
          </p:nvSpPr>
          <p:spPr bwMode="auto">
            <a:xfrm>
              <a:off x="2935" y="1056"/>
              <a:ext cx="1859"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18"/>
            <p:cNvSpPr>
              <a:spLocks noChangeShapeType="1"/>
            </p:cNvSpPr>
            <p:nvPr/>
          </p:nvSpPr>
          <p:spPr bwMode="auto">
            <a:xfrm>
              <a:off x="528" y="1440"/>
              <a:ext cx="2407"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8" name="Line 19"/>
            <p:cNvSpPr>
              <a:spLocks noChangeShapeType="1"/>
            </p:cNvSpPr>
            <p:nvPr/>
          </p:nvSpPr>
          <p:spPr bwMode="auto">
            <a:xfrm>
              <a:off x="2935" y="1440"/>
              <a:ext cx="1859"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Text Box 20"/>
            <p:cNvSpPr txBox="1">
              <a:spLocks noChangeArrowheads="1"/>
            </p:cNvSpPr>
            <p:nvPr/>
          </p:nvSpPr>
          <p:spPr bwMode="auto">
            <a:xfrm>
              <a:off x="2024" y="1435"/>
              <a:ext cx="16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刷新间隔（</a:t>
              </a:r>
              <a:r>
                <a:rPr lang="en-US" altLang="zh-CN" sz="2000"/>
                <a:t>2 ms</a:t>
              </a:r>
              <a:r>
                <a:rPr lang="zh-CN" altLang="en-US" sz="2000"/>
                <a:t>）</a:t>
              </a:r>
            </a:p>
          </p:txBody>
        </p:sp>
        <p:sp>
          <p:nvSpPr>
            <p:cNvPr id="50200" name="Text Box 21"/>
            <p:cNvSpPr txBox="1">
              <a:spLocks noChangeArrowheads="1"/>
            </p:cNvSpPr>
            <p:nvPr/>
          </p:nvSpPr>
          <p:spPr bwMode="auto">
            <a:xfrm>
              <a:off x="1344" y="816"/>
              <a:ext cx="1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写操作</a:t>
              </a:r>
            </a:p>
          </p:txBody>
        </p:sp>
        <p:sp>
          <p:nvSpPr>
            <p:cNvPr id="50201" name="Text Box 22"/>
            <p:cNvSpPr txBox="1">
              <a:spLocks noChangeArrowheads="1"/>
            </p:cNvSpPr>
            <p:nvPr/>
          </p:nvSpPr>
          <p:spPr bwMode="auto">
            <a:xfrm>
              <a:off x="3696" y="816"/>
              <a:ext cx="6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0202" name="Text Box 23"/>
            <p:cNvSpPr txBox="1">
              <a:spLocks noChangeArrowheads="1"/>
            </p:cNvSpPr>
            <p:nvPr/>
          </p:nvSpPr>
          <p:spPr bwMode="auto">
            <a:xfrm>
              <a:off x="720" y="1046"/>
              <a:ext cx="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009900"/>
                  </a:solidFill>
                </a:rPr>
                <a:t>0</a:t>
              </a:r>
            </a:p>
          </p:txBody>
        </p:sp>
        <p:sp>
          <p:nvSpPr>
            <p:cNvPr id="50203" name="Text Box 24"/>
            <p:cNvSpPr txBox="1">
              <a:spLocks noChangeArrowheads="1"/>
            </p:cNvSpPr>
            <p:nvPr/>
          </p:nvSpPr>
          <p:spPr bwMode="auto">
            <a:xfrm>
              <a:off x="1281" y="1046"/>
              <a:ext cx="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009900"/>
                  </a:solidFill>
                </a:rPr>
                <a:t>1</a:t>
              </a:r>
            </a:p>
          </p:txBody>
        </p:sp>
        <p:sp>
          <p:nvSpPr>
            <p:cNvPr id="50204" name="Text Box 25"/>
            <p:cNvSpPr txBox="1">
              <a:spLocks noChangeArrowheads="1"/>
            </p:cNvSpPr>
            <p:nvPr/>
          </p:nvSpPr>
          <p:spPr bwMode="auto">
            <a:xfrm>
              <a:off x="2486" y="1046"/>
              <a:ext cx="10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009900"/>
                  </a:solidFill>
                </a:rPr>
                <a:t>3967</a:t>
              </a:r>
            </a:p>
          </p:txBody>
        </p:sp>
        <p:sp>
          <p:nvSpPr>
            <p:cNvPr id="50205" name="Text Box 26"/>
            <p:cNvSpPr txBox="1">
              <a:spLocks noChangeArrowheads="1"/>
            </p:cNvSpPr>
            <p:nvPr/>
          </p:nvSpPr>
          <p:spPr bwMode="auto">
            <a:xfrm>
              <a:off x="3020" y="1046"/>
              <a:ext cx="10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3968</a:t>
              </a:r>
            </a:p>
          </p:txBody>
        </p:sp>
        <p:sp>
          <p:nvSpPr>
            <p:cNvPr id="50206" name="Text Box 27"/>
            <p:cNvSpPr txBox="1">
              <a:spLocks noChangeArrowheads="1"/>
            </p:cNvSpPr>
            <p:nvPr/>
          </p:nvSpPr>
          <p:spPr bwMode="auto">
            <a:xfrm>
              <a:off x="4346" y="1046"/>
              <a:ext cx="10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3999</a:t>
              </a:r>
            </a:p>
          </p:txBody>
        </p:sp>
        <p:sp>
          <p:nvSpPr>
            <p:cNvPr id="50207" name="Text Box 28"/>
            <p:cNvSpPr txBox="1">
              <a:spLocks noChangeArrowheads="1"/>
            </p:cNvSpPr>
            <p:nvPr/>
          </p:nvSpPr>
          <p:spPr bwMode="auto">
            <a:xfrm>
              <a:off x="930" y="1213"/>
              <a:ext cx="2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009900"/>
                  </a:solidFill>
                </a:rPr>
                <a:t>3968</a:t>
              </a:r>
              <a:r>
                <a:rPr lang="zh-CN" altLang="en-US" sz="2000">
                  <a:solidFill>
                    <a:srgbClr val="009900"/>
                  </a:solidFill>
                </a:rPr>
                <a:t>个周期（</a:t>
              </a:r>
              <a:r>
                <a:rPr lang="en-US" altLang="zh-CN" sz="2000">
                  <a:solidFill>
                    <a:srgbClr val="009900"/>
                  </a:solidFill>
                </a:rPr>
                <a:t>1984 µs</a:t>
              </a:r>
              <a:r>
                <a:rPr lang="zh-CN" altLang="en-US" sz="2000">
                  <a:solidFill>
                    <a:srgbClr val="009900"/>
                  </a:solidFill>
                </a:rPr>
                <a:t>）</a:t>
              </a:r>
            </a:p>
          </p:txBody>
        </p:sp>
        <p:sp>
          <p:nvSpPr>
            <p:cNvPr id="50208" name="Text Box 29"/>
            <p:cNvSpPr txBox="1">
              <a:spLocks noChangeArrowheads="1"/>
            </p:cNvSpPr>
            <p:nvPr/>
          </p:nvSpPr>
          <p:spPr bwMode="auto">
            <a:xfrm>
              <a:off x="3282" y="1213"/>
              <a:ext cx="20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32</a:t>
              </a:r>
              <a:r>
                <a:rPr lang="zh-CN" altLang="en-US" sz="2000">
                  <a:solidFill>
                    <a:srgbClr val="FF3300"/>
                  </a:solidFill>
                </a:rPr>
                <a:t>个周期（</a:t>
              </a:r>
              <a:r>
                <a:rPr lang="en-US" altLang="zh-CN" sz="2000">
                  <a:solidFill>
                    <a:srgbClr val="FF3300"/>
                  </a:solidFill>
                </a:rPr>
                <a:t>16 µs</a:t>
              </a:r>
              <a:r>
                <a:rPr lang="zh-CN" altLang="en-US" sz="2000">
                  <a:solidFill>
                    <a:srgbClr val="FF3300"/>
                  </a:solidFill>
                </a:rPr>
                <a:t>）</a:t>
              </a:r>
            </a:p>
          </p:txBody>
        </p:sp>
        <p:sp>
          <p:nvSpPr>
            <p:cNvPr id="50209" name="Text Box 30"/>
            <p:cNvSpPr txBox="1">
              <a:spLocks noChangeArrowheads="1"/>
            </p:cNvSpPr>
            <p:nvPr/>
          </p:nvSpPr>
          <p:spPr bwMode="auto">
            <a:xfrm>
              <a:off x="3684" y="1008"/>
              <a:ext cx="11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800" b="0"/>
                <a:t>…</a:t>
              </a:r>
            </a:p>
          </p:txBody>
        </p:sp>
        <p:sp>
          <p:nvSpPr>
            <p:cNvPr id="50210" name="Text Box 31"/>
            <p:cNvSpPr txBox="1">
              <a:spLocks noChangeArrowheads="1"/>
            </p:cNvSpPr>
            <p:nvPr/>
          </p:nvSpPr>
          <p:spPr bwMode="auto">
            <a:xfrm>
              <a:off x="1824" y="1008"/>
              <a:ext cx="11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800" b="0"/>
                <a:t>…</a:t>
              </a:r>
            </a:p>
          </p:txBody>
        </p:sp>
        <p:sp>
          <p:nvSpPr>
            <p:cNvPr id="50211" name="Line 32"/>
            <p:cNvSpPr>
              <a:spLocks noChangeShapeType="1"/>
            </p:cNvSpPr>
            <p:nvPr/>
          </p:nvSpPr>
          <p:spPr bwMode="auto">
            <a:xfrm>
              <a:off x="528" y="1632"/>
              <a:ext cx="4266"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6210" name="Text Box 34"/>
          <p:cNvSpPr txBox="1">
            <a:spLocks noChangeArrowheads="1"/>
          </p:cNvSpPr>
          <p:nvPr/>
        </p:nvSpPr>
        <p:spPr bwMode="auto">
          <a:xfrm>
            <a:off x="755650" y="5157788"/>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chemeClr val="tx2"/>
                </a:solidFill>
              </a:rPr>
              <a:t>这种方式可以保证每</a:t>
            </a:r>
            <a:r>
              <a:rPr lang="en-US" altLang="zh-CN">
                <a:solidFill>
                  <a:schemeClr val="tx2"/>
                </a:solidFill>
              </a:rPr>
              <a:t>2ms</a:t>
            </a:r>
            <a:r>
              <a:rPr lang="zh-CN" altLang="en-US">
                <a:solidFill>
                  <a:schemeClr val="tx2"/>
                </a:solidFill>
              </a:rPr>
              <a:t>就可以对所有的存储单元刷新一次（充一次电）。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6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6210"/>
                                        </p:tgtEl>
                                        <p:attrNameLst>
                                          <p:attrName>style.visibility</p:attrName>
                                        </p:attrNameLst>
                                      </p:cBhvr>
                                      <p:to>
                                        <p:strVal val="visible"/>
                                      </p:to>
                                    </p:set>
                                    <p:animEffect transition="in" filter="blinds(horizontal)">
                                      <p:cBhvr>
                                        <p:cTn id="15" dur="500"/>
                                        <p:tgtEl>
                                          <p:spTgt spid="30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P spid="30621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7D871A9-D859-4964-A304-994A27A6C8FF}" type="datetime3">
              <a:rPr kumimoji="0" lang="zh-CN" altLang="en-US" sz="1400" smtClean="0"/>
              <a:pPr eaLnBrk="1" hangingPunct="1"/>
              <a:t>2016年11月14日星期一</a:t>
            </a:fld>
            <a:endParaRPr kumimoji="0" lang="en-US" altLang="zh-CN" sz="1400" smtClean="0"/>
          </a:p>
        </p:txBody>
      </p:sp>
      <p:sp>
        <p:nvSpPr>
          <p:cNvPr id="5120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120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
        <p:nvSpPr>
          <p:cNvPr id="410627" name="Rectangle 3"/>
          <p:cNvSpPr>
            <a:spLocks noGrp="1" noChangeArrowheads="1"/>
          </p:cNvSpPr>
          <p:nvPr>
            <p:ph type="body" idx="1"/>
          </p:nvPr>
        </p:nvSpPr>
        <p:spPr>
          <a:xfrm>
            <a:off x="304800" y="876300"/>
            <a:ext cx="8229600" cy="3086100"/>
          </a:xfrm>
        </p:spPr>
        <p:txBody>
          <a:bodyPr/>
          <a:lstStyle/>
          <a:p>
            <a:pPr>
              <a:spcBef>
                <a:spcPct val="50000"/>
              </a:spcBef>
              <a:buSzTx/>
              <a:buFontTx/>
              <a:buNone/>
            </a:pPr>
            <a:r>
              <a:rPr lang="en-US" altLang="zh-CN" b="1" smtClean="0">
                <a:latin typeface="Times New Roman" pitchFamily="18" charset="0"/>
              </a:rPr>
              <a:t>            </a:t>
            </a:r>
            <a:r>
              <a:rPr lang="zh-CN" altLang="en-US" b="1" smtClean="0">
                <a:solidFill>
                  <a:schemeClr val="tx2"/>
                </a:solidFill>
                <a:latin typeface="Times New Roman" pitchFamily="18" charset="0"/>
              </a:rPr>
              <a:t>集中刷新方式的优点是读</a:t>
            </a:r>
            <a:r>
              <a:rPr lang="en-US" altLang="zh-CN" b="1" smtClean="0">
                <a:solidFill>
                  <a:schemeClr val="tx2"/>
                </a:solidFill>
                <a:latin typeface="Times New Roman" pitchFamily="18" charset="0"/>
              </a:rPr>
              <a:t>/</a:t>
            </a:r>
            <a:r>
              <a:rPr lang="zh-CN" altLang="en-US" b="1" smtClean="0">
                <a:solidFill>
                  <a:schemeClr val="tx2"/>
                </a:solidFill>
                <a:latin typeface="Times New Roman" pitchFamily="18" charset="0"/>
              </a:rPr>
              <a:t>写操作时不受刷新工作的影响，因此系统的存取速度比较高。</a:t>
            </a:r>
            <a:r>
              <a:rPr lang="zh-CN" altLang="en-US" b="1" smtClean="0">
                <a:latin typeface="Times New Roman" pitchFamily="18" charset="0"/>
              </a:rPr>
              <a:t>缺点是在集中刷新期间必须停止读</a:t>
            </a:r>
            <a:r>
              <a:rPr lang="en-US" altLang="zh-CN" b="1" smtClean="0">
                <a:latin typeface="Times New Roman" pitchFamily="18" charset="0"/>
              </a:rPr>
              <a:t>/</a:t>
            </a:r>
            <a:r>
              <a:rPr lang="zh-CN" altLang="en-US" b="1" smtClean="0">
                <a:latin typeface="Times New Roman" pitchFamily="18" charset="0"/>
              </a:rPr>
              <a:t>写，这一段时间称为“</a:t>
            </a:r>
            <a:r>
              <a:rPr lang="zh-CN" altLang="en-US" b="1" smtClean="0">
                <a:solidFill>
                  <a:srgbClr val="FF3300"/>
                </a:solidFill>
                <a:latin typeface="Times New Roman" pitchFamily="18" charset="0"/>
              </a:rPr>
              <a:t>死区</a:t>
            </a:r>
            <a:r>
              <a:rPr lang="zh-CN" altLang="en-US" b="1" smtClean="0">
                <a:latin typeface="Times New Roman" pitchFamily="18" charset="0"/>
              </a:rPr>
              <a:t>”，而且存储容量越大，死区就越长。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6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4B7530D-C9C0-40BF-887F-4492F3283DA3}" type="datetime3">
              <a:rPr kumimoji="0" lang="zh-CN" altLang="en-US" sz="1400" smtClean="0"/>
              <a:pPr eaLnBrk="1" hangingPunct="1"/>
              <a:t>2016年11月14日星期一</a:t>
            </a:fld>
            <a:endParaRPr kumimoji="0" lang="en-US" altLang="zh-CN" sz="1400" smtClean="0"/>
          </a:p>
        </p:txBody>
      </p:sp>
      <p:sp>
        <p:nvSpPr>
          <p:cNvPr id="5222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222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07203" name="Rectangle 3"/>
          <p:cNvSpPr>
            <a:spLocks noGrp="1" noChangeArrowheads="1"/>
          </p:cNvSpPr>
          <p:nvPr>
            <p:ph type="body" idx="1"/>
          </p:nvPr>
        </p:nvSpPr>
        <p:spPr>
          <a:xfrm>
            <a:off x="288925" y="912813"/>
            <a:ext cx="8245475" cy="3506787"/>
          </a:xfrm>
        </p:spPr>
        <p:txBody>
          <a:bodyPr/>
          <a:lstStyle/>
          <a:p>
            <a:pPr eaLnBrk="1" hangingPunct="1">
              <a:buFontTx/>
              <a:buNone/>
            </a:pPr>
            <a:r>
              <a:rPr lang="en-US" altLang="zh-CN" b="1" dirty="0" smtClean="0">
                <a:latin typeface="Times New Roman" pitchFamily="18" charset="0"/>
              </a:rPr>
              <a:t>(2)</a:t>
            </a:r>
            <a:r>
              <a:rPr lang="zh-CN" altLang="en-US" b="1" dirty="0" smtClean="0">
                <a:latin typeface="Times New Roman" pitchFamily="18" charset="0"/>
              </a:rPr>
              <a:t>分散刷新方式</a:t>
            </a:r>
          </a:p>
          <a:p>
            <a:pPr eaLnBrk="1" hangingPunct="1">
              <a:buFontTx/>
              <a:buNone/>
            </a:pPr>
            <a:r>
              <a:rPr lang="zh-CN" altLang="en-US" b="1" dirty="0" smtClean="0">
                <a:latin typeface="Times New Roman" pitchFamily="18" charset="0"/>
              </a:rPr>
              <a:t>            分散刷新是指把刷新操作分散到每个存取周期内进行，此时系统的存取周期被分为两部分，前一部分时间进行读</a:t>
            </a:r>
            <a:r>
              <a:rPr lang="en-US" altLang="zh-CN" b="1" dirty="0" smtClean="0">
                <a:latin typeface="Times New Roman" pitchFamily="18" charset="0"/>
              </a:rPr>
              <a:t>/</a:t>
            </a:r>
            <a:r>
              <a:rPr lang="zh-CN" altLang="en-US" b="1" dirty="0" smtClean="0">
                <a:latin typeface="Times New Roman" pitchFamily="18" charset="0"/>
              </a:rPr>
              <a:t>写操作或保持，后一部分时间进行刷新操作。一个</a:t>
            </a:r>
            <a:r>
              <a:rPr lang="zh-CN" altLang="en-US" b="1" dirty="0" smtClean="0">
                <a:solidFill>
                  <a:schemeClr val="tx2"/>
                </a:solidFill>
                <a:latin typeface="Times New Roman" pitchFamily="18" charset="0"/>
              </a:rPr>
              <a:t>系统存取周期</a:t>
            </a:r>
            <a:r>
              <a:rPr lang="zh-CN" altLang="en-US" b="1" dirty="0" smtClean="0">
                <a:latin typeface="Times New Roman" pitchFamily="18" charset="0"/>
              </a:rPr>
              <a:t>内刷新存储矩阵中的一行。</a:t>
            </a:r>
          </a:p>
        </p:txBody>
      </p:sp>
      <p:grpSp>
        <p:nvGrpSpPr>
          <p:cNvPr id="307204" name="Group 4"/>
          <p:cNvGrpSpPr>
            <a:grpSpLocks/>
          </p:cNvGrpSpPr>
          <p:nvPr/>
        </p:nvGrpSpPr>
        <p:grpSpPr bwMode="auto">
          <a:xfrm>
            <a:off x="1924050" y="4171950"/>
            <a:ext cx="5372100" cy="1066800"/>
            <a:chOff x="1200" y="2688"/>
            <a:chExt cx="3384" cy="672"/>
          </a:xfrm>
        </p:grpSpPr>
        <p:sp>
          <p:nvSpPr>
            <p:cNvPr id="52231" name="Line 5"/>
            <p:cNvSpPr>
              <a:spLocks noChangeShapeType="1"/>
            </p:cNvSpPr>
            <p:nvPr/>
          </p:nvSpPr>
          <p:spPr bwMode="auto">
            <a:xfrm>
              <a:off x="1226" y="2860"/>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Line 6"/>
            <p:cNvSpPr>
              <a:spLocks noChangeShapeType="1"/>
            </p:cNvSpPr>
            <p:nvPr/>
          </p:nvSpPr>
          <p:spPr bwMode="auto">
            <a:xfrm>
              <a:off x="1618" y="3027"/>
              <a:ext cx="0" cy="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7"/>
            <p:cNvSpPr>
              <a:spLocks noChangeShapeType="1"/>
            </p:cNvSpPr>
            <p:nvPr/>
          </p:nvSpPr>
          <p:spPr bwMode="auto">
            <a:xfrm>
              <a:off x="2010" y="286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Line 8"/>
            <p:cNvSpPr>
              <a:spLocks noChangeShapeType="1"/>
            </p:cNvSpPr>
            <p:nvPr/>
          </p:nvSpPr>
          <p:spPr bwMode="auto">
            <a:xfrm>
              <a:off x="2402" y="3027"/>
              <a:ext cx="0" cy="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Line 9"/>
            <p:cNvSpPr>
              <a:spLocks noChangeShapeType="1"/>
            </p:cNvSpPr>
            <p:nvPr/>
          </p:nvSpPr>
          <p:spPr bwMode="auto">
            <a:xfrm>
              <a:off x="4364" y="2860"/>
              <a:ext cx="0" cy="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Line 10"/>
            <p:cNvSpPr>
              <a:spLocks noChangeShapeType="1"/>
            </p:cNvSpPr>
            <p:nvPr/>
          </p:nvSpPr>
          <p:spPr bwMode="auto">
            <a:xfrm>
              <a:off x="2795" y="286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7" name="Line 11"/>
            <p:cNvSpPr>
              <a:spLocks noChangeShapeType="1"/>
            </p:cNvSpPr>
            <p:nvPr/>
          </p:nvSpPr>
          <p:spPr bwMode="auto">
            <a:xfrm>
              <a:off x="3972" y="3027"/>
              <a:ext cx="0" cy="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Line 12"/>
            <p:cNvSpPr>
              <a:spLocks noChangeShapeType="1"/>
            </p:cNvSpPr>
            <p:nvPr/>
          </p:nvSpPr>
          <p:spPr bwMode="auto">
            <a:xfrm>
              <a:off x="3579" y="286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Text Box 13"/>
            <p:cNvSpPr txBox="1">
              <a:spLocks noChangeArrowheads="1"/>
            </p:cNvSpPr>
            <p:nvPr/>
          </p:nvSpPr>
          <p:spPr bwMode="auto">
            <a:xfrm>
              <a:off x="2108" y="3094"/>
              <a:ext cx="16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刷新间隔（</a:t>
              </a:r>
              <a:r>
                <a:rPr lang="en-US" altLang="zh-CN" sz="2000"/>
                <a:t>32 </a:t>
              </a:r>
              <a:r>
                <a:rPr lang="en-US" altLang="en-US" sz="2000"/>
                <a:t>µ</a:t>
              </a:r>
              <a:r>
                <a:rPr lang="en-US" altLang="zh-CN" sz="2000"/>
                <a:t>s</a:t>
              </a:r>
              <a:r>
                <a:rPr lang="zh-CN" altLang="en-US" sz="2000"/>
                <a:t>）</a:t>
              </a:r>
            </a:p>
          </p:txBody>
        </p:sp>
        <p:sp>
          <p:nvSpPr>
            <p:cNvPr id="52240" name="Text Box 14"/>
            <p:cNvSpPr txBox="1">
              <a:spLocks noChangeArrowheads="1"/>
            </p:cNvSpPr>
            <p:nvPr/>
          </p:nvSpPr>
          <p:spPr bwMode="auto">
            <a:xfrm>
              <a:off x="1311" y="2688"/>
              <a:ext cx="6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周期</a:t>
              </a:r>
              <a:r>
                <a:rPr lang="en-US" altLang="zh-CN" sz="2000"/>
                <a:t>0</a:t>
              </a:r>
            </a:p>
          </p:txBody>
        </p:sp>
        <p:sp>
          <p:nvSpPr>
            <p:cNvPr id="52241" name="Text Box 15"/>
            <p:cNvSpPr txBox="1">
              <a:spLocks noChangeArrowheads="1"/>
            </p:cNvSpPr>
            <p:nvPr/>
          </p:nvSpPr>
          <p:spPr bwMode="auto">
            <a:xfrm>
              <a:off x="2120" y="2688"/>
              <a:ext cx="6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周期</a:t>
              </a:r>
              <a:r>
                <a:rPr lang="en-US" altLang="zh-CN" sz="2000"/>
                <a:t>1</a:t>
              </a:r>
            </a:p>
          </p:txBody>
        </p:sp>
        <p:sp>
          <p:nvSpPr>
            <p:cNvPr id="52242" name="Text Box 16"/>
            <p:cNvSpPr txBox="1">
              <a:spLocks noChangeArrowheads="1"/>
            </p:cNvSpPr>
            <p:nvPr/>
          </p:nvSpPr>
          <p:spPr bwMode="auto">
            <a:xfrm>
              <a:off x="3641" y="2688"/>
              <a:ext cx="7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周期</a:t>
              </a:r>
              <a:r>
                <a:rPr lang="en-US" altLang="zh-CN" sz="2000"/>
                <a:t>31</a:t>
              </a:r>
            </a:p>
          </p:txBody>
        </p:sp>
        <p:sp>
          <p:nvSpPr>
            <p:cNvPr id="52243" name="Text Box 17"/>
            <p:cNvSpPr txBox="1">
              <a:spLocks noChangeArrowheads="1"/>
            </p:cNvSpPr>
            <p:nvPr/>
          </p:nvSpPr>
          <p:spPr bwMode="auto">
            <a:xfrm>
              <a:off x="1200" y="2902"/>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2244" name="Text Box 18"/>
            <p:cNvSpPr txBox="1">
              <a:spLocks noChangeArrowheads="1"/>
            </p:cNvSpPr>
            <p:nvPr/>
          </p:nvSpPr>
          <p:spPr bwMode="auto">
            <a:xfrm>
              <a:off x="1972" y="2902"/>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2245" name="Text Box 19"/>
            <p:cNvSpPr txBox="1">
              <a:spLocks noChangeArrowheads="1"/>
            </p:cNvSpPr>
            <p:nvPr/>
          </p:nvSpPr>
          <p:spPr bwMode="auto">
            <a:xfrm>
              <a:off x="3541" y="2902"/>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2246" name="Text Box 20"/>
            <p:cNvSpPr txBox="1">
              <a:spLocks noChangeArrowheads="1"/>
            </p:cNvSpPr>
            <p:nvPr/>
          </p:nvSpPr>
          <p:spPr bwMode="auto">
            <a:xfrm>
              <a:off x="1593" y="2891"/>
              <a:ext cx="6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2247" name="Text Box 21"/>
            <p:cNvSpPr txBox="1">
              <a:spLocks noChangeArrowheads="1"/>
            </p:cNvSpPr>
            <p:nvPr/>
          </p:nvSpPr>
          <p:spPr bwMode="auto">
            <a:xfrm>
              <a:off x="2389" y="2891"/>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2248" name="Text Box 22"/>
            <p:cNvSpPr txBox="1">
              <a:spLocks noChangeArrowheads="1"/>
            </p:cNvSpPr>
            <p:nvPr/>
          </p:nvSpPr>
          <p:spPr bwMode="auto">
            <a:xfrm>
              <a:off x="3959" y="2891"/>
              <a:ext cx="6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2249" name="Text Box 23"/>
            <p:cNvSpPr txBox="1">
              <a:spLocks noChangeArrowheads="1"/>
            </p:cNvSpPr>
            <p:nvPr/>
          </p:nvSpPr>
          <p:spPr bwMode="auto">
            <a:xfrm>
              <a:off x="2978" y="2880"/>
              <a:ext cx="10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800" b="0"/>
                <a:t>…</a:t>
              </a:r>
            </a:p>
          </p:txBody>
        </p:sp>
        <p:sp>
          <p:nvSpPr>
            <p:cNvPr id="52250" name="Line 24"/>
            <p:cNvSpPr>
              <a:spLocks noChangeShapeType="1"/>
            </p:cNvSpPr>
            <p:nvPr/>
          </p:nvSpPr>
          <p:spPr bwMode="auto">
            <a:xfrm>
              <a:off x="1224" y="3300"/>
              <a:ext cx="3138"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1" name="Line 25"/>
            <p:cNvSpPr>
              <a:spLocks noChangeShapeType="1"/>
            </p:cNvSpPr>
            <p:nvPr/>
          </p:nvSpPr>
          <p:spPr bwMode="auto">
            <a:xfrm>
              <a:off x="2010" y="2907"/>
              <a:ext cx="785"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26"/>
            <p:cNvSpPr>
              <a:spLocks noChangeShapeType="1"/>
            </p:cNvSpPr>
            <p:nvPr/>
          </p:nvSpPr>
          <p:spPr bwMode="auto">
            <a:xfrm>
              <a:off x="3579" y="2907"/>
              <a:ext cx="785"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7"/>
            <p:cNvSpPr>
              <a:spLocks noChangeShapeType="1"/>
            </p:cNvSpPr>
            <p:nvPr/>
          </p:nvSpPr>
          <p:spPr bwMode="auto">
            <a:xfrm>
              <a:off x="1226" y="2907"/>
              <a:ext cx="784" cy="0"/>
            </a:xfrm>
            <a:prstGeom prst="line">
              <a:avLst/>
            </a:prstGeom>
            <a:noFill/>
            <a:ln w="1905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28"/>
            <p:cNvSpPr>
              <a:spLocks noChangeShapeType="1"/>
            </p:cNvSpPr>
            <p:nvPr/>
          </p:nvSpPr>
          <p:spPr bwMode="auto">
            <a:xfrm>
              <a:off x="3359" y="3108"/>
              <a:ext cx="10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29"/>
            <p:cNvSpPr>
              <a:spLocks noChangeShapeType="1"/>
            </p:cNvSpPr>
            <p:nvPr/>
          </p:nvSpPr>
          <p:spPr bwMode="auto">
            <a:xfrm>
              <a:off x="1226" y="3108"/>
              <a:ext cx="17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1A30D38-23DB-4FD5-9280-6F1BB296D941}" type="datetime3">
              <a:rPr kumimoji="0" lang="zh-CN" altLang="en-US" sz="1400" smtClean="0"/>
              <a:pPr eaLnBrk="1" hangingPunct="1"/>
              <a:t>2016年11月14日星期一</a:t>
            </a:fld>
            <a:endParaRPr kumimoji="0" lang="en-US" altLang="zh-CN" sz="1400" smtClean="0"/>
          </a:p>
        </p:txBody>
      </p:sp>
      <p:sp>
        <p:nvSpPr>
          <p:cNvPr id="717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172" name="Rectangle 2"/>
          <p:cNvSpPr>
            <a:spLocks noGrp="1" noChangeArrowheads="1"/>
          </p:cNvSpPr>
          <p:nvPr>
            <p:ph type="title"/>
          </p:nvPr>
        </p:nvSpPr>
        <p:spPr/>
        <p:txBody>
          <a:bodyPr/>
          <a:lstStyle/>
          <a:p>
            <a:pPr eaLnBrk="1" hangingPunct="1">
              <a:lnSpc>
                <a:spcPct val="110000"/>
              </a:lnSpc>
            </a:pPr>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600" smtClean="0">
              <a:latin typeface="Times New Roman" pitchFamily="18" charset="0"/>
              <a:cs typeface="Times New Roman" pitchFamily="18" charset="0"/>
            </a:endParaRPr>
          </a:p>
        </p:txBody>
      </p:sp>
      <p:sp>
        <p:nvSpPr>
          <p:cNvPr id="272387" name="Rectangle 3"/>
          <p:cNvSpPr>
            <a:spLocks noGrp="1" noChangeArrowheads="1"/>
          </p:cNvSpPr>
          <p:nvPr>
            <p:ph type="body" idx="1"/>
          </p:nvPr>
        </p:nvSpPr>
        <p:spPr>
          <a:xfrm>
            <a:off x="381000" y="741363"/>
            <a:ext cx="8289925" cy="5659437"/>
          </a:xfrm>
        </p:spPr>
        <p:txBody>
          <a:bodyPr/>
          <a:lstStyle/>
          <a:p>
            <a:pPr eaLnBrk="1" hangingPunct="1">
              <a:lnSpc>
                <a:spcPct val="110000"/>
              </a:lnSpc>
              <a:buFontTx/>
              <a:buNone/>
            </a:pPr>
            <a:r>
              <a:rPr lang="en-US" altLang="zh-CN" b="1" smtClean="0">
                <a:latin typeface="Times New Roman" pitchFamily="18" charset="0"/>
              </a:rPr>
              <a:t>2.</a:t>
            </a:r>
            <a:r>
              <a:rPr lang="zh-CN" altLang="en-US" b="1" smtClean="0">
                <a:latin typeface="Times New Roman" pitchFamily="18" charset="0"/>
              </a:rPr>
              <a:t>按存取方式分类</a:t>
            </a:r>
          </a:p>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随机存取存储器</a:t>
            </a:r>
            <a:r>
              <a:rPr lang="en-US" altLang="zh-CN" b="1" smtClean="0">
                <a:latin typeface="Times New Roman" pitchFamily="18" charset="0"/>
              </a:rPr>
              <a:t>RAM</a:t>
            </a:r>
          </a:p>
          <a:p>
            <a:pPr eaLnBrk="1" hangingPunct="1">
              <a:lnSpc>
                <a:spcPct val="90000"/>
              </a:lnSpc>
              <a:buFontTx/>
              <a:buNone/>
            </a:pPr>
            <a:r>
              <a:rPr lang="en-US" altLang="zh-CN" b="1" smtClean="0">
                <a:latin typeface="Times New Roman" pitchFamily="18" charset="0"/>
              </a:rPr>
              <a:t>            CPU</a:t>
            </a:r>
            <a:r>
              <a:rPr lang="zh-CN" altLang="en-US" b="1" smtClean="0">
                <a:latin typeface="Times New Roman" pitchFamily="18" charset="0"/>
              </a:rPr>
              <a:t>可以对</a:t>
            </a:r>
            <a:r>
              <a:rPr lang="en-US" altLang="zh-CN" b="1" smtClean="0">
                <a:latin typeface="Times New Roman" pitchFamily="18" charset="0"/>
              </a:rPr>
              <a:t>RAM</a:t>
            </a:r>
            <a:r>
              <a:rPr lang="zh-CN" altLang="en-US" b="1" smtClean="0">
                <a:latin typeface="Times New Roman" pitchFamily="18" charset="0"/>
              </a:rPr>
              <a:t>单元的内容随机地读写访问。</a:t>
            </a:r>
            <a:r>
              <a:rPr lang="en-US" altLang="zh-CN" b="1" smtClean="0">
                <a:latin typeface="Times New Roman" pitchFamily="18" charset="0"/>
              </a:rPr>
              <a:t>CPU</a:t>
            </a:r>
            <a:r>
              <a:rPr lang="zh-CN" altLang="en-US" b="1" smtClean="0">
                <a:latin typeface="Times New Roman" pitchFamily="18" charset="0"/>
              </a:rPr>
              <a:t>对任何一个存储单元的读写时间是一样的，即</a:t>
            </a:r>
            <a:r>
              <a:rPr lang="zh-CN" altLang="en-US" b="1" smtClean="0">
                <a:solidFill>
                  <a:srgbClr val="FF3300"/>
                </a:solidFill>
                <a:latin typeface="Times New Roman" pitchFamily="18" charset="0"/>
              </a:rPr>
              <a:t>存取时间是相同的</a:t>
            </a:r>
            <a:r>
              <a:rPr lang="zh-CN" altLang="en-US" b="1" smtClean="0">
                <a:latin typeface="Times New Roman" pitchFamily="18" charset="0"/>
              </a:rPr>
              <a:t>。</a:t>
            </a:r>
          </a:p>
          <a:p>
            <a:pPr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只读存储器</a:t>
            </a:r>
            <a:r>
              <a:rPr lang="en-US" altLang="zh-CN" b="1" smtClean="0">
                <a:latin typeface="Times New Roman" pitchFamily="18" charset="0"/>
              </a:rPr>
              <a:t>ROM</a:t>
            </a:r>
          </a:p>
          <a:p>
            <a:pPr eaLnBrk="1" hangingPunct="1">
              <a:lnSpc>
                <a:spcPct val="90000"/>
              </a:lnSpc>
              <a:buFontTx/>
              <a:buNone/>
            </a:pPr>
            <a:r>
              <a:rPr lang="en-US" altLang="zh-CN" b="1" smtClean="0">
                <a:latin typeface="Times New Roman" pitchFamily="18" charset="0"/>
              </a:rPr>
              <a:t>            ROM</a:t>
            </a:r>
            <a:r>
              <a:rPr lang="zh-CN" altLang="en-US" b="1" smtClean="0">
                <a:latin typeface="Times New Roman" pitchFamily="18" charset="0"/>
              </a:rPr>
              <a:t>可以看作</a:t>
            </a:r>
            <a:r>
              <a:rPr lang="en-US" altLang="zh-CN" b="1" smtClean="0">
                <a:latin typeface="Times New Roman" pitchFamily="18" charset="0"/>
              </a:rPr>
              <a:t>RAM</a:t>
            </a:r>
            <a:r>
              <a:rPr lang="zh-CN" altLang="en-US" b="1" smtClean="0">
                <a:latin typeface="Times New Roman" pitchFamily="18" charset="0"/>
              </a:rPr>
              <a:t>的一种特殊方式，存储器的内容只能随机读出而不能写入。</a:t>
            </a:r>
          </a:p>
          <a:p>
            <a:pPr eaLnBrk="1" hangingPunct="1">
              <a:lnSpc>
                <a:spcPct val="90000"/>
              </a:lnSpc>
              <a:buFontTx/>
              <a:buNone/>
            </a:pPr>
            <a:r>
              <a:rPr lang="en-US" altLang="zh-CN" b="1" smtClean="0">
                <a:latin typeface="Times New Roman" pitchFamily="18" charset="0"/>
              </a:rPr>
              <a:t>(3)</a:t>
            </a:r>
            <a:r>
              <a:rPr lang="zh-CN" altLang="en-US" b="1" smtClean="0">
                <a:latin typeface="Times New Roman" pitchFamily="18" charset="0"/>
              </a:rPr>
              <a:t>顺序存取存储器</a:t>
            </a:r>
            <a:r>
              <a:rPr lang="en-US" altLang="zh-CN" b="1" smtClean="0">
                <a:latin typeface="Times New Roman" pitchFamily="18" charset="0"/>
              </a:rPr>
              <a:t>SAM</a:t>
            </a:r>
          </a:p>
          <a:p>
            <a:pPr eaLnBrk="1" hangingPunct="1">
              <a:lnSpc>
                <a:spcPct val="90000"/>
              </a:lnSpc>
              <a:buFontTx/>
              <a:buNone/>
            </a:pPr>
            <a:r>
              <a:rPr lang="en-US" altLang="zh-CN" b="1" smtClean="0">
                <a:latin typeface="Times New Roman" pitchFamily="18" charset="0"/>
              </a:rPr>
              <a:t>            SAM</a:t>
            </a:r>
            <a:r>
              <a:rPr lang="zh-CN" altLang="en-US" b="1" smtClean="0">
                <a:latin typeface="Times New Roman" pitchFamily="18" charset="0"/>
              </a:rPr>
              <a:t>的内容只能按某种顺序存取，</a:t>
            </a:r>
            <a:r>
              <a:rPr lang="zh-CN" altLang="en-US" b="1" smtClean="0">
                <a:solidFill>
                  <a:srgbClr val="FF3300"/>
                </a:solidFill>
                <a:latin typeface="Times New Roman" pitchFamily="18" charset="0"/>
              </a:rPr>
              <a:t>存取时间与信息在存储体上的物理位置有关</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2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2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2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2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1919FA3-6A60-496F-BAC0-DB7FB16D57C8}" type="datetime3">
              <a:rPr kumimoji="0" lang="zh-CN" altLang="en-US" sz="1400" smtClean="0"/>
              <a:pPr eaLnBrk="1" hangingPunct="1"/>
              <a:t>2016年11月14日星期一</a:t>
            </a:fld>
            <a:endParaRPr kumimoji="0" lang="en-US" altLang="zh-CN" sz="1400" smtClean="0"/>
          </a:p>
        </p:txBody>
      </p:sp>
      <p:sp>
        <p:nvSpPr>
          <p:cNvPr id="5325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325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308227" name="Text Box 3"/>
          <p:cNvSpPr>
            <a:spLocks noGrp="1" noChangeArrowheads="1"/>
          </p:cNvSpPr>
          <p:nvPr>
            <p:ph type="body" idx="1"/>
          </p:nvPr>
        </p:nvSpPr>
        <p:spPr>
          <a:xfrm>
            <a:off x="307975" y="950913"/>
            <a:ext cx="8191500" cy="5238750"/>
          </a:xfrm>
          <a:noFill/>
          <a:extLst>
            <a:ext uri="{91240B29-F687-4F45-9708-019B960494DF}">
              <a14:hiddenLine xmlns:a14="http://schemas.microsoft.com/office/drawing/2010/main" w="57150" cap="sq">
                <a:solidFill>
                  <a:srgbClr val="7A48C4"/>
                </a:solidFill>
                <a:miter lim="800000"/>
                <a:headEnd type="none" w="sm" len="sm"/>
                <a:tailEnd type="none" w="sm" len="sm"/>
              </a14:hiddenLine>
            </a:ext>
          </a:extLst>
        </p:spPr>
        <p:txBody>
          <a:bodyPr lIns="92075" tIns="46038" rIns="92075" bIns="46038"/>
          <a:lstStyle/>
          <a:p>
            <a:pPr>
              <a:spcBef>
                <a:spcPct val="50000"/>
              </a:spcBef>
              <a:buSzTx/>
              <a:buFontTx/>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分散刷新方式没有死区，但是，它也有很明显的缺点，第一是加长了系统的存取周期，如存储芯片的存取周期为</a:t>
            </a:r>
            <a:r>
              <a:rPr lang="en-US" altLang="zh-CN" b="1" dirty="0" smtClean="0">
                <a:latin typeface="Times New Roman" pitchFamily="18" charset="0"/>
                <a:cs typeface="Times New Roman" pitchFamily="18" charset="0"/>
              </a:rPr>
              <a:t>0.5 </a:t>
            </a:r>
            <a:r>
              <a:rPr lang="en-US" altLang="zh-CN" b="1" dirty="0" smtClean="0">
                <a:latin typeface="Times New Roman" pitchFamily="18" charset="0"/>
                <a:sym typeface="Symbol" pitchFamily="18" charset="2"/>
              </a:rPr>
              <a:t></a:t>
            </a:r>
            <a:r>
              <a:rPr lang="en-US" altLang="zh-CN" b="1" dirty="0" smtClean="0">
                <a:latin typeface="Times New Roman" pitchFamily="18" charset="0"/>
                <a:cs typeface="Times New Roman" pitchFamily="18" charset="0"/>
              </a:rPr>
              <a:t>s</a:t>
            </a:r>
            <a:r>
              <a:rPr lang="zh-CN" altLang="en-US" b="1" dirty="0" smtClean="0">
                <a:latin typeface="Times New Roman" pitchFamily="18" charset="0"/>
                <a:cs typeface="Times New Roman" pitchFamily="18" charset="0"/>
              </a:rPr>
              <a:t>，则系统的存取周期应为</a:t>
            </a:r>
            <a:r>
              <a:rPr lang="en-US" altLang="zh-CN" b="1" dirty="0" smtClean="0">
                <a:latin typeface="Times New Roman" pitchFamily="18" charset="0"/>
                <a:cs typeface="Times New Roman" pitchFamily="18" charset="0"/>
              </a:rPr>
              <a:t>1 </a:t>
            </a:r>
            <a:r>
              <a:rPr lang="en-US" altLang="zh-CN" b="1" dirty="0" smtClean="0">
                <a:latin typeface="Times New Roman" pitchFamily="18" charset="0"/>
                <a:sym typeface="Symbol" pitchFamily="18" charset="2"/>
              </a:rPr>
              <a:t></a:t>
            </a:r>
            <a:r>
              <a:rPr lang="en-US" altLang="zh-CN" b="1" dirty="0" smtClean="0">
                <a:latin typeface="Times New Roman" pitchFamily="18" charset="0"/>
                <a:cs typeface="Times New Roman" pitchFamily="18" charset="0"/>
              </a:rPr>
              <a:t>s</a:t>
            </a:r>
            <a:r>
              <a:rPr lang="zh-CN" altLang="en-US" b="1" dirty="0" smtClean="0">
                <a:latin typeface="Times New Roman" pitchFamily="18" charset="0"/>
              </a:rPr>
              <a:t>，</a:t>
            </a:r>
            <a:r>
              <a:rPr lang="zh-CN" altLang="en-US" b="1" dirty="0" smtClean="0">
                <a:latin typeface="Times New Roman" pitchFamily="18" charset="0"/>
                <a:cs typeface="Times New Roman" pitchFamily="18" charset="0"/>
              </a:rPr>
              <a:t>降低了整机的速度；</a:t>
            </a:r>
            <a:r>
              <a:rPr lang="zh-CN" altLang="en-US" b="1" dirty="0" smtClean="0">
                <a:solidFill>
                  <a:srgbClr val="FF3300"/>
                </a:solidFill>
                <a:latin typeface="Times New Roman" pitchFamily="18" charset="0"/>
                <a:cs typeface="Times New Roman" pitchFamily="18" charset="0"/>
              </a:rPr>
              <a:t>第二是刷新过于频繁（本例中每</a:t>
            </a:r>
            <a:r>
              <a:rPr lang="en-US" altLang="zh-CN" b="1" dirty="0" smtClean="0">
                <a:solidFill>
                  <a:srgbClr val="FF3300"/>
                </a:solidFill>
                <a:latin typeface="Times New Roman" pitchFamily="18" charset="0"/>
                <a:cs typeface="Times New Roman" pitchFamily="18" charset="0"/>
              </a:rPr>
              <a:t>32 </a:t>
            </a:r>
            <a:r>
              <a:rPr lang="en-US" altLang="zh-CN" b="1" dirty="0" smtClean="0">
                <a:solidFill>
                  <a:srgbClr val="FF3300"/>
                </a:solidFill>
                <a:latin typeface="Times New Roman" pitchFamily="18" charset="0"/>
                <a:sym typeface="Symbol" pitchFamily="18" charset="2"/>
              </a:rPr>
              <a:t></a:t>
            </a:r>
            <a:r>
              <a:rPr lang="en-US" altLang="zh-CN" b="1" dirty="0" smtClean="0">
                <a:solidFill>
                  <a:srgbClr val="FF3300"/>
                </a:solidFill>
                <a:latin typeface="Times New Roman" pitchFamily="18" charset="0"/>
                <a:cs typeface="Times New Roman" pitchFamily="18" charset="0"/>
              </a:rPr>
              <a:t>s</a:t>
            </a:r>
            <a:r>
              <a:rPr lang="zh-CN" altLang="en-US" b="1" dirty="0" smtClean="0">
                <a:solidFill>
                  <a:srgbClr val="FF3300"/>
                </a:solidFill>
                <a:latin typeface="Times New Roman" pitchFamily="18" charset="0"/>
                <a:cs typeface="Times New Roman" pitchFamily="18" charset="0"/>
              </a:rPr>
              <a:t>就重复刷新一遍），尤其是当存储容量比较小的情况下，没有充分利用所允许的最大刷新间隔（</a:t>
            </a:r>
            <a:r>
              <a:rPr lang="en-US" altLang="zh-CN" b="1" dirty="0" smtClean="0">
                <a:solidFill>
                  <a:srgbClr val="FF3300"/>
                </a:solidFill>
                <a:latin typeface="Times New Roman" pitchFamily="18" charset="0"/>
                <a:cs typeface="Times New Roman" pitchFamily="18" charset="0"/>
              </a:rPr>
              <a:t>2ms</a:t>
            </a:r>
            <a:r>
              <a:rPr lang="zh-CN" altLang="en-US" b="1" dirty="0" smtClean="0">
                <a:solidFill>
                  <a:srgbClr val="FF3300"/>
                </a:solidFill>
                <a:latin typeface="Times New Roman" pitchFamily="18" charset="0"/>
                <a:cs typeface="Times New Roman" pitchFamily="18" charset="0"/>
              </a:rPr>
              <a:t>）。</a:t>
            </a:r>
          </a:p>
        </p:txBody>
      </p:sp>
      <p:sp>
        <p:nvSpPr>
          <p:cNvPr id="308228" name="WordArt 4"/>
          <p:cNvSpPr>
            <a:spLocks noChangeArrowheads="1" noChangeShapeType="1" noTextEdit="1"/>
          </p:cNvSpPr>
          <p:nvPr/>
        </p:nvSpPr>
        <p:spPr bwMode="auto">
          <a:xfrm>
            <a:off x="5651500" y="4508500"/>
            <a:ext cx="457200" cy="4572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miter lim="800000"/>
                  <a:headEnd/>
                  <a:tailEnd/>
                </a:ln>
                <a:solidFill>
                  <a:schemeClr val="tx2"/>
                </a:solidFill>
                <a:effectLst>
                  <a:outerShdw dist="35921" dir="2700000" sy="50000" kx="2115830" algn="bl" rotWithShape="0">
                    <a:srgbClr val="C0C0C0">
                      <a:alpha val="79999"/>
                    </a:srgbClr>
                  </a:outerShdw>
                </a:effectLst>
                <a:latin typeface="华文新魏"/>
                <a:ea typeface="华文新魏"/>
              </a:rPr>
              <a:t>？</a:t>
            </a:r>
          </a:p>
        </p:txBody>
      </p:sp>
      <p:sp>
        <p:nvSpPr>
          <p:cNvPr id="308230" name="Text Box 6"/>
          <p:cNvSpPr txBox="1">
            <a:spLocks noChangeArrowheads="1"/>
          </p:cNvSpPr>
          <p:nvPr/>
        </p:nvSpPr>
        <p:spPr bwMode="auto">
          <a:xfrm>
            <a:off x="684213" y="5084763"/>
            <a:ext cx="7920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缺点二：不能保证所有的行都在最大刷新周期（</a:t>
            </a:r>
            <a:r>
              <a:rPr lang="en-US" altLang="zh-CN" dirty="0"/>
              <a:t>2ms-4ms</a:t>
            </a:r>
            <a:r>
              <a:rPr lang="zh-CN" altLang="en-US" dirty="0"/>
              <a:t>）内都能被刷新到。比如，某一行在最大刷新周期内都没有被访问到，那也没被刷新到，电容放放电完毕就糟了。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08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4" presetClass="entr" presetSubtype="0" fill="hold" grpId="0" nodeType="clickEffect">
                                  <p:stCondLst>
                                    <p:cond delay="0"/>
                                  </p:stCondLst>
                                  <p:childTnLst>
                                    <p:set>
                                      <p:cBhvr>
                                        <p:cTn id="10" dur="1" fill="hold">
                                          <p:stCondLst>
                                            <p:cond delay="0"/>
                                          </p:stCondLst>
                                        </p:cTn>
                                        <p:tgtEl>
                                          <p:spTgt spid="308228"/>
                                        </p:tgtEl>
                                        <p:attrNameLst>
                                          <p:attrName>style.visibility</p:attrName>
                                        </p:attrNameLst>
                                      </p:cBhvr>
                                      <p:to>
                                        <p:strVal val="visible"/>
                                      </p:to>
                                    </p:set>
                                    <p:anim from="(-#ppt_w/2)" to="(#ppt_x)" calcmode="lin" valueType="num">
                                      <p:cBhvr>
                                        <p:cTn id="11" dur="600" fill="hold">
                                          <p:stCondLst>
                                            <p:cond delay="0"/>
                                          </p:stCondLst>
                                        </p:cTn>
                                        <p:tgtEl>
                                          <p:spTgt spid="308228"/>
                                        </p:tgtEl>
                                        <p:attrNameLst>
                                          <p:attrName>ppt_x</p:attrName>
                                        </p:attrNameLst>
                                      </p:cBhvr>
                                    </p:anim>
                                    <p:anim from="0" to="-1.0" calcmode="lin" valueType="num">
                                      <p:cBhvr>
                                        <p:cTn id="12" dur="200" decel="50000" autoRev="1" fill="hold">
                                          <p:stCondLst>
                                            <p:cond delay="600"/>
                                          </p:stCondLst>
                                        </p:cTn>
                                        <p:tgtEl>
                                          <p:spTgt spid="308228"/>
                                        </p:tgtEl>
                                        <p:attrNameLst>
                                          <p:attrName>xshear</p:attrName>
                                        </p:attrNameLst>
                                      </p:cBhvr>
                                    </p:anim>
                                    <p:animScale>
                                      <p:cBhvr>
                                        <p:cTn id="13" dur="200" decel="100000" autoRev="1" fill="hold">
                                          <p:stCondLst>
                                            <p:cond delay="600"/>
                                          </p:stCondLst>
                                        </p:cTn>
                                        <p:tgtEl>
                                          <p:spTgt spid="308228"/>
                                        </p:tgtEl>
                                      </p:cBhvr>
                                      <p:from x="100000" y="100000"/>
                                      <p:to x="80000" y="100000"/>
                                    </p:animScale>
                                    <p:anim by="(#ppt_h/3+#ppt_w*0.1)" calcmode="lin" valueType="num">
                                      <p:cBhvr additive="sum">
                                        <p:cTn id="14" dur="200" decel="100000" autoRev="1" fill="hold">
                                          <p:stCondLst>
                                            <p:cond delay="600"/>
                                          </p:stCondLst>
                                        </p:cTn>
                                        <p:tgtEl>
                                          <p:spTgt spid="308228"/>
                                        </p:tgtEl>
                                        <p:attrNameLst>
                                          <p:attrName>ppt_x</p:attrName>
                                        </p:attrNameLst>
                                      </p:cBhvr>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08230"/>
                                        </p:tgtEl>
                                        <p:attrNameLst>
                                          <p:attrName>style.visibility</p:attrName>
                                        </p:attrNameLst>
                                      </p:cBhvr>
                                      <p:to>
                                        <p:strVal val="visible"/>
                                      </p:to>
                                    </p:set>
                                    <p:animEffect transition="in" filter="blinds(horizontal)">
                                      <p:cBhvr>
                                        <p:cTn id="19" dur="500"/>
                                        <p:tgtEl>
                                          <p:spTgt spid="308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autoUpdateAnimBg="0"/>
      <p:bldP spid="308228" grpId="0" animBg="1"/>
      <p:bldP spid="308230"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619AB88-44D3-4139-B212-BC61E8884690}" type="datetime3">
              <a:rPr kumimoji="0" lang="zh-CN" altLang="en-US" sz="1400" smtClean="0"/>
              <a:pPr eaLnBrk="1" hangingPunct="1"/>
              <a:t>2016年11月14日星期一</a:t>
            </a:fld>
            <a:endParaRPr kumimoji="0" lang="en-US" altLang="zh-CN" sz="1400" smtClean="0"/>
          </a:p>
        </p:txBody>
      </p:sp>
      <p:sp>
        <p:nvSpPr>
          <p:cNvPr id="5427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427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r>
              <a:rPr lang="zh-CN" altLang="en-US" smtClean="0">
                <a:latin typeface="Times New Roman" pitchFamily="18" charset="0"/>
              </a:rPr>
              <a:t> </a:t>
            </a:r>
            <a:endParaRPr lang="zh-CN" altLang="en-US" smtClean="0">
              <a:latin typeface="宋体" pitchFamily="2" charset="-122"/>
            </a:endParaRPr>
          </a:p>
        </p:txBody>
      </p:sp>
      <p:sp>
        <p:nvSpPr>
          <p:cNvPr id="309251" name="Rectangle 3"/>
          <p:cNvSpPr>
            <a:spLocks noGrp="1" noChangeArrowheads="1"/>
          </p:cNvSpPr>
          <p:nvPr>
            <p:ph type="body" idx="1"/>
          </p:nvPr>
        </p:nvSpPr>
        <p:spPr>
          <a:xfrm>
            <a:off x="381000" y="874713"/>
            <a:ext cx="8229600" cy="5297487"/>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异步刷新方式</a:t>
            </a:r>
          </a:p>
          <a:p>
            <a:pPr eaLnBrk="1" hangingPunct="1">
              <a:buFontTx/>
              <a:buNone/>
            </a:pPr>
            <a:r>
              <a:rPr lang="zh-CN" altLang="en-US" b="1" smtClean="0">
                <a:latin typeface="Times New Roman" pitchFamily="18" charset="0"/>
              </a:rPr>
              <a:t>            异步刷新方式可以看成前述两种方式的结合，它充分利用了最大刷新间隔时间，把刷新操作平均分配到整个最大刷新间隔时间内进行，故有：</a:t>
            </a:r>
          </a:p>
          <a:p>
            <a:pPr eaLnBrk="1" hangingPunct="1">
              <a:buFontTx/>
              <a:buNone/>
            </a:pPr>
            <a:r>
              <a:rPr lang="zh-CN" altLang="en-US" b="1" smtClean="0">
                <a:latin typeface="Times New Roman" pitchFamily="18" charset="0"/>
              </a:rPr>
              <a:t>            </a:t>
            </a:r>
            <a:r>
              <a:rPr lang="zh-CN" altLang="en-US" b="1" smtClean="0">
                <a:solidFill>
                  <a:srgbClr val="FF3300"/>
                </a:solidFill>
                <a:latin typeface="Times New Roman" pitchFamily="18" charset="0"/>
              </a:rPr>
              <a:t>相邻两行的刷新间隔</a:t>
            </a:r>
            <a:r>
              <a:rPr lang="en-US" altLang="zh-CN" b="1" smtClean="0">
                <a:solidFill>
                  <a:srgbClr val="FF3300"/>
                </a:solidFill>
                <a:latin typeface="Times New Roman" pitchFamily="18" charset="0"/>
              </a:rPr>
              <a:t>=</a:t>
            </a:r>
            <a:r>
              <a:rPr lang="zh-CN" altLang="en-US" b="1" smtClean="0">
                <a:solidFill>
                  <a:srgbClr val="FF3300"/>
                </a:solidFill>
                <a:latin typeface="Times New Roman" pitchFamily="18" charset="0"/>
              </a:rPr>
              <a:t>最大刷新间隔时间</a:t>
            </a:r>
            <a:r>
              <a:rPr lang="en-US" altLang="zh-CN" b="1" smtClean="0">
                <a:solidFill>
                  <a:srgbClr val="FF3300"/>
                </a:solidFill>
                <a:latin typeface="Times New Roman" pitchFamily="18" charset="0"/>
              </a:rPr>
              <a:t>/</a:t>
            </a:r>
            <a:r>
              <a:rPr lang="zh-CN" altLang="en-US" b="1" smtClean="0">
                <a:solidFill>
                  <a:srgbClr val="FF3300"/>
                </a:solidFill>
                <a:latin typeface="Times New Roman" pitchFamily="18" charset="0"/>
              </a:rPr>
              <a:t>行数</a:t>
            </a:r>
            <a:endParaRPr lang="zh-CN" altLang="en-US" b="1"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9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5DB3DD1-7480-4078-B50A-1419E7DFE775}" type="datetime3">
              <a:rPr kumimoji="0" lang="zh-CN" altLang="en-US" sz="1400" smtClean="0"/>
              <a:pPr eaLnBrk="1" hangingPunct="1"/>
              <a:t>2016年11月14日星期一</a:t>
            </a:fld>
            <a:endParaRPr kumimoji="0" lang="en-US" altLang="zh-CN" sz="1400" smtClean="0"/>
          </a:p>
        </p:txBody>
      </p:sp>
      <p:sp>
        <p:nvSpPr>
          <p:cNvPr id="552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530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r>
              <a:rPr lang="zh-CN" altLang="en-US" smtClean="0">
                <a:latin typeface="Times New Roman" pitchFamily="18" charset="0"/>
              </a:rPr>
              <a:t> </a:t>
            </a:r>
            <a:endParaRPr lang="zh-CN" altLang="en-US" smtClean="0">
              <a:latin typeface="宋体" pitchFamily="2" charset="-122"/>
            </a:endParaRPr>
          </a:p>
        </p:txBody>
      </p:sp>
      <p:sp>
        <p:nvSpPr>
          <p:cNvPr id="411651" name="Rectangle 3"/>
          <p:cNvSpPr>
            <a:spLocks noGrp="1" noChangeArrowheads="1"/>
          </p:cNvSpPr>
          <p:nvPr>
            <p:ph type="body" idx="1"/>
          </p:nvPr>
        </p:nvSpPr>
        <p:spPr>
          <a:xfrm>
            <a:off x="457200" y="874713"/>
            <a:ext cx="8153400" cy="529748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对于</a:t>
            </a:r>
            <a:r>
              <a:rPr lang="en-US" altLang="zh-CN" b="1" smtClean="0">
                <a:latin typeface="Times New Roman" pitchFamily="18" charset="0"/>
              </a:rPr>
              <a:t>32×32</a:t>
            </a:r>
            <a:r>
              <a:rPr lang="zh-CN" altLang="en-US" b="1" smtClean="0">
                <a:latin typeface="Times New Roman" pitchFamily="18" charset="0"/>
              </a:rPr>
              <a:t>矩阵，在</a:t>
            </a:r>
            <a:r>
              <a:rPr lang="en-US" altLang="zh-CN" b="1" smtClean="0">
                <a:latin typeface="Times New Roman" pitchFamily="18" charset="0"/>
              </a:rPr>
              <a:t>2ms</a:t>
            </a:r>
            <a:r>
              <a:rPr lang="zh-CN" altLang="en-US" b="1" smtClean="0">
                <a:latin typeface="Times New Roman" pitchFamily="18" charset="0"/>
              </a:rPr>
              <a:t>内需要将</a:t>
            </a:r>
            <a:r>
              <a:rPr lang="en-US" altLang="zh-CN" b="1" smtClean="0">
                <a:latin typeface="Times New Roman" pitchFamily="18" charset="0"/>
              </a:rPr>
              <a:t>32</a:t>
            </a:r>
            <a:r>
              <a:rPr lang="zh-CN" altLang="en-US" b="1" smtClean="0">
                <a:latin typeface="Times New Roman" pitchFamily="18" charset="0"/>
              </a:rPr>
              <a:t>行刷新一遍，所以相邻两行的刷新时间间隔</a:t>
            </a:r>
            <a:r>
              <a:rPr lang="en-US" altLang="zh-CN" b="1" smtClean="0">
                <a:latin typeface="Times New Roman" pitchFamily="18" charset="0"/>
              </a:rPr>
              <a:t>=2ms/32=62.5 </a:t>
            </a:r>
            <a:r>
              <a:rPr lang="en-US" altLang="zh-CN" b="1" smtClean="0">
                <a:latin typeface="Times New Roman" pitchFamily="18" charset="0"/>
                <a:sym typeface="Symbol" pitchFamily="18" charset="2"/>
              </a:rPr>
              <a:t></a:t>
            </a:r>
            <a:r>
              <a:rPr lang="en-US" altLang="zh-CN" b="1" smtClean="0">
                <a:latin typeface="Times New Roman" pitchFamily="18" charset="0"/>
              </a:rPr>
              <a:t>s</a:t>
            </a:r>
            <a:r>
              <a:rPr lang="zh-CN" altLang="en-US" b="1" smtClean="0">
                <a:latin typeface="Times New Roman" pitchFamily="18" charset="0"/>
              </a:rPr>
              <a:t>，即每隔</a:t>
            </a:r>
            <a:r>
              <a:rPr lang="en-US" altLang="zh-CN" b="1" smtClean="0">
                <a:latin typeface="Times New Roman" pitchFamily="18" charset="0"/>
              </a:rPr>
              <a:t>62.5 </a:t>
            </a:r>
            <a:r>
              <a:rPr lang="en-US" altLang="zh-CN" b="1" smtClean="0">
                <a:latin typeface="Times New Roman" pitchFamily="18" charset="0"/>
                <a:sym typeface="Symbol" pitchFamily="18" charset="2"/>
              </a:rPr>
              <a:t></a:t>
            </a:r>
            <a:r>
              <a:rPr lang="en-US" altLang="zh-CN" b="1" smtClean="0">
                <a:latin typeface="Times New Roman" pitchFamily="18" charset="0"/>
              </a:rPr>
              <a:t>s</a:t>
            </a:r>
            <a:r>
              <a:rPr lang="zh-CN" altLang="en-US" b="1" smtClean="0">
                <a:latin typeface="Times New Roman" pitchFamily="18" charset="0"/>
              </a:rPr>
              <a:t>安排一个刷新周期，在刷新时封锁读</a:t>
            </a:r>
            <a:r>
              <a:rPr lang="en-US" altLang="zh-CN" b="1" smtClean="0">
                <a:latin typeface="Times New Roman" pitchFamily="18" charset="0"/>
              </a:rPr>
              <a:t>/</a:t>
            </a:r>
            <a:r>
              <a:rPr lang="zh-CN" altLang="en-US" b="1" smtClean="0">
                <a:latin typeface="Times New Roman" pitchFamily="18" charset="0"/>
              </a:rPr>
              <a:t>写。</a:t>
            </a:r>
          </a:p>
        </p:txBody>
      </p:sp>
      <p:grpSp>
        <p:nvGrpSpPr>
          <p:cNvPr id="411652" name="Group 4"/>
          <p:cNvGrpSpPr>
            <a:grpSpLocks/>
          </p:cNvGrpSpPr>
          <p:nvPr/>
        </p:nvGrpSpPr>
        <p:grpSpPr bwMode="auto">
          <a:xfrm>
            <a:off x="1562100" y="3762375"/>
            <a:ext cx="6334125" cy="1114425"/>
            <a:chOff x="936" y="2598"/>
            <a:chExt cx="3990" cy="702"/>
          </a:xfrm>
        </p:grpSpPr>
        <p:sp>
          <p:nvSpPr>
            <p:cNvPr id="55303" name="Line 5"/>
            <p:cNvSpPr>
              <a:spLocks noChangeShapeType="1"/>
            </p:cNvSpPr>
            <p:nvPr/>
          </p:nvSpPr>
          <p:spPr bwMode="auto">
            <a:xfrm>
              <a:off x="3771" y="2762"/>
              <a:ext cx="0" cy="3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4" name="Line 6"/>
            <p:cNvSpPr>
              <a:spLocks noChangeShapeType="1"/>
            </p:cNvSpPr>
            <p:nvPr/>
          </p:nvSpPr>
          <p:spPr bwMode="auto">
            <a:xfrm>
              <a:off x="936" y="2762"/>
              <a:ext cx="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5" name="Line 7"/>
            <p:cNvSpPr>
              <a:spLocks noChangeShapeType="1"/>
            </p:cNvSpPr>
            <p:nvPr/>
          </p:nvSpPr>
          <p:spPr bwMode="auto">
            <a:xfrm>
              <a:off x="936" y="2829"/>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6" name="Line 8"/>
            <p:cNvSpPr>
              <a:spLocks noChangeShapeType="1"/>
            </p:cNvSpPr>
            <p:nvPr/>
          </p:nvSpPr>
          <p:spPr bwMode="auto">
            <a:xfrm>
              <a:off x="3594" y="2829"/>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7" name="Line 9"/>
            <p:cNvSpPr>
              <a:spLocks noChangeShapeType="1"/>
            </p:cNvSpPr>
            <p:nvPr/>
          </p:nvSpPr>
          <p:spPr bwMode="auto">
            <a:xfrm>
              <a:off x="2000" y="2762"/>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Line 10"/>
            <p:cNvSpPr>
              <a:spLocks noChangeShapeType="1"/>
            </p:cNvSpPr>
            <p:nvPr/>
          </p:nvSpPr>
          <p:spPr bwMode="auto">
            <a:xfrm>
              <a:off x="1645" y="2762"/>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9" name="Line 11"/>
            <p:cNvSpPr>
              <a:spLocks noChangeShapeType="1"/>
            </p:cNvSpPr>
            <p:nvPr/>
          </p:nvSpPr>
          <p:spPr bwMode="auto">
            <a:xfrm>
              <a:off x="2708" y="2739"/>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0" name="Line 12"/>
            <p:cNvSpPr>
              <a:spLocks noChangeShapeType="1"/>
            </p:cNvSpPr>
            <p:nvPr/>
          </p:nvSpPr>
          <p:spPr bwMode="auto">
            <a:xfrm>
              <a:off x="4746" y="2762"/>
              <a:ext cx="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1" name="Line 13"/>
            <p:cNvSpPr>
              <a:spLocks noChangeShapeType="1"/>
            </p:cNvSpPr>
            <p:nvPr/>
          </p:nvSpPr>
          <p:spPr bwMode="auto">
            <a:xfrm>
              <a:off x="3062" y="2762"/>
              <a:ext cx="0" cy="3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2" name="Line 14"/>
            <p:cNvSpPr>
              <a:spLocks noChangeShapeType="1"/>
            </p:cNvSpPr>
            <p:nvPr/>
          </p:nvSpPr>
          <p:spPr bwMode="auto">
            <a:xfrm>
              <a:off x="4391" y="2739"/>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3" name="Line 15"/>
            <p:cNvSpPr>
              <a:spLocks noChangeShapeType="1"/>
            </p:cNvSpPr>
            <p:nvPr/>
          </p:nvSpPr>
          <p:spPr bwMode="auto">
            <a:xfrm>
              <a:off x="936" y="3007"/>
              <a:ext cx="709"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4" name="Line 16"/>
            <p:cNvSpPr>
              <a:spLocks noChangeShapeType="1"/>
            </p:cNvSpPr>
            <p:nvPr/>
          </p:nvSpPr>
          <p:spPr bwMode="auto">
            <a:xfrm>
              <a:off x="1645" y="3007"/>
              <a:ext cx="355"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Line 17"/>
            <p:cNvSpPr>
              <a:spLocks noChangeShapeType="1"/>
            </p:cNvSpPr>
            <p:nvPr/>
          </p:nvSpPr>
          <p:spPr bwMode="auto">
            <a:xfrm>
              <a:off x="2000" y="3007"/>
              <a:ext cx="1062"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Line 18"/>
            <p:cNvSpPr>
              <a:spLocks noChangeShapeType="1"/>
            </p:cNvSpPr>
            <p:nvPr/>
          </p:nvSpPr>
          <p:spPr bwMode="auto">
            <a:xfrm>
              <a:off x="3771" y="3007"/>
              <a:ext cx="975"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Line 19"/>
            <p:cNvSpPr>
              <a:spLocks noChangeShapeType="1"/>
            </p:cNvSpPr>
            <p:nvPr/>
          </p:nvSpPr>
          <p:spPr bwMode="auto">
            <a:xfrm>
              <a:off x="936" y="3197"/>
              <a:ext cx="3810"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8" name="Text Box 20"/>
            <p:cNvSpPr txBox="1">
              <a:spLocks noChangeArrowheads="1"/>
            </p:cNvSpPr>
            <p:nvPr/>
          </p:nvSpPr>
          <p:spPr bwMode="auto">
            <a:xfrm>
              <a:off x="2099" y="3008"/>
              <a:ext cx="16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刷新间隔（</a:t>
              </a:r>
              <a:r>
                <a:rPr lang="en-US" altLang="zh-CN" sz="2000"/>
                <a:t>2 ms</a:t>
              </a:r>
              <a:r>
                <a:rPr lang="zh-CN" altLang="en-US" sz="2000"/>
                <a:t>）</a:t>
              </a:r>
            </a:p>
          </p:txBody>
        </p:sp>
        <p:sp>
          <p:nvSpPr>
            <p:cNvPr id="55319" name="Text Box 21"/>
            <p:cNvSpPr txBox="1">
              <a:spLocks noChangeArrowheads="1"/>
            </p:cNvSpPr>
            <p:nvPr/>
          </p:nvSpPr>
          <p:spPr bwMode="auto">
            <a:xfrm>
              <a:off x="3841" y="2611"/>
              <a:ext cx="8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5320" name="Text Box 22"/>
            <p:cNvSpPr txBox="1">
              <a:spLocks noChangeArrowheads="1"/>
            </p:cNvSpPr>
            <p:nvPr/>
          </p:nvSpPr>
          <p:spPr bwMode="auto">
            <a:xfrm>
              <a:off x="2135" y="2611"/>
              <a:ext cx="8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5321" name="Text Box 23"/>
            <p:cNvSpPr txBox="1">
              <a:spLocks noChangeArrowheads="1"/>
            </p:cNvSpPr>
            <p:nvPr/>
          </p:nvSpPr>
          <p:spPr bwMode="auto">
            <a:xfrm>
              <a:off x="1038" y="2611"/>
              <a:ext cx="8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009900"/>
                  </a:solidFill>
                </a:rPr>
                <a:t>读</a:t>
              </a:r>
              <a:r>
                <a:rPr lang="en-US" altLang="zh-CN" sz="2000">
                  <a:solidFill>
                    <a:srgbClr val="009900"/>
                  </a:solidFill>
                </a:rPr>
                <a:t>/</a:t>
              </a:r>
              <a:r>
                <a:rPr lang="zh-CN" altLang="en-US" sz="2000">
                  <a:solidFill>
                    <a:srgbClr val="009900"/>
                  </a:solidFill>
                </a:rPr>
                <a:t>写</a:t>
              </a:r>
            </a:p>
          </p:txBody>
        </p:sp>
        <p:sp>
          <p:nvSpPr>
            <p:cNvPr id="55322" name="Text Box 24"/>
            <p:cNvSpPr txBox="1">
              <a:spLocks noChangeArrowheads="1"/>
            </p:cNvSpPr>
            <p:nvPr/>
          </p:nvSpPr>
          <p:spPr bwMode="auto">
            <a:xfrm>
              <a:off x="4361" y="2600"/>
              <a:ext cx="5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5323" name="Text Box 25"/>
            <p:cNvSpPr txBox="1">
              <a:spLocks noChangeArrowheads="1"/>
            </p:cNvSpPr>
            <p:nvPr/>
          </p:nvSpPr>
          <p:spPr bwMode="auto">
            <a:xfrm>
              <a:off x="2683" y="2600"/>
              <a:ext cx="5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5324" name="Text Box 26"/>
            <p:cNvSpPr txBox="1">
              <a:spLocks noChangeArrowheads="1"/>
            </p:cNvSpPr>
            <p:nvPr/>
          </p:nvSpPr>
          <p:spPr bwMode="auto">
            <a:xfrm>
              <a:off x="1620" y="2600"/>
              <a:ext cx="5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solidFill>
                    <a:srgbClr val="FF3300"/>
                  </a:solidFill>
                </a:rPr>
                <a:t>刷新</a:t>
              </a:r>
            </a:p>
          </p:txBody>
        </p:sp>
        <p:sp>
          <p:nvSpPr>
            <p:cNvPr id="55325" name="Text Box 27"/>
            <p:cNvSpPr txBox="1">
              <a:spLocks noChangeArrowheads="1"/>
            </p:cNvSpPr>
            <p:nvPr/>
          </p:nvSpPr>
          <p:spPr bwMode="auto">
            <a:xfrm>
              <a:off x="3245" y="2598"/>
              <a:ext cx="9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800" b="0"/>
                <a:t>…</a:t>
              </a:r>
            </a:p>
          </p:txBody>
        </p:sp>
        <p:sp>
          <p:nvSpPr>
            <p:cNvPr id="55326" name="Text Box 28"/>
            <p:cNvSpPr txBox="1">
              <a:spLocks noChangeArrowheads="1"/>
            </p:cNvSpPr>
            <p:nvPr/>
          </p:nvSpPr>
          <p:spPr bwMode="auto">
            <a:xfrm>
              <a:off x="1127" y="2795"/>
              <a:ext cx="6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62µs</a:t>
              </a:r>
            </a:p>
          </p:txBody>
        </p:sp>
        <p:sp>
          <p:nvSpPr>
            <p:cNvPr id="55327" name="Text Box 29"/>
            <p:cNvSpPr txBox="1">
              <a:spLocks noChangeArrowheads="1"/>
            </p:cNvSpPr>
            <p:nvPr/>
          </p:nvSpPr>
          <p:spPr bwMode="auto">
            <a:xfrm>
              <a:off x="1592" y="2795"/>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0.5µs</a:t>
              </a:r>
            </a:p>
          </p:txBody>
        </p:sp>
        <p:sp>
          <p:nvSpPr>
            <p:cNvPr id="55328" name="Text Box 30"/>
            <p:cNvSpPr txBox="1">
              <a:spLocks noChangeArrowheads="1"/>
            </p:cNvSpPr>
            <p:nvPr/>
          </p:nvSpPr>
          <p:spPr bwMode="auto">
            <a:xfrm>
              <a:off x="3994" y="2806"/>
              <a:ext cx="7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62.5µs</a:t>
              </a:r>
            </a:p>
          </p:txBody>
        </p:sp>
        <p:sp>
          <p:nvSpPr>
            <p:cNvPr id="55329" name="Text Box 31"/>
            <p:cNvSpPr txBox="1">
              <a:spLocks noChangeArrowheads="1"/>
            </p:cNvSpPr>
            <p:nvPr/>
          </p:nvSpPr>
          <p:spPr bwMode="auto">
            <a:xfrm>
              <a:off x="2278" y="2806"/>
              <a:ext cx="7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62.5µs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1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939F45-58D7-41E3-8768-5061AD5B0D14}" type="datetime3">
              <a:rPr kumimoji="0" lang="zh-CN" altLang="en-US" sz="1400" smtClean="0"/>
              <a:pPr eaLnBrk="1" hangingPunct="1"/>
              <a:t>2016年11月14日星期一</a:t>
            </a:fld>
            <a:endParaRPr kumimoji="0" lang="en-US" altLang="zh-CN" sz="1400" smtClean="0"/>
          </a:p>
        </p:txBody>
      </p:sp>
      <p:sp>
        <p:nvSpPr>
          <p:cNvPr id="563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632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310275" name="Text Box 3"/>
          <p:cNvSpPr>
            <a:spLocks noGrp="1" noChangeArrowheads="1"/>
          </p:cNvSpPr>
          <p:nvPr>
            <p:ph type="body" idx="1"/>
          </p:nvPr>
        </p:nvSpPr>
        <p:spPr>
          <a:xfrm>
            <a:off x="381000" y="1143000"/>
            <a:ext cx="8134350" cy="4878388"/>
          </a:xfrm>
          <a:noFill/>
          <a:extLst>
            <a:ext uri="{91240B29-F687-4F45-9708-019B960494DF}">
              <a14:hiddenLine xmlns:a14="http://schemas.microsoft.com/office/drawing/2010/main" w="57150" cap="sq">
                <a:solidFill>
                  <a:srgbClr val="7A48C4"/>
                </a:solidFill>
                <a:miter lim="800000"/>
                <a:headEnd type="none" w="sm" len="sm"/>
                <a:tailEnd type="none" w="sm" len="sm"/>
              </a14:hiddenLine>
            </a:ext>
          </a:extLst>
        </p:spPr>
        <p:txBody>
          <a:bodyPr lIns="92075" tIns="46038" rIns="92075" bIns="46038"/>
          <a:lstStyle/>
          <a:p>
            <a:pPr>
              <a:spcBef>
                <a:spcPct val="50000"/>
              </a:spcBef>
              <a:buSzTx/>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异步刷新方式虽然也有死区，但比集中刷新方式的死区小得多，仅为</a:t>
            </a:r>
            <a:r>
              <a:rPr lang="en-US" altLang="zh-CN" b="1" smtClean="0">
                <a:latin typeface="Times New Roman" pitchFamily="18" charset="0"/>
                <a:cs typeface="Times New Roman" pitchFamily="18" charset="0"/>
              </a:rPr>
              <a:t>0.5 </a:t>
            </a:r>
            <a:r>
              <a:rPr lang="en-US" altLang="zh-CN" b="1" smtClean="0">
                <a:latin typeface="Times New Roman" pitchFamily="18" charset="0"/>
                <a:sym typeface="Symbol" pitchFamily="18" charset="2"/>
              </a:rPr>
              <a:t></a:t>
            </a:r>
            <a:r>
              <a:rPr lang="en-US" altLang="zh-CN" b="1" smtClean="0">
                <a:latin typeface="Times New Roman" pitchFamily="18" charset="0"/>
                <a:cs typeface="Times New Roman" pitchFamily="18" charset="0"/>
              </a:rPr>
              <a:t>s</a:t>
            </a:r>
            <a:r>
              <a:rPr lang="zh-CN" altLang="en-US" b="1" smtClean="0">
                <a:latin typeface="Times New Roman" pitchFamily="18" charset="0"/>
                <a:cs typeface="Times New Roman" pitchFamily="18" charset="0"/>
              </a:rPr>
              <a:t>。这样可以避免使</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连续等待过长的时间，而且减少了刷新次数，是比较实用的一种刷新方式。</a:t>
            </a:r>
          </a:p>
          <a:p>
            <a:pPr>
              <a:spcBef>
                <a:spcPct val="50000"/>
              </a:spcBef>
              <a:buSzTx/>
              <a:buFontTx/>
              <a:buNone/>
            </a:pPr>
            <a:endParaRPr lang="zh-CN" altLang="en-US" b="1" smtClean="0">
              <a:latin typeface="Times New Roman" pitchFamily="18" charset="0"/>
              <a:cs typeface="Times New Roman" pitchFamily="18" charset="0"/>
            </a:endParaRPr>
          </a:p>
          <a:p>
            <a:pPr>
              <a:spcBef>
                <a:spcPct val="50000"/>
              </a:spcBef>
              <a:buSzTx/>
              <a:buFontTx/>
              <a:buNone/>
            </a:pPr>
            <a:r>
              <a:rPr lang="zh-CN" altLang="en-US" b="1" smtClean="0">
                <a:latin typeface="Times New Roman" pitchFamily="18" charset="0"/>
                <a:cs typeface="Times New Roman" pitchFamily="18" charset="0"/>
              </a:rPr>
              <a:t>  还可采用不定期刷新方式。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0DDC68D-4F1E-4774-8E46-D6CC02031584}" type="datetime3">
              <a:rPr kumimoji="0" lang="zh-CN" altLang="en-US" sz="1400" smtClean="0"/>
              <a:pPr eaLnBrk="1" hangingPunct="1"/>
              <a:t>2016年11月14日星期一</a:t>
            </a:fld>
            <a:endParaRPr kumimoji="0" lang="en-US" altLang="zh-CN" sz="1400" smtClean="0"/>
          </a:p>
        </p:txBody>
      </p:sp>
      <p:sp>
        <p:nvSpPr>
          <p:cNvPr id="5734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7348" name="Rectangle 2"/>
          <p:cNvSpPr>
            <a:spLocks noGrp="1" noChangeArrowheads="1"/>
          </p:cNvSpPr>
          <p:nvPr>
            <p:ph type="title"/>
          </p:nvPr>
        </p:nvSpPr>
        <p:spPr/>
        <p:txBody>
          <a:bodyPr/>
          <a:lstStyle/>
          <a:p>
            <a:pPr>
              <a:spcBef>
                <a:spcPct val="50000"/>
              </a:spcBef>
            </a:pPr>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200" smtClean="0">
              <a:latin typeface="宋体" pitchFamily="2" charset="-122"/>
            </a:endParaRPr>
          </a:p>
        </p:txBody>
      </p:sp>
      <p:sp>
        <p:nvSpPr>
          <p:cNvPr id="392195" name="Rectangle 3"/>
          <p:cNvSpPr>
            <a:spLocks noGrp="1" noChangeArrowheads="1"/>
          </p:cNvSpPr>
          <p:nvPr>
            <p:ph type="body" idx="1"/>
          </p:nvPr>
        </p:nvSpPr>
        <p:spPr>
          <a:xfrm>
            <a:off x="457200" y="685800"/>
            <a:ext cx="8153400" cy="5791200"/>
          </a:xfrm>
        </p:spPr>
        <p:txBody>
          <a:bodyPr/>
          <a:lstStyle/>
          <a:p>
            <a:pPr>
              <a:lnSpc>
                <a:spcPct val="90000"/>
              </a:lnSpc>
              <a:spcBef>
                <a:spcPct val="50000"/>
              </a:spcBef>
              <a:buSzTx/>
              <a:buFontTx/>
              <a:buNone/>
            </a:pPr>
            <a:r>
              <a:rPr lang="en-US" altLang="zh-CN" b="1" dirty="0" smtClean="0">
                <a:latin typeface="Times New Roman" pitchFamily="18" charset="0"/>
              </a:rPr>
              <a:t>3.</a:t>
            </a:r>
            <a:r>
              <a:rPr lang="zh-CN" altLang="en-US" b="1" dirty="0" smtClean="0">
                <a:latin typeface="Times New Roman" pitchFamily="18" charset="0"/>
              </a:rPr>
              <a:t>刷新控制</a:t>
            </a:r>
          </a:p>
          <a:p>
            <a:pPr>
              <a:lnSpc>
                <a:spcPct val="90000"/>
              </a:lnSpc>
              <a:spcBef>
                <a:spcPct val="50000"/>
              </a:spcBef>
              <a:buSzTx/>
              <a:buFontTx/>
              <a:buNone/>
            </a:pPr>
            <a:r>
              <a:rPr lang="zh-CN" altLang="en-US" b="1" dirty="0" smtClean="0">
                <a:latin typeface="Times New Roman" pitchFamily="18" charset="0"/>
              </a:rPr>
              <a:t>   </a:t>
            </a:r>
            <a:r>
              <a:rPr lang="en-US" altLang="zh-CN" b="1" dirty="0" smtClean="0">
                <a:latin typeface="Times New Roman" pitchFamily="18" charset="0"/>
              </a:rPr>
              <a:t>MOS</a:t>
            </a:r>
            <a:r>
              <a:rPr lang="zh-CN" altLang="en-US" b="1" dirty="0" smtClean="0">
                <a:latin typeface="Times New Roman" pitchFamily="18" charset="0"/>
              </a:rPr>
              <a:t>型动态</a:t>
            </a:r>
            <a:r>
              <a:rPr lang="en-US" altLang="zh-CN" b="1" dirty="0" smtClean="0">
                <a:latin typeface="Times New Roman" pitchFamily="18" charset="0"/>
              </a:rPr>
              <a:t>RAM</a:t>
            </a:r>
            <a:r>
              <a:rPr lang="zh-CN" altLang="en-US" b="1" dirty="0" smtClean="0">
                <a:latin typeface="Times New Roman" pitchFamily="18" charset="0"/>
              </a:rPr>
              <a:t>的刷新要注意几个问题：</a:t>
            </a:r>
          </a:p>
          <a:p>
            <a:pPr>
              <a:lnSpc>
                <a:spcPct val="70000"/>
              </a:lnSpc>
              <a:spcBef>
                <a:spcPct val="50000"/>
              </a:spcBef>
              <a:buSzTx/>
              <a:buFontTx/>
              <a:buNone/>
            </a:pPr>
            <a:r>
              <a:rPr lang="zh-CN" altLang="en-US" b="1" dirty="0" smtClean="0">
                <a:latin typeface="Times New Roman" pitchFamily="18" charset="0"/>
              </a:rPr>
              <a:t>    ① 刷新对</a:t>
            </a:r>
            <a:r>
              <a:rPr lang="en-US" altLang="zh-CN" b="1" dirty="0" smtClean="0">
                <a:latin typeface="Times New Roman" pitchFamily="18" charset="0"/>
              </a:rPr>
              <a:t>CPU</a:t>
            </a:r>
            <a:r>
              <a:rPr lang="zh-CN" altLang="en-US" b="1" dirty="0" smtClean="0">
                <a:latin typeface="Times New Roman" pitchFamily="18" charset="0"/>
              </a:rPr>
              <a:t>是透明的。</a:t>
            </a:r>
            <a:r>
              <a:rPr lang="en-US" altLang="zh-CN" b="1" dirty="0" smtClean="0">
                <a:solidFill>
                  <a:srgbClr val="FF0000"/>
                </a:solidFill>
                <a:latin typeface="Times New Roman" pitchFamily="18" charset="0"/>
              </a:rPr>
              <a:t>(</a:t>
            </a:r>
            <a:r>
              <a:rPr lang="zh-CN" altLang="en-US" b="1" dirty="0" smtClean="0">
                <a:solidFill>
                  <a:srgbClr val="FF0000"/>
                </a:solidFill>
                <a:latin typeface="Times New Roman" pitchFamily="18" charset="0"/>
              </a:rPr>
              <a:t>不由</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控制</a:t>
            </a:r>
            <a:r>
              <a:rPr lang="en-US" altLang="zh-CN" b="1" dirty="0" smtClean="0">
                <a:solidFill>
                  <a:srgbClr val="FF0000"/>
                </a:solidFill>
                <a:latin typeface="Times New Roman" pitchFamily="18" charset="0"/>
              </a:rPr>
              <a:t>)</a:t>
            </a:r>
            <a:endParaRPr lang="zh-CN" altLang="en-US" b="1" dirty="0" smtClean="0">
              <a:solidFill>
                <a:srgbClr val="FF0000"/>
              </a:solidFill>
              <a:latin typeface="Times New Roman" pitchFamily="18" charset="0"/>
            </a:endParaRPr>
          </a:p>
          <a:p>
            <a:pPr>
              <a:lnSpc>
                <a:spcPct val="90000"/>
              </a:lnSpc>
              <a:spcBef>
                <a:spcPct val="50000"/>
              </a:spcBef>
              <a:buSzTx/>
              <a:buFontTx/>
              <a:buNone/>
            </a:pPr>
            <a:r>
              <a:rPr lang="zh-CN" altLang="en-US" b="1" dirty="0" smtClean="0">
                <a:latin typeface="Times New Roman" pitchFamily="18" charset="0"/>
              </a:rPr>
              <a:t>    ② 刷新通常是一行一行地进行的，每一行中各记忆单元同时被刷新，故刷新操作时仅需要行地址，不需要列地址。</a:t>
            </a:r>
          </a:p>
          <a:p>
            <a:pPr>
              <a:lnSpc>
                <a:spcPct val="90000"/>
              </a:lnSpc>
              <a:spcBef>
                <a:spcPct val="50000"/>
              </a:spcBef>
              <a:buSzTx/>
              <a:buFontTx/>
              <a:buNone/>
            </a:pPr>
            <a:r>
              <a:rPr lang="zh-CN" altLang="en-US" b="1" dirty="0" smtClean="0">
                <a:latin typeface="Times New Roman" pitchFamily="18" charset="0"/>
              </a:rPr>
              <a:t>    ③ 刷新操作类似于读出操作。</a:t>
            </a:r>
          </a:p>
          <a:p>
            <a:pPr>
              <a:lnSpc>
                <a:spcPct val="90000"/>
              </a:lnSpc>
              <a:spcBef>
                <a:spcPct val="50000"/>
              </a:spcBef>
              <a:buSzTx/>
              <a:buFontTx/>
              <a:buNone/>
            </a:pPr>
            <a:r>
              <a:rPr lang="zh-CN" altLang="en-US" b="1" dirty="0" smtClean="0">
                <a:latin typeface="Times New Roman" pitchFamily="18" charset="0"/>
              </a:rPr>
              <a:t>    ④ 因为所有芯片同时被刷新，所以在考虑刷新问题时，应当从单个芯片的存储容量着手，而不是从整个存储器的容量着手。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2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2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2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2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9016F66-4DB5-40DD-9C90-CACA3EF525F0}" type="datetime3">
              <a:rPr kumimoji="0" lang="zh-CN" altLang="en-US" sz="1400" smtClean="0"/>
              <a:pPr eaLnBrk="1" hangingPunct="1"/>
              <a:t>2016年11月14日星期一</a:t>
            </a:fld>
            <a:endParaRPr kumimoji="0" lang="en-US" altLang="zh-CN" sz="1400" smtClean="0"/>
          </a:p>
        </p:txBody>
      </p:sp>
      <p:sp>
        <p:nvSpPr>
          <p:cNvPr id="5837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837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12323" name="Rectangle 3"/>
          <p:cNvSpPr>
            <a:spLocks noGrp="1" noChangeArrowheads="1"/>
          </p:cNvSpPr>
          <p:nvPr>
            <p:ph type="body" idx="1"/>
          </p:nvPr>
        </p:nvSpPr>
        <p:spPr>
          <a:xfrm>
            <a:off x="269875" y="762000"/>
            <a:ext cx="8188325" cy="6078538"/>
          </a:xfrm>
        </p:spPr>
        <p:txBody>
          <a:bodyPr/>
          <a:lstStyle/>
          <a:p>
            <a:pPr eaLnBrk="1" hangingPunct="1">
              <a:buFontTx/>
              <a:buNone/>
            </a:pPr>
            <a:r>
              <a:rPr lang="en-US" altLang="zh-CN" b="1" dirty="0" smtClean="0">
                <a:solidFill>
                  <a:srgbClr val="990000"/>
                </a:solidFill>
                <a:latin typeface="Times New Roman" pitchFamily="18" charset="0"/>
              </a:rPr>
              <a:t>5.3.3 RAM</a:t>
            </a:r>
            <a:r>
              <a:rPr lang="zh-CN" altLang="en-US" b="1" dirty="0" smtClean="0">
                <a:solidFill>
                  <a:srgbClr val="990000"/>
                </a:solidFill>
                <a:latin typeface="Times New Roman" pitchFamily="18" charset="0"/>
              </a:rPr>
              <a:t>芯片分析</a:t>
            </a:r>
          </a:p>
          <a:p>
            <a:pPr eaLnBrk="1" hangingPunct="1">
              <a:lnSpc>
                <a:spcPct val="80000"/>
              </a:lnSpc>
              <a:buFontTx/>
              <a:buNone/>
            </a:pPr>
            <a:r>
              <a:rPr lang="en-US" altLang="zh-CN" b="1" dirty="0" smtClean="0">
                <a:latin typeface="Times New Roman" pitchFamily="18" charset="0"/>
              </a:rPr>
              <a:t>1.RAM</a:t>
            </a:r>
            <a:r>
              <a:rPr lang="zh-CN" altLang="en-US" b="1" dirty="0" smtClean="0">
                <a:latin typeface="Times New Roman" pitchFamily="18" charset="0"/>
              </a:rPr>
              <a:t>芯片</a:t>
            </a:r>
          </a:p>
          <a:p>
            <a:pPr eaLnBrk="1" hangingPunct="1">
              <a:lnSpc>
                <a:spcPct val="80000"/>
              </a:lnSpc>
              <a:buFontTx/>
              <a:buNone/>
            </a:pPr>
            <a:r>
              <a:rPr lang="zh-CN" altLang="en-US" b="1" dirty="0" smtClean="0">
                <a:latin typeface="Times New Roman" pitchFamily="18" charset="0"/>
              </a:rPr>
              <a:t>            存储芯片通过</a:t>
            </a:r>
            <a:r>
              <a:rPr lang="zh-CN" altLang="en-US" b="1" dirty="0" smtClean="0">
                <a:solidFill>
                  <a:srgbClr val="FF3300"/>
                </a:solidFill>
                <a:latin typeface="Times New Roman" pitchFamily="18" charset="0"/>
              </a:rPr>
              <a:t>地址线</a:t>
            </a:r>
            <a:r>
              <a:rPr lang="zh-CN" altLang="en-US" b="1" dirty="0" smtClean="0">
                <a:latin typeface="Times New Roman" pitchFamily="18" charset="0"/>
              </a:rPr>
              <a:t>、</a:t>
            </a:r>
            <a:r>
              <a:rPr lang="zh-CN" altLang="en-US" b="1" dirty="0" smtClean="0">
                <a:solidFill>
                  <a:srgbClr val="006600"/>
                </a:solidFill>
                <a:latin typeface="Times New Roman" pitchFamily="18" charset="0"/>
              </a:rPr>
              <a:t>数据线</a:t>
            </a:r>
            <a:r>
              <a:rPr lang="zh-CN" altLang="en-US" b="1" dirty="0" smtClean="0">
                <a:latin typeface="Times New Roman" pitchFamily="18" charset="0"/>
              </a:rPr>
              <a:t>和</a:t>
            </a:r>
            <a:r>
              <a:rPr lang="zh-CN" altLang="en-US" b="1" dirty="0" smtClean="0">
                <a:solidFill>
                  <a:srgbClr val="800000"/>
                </a:solidFill>
                <a:latin typeface="Times New Roman" pitchFamily="18" charset="0"/>
              </a:rPr>
              <a:t>控制线</a:t>
            </a:r>
            <a:r>
              <a:rPr lang="zh-CN" altLang="en-US" b="1" dirty="0" smtClean="0">
                <a:latin typeface="Times New Roman" pitchFamily="18" charset="0"/>
              </a:rPr>
              <a:t>与外部连接。</a:t>
            </a:r>
            <a:r>
              <a:rPr lang="zh-CN" altLang="en-US" b="1" dirty="0" smtClean="0">
                <a:solidFill>
                  <a:srgbClr val="FF0000"/>
                </a:solidFill>
                <a:latin typeface="Times New Roman" pitchFamily="18" charset="0"/>
              </a:rPr>
              <a:t>地址线是单向输入的，其数目与芯片容量有关</a:t>
            </a:r>
            <a:r>
              <a:rPr lang="zh-CN" altLang="en-US" b="1" dirty="0" smtClean="0">
                <a:latin typeface="Times New Roman" pitchFamily="18" charset="0"/>
              </a:rPr>
              <a:t>。如容量为</a:t>
            </a:r>
            <a:r>
              <a:rPr lang="en-US" altLang="zh-CN" b="1" dirty="0" smtClean="0">
                <a:latin typeface="Times New Roman" pitchFamily="18" charset="0"/>
              </a:rPr>
              <a:t>1024×4</a:t>
            </a:r>
            <a:r>
              <a:rPr lang="zh-CN" altLang="en-US" b="1" dirty="0" smtClean="0">
                <a:latin typeface="Times New Roman" pitchFamily="18" charset="0"/>
              </a:rPr>
              <a:t>时，地址线有</a:t>
            </a:r>
            <a:r>
              <a:rPr lang="en-US" altLang="zh-CN" b="1" dirty="0" smtClean="0">
                <a:latin typeface="Times New Roman" pitchFamily="18" charset="0"/>
              </a:rPr>
              <a:t>10</a:t>
            </a:r>
            <a:r>
              <a:rPr lang="zh-CN" altLang="en-US" b="1" dirty="0" smtClean="0">
                <a:latin typeface="Times New Roman" pitchFamily="18" charset="0"/>
              </a:rPr>
              <a:t>根；容量为</a:t>
            </a:r>
            <a:r>
              <a:rPr lang="en-US" altLang="zh-CN" b="1" dirty="0" smtClean="0">
                <a:latin typeface="Times New Roman" pitchFamily="18" charset="0"/>
              </a:rPr>
              <a:t>64K×1</a:t>
            </a:r>
            <a:r>
              <a:rPr lang="zh-CN" altLang="en-US" b="1" dirty="0" smtClean="0">
                <a:latin typeface="Times New Roman" pitchFamily="18" charset="0"/>
              </a:rPr>
              <a:t>时，地址线有</a:t>
            </a:r>
            <a:r>
              <a:rPr lang="en-US" altLang="zh-CN" b="1" dirty="0" smtClean="0">
                <a:latin typeface="Times New Roman" pitchFamily="18" charset="0"/>
              </a:rPr>
              <a:t>16</a:t>
            </a:r>
            <a:r>
              <a:rPr lang="zh-CN" altLang="en-US" b="1" dirty="0" smtClean="0">
                <a:latin typeface="Times New Roman" pitchFamily="18" charset="0"/>
              </a:rPr>
              <a:t>根。</a:t>
            </a:r>
            <a:r>
              <a:rPr lang="zh-CN" altLang="en-US" b="1" dirty="0" smtClean="0">
                <a:solidFill>
                  <a:srgbClr val="FF0000"/>
                </a:solidFill>
                <a:latin typeface="Times New Roman" pitchFamily="18" charset="0"/>
              </a:rPr>
              <a:t>数据线是双向的，既可输入，也可输出，其数目与数据位数有关</a:t>
            </a:r>
            <a:r>
              <a:rPr lang="zh-CN" altLang="en-US" b="1" dirty="0" smtClean="0">
                <a:latin typeface="Times New Roman" pitchFamily="18" charset="0"/>
              </a:rPr>
              <a:t>。如</a:t>
            </a:r>
            <a:r>
              <a:rPr lang="en-US" altLang="zh-CN" b="1" dirty="0" smtClean="0">
                <a:latin typeface="Times New Roman" pitchFamily="18" charset="0"/>
              </a:rPr>
              <a:t>1024×4</a:t>
            </a:r>
            <a:r>
              <a:rPr lang="zh-CN" altLang="en-US" b="1" dirty="0" smtClean="0">
                <a:latin typeface="Times New Roman" pitchFamily="18" charset="0"/>
              </a:rPr>
              <a:t>的芯片，数据线有</a:t>
            </a:r>
            <a:r>
              <a:rPr lang="en-US" altLang="zh-CN" b="1" dirty="0" smtClean="0">
                <a:latin typeface="Times New Roman" pitchFamily="18" charset="0"/>
              </a:rPr>
              <a:t>4</a:t>
            </a:r>
            <a:r>
              <a:rPr lang="zh-CN" altLang="en-US" b="1" dirty="0" smtClean="0">
                <a:latin typeface="Times New Roman" pitchFamily="18" charset="0"/>
              </a:rPr>
              <a:t>根；</a:t>
            </a:r>
            <a:r>
              <a:rPr lang="en-US" altLang="zh-CN" b="1" dirty="0" smtClean="0">
                <a:latin typeface="Times New Roman" pitchFamily="18" charset="0"/>
              </a:rPr>
              <a:t>64K×1</a:t>
            </a:r>
            <a:r>
              <a:rPr lang="zh-CN" altLang="en-US" b="1" dirty="0" smtClean="0">
                <a:latin typeface="Times New Roman" pitchFamily="18" charset="0"/>
              </a:rPr>
              <a:t>的芯片，数据线只有</a:t>
            </a:r>
            <a:r>
              <a:rPr lang="en-US" altLang="zh-CN" b="1" dirty="0" smtClean="0">
                <a:latin typeface="Times New Roman" pitchFamily="18" charset="0"/>
              </a:rPr>
              <a:t>1</a:t>
            </a:r>
            <a:r>
              <a:rPr lang="zh-CN" altLang="en-US" b="1" dirty="0" smtClean="0">
                <a:latin typeface="Times New Roman" pitchFamily="18" charset="0"/>
              </a:rPr>
              <a:t>根。</a:t>
            </a:r>
            <a:r>
              <a:rPr lang="zh-CN" altLang="en-US" b="1" dirty="0" smtClean="0">
                <a:solidFill>
                  <a:srgbClr val="FF0000"/>
                </a:solidFill>
                <a:latin typeface="Times New Roman" pitchFamily="18" charset="0"/>
              </a:rPr>
              <a:t>控制线主要有读</a:t>
            </a:r>
            <a:r>
              <a:rPr lang="en-US" altLang="zh-CN" b="1" dirty="0" smtClean="0">
                <a:solidFill>
                  <a:srgbClr val="FF0000"/>
                </a:solidFill>
                <a:latin typeface="Times New Roman" pitchFamily="18" charset="0"/>
              </a:rPr>
              <a:t>/</a:t>
            </a:r>
            <a:r>
              <a:rPr lang="zh-CN" altLang="en-US" b="1" dirty="0" smtClean="0">
                <a:solidFill>
                  <a:srgbClr val="FF0000"/>
                </a:solidFill>
                <a:latin typeface="Times New Roman" pitchFamily="18" charset="0"/>
              </a:rPr>
              <a:t>写控制线（或写允许线）和片选线两种</a:t>
            </a:r>
            <a:r>
              <a:rPr lang="zh-CN" altLang="en-US" b="1" dirty="0" smtClean="0">
                <a:latin typeface="Times New Roman" pitchFamily="18" charset="0"/>
              </a:rPr>
              <a:t>，读</a:t>
            </a:r>
            <a:r>
              <a:rPr lang="en-US" altLang="zh-CN" b="1" dirty="0" smtClean="0">
                <a:latin typeface="Times New Roman" pitchFamily="18" charset="0"/>
              </a:rPr>
              <a:t>/</a:t>
            </a:r>
            <a:r>
              <a:rPr lang="zh-CN" altLang="en-US" b="1" dirty="0" smtClean="0">
                <a:latin typeface="Times New Roman" pitchFamily="18" charset="0"/>
              </a:rPr>
              <a:t>写控制线是用来决定芯片是进行读操作还是写操作的，片选线是用来决定该芯片是否被选中的。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CB2ABE5-F074-4EE3-8B3E-A2A84A137FDE}" type="datetime3">
              <a:rPr kumimoji="0" lang="zh-CN" altLang="en-US" sz="1400" smtClean="0"/>
              <a:pPr eaLnBrk="1" hangingPunct="1"/>
              <a:t>2016年11月14日星期一</a:t>
            </a:fld>
            <a:endParaRPr kumimoji="0" lang="en-US" altLang="zh-CN" sz="1400" smtClean="0"/>
          </a:p>
        </p:txBody>
      </p:sp>
      <p:sp>
        <p:nvSpPr>
          <p:cNvPr id="5939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939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13347" name="Rectangle 3"/>
          <p:cNvSpPr>
            <a:spLocks noGrp="1" noChangeArrowheads="1"/>
          </p:cNvSpPr>
          <p:nvPr>
            <p:ph type="body" idx="1"/>
          </p:nvPr>
        </p:nvSpPr>
        <p:spPr>
          <a:xfrm>
            <a:off x="304800" y="762000"/>
            <a:ext cx="8207375" cy="6096000"/>
          </a:xfrm>
        </p:spPr>
        <p:txBody>
          <a:bodyPr/>
          <a:lstStyle/>
          <a:p>
            <a:pPr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地址译码方式</a:t>
            </a:r>
          </a:p>
          <a:p>
            <a:pPr eaLnBrk="1" hangingPunct="1">
              <a:lnSpc>
                <a:spcPct val="90000"/>
              </a:lnSpc>
              <a:buFontTx/>
              <a:buNone/>
            </a:pPr>
            <a:r>
              <a:rPr lang="zh-CN" altLang="en-US" b="1" smtClean="0">
                <a:latin typeface="Times New Roman" pitchFamily="18" charset="0"/>
              </a:rPr>
              <a:t>            地址译码电路能把地址线送来的地址信号翻译成对应</a:t>
            </a:r>
            <a:r>
              <a:rPr lang="zh-CN" altLang="en-US" b="1" smtClean="0">
                <a:solidFill>
                  <a:srgbClr val="FF3300"/>
                </a:solidFill>
                <a:latin typeface="Times New Roman" pitchFamily="18" charset="0"/>
              </a:rPr>
              <a:t>存储单元的选择信号</a:t>
            </a:r>
            <a:r>
              <a:rPr lang="zh-CN" altLang="en-US" b="1" smtClean="0">
                <a:latin typeface="Times New Roman" pitchFamily="18" charset="0"/>
              </a:rPr>
              <a:t>。</a:t>
            </a:r>
          </a:p>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单译码方式</a:t>
            </a:r>
          </a:p>
          <a:p>
            <a:pPr eaLnBrk="1" hangingPunct="1">
              <a:lnSpc>
                <a:spcPct val="90000"/>
              </a:lnSpc>
              <a:buFontTx/>
              <a:buNone/>
            </a:pPr>
            <a:r>
              <a:rPr lang="zh-CN" altLang="en-US" b="1" smtClean="0">
                <a:latin typeface="Times New Roman" pitchFamily="18" charset="0"/>
              </a:rPr>
              <a:t>            单译码方式又称字选法，它所对应的存储器结构是字结构的</a:t>
            </a:r>
            <a:r>
              <a:rPr lang="zh-CN" altLang="en-US" b="1" smtClean="0">
                <a:solidFill>
                  <a:schemeClr val="tx2"/>
                </a:solidFill>
                <a:latin typeface="Times New Roman" pitchFamily="18" charset="0"/>
              </a:rPr>
              <a:t>（一行），</a:t>
            </a:r>
            <a:r>
              <a:rPr lang="zh-CN" altLang="en-US" b="1" smtClean="0">
                <a:latin typeface="Times New Roman" pitchFamily="18" charset="0"/>
              </a:rPr>
              <a:t>容量为</a:t>
            </a:r>
            <a:r>
              <a:rPr lang="en-US" altLang="zh-CN" b="1" smtClean="0">
                <a:latin typeface="Times New Roman" pitchFamily="18" charset="0"/>
              </a:rPr>
              <a:t>M</a:t>
            </a:r>
            <a:r>
              <a:rPr lang="zh-CN" altLang="en-US" b="1" smtClean="0">
                <a:latin typeface="Times New Roman" pitchFamily="18" charset="0"/>
              </a:rPr>
              <a:t>个字的存储器（</a:t>
            </a:r>
            <a:r>
              <a:rPr lang="en-US" altLang="zh-CN" b="1" smtClean="0">
                <a:latin typeface="Times New Roman" pitchFamily="18" charset="0"/>
              </a:rPr>
              <a:t>M</a:t>
            </a:r>
            <a:r>
              <a:rPr lang="zh-CN" altLang="en-US" b="1" smtClean="0">
                <a:latin typeface="Times New Roman" pitchFamily="18" charset="0"/>
              </a:rPr>
              <a:t>个字，每字</a:t>
            </a:r>
            <a:r>
              <a:rPr lang="en-US" altLang="zh-CN" b="1" smtClean="0">
                <a:latin typeface="Times New Roman" pitchFamily="18" charset="0"/>
              </a:rPr>
              <a:t>b</a:t>
            </a:r>
            <a:r>
              <a:rPr lang="zh-CN" altLang="en-US" b="1" smtClean="0">
                <a:latin typeface="Times New Roman" pitchFamily="18" charset="0"/>
              </a:rPr>
              <a:t>位），排列成</a:t>
            </a:r>
            <a:r>
              <a:rPr lang="en-US" altLang="zh-CN" b="1" smtClean="0">
                <a:latin typeface="Times New Roman" pitchFamily="18" charset="0"/>
              </a:rPr>
              <a:t>M</a:t>
            </a:r>
            <a:r>
              <a:rPr lang="zh-CN" altLang="en-US" b="1" smtClean="0">
                <a:latin typeface="Times New Roman" pitchFamily="18" charset="0"/>
              </a:rPr>
              <a:t>行</a:t>
            </a:r>
            <a:r>
              <a:rPr lang="en-US" altLang="zh-CN" b="1" smtClean="0">
                <a:latin typeface="Times New Roman" pitchFamily="18" charset="0"/>
              </a:rPr>
              <a:t>×b</a:t>
            </a:r>
            <a:r>
              <a:rPr lang="zh-CN" altLang="en-US" b="1" smtClean="0">
                <a:latin typeface="Times New Roman" pitchFamily="18" charset="0"/>
              </a:rPr>
              <a:t>列的矩阵，矩阵的每一行对应一个字，有一条公用的选择线</a:t>
            </a:r>
            <a:r>
              <a:rPr lang="en-US" altLang="zh-CN" b="1" smtClean="0">
                <a:latin typeface="Times New Roman" pitchFamily="18" charset="0"/>
              </a:rPr>
              <a:t>w</a:t>
            </a:r>
            <a:r>
              <a:rPr lang="en-US" altLang="zh-CN" b="1" baseline="-25000" smtClean="0">
                <a:latin typeface="Times New Roman" pitchFamily="18" charset="0"/>
              </a:rPr>
              <a:t>i</a:t>
            </a:r>
            <a:r>
              <a:rPr lang="zh-CN" altLang="en-US" b="1" smtClean="0">
                <a:latin typeface="Times New Roman" pitchFamily="18" charset="0"/>
              </a:rPr>
              <a:t>（字线）。字线选中某一行时，同一行中的各位就都被选中，由读写电路对被选中的各位实施读出或写入操作。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3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3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6C16F1A-3C82-4BCE-A6DE-663F2EFA8660}" type="datetime3">
              <a:rPr kumimoji="0" lang="zh-CN" altLang="en-US" sz="1400" smtClean="0"/>
              <a:pPr eaLnBrk="1" hangingPunct="1"/>
              <a:t>2016年11月14日星期一</a:t>
            </a:fld>
            <a:endParaRPr kumimoji="0" lang="en-US" altLang="zh-CN" sz="1400" smtClean="0"/>
          </a:p>
        </p:txBody>
      </p:sp>
      <p:sp>
        <p:nvSpPr>
          <p:cNvPr id="604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pic>
        <p:nvPicPr>
          <p:cNvPr id="604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692150"/>
            <a:ext cx="7921625"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Rectangle 6"/>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0AC6823-DE80-469A-88E2-06BBDD85476E}" type="datetime3">
              <a:rPr kumimoji="0" lang="zh-CN" altLang="en-US" sz="1400" smtClean="0"/>
              <a:pPr eaLnBrk="1" hangingPunct="1"/>
              <a:t>2016年11月14日星期一</a:t>
            </a:fld>
            <a:endParaRPr kumimoji="0" lang="en-US" altLang="zh-CN" sz="1400" smtClean="0"/>
          </a:p>
        </p:txBody>
      </p:sp>
      <p:sp>
        <p:nvSpPr>
          <p:cNvPr id="6144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1444" name="Rectangle 2"/>
          <p:cNvSpPr>
            <a:spLocks noGrp="1" noChangeArrowheads="1"/>
          </p:cNvSpPr>
          <p:nvPr>
            <p:ph type="title"/>
          </p:nvPr>
        </p:nvSpPr>
        <p:spPr/>
        <p:txBody>
          <a:bodyPr/>
          <a:lstStyle/>
          <a:p>
            <a:pPr eaLnBrk="1" hangingPunct="1">
              <a:lnSpc>
                <a:spcPct val="90000"/>
              </a:lnSpc>
            </a:pPr>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314371" name="Rectangle 3"/>
          <p:cNvSpPr>
            <a:spLocks noGrp="1" noChangeArrowheads="1"/>
          </p:cNvSpPr>
          <p:nvPr>
            <p:ph type="body" idx="1"/>
          </p:nvPr>
        </p:nvSpPr>
        <p:spPr>
          <a:xfrm>
            <a:off x="327025" y="914400"/>
            <a:ext cx="8359775" cy="53340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字结构的优点是结构简单，缺点是使用的外围电路多，成本昂贵。更严重的是，当字数大大超过位数时，存储器会形成纵向很长而横向很窄的不合理结构，所以这种方式只适用于容量不大的存储器。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8F49DC4-7B98-480B-BF5F-2B49369D5D5D}" type="datetime3">
              <a:rPr kumimoji="0" lang="zh-CN" altLang="en-US" sz="1400" smtClean="0"/>
              <a:pPr eaLnBrk="1" hangingPunct="1"/>
              <a:t>2016年11月14日星期一</a:t>
            </a:fld>
            <a:endParaRPr kumimoji="0" lang="en-US" altLang="zh-CN" sz="1400" smtClean="0"/>
          </a:p>
        </p:txBody>
      </p:sp>
      <p:sp>
        <p:nvSpPr>
          <p:cNvPr id="6246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246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62469" name="Rectangle 3"/>
          <p:cNvSpPr>
            <a:spLocks noGrp="1" noChangeArrowheads="1"/>
          </p:cNvSpPr>
          <p:nvPr>
            <p:ph type="body" idx="1"/>
          </p:nvPr>
        </p:nvSpPr>
        <p:spPr>
          <a:xfrm>
            <a:off x="269875" y="914400"/>
            <a:ext cx="8188325" cy="5926138"/>
          </a:xfrm>
        </p:spPr>
        <p:txBody>
          <a:bodyPr/>
          <a:lstStyle/>
          <a:p>
            <a:pPr eaLnBrk="1" hangingPunct="1">
              <a:buFontTx/>
              <a:buNone/>
            </a:pPr>
            <a:r>
              <a:rPr lang="en-US" altLang="zh-CN" b="1" dirty="0" smtClean="0">
                <a:latin typeface="Times New Roman" pitchFamily="18" charset="0"/>
              </a:rPr>
              <a:t>            </a:t>
            </a:r>
            <a:r>
              <a:rPr lang="zh-CN" altLang="en-US" b="1" dirty="0" smtClean="0">
                <a:latin typeface="Times New Roman" pitchFamily="18" charset="0"/>
              </a:rPr>
              <a:t>由于</a:t>
            </a:r>
            <a:r>
              <a:rPr lang="en-US" altLang="zh-CN" b="1" dirty="0" smtClean="0">
                <a:latin typeface="Times New Roman" pitchFamily="18" charset="0"/>
                <a:cs typeface="Times New Roman" pitchFamily="18" charset="0"/>
              </a:rPr>
              <a:t>DRAM</a:t>
            </a:r>
            <a:r>
              <a:rPr lang="zh-CN" altLang="en-US" b="1" dirty="0" smtClean="0">
                <a:latin typeface="Times New Roman" pitchFamily="18" charset="0"/>
              </a:rPr>
              <a:t>芯片集成度高，容量大，为了减少芯片引脚数量，</a:t>
            </a:r>
            <a:r>
              <a:rPr lang="en-US" altLang="zh-CN" b="1" dirty="0" smtClean="0">
                <a:latin typeface="Times New Roman" pitchFamily="18" charset="0"/>
                <a:cs typeface="Times New Roman" pitchFamily="18" charset="0"/>
              </a:rPr>
              <a:t>DRAM</a:t>
            </a:r>
            <a:r>
              <a:rPr lang="zh-CN" altLang="en-US" b="1" dirty="0" smtClean="0">
                <a:latin typeface="Times New Roman" pitchFamily="18" charset="0"/>
              </a:rPr>
              <a:t>芯片把地址线分成相等的两部分，分两次从相同的引脚送入。</a:t>
            </a:r>
            <a:r>
              <a:rPr lang="zh-CN" altLang="en-US" b="1" dirty="0" smtClean="0">
                <a:solidFill>
                  <a:srgbClr val="FF0000"/>
                </a:solidFill>
                <a:latin typeface="Times New Roman" pitchFamily="18" charset="0"/>
              </a:rPr>
              <a:t>两次输入的地址分别称为行地址和列地址，</a:t>
            </a:r>
            <a:r>
              <a:rPr lang="zh-CN" altLang="en-US" b="1" dirty="0" smtClean="0">
                <a:latin typeface="Times New Roman" pitchFamily="18" charset="0"/>
              </a:rPr>
              <a:t>行地址由行地址选通信号       送入存储芯片，列地址由列地址选通信号        送入存储芯片。由于采用了地址复用技术，因此，</a:t>
            </a:r>
            <a:r>
              <a:rPr lang="en-US" altLang="zh-CN" b="1" dirty="0" smtClean="0">
                <a:latin typeface="Times New Roman" pitchFamily="18" charset="0"/>
                <a:cs typeface="Times New Roman" pitchFamily="18" charset="0"/>
              </a:rPr>
              <a:t>DRAM</a:t>
            </a:r>
            <a:r>
              <a:rPr lang="zh-CN" altLang="en-US" b="1" dirty="0" smtClean="0">
                <a:latin typeface="Times New Roman" pitchFamily="18" charset="0"/>
              </a:rPr>
              <a:t>芯片每增加一条地址线，实际上是增加了两位地址，也即增加了</a:t>
            </a:r>
            <a:r>
              <a:rPr lang="en-US" altLang="zh-CN" b="1" dirty="0" smtClean="0">
                <a:latin typeface="Times New Roman" pitchFamily="18" charset="0"/>
                <a:cs typeface="Times New Roman" pitchFamily="18" charset="0"/>
              </a:rPr>
              <a:t>4</a:t>
            </a:r>
            <a:r>
              <a:rPr lang="zh-CN" altLang="en-US" b="1" dirty="0" smtClean="0">
                <a:latin typeface="Times New Roman" pitchFamily="18" charset="0"/>
              </a:rPr>
              <a:t>倍的容量。</a:t>
            </a:r>
          </a:p>
        </p:txBody>
      </p:sp>
      <p:graphicFrame>
        <p:nvGraphicFramePr>
          <p:cNvPr id="62470" name="Object 4"/>
          <p:cNvGraphicFramePr>
            <a:graphicFrameLocks noChangeAspect="1"/>
          </p:cNvGraphicFramePr>
          <p:nvPr/>
        </p:nvGraphicFramePr>
        <p:xfrm>
          <a:off x="7620000" y="2819400"/>
          <a:ext cx="914400" cy="603250"/>
        </p:xfrm>
        <a:graphic>
          <a:graphicData uri="http://schemas.openxmlformats.org/presentationml/2006/ole">
            <mc:AlternateContent xmlns:mc="http://schemas.openxmlformats.org/markup-compatibility/2006">
              <mc:Choice xmlns:v="urn:schemas-microsoft-com:vml" Requires="v">
                <p:oleObj spid="_x0000_s62492" r:id="rId3" imgW="291973" imgH="190417" progId="Equation.3">
                  <p:embed/>
                </p:oleObj>
              </mc:Choice>
              <mc:Fallback>
                <p:oleObj r:id="rId3" imgW="291973"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819400"/>
                        <a:ext cx="91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6"/>
          <p:cNvGraphicFramePr>
            <a:graphicFrameLocks noChangeAspect="1"/>
          </p:cNvGraphicFramePr>
          <p:nvPr/>
        </p:nvGraphicFramePr>
        <p:xfrm>
          <a:off x="8001000" y="3338513"/>
          <a:ext cx="830263" cy="547687"/>
        </p:xfrm>
        <a:graphic>
          <a:graphicData uri="http://schemas.openxmlformats.org/presentationml/2006/ole">
            <mc:AlternateContent xmlns:mc="http://schemas.openxmlformats.org/markup-compatibility/2006">
              <mc:Choice xmlns:v="urn:schemas-microsoft-com:vml" Requires="v">
                <p:oleObj spid="_x0000_s62493" r:id="rId5" imgW="291973" imgH="190417" progId="Equation.3">
                  <p:embed/>
                </p:oleObj>
              </mc:Choice>
              <mc:Fallback>
                <p:oleObj r:id="rId5" imgW="291973" imgH="19041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3338513"/>
                        <a:ext cx="8302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A271D81-25BC-4C74-83F1-E81F8D2787E2}" type="datetime3">
              <a:rPr kumimoji="0" lang="zh-CN" altLang="en-US" sz="1400" smtClean="0"/>
              <a:pPr eaLnBrk="1" hangingPunct="1"/>
              <a:t>2016年11月14日星期一</a:t>
            </a:fld>
            <a:endParaRPr kumimoji="0" lang="en-US" altLang="zh-CN" sz="1400" smtClean="0"/>
          </a:p>
        </p:txBody>
      </p:sp>
      <p:sp>
        <p:nvSpPr>
          <p:cNvPr id="819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19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mtClean="0">
              <a:latin typeface="宋体" pitchFamily="2" charset="-122"/>
              <a:cs typeface="Times New Roman" pitchFamily="18" charset="0"/>
            </a:endParaRPr>
          </a:p>
        </p:txBody>
      </p:sp>
      <p:sp>
        <p:nvSpPr>
          <p:cNvPr id="273411" name="Rectangle 3"/>
          <p:cNvSpPr>
            <a:spLocks noGrp="1" noChangeArrowheads="1"/>
          </p:cNvSpPr>
          <p:nvPr>
            <p:ph type="body" idx="1"/>
          </p:nvPr>
        </p:nvSpPr>
        <p:spPr>
          <a:xfrm>
            <a:off x="381000" y="893763"/>
            <a:ext cx="8077200" cy="5202237"/>
          </a:xfrm>
        </p:spPr>
        <p:txBody>
          <a:bodyPr/>
          <a:lstStyle/>
          <a:p>
            <a:pPr eaLnBrk="1" hangingPunct="1">
              <a:buFontTx/>
              <a:buNone/>
            </a:pPr>
            <a:r>
              <a:rPr lang="en-US" altLang="zh-CN" b="1" smtClean="0">
                <a:latin typeface="Times New Roman" pitchFamily="18" charset="0"/>
              </a:rPr>
              <a:t>(4)</a:t>
            </a:r>
            <a:r>
              <a:rPr lang="zh-CN" altLang="en-US" b="1" smtClean="0">
                <a:latin typeface="Times New Roman" pitchFamily="18" charset="0"/>
              </a:rPr>
              <a:t>直接存取存储器</a:t>
            </a:r>
            <a:r>
              <a:rPr lang="en-US" altLang="zh-CN" b="1" smtClean="0">
                <a:latin typeface="Times New Roman" pitchFamily="18" charset="0"/>
              </a:rPr>
              <a:t>DAM</a:t>
            </a:r>
          </a:p>
          <a:p>
            <a:pPr eaLnBrk="1" hangingPunct="1">
              <a:buFontTx/>
              <a:buNone/>
            </a:pPr>
            <a:r>
              <a:rPr lang="en-US" altLang="zh-CN" b="1" smtClean="0">
                <a:latin typeface="Times New Roman" pitchFamily="18" charset="0"/>
              </a:rPr>
              <a:t>            </a:t>
            </a:r>
            <a:r>
              <a:rPr lang="zh-CN" altLang="en-US" b="1" smtClean="0">
                <a:latin typeface="Times New Roman" pitchFamily="18" charset="0"/>
              </a:rPr>
              <a:t>当要存取所需的信息时，第一步直接指向整个存储器中的某个小区域（如磁盘上的磁道），第二步在小区域内顺序检索或等待，直至找到目的地后再进行读写操作。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5EA169D-57D7-4C16-AECB-219B03E9AA2D}" type="datetime3">
              <a:rPr kumimoji="0" lang="zh-CN" altLang="en-US" sz="1400" smtClean="0"/>
              <a:pPr eaLnBrk="1" hangingPunct="1"/>
              <a:t>2016年11月14日星期一</a:t>
            </a:fld>
            <a:endParaRPr kumimoji="0" lang="en-US" altLang="zh-CN" sz="1400" smtClean="0"/>
          </a:p>
        </p:txBody>
      </p:sp>
      <p:sp>
        <p:nvSpPr>
          <p:cNvPr id="6349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3492" name="Rectangle 2"/>
          <p:cNvSpPr>
            <a:spLocks noGrp="1" noChangeArrowheads="1"/>
          </p:cNvSpPr>
          <p:nvPr>
            <p:ph type="title"/>
          </p:nvPr>
        </p:nvSpPr>
        <p:spPr/>
        <p:txBody>
          <a:bodyPr/>
          <a:lstStyle/>
          <a:p>
            <a:pPr eaLnBrk="1" hangingPunct="1">
              <a:lnSpc>
                <a:spcPct val="90000"/>
              </a:lnSpc>
            </a:pPr>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413699" name="Rectangle 3"/>
          <p:cNvSpPr>
            <a:spLocks noGrp="1" noChangeArrowheads="1"/>
          </p:cNvSpPr>
          <p:nvPr>
            <p:ph type="body" idx="1"/>
          </p:nvPr>
        </p:nvSpPr>
        <p:spPr>
          <a:xfrm>
            <a:off x="327025" y="798513"/>
            <a:ext cx="8359775" cy="6059487"/>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双译码方式</a:t>
            </a:r>
          </a:p>
          <a:p>
            <a:pPr eaLnBrk="1" hangingPunct="1">
              <a:buFontTx/>
              <a:buNone/>
            </a:pPr>
            <a:r>
              <a:rPr lang="zh-CN" altLang="en-US" b="1" smtClean="0">
                <a:latin typeface="Times New Roman" pitchFamily="18" charset="0"/>
              </a:rPr>
              <a:t>            双译码方式又称为重合法。通常是把</a:t>
            </a:r>
            <a:r>
              <a:rPr lang="en-US" altLang="zh-CN" b="1" smtClean="0">
                <a:latin typeface="Times New Roman" pitchFamily="18" charset="0"/>
              </a:rPr>
              <a:t>K</a:t>
            </a:r>
            <a:r>
              <a:rPr lang="zh-CN" altLang="en-US" b="1" smtClean="0">
                <a:latin typeface="Times New Roman" pitchFamily="18" charset="0"/>
              </a:rPr>
              <a:t>位地址码分成接近相等的两段，一段用于水平方向作</a:t>
            </a:r>
            <a:r>
              <a:rPr lang="en-US" altLang="zh-CN" b="1" smtClean="0">
                <a:latin typeface="Times New Roman" pitchFamily="18" charset="0"/>
              </a:rPr>
              <a:t>X</a:t>
            </a:r>
            <a:r>
              <a:rPr lang="zh-CN" altLang="en-US" b="1" smtClean="0">
                <a:latin typeface="Times New Roman" pitchFamily="18" charset="0"/>
              </a:rPr>
              <a:t>地址线，供</a:t>
            </a:r>
            <a:r>
              <a:rPr lang="en-US" altLang="zh-CN" b="1" smtClean="0">
                <a:latin typeface="Times New Roman" pitchFamily="18" charset="0"/>
              </a:rPr>
              <a:t>X</a:t>
            </a:r>
            <a:r>
              <a:rPr lang="zh-CN" altLang="en-US" b="1" smtClean="0">
                <a:latin typeface="Times New Roman" pitchFamily="18" charset="0"/>
              </a:rPr>
              <a:t>地址译码器译码；一段用于垂直方向作</a:t>
            </a:r>
            <a:r>
              <a:rPr lang="en-US" altLang="zh-CN" b="1" smtClean="0">
                <a:latin typeface="Times New Roman" pitchFamily="18" charset="0"/>
              </a:rPr>
              <a:t>Y</a:t>
            </a:r>
            <a:r>
              <a:rPr lang="zh-CN" altLang="en-US" b="1" smtClean="0">
                <a:latin typeface="Times New Roman" pitchFamily="18" charset="0"/>
              </a:rPr>
              <a:t>地址线，供</a:t>
            </a:r>
            <a:r>
              <a:rPr lang="en-US" altLang="zh-CN" b="1" smtClean="0">
                <a:latin typeface="Times New Roman" pitchFamily="18" charset="0"/>
              </a:rPr>
              <a:t>Y</a:t>
            </a:r>
            <a:r>
              <a:rPr lang="zh-CN" altLang="en-US" b="1" smtClean="0">
                <a:latin typeface="Times New Roman" pitchFamily="18" charset="0"/>
              </a:rPr>
              <a:t>地址译码器译码。</a:t>
            </a:r>
            <a:r>
              <a:rPr lang="en-US" altLang="zh-CN" b="1" smtClean="0">
                <a:latin typeface="Times New Roman" pitchFamily="18" charset="0"/>
              </a:rPr>
              <a:t>X</a:t>
            </a:r>
            <a:r>
              <a:rPr lang="zh-CN" altLang="en-US" b="1" smtClean="0">
                <a:latin typeface="Times New Roman" pitchFamily="18" charset="0"/>
              </a:rPr>
              <a:t>和</a:t>
            </a:r>
            <a:r>
              <a:rPr lang="en-US" altLang="zh-CN" b="1" smtClean="0">
                <a:latin typeface="Times New Roman" pitchFamily="18" charset="0"/>
              </a:rPr>
              <a:t>Y</a:t>
            </a:r>
            <a:r>
              <a:rPr lang="zh-CN" altLang="en-US" b="1" smtClean="0">
                <a:latin typeface="Times New Roman" pitchFamily="18" charset="0"/>
              </a:rPr>
              <a:t>两个方向的选择线在存储体内部的一个记忆单元上交叉，以选择相应的记忆单元。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6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5EAE130-C972-4396-9C54-6D6AEF2A9F0B}" type="datetime3">
              <a:rPr kumimoji="0" lang="zh-CN" altLang="en-US" sz="1400" smtClean="0"/>
              <a:pPr eaLnBrk="1" hangingPunct="1"/>
              <a:t>2016年11月14日星期一</a:t>
            </a:fld>
            <a:endParaRPr kumimoji="0" lang="en-US" altLang="zh-CN" sz="1400" smtClean="0"/>
          </a:p>
        </p:txBody>
      </p:sp>
      <p:sp>
        <p:nvSpPr>
          <p:cNvPr id="6451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451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pic>
        <p:nvPicPr>
          <p:cNvPr id="64517"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765175"/>
            <a:ext cx="6408738"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1628516-B0DC-4DB3-A40C-4CC22CD0D3D9}" type="datetime3">
              <a:rPr kumimoji="0" lang="zh-CN" altLang="en-US" sz="1400" smtClean="0"/>
              <a:pPr eaLnBrk="1" hangingPunct="1"/>
              <a:t>2016年11月14日星期一</a:t>
            </a:fld>
            <a:endParaRPr kumimoji="0" lang="en-US" altLang="zh-CN" sz="1400" smtClean="0"/>
          </a:p>
        </p:txBody>
      </p:sp>
      <p:sp>
        <p:nvSpPr>
          <p:cNvPr id="6553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554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15395" name="Rectangle 3"/>
          <p:cNvSpPr>
            <a:spLocks noGrp="1" noChangeArrowheads="1"/>
          </p:cNvSpPr>
          <p:nvPr>
            <p:ph type="body" idx="1"/>
          </p:nvPr>
        </p:nvSpPr>
        <p:spPr>
          <a:xfrm>
            <a:off x="250825" y="4543425"/>
            <a:ext cx="8420100" cy="203835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双译码方式对应的存储芯片结构可以是位结构的，则在</a:t>
            </a:r>
            <a:r>
              <a:rPr lang="en-US" altLang="zh-CN" b="1" smtClean="0">
                <a:latin typeface="Times New Roman" pitchFamily="18" charset="0"/>
              </a:rPr>
              <a:t>Z</a:t>
            </a:r>
            <a:r>
              <a:rPr lang="zh-CN" altLang="en-US" b="1" smtClean="0">
                <a:latin typeface="Times New Roman" pitchFamily="18" charset="0"/>
              </a:rPr>
              <a:t>方向上重叠</a:t>
            </a:r>
            <a:r>
              <a:rPr lang="en-US" altLang="zh-CN" b="1" smtClean="0">
                <a:latin typeface="Times New Roman" pitchFamily="18" charset="0"/>
              </a:rPr>
              <a:t>b</a:t>
            </a:r>
            <a:r>
              <a:rPr lang="zh-CN" altLang="en-US" b="1" smtClean="0">
                <a:latin typeface="Times New Roman" pitchFamily="18" charset="0"/>
              </a:rPr>
              <a:t>个芯片。</a:t>
            </a:r>
          </a:p>
          <a:p>
            <a:pPr eaLnBrk="1" hangingPunct="1">
              <a:buFontTx/>
              <a:buNone/>
            </a:pPr>
            <a:r>
              <a:rPr lang="zh-CN" altLang="en-US" b="1" smtClean="0">
                <a:latin typeface="Times New Roman" pitchFamily="18" charset="0"/>
              </a:rPr>
              <a:t>            也可以是字段结构的。 </a:t>
            </a:r>
          </a:p>
        </p:txBody>
      </p:sp>
      <p:grpSp>
        <p:nvGrpSpPr>
          <p:cNvPr id="65542" name="Group 4"/>
          <p:cNvGrpSpPr>
            <a:grpSpLocks/>
          </p:cNvGrpSpPr>
          <p:nvPr/>
        </p:nvGrpSpPr>
        <p:grpSpPr bwMode="auto">
          <a:xfrm>
            <a:off x="800100" y="571500"/>
            <a:ext cx="5848350" cy="3924300"/>
            <a:chOff x="492" y="468"/>
            <a:chExt cx="3684" cy="2472"/>
          </a:xfrm>
        </p:grpSpPr>
        <p:sp>
          <p:nvSpPr>
            <p:cNvPr id="65546" name="Line 5"/>
            <p:cNvSpPr>
              <a:spLocks noChangeShapeType="1"/>
            </p:cNvSpPr>
            <p:nvPr/>
          </p:nvSpPr>
          <p:spPr bwMode="auto">
            <a:xfrm>
              <a:off x="1764" y="864"/>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47" name="Line 6"/>
            <p:cNvSpPr>
              <a:spLocks noChangeShapeType="1"/>
            </p:cNvSpPr>
            <p:nvPr/>
          </p:nvSpPr>
          <p:spPr bwMode="auto">
            <a:xfrm>
              <a:off x="1776" y="1116"/>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48" name="Line 7"/>
            <p:cNvSpPr>
              <a:spLocks noChangeShapeType="1"/>
            </p:cNvSpPr>
            <p:nvPr/>
          </p:nvSpPr>
          <p:spPr bwMode="auto">
            <a:xfrm>
              <a:off x="1764" y="1392"/>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49" name="Line 8"/>
            <p:cNvSpPr>
              <a:spLocks noChangeShapeType="1"/>
            </p:cNvSpPr>
            <p:nvPr/>
          </p:nvSpPr>
          <p:spPr bwMode="auto">
            <a:xfrm>
              <a:off x="1788" y="2376"/>
              <a:ext cx="238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0" name="Line 9"/>
            <p:cNvSpPr>
              <a:spLocks noChangeShapeType="1"/>
            </p:cNvSpPr>
            <p:nvPr/>
          </p:nvSpPr>
          <p:spPr bwMode="auto">
            <a:xfrm>
              <a:off x="2220" y="552"/>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1" name="Line 10"/>
            <p:cNvSpPr>
              <a:spLocks noChangeShapeType="1"/>
            </p:cNvSpPr>
            <p:nvPr/>
          </p:nvSpPr>
          <p:spPr bwMode="auto">
            <a:xfrm>
              <a:off x="2472" y="552"/>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2" name="Line 11"/>
            <p:cNvSpPr>
              <a:spLocks noChangeShapeType="1"/>
            </p:cNvSpPr>
            <p:nvPr/>
          </p:nvSpPr>
          <p:spPr bwMode="auto">
            <a:xfrm>
              <a:off x="2748" y="552"/>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3" name="Line 12"/>
            <p:cNvSpPr>
              <a:spLocks noChangeShapeType="1"/>
            </p:cNvSpPr>
            <p:nvPr/>
          </p:nvSpPr>
          <p:spPr bwMode="auto">
            <a:xfrm>
              <a:off x="3828" y="528"/>
              <a:ext cx="0" cy="2064"/>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4" name="AutoShape 13"/>
            <p:cNvSpPr>
              <a:spLocks/>
            </p:cNvSpPr>
            <p:nvPr/>
          </p:nvSpPr>
          <p:spPr bwMode="auto">
            <a:xfrm>
              <a:off x="1608" y="864"/>
              <a:ext cx="96" cy="1464"/>
            </a:xfrm>
            <a:prstGeom prst="leftBrace">
              <a:avLst>
                <a:gd name="adj1" fmla="val 127083"/>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5" name="Text Box 14"/>
            <p:cNvSpPr txBox="1">
              <a:spLocks noChangeArrowheads="1"/>
            </p:cNvSpPr>
            <p:nvPr/>
          </p:nvSpPr>
          <p:spPr bwMode="auto">
            <a:xfrm>
              <a:off x="492" y="1464"/>
              <a:ext cx="1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X</a:t>
              </a:r>
              <a:r>
                <a:rPr lang="zh-CN" altLang="en-US"/>
                <a:t>选择线</a:t>
              </a:r>
            </a:p>
          </p:txBody>
        </p:sp>
        <p:sp>
          <p:nvSpPr>
            <p:cNvPr id="65556" name="Text Box 15"/>
            <p:cNvSpPr txBox="1">
              <a:spLocks noChangeArrowheads="1"/>
            </p:cNvSpPr>
            <p:nvPr/>
          </p:nvSpPr>
          <p:spPr bwMode="auto">
            <a:xfrm>
              <a:off x="2448" y="2652"/>
              <a:ext cx="1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Y</a:t>
              </a:r>
              <a:r>
                <a:rPr lang="zh-CN" altLang="en-US"/>
                <a:t>选择线</a:t>
              </a:r>
            </a:p>
          </p:txBody>
        </p:sp>
        <p:sp>
          <p:nvSpPr>
            <p:cNvPr id="65557" name="AutoShape 16"/>
            <p:cNvSpPr>
              <a:spLocks/>
            </p:cNvSpPr>
            <p:nvPr/>
          </p:nvSpPr>
          <p:spPr bwMode="auto">
            <a:xfrm rot="-5400000">
              <a:off x="2964" y="1920"/>
              <a:ext cx="96" cy="1464"/>
            </a:xfrm>
            <a:prstGeom prst="leftBrace">
              <a:avLst>
                <a:gd name="adj1" fmla="val 127083"/>
                <a:gd name="adj2" fmla="val 50000"/>
              </a:avLst>
            </a:prstGeom>
            <a:noFill/>
            <a:ln w="1905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58" name="Text Box 17"/>
            <p:cNvSpPr txBox="1">
              <a:spLocks noChangeArrowheads="1"/>
            </p:cNvSpPr>
            <p:nvPr/>
          </p:nvSpPr>
          <p:spPr bwMode="auto">
            <a:xfrm>
              <a:off x="2784" y="468"/>
              <a:ext cx="1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a:t>
              </a:r>
            </a:p>
          </p:txBody>
        </p:sp>
        <p:sp>
          <p:nvSpPr>
            <p:cNvPr id="65559" name="Text Box 18"/>
            <p:cNvSpPr txBox="1">
              <a:spLocks noChangeArrowheads="1"/>
            </p:cNvSpPr>
            <p:nvPr/>
          </p:nvSpPr>
          <p:spPr bwMode="auto">
            <a:xfrm rot="16200000" flipH="1">
              <a:off x="1356" y="1752"/>
              <a:ext cx="1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a:t>
              </a:r>
            </a:p>
          </p:txBody>
        </p:sp>
      </p:grpSp>
      <p:sp>
        <p:nvSpPr>
          <p:cNvPr id="65543" name="Line 19"/>
          <p:cNvSpPr>
            <a:spLocks noChangeShapeType="1"/>
          </p:cNvSpPr>
          <p:nvPr/>
        </p:nvSpPr>
        <p:spPr bwMode="auto">
          <a:xfrm>
            <a:off x="2800350" y="1600200"/>
            <a:ext cx="379095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44" name="Line 20"/>
          <p:cNvSpPr>
            <a:spLocks noChangeShapeType="1"/>
          </p:cNvSpPr>
          <p:nvPr/>
        </p:nvSpPr>
        <p:spPr bwMode="auto">
          <a:xfrm>
            <a:off x="4381500" y="685800"/>
            <a:ext cx="0" cy="32766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545" name="Oval 21"/>
          <p:cNvSpPr>
            <a:spLocks noChangeArrowheads="1"/>
          </p:cNvSpPr>
          <p:nvPr/>
        </p:nvSpPr>
        <p:spPr bwMode="auto">
          <a:xfrm>
            <a:off x="4248150" y="1428750"/>
            <a:ext cx="285750" cy="342900"/>
          </a:xfrm>
          <a:prstGeom prst="ellipse">
            <a:avLst/>
          </a:prstGeom>
          <a:solidFill>
            <a:srgbClr val="FF3300"/>
          </a:solidFill>
          <a:ln w="19050" cap="sq">
            <a:solidFill>
              <a:srgbClr val="7A48C4"/>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5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E5D77F5-5018-4516-B7E6-AACF3D750045}" type="datetime3">
              <a:rPr kumimoji="0" lang="zh-CN" altLang="en-US" sz="1400" smtClean="0"/>
              <a:pPr eaLnBrk="1" hangingPunct="1"/>
              <a:t>2016年11月14日星期一</a:t>
            </a:fld>
            <a:endParaRPr kumimoji="0" lang="en-US" altLang="zh-CN" sz="1400" smtClean="0"/>
          </a:p>
        </p:txBody>
      </p:sp>
      <p:sp>
        <p:nvSpPr>
          <p:cNvPr id="665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656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200" smtClean="0">
              <a:latin typeface="宋体" pitchFamily="2" charset="-122"/>
            </a:endParaRPr>
          </a:p>
        </p:txBody>
      </p:sp>
      <p:sp>
        <p:nvSpPr>
          <p:cNvPr id="316419" name="Rectangle 3"/>
          <p:cNvSpPr>
            <a:spLocks noGrp="1" noChangeArrowheads="1"/>
          </p:cNvSpPr>
          <p:nvPr>
            <p:ph type="body" idx="1"/>
          </p:nvPr>
        </p:nvSpPr>
        <p:spPr>
          <a:xfrm>
            <a:off x="250825" y="836613"/>
            <a:ext cx="8283575" cy="5162550"/>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对于字段结构的存储芯片，行选择线为</a:t>
            </a:r>
            <a:r>
              <a:rPr lang="en-US" altLang="zh-CN" b="1" smtClean="0">
                <a:latin typeface="Times New Roman" pitchFamily="18" charset="0"/>
              </a:rPr>
              <a:t>M/s</a:t>
            </a:r>
            <a:r>
              <a:rPr lang="zh-CN" altLang="en-US" b="1" smtClean="0">
                <a:latin typeface="Times New Roman" pitchFamily="18" charset="0"/>
              </a:rPr>
              <a:t>根，列选择线为</a:t>
            </a:r>
            <a:r>
              <a:rPr lang="en-US" altLang="zh-CN" b="1" smtClean="0">
                <a:latin typeface="Times New Roman" pitchFamily="18" charset="0"/>
              </a:rPr>
              <a:t>s</a:t>
            </a:r>
            <a:r>
              <a:rPr lang="zh-CN" altLang="en-US" b="1" smtClean="0">
                <a:latin typeface="Times New Roman" pitchFamily="18" charset="0"/>
              </a:rPr>
              <a:t>，</a:t>
            </a:r>
            <a:r>
              <a:rPr lang="en-US" altLang="zh-CN" b="1" smtClean="0">
                <a:latin typeface="Times New Roman" pitchFamily="18" charset="0"/>
              </a:rPr>
              <a:t>K</a:t>
            </a:r>
            <a:r>
              <a:rPr lang="zh-CN" altLang="en-US" b="1" smtClean="0">
                <a:latin typeface="Times New Roman" pitchFamily="18" charset="0"/>
              </a:rPr>
              <a:t>位地址线也要划分为两部分：</a:t>
            </a:r>
            <a:r>
              <a:rPr lang="en-US" altLang="zh-CN" b="1" smtClean="0">
                <a:latin typeface="Times New Roman" pitchFamily="18" charset="0"/>
              </a:rPr>
              <a:t>Kx</a:t>
            </a:r>
            <a:r>
              <a:rPr lang="zh-CN" altLang="en-US" b="1" smtClean="0">
                <a:latin typeface="Times New Roman" pitchFamily="18" charset="0"/>
              </a:rPr>
              <a:t>＝</a:t>
            </a:r>
            <a:r>
              <a:rPr lang="en-US" altLang="zh-CN" b="1" smtClean="0">
                <a:latin typeface="Times New Roman" pitchFamily="18" charset="0"/>
              </a:rPr>
              <a:t>log</a:t>
            </a:r>
            <a:r>
              <a:rPr lang="en-US" altLang="zh-CN" b="1" baseline="-25000" smtClean="0">
                <a:latin typeface="Times New Roman" pitchFamily="18" charset="0"/>
              </a:rPr>
              <a:t>2</a:t>
            </a:r>
            <a:r>
              <a:rPr lang="en-US" altLang="zh-CN" b="1" smtClean="0">
                <a:latin typeface="Times New Roman" pitchFamily="18" charset="0"/>
              </a:rPr>
              <a:t>M/s</a:t>
            </a:r>
            <a:r>
              <a:rPr lang="zh-CN" altLang="en-US" b="1" smtClean="0">
                <a:latin typeface="Times New Roman" pitchFamily="18" charset="0"/>
              </a:rPr>
              <a:t>，</a:t>
            </a:r>
            <a:r>
              <a:rPr lang="en-US" altLang="zh-CN" b="1" smtClean="0">
                <a:latin typeface="Times New Roman" pitchFamily="18" charset="0"/>
              </a:rPr>
              <a:t>Ky</a:t>
            </a:r>
            <a:r>
              <a:rPr lang="zh-CN" altLang="en-US" b="1" smtClean="0">
                <a:latin typeface="Times New Roman" pitchFamily="18" charset="0"/>
              </a:rPr>
              <a:t>＝</a:t>
            </a:r>
            <a:r>
              <a:rPr lang="en-US" altLang="zh-CN" b="1" smtClean="0">
                <a:latin typeface="Times New Roman" pitchFamily="18" charset="0"/>
              </a:rPr>
              <a:t>log</a:t>
            </a:r>
            <a:r>
              <a:rPr lang="en-US" altLang="zh-CN" b="1" baseline="-25000" smtClean="0">
                <a:latin typeface="Times New Roman" pitchFamily="18" charset="0"/>
              </a:rPr>
              <a:t>2</a:t>
            </a:r>
            <a:r>
              <a:rPr lang="en-US" altLang="zh-CN" b="1" smtClean="0">
                <a:latin typeface="Times New Roman" pitchFamily="18" charset="0"/>
              </a:rPr>
              <a:t>s</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双译码方式与单译码方式相比，减少了选择线数目和驱动器数目。存储容量越大，这两种方式的差异越明显。</a:t>
            </a:r>
          </a:p>
        </p:txBody>
      </p:sp>
      <p:grpSp>
        <p:nvGrpSpPr>
          <p:cNvPr id="316420" name="Group 4"/>
          <p:cNvGrpSpPr>
            <a:grpSpLocks/>
          </p:cNvGrpSpPr>
          <p:nvPr/>
        </p:nvGrpSpPr>
        <p:grpSpPr bwMode="auto">
          <a:xfrm>
            <a:off x="971550" y="3959225"/>
            <a:ext cx="6648450" cy="1450975"/>
            <a:chOff x="612" y="2494"/>
            <a:chExt cx="4188" cy="914"/>
          </a:xfrm>
        </p:grpSpPr>
        <p:sp>
          <p:nvSpPr>
            <p:cNvPr id="66567" name="Rectangle 5"/>
            <p:cNvSpPr>
              <a:spLocks noChangeArrowheads="1"/>
            </p:cNvSpPr>
            <p:nvPr/>
          </p:nvSpPr>
          <p:spPr bwMode="auto">
            <a:xfrm>
              <a:off x="3870" y="3068"/>
              <a:ext cx="93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256 256</a:t>
              </a:r>
            </a:p>
          </p:txBody>
        </p:sp>
        <p:sp>
          <p:nvSpPr>
            <p:cNvPr id="66568" name="Rectangle 6"/>
            <p:cNvSpPr>
              <a:spLocks noChangeArrowheads="1"/>
            </p:cNvSpPr>
            <p:nvPr/>
          </p:nvSpPr>
          <p:spPr bwMode="auto">
            <a:xfrm>
              <a:off x="2736" y="3068"/>
              <a:ext cx="113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256    256</a:t>
              </a:r>
            </a:p>
          </p:txBody>
        </p:sp>
        <p:sp>
          <p:nvSpPr>
            <p:cNvPr id="66569" name="Rectangle 7"/>
            <p:cNvSpPr>
              <a:spLocks noChangeArrowheads="1"/>
            </p:cNvSpPr>
            <p:nvPr/>
          </p:nvSpPr>
          <p:spPr bwMode="auto">
            <a:xfrm>
              <a:off x="1548" y="3068"/>
              <a:ext cx="118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8         8</a:t>
              </a:r>
            </a:p>
          </p:txBody>
        </p:sp>
        <p:sp>
          <p:nvSpPr>
            <p:cNvPr id="66570" name="Rectangle 8"/>
            <p:cNvSpPr>
              <a:spLocks noChangeArrowheads="1"/>
            </p:cNvSpPr>
            <p:nvPr/>
          </p:nvSpPr>
          <p:spPr bwMode="auto">
            <a:xfrm>
              <a:off x="612" y="3068"/>
              <a:ext cx="9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双译码</a:t>
              </a:r>
            </a:p>
          </p:txBody>
        </p:sp>
        <p:sp>
          <p:nvSpPr>
            <p:cNvPr id="66571" name="Rectangle 9"/>
            <p:cNvSpPr>
              <a:spLocks noChangeArrowheads="1"/>
            </p:cNvSpPr>
            <p:nvPr/>
          </p:nvSpPr>
          <p:spPr bwMode="auto">
            <a:xfrm>
              <a:off x="3870" y="2781"/>
              <a:ext cx="9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65536</a:t>
              </a:r>
            </a:p>
          </p:txBody>
        </p:sp>
        <p:sp>
          <p:nvSpPr>
            <p:cNvPr id="66572" name="Rectangle 10"/>
            <p:cNvSpPr>
              <a:spLocks noChangeArrowheads="1"/>
            </p:cNvSpPr>
            <p:nvPr/>
          </p:nvSpPr>
          <p:spPr bwMode="auto">
            <a:xfrm>
              <a:off x="2736" y="2781"/>
              <a:ext cx="113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65536</a:t>
              </a:r>
            </a:p>
          </p:txBody>
        </p:sp>
        <p:sp>
          <p:nvSpPr>
            <p:cNvPr id="66573" name="Rectangle 11"/>
            <p:cNvSpPr>
              <a:spLocks noChangeArrowheads="1"/>
            </p:cNvSpPr>
            <p:nvPr/>
          </p:nvSpPr>
          <p:spPr bwMode="auto">
            <a:xfrm>
              <a:off x="1548" y="2781"/>
              <a:ext cx="118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en-US" altLang="zh-CN"/>
                <a:t>16</a:t>
              </a:r>
            </a:p>
          </p:txBody>
        </p:sp>
        <p:sp>
          <p:nvSpPr>
            <p:cNvPr id="66574" name="Rectangle 12"/>
            <p:cNvSpPr>
              <a:spLocks noChangeArrowheads="1"/>
            </p:cNvSpPr>
            <p:nvPr/>
          </p:nvSpPr>
          <p:spPr bwMode="auto">
            <a:xfrm>
              <a:off x="612" y="2781"/>
              <a:ext cx="9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单译码</a:t>
              </a:r>
            </a:p>
          </p:txBody>
        </p:sp>
        <p:sp>
          <p:nvSpPr>
            <p:cNvPr id="66575" name="Rectangle 13"/>
            <p:cNvSpPr>
              <a:spLocks noChangeArrowheads="1"/>
            </p:cNvSpPr>
            <p:nvPr/>
          </p:nvSpPr>
          <p:spPr bwMode="auto">
            <a:xfrm>
              <a:off x="3870" y="2494"/>
              <a:ext cx="9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驱动器数</a:t>
              </a:r>
            </a:p>
          </p:txBody>
        </p:sp>
        <p:sp>
          <p:nvSpPr>
            <p:cNvPr id="66576" name="Rectangle 14"/>
            <p:cNvSpPr>
              <a:spLocks noChangeArrowheads="1"/>
            </p:cNvSpPr>
            <p:nvPr/>
          </p:nvSpPr>
          <p:spPr bwMode="auto">
            <a:xfrm>
              <a:off x="2736" y="2494"/>
              <a:ext cx="113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选择线数</a:t>
              </a:r>
            </a:p>
          </p:txBody>
        </p:sp>
        <p:sp>
          <p:nvSpPr>
            <p:cNvPr id="66577" name="Rectangle 15"/>
            <p:cNvSpPr>
              <a:spLocks noChangeArrowheads="1"/>
            </p:cNvSpPr>
            <p:nvPr/>
          </p:nvSpPr>
          <p:spPr bwMode="auto">
            <a:xfrm>
              <a:off x="1548" y="2494"/>
              <a:ext cx="118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占用地址位</a:t>
              </a:r>
            </a:p>
          </p:txBody>
        </p:sp>
        <p:sp>
          <p:nvSpPr>
            <p:cNvPr id="66578" name="Rectangle 16"/>
            <p:cNvSpPr>
              <a:spLocks noChangeArrowheads="1"/>
            </p:cNvSpPr>
            <p:nvPr/>
          </p:nvSpPr>
          <p:spPr bwMode="auto">
            <a:xfrm>
              <a:off x="612" y="2494"/>
              <a:ext cx="9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buSzPct val="90000"/>
              </a:pPr>
              <a:r>
                <a:rPr lang="zh-CN" altLang="en-US"/>
                <a:t>译码方式</a:t>
              </a:r>
            </a:p>
          </p:txBody>
        </p:sp>
        <p:sp>
          <p:nvSpPr>
            <p:cNvPr id="66579" name="Line 17"/>
            <p:cNvSpPr>
              <a:spLocks noChangeShapeType="1"/>
            </p:cNvSpPr>
            <p:nvPr/>
          </p:nvSpPr>
          <p:spPr bwMode="auto">
            <a:xfrm>
              <a:off x="612" y="2781"/>
              <a:ext cx="41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0" name="Line 18"/>
            <p:cNvSpPr>
              <a:spLocks noChangeShapeType="1"/>
            </p:cNvSpPr>
            <p:nvPr/>
          </p:nvSpPr>
          <p:spPr bwMode="auto">
            <a:xfrm>
              <a:off x="612" y="3068"/>
              <a:ext cx="41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1" name="Line 19"/>
            <p:cNvSpPr>
              <a:spLocks noChangeShapeType="1"/>
            </p:cNvSpPr>
            <p:nvPr/>
          </p:nvSpPr>
          <p:spPr bwMode="auto">
            <a:xfrm>
              <a:off x="612" y="3408"/>
              <a:ext cx="41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2" name="Line 20"/>
            <p:cNvSpPr>
              <a:spLocks noChangeShapeType="1"/>
            </p:cNvSpPr>
            <p:nvPr/>
          </p:nvSpPr>
          <p:spPr bwMode="auto">
            <a:xfrm>
              <a:off x="612" y="2494"/>
              <a:ext cx="0" cy="91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3" name="Line 21"/>
            <p:cNvSpPr>
              <a:spLocks noChangeShapeType="1"/>
            </p:cNvSpPr>
            <p:nvPr/>
          </p:nvSpPr>
          <p:spPr bwMode="auto">
            <a:xfrm>
              <a:off x="1548" y="2494"/>
              <a:ext cx="0" cy="9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4" name="Line 22"/>
            <p:cNvSpPr>
              <a:spLocks noChangeShapeType="1"/>
            </p:cNvSpPr>
            <p:nvPr/>
          </p:nvSpPr>
          <p:spPr bwMode="auto">
            <a:xfrm>
              <a:off x="2736" y="2494"/>
              <a:ext cx="0" cy="9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5" name="Line 23"/>
            <p:cNvSpPr>
              <a:spLocks noChangeShapeType="1"/>
            </p:cNvSpPr>
            <p:nvPr/>
          </p:nvSpPr>
          <p:spPr bwMode="auto">
            <a:xfrm>
              <a:off x="3870" y="2494"/>
              <a:ext cx="0" cy="9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6" name="Line 24"/>
            <p:cNvSpPr>
              <a:spLocks noChangeShapeType="1"/>
            </p:cNvSpPr>
            <p:nvPr/>
          </p:nvSpPr>
          <p:spPr bwMode="auto">
            <a:xfrm>
              <a:off x="4800" y="2494"/>
              <a:ext cx="0" cy="91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7" name="Line 25"/>
            <p:cNvSpPr>
              <a:spLocks noChangeShapeType="1"/>
            </p:cNvSpPr>
            <p:nvPr/>
          </p:nvSpPr>
          <p:spPr bwMode="auto">
            <a:xfrm>
              <a:off x="1548" y="2494"/>
              <a:ext cx="11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8" name="Line 26"/>
            <p:cNvSpPr>
              <a:spLocks noChangeShapeType="1"/>
            </p:cNvSpPr>
            <p:nvPr/>
          </p:nvSpPr>
          <p:spPr bwMode="auto">
            <a:xfrm>
              <a:off x="612" y="2494"/>
              <a:ext cx="93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89" name="Line 27"/>
            <p:cNvSpPr>
              <a:spLocks noChangeShapeType="1"/>
            </p:cNvSpPr>
            <p:nvPr/>
          </p:nvSpPr>
          <p:spPr bwMode="auto">
            <a:xfrm>
              <a:off x="2736" y="2494"/>
              <a:ext cx="206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90" name="Line 28"/>
            <p:cNvSpPr>
              <a:spLocks noChangeShapeType="1"/>
            </p:cNvSpPr>
            <p:nvPr/>
          </p:nvSpPr>
          <p:spPr bwMode="auto">
            <a:xfrm>
              <a:off x="3300" y="3072"/>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91" name="Line 29"/>
            <p:cNvSpPr>
              <a:spLocks noChangeShapeType="1"/>
            </p:cNvSpPr>
            <p:nvPr/>
          </p:nvSpPr>
          <p:spPr bwMode="auto">
            <a:xfrm>
              <a:off x="4344" y="3072"/>
              <a:ext cx="0" cy="336"/>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592" name="Line 30"/>
            <p:cNvSpPr>
              <a:spLocks noChangeShapeType="1"/>
            </p:cNvSpPr>
            <p:nvPr/>
          </p:nvSpPr>
          <p:spPr bwMode="auto">
            <a:xfrm>
              <a:off x="2160" y="3072"/>
              <a:ext cx="0" cy="336"/>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6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F854B55-0492-4C32-A3DE-7B6699D1BCE5}" type="datetime3">
              <a:rPr kumimoji="0" lang="zh-CN" altLang="en-US" sz="1400" smtClean="0"/>
              <a:pPr eaLnBrk="1" hangingPunct="1"/>
              <a:t>2016年11月14日星期一</a:t>
            </a:fld>
            <a:endParaRPr kumimoji="0" lang="en-US" altLang="zh-CN" sz="1400" smtClean="0"/>
          </a:p>
        </p:txBody>
      </p:sp>
      <p:sp>
        <p:nvSpPr>
          <p:cNvPr id="6758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7588" name="Rectangle 1026"/>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b="0" smtClean="0">
              <a:latin typeface="Times New Roman" pitchFamily="18" charset="0"/>
              <a:cs typeface="Times New Roman" pitchFamily="18" charset="0"/>
            </a:endParaRPr>
          </a:p>
        </p:txBody>
      </p:sp>
      <p:sp>
        <p:nvSpPr>
          <p:cNvPr id="67589" name="Rectangle 1027"/>
          <p:cNvSpPr>
            <a:spLocks noGrp="1" noChangeArrowheads="1"/>
          </p:cNvSpPr>
          <p:nvPr>
            <p:ph type="body" idx="1"/>
          </p:nvPr>
        </p:nvSpPr>
        <p:spPr>
          <a:xfrm>
            <a:off x="269875" y="722313"/>
            <a:ext cx="8340725" cy="6135687"/>
          </a:xfrm>
        </p:spPr>
        <p:txBody>
          <a:bodyPr/>
          <a:lstStyle/>
          <a:p>
            <a:pPr eaLnBrk="1" hangingPunct="1">
              <a:buFontTx/>
              <a:buNone/>
            </a:pPr>
            <a:r>
              <a:rPr lang="en-US" altLang="zh-CN" b="1" smtClean="0">
                <a:latin typeface="Times New Roman" pitchFamily="18" charset="0"/>
              </a:rPr>
              <a:t>3.</a:t>
            </a:r>
            <a:r>
              <a:rPr lang="en-US" altLang="zh-CN" b="1" smtClean="0">
                <a:latin typeface="Times New Roman" pitchFamily="18" charset="0"/>
                <a:cs typeface="Times New Roman" pitchFamily="18" charset="0"/>
              </a:rPr>
              <a:t>RAM</a:t>
            </a:r>
            <a:r>
              <a:rPr lang="zh-CN" altLang="en-US" b="1" smtClean="0">
                <a:latin typeface="Times New Roman" pitchFamily="18" charset="0"/>
              </a:rPr>
              <a:t>的读</a:t>
            </a:r>
            <a:r>
              <a:rPr lang="en-US" altLang="zh-CN" b="1" smtClean="0">
                <a:latin typeface="Times New Roman" pitchFamily="18" charset="0"/>
                <a:cs typeface="Times New Roman" pitchFamily="18" charset="0"/>
              </a:rPr>
              <a:t>/</a:t>
            </a:r>
            <a:r>
              <a:rPr lang="zh-CN" altLang="en-US" b="1" smtClean="0">
                <a:latin typeface="Times New Roman" pitchFamily="18" charset="0"/>
              </a:rPr>
              <a:t>写时序</a:t>
            </a:r>
            <a:endParaRPr lang="zh-CN" altLang="en-US" b="1" smtClean="0">
              <a:latin typeface="宋体" pitchFamily="2" charset="-122"/>
            </a:endParaRPr>
          </a:p>
          <a:p>
            <a:pPr eaLnBrk="1" hangingPunct="1">
              <a:buFontTx/>
              <a:buNone/>
            </a:pPr>
            <a:r>
              <a:rPr lang="en-US" altLang="zh-CN" b="1" smtClean="0">
                <a:latin typeface="Times New Roman" pitchFamily="18" charset="0"/>
                <a:cs typeface="Times New Roman" pitchFamily="18" charset="0"/>
              </a:rPr>
              <a:t>(1)SRAM</a:t>
            </a:r>
            <a:r>
              <a:rPr lang="zh-CN" altLang="en-US" b="1" smtClean="0">
                <a:latin typeface="Times New Roman" pitchFamily="18" charset="0"/>
                <a:cs typeface="Times New Roman" pitchFamily="18" charset="0"/>
              </a:rPr>
              <a:t>读</a:t>
            </a:r>
            <a:r>
              <a:rPr lang="en-US" altLang="zh-CN" b="1" smtClean="0">
                <a:latin typeface="Times New Roman" pitchFamily="18" charset="0"/>
                <a:cs typeface="Times New Roman" pitchFamily="18" charset="0"/>
              </a:rPr>
              <a:t>/</a:t>
            </a:r>
            <a:r>
              <a:rPr lang="zh-CN" altLang="en-US" b="1" smtClean="0">
                <a:latin typeface="Times New Roman" pitchFamily="18" charset="0"/>
              </a:rPr>
              <a:t>写</a:t>
            </a:r>
            <a:r>
              <a:rPr lang="zh-CN" altLang="en-US" b="1" smtClean="0">
                <a:latin typeface="Times New Roman" pitchFamily="18" charset="0"/>
                <a:cs typeface="Times New Roman" pitchFamily="18" charset="0"/>
              </a:rPr>
              <a:t>时序</a:t>
            </a:r>
          </a:p>
          <a:p>
            <a:pPr eaLnBrk="1" hangingPunct="1">
              <a:lnSpc>
                <a:spcPct val="90000"/>
              </a:lnSpc>
              <a:buFontTx/>
              <a:buNone/>
            </a:pPr>
            <a:r>
              <a:rPr lang="zh-CN" altLang="en-US" b="1" smtClean="0">
                <a:latin typeface="Times New Roman" pitchFamily="18" charset="0"/>
                <a:cs typeface="Times New Roman" pitchFamily="18" charset="0"/>
              </a:rPr>
              <a:t>            读周期表示对该芯片进行两次连续读操作的最小间隔时间。在此期间，地址输入信息不允许改变，片选信号</a:t>
            </a:r>
            <a:r>
              <a:rPr lang="en-US" altLang="zh-CN" b="1" smtClean="0">
                <a:latin typeface="Times New Roman" pitchFamily="18" charset="0"/>
                <a:cs typeface="Times New Roman" pitchFamily="18" charset="0"/>
              </a:rPr>
              <a:t>CS</a:t>
            </a:r>
            <a:r>
              <a:rPr lang="zh-CN" altLang="en-US" b="1" smtClean="0">
                <a:latin typeface="Times New Roman" pitchFamily="18" charset="0"/>
                <a:cs typeface="Times New Roman" pitchFamily="18" charset="0"/>
              </a:rPr>
              <a:t>在地址有效之后变为有效，使芯片被选中，最后在数据线上得到读出的信号。写允许信号</a:t>
            </a:r>
            <a:r>
              <a:rPr lang="en-US" altLang="zh-CN" b="1" smtClean="0">
                <a:latin typeface="Times New Roman" pitchFamily="18" charset="0"/>
                <a:cs typeface="Times New Roman" pitchFamily="18" charset="0"/>
              </a:rPr>
              <a:t>WE</a:t>
            </a:r>
            <a:r>
              <a:rPr lang="zh-CN" altLang="en-US" b="1" smtClean="0">
                <a:latin typeface="Times New Roman" pitchFamily="18" charset="0"/>
                <a:cs typeface="Times New Roman" pitchFamily="18" charset="0"/>
              </a:rPr>
              <a:t>在读周期中保持高电平。</a:t>
            </a:r>
          </a:p>
          <a:p>
            <a:pPr eaLnBrk="1" hangingPunct="1">
              <a:buFontTx/>
              <a:buNone/>
            </a:pPr>
            <a:r>
              <a:rPr lang="zh-CN" altLang="en-US" b="1" smtClean="0">
                <a:latin typeface="Times New Roman" pitchFamily="18" charset="0"/>
                <a:cs typeface="Times New Roman" pitchFamily="18" charset="0"/>
              </a:rPr>
              <a:t>             写周期与读周期相似，但除了要加地址和片选信号外，还要加一个低电平有效的写入脉冲</a:t>
            </a:r>
            <a:r>
              <a:rPr lang="en-US" altLang="zh-CN" b="1" smtClean="0">
                <a:latin typeface="Times New Roman" pitchFamily="18" charset="0"/>
                <a:cs typeface="Times New Roman" pitchFamily="18" charset="0"/>
              </a:rPr>
              <a:t>WE</a:t>
            </a:r>
            <a:r>
              <a:rPr lang="zh-CN" altLang="en-US" b="1" smtClean="0">
                <a:latin typeface="Times New Roman" pitchFamily="18" charset="0"/>
                <a:cs typeface="Times New Roman" pitchFamily="18" charset="0"/>
              </a:rPr>
              <a:t>，并提供写入数据。</a:t>
            </a:r>
          </a:p>
        </p:txBody>
      </p:sp>
      <p:sp>
        <p:nvSpPr>
          <p:cNvPr id="67590" name="Line 1028"/>
          <p:cNvSpPr>
            <a:spLocks noChangeShapeType="1"/>
          </p:cNvSpPr>
          <p:nvPr/>
        </p:nvSpPr>
        <p:spPr bwMode="auto">
          <a:xfrm>
            <a:off x="6553200" y="3733800"/>
            <a:ext cx="4000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1" name="Line 1029"/>
          <p:cNvSpPr>
            <a:spLocks noChangeShapeType="1"/>
          </p:cNvSpPr>
          <p:nvPr/>
        </p:nvSpPr>
        <p:spPr bwMode="auto">
          <a:xfrm>
            <a:off x="5181600" y="2819400"/>
            <a:ext cx="4762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592" name="Line 1030"/>
          <p:cNvSpPr>
            <a:spLocks noChangeShapeType="1"/>
          </p:cNvSpPr>
          <p:nvPr/>
        </p:nvSpPr>
        <p:spPr bwMode="auto">
          <a:xfrm>
            <a:off x="2514600" y="5715000"/>
            <a:ext cx="40005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439D1D-4D9D-4B64-8ECE-7427A7F13647}" type="datetime3">
              <a:rPr kumimoji="0" lang="zh-CN" altLang="en-US" sz="1400" smtClean="0"/>
              <a:pPr eaLnBrk="1" hangingPunct="1"/>
              <a:t>2016年11月14日星期一</a:t>
            </a:fld>
            <a:endParaRPr kumimoji="0" lang="en-US" altLang="zh-CN" sz="1400" smtClean="0"/>
          </a:p>
        </p:txBody>
      </p:sp>
      <p:sp>
        <p:nvSpPr>
          <p:cNvPr id="6861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861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graphicFrame>
        <p:nvGraphicFramePr>
          <p:cNvPr id="68613" name="Object 7"/>
          <p:cNvGraphicFramePr>
            <a:graphicFrameLocks noChangeAspect="1"/>
          </p:cNvGraphicFramePr>
          <p:nvPr/>
        </p:nvGraphicFramePr>
        <p:xfrm>
          <a:off x="-304800" y="1600200"/>
          <a:ext cx="9448800" cy="3035300"/>
        </p:xfrm>
        <a:graphic>
          <a:graphicData uri="http://schemas.openxmlformats.org/presentationml/2006/ole">
            <mc:AlternateContent xmlns:mc="http://schemas.openxmlformats.org/markup-compatibility/2006">
              <mc:Choice xmlns:v="urn:schemas-microsoft-com:vml" Requires="v">
                <p:oleObj spid="_x0000_s68624" r:id="rId3" imgW="6019800" imgH="1932940" progId="Visio.Drawing.6">
                  <p:embed/>
                </p:oleObj>
              </mc:Choice>
              <mc:Fallback>
                <p:oleObj r:id="rId3" imgW="6019800" imgH="1932940"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94488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10"/>
          <p:cNvSpPr>
            <a:spLocks noChangeArrowheads="1"/>
          </p:cNvSpPr>
          <p:nvPr/>
        </p:nvSpPr>
        <p:spPr bwMode="auto">
          <a:xfrm>
            <a:off x="323850" y="981075"/>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(2)SRAM(</a:t>
            </a:r>
            <a:r>
              <a:rPr lang="zh-CN" altLang="en-US"/>
              <a:t>小容量</a:t>
            </a:r>
            <a:r>
              <a:rPr lang="en-US" altLang="zh-CN"/>
              <a:t>)</a:t>
            </a:r>
            <a:r>
              <a:rPr lang="zh-CN" altLang="en-US"/>
              <a:t>读</a:t>
            </a:r>
            <a:r>
              <a:rPr lang="en-US" altLang="zh-CN"/>
              <a:t>/</a:t>
            </a:r>
            <a:r>
              <a:rPr lang="zh-CN" altLang="en-US"/>
              <a:t>写时序</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57FD5F1-65BA-4113-A4B1-6F350397CCB2}" type="datetime3">
              <a:rPr kumimoji="0" lang="zh-CN" altLang="en-US" sz="1400" smtClean="0"/>
              <a:pPr eaLnBrk="1" hangingPunct="1"/>
              <a:t>2016年11月14日星期一</a:t>
            </a:fld>
            <a:endParaRPr kumimoji="0" lang="en-US" altLang="zh-CN" sz="1400" smtClean="0"/>
          </a:p>
        </p:txBody>
      </p:sp>
      <p:sp>
        <p:nvSpPr>
          <p:cNvPr id="6963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963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20515" name="Rectangle 3"/>
          <p:cNvSpPr>
            <a:spLocks noGrp="1" noChangeArrowheads="1"/>
          </p:cNvSpPr>
          <p:nvPr>
            <p:ph type="body" idx="1"/>
          </p:nvPr>
        </p:nvSpPr>
        <p:spPr>
          <a:xfrm>
            <a:off x="266700" y="838200"/>
            <a:ext cx="8343900" cy="4876800"/>
          </a:xfrm>
        </p:spPr>
        <p:txBody>
          <a:bodyPr/>
          <a:lstStyle/>
          <a:p>
            <a:pPr eaLnBrk="1" hangingPunct="1">
              <a:buFontTx/>
              <a:buNone/>
            </a:pPr>
            <a:r>
              <a:rPr lang="en-US" altLang="zh-CN" b="1" smtClean="0">
                <a:latin typeface="Times New Roman" pitchFamily="18" charset="0"/>
                <a:cs typeface="Times New Roman" pitchFamily="18" charset="0"/>
              </a:rPr>
              <a:t>(2)DRAM</a:t>
            </a:r>
            <a:r>
              <a:rPr lang="zh-CN" altLang="en-US" b="1" smtClean="0">
                <a:latin typeface="Times New Roman" pitchFamily="18" charset="0"/>
                <a:cs typeface="Times New Roman" pitchFamily="18" charset="0"/>
              </a:rPr>
              <a:t>（大容量）</a:t>
            </a:r>
            <a:r>
              <a:rPr lang="zh-CN" altLang="en-US" b="1" smtClean="0">
                <a:latin typeface="Times New Roman" pitchFamily="18" charset="0"/>
              </a:rPr>
              <a:t>读</a:t>
            </a:r>
            <a:r>
              <a:rPr lang="en-US" altLang="zh-CN" b="1" smtClean="0">
                <a:latin typeface="Times New Roman" pitchFamily="18" charset="0"/>
              </a:rPr>
              <a:t>/</a:t>
            </a:r>
            <a:r>
              <a:rPr lang="zh-CN" altLang="en-US" b="1" smtClean="0">
                <a:latin typeface="Times New Roman" pitchFamily="18" charset="0"/>
              </a:rPr>
              <a:t>写时序</a:t>
            </a:r>
            <a:endParaRPr lang="zh-CN" altLang="en-US" b="1" smtClean="0">
              <a:latin typeface="Times New Roman" pitchFamily="18" charset="0"/>
              <a:cs typeface="Times New Roman" pitchFamily="18" charset="0"/>
            </a:endParaRPr>
          </a:p>
        </p:txBody>
      </p:sp>
      <p:graphicFrame>
        <p:nvGraphicFramePr>
          <p:cNvPr id="320518" name="Object 6"/>
          <p:cNvGraphicFramePr>
            <a:graphicFrameLocks noChangeAspect="1"/>
          </p:cNvGraphicFramePr>
          <p:nvPr/>
        </p:nvGraphicFramePr>
        <p:xfrm>
          <a:off x="-107950" y="1773238"/>
          <a:ext cx="9144000" cy="3313112"/>
        </p:xfrm>
        <a:graphic>
          <a:graphicData uri="http://schemas.openxmlformats.org/presentationml/2006/ole">
            <mc:AlternateContent xmlns:mc="http://schemas.openxmlformats.org/markup-compatibility/2006">
              <mc:Choice xmlns:v="urn:schemas-microsoft-com:vml" Requires="v">
                <p:oleObj spid="_x0000_s69648" r:id="rId3" imgW="6121400" imgH="2219960" progId="Visio.Drawing.6">
                  <p:embed/>
                </p:oleObj>
              </mc:Choice>
              <mc:Fallback>
                <p:oleObj r:id="rId3" imgW="6121400" imgH="221996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73238"/>
                        <a:ext cx="91440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0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6DE8B38-B995-4556-9C8B-36AC30CD9BC7}" type="datetime3">
              <a:rPr kumimoji="0" lang="zh-CN" altLang="en-US" sz="1400" smtClean="0"/>
              <a:pPr eaLnBrk="1" hangingPunct="1"/>
              <a:t>2016年11月14日星期一</a:t>
            </a:fld>
            <a:endParaRPr kumimoji="0" lang="en-US" altLang="zh-CN" sz="1400" smtClean="0"/>
          </a:p>
        </p:txBody>
      </p:sp>
      <p:sp>
        <p:nvSpPr>
          <p:cNvPr id="7065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066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32803" name="Rectangle 3"/>
          <p:cNvSpPr>
            <a:spLocks noGrp="1" noChangeArrowheads="1"/>
          </p:cNvSpPr>
          <p:nvPr>
            <p:ph type="body" idx="1"/>
          </p:nvPr>
        </p:nvSpPr>
        <p:spPr>
          <a:xfrm>
            <a:off x="327025" y="855663"/>
            <a:ext cx="8283575" cy="5545137"/>
          </a:xfrm>
        </p:spPr>
        <p:txBody>
          <a:bodyPr/>
          <a:lstStyle/>
          <a:p>
            <a:pPr eaLnBrk="1" hangingPunct="1">
              <a:buFontTx/>
              <a:buNone/>
            </a:pPr>
            <a:r>
              <a:rPr lang="en-US" altLang="zh-CN" b="1" smtClean="0">
                <a:solidFill>
                  <a:srgbClr val="990000"/>
                </a:solidFill>
                <a:latin typeface="Times New Roman" pitchFamily="18" charset="0"/>
              </a:rPr>
              <a:t>5.3.4  </a:t>
            </a:r>
            <a:r>
              <a:rPr lang="zh-CN" altLang="en-US" b="1" smtClean="0">
                <a:solidFill>
                  <a:srgbClr val="990000"/>
                </a:solidFill>
                <a:latin typeface="Times New Roman" pitchFamily="18" charset="0"/>
              </a:rPr>
              <a:t>半导体只读存储器（</a:t>
            </a:r>
            <a:r>
              <a:rPr lang="en-US" altLang="zh-CN" b="1" smtClean="0">
                <a:solidFill>
                  <a:srgbClr val="990000"/>
                </a:solidFill>
                <a:latin typeface="Times New Roman" pitchFamily="18" charset="0"/>
              </a:rPr>
              <a:t>ROM</a:t>
            </a:r>
            <a:r>
              <a:rPr lang="zh-CN" altLang="en-US" b="1" smtClean="0">
                <a:solidFill>
                  <a:srgbClr val="990000"/>
                </a:solidFill>
                <a:latin typeface="Times New Roman" pitchFamily="18" charset="0"/>
              </a:rPr>
              <a:t>）</a:t>
            </a:r>
          </a:p>
          <a:p>
            <a:pPr eaLnBrk="1" hangingPunct="1">
              <a:buFontTx/>
              <a:buNone/>
            </a:pPr>
            <a:r>
              <a:rPr lang="zh-CN" altLang="en-US" b="1" smtClean="0">
                <a:latin typeface="Times New Roman" pitchFamily="18" charset="0"/>
              </a:rPr>
              <a:t>            </a:t>
            </a:r>
            <a:r>
              <a:rPr lang="en-US" altLang="zh-CN" b="1" smtClean="0">
                <a:latin typeface="Times New Roman" pitchFamily="18" charset="0"/>
              </a:rPr>
              <a:t>ROM</a:t>
            </a:r>
            <a:r>
              <a:rPr lang="zh-CN" altLang="en-US" b="1" smtClean="0">
                <a:latin typeface="宋体" pitchFamily="2" charset="-122"/>
              </a:rPr>
              <a:t>的最大优点是具有非易失性，即使电源断电，</a:t>
            </a:r>
            <a:r>
              <a:rPr lang="en-US" altLang="zh-CN" b="1" smtClean="0">
                <a:latin typeface="Times New Roman" pitchFamily="18" charset="0"/>
              </a:rPr>
              <a:t>ROM</a:t>
            </a:r>
            <a:r>
              <a:rPr lang="zh-CN" altLang="en-US" b="1" smtClean="0">
                <a:latin typeface="宋体" pitchFamily="2" charset="-122"/>
              </a:rPr>
              <a:t>中存储的信息也不会丢失。</a:t>
            </a:r>
            <a:r>
              <a:rPr lang="zh-CN" altLang="en-US" b="1" smtClean="0">
                <a:latin typeface="Times New Roman" pitchFamily="18" charset="0"/>
              </a:rPr>
              <a:t> </a:t>
            </a:r>
          </a:p>
          <a:p>
            <a:pPr eaLnBrk="1" hangingPunct="1">
              <a:buFontTx/>
              <a:buNone/>
            </a:pPr>
            <a:r>
              <a:rPr lang="en-US" altLang="zh-CN" b="1" smtClean="0">
                <a:latin typeface="Times New Roman" pitchFamily="18" charset="0"/>
              </a:rPr>
              <a:t>1.ROM</a:t>
            </a:r>
            <a:r>
              <a:rPr lang="zh-CN" altLang="en-US" b="1" smtClean="0">
                <a:latin typeface="Times New Roman" pitchFamily="18" charset="0"/>
              </a:rPr>
              <a:t>的类型</a:t>
            </a:r>
          </a:p>
          <a:p>
            <a:pPr eaLnBrk="1" hangingPunct="1">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ROM</a:t>
            </a:r>
            <a:r>
              <a:rPr lang="zh-CN" altLang="en-US" b="1" smtClean="0">
                <a:solidFill>
                  <a:srgbClr val="800000"/>
                </a:solidFill>
                <a:latin typeface="Times New Roman" pitchFamily="18" charset="0"/>
              </a:rPr>
              <a:t>工作时</a:t>
            </a:r>
            <a:r>
              <a:rPr lang="zh-CN" altLang="en-US" b="1" smtClean="0">
                <a:latin typeface="Times New Roman" pitchFamily="18" charset="0"/>
              </a:rPr>
              <a:t>只能读出，不能写入，那么</a:t>
            </a:r>
            <a:r>
              <a:rPr lang="en-US" altLang="zh-CN" b="1" smtClean="0">
                <a:latin typeface="Times New Roman" pitchFamily="18" charset="0"/>
                <a:cs typeface="Times New Roman" pitchFamily="18" charset="0"/>
              </a:rPr>
              <a:t>ROM</a:t>
            </a:r>
            <a:r>
              <a:rPr lang="zh-CN" altLang="en-US" b="1" smtClean="0">
                <a:latin typeface="Times New Roman" pitchFamily="18" charset="0"/>
              </a:rPr>
              <a:t>中的内容是如何事先存入的呢？我们把向</a:t>
            </a:r>
            <a:r>
              <a:rPr lang="en-US" altLang="zh-CN" b="1" smtClean="0">
                <a:latin typeface="Times New Roman" pitchFamily="18" charset="0"/>
                <a:cs typeface="Times New Roman" pitchFamily="18" charset="0"/>
              </a:rPr>
              <a:t>ROM</a:t>
            </a:r>
            <a:r>
              <a:rPr lang="zh-CN" altLang="en-US" b="1" smtClean="0">
                <a:latin typeface="Times New Roman" pitchFamily="18" charset="0"/>
              </a:rPr>
              <a:t>写入数据的过程称为对</a:t>
            </a:r>
            <a:r>
              <a:rPr lang="en-US" altLang="zh-CN" b="1" smtClean="0">
                <a:latin typeface="Times New Roman" pitchFamily="18" charset="0"/>
                <a:cs typeface="Times New Roman" pitchFamily="18" charset="0"/>
              </a:rPr>
              <a:t>ROM</a:t>
            </a:r>
            <a:r>
              <a:rPr lang="zh-CN" altLang="en-US" b="1" smtClean="0">
                <a:latin typeface="Times New Roman" pitchFamily="18" charset="0"/>
              </a:rPr>
              <a:t>进行编程，根据编程方法的不同，</a:t>
            </a:r>
            <a:r>
              <a:rPr lang="en-US" altLang="zh-CN" b="1" smtClean="0">
                <a:latin typeface="Times New Roman" pitchFamily="18" charset="0"/>
                <a:cs typeface="Times New Roman" pitchFamily="18" charset="0"/>
              </a:rPr>
              <a:t>ROM</a:t>
            </a:r>
            <a:r>
              <a:rPr lang="zh-CN" altLang="en-US" b="1" smtClean="0">
                <a:latin typeface="Times New Roman" pitchFamily="18" charset="0"/>
              </a:rPr>
              <a:t>通常可以分为以下几类：</a:t>
            </a:r>
            <a:endParaRPr lang="zh-CN" altLang="en-US" b="1"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2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2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2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2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85B4322-615E-4922-A732-8FD0351FDD6A}" type="datetime3">
              <a:rPr kumimoji="0" lang="zh-CN" altLang="en-US" sz="1400" smtClean="0"/>
              <a:pPr eaLnBrk="1" hangingPunct="1"/>
              <a:t>2016年11月14日星期一</a:t>
            </a:fld>
            <a:endParaRPr kumimoji="0" lang="en-US" altLang="zh-CN" sz="1400" smtClean="0"/>
          </a:p>
        </p:txBody>
      </p:sp>
      <p:sp>
        <p:nvSpPr>
          <p:cNvPr id="7168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168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415747" name="Rectangle 3"/>
          <p:cNvSpPr>
            <a:spLocks noGrp="1" noChangeArrowheads="1"/>
          </p:cNvSpPr>
          <p:nvPr>
            <p:ph type="body" idx="1"/>
          </p:nvPr>
        </p:nvSpPr>
        <p:spPr>
          <a:xfrm>
            <a:off x="327025" y="855663"/>
            <a:ext cx="8283575" cy="5545137"/>
          </a:xfrm>
        </p:spPr>
        <p:txBody>
          <a:bodyPr/>
          <a:lstStyle/>
          <a:p>
            <a:pPr eaLnBrk="1" hangingPunct="1">
              <a:buFontTx/>
              <a:buNone/>
            </a:pPr>
            <a:r>
              <a:rPr lang="en-US" altLang="zh-CN" b="1" smtClean="0">
                <a:latin typeface="Times New Roman" pitchFamily="18" charset="0"/>
              </a:rPr>
              <a:t>(1)</a:t>
            </a:r>
            <a:r>
              <a:rPr lang="zh-CN" altLang="en-US" b="1" smtClean="0">
                <a:latin typeface="Times New Roman" pitchFamily="18" charset="0"/>
              </a:rPr>
              <a:t>掩膜式</a:t>
            </a:r>
            <a:r>
              <a:rPr lang="en-US" altLang="zh-CN" b="1" smtClean="0">
                <a:latin typeface="Times New Roman" pitchFamily="18" charset="0"/>
              </a:rPr>
              <a:t>ROM</a:t>
            </a:r>
            <a:r>
              <a:rPr lang="zh-CN" altLang="en-US" b="1" smtClean="0">
                <a:latin typeface="Times New Roman" pitchFamily="18" charset="0"/>
              </a:rPr>
              <a:t>（</a:t>
            </a:r>
            <a:r>
              <a:rPr lang="en-US" altLang="zh-CN" b="1" smtClean="0">
                <a:latin typeface="Times New Roman" pitchFamily="18" charset="0"/>
              </a:rPr>
              <a:t>MROM</a:t>
            </a:r>
            <a:r>
              <a:rPr lang="zh-CN" altLang="en-US" b="1" smtClean="0">
                <a:latin typeface="Times New Roman" pitchFamily="18" charset="0"/>
              </a:rPr>
              <a:t>）</a:t>
            </a:r>
          </a:p>
          <a:p>
            <a:pPr eaLnBrk="1" hangingPunct="1">
              <a:buFontTx/>
              <a:buNone/>
            </a:pPr>
            <a:r>
              <a:rPr lang="zh-CN" altLang="en-US" b="1" smtClean="0">
                <a:latin typeface="Times New Roman" pitchFamily="18" charset="0"/>
              </a:rPr>
              <a:t>            它的内容是由半导体生产厂家按用户提出的要求在芯片的生产过程中直接写入的，写入后任何人都无法改变其内容。</a:t>
            </a:r>
          </a:p>
          <a:p>
            <a:pPr eaLnBrk="1" hangingPunct="1">
              <a:buFontTx/>
              <a:buNone/>
            </a:pPr>
            <a:r>
              <a:rPr lang="en-US" altLang="zh-CN" b="1" smtClean="0">
                <a:latin typeface="Times New Roman" pitchFamily="18" charset="0"/>
              </a:rPr>
              <a:t>(2)</a:t>
            </a:r>
            <a:r>
              <a:rPr lang="zh-CN" altLang="en-US" b="1" smtClean="0">
                <a:latin typeface="Times New Roman" pitchFamily="18" charset="0"/>
              </a:rPr>
              <a:t>一次可编程</a:t>
            </a:r>
            <a:r>
              <a:rPr lang="en-US" altLang="zh-CN" b="1" smtClean="0">
                <a:latin typeface="Times New Roman" pitchFamily="18" charset="0"/>
              </a:rPr>
              <a:t>ROM</a:t>
            </a:r>
            <a:r>
              <a:rPr lang="zh-CN" altLang="en-US" b="1" smtClean="0">
                <a:latin typeface="Times New Roman" pitchFamily="18" charset="0"/>
              </a:rPr>
              <a:t>（</a:t>
            </a:r>
            <a:r>
              <a:rPr lang="en-US" altLang="zh-CN" b="1" smtClean="0">
                <a:latin typeface="Times New Roman" pitchFamily="18" charset="0"/>
              </a:rPr>
              <a:t>PROM</a:t>
            </a:r>
            <a:r>
              <a:rPr lang="zh-CN" altLang="en-US" b="1" smtClean="0">
                <a:latin typeface="Times New Roman" pitchFamily="18" charset="0"/>
              </a:rPr>
              <a:t>）</a:t>
            </a:r>
          </a:p>
          <a:p>
            <a:pPr eaLnBrk="1" hangingPunct="1">
              <a:buFontTx/>
              <a:buNone/>
            </a:pPr>
            <a:r>
              <a:rPr lang="zh-CN" altLang="en-US" b="1" smtClean="0">
                <a:latin typeface="Times New Roman" pitchFamily="18" charset="0"/>
              </a:rPr>
              <a:t>            </a:t>
            </a:r>
            <a:r>
              <a:rPr lang="en-US" altLang="zh-CN" b="1" smtClean="0">
                <a:latin typeface="Times New Roman" pitchFamily="18" charset="0"/>
              </a:rPr>
              <a:t>PROM</a:t>
            </a:r>
            <a:r>
              <a:rPr lang="zh-CN" altLang="en-US" b="1" smtClean="0">
                <a:latin typeface="Times New Roman" pitchFamily="18" charset="0"/>
              </a:rPr>
              <a:t>允许用户利用专门的设备（编程器或写入器）写入自己的程序，但一旦写入后便无法改变，因此它是一种一次性可编程的</a:t>
            </a:r>
            <a:r>
              <a:rPr lang="en-US" altLang="zh-CN" b="1" smtClean="0">
                <a:latin typeface="Times New Roman" pitchFamily="18" charset="0"/>
              </a:rPr>
              <a:t>ROM</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33B6252-1868-415F-92F9-89EFF6810A87}" type="datetime3">
              <a:rPr kumimoji="0" lang="zh-CN" altLang="en-US" sz="1400" smtClean="0"/>
              <a:pPr eaLnBrk="1" hangingPunct="1"/>
              <a:t>2016年11月14日星期一</a:t>
            </a:fld>
            <a:endParaRPr kumimoji="0" lang="en-US" altLang="zh-CN" sz="1400" smtClean="0"/>
          </a:p>
        </p:txBody>
      </p:sp>
      <p:sp>
        <p:nvSpPr>
          <p:cNvPr id="7270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270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33827" name="Rectangle 3"/>
          <p:cNvSpPr>
            <a:spLocks noGrp="1" noChangeArrowheads="1"/>
          </p:cNvSpPr>
          <p:nvPr>
            <p:ph type="body" idx="1"/>
          </p:nvPr>
        </p:nvSpPr>
        <p:spPr>
          <a:xfrm>
            <a:off x="457200" y="914400"/>
            <a:ext cx="7959725" cy="5583238"/>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通常，生产厂家提供的</a:t>
            </a:r>
            <a:r>
              <a:rPr lang="en-US" altLang="zh-CN" b="1" smtClean="0">
                <a:latin typeface="Times New Roman" pitchFamily="18" charset="0"/>
              </a:rPr>
              <a:t>PROM</a:t>
            </a:r>
            <a:r>
              <a:rPr lang="zh-CN" altLang="en-US" b="1" smtClean="0">
                <a:latin typeface="Times New Roman" pitchFamily="18" charset="0"/>
              </a:rPr>
              <a:t>芯片初始内容为全“</a:t>
            </a:r>
            <a:r>
              <a:rPr lang="en-US" altLang="zh-CN" b="1" smtClean="0">
                <a:latin typeface="Times New Roman" pitchFamily="18" charset="0"/>
              </a:rPr>
              <a:t>0”</a:t>
            </a:r>
            <a:r>
              <a:rPr lang="zh-CN" altLang="en-US" b="1" smtClean="0">
                <a:latin typeface="Times New Roman" pitchFamily="18" charset="0"/>
              </a:rPr>
              <a:t>，用户根据自编的程序，使用编程器外加足够大的电压（或电流），将“</a:t>
            </a:r>
            <a:r>
              <a:rPr lang="en-US" altLang="zh-CN" b="1" smtClean="0">
                <a:latin typeface="Times New Roman" pitchFamily="18" charset="0"/>
              </a:rPr>
              <a:t>1”</a:t>
            </a:r>
            <a:r>
              <a:rPr lang="zh-CN" altLang="en-US" b="1" smtClean="0">
                <a:latin typeface="Times New Roman" pitchFamily="18" charset="0"/>
              </a:rPr>
              <a:t>写入相应位，</a:t>
            </a:r>
            <a:r>
              <a:rPr lang="en-US" altLang="zh-CN" b="1" smtClean="0">
                <a:latin typeface="Times New Roman" pitchFamily="18" charset="0"/>
              </a:rPr>
              <a:t>PROM</a:t>
            </a:r>
            <a:r>
              <a:rPr lang="zh-CN" altLang="en-US" b="1" smtClean="0">
                <a:latin typeface="Times New Roman" pitchFamily="18" charset="0"/>
              </a:rPr>
              <a:t>的编程是逐位进行的。常见的</a:t>
            </a:r>
            <a:r>
              <a:rPr lang="en-US" altLang="zh-CN" b="1" smtClean="0">
                <a:latin typeface="Times New Roman" pitchFamily="18" charset="0"/>
              </a:rPr>
              <a:t>PROM</a:t>
            </a:r>
            <a:r>
              <a:rPr lang="zh-CN" altLang="en-US" b="1" smtClean="0">
                <a:latin typeface="Times New Roman" pitchFamily="18" charset="0"/>
              </a:rPr>
              <a:t>根据写入原理可分为两类：结破坏型和熔丝型。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952B4D6-1D8A-4445-AE3F-AD212EC893DB}" type="datetime3">
              <a:rPr kumimoji="0" lang="zh-CN" altLang="en-US" sz="1400" smtClean="0"/>
              <a:pPr eaLnBrk="1" hangingPunct="1"/>
              <a:t>2016年11月14日星期一</a:t>
            </a:fld>
            <a:endParaRPr kumimoji="0" lang="en-US" altLang="zh-CN" sz="1400" smtClean="0"/>
          </a:p>
        </p:txBody>
      </p:sp>
      <p:sp>
        <p:nvSpPr>
          <p:cNvPr id="92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22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mtClean="0">
              <a:latin typeface="宋体" pitchFamily="2" charset="-122"/>
              <a:cs typeface="Times New Roman" pitchFamily="18" charset="0"/>
            </a:endParaRPr>
          </a:p>
        </p:txBody>
      </p:sp>
      <p:sp>
        <p:nvSpPr>
          <p:cNvPr id="399363" name="Rectangle 3"/>
          <p:cNvSpPr>
            <a:spLocks noGrp="1" noChangeArrowheads="1"/>
          </p:cNvSpPr>
          <p:nvPr>
            <p:ph type="body" idx="1"/>
          </p:nvPr>
        </p:nvSpPr>
        <p:spPr>
          <a:xfrm>
            <a:off x="457200" y="893763"/>
            <a:ext cx="8001000" cy="5659437"/>
          </a:xfrm>
        </p:spPr>
        <p:txBody>
          <a:bodyPr/>
          <a:lstStyle/>
          <a:p>
            <a:pPr eaLnBrk="1" hangingPunct="1">
              <a:buFontTx/>
              <a:buNone/>
            </a:pPr>
            <a:r>
              <a:rPr lang="en-US" altLang="zh-CN" b="1" dirty="0" smtClean="0">
                <a:latin typeface="Times New Roman" pitchFamily="18" charset="0"/>
              </a:rPr>
              <a:t>3.</a:t>
            </a:r>
            <a:r>
              <a:rPr lang="zh-CN" altLang="en-US" b="1" dirty="0" smtClean="0">
                <a:latin typeface="Times New Roman" pitchFamily="18" charset="0"/>
              </a:rPr>
              <a:t>按存储介质分类</a:t>
            </a:r>
          </a:p>
          <a:p>
            <a:pPr eaLnBrk="1" hangingPunct="1">
              <a:buFontTx/>
              <a:buNone/>
            </a:pPr>
            <a:r>
              <a:rPr lang="en-US" altLang="zh-CN" b="1" dirty="0" smtClean="0">
                <a:latin typeface="Times New Roman" pitchFamily="18" charset="0"/>
              </a:rPr>
              <a:t>(1)</a:t>
            </a:r>
            <a:r>
              <a:rPr lang="zh-CN" altLang="en-US" b="1" dirty="0" smtClean="0">
                <a:latin typeface="Times New Roman" pitchFamily="18" charset="0"/>
              </a:rPr>
              <a:t>磁芯存储器</a:t>
            </a:r>
          </a:p>
          <a:p>
            <a:pPr eaLnBrk="1" hangingPunct="1">
              <a:buFontTx/>
              <a:buNone/>
            </a:pPr>
            <a:r>
              <a:rPr lang="zh-CN" altLang="en-US" b="1" dirty="0" smtClean="0">
                <a:latin typeface="Times New Roman" pitchFamily="18" charset="0"/>
              </a:rPr>
              <a:t>            利用两种不同的剩磁状态表示“</a:t>
            </a:r>
            <a:r>
              <a:rPr lang="en-US" altLang="zh-CN" b="1" dirty="0" smtClean="0">
                <a:latin typeface="Times New Roman" pitchFamily="18" charset="0"/>
              </a:rPr>
              <a:t>1”</a:t>
            </a:r>
            <a:r>
              <a:rPr lang="zh-CN" altLang="en-US" b="1" dirty="0" smtClean="0">
                <a:latin typeface="Times New Roman" pitchFamily="18" charset="0"/>
              </a:rPr>
              <a:t>或“</a:t>
            </a:r>
            <a:r>
              <a:rPr lang="en-US" altLang="zh-CN" b="1" dirty="0" smtClean="0">
                <a:latin typeface="Times New Roman" pitchFamily="18" charset="0"/>
              </a:rPr>
              <a:t>0”</a:t>
            </a:r>
            <a:r>
              <a:rPr lang="zh-CN" altLang="en-US" b="1" dirty="0" smtClean="0">
                <a:latin typeface="Times New Roman" pitchFamily="18" charset="0"/>
              </a:rPr>
              <a:t>。磁芯存储器的特点是信息可以长期存储，不会因断电而丢失；但磁芯存储器的读出是破坏性读出。</a:t>
            </a:r>
          </a:p>
          <a:p>
            <a:pPr eaLnBrk="1" hangingPunct="1">
              <a:buFontTx/>
              <a:buNone/>
            </a:pPr>
            <a:r>
              <a:rPr lang="en-US" altLang="zh-CN" b="1" dirty="0" smtClean="0">
                <a:latin typeface="Times New Roman" pitchFamily="18" charset="0"/>
              </a:rPr>
              <a:t>(2)</a:t>
            </a:r>
            <a:r>
              <a:rPr lang="zh-CN" altLang="en-US" b="1" dirty="0" smtClean="0">
                <a:latin typeface="Times New Roman" pitchFamily="18" charset="0"/>
              </a:rPr>
              <a:t>半导体存储器</a:t>
            </a:r>
          </a:p>
          <a:p>
            <a:pPr eaLnBrk="1" hangingPunct="1">
              <a:buFontTx/>
              <a:buNone/>
            </a:pPr>
            <a:r>
              <a:rPr lang="zh-CN" altLang="en-US" b="1" dirty="0" smtClean="0">
                <a:latin typeface="Times New Roman" pitchFamily="18" charset="0"/>
              </a:rPr>
              <a:t>            采用半导体器件制造的存储器，主要有双极型（</a:t>
            </a:r>
            <a:r>
              <a:rPr lang="en-US" altLang="zh-CN" b="1" dirty="0" smtClean="0">
                <a:latin typeface="Times New Roman" pitchFamily="18" charset="0"/>
              </a:rPr>
              <a:t>TTL</a:t>
            </a:r>
            <a:r>
              <a:rPr lang="zh-CN" altLang="en-US" b="1" dirty="0" smtClean="0">
                <a:latin typeface="Times New Roman" pitchFamily="18" charset="0"/>
              </a:rPr>
              <a:t>电路或</a:t>
            </a:r>
            <a:r>
              <a:rPr lang="en-US" altLang="zh-CN" b="1" dirty="0" smtClean="0">
                <a:latin typeface="Times New Roman" pitchFamily="18" charset="0"/>
              </a:rPr>
              <a:t>ECL</a:t>
            </a:r>
            <a:r>
              <a:rPr lang="zh-CN" altLang="en-US" b="1" dirty="0" smtClean="0">
                <a:latin typeface="Times New Roman" pitchFamily="18" charset="0"/>
              </a:rPr>
              <a:t>电路）存储器和</a:t>
            </a:r>
            <a:r>
              <a:rPr lang="en-US" altLang="zh-CN" b="1" dirty="0" smtClean="0">
                <a:latin typeface="Times New Roman" pitchFamily="18" charset="0"/>
              </a:rPr>
              <a:t>MOS</a:t>
            </a:r>
            <a:r>
              <a:rPr lang="zh-CN" altLang="en-US" b="1" dirty="0" smtClean="0">
                <a:latin typeface="Times New Roman" pitchFamily="18" charset="0"/>
              </a:rPr>
              <a:t>型存储器两大类。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B5C92F8-0A7C-4670-A167-C6F075356496}" type="datetime3">
              <a:rPr kumimoji="0" lang="zh-CN" altLang="en-US" sz="1400" smtClean="0"/>
              <a:pPr eaLnBrk="1" hangingPunct="1"/>
              <a:t>2016年11月14日星期一</a:t>
            </a:fld>
            <a:endParaRPr kumimoji="0" lang="en-US" altLang="zh-CN" sz="1400" smtClean="0"/>
          </a:p>
        </p:txBody>
      </p:sp>
      <p:sp>
        <p:nvSpPr>
          <p:cNvPr id="7373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373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416771" name="Rectangle 3"/>
          <p:cNvSpPr>
            <a:spLocks noGrp="1" noChangeArrowheads="1"/>
          </p:cNvSpPr>
          <p:nvPr>
            <p:ph type="body" idx="1"/>
          </p:nvPr>
        </p:nvSpPr>
        <p:spPr>
          <a:xfrm>
            <a:off x="304800" y="838200"/>
            <a:ext cx="8112125" cy="5659438"/>
          </a:xfrm>
        </p:spPr>
        <p:txBody>
          <a:bodyPr/>
          <a:lstStyle/>
          <a:p>
            <a:pPr eaLnBrk="1" hangingPunct="1">
              <a:lnSpc>
                <a:spcPct val="80000"/>
              </a:lnSpc>
              <a:buFontTx/>
              <a:buNone/>
            </a:pPr>
            <a:r>
              <a:rPr lang="en-US" altLang="zh-CN" b="1" smtClean="0">
                <a:latin typeface="Times New Roman" pitchFamily="18" charset="0"/>
              </a:rPr>
              <a:t>(3)</a:t>
            </a:r>
            <a:r>
              <a:rPr lang="zh-CN" altLang="en-US" b="1" smtClean="0">
                <a:latin typeface="Times New Roman" pitchFamily="18" charset="0"/>
              </a:rPr>
              <a:t>可擦除可编程</a:t>
            </a:r>
            <a:r>
              <a:rPr lang="en-US" altLang="zh-CN" b="1" smtClean="0">
                <a:latin typeface="Times New Roman" pitchFamily="18" charset="0"/>
              </a:rPr>
              <a:t>ROM</a:t>
            </a:r>
            <a:r>
              <a:rPr lang="zh-CN" altLang="en-US" b="1" smtClean="0">
                <a:latin typeface="Times New Roman" pitchFamily="18" charset="0"/>
              </a:rPr>
              <a:t>（</a:t>
            </a:r>
            <a:r>
              <a:rPr lang="en-US" altLang="zh-CN" b="1" smtClean="0">
                <a:latin typeface="Times New Roman" pitchFamily="18" charset="0"/>
              </a:rPr>
              <a:t>EPROM</a:t>
            </a:r>
            <a:r>
              <a:rPr lang="zh-CN" altLang="en-US" b="1" smtClean="0">
                <a:latin typeface="Times New Roman" pitchFamily="18" charset="0"/>
              </a:rPr>
              <a:t>）</a:t>
            </a:r>
          </a:p>
          <a:p>
            <a:pPr eaLnBrk="1" hangingPunct="1">
              <a:lnSpc>
                <a:spcPct val="90000"/>
              </a:lnSpc>
              <a:buFontTx/>
              <a:buNone/>
            </a:pPr>
            <a:r>
              <a:rPr lang="zh-CN" altLang="en-US" b="1" smtClean="0">
                <a:latin typeface="Times New Roman" pitchFamily="18" charset="0"/>
              </a:rPr>
              <a:t>            这种</a:t>
            </a:r>
            <a:r>
              <a:rPr lang="en-US" altLang="zh-CN" b="1" smtClean="0">
                <a:latin typeface="Times New Roman" pitchFamily="18" charset="0"/>
              </a:rPr>
              <a:t>ROM</a:t>
            </a:r>
            <a:r>
              <a:rPr lang="zh-CN" altLang="en-US" b="1" smtClean="0">
                <a:latin typeface="Times New Roman" pitchFamily="18" charset="0"/>
              </a:rPr>
              <a:t>的内容不仅可以由用户利用编程器写入，而且可以对其内容进行多次改写。但要注意的是：在</a:t>
            </a:r>
            <a:r>
              <a:rPr lang="en-US" altLang="zh-CN" b="1" smtClean="0">
                <a:latin typeface="Times New Roman" pitchFamily="18" charset="0"/>
              </a:rPr>
              <a:t>+5V</a:t>
            </a:r>
            <a:r>
              <a:rPr lang="zh-CN" altLang="en-US" b="1" smtClean="0">
                <a:latin typeface="Times New Roman" pitchFamily="18" charset="0"/>
              </a:rPr>
              <a:t>的电源条件下只能读出不能写入，用编程器写入信息时必须用</a:t>
            </a:r>
            <a:r>
              <a:rPr lang="en-US" altLang="zh-CN" b="1" smtClean="0">
                <a:latin typeface="Times New Roman" pitchFamily="18" charset="0"/>
              </a:rPr>
              <a:t>+25V</a:t>
            </a:r>
            <a:r>
              <a:rPr lang="zh-CN" altLang="en-US" b="1" smtClean="0">
                <a:latin typeface="Times New Roman" pitchFamily="18" charset="0"/>
              </a:rPr>
              <a:t>的高压。与前两种</a:t>
            </a:r>
            <a:r>
              <a:rPr lang="en-US" altLang="zh-CN" b="1" smtClean="0">
                <a:latin typeface="Times New Roman" pitchFamily="18" charset="0"/>
              </a:rPr>
              <a:t>ROM</a:t>
            </a:r>
            <a:r>
              <a:rPr lang="zh-CN" altLang="en-US" b="1" smtClean="0">
                <a:latin typeface="Times New Roman" pitchFamily="18" charset="0"/>
              </a:rPr>
              <a:t>相比，</a:t>
            </a:r>
            <a:r>
              <a:rPr lang="en-US" altLang="zh-CN" b="1" smtClean="0">
                <a:latin typeface="Times New Roman" pitchFamily="18" charset="0"/>
              </a:rPr>
              <a:t>EPROM</a:t>
            </a:r>
            <a:r>
              <a:rPr lang="zh-CN" altLang="en-US" b="1" smtClean="0">
                <a:latin typeface="Times New Roman" pitchFamily="18" charset="0"/>
              </a:rPr>
              <a:t>使用起来最为方便，因此应用非常广泛。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6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5C8297E-011D-411A-ABF7-97C436F3DD9F}" type="datetime3">
              <a:rPr kumimoji="0" lang="zh-CN" altLang="en-US" sz="1400" smtClean="0"/>
              <a:pPr eaLnBrk="1" hangingPunct="1"/>
              <a:t>2016年11月14日星期一</a:t>
            </a:fld>
            <a:endParaRPr kumimoji="0" lang="en-US" altLang="zh-CN" sz="1400" smtClean="0"/>
          </a:p>
        </p:txBody>
      </p:sp>
      <p:sp>
        <p:nvSpPr>
          <p:cNvPr id="7475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475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mtClean="0">
              <a:latin typeface="宋体" pitchFamily="2" charset="-122"/>
            </a:endParaRPr>
          </a:p>
        </p:txBody>
      </p:sp>
      <p:sp>
        <p:nvSpPr>
          <p:cNvPr id="334851" name="Rectangle 3"/>
          <p:cNvSpPr>
            <a:spLocks noGrp="1" noChangeArrowheads="1"/>
          </p:cNvSpPr>
          <p:nvPr>
            <p:ph type="body" idx="1"/>
          </p:nvPr>
        </p:nvSpPr>
        <p:spPr>
          <a:xfrm>
            <a:off x="307975" y="798513"/>
            <a:ext cx="8226425" cy="5373687"/>
          </a:xfrm>
        </p:spPr>
        <p:txBody>
          <a:bodyPr/>
          <a:lstStyle/>
          <a:p>
            <a:pPr eaLnBrk="1" hangingPunct="1">
              <a:lnSpc>
                <a:spcPct val="90000"/>
              </a:lnSpc>
            </a:pPr>
            <a:r>
              <a:rPr lang="en-US" altLang="zh-CN" b="1" dirty="0" smtClean="0">
                <a:latin typeface="Times New Roman" pitchFamily="18" charset="0"/>
              </a:rPr>
              <a:t>UVEPROM</a:t>
            </a:r>
            <a:r>
              <a:rPr lang="zh-CN" altLang="en-US" b="1" dirty="0" smtClean="0">
                <a:latin typeface="Times New Roman" pitchFamily="18" charset="0"/>
              </a:rPr>
              <a:t>（紫外线擦除）</a:t>
            </a:r>
          </a:p>
          <a:p>
            <a:pPr eaLnBrk="1" hangingPunct="1">
              <a:lnSpc>
                <a:spcPct val="90000"/>
              </a:lnSpc>
              <a:buFontTx/>
              <a:buNone/>
            </a:pPr>
            <a:r>
              <a:rPr lang="zh-CN" altLang="en-US" b="1" dirty="0" smtClean="0">
                <a:latin typeface="Times New Roman" pitchFamily="18" charset="0"/>
              </a:rPr>
              <a:t>            用紫外线灯进行擦除的，所以只能对整个芯片擦除，而不能对芯片中个别需要改写的存储单元单独擦除和重写。</a:t>
            </a:r>
          </a:p>
          <a:p>
            <a:pPr eaLnBrk="1" hangingPunct="1">
              <a:lnSpc>
                <a:spcPct val="90000"/>
              </a:lnSpc>
            </a:pPr>
            <a:r>
              <a:rPr lang="zh-CN" altLang="en-US" b="1" dirty="0" smtClean="0">
                <a:latin typeface="Times New Roman" pitchFamily="18" charset="0"/>
              </a:rPr>
              <a:t> </a:t>
            </a:r>
            <a:r>
              <a:rPr lang="en-US" altLang="zh-CN" b="1" dirty="0" smtClean="0">
                <a:latin typeface="Times New Roman" pitchFamily="18" charset="0"/>
              </a:rPr>
              <a:t>EEPROM</a:t>
            </a:r>
            <a:r>
              <a:rPr lang="zh-CN" altLang="en-US" b="1" dirty="0" smtClean="0">
                <a:latin typeface="Times New Roman" pitchFamily="18" charset="0"/>
              </a:rPr>
              <a:t>（电擦除）</a:t>
            </a:r>
          </a:p>
          <a:p>
            <a:pPr eaLnBrk="1" hangingPunct="1">
              <a:lnSpc>
                <a:spcPct val="90000"/>
              </a:lnSpc>
              <a:buFontTx/>
              <a:buNone/>
            </a:pPr>
            <a:r>
              <a:rPr lang="zh-CN" altLang="en-US" b="1" dirty="0" smtClean="0">
                <a:latin typeface="Times New Roman" pitchFamily="18" charset="0"/>
              </a:rPr>
              <a:t>            用电气方法来进行擦除的，它在联机条件下可以用字擦除方式擦除，也可以用数据块擦除方式擦除。以字擦除方式操作时，能够只擦除被选中的那个存储单元的内容；在数据块擦除方式操作时，可擦除数据块内所有单元的内容。</a:t>
            </a:r>
            <a:r>
              <a:rPr lang="en-US" altLang="zh-CN" b="1" dirty="0" smtClean="0">
                <a:latin typeface="Times New Roman" pitchFamily="18" charset="0"/>
              </a:rPr>
              <a:t>P138</a:t>
            </a:r>
            <a:endParaRPr lang="zh-CN" altLang="en-US" b="1"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8FF267F-067C-42F3-9022-4D1CDC5CB05F}" type="datetime3">
              <a:rPr kumimoji="0" lang="zh-CN" altLang="en-US" sz="1400" smtClean="0"/>
              <a:pPr eaLnBrk="1" hangingPunct="1"/>
              <a:t>2016年11月14日星期一</a:t>
            </a:fld>
            <a:endParaRPr kumimoji="0" lang="en-US" altLang="zh-CN" sz="1400" smtClean="0"/>
          </a:p>
        </p:txBody>
      </p:sp>
      <p:sp>
        <p:nvSpPr>
          <p:cNvPr id="7577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578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335875" name="Rectangle 3"/>
          <p:cNvSpPr>
            <a:spLocks noGrp="1" noChangeArrowheads="1"/>
          </p:cNvSpPr>
          <p:nvPr>
            <p:ph type="body" idx="1"/>
          </p:nvPr>
        </p:nvSpPr>
        <p:spPr>
          <a:xfrm>
            <a:off x="365125" y="874713"/>
            <a:ext cx="8169275" cy="5221287"/>
          </a:xfrm>
        </p:spPr>
        <p:txBody>
          <a:bodyPr/>
          <a:lstStyle/>
          <a:p>
            <a:pPr eaLnBrk="1" hangingPunct="1">
              <a:buFontTx/>
              <a:buNone/>
            </a:pPr>
            <a:r>
              <a:rPr lang="en-US" altLang="zh-CN" b="1" smtClean="0">
                <a:latin typeface="Times New Roman" pitchFamily="18" charset="0"/>
              </a:rPr>
              <a:t>(4)</a:t>
            </a:r>
            <a:r>
              <a:rPr lang="zh-CN" altLang="en-US" b="1" smtClean="0">
                <a:latin typeface="Times New Roman" pitchFamily="18" charset="0"/>
              </a:rPr>
              <a:t>闪速存储器（</a:t>
            </a:r>
            <a:r>
              <a:rPr lang="en-US" altLang="zh-CN" b="1" smtClean="0">
                <a:latin typeface="Times New Roman" pitchFamily="18" charset="0"/>
              </a:rPr>
              <a:t>flash memory</a:t>
            </a:r>
            <a:r>
              <a:rPr lang="zh-CN" altLang="en-US" b="1" smtClean="0">
                <a:latin typeface="Times New Roman" pitchFamily="18" charset="0"/>
              </a:rPr>
              <a:t>）</a:t>
            </a:r>
          </a:p>
          <a:p>
            <a:pPr eaLnBrk="1" hangingPunct="1">
              <a:buFontTx/>
              <a:buNone/>
            </a:pPr>
            <a:r>
              <a:rPr lang="zh-CN" altLang="en-US" b="1" smtClean="0">
                <a:latin typeface="Times New Roman" pitchFamily="18" charset="0"/>
              </a:rPr>
              <a:t>             一种快擦写型存储器，它的主要特点是：既可在不加电的情况下长期保存信息，又能在线进行快速擦除与重写，兼备了</a:t>
            </a:r>
            <a:r>
              <a:rPr lang="en-US" altLang="zh-CN" b="1" smtClean="0">
                <a:latin typeface="Times New Roman" pitchFamily="18" charset="0"/>
              </a:rPr>
              <a:t>EEPROM</a:t>
            </a:r>
            <a:r>
              <a:rPr lang="zh-CN" altLang="en-US" b="1" smtClean="0">
                <a:latin typeface="Times New Roman" pitchFamily="18" charset="0"/>
              </a:rPr>
              <a:t>和</a:t>
            </a:r>
            <a:r>
              <a:rPr lang="en-US" altLang="zh-CN" b="1" smtClean="0">
                <a:latin typeface="Times New Roman" pitchFamily="18" charset="0"/>
              </a:rPr>
              <a:t>RAM</a:t>
            </a:r>
            <a:r>
              <a:rPr lang="zh-CN" altLang="en-US" b="1" smtClean="0">
                <a:latin typeface="Times New Roman" pitchFamily="18" charset="0"/>
              </a:rPr>
              <a:t>的优点。</a:t>
            </a:r>
          </a:p>
          <a:p>
            <a:pPr eaLnBrk="1" hangingPunct="1">
              <a:buFontTx/>
              <a:buNone/>
            </a:pPr>
            <a:r>
              <a:rPr lang="zh-CN" altLang="en-US" b="1" smtClean="0">
                <a:latin typeface="Times New Roman" pitchFamily="18" charset="0"/>
              </a:rPr>
              <a:t>            目前，大多数微机的主板采用闪速存储器来存储</a:t>
            </a:r>
            <a:r>
              <a:rPr lang="en-US" altLang="zh-CN" b="1" smtClean="0">
                <a:latin typeface="Times New Roman" pitchFamily="18" charset="0"/>
              </a:rPr>
              <a:t>BIOS</a:t>
            </a:r>
            <a:r>
              <a:rPr lang="zh-CN" altLang="en-US" b="1" smtClean="0">
                <a:latin typeface="Times New Roman" pitchFamily="18" charset="0"/>
              </a:rPr>
              <a:t>（基本输入</a:t>
            </a:r>
            <a:r>
              <a:rPr lang="en-US" altLang="zh-CN" b="1" smtClean="0">
                <a:latin typeface="Times New Roman" pitchFamily="18" charset="0"/>
              </a:rPr>
              <a:t>/</a:t>
            </a:r>
            <a:r>
              <a:rPr lang="zh-CN" altLang="en-US" b="1" smtClean="0">
                <a:latin typeface="Times New Roman" pitchFamily="18" charset="0"/>
              </a:rPr>
              <a:t>输出系统）程序。闪速存储器除了具有</a:t>
            </a:r>
            <a:r>
              <a:rPr lang="en-US" altLang="zh-CN" b="1" smtClean="0">
                <a:latin typeface="Times New Roman" pitchFamily="18" charset="0"/>
              </a:rPr>
              <a:t>ROM</a:t>
            </a:r>
            <a:r>
              <a:rPr lang="zh-CN" altLang="en-US" b="1" smtClean="0">
                <a:latin typeface="Times New Roman" pitchFamily="18" charset="0"/>
              </a:rPr>
              <a:t>的一般特性外，还有低电压改写的特点，便于用户自动升级</a:t>
            </a:r>
            <a:r>
              <a:rPr lang="en-US" altLang="zh-CN" b="1" smtClean="0">
                <a:latin typeface="Times New Roman" pitchFamily="18" charset="0"/>
              </a:rPr>
              <a:t>BIOS</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5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5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FF238DB-5E10-48F3-A229-50BF4C685677}" type="datetime3">
              <a:rPr kumimoji="0" lang="zh-CN" altLang="en-US" sz="1400" smtClean="0"/>
              <a:pPr eaLnBrk="1" hangingPunct="1"/>
              <a:t>2016年11月14日星期一</a:t>
            </a:fld>
            <a:endParaRPr kumimoji="0" lang="en-US" altLang="zh-CN" sz="1400" smtClean="0"/>
          </a:p>
        </p:txBody>
      </p:sp>
      <p:sp>
        <p:nvSpPr>
          <p:cNvPr id="7680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6804" name="Rectangle 5"/>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p>
        </p:txBody>
      </p:sp>
      <p:graphicFrame>
        <p:nvGraphicFramePr>
          <p:cNvPr id="478392" name="Group 184"/>
          <p:cNvGraphicFramePr>
            <a:graphicFrameLocks noGrp="1"/>
          </p:cNvGraphicFramePr>
          <p:nvPr>
            <p:ph idx="1"/>
          </p:nvPr>
        </p:nvGraphicFramePr>
        <p:xfrm>
          <a:off x="685800" y="990600"/>
          <a:ext cx="7772400" cy="5313364"/>
        </p:xfrm>
        <a:graphic>
          <a:graphicData uri="http://schemas.openxmlformats.org/drawingml/2006/table">
            <a:tbl>
              <a:tblPr/>
              <a:tblGrid>
                <a:gridCol w="2014538"/>
                <a:gridCol w="1871662"/>
                <a:gridCol w="1152525"/>
                <a:gridCol w="2733675"/>
              </a:tblGrid>
              <a:tr h="944873">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存储器类型</a:t>
                      </a:r>
                    </a:p>
                  </a:txBody>
                  <a:tcPr marT="45717" marB="45717" horzOverflow="overflow">
                    <a:lnL cap="flat">
                      <a:noFill/>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密度</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在</a:t>
                      </a:r>
                      <a:r>
                        <a:rPr kumimoji="1" lang="en-US" altLang="zh-CN" sz="2800" b="1" i="0" u="none" strike="noStrike" cap="none" normalizeH="0" baseline="0" dirty="0" smtClean="0">
                          <a:ln>
                            <a:noFill/>
                          </a:ln>
                          <a:solidFill>
                            <a:schemeClr val="tx1"/>
                          </a:solidFill>
                          <a:effectLst/>
                          <a:latin typeface="Tahoma" pitchFamily="34" charset="0"/>
                          <a:ea typeface="宋体" pitchFamily="2" charset="-122"/>
                        </a:rPr>
                        <a:t>PC</a:t>
                      </a:r>
                      <a:r>
                        <a:rPr kumimoji="1" lang="zh-CN" altLang="en-US" sz="2800" b="1" i="0" u="none" strike="noStrike" cap="none" normalizeH="0" baseline="0" dirty="0" smtClean="0">
                          <a:ln>
                            <a:noFill/>
                          </a:ln>
                          <a:solidFill>
                            <a:schemeClr val="tx1"/>
                          </a:solidFill>
                          <a:effectLst/>
                          <a:latin typeface="Tahoma" pitchFamily="34" charset="0"/>
                          <a:ea typeface="宋体" pitchFamily="2" charset="-122"/>
                        </a:rPr>
                        <a:t>上工作时是否可读可写性</a:t>
                      </a:r>
                    </a:p>
                  </a:txBody>
                  <a:tcPr marT="45717" marB="45717"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r>
              <a:tr h="720674">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FLASH</a:t>
                      </a:r>
                    </a:p>
                  </a:txBody>
                  <a:tcPr marT="45717" marB="45717" horzOverflow="overflow">
                    <a:lnL cap="flat">
                      <a:noFill/>
                    </a:lnL>
                    <a:lnR w="1905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非易失性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高</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30198">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SRAM</a:t>
                      </a:r>
                    </a:p>
                  </a:txBody>
                  <a:tcPr marT="45717" marB="45717" horzOverflow="overflow">
                    <a:lnL cap="flat">
                      <a:noFill/>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低</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30198">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DRAM</a:t>
                      </a:r>
                    </a:p>
                  </a:txBody>
                  <a:tcPr marT="45717" marB="45717" horzOverflow="overflow">
                    <a:lnL cap="flat">
                      <a:noFill/>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高</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30198">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ROM</a:t>
                      </a:r>
                    </a:p>
                  </a:txBody>
                  <a:tcPr marT="45717" marB="45717" horzOverflow="overflow">
                    <a:lnL cap="flat">
                      <a:noFill/>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非易失性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高</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可读不可写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7024">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EPROM</a:t>
                      </a:r>
                    </a:p>
                  </a:txBody>
                  <a:tcPr marT="45717" marB="45717" horzOverflow="overflow">
                    <a:lnL cap="flat">
                      <a:noFill/>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非易失性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高</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可读不可写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30198">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dirty="0" smtClean="0">
                          <a:ln>
                            <a:noFill/>
                          </a:ln>
                          <a:solidFill>
                            <a:schemeClr val="tx1"/>
                          </a:solidFill>
                          <a:effectLst/>
                          <a:latin typeface="Tahoma" pitchFamily="34" charset="0"/>
                          <a:ea typeface="宋体" pitchFamily="2" charset="-122"/>
                        </a:rPr>
                        <a:t>EEPROM</a:t>
                      </a:r>
                    </a:p>
                  </a:txBody>
                  <a:tcPr marT="45717" marB="45717" horzOverflow="overflow">
                    <a:lnL cap="flat">
                      <a:noFill/>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非易失性</a:t>
                      </a:r>
                    </a:p>
                  </a:txBody>
                  <a:tcPr marT="45717" marB="45717"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高</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1" i="0" u="none" strike="noStrike" cap="none" normalizeH="0" baseline="0" dirty="0" smtClean="0">
                          <a:ln>
                            <a:noFill/>
                          </a:ln>
                          <a:solidFill>
                            <a:schemeClr val="tx1"/>
                          </a:solidFill>
                          <a:effectLst/>
                          <a:latin typeface="Tahoma" pitchFamily="34" charset="0"/>
                          <a:ea typeface="宋体" pitchFamily="2" charset="-122"/>
                        </a:rPr>
                        <a:t>可读可写</a:t>
                      </a:r>
                    </a:p>
                  </a:txBody>
                  <a:tcPr marT="45717" marB="45717"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BE32B03-A237-4846-AA3E-BB75CE4614EF}" type="datetime3">
              <a:rPr kumimoji="0" lang="zh-CN" altLang="en-US" sz="1400" smtClean="0"/>
              <a:pPr eaLnBrk="1" hangingPunct="1"/>
              <a:t>2016年11月14日星期一</a:t>
            </a:fld>
            <a:endParaRPr kumimoji="0" lang="en-US" altLang="zh-CN" sz="1400" smtClean="0"/>
          </a:p>
        </p:txBody>
      </p:sp>
      <p:sp>
        <p:nvSpPr>
          <p:cNvPr id="7782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782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5.3 </a:t>
            </a:r>
            <a:r>
              <a:rPr lang="zh-CN" altLang="en-US" sz="2400" smtClean="0">
                <a:latin typeface="宋体" pitchFamily="2" charset="-122"/>
                <a:cs typeface="Times New Roman" pitchFamily="18" charset="0"/>
              </a:rPr>
              <a:t>半导体随机存储器</a:t>
            </a:r>
            <a:r>
              <a:rPr lang="zh-CN" altLang="en-US" sz="2400" smtClean="0">
                <a:latin typeface="宋体" pitchFamily="2" charset="-122"/>
              </a:rPr>
              <a:t>和只读存储器</a:t>
            </a:r>
            <a:endParaRPr lang="zh-CN" altLang="en-US" sz="3600" smtClean="0">
              <a:latin typeface="宋体" pitchFamily="2" charset="-122"/>
            </a:endParaRPr>
          </a:p>
        </p:txBody>
      </p:sp>
      <p:sp>
        <p:nvSpPr>
          <p:cNvPr id="417795" name="Rectangle 3"/>
          <p:cNvSpPr>
            <a:spLocks noGrp="1" noChangeArrowheads="1"/>
          </p:cNvSpPr>
          <p:nvPr>
            <p:ph type="body" idx="1"/>
          </p:nvPr>
        </p:nvSpPr>
        <p:spPr>
          <a:xfrm>
            <a:off x="365125" y="874713"/>
            <a:ext cx="8169275" cy="5221287"/>
          </a:xfrm>
        </p:spPr>
        <p:txBody>
          <a:bodyPr/>
          <a:lstStyle/>
          <a:p>
            <a:pPr eaLnBrk="1" hangingPunct="1">
              <a:buFontTx/>
              <a:buNone/>
            </a:pPr>
            <a:r>
              <a:rPr lang="en-US" altLang="zh-CN" b="1" smtClean="0">
                <a:latin typeface="Times New Roman" pitchFamily="18" charset="0"/>
              </a:rPr>
              <a:t>2.ROM</a:t>
            </a:r>
            <a:r>
              <a:rPr lang="zh-CN" altLang="en-US" b="1" smtClean="0">
                <a:latin typeface="Times New Roman" pitchFamily="18" charset="0"/>
              </a:rPr>
              <a:t>芯片</a:t>
            </a:r>
          </a:p>
          <a:p>
            <a:pPr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除去地址线、数据线、片选线外，电源线分别有</a:t>
            </a:r>
            <a:r>
              <a:rPr lang="en-US" altLang="zh-CN" b="1" smtClean="0">
                <a:latin typeface="Times New Roman" pitchFamily="18" charset="0"/>
                <a:cs typeface="Times New Roman" pitchFamily="18" charset="0"/>
              </a:rPr>
              <a:t>Vcc</a:t>
            </a:r>
            <a:r>
              <a:rPr lang="en-US" altLang="zh-CN" b="1" smtClean="0">
                <a:latin typeface="Times New Roman" pitchFamily="18" charset="0"/>
              </a:rPr>
              <a:t>──</a:t>
            </a:r>
            <a:r>
              <a:rPr lang="en-US" altLang="zh-CN" b="1" smtClean="0">
                <a:latin typeface="Times New Roman" pitchFamily="18" charset="0"/>
                <a:cs typeface="Times New Roman" pitchFamily="18" charset="0"/>
              </a:rPr>
              <a:t>+5V</a:t>
            </a:r>
            <a:r>
              <a:rPr lang="zh-CN" altLang="en-US" b="1" smtClean="0">
                <a:latin typeface="Times New Roman" pitchFamily="18" charset="0"/>
              </a:rPr>
              <a:t>（工作电源）和</a:t>
            </a:r>
            <a:r>
              <a:rPr lang="en-US" altLang="zh-CN" b="1" smtClean="0">
                <a:latin typeface="Times New Roman" pitchFamily="18" charset="0"/>
                <a:cs typeface="Times New Roman" pitchFamily="18" charset="0"/>
              </a:rPr>
              <a:t>Vpp</a:t>
            </a:r>
            <a:r>
              <a:rPr lang="en-US" altLang="zh-CN" b="1" smtClean="0">
                <a:latin typeface="Times New Roman" pitchFamily="18" charset="0"/>
              </a:rPr>
              <a:t>──</a:t>
            </a:r>
            <a:r>
              <a:rPr lang="zh-CN" altLang="en-US" b="1" smtClean="0">
                <a:latin typeface="Times New Roman" pitchFamily="18" charset="0"/>
              </a:rPr>
              <a:t>编程电源。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7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7633BB4-4EE0-4376-B5AA-E5899DD5B19B}" type="datetime3">
              <a:rPr kumimoji="0" lang="zh-CN" altLang="en-US" sz="1400" smtClean="0"/>
              <a:pPr eaLnBrk="1" hangingPunct="1"/>
              <a:t>2016年11月14日星期一</a:t>
            </a:fld>
            <a:endParaRPr kumimoji="0" lang="en-US" altLang="zh-CN" sz="1400" smtClean="0"/>
          </a:p>
        </p:txBody>
      </p:sp>
      <p:sp>
        <p:nvSpPr>
          <p:cNvPr id="7885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8852" name="Rectangle 2"/>
          <p:cNvSpPr>
            <a:spLocks noGrp="1" noChangeArrowheads="1"/>
          </p:cNvSpPr>
          <p:nvPr>
            <p:ph type="title"/>
          </p:nvPr>
        </p:nvSpPr>
        <p:spPr>
          <a:xfrm>
            <a:off x="0" y="228600"/>
            <a:ext cx="5429250" cy="446088"/>
          </a:xfrm>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421891" name="Rectangle 3"/>
          <p:cNvSpPr>
            <a:spLocks noGrp="1" noChangeArrowheads="1"/>
          </p:cNvSpPr>
          <p:nvPr>
            <p:ph type="body" idx="1"/>
          </p:nvPr>
        </p:nvSpPr>
        <p:spPr>
          <a:xfrm>
            <a:off x="307975" y="893763"/>
            <a:ext cx="8401050" cy="4876800"/>
          </a:xfrm>
        </p:spPr>
        <p:txBody>
          <a:bodyPr/>
          <a:lstStyle/>
          <a:p>
            <a:pPr eaLnBrk="1" hangingPunct="1">
              <a:buFontTx/>
              <a:buNone/>
            </a:pPr>
            <a:r>
              <a:rPr lang="en-US" altLang="zh-CN" b="1" smtClean="0">
                <a:solidFill>
                  <a:srgbClr val="990000"/>
                </a:solidFill>
                <a:latin typeface="Times New Roman" pitchFamily="18" charset="0"/>
              </a:rPr>
              <a:t>5.4.1 </a:t>
            </a:r>
            <a:r>
              <a:rPr lang="zh-CN" altLang="en-US" b="1" smtClean="0">
                <a:solidFill>
                  <a:srgbClr val="990000"/>
                </a:solidFill>
                <a:latin typeface="Times New Roman" pitchFamily="18" charset="0"/>
              </a:rPr>
              <a:t>主存容量的扩展</a:t>
            </a:r>
          </a:p>
          <a:p>
            <a:pPr eaLnBrk="1" hangingPunct="1">
              <a:buFontTx/>
              <a:buNone/>
            </a:pPr>
            <a:r>
              <a:rPr lang="zh-CN" altLang="en-US" b="1" smtClean="0">
                <a:latin typeface="宋体" pitchFamily="2" charset="-122"/>
              </a:rPr>
              <a:t>      要组成一个主存，首先要考虑选片的问题，然后就是如何把芯片连接起来的问题。根据存储器所要求的容量和选定的存储芯片的容量，就可以计算出总的芯片数，即</a:t>
            </a:r>
            <a:r>
              <a:rPr lang="zh-CN" altLang="en-US" b="1" smtClean="0">
                <a:latin typeface="Times New Roman" pitchFamily="18" charset="0"/>
              </a:rPr>
              <a:t> </a:t>
            </a:r>
          </a:p>
        </p:txBody>
      </p:sp>
      <p:grpSp>
        <p:nvGrpSpPr>
          <p:cNvPr id="421893" name="Group 5"/>
          <p:cNvGrpSpPr>
            <a:grpSpLocks/>
          </p:cNvGrpSpPr>
          <p:nvPr/>
        </p:nvGrpSpPr>
        <p:grpSpPr bwMode="auto">
          <a:xfrm>
            <a:off x="781050" y="3581400"/>
            <a:ext cx="4248150" cy="976313"/>
            <a:chOff x="348" y="2508"/>
            <a:chExt cx="2676" cy="615"/>
          </a:xfrm>
        </p:grpSpPr>
        <p:sp>
          <p:nvSpPr>
            <p:cNvPr id="78855" name="Text Box 6"/>
            <p:cNvSpPr txBox="1">
              <a:spLocks noChangeArrowheads="1"/>
            </p:cNvSpPr>
            <p:nvPr/>
          </p:nvSpPr>
          <p:spPr bwMode="auto">
            <a:xfrm>
              <a:off x="1620" y="2508"/>
              <a:ext cx="1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a:t>总容量</a:t>
              </a:r>
            </a:p>
          </p:txBody>
        </p:sp>
        <p:sp>
          <p:nvSpPr>
            <p:cNvPr id="78856" name="Line 7"/>
            <p:cNvSpPr>
              <a:spLocks noChangeShapeType="1"/>
            </p:cNvSpPr>
            <p:nvPr/>
          </p:nvSpPr>
          <p:spPr bwMode="auto">
            <a:xfrm>
              <a:off x="1572" y="2832"/>
              <a:ext cx="948"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57" name="Text Box 8"/>
            <p:cNvSpPr txBox="1">
              <a:spLocks noChangeArrowheads="1"/>
            </p:cNvSpPr>
            <p:nvPr/>
          </p:nvSpPr>
          <p:spPr bwMode="auto">
            <a:xfrm>
              <a:off x="1500" y="2796"/>
              <a:ext cx="1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a:t>芯片容量</a:t>
              </a:r>
            </a:p>
          </p:txBody>
        </p:sp>
        <p:sp>
          <p:nvSpPr>
            <p:cNvPr id="78858" name="Text Box 9"/>
            <p:cNvSpPr txBox="1">
              <a:spLocks noChangeArrowheads="1"/>
            </p:cNvSpPr>
            <p:nvPr/>
          </p:nvSpPr>
          <p:spPr bwMode="auto">
            <a:xfrm>
              <a:off x="348" y="2664"/>
              <a:ext cx="267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3200"/>
                <a:t>总片数＝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1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1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21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F30C13B-BEC3-4F2E-8F23-27686B91D733}" type="datetime3">
              <a:rPr kumimoji="0" lang="zh-CN" altLang="en-US" sz="1400" smtClean="0"/>
              <a:pPr eaLnBrk="1" hangingPunct="1"/>
              <a:t>2016年11月14日星期一</a:t>
            </a:fld>
            <a:endParaRPr kumimoji="0" lang="en-US" altLang="zh-CN" sz="1400" smtClean="0"/>
          </a:p>
        </p:txBody>
      </p:sp>
      <p:sp>
        <p:nvSpPr>
          <p:cNvPr id="7987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987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37923" name="Rectangle 3"/>
          <p:cNvSpPr>
            <a:spLocks noGrp="1" noChangeArrowheads="1"/>
          </p:cNvSpPr>
          <p:nvPr>
            <p:ph type="body" idx="1"/>
          </p:nvPr>
        </p:nvSpPr>
        <p:spPr>
          <a:xfrm>
            <a:off x="327025" y="798513"/>
            <a:ext cx="8283575" cy="5145087"/>
          </a:xfrm>
        </p:spPr>
        <p:txBody>
          <a:bodyPr/>
          <a:lstStyle/>
          <a:p>
            <a:pPr eaLnBrk="1" hangingPunct="1">
              <a:buFontTx/>
              <a:buNone/>
            </a:pPr>
            <a:r>
              <a:rPr lang="en-US" altLang="zh-CN" b="1" smtClean="0">
                <a:latin typeface="Times New Roman" pitchFamily="18" charset="0"/>
              </a:rPr>
              <a:t>1.</a:t>
            </a:r>
            <a:r>
              <a:rPr lang="zh-CN" altLang="en-US" b="1" smtClean="0">
                <a:latin typeface="Times New Roman" pitchFamily="18" charset="0"/>
              </a:rPr>
              <a:t>位扩展（扩展数据位）</a:t>
            </a:r>
          </a:p>
          <a:p>
            <a:pPr eaLnBrk="1" hangingPunct="1">
              <a:lnSpc>
                <a:spcPct val="90000"/>
              </a:lnSpc>
              <a:buFontTx/>
              <a:buNone/>
            </a:pPr>
            <a:r>
              <a:rPr lang="zh-CN" altLang="en-US" b="1" smtClean="0">
                <a:latin typeface="Times New Roman" pitchFamily="18" charset="0"/>
              </a:rPr>
              <a:t>            位扩展指只</a:t>
            </a:r>
            <a:r>
              <a:rPr lang="zh-CN" altLang="en-US" b="1" smtClean="0">
                <a:solidFill>
                  <a:srgbClr val="FF3300"/>
                </a:solidFill>
                <a:latin typeface="Times New Roman" pitchFamily="18" charset="0"/>
              </a:rPr>
              <a:t>在位数方向扩展</a:t>
            </a:r>
            <a:r>
              <a:rPr lang="zh-CN" altLang="en-US" b="1" smtClean="0">
                <a:latin typeface="Times New Roman" pitchFamily="18" charset="0"/>
              </a:rPr>
              <a:t>（加大字长），而芯片的字数和存储器的字数是一致的。位扩展的连接方式是将各存储芯片的地址线、片选线和读</a:t>
            </a:r>
            <a:r>
              <a:rPr lang="en-US" altLang="zh-CN" b="1" smtClean="0">
                <a:latin typeface="Times New Roman" pitchFamily="18" charset="0"/>
              </a:rPr>
              <a:t>/</a:t>
            </a:r>
            <a:r>
              <a:rPr lang="zh-CN" altLang="en-US" b="1" smtClean="0">
                <a:latin typeface="Times New Roman" pitchFamily="18" charset="0"/>
              </a:rPr>
              <a:t>写线相应地并联起来，而将各芯片的数据线单独列出。</a:t>
            </a:r>
          </a:p>
          <a:p>
            <a:pPr eaLnBrk="1" hangingPunct="1">
              <a:buFontTx/>
              <a:buNone/>
            </a:pPr>
            <a:r>
              <a:rPr lang="zh-CN" altLang="en-US" b="1" smtClean="0">
                <a:latin typeface="Times New Roman" pitchFamily="18" charset="0"/>
              </a:rPr>
              <a:t>            如用</a:t>
            </a:r>
            <a:r>
              <a:rPr lang="en-US" altLang="zh-CN" b="1" smtClean="0">
                <a:latin typeface="Times New Roman" pitchFamily="18" charset="0"/>
              </a:rPr>
              <a:t>64K×1</a:t>
            </a:r>
            <a:r>
              <a:rPr lang="zh-CN" altLang="en-US" b="1" smtClean="0">
                <a:latin typeface="Times New Roman" pitchFamily="18" charset="0"/>
              </a:rPr>
              <a:t>的</a:t>
            </a:r>
            <a:r>
              <a:rPr lang="en-US" altLang="zh-CN" b="1" smtClean="0">
                <a:latin typeface="Times New Roman" pitchFamily="18" charset="0"/>
              </a:rPr>
              <a:t>SRAM</a:t>
            </a:r>
            <a:r>
              <a:rPr lang="zh-CN" altLang="en-US" b="1" smtClean="0">
                <a:latin typeface="Times New Roman" pitchFamily="18" charset="0"/>
              </a:rPr>
              <a:t>芯片组成</a:t>
            </a:r>
            <a:r>
              <a:rPr lang="en-US" altLang="zh-CN" b="1" smtClean="0">
                <a:latin typeface="Times New Roman" pitchFamily="18" charset="0"/>
              </a:rPr>
              <a:t>64K×8</a:t>
            </a:r>
            <a:r>
              <a:rPr lang="zh-CN" altLang="en-US" b="1" smtClean="0">
                <a:latin typeface="Times New Roman" pitchFamily="18" charset="0"/>
              </a:rPr>
              <a:t>的存储器，需要</a:t>
            </a:r>
            <a:r>
              <a:rPr lang="en-US" altLang="zh-CN" b="1" smtClean="0">
                <a:latin typeface="Times New Roman" pitchFamily="18" charset="0"/>
              </a:rPr>
              <a:t>8</a:t>
            </a:r>
            <a:r>
              <a:rPr lang="zh-CN" altLang="en-US" b="1" smtClean="0">
                <a:latin typeface="Times New Roman" pitchFamily="18" charset="0"/>
              </a:rPr>
              <a:t>个芯片。</a:t>
            </a:r>
          </a:p>
        </p:txBody>
      </p:sp>
      <p:sp>
        <p:nvSpPr>
          <p:cNvPr id="337924" name="Text Box 4"/>
          <p:cNvSpPr txBox="1">
            <a:spLocks noChangeArrowheads="1"/>
          </p:cNvSpPr>
          <p:nvPr/>
        </p:nvSpPr>
        <p:spPr bwMode="auto">
          <a:xfrm>
            <a:off x="800100" y="4743450"/>
            <a:ext cx="74104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b="0"/>
              <a:t>                                   </a:t>
            </a:r>
            <a:r>
              <a:rPr lang="zh-CN" altLang="en-US"/>
              <a:t>容量                      地址           数据</a:t>
            </a:r>
          </a:p>
          <a:p>
            <a:pPr>
              <a:lnSpc>
                <a:spcPct val="80000"/>
              </a:lnSpc>
              <a:spcBef>
                <a:spcPct val="50000"/>
              </a:spcBef>
            </a:pPr>
            <a:r>
              <a:rPr lang="zh-CN" altLang="en-US" sz="3200"/>
              <a:t> 存储器          </a:t>
            </a:r>
            <a:r>
              <a:rPr lang="en-US" altLang="zh-CN" sz="3200"/>
              <a:t>64K×8              16           8</a:t>
            </a:r>
          </a:p>
          <a:p>
            <a:pPr>
              <a:lnSpc>
                <a:spcPct val="50000"/>
              </a:lnSpc>
              <a:spcBef>
                <a:spcPct val="50000"/>
              </a:spcBef>
            </a:pPr>
            <a:r>
              <a:rPr lang="en-US" altLang="zh-CN" sz="3200"/>
              <a:t> </a:t>
            </a:r>
            <a:r>
              <a:rPr lang="zh-CN" altLang="en-US" sz="3200"/>
              <a:t>存储芯片      </a:t>
            </a:r>
            <a:r>
              <a:rPr lang="en-US" altLang="zh-CN" sz="3200"/>
              <a:t>64K×1              16           1</a:t>
            </a:r>
            <a:endParaRPr lang="en-US" altLang="zh-CN"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P spid="33792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094EFCE-6EE3-47FF-BCCE-197C22F754C9}" type="datetime3">
              <a:rPr kumimoji="0" lang="zh-CN" altLang="en-US" sz="1400" smtClean="0"/>
              <a:pPr eaLnBrk="1" hangingPunct="1"/>
              <a:t>2016年11月14日星期一</a:t>
            </a:fld>
            <a:endParaRPr kumimoji="0" lang="en-US" altLang="zh-CN" sz="1400" smtClean="0"/>
          </a:p>
        </p:txBody>
      </p:sp>
      <p:sp>
        <p:nvSpPr>
          <p:cNvPr id="8089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090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p>
        </p:txBody>
      </p:sp>
      <p:sp>
        <p:nvSpPr>
          <p:cNvPr id="338947" name="AutoShape 3"/>
          <p:cNvSpPr>
            <a:spLocks noChangeArrowheads="1"/>
          </p:cNvSpPr>
          <p:nvPr/>
        </p:nvSpPr>
        <p:spPr bwMode="auto">
          <a:xfrm rot="5400000">
            <a:off x="4453731" y="4352132"/>
            <a:ext cx="519113" cy="361950"/>
          </a:xfrm>
          <a:prstGeom prst="rightArrow">
            <a:avLst>
              <a:gd name="adj1" fmla="val 50000"/>
              <a:gd name="adj2" fmla="val 3585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8948" name="Group 4"/>
          <p:cNvGrpSpPr>
            <a:grpSpLocks/>
          </p:cNvGrpSpPr>
          <p:nvPr/>
        </p:nvGrpSpPr>
        <p:grpSpPr bwMode="auto">
          <a:xfrm>
            <a:off x="2871788" y="4727575"/>
            <a:ext cx="3324225" cy="1482725"/>
            <a:chOff x="1809" y="2978"/>
            <a:chExt cx="2094" cy="934"/>
          </a:xfrm>
        </p:grpSpPr>
        <p:sp>
          <p:nvSpPr>
            <p:cNvPr id="80994" name="Rectangle 5"/>
            <p:cNvSpPr>
              <a:spLocks noChangeArrowheads="1"/>
            </p:cNvSpPr>
            <p:nvPr/>
          </p:nvSpPr>
          <p:spPr bwMode="auto">
            <a:xfrm>
              <a:off x="2715" y="3048"/>
              <a:ext cx="543" cy="864"/>
            </a:xfrm>
            <a:prstGeom prst="rect">
              <a:avLst/>
            </a:prstGeom>
            <a:solidFill>
              <a:srgbClr val="F6D3B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64K×8</a:t>
              </a:r>
            </a:p>
            <a:p>
              <a:pPr algn="ctr" eaLnBrk="0" hangingPunct="0"/>
              <a:r>
                <a:rPr lang="en-US" altLang="zh-CN" sz="2000" b="0"/>
                <a:t> </a:t>
              </a:r>
              <a:r>
                <a:rPr lang="zh-CN" altLang="en-US" sz="2000" b="0"/>
                <a:t>芯片组 </a:t>
              </a:r>
            </a:p>
          </p:txBody>
        </p:sp>
        <p:sp>
          <p:nvSpPr>
            <p:cNvPr id="80995" name="Line 6"/>
            <p:cNvSpPr>
              <a:spLocks noChangeShapeType="1"/>
            </p:cNvSpPr>
            <p:nvPr/>
          </p:nvSpPr>
          <p:spPr bwMode="auto">
            <a:xfrm flipH="1">
              <a:off x="3266" y="3247"/>
              <a:ext cx="260" cy="0"/>
            </a:xfrm>
            <a:prstGeom prst="line">
              <a:avLst/>
            </a:prstGeom>
            <a:noFill/>
            <a:ln w="1905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6" name="Line 7"/>
            <p:cNvSpPr>
              <a:spLocks noChangeShapeType="1"/>
            </p:cNvSpPr>
            <p:nvPr/>
          </p:nvSpPr>
          <p:spPr bwMode="auto">
            <a:xfrm rot="10800000">
              <a:off x="3266" y="3713"/>
              <a:ext cx="260" cy="0"/>
            </a:xfrm>
            <a:prstGeom prst="line">
              <a:avLst/>
            </a:prstGeom>
            <a:noFill/>
            <a:ln w="1905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7" name="AutoShape 8"/>
            <p:cNvSpPr>
              <a:spLocks noChangeArrowheads="1"/>
            </p:cNvSpPr>
            <p:nvPr/>
          </p:nvSpPr>
          <p:spPr bwMode="auto">
            <a:xfrm>
              <a:off x="2455" y="3181"/>
              <a:ext cx="256" cy="133"/>
            </a:xfrm>
            <a:prstGeom prst="rightArrow">
              <a:avLst>
                <a:gd name="adj1" fmla="val 50000"/>
                <a:gd name="adj2" fmla="val 4812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8" name="AutoShape 9"/>
            <p:cNvSpPr>
              <a:spLocks noChangeArrowheads="1"/>
            </p:cNvSpPr>
            <p:nvPr/>
          </p:nvSpPr>
          <p:spPr bwMode="auto">
            <a:xfrm>
              <a:off x="2455" y="3646"/>
              <a:ext cx="260" cy="133"/>
            </a:xfrm>
            <a:prstGeom prst="leftRightArrow">
              <a:avLst>
                <a:gd name="adj1" fmla="val 50000"/>
                <a:gd name="adj2" fmla="val 39098"/>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9" name="Text Box 10"/>
            <p:cNvSpPr txBox="1">
              <a:spLocks noChangeArrowheads="1"/>
            </p:cNvSpPr>
            <p:nvPr/>
          </p:nvSpPr>
          <p:spPr bwMode="auto">
            <a:xfrm>
              <a:off x="1809" y="3116"/>
              <a:ext cx="7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r>
                <a:rPr lang="zh-CN" altLang="en-US" sz="2000"/>
                <a:t>～</a:t>
              </a:r>
              <a:r>
                <a:rPr lang="en-US" altLang="zh-CN" sz="2000"/>
                <a:t>A</a:t>
              </a:r>
              <a:r>
                <a:rPr lang="en-US" altLang="zh-CN" sz="2000" baseline="-10000"/>
                <a:t>0</a:t>
              </a:r>
              <a:endParaRPr lang="en-US" altLang="zh-CN" sz="2000"/>
            </a:p>
          </p:txBody>
        </p:sp>
        <p:sp>
          <p:nvSpPr>
            <p:cNvPr id="81000" name="Text Box 11"/>
            <p:cNvSpPr txBox="1">
              <a:spLocks noChangeArrowheads="1"/>
            </p:cNvSpPr>
            <p:nvPr/>
          </p:nvSpPr>
          <p:spPr bwMode="auto">
            <a:xfrm>
              <a:off x="1833" y="3573"/>
              <a:ext cx="7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r>
                <a:rPr lang="zh-CN" altLang="en-US" sz="2000"/>
                <a:t>～</a:t>
              </a:r>
              <a:r>
                <a:rPr lang="en-US" altLang="zh-CN" sz="2000"/>
                <a:t>D</a:t>
              </a:r>
              <a:r>
                <a:rPr lang="en-US" altLang="zh-CN" sz="2000" baseline="-10000"/>
                <a:t>0</a:t>
              </a:r>
              <a:endParaRPr lang="en-US" altLang="zh-CN" sz="2000"/>
            </a:p>
          </p:txBody>
        </p:sp>
        <p:sp>
          <p:nvSpPr>
            <p:cNvPr id="81001" name="Text Box 12"/>
            <p:cNvSpPr txBox="1">
              <a:spLocks noChangeArrowheads="1"/>
            </p:cNvSpPr>
            <p:nvPr/>
          </p:nvSpPr>
          <p:spPr bwMode="auto">
            <a:xfrm>
              <a:off x="3513" y="2978"/>
              <a:ext cx="3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a:t>
              </a:r>
            </a:p>
            <a:p>
              <a:pPr>
                <a:lnSpc>
                  <a:spcPct val="20000"/>
                </a:lnSpc>
                <a:spcBef>
                  <a:spcPct val="50000"/>
                </a:spcBef>
              </a:pPr>
              <a:r>
                <a:rPr lang="en-US" altLang="zh-CN" sz="2000"/>
                <a:t>CS</a:t>
              </a:r>
            </a:p>
          </p:txBody>
        </p:sp>
        <p:sp>
          <p:nvSpPr>
            <p:cNvPr id="81002" name="Text Box 13"/>
            <p:cNvSpPr txBox="1">
              <a:spLocks noChangeArrowheads="1"/>
            </p:cNvSpPr>
            <p:nvPr/>
          </p:nvSpPr>
          <p:spPr bwMode="auto">
            <a:xfrm>
              <a:off x="3513" y="3443"/>
              <a:ext cx="3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WE</a:t>
              </a:r>
            </a:p>
          </p:txBody>
        </p:sp>
      </p:grpSp>
      <p:grpSp>
        <p:nvGrpSpPr>
          <p:cNvPr id="338958" name="Group 14"/>
          <p:cNvGrpSpPr>
            <a:grpSpLocks/>
          </p:cNvGrpSpPr>
          <p:nvPr/>
        </p:nvGrpSpPr>
        <p:grpSpPr bwMode="auto">
          <a:xfrm>
            <a:off x="1187450" y="647700"/>
            <a:ext cx="6951663" cy="3729038"/>
            <a:chOff x="748" y="408"/>
            <a:chExt cx="4379" cy="2349"/>
          </a:xfrm>
        </p:grpSpPr>
        <p:sp>
          <p:nvSpPr>
            <p:cNvPr id="80904" name="Text Box 15"/>
            <p:cNvSpPr txBox="1">
              <a:spLocks noChangeArrowheads="1"/>
            </p:cNvSpPr>
            <p:nvPr/>
          </p:nvSpPr>
          <p:spPr bwMode="auto">
            <a:xfrm>
              <a:off x="4648" y="419"/>
              <a:ext cx="4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a:t>
              </a:r>
            </a:p>
            <a:p>
              <a:pPr>
                <a:lnSpc>
                  <a:spcPct val="20000"/>
                </a:lnSpc>
                <a:spcBef>
                  <a:spcPct val="50000"/>
                </a:spcBef>
              </a:pPr>
              <a:r>
                <a:rPr lang="en-US" altLang="zh-CN" sz="2000"/>
                <a:t>CS</a:t>
              </a:r>
            </a:p>
          </p:txBody>
        </p:sp>
        <p:sp>
          <p:nvSpPr>
            <p:cNvPr id="80905" name="Text Box 16"/>
            <p:cNvSpPr txBox="1">
              <a:spLocks noChangeArrowheads="1"/>
            </p:cNvSpPr>
            <p:nvPr/>
          </p:nvSpPr>
          <p:spPr bwMode="auto">
            <a:xfrm>
              <a:off x="3941" y="796"/>
              <a:ext cx="31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endParaRPr lang="zh-CN" altLang="zh-CN" b="0"/>
            </a:p>
          </p:txBody>
        </p:sp>
        <p:sp>
          <p:nvSpPr>
            <p:cNvPr id="80906" name="Rectangle 17"/>
            <p:cNvSpPr>
              <a:spLocks noChangeArrowheads="1"/>
            </p:cNvSpPr>
            <p:nvPr/>
          </p:nvSpPr>
          <p:spPr bwMode="auto">
            <a:xfrm>
              <a:off x="3941" y="613"/>
              <a:ext cx="559"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7" name="Rectangle 18"/>
            <p:cNvSpPr>
              <a:spLocks noChangeArrowheads="1"/>
            </p:cNvSpPr>
            <p:nvPr/>
          </p:nvSpPr>
          <p:spPr bwMode="auto">
            <a:xfrm>
              <a:off x="3622" y="705"/>
              <a:ext cx="559"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8" name="Rectangle 19"/>
            <p:cNvSpPr>
              <a:spLocks noChangeArrowheads="1"/>
            </p:cNvSpPr>
            <p:nvPr/>
          </p:nvSpPr>
          <p:spPr bwMode="auto">
            <a:xfrm>
              <a:off x="3302" y="796"/>
              <a:ext cx="559"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9" name="Rectangle 20"/>
            <p:cNvSpPr>
              <a:spLocks noChangeArrowheads="1"/>
            </p:cNvSpPr>
            <p:nvPr/>
          </p:nvSpPr>
          <p:spPr bwMode="auto">
            <a:xfrm>
              <a:off x="2983" y="887"/>
              <a:ext cx="559"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0" name="Rectangle 21"/>
            <p:cNvSpPr>
              <a:spLocks noChangeArrowheads="1"/>
            </p:cNvSpPr>
            <p:nvPr/>
          </p:nvSpPr>
          <p:spPr bwMode="auto">
            <a:xfrm>
              <a:off x="2663" y="978"/>
              <a:ext cx="559"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1" name="Rectangle 22"/>
            <p:cNvSpPr>
              <a:spLocks noChangeArrowheads="1"/>
            </p:cNvSpPr>
            <p:nvPr/>
          </p:nvSpPr>
          <p:spPr bwMode="auto">
            <a:xfrm>
              <a:off x="2344" y="1070"/>
              <a:ext cx="559"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2" name="Rectangle 23"/>
            <p:cNvSpPr>
              <a:spLocks noChangeArrowheads="1"/>
            </p:cNvSpPr>
            <p:nvPr/>
          </p:nvSpPr>
          <p:spPr bwMode="auto">
            <a:xfrm>
              <a:off x="2024" y="1161"/>
              <a:ext cx="559" cy="4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3" name="Rectangle 24"/>
            <p:cNvSpPr>
              <a:spLocks noChangeArrowheads="1"/>
            </p:cNvSpPr>
            <p:nvPr/>
          </p:nvSpPr>
          <p:spPr bwMode="auto">
            <a:xfrm>
              <a:off x="1705" y="1252"/>
              <a:ext cx="559"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4" name="Line 25"/>
            <p:cNvSpPr>
              <a:spLocks noChangeShapeType="1"/>
            </p:cNvSpPr>
            <p:nvPr/>
          </p:nvSpPr>
          <p:spPr bwMode="auto">
            <a:xfrm>
              <a:off x="1226" y="1344"/>
              <a:ext cx="47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5" name="Line 26"/>
            <p:cNvSpPr>
              <a:spLocks noChangeShapeType="1"/>
            </p:cNvSpPr>
            <p:nvPr/>
          </p:nvSpPr>
          <p:spPr bwMode="auto">
            <a:xfrm>
              <a:off x="1226" y="1617"/>
              <a:ext cx="47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Line 27"/>
            <p:cNvSpPr>
              <a:spLocks noChangeShapeType="1"/>
            </p:cNvSpPr>
            <p:nvPr/>
          </p:nvSpPr>
          <p:spPr bwMode="auto">
            <a:xfrm>
              <a:off x="1226" y="1982"/>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7" name="Line 28"/>
            <p:cNvSpPr>
              <a:spLocks noChangeShapeType="1"/>
            </p:cNvSpPr>
            <p:nvPr/>
          </p:nvSpPr>
          <p:spPr bwMode="auto">
            <a:xfrm>
              <a:off x="1226" y="2074"/>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8" name="Line 29"/>
            <p:cNvSpPr>
              <a:spLocks noChangeShapeType="1"/>
            </p:cNvSpPr>
            <p:nvPr/>
          </p:nvSpPr>
          <p:spPr bwMode="auto">
            <a:xfrm>
              <a:off x="1226" y="2165"/>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9" name="Line 30"/>
            <p:cNvSpPr>
              <a:spLocks noChangeShapeType="1"/>
            </p:cNvSpPr>
            <p:nvPr/>
          </p:nvSpPr>
          <p:spPr bwMode="auto">
            <a:xfrm>
              <a:off x="1226" y="2256"/>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Line 31"/>
            <p:cNvSpPr>
              <a:spLocks noChangeShapeType="1"/>
            </p:cNvSpPr>
            <p:nvPr/>
          </p:nvSpPr>
          <p:spPr bwMode="auto">
            <a:xfrm>
              <a:off x="1226" y="2348"/>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Line 32"/>
            <p:cNvSpPr>
              <a:spLocks noChangeShapeType="1"/>
            </p:cNvSpPr>
            <p:nvPr/>
          </p:nvSpPr>
          <p:spPr bwMode="auto">
            <a:xfrm>
              <a:off x="1226" y="2439"/>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2" name="Line 33"/>
            <p:cNvSpPr>
              <a:spLocks noChangeShapeType="1"/>
            </p:cNvSpPr>
            <p:nvPr/>
          </p:nvSpPr>
          <p:spPr bwMode="auto">
            <a:xfrm>
              <a:off x="1226" y="2530"/>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3" name="Line 34"/>
            <p:cNvSpPr>
              <a:spLocks noChangeShapeType="1"/>
            </p:cNvSpPr>
            <p:nvPr/>
          </p:nvSpPr>
          <p:spPr bwMode="auto">
            <a:xfrm>
              <a:off x="1226" y="2621"/>
              <a:ext cx="34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4" name="Line 35"/>
            <p:cNvSpPr>
              <a:spLocks noChangeShapeType="1"/>
            </p:cNvSpPr>
            <p:nvPr/>
          </p:nvSpPr>
          <p:spPr bwMode="auto">
            <a:xfrm flipV="1">
              <a:off x="2264" y="705"/>
              <a:ext cx="2236"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Line 36"/>
            <p:cNvSpPr>
              <a:spLocks noChangeShapeType="1"/>
            </p:cNvSpPr>
            <p:nvPr/>
          </p:nvSpPr>
          <p:spPr bwMode="auto">
            <a:xfrm flipV="1">
              <a:off x="2264" y="796"/>
              <a:ext cx="2236" cy="6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6" name="Line 37"/>
            <p:cNvSpPr>
              <a:spLocks noChangeShapeType="1"/>
            </p:cNvSpPr>
            <p:nvPr/>
          </p:nvSpPr>
          <p:spPr bwMode="auto">
            <a:xfrm>
              <a:off x="4500" y="705"/>
              <a:ext cx="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7" name="Line 38"/>
            <p:cNvSpPr>
              <a:spLocks noChangeShapeType="1"/>
            </p:cNvSpPr>
            <p:nvPr/>
          </p:nvSpPr>
          <p:spPr bwMode="auto">
            <a:xfrm>
              <a:off x="4500" y="796"/>
              <a:ext cx="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8" name="Line 39"/>
            <p:cNvSpPr>
              <a:spLocks noChangeShapeType="1"/>
            </p:cNvSpPr>
            <p:nvPr/>
          </p:nvSpPr>
          <p:spPr bwMode="auto">
            <a:xfrm flipV="1">
              <a:off x="1216" y="682"/>
              <a:ext cx="2186" cy="6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9" name="Line 40"/>
            <p:cNvSpPr>
              <a:spLocks noChangeShapeType="1"/>
            </p:cNvSpPr>
            <p:nvPr/>
          </p:nvSpPr>
          <p:spPr bwMode="auto">
            <a:xfrm>
              <a:off x="3382" y="682"/>
              <a:ext cx="5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0" name="Line 41"/>
            <p:cNvSpPr>
              <a:spLocks noChangeShapeType="1"/>
            </p:cNvSpPr>
            <p:nvPr/>
          </p:nvSpPr>
          <p:spPr bwMode="auto">
            <a:xfrm>
              <a:off x="3088" y="773"/>
              <a:ext cx="5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1" name="Line 42"/>
            <p:cNvSpPr>
              <a:spLocks noChangeShapeType="1"/>
            </p:cNvSpPr>
            <p:nvPr/>
          </p:nvSpPr>
          <p:spPr bwMode="auto">
            <a:xfrm>
              <a:off x="2793" y="864"/>
              <a:ext cx="50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2" name="Line 43"/>
            <p:cNvSpPr>
              <a:spLocks noChangeShapeType="1"/>
            </p:cNvSpPr>
            <p:nvPr/>
          </p:nvSpPr>
          <p:spPr bwMode="auto">
            <a:xfrm>
              <a:off x="1595" y="1229"/>
              <a:ext cx="4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3" name="Line 44"/>
            <p:cNvSpPr>
              <a:spLocks noChangeShapeType="1"/>
            </p:cNvSpPr>
            <p:nvPr/>
          </p:nvSpPr>
          <p:spPr bwMode="auto">
            <a:xfrm>
              <a:off x="1885" y="1138"/>
              <a:ext cx="4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4" name="Line 45"/>
            <p:cNvSpPr>
              <a:spLocks noChangeShapeType="1"/>
            </p:cNvSpPr>
            <p:nvPr/>
          </p:nvSpPr>
          <p:spPr bwMode="auto">
            <a:xfrm>
              <a:off x="2194" y="1047"/>
              <a:ext cx="4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5" name="Line 46"/>
            <p:cNvSpPr>
              <a:spLocks noChangeShapeType="1"/>
            </p:cNvSpPr>
            <p:nvPr/>
          </p:nvSpPr>
          <p:spPr bwMode="auto">
            <a:xfrm>
              <a:off x="2504" y="956"/>
              <a:ext cx="4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6" name="Text Box 47"/>
            <p:cNvSpPr txBox="1">
              <a:spLocks noChangeArrowheads="1"/>
            </p:cNvSpPr>
            <p:nvPr/>
          </p:nvSpPr>
          <p:spPr bwMode="auto">
            <a:xfrm>
              <a:off x="946" y="1195"/>
              <a:ext cx="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0</a:t>
              </a:r>
              <a:endParaRPr lang="en-US" altLang="zh-CN" sz="2000"/>
            </a:p>
          </p:txBody>
        </p:sp>
        <p:sp>
          <p:nvSpPr>
            <p:cNvPr id="80937" name="Text Box 48"/>
            <p:cNvSpPr txBox="1">
              <a:spLocks noChangeArrowheads="1"/>
            </p:cNvSpPr>
            <p:nvPr/>
          </p:nvSpPr>
          <p:spPr bwMode="auto">
            <a:xfrm>
              <a:off x="916" y="1469"/>
              <a:ext cx="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endParaRPr lang="en-US" altLang="zh-CN" sz="2000"/>
            </a:p>
          </p:txBody>
        </p:sp>
        <p:sp>
          <p:nvSpPr>
            <p:cNvPr id="80938" name="Text Box 49"/>
            <p:cNvSpPr txBox="1">
              <a:spLocks noChangeArrowheads="1"/>
            </p:cNvSpPr>
            <p:nvPr/>
          </p:nvSpPr>
          <p:spPr bwMode="auto">
            <a:xfrm>
              <a:off x="956" y="1857"/>
              <a:ext cx="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0</a:t>
              </a:r>
              <a:endParaRPr lang="en-US" altLang="zh-CN" sz="2000"/>
            </a:p>
          </p:txBody>
        </p:sp>
        <p:sp>
          <p:nvSpPr>
            <p:cNvPr id="80939" name="Text Box 50"/>
            <p:cNvSpPr txBox="1">
              <a:spLocks noChangeArrowheads="1"/>
            </p:cNvSpPr>
            <p:nvPr/>
          </p:nvSpPr>
          <p:spPr bwMode="auto">
            <a:xfrm>
              <a:off x="966" y="2507"/>
              <a:ext cx="8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endParaRPr lang="en-US" altLang="zh-CN" sz="2000"/>
            </a:p>
          </p:txBody>
        </p:sp>
        <p:sp>
          <p:nvSpPr>
            <p:cNvPr id="80940" name="Text Box 51"/>
            <p:cNvSpPr txBox="1">
              <a:spLocks noChangeArrowheads="1"/>
            </p:cNvSpPr>
            <p:nvPr/>
          </p:nvSpPr>
          <p:spPr bwMode="auto">
            <a:xfrm>
              <a:off x="4626" y="592"/>
              <a:ext cx="47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WE</a:t>
              </a:r>
            </a:p>
          </p:txBody>
        </p:sp>
        <p:sp>
          <p:nvSpPr>
            <p:cNvPr id="80941" name="Text Box 52"/>
            <p:cNvSpPr txBox="1">
              <a:spLocks noChangeArrowheads="1"/>
            </p:cNvSpPr>
            <p:nvPr/>
          </p:nvSpPr>
          <p:spPr bwMode="auto">
            <a:xfrm>
              <a:off x="1695" y="1344"/>
              <a:ext cx="7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64K×1</a:t>
              </a:r>
            </a:p>
          </p:txBody>
        </p:sp>
        <p:sp>
          <p:nvSpPr>
            <p:cNvPr id="80942" name="Text Box 53"/>
            <p:cNvSpPr txBox="1">
              <a:spLocks noChangeArrowheads="1"/>
            </p:cNvSpPr>
            <p:nvPr/>
          </p:nvSpPr>
          <p:spPr bwMode="auto">
            <a:xfrm>
              <a:off x="2073" y="1195"/>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1</a:t>
              </a:r>
            </a:p>
          </p:txBody>
        </p:sp>
        <p:sp>
          <p:nvSpPr>
            <p:cNvPr id="80943" name="Text Box 54"/>
            <p:cNvSpPr txBox="1">
              <a:spLocks noChangeArrowheads="1"/>
            </p:cNvSpPr>
            <p:nvPr/>
          </p:nvSpPr>
          <p:spPr bwMode="auto">
            <a:xfrm>
              <a:off x="2382" y="1104"/>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2</a:t>
              </a:r>
            </a:p>
          </p:txBody>
        </p:sp>
        <p:sp>
          <p:nvSpPr>
            <p:cNvPr id="80944" name="Text Box 55"/>
            <p:cNvSpPr txBox="1">
              <a:spLocks noChangeArrowheads="1"/>
            </p:cNvSpPr>
            <p:nvPr/>
          </p:nvSpPr>
          <p:spPr bwMode="auto">
            <a:xfrm>
              <a:off x="2692" y="1013"/>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3</a:t>
              </a:r>
            </a:p>
          </p:txBody>
        </p:sp>
        <p:sp>
          <p:nvSpPr>
            <p:cNvPr id="80945" name="Text Box 56"/>
            <p:cNvSpPr txBox="1">
              <a:spLocks noChangeArrowheads="1"/>
            </p:cNvSpPr>
            <p:nvPr/>
          </p:nvSpPr>
          <p:spPr bwMode="auto">
            <a:xfrm>
              <a:off x="3001" y="921"/>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4</a:t>
              </a:r>
            </a:p>
          </p:txBody>
        </p:sp>
        <p:sp>
          <p:nvSpPr>
            <p:cNvPr id="80946" name="Text Box 57"/>
            <p:cNvSpPr txBox="1">
              <a:spLocks noChangeArrowheads="1"/>
            </p:cNvSpPr>
            <p:nvPr/>
          </p:nvSpPr>
          <p:spPr bwMode="auto">
            <a:xfrm>
              <a:off x="3330" y="830"/>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5</a:t>
              </a:r>
            </a:p>
          </p:txBody>
        </p:sp>
        <p:sp>
          <p:nvSpPr>
            <p:cNvPr id="80947" name="Text Box 58"/>
            <p:cNvSpPr txBox="1">
              <a:spLocks noChangeArrowheads="1"/>
            </p:cNvSpPr>
            <p:nvPr/>
          </p:nvSpPr>
          <p:spPr bwMode="auto">
            <a:xfrm>
              <a:off x="3630" y="739"/>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6</a:t>
              </a:r>
            </a:p>
          </p:txBody>
        </p:sp>
        <p:sp>
          <p:nvSpPr>
            <p:cNvPr id="80948" name="Text Box 59"/>
            <p:cNvSpPr txBox="1">
              <a:spLocks noChangeArrowheads="1"/>
            </p:cNvSpPr>
            <p:nvPr/>
          </p:nvSpPr>
          <p:spPr bwMode="auto">
            <a:xfrm>
              <a:off x="3959" y="648"/>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7</a:t>
              </a:r>
            </a:p>
          </p:txBody>
        </p:sp>
        <p:sp>
          <p:nvSpPr>
            <p:cNvPr id="80949" name="Text Box 60"/>
            <p:cNvSpPr txBox="1">
              <a:spLocks noChangeArrowheads="1"/>
            </p:cNvSpPr>
            <p:nvPr/>
          </p:nvSpPr>
          <p:spPr bwMode="auto">
            <a:xfrm>
              <a:off x="4279" y="556"/>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8</a:t>
              </a:r>
            </a:p>
          </p:txBody>
        </p:sp>
        <p:sp>
          <p:nvSpPr>
            <p:cNvPr id="80950" name="Text Box 61"/>
            <p:cNvSpPr txBox="1">
              <a:spLocks noChangeArrowheads="1"/>
            </p:cNvSpPr>
            <p:nvPr/>
          </p:nvSpPr>
          <p:spPr bwMode="auto">
            <a:xfrm>
              <a:off x="2004" y="1515"/>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1" name="Text Box 62"/>
            <p:cNvSpPr txBox="1">
              <a:spLocks noChangeArrowheads="1"/>
            </p:cNvSpPr>
            <p:nvPr/>
          </p:nvSpPr>
          <p:spPr bwMode="auto">
            <a:xfrm>
              <a:off x="2324" y="1423"/>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2" name="Text Box 63"/>
            <p:cNvSpPr txBox="1">
              <a:spLocks noChangeArrowheads="1"/>
            </p:cNvSpPr>
            <p:nvPr/>
          </p:nvSpPr>
          <p:spPr bwMode="auto">
            <a:xfrm>
              <a:off x="2643" y="1332"/>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3" name="Text Box 64"/>
            <p:cNvSpPr txBox="1">
              <a:spLocks noChangeArrowheads="1"/>
            </p:cNvSpPr>
            <p:nvPr/>
          </p:nvSpPr>
          <p:spPr bwMode="auto">
            <a:xfrm>
              <a:off x="2973" y="1241"/>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4" name="Text Box 65"/>
            <p:cNvSpPr txBox="1">
              <a:spLocks noChangeArrowheads="1"/>
            </p:cNvSpPr>
            <p:nvPr/>
          </p:nvSpPr>
          <p:spPr bwMode="auto">
            <a:xfrm>
              <a:off x="3282" y="1150"/>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5" name="Text Box 66"/>
            <p:cNvSpPr txBox="1">
              <a:spLocks noChangeArrowheads="1"/>
            </p:cNvSpPr>
            <p:nvPr/>
          </p:nvSpPr>
          <p:spPr bwMode="auto">
            <a:xfrm>
              <a:off x="3612" y="1058"/>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6" name="Text Box 67"/>
            <p:cNvSpPr txBox="1">
              <a:spLocks noChangeArrowheads="1"/>
            </p:cNvSpPr>
            <p:nvPr/>
          </p:nvSpPr>
          <p:spPr bwMode="auto">
            <a:xfrm>
              <a:off x="3921" y="967"/>
              <a:ext cx="5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7" name="Text Box 68"/>
            <p:cNvSpPr txBox="1">
              <a:spLocks noChangeArrowheads="1"/>
            </p:cNvSpPr>
            <p:nvPr/>
          </p:nvSpPr>
          <p:spPr bwMode="auto">
            <a:xfrm>
              <a:off x="4240" y="876"/>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b="0"/>
                <a:t>I/O</a:t>
              </a:r>
            </a:p>
          </p:txBody>
        </p:sp>
        <p:sp>
          <p:nvSpPr>
            <p:cNvPr id="80958" name="Text Box 69"/>
            <p:cNvSpPr txBox="1">
              <a:spLocks noChangeArrowheads="1"/>
            </p:cNvSpPr>
            <p:nvPr/>
          </p:nvSpPr>
          <p:spPr bwMode="auto">
            <a:xfrm>
              <a:off x="3688" y="1843"/>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59" name="Text Box 70"/>
            <p:cNvSpPr txBox="1">
              <a:spLocks noChangeArrowheads="1"/>
            </p:cNvSpPr>
            <p:nvPr/>
          </p:nvSpPr>
          <p:spPr bwMode="auto">
            <a:xfrm>
              <a:off x="4007" y="1751"/>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0" name="Text Box 71"/>
            <p:cNvSpPr txBox="1">
              <a:spLocks noChangeArrowheads="1"/>
            </p:cNvSpPr>
            <p:nvPr/>
          </p:nvSpPr>
          <p:spPr bwMode="auto">
            <a:xfrm>
              <a:off x="4326" y="1660"/>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1" name="Text Box 72"/>
            <p:cNvSpPr txBox="1">
              <a:spLocks noChangeArrowheads="1"/>
            </p:cNvSpPr>
            <p:nvPr/>
          </p:nvSpPr>
          <p:spPr bwMode="auto">
            <a:xfrm>
              <a:off x="3368" y="1934"/>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2" name="Text Box 73"/>
            <p:cNvSpPr txBox="1">
              <a:spLocks noChangeArrowheads="1"/>
            </p:cNvSpPr>
            <p:nvPr/>
          </p:nvSpPr>
          <p:spPr bwMode="auto">
            <a:xfrm>
              <a:off x="3049" y="2025"/>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3" name="Text Box 74"/>
            <p:cNvSpPr txBox="1">
              <a:spLocks noChangeArrowheads="1"/>
            </p:cNvSpPr>
            <p:nvPr/>
          </p:nvSpPr>
          <p:spPr bwMode="auto">
            <a:xfrm>
              <a:off x="2729" y="2117"/>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4" name="Text Box 75"/>
            <p:cNvSpPr txBox="1">
              <a:spLocks noChangeArrowheads="1"/>
            </p:cNvSpPr>
            <p:nvPr/>
          </p:nvSpPr>
          <p:spPr bwMode="auto">
            <a:xfrm>
              <a:off x="2410" y="2208"/>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5" name="Text Box 76"/>
            <p:cNvSpPr txBox="1">
              <a:spLocks noChangeArrowheads="1"/>
            </p:cNvSpPr>
            <p:nvPr/>
          </p:nvSpPr>
          <p:spPr bwMode="auto">
            <a:xfrm>
              <a:off x="2090" y="2299"/>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6" name="Text Box 77"/>
            <p:cNvSpPr txBox="1">
              <a:spLocks noChangeArrowheads="1"/>
            </p:cNvSpPr>
            <p:nvPr/>
          </p:nvSpPr>
          <p:spPr bwMode="auto">
            <a:xfrm>
              <a:off x="2490" y="1044"/>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7" name="Text Box 78"/>
            <p:cNvSpPr txBox="1">
              <a:spLocks noChangeArrowheads="1"/>
            </p:cNvSpPr>
            <p:nvPr/>
          </p:nvSpPr>
          <p:spPr bwMode="auto">
            <a:xfrm>
              <a:off x="3448" y="758"/>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8" name="Text Box 79"/>
            <p:cNvSpPr txBox="1">
              <a:spLocks noChangeArrowheads="1"/>
            </p:cNvSpPr>
            <p:nvPr/>
          </p:nvSpPr>
          <p:spPr bwMode="auto">
            <a:xfrm>
              <a:off x="3133" y="844"/>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69" name="Text Box 80"/>
            <p:cNvSpPr txBox="1">
              <a:spLocks noChangeArrowheads="1"/>
            </p:cNvSpPr>
            <p:nvPr/>
          </p:nvSpPr>
          <p:spPr bwMode="auto">
            <a:xfrm>
              <a:off x="4091" y="571"/>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0" name="Text Box 81"/>
            <p:cNvSpPr txBox="1">
              <a:spLocks noChangeArrowheads="1"/>
            </p:cNvSpPr>
            <p:nvPr/>
          </p:nvSpPr>
          <p:spPr bwMode="auto">
            <a:xfrm>
              <a:off x="4411" y="408"/>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1" name="Text Box 82"/>
            <p:cNvSpPr txBox="1">
              <a:spLocks noChangeArrowheads="1"/>
            </p:cNvSpPr>
            <p:nvPr/>
          </p:nvSpPr>
          <p:spPr bwMode="auto">
            <a:xfrm>
              <a:off x="3448" y="669"/>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2" name="Text Box 83"/>
            <p:cNvSpPr txBox="1">
              <a:spLocks noChangeArrowheads="1"/>
            </p:cNvSpPr>
            <p:nvPr/>
          </p:nvSpPr>
          <p:spPr bwMode="auto">
            <a:xfrm>
              <a:off x="3764" y="681"/>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3" name="Text Box 84"/>
            <p:cNvSpPr txBox="1">
              <a:spLocks noChangeArrowheads="1"/>
            </p:cNvSpPr>
            <p:nvPr/>
          </p:nvSpPr>
          <p:spPr bwMode="auto">
            <a:xfrm>
              <a:off x="2170" y="1136"/>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4" name="Text Box 85"/>
            <p:cNvSpPr txBox="1">
              <a:spLocks noChangeArrowheads="1"/>
            </p:cNvSpPr>
            <p:nvPr/>
          </p:nvSpPr>
          <p:spPr bwMode="auto">
            <a:xfrm>
              <a:off x="2804" y="832"/>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5" name="Text Box 86"/>
            <p:cNvSpPr txBox="1">
              <a:spLocks noChangeArrowheads="1"/>
            </p:cNvSpPr>
            <p:nvPr/>
          </p:nvSpPr>
          <p:spPr bwMode="auto">
            <a:xfrm>
              <a:off x="3767" y="572"/>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6" name="Text Box 87"/>
            <p:cNvSpPr txBox="1">
              <a:spLocks noChangeArrowheads="1"/>
            </p:cNvSpPr>
            <p:nvPr/>
          </p:nvSpPr>
          <p:spPr bwMode="auto">
            <a:xfrm>
              <a:off x="4099" y="475"/>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7" name="Text Box 88"/>
            <p:cNvSpPr txBox="1">
              <a:spLocks noChangeArrowheads="1"/>
            </p:cNvSpPr>
            <p:nvPr/>
          </p:nvSpPr>
          <p:spPr bwMode="auto">
            <a:xfrm>
              <a:off x="2170" y="1029"/>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8" name="Text Box 89"/>
            <p:cNvSpPr txBox="1">
              <a:spLocks noChangeArrowheads="1"/>
            </p:cNvSpPr>
            <p:nvPr/>
          </p:nvSpPr>
          <p:spPr bwMode="auto">
            <a:xfrm>
              <a:off x="2490" y="943"/>
              <a:ext cx="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79" name="Text Box 90"/>
            <p:cNvSpPr txBox="1">
              <a:spLocks noChangeArrowheads="1"/>
            </p:cNvSpPr>
            <p:nvPr/>
          </p:nvSpPr>
          <p:spPr bwMode="auto">
            <a:xfrm>
              <a:off x="2809" y="948"/>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80" name="Text Box 91"/>
            <p:cNvSpPr txBox="1">
              <a:spLocks noChangeArrowheads="1"/>
            </p:cNvSpPr>
            <p:nvPr/>
          </p:nvSpPr>
          <p:spPr bwMode="auto">
            <a:xfrm>
              <a:off x="971" y="1334"/>
              <a:ext cx="385"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zh-CN" sz="2800" b="0"/>
                <a:t>…</a:t>
              </a:r>
              <a:endParaRPr lang="en-US" altLang="zh-CN" sz="2800" b="0"/>
            </a:p>
          </p:txBody>
        </p:sp>
        <p:sp>
          <p:nvSpPr>
            <p:cNvPr id="80981" name="Text Box 92"/>
            <p:cNvSpPr txBox="1">
              <a:spLocks noChangeArrowheads="1"/>
            </p:cNvSpPr>
            <p:nvPr/>
          </p:nvSpPr>
          <p:spPr bwMode="auto">
            <a:xfrm>
              <a:off x="991" y="2167"/>
              <a:ext cx="385"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zh-CN" sz="2800" b="0"/>
                <a:t>…</a:t>
              </a:r>
              <a:endParaRPr lang="en-US" altLang="zh-CN" sz="2800" b="0"/>
            </a:p>
          </p:txBody>
        </p:sp>
        <p:sp>
          <p:nvSpPr>
            <p:cNvPr id="80982" name="Text Box 93"/>
            <p:cNvSpPr txBox="1">
              <a:spLocks noChangeArrowheads="1"/>
            </p:cNvSpPr>
            <p:nvPr/>
          </p:nvSpPr>
          <p:spPr bwMode="auto">
            <a:xfrm>
              <a:off x="750" y="1138"/>
              <a:ext cx="30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地址总线</a:t>
              </a:r>
            </a:p>
          </p:txBody>
        </p:sp>
        <p:sp>
          <p:nvSpPr>
            <p:cNvPr id="80983" name="Text Box 94"/>
            <p:cNvSpPr txBox="1">
              <a:spLocks noChangeArrowheads="1"/>
            </p:cNvSpPr>
            <p:nvPr/>
          </p:nvSpPr>
          <p:spPr bwMode="auto">
            <a:xfrm>
              <a:off x="748" y="1982"/>
              <a:ext cx="30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数据总线</a:t>
              </a:r>
            </a:p>
          </p:txBody>
        </p:sp>
        <p:sp>
          <p:nvSpPr>
            <p:cNvPr id="80984" name="Line 95"/>
            <p:cNvSpPr>
              <a:spLocks noChangeShapeType="1"/>
            </p:cNvSpPr>
            <p:nvPr/>
          </p:nvSpPr>
          <p:spPr bwMode="auto">
            <a:xfrm flipV="1">
              <a:off x="4415" y="1070"/>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85" name="Line 96"/>
            <p:cNvSpPr>
              <a:spLocks noChangeShapeType="1"/>
            </p:cNvSpPr>
            <p:nvPr/>
          </p:nvSpPr>
          <p:spPr bwMode="auto">
            <a:xfrm flipV="1">
              <a:off x="4096" y="1161"/>
              <a:ext cx="0" cy="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86" name="Line 97"/>
            <p:cNvSpPr>
              <a:spLocks noChangeShapeType="1"/>
            </p:cNvSpPr>
            <p:nvPr/>
          </p:nvSpPr>
          <p:spPr bwMode="auto">
            <a:xfrm flipV="1">
              <a:off x="3776" y="1252"/>
              <a:ext cx="0" cy="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87" name="Line 98"/>
            <p:cNvSpPr>
              <a:spLocks noChangeShapeType="1"/>
            </p:cNvSpPr>
            <p:nvPr/>
          </p:nvSpPr>
          <p:spPr bwMode="auto">
            <a:xfrm flipV="1">
              <a:off x="3457" y="1344"/>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88" name="Line 99"/>
            <p:cNvSpPr>
              <a:spLocks noChangeShapeType="1"/>
            </p:cNvSpPr>
            <p:nvPr/>
          </p:nvSpPr>
          <p:spPr bwMode="auto">
            <a:xfrm flipV="1">
              <a:off x="3137" y="1435"/>
              <a:ext cx="0" cy="9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89" name="Line 100"/>
            <p:cNvSpPr>
              <a:spLocks noChangeShapeType="1"/>
            </p:cNvSpPr>
            <p:nvPr/>
          </p:nvSpPr>
          <p:spPr bwMode="auto">
            <a:xfrm flipV="1">
              <a:off x="2818" y="1526"/>
              <a:ext cx="0" cy="9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90" name="Line 101"/>
            <p:cNvSpPr>
              <a:spLocks noChangeShapeType="1"/>
            </p:cNvSpPr>
            <p:nvPr/>
          </p:nvSpPr>
          <p:spPr bwMode="auto">
            <a:xfrm flipV="1">
              <a:off x="2499" y="1617"/>
              <a:ext cx="0" cy="9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91" name="Line 102"/>
            <p:cNvSpPr>
              <a:spLocks noChangeShapeType="1"/>
            </p:cNvSpPr>
            <p:nvPr/>
          </p:nvSpPr>
          <p:spPr bwMode="auto">
            <a:xfrm flipV="1">
              <a:off x="2179" y="1709"/>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92" name="Text Box 103"/>
            <p:cNvSpPr txBox="1">
              <a:spLocks noChangeArrowheads="1"/>
            </p:cNvSpPr>
            <p:nvPr/>
          </p:nvSpPr>
          <p:spPr bwMode="auto">
            <a:xfrm>
              <a:off x="3129" y="750"/>
              <a:ext cx="1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sp>
          <p:nvSpPr>
            <p:cNvPr id="80993" name="Text Box 104"/>
            <p:cNvSpPr txBox="1">
              <a:spLocks noChangeArrowheads="1"/>
            </p:cNvSpPr>
            <p:nvPr/>
          </p:nvSpPr>
          <p:spPr bwMode="auto">
            <a:xfrm>
              <a:off x="4406" y="491"/>
              <a:ext cx="2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400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958"/>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2000"/>
                                  </p:stCondLst>
                                  <p:childTnLst>
                                    <p:set>
                                      <p:cBhvr>
                                        <p:cTn id="9" dur="1" fill="hold">
                                          <p:stCondLst>
                                            <p:cond delay="0"/>
                                          </p:stCondLst>
                                        </p:cTn>
                                        <p:tgtEl>
                                          <p:spTgt spid="338947"/>
                                        </p:tgtEl>
                                        <p:attrNameLst>
                                          <p:attrName>style.visibility</p:attrName>
                                        </p:attrNameLst>
                                      </p:cBhvr>
                                      <p:to>
                                        <p:strVal val="visible"/>
                                      </p:to>
                                    </p:set>
                                    <p:animEffect transition="in" filter="wipe(up)">
                                      <p:cBhvr>
                                        <p:cTn id="10" dur="500"/>
                                        <p:tgtEl>
                                          <p:spTgt spid="338947"/>
                                        </p:tgtEl>
                                      </p:cBhvr>
                                    </p:animEffect>
                                  </p:childTnLst>
                                </p:cTn>
                              </p:par>
                            </p:childTnLst>
                          </p:cTn>
                        </p:par>
                        <p:par>
                          <p:cTn id="11" fill="hold" nodeType="afterGroup">
                            <p:stCondLst>
                              <p:cond delay="3000"/>
                            </p:stCondLst>
                            <p:childTnLst>
                              <p:par>
                                <p:cTn id="12" presetID="1" presetClass="entr" presetSubtype="0" fill="hold" nodeType="afterEffect">
                                  <p:stCondLst>
                                    <p:cond delay="1000"/>
                                  </p:stCondLst>
                                  <p:childTnLst>
                                    <p:set>
                                      <p:cBhvr>
                                        <p:cTn id="13" dur="1" fill="hold">
                                          <p:stCondLst>
                                            <p:cond delay="499"/>
                                          </p:stCondLst>
                                        </p:cTn>
                                        <p:tgtEl>
                                          <p:spTgt spid="338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A2B6915-1789-4140-AD34-E82049972560}" type="datetime3">
              <a:rPr kumimoji="0" lang="zh-CN" altLang="en-US" sz="1400" smtClean="0"/>
              <a:pPr eaLnBrk="1" hangingPunct="1"/>
              <a:t>2016年11月14日星期一</a:t>
            </a:fld>
            <a:endParaRPr kumimoji="0" lang="en-US" altLang="zh-CN" sz="1400" smtClean="0"/>
          </a:p>
        </p:txBody>
      </p:sp>
      <p:sp>
        <p:nvSpPr>
          <p:cNvPr id="8192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192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39971" name="Rectangle 3"/>
          <p:cNvSpPr>
            <a:spLocks noGrp="1" noChangeArrowheads="1"/>
          </p:cNvSpPr>
          <p:nvPr>
            <p:ph type="body" idx="1"/>
          </p:nvPr>
        </p:nvSpPr>
        <p:spPr>
          <a:xfrm>
            <a:off x="250825" y="4017963"/>
            <a:ext cx="8359775" cy="2306637"/>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当</a:t>
            </a:r>
            <a:r>
              <a:rPr lang="en-US" altLang="zh-CN" b="1" smtClean="0">
                <a:latin typeface="Times New Roman" pitchFamily="18" charset="0"/>
              </a:rPr>
              <a:t>CPU</a:t>
            </a:r>
            <a:r>
              <a:rPr lang="zh-CN" altLang="en-US" b="1" smtClean="0">
                <a:latin typeface="Times New Roman" pitchFamily="18" charset="0"/>
              </a:rPr>
              <a:t>访问该存储器时，其发出的地址和控制信号同时传给</a:t>
            </a:r>
            <a:r>
              <a:rPr lang="en-US" altLang="zh-CN" b="1" smtClean="0">
                <a:latin typeface="Times New Roman" pitchFamily="18" charset="0"/>
              </a:rPr>
              <a:t>8</a:t>
            </a:r>
            <a:r>
              <a:rPr lang="zh-CN" altLang="en-US" b="1" smtClean="0">
                <a:latin typeface="Times New Roman" pitchFamily="18" charset="0"/>
              </a:rPr>
              <a:t>个芯片，选中每个芯片的同一单元，其单元的内容被同时读至数据总线的相应位，或将数据总线上的内容分别同时写入相应单元。</a:t>
            </a:r>
          </a:p>
        </p:txBody>
      </p:sp>
      <p:sp>
        <p:nvSpPr>
          <p:cNvPr id="81926" name="Rectangle 4"/>
          <p:cNvSpPr>
            <a:spLocks noChangeArrowheads="1"/>
          </p:cNvSpPr>
          <p:nvPr/>
        </p:nvSpPr>
        <p:spPr bwMode="auto">
          <a:xfrm>
            <a:off x="2438400" y="1752600"/>
            <a:ext cx="723900" cy="647700"/>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7" name="Rectangle 5"/>
          <p:cNvSpPr>
            <a:spLocks noChangeArrowheads="1"/>
          </p:cNvSpPr>
          <p:nvPr/>
        </p:nvSpPr>
        <p:spPr bwMode="auto">
          <a:xfrm>
            <a:off x="4133850" y="1733550"/>
            <a:ext cx="723900" cy="647700"/>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8" name="Rectangle 6"/>
          <p:cNvSpPr>
            <a:spLocks noChangeArrowheads="1"/>
          </p:cNvSpPr>
          <p:nvPr/>
        </p:nvSpPr>
        <p:spPr bwMode="auto">
          <a:xfrm>
            <a:off x="7048500" y="1695450"/>
            <a:ext cx="723900" cy="647700"/>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9" name="AutoShape 7"/>
          <p:cNvSpPr>
            <a:spLocks noChangeArrowheads="1"/>
          </p:cNvSpPr>
          <p:nvPr/>
        </p:nvSpPr>
        <p:spPr bwMode="auto">
          <a:xfrm>
            <a:off x="2628900" y="2419350"/>
            <a:ext cx="371475" cy="690563"/>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0" name="AutoShape 8"/>
          <p:cNvSpPr>
            <a:spLocks noChangeArrowheads="1"/>
          </p:cNvSpPr>
          <p:nvPr/>
        </p:nvSpPr>
        <p:spPr bwMode="auto">
          <a:xfrm>
            <a:off x="4324350" y="2400300"/>
            <a:ext cx="371475" cy="690563"/>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1" name="AutoShape 9"/>
          <p:cNvSpPr>
            <a:spLocks noChangeArrowheads="1"/>
          </p:cNvSpPr>
          <p:nvPr/>
        </p:nvSpPr>
        <p:spPr bwMode="auto">
          <a:xfrm>
            <a:off x="7219950" y="2343150"/>
            <a:ext cx="371475" cy="690563"/>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2" name="Rectangle 10"/>
          <p:cNvSpPr>
            <a:spLocks noChangeArrowheads="1"/>
          </p:cNvSpPr>
          <p:nvPr/>
        </p:nvSpPr>
        <p:spPr bwMode="auto">
          <a:xfrm>
            <a:off x="1733550" y="2914650"/>
            <a:ext cx="5753100" cy="165100"/>
          </a:xfrm>
          <a:prstGeom prst="rect">
            <a:avLst/>
          </a:prstGeom>
          <a:solidFill>
            <a:srgbClr val="66FF33"/>
          </a:solidFill>
          <a:ln w="571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3" name="Line 11"/>
          <p:cNvSpPr>
            <a:spLocks noChangeShapeType="1"/>
          </p:cNvSpPr>
          <p:nvPr/>
        </p:nvSpPr>
        <p:spPr bwMode="auto">
          <a:xfrm flipH="1">
            <a:off x="2800350" y="1200150"/>
            <a:ext cx="19050" cy="552450"/>
          </a:xfrm>
          <a:prstGeom prst="line">
            <a:avLst/>
          </a:prstGeom>
          <a:noFill/>
          <a:ln w="5715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4" name="Line 12"/>
          <p:cNvSpPr>
            <a:spLocks noChangeShapeType="1"/>
          </p:cNvSpPr>
          <p:nvPr/>
        </p:nvSpPr>
        <p:spPr bwMode="auto">
          <a:xfrm flipH="1">
            <a:off x="4476750" y="1162050"/>
            <a:ext cx="19050" cy="552450"/>
          </a:xfrm>
          <a:prstGeom prst="line">
            <a:avLst/>
          </a:prstGeom>
          <a:noFill/>
          <a:ln w="5715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5" name="Line 13"/>
          <p:cNvSpPr>
            <a:spLocks noChangeShapeType="1"/>
          </p:cNvSpPr>
          <p:nvPr/>
        </p:nvSpPr>
        <p:spPr bwMode="auto">
          <a:xfrm flipH="1">
            <a:off x="7410450" y="1143000"/>
            <a:ext cx="0" cy="552450"/>
          </a:xfrm>
          <a:prstGeom prst="line">
            <a:avLst/>
          </a:prstGeom>
          <a:noFill/>
          <a:ln w="5715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6" name="Rectangle 14"/>
          <p:cNvSpPr>
            <a:spLocks noChangeArrowheads="1"/>
          </p:cNvSpPr>
          <p:nvPr/>
        </p:nvSpPr>
        <p:spPr bwMode="auto">
          <a:xfrm>
            <a:off x="1733550" y="1009650"/>
            <a:ext cx="5753100" cy="171450"/>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7" name="Line 15"/>
          <p:cNvSpPr>
            <a:spLocks noChangeShapeType="1"/>
          </p:cNvSpPr>
          <p:nvPr/>
        </p:nvSpPr>
        <p:spPr bwMode="auto">
          <a:xfrm>
            <a:off x="2133600" y="2228850"/>
            <a:ext cx="285750" cy="0"/>
          </a:xfrm>
          <a:prstGeom prst="line">
            <a:avLst/>
          </a:prstGeom>
          <a:noFill/>
          <a:ln w="38100" cap="sq">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8" name="Line 16"/>
          <p:cNvSpPr>
            <a:spLocks noChangeShapeType="1"/>
          </p:cNvSpPr>
          <p:nvPr/>
        </p:nvSpPr>
        <p:spPr bwMode="auto">
          <a:xfrm>
            <a:off x="3905250" y="2228850"/>
            <a:ext cx="228600" cy="0"/>
          </a:xfrm>
          <a:prstGeom prst="line">
            <a:avLst/>
          </a:prstGeom>
          <a:noFill/>
          <a:ln w="38100" cap="sq">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9" name="Line 17"/>
          <p:cNvSpPr>
            <a:spLocks noChangeShapeType="1"/>
          </p:cNvSpPr>
          <p:nvPr/>
        </p:nvSpPr>
        <p:spPr bwMode="auto">
          <a:xfrm>
            <a:off x="6762750" y="2171700"/>
            <a:ext cx="285750" cy="0"/>
          </a:xfrm>
          <a:prstGeom prst="line">
            <a:avLst/>
          </a:prstGeom>
          <a:noFill/>
          <a:ln w="38100" cap="sq">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0" name="Line 18"/>
          <p:cNvSpPr>
            <a:spLocks noChangeShapeType="1"/>
          </p:cNvSpPr>
          <p:nvPr/>
        </p:nvSpPr>
        <p:spPr bwMode="auto">
          <a:xfrm>
            <a:off x="2095500" y="2228850"/>
            <a:ext cx="0" cy="120015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1" name="Line 19"/>
          <p:cNvSpPr>
            <a:spLocks noChangeShapeType="1"/>
          </p:cNvSpPr>
          <p:nvPr/>
        </p:nvSpPr>
        <p:spPr bwMode="auto">
          <a:xfrm>
            <a:off x="3867150" y="2228850"/>
            <a:ext cx="0" cy="120015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2" name="Line 20"/>
          <p:cNvSpPr>
            <a:spLocks noChangeShapeType="1"/>
          </p:cNvSpPr>
          <p:nvPr/>
        </p:nvSpPr>
        <p:spPr bwMode="auto">
          <a:xfrm>
            <a:off x="6743700" y="2171700"/>
            <a:ext cx="0" cy="123825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3" name="Line 21"/>
          <p:cNvSpPr>
            <a:spLocks noChangeShapeType="1"/>
          </p:cNvSpPr>
          <p:nvPr/>
        </p:nvSpPr>
        <p:spPr bwMode="auto">
          <a:xfrm>
            <a:off x="1752600" y="3429000"/>
            <a:ext cx="4991100" cy="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4" name="Line 22"/>
          <p:cNvSpPr>
            <a:spLocks noChangeShapeType="1"/>
          </p:cNvSpPr>
          <p:nvPr/>
        </p:nvSpPr>
        <p:spPr bwMode="auto">
          <a:xfrm>
            <a:off x="3467100" y="2209800"/>
            <a:ext cx="0" cy="1409700"/>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5" name="Line 23"/>
          <p:cNvSpPr>
            <a:spLocks noChangeShapeType="1"/>
          </p:cNvSpPr>
          <p:nvPr/>
        </p:nvSpPr>
        <p:spPr bwMode="auto">
          <a:xfrm>
            <a:off x="5238750" y="2209800"/>
            <a:ext cx="0" cy="1409700"/>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6" name="Line 24"/>
          <p:cNvSpPr>
            <a:spLocks noChangeShapeType="1"/>
          </p:cNvSpPr>
          <p:nvPr/>
        </p:nvSpPr>
        <p:spPr bwMode="auto">
          <a:xfrm>
            <a:off x="8115300" y="2190750"/>
            <a:ext cx="0" cy="1390650"/>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7" name="Line 25"/>
          <p:cNvSpPr>
            <a:spLocks noChangeShapeType="1"/>
          </p:cNvSpPr>
          <p:nvPr/>
        </p:nvSpPr>
        <p:spPr bwMode="auto">
          <a:xfrm>
            <a:off x="1714500" y="3619500"/>
            <a:ext cx="6400800" cy="0"/>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8" name="Line 26"/>
          <p:cNvSpPr>
            <a:spLocks noChangeShapeType="1"/>
          </p:cNvSpPr>
          <p:nvPr/>
        </p:nvSpPr>
        <p:spPr bwMode="auto">
          <a:xfrm flipH="1">
            <a:off x="3162300" y="2209800"/>
            <a:ext cx="304800" cy="0"/>
          </a:xfrm>
          <a:prstGeom prst="line">
            <a:avLst/>
          </a:prstGeom>
          <a:noFill/>
          <a:ln w="381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9" name="Line 27"/>
          <p:cNvSpPr>
            <a:spLocks noChangeShapeType="1"/>
          </p:cNvSpPr>
          <p:nvPr/>
        </p:nvSpPr>
        <p:spPr bwMode="auto">
          <a:xfrm flipH="1">
            <a:off x="4857750" y="2209800"/>
            <a:ext cx="381000" cy="0"/>
          </a:xfrm>
          <a:prstGeom prst="line">
            <a:avLst/>
          </a:prstGeom>
          <a:noFill/>
          <a:ln w="381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50" name="Line 28"/>
          <p:cNvSpPr>
            <a:spLocks noChangeShapeType="1"/>
          </p:cNvSpPr>
          <p:nvPr/>
        </p:nvSpPr>
        <p:spPr bwMode="auto">
          <a:xfrm flipH="1" flipV="1">
            <a:off x="7753350" y="2152650"/>
            <a:ext cx="361950" cy="0"/>
          </a:xfrm>
          <a:prstGeom prst="line">
            <a:avLst/>
          </a:prstGeom>
          <a:noFill/>
          <a:ln w="381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51" name="Text Box 29"/>
          <p:cNvSpPr txBox="1">
            <a:spLocks noChangeArrowheads="1"/>
          </p:cNvSpPr>
          <p:nvPr/>
        </p:nvSpPr>
        <p:spPr bwMode="auto">
          <a:xfrm>
            <a:off x="304800" y="3352800"/>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endParaRPr lang="zh-CN" altLang="zh-CN" b="0"/>
          </a:p>
        </p:txBody>
      </p:sp>
      <p:sp>
        <p:nvSpPr>
          <p:cNvPr id="81952" name="Text Box 30"/>
          <p:cNvSpPr txBox="1">
            <a:spLocks noChangeArrowheads="1"/>
          </p:cNvSpPr>
          <p:nvPr/>
        </p:nvSpPr>
        <p:spPr bwMode="auto">
          <a:xfrm>
            <a:off x="6915150" y="120015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0</a:t>
            </a:r>
          </a:p>
        </p:txBody>
      </p:sp>
      <p:sp>
        <p:nvSpPr>
          <p:cNvPr id="81953" name="Text Box 31"/>
          <p:cNvSpPr txBox="1">
            <a:spLocks noChangeArrowheads="1"/>
          </p:cNvSpPr>
          <p:nvPr/>
        </p:nvSpPr>
        <p:spPr bwMode="auto">
          <a:xfrm>
            <a:off x="3962400" y="123825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6</a:t>
            </a:r>
          </a:p>
        </p:txBody>
      </p:sp>
      <p:sp>
        <p:nvSpPr>
          <p:cNvPr id="81954" name="Text Box 32"/>
          <p:cNvSpPr txBox="1">
            <a:spLocks noChangeArrowheads="1"/>
          </p:cNvSpPr>
          <p:nvPr/>
        </p:nvSpPr>
        <p:spPr bwMode="auto">
          <a:xfrm>
            <a:off x="2266950" y="127635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p>
        </p:txBody>
      </p:sp>
      <p:sp>
        <p:nvSpPr>
          <p:cNvPr id="81955" name="Text Box 33"/>
          <p:cNvSpPr txBox="1">
            <a:spLocks noChangeArrowheads="1"/>
          </p:cNvSpPr>
          <p:nvPr/>
        </p:nvSpPr>
        <p:spPr bwMode="auto">
          <a:xfrm>
            <a:off x="819150" y="91440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 </a:t>
            </a:r>
            <a:r>
              <a:rPr lang="zh-CN" altLang="en-US" sz="2000" baseline="-10000"/>
              <a:t>～</a:t>
            </a:r>
            <a:r>
              <a:rPr lang="en-US" altLang="zh-CN" sz="2000"/>
              <a:t>D</a:t>
            </a:r>
            <a:r>
              <a:rPr lang="en-US" altLang="zh-CN" sz="2000" baseline="-10000"/>
              <a:t>0</a:t>
            </a:r>
          </a:p>
        </p:txBody>
      </p:sp>
      <p:sp>
        <p:nvSpPr>
          <p:cNvPr id="81956" name="Text Box 34"/>
          <p:cNvSpPr txBox="1">
            <a:spLocks noChangeArrowheads="1"/>
          </p:cNvSpPr>
          <p:nvPr/>
        </p:nvSpPr>
        <p:spPr bwMode="auto">
          <a:xfrm>
            <a:off x="1181100" y="321945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CS</a:t>
            </a:r>
            <a:endParaRPr lang="en-US" altLang="zh-CN" sz="2000" baseline="-10000"/>
          </a:p>
        </p:txBody>
      </p:sp>
      <p:sp>
        <p:nvSpPr>
          <p:cNvPr id="81957" name="Text Box 35"/>
          <p:cNvSpPr txBox="1">
            <a:spLocks noChangeArrowheads="1"/>
          </p:cNvSpPr>
          <p:nvPr/>
        </p:nvSpPr>
        <p:spPr bwMode="auto">
          <a:xfrm>
            <a:off x="647700" y="281940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 </a:t>
            </a:r>
            <a:r>
              <a:rPr lang="zh-CN" altLang="en-US" sz="2000" baseline="-10000"/>
              <a:t>～</a:t>
            </a:r>
            <a:r>
              <a:rPr lang="en-US" altLang="zh-CN" sz="2000"/>
              <a:t>A</a:t>
            </a:r>
            <a:r>
              <a:rPr lang="en-US" altLang="zh-CN" sz="2000" baseline="-10000"/>
              <a:t>0</a:t>
            </a:r>
          </a:p>
        </p:txBody>
      </p:sp>
      <p:sp>
        <p:nvSpPr>
          <p:cNvPr id="81958" name="Text Box 36"/>
          <p:cNvSpPr txBox="1">
            <a:spLocks noChangeArrowheads="1"/>
          </p:cNvSpPr>
          <p:nvPr/>
        </p:nvSpPr>
        <p:spPr bwMode="auto">
          <a:xfrm>
            <a:off x="1162050" y="3505200"/>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WE</a:t>
            </a:r>
            <a:endParaRPr lang="en-US" altLang="zh-CN" sz="2000" baseline="-10000"/>
          </a:p>
        </p:txBody>
      </p:sp>
      <p:sp>
        <p:nvSpPr>
          <p:cNvPr id="81959" name="Line 37"/>
          <p:cNvSpPr>
            <a:spLocks noChangeShapeType="1"/>
          </p:cNvSpPr>
          <p:nvPr/>
        </p:nvSpPr>
        <p:spPr bwMode="auto">
          <a:xfrm flipV="1">
            <a:off x="1295400" y="3276600"/>
            <a:ext cx="285750"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60" name="Line 38"/>
          <p:cNvSpPr>
            <a:spLocks noChangeShapeType="1"/>
          </p:cNvSpPr>
          <p:nvPr/>
        </p:nvSpPr>
        <p:spPr bwMode="auto">
          <a:xfrm flipV="1">
            <a:off x="1295400" y="3581400"/>
            <a:ext cx="285750"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61" name="Text Box 39"/>
          <p:cNvSpPr txBox="1">
            <a:spLocks noChangeArrowheads="1"/>
          </p:cNvSpPr>
          <p:nvPr/>
        </p:nvSpPr>
        <p:spPr bwMode="auto">
          <a:xfrm>
            <a:off x="2133600" y="1676400"/>
            <a:ext cx="13525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64K</a:t>
            </a:r>
          </a:p>
          <a:p>
            <a:pPr algn="ctr">
              <a:lnSpc>
                <a:spcPct val="40000"/>
              </a:lnSpc>
              <a:spcBef>
                <a:spcPct val="50000"/>
              </a:spcBef>
            </a:pPr>
            <a:r>
              <a:rPr lang="en-US" altLang="zh-CN"/>
              <a:t>×1</a:t>
            </a:r>
          </a:p>
        </p:txBody>
      </p:sp>
      <p:sp>
        <p:nvSpPr>
          <p:cNvPr id="81962" name="Text Box 40"/>
          <p:cNvSpPr txBox="1">
            <a:spLocks noChangeArrowheads="1"/>
          </p:cNvSpPr>
          <p:nvPr/>
        </p:nvSpPr>
        <p:spPr bwMode="auto">
          <a:xfrm>
            <a:off x="3829050" y="1638300"/>
            <a:ext cx="13525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64K</a:t>
            </a:r>
          </a:p>
          <a:p>
            <a:pPr algn="ctr">
              <a:lnSpc>
                <a:spcPct val="40000"/>
              </a:lnSpc>
              <a:spcBef>
                <a:spcPct val="50000"/>
              </a:spcBef>
            </a:pPr>
            <a:r>
              <a:rPr lang="en-US" altLang="zh-CN"/>
              <a:t>×1</a:t>
            </a:r>
          </a:p>
        </p:txBody>
      </p:sp>
      <p:sp>
        <p:nvSpPr>
          <p:cNvPr id="81963" name="Text Box 41"/>
          <p:cNvSpPr txBox="1">
            <a:spLocks noChangeArrowheads="1"/>
          </p:cNvSpPr>
          <p:nvPr/>
        </p:nvSpPr>
        <p:spPr bwMode="auto">
          <a:xfrm>
            <a:off x="6781800" y="1619250"/>
            <a:ext cx="135255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64K</a:t>
            </a:r>
          </a:p>
          <a:p>
            <a:pPr algn="ctr">
              <a:lnSpc>
                <a:spcPct val="40000"/>
              </a:lnSpc>
              <a:spcBef>
                <a:spcPct val="50000"/>
              </a:spcBef>
            </a:pPr>
            <a:r>
              <a:rPr lang="en-US" altLang="zh-CN"/>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22C633A-0AA3-4753-98AD-F14DCC2929E6}" type="datetime3">
              <a:rPr kumimoji="0" lang="zh-CN" altLang="en-US" sz="1400" smtClean="0"/>
              <a:pPr eaLnBrk="1" hangingPunct="1"/>
              <a:t>2016年11月14日星期一</a:t>
            </a:fld>
            <a:endParaRPr kumimoji="0" lang="en-US" altLang="zh-CN" sz="1400" smtClean="0"/>
          </a:p>
        </p:txBody>
      </p:sp>
      <p:sp>
        <p:nvSpPr>
          <p:cNvPr id="8294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294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40995" name="Rectangle 3"/>
          <p:cNvSpPr>
            <a:spLocks noGrp="1" noChangeArrowheads="1"/>
          </p:cNvSpPr>
          <p:nvPr>
            <p:ph type="body" idx="1"/>
          </p:nvPr>
        </p:nvSpPr>
        <p:spPr>
          <a:xfrm>
            <a:off x="288925" y="855663"/>
            <a:ext cx="8321675" cy="4478337"/>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字扩展（地址位扩展）</a:t>
            </a:r>
          </a:p>
          <a:p>
            <a:pPr eaLnBrk="1" hangingPunct="1">
              <a:lnSpc>
                <a:spcPct val="90000"/>
              </a:lnSpc>
              <a:buFontTx/>
              <a:buNone/>
            </a:pPr>
            <a:r>
              <a:rPr lang="zh-CN" altLang="en-US" b="1" smtClean="0">
                <a:latin typeface="Times New Roman" pitchFamily="18" charset="0"/>
              </a:rPr>
              <a:t>            字扩展是指</a:t>
            </a:r>
            <a:r>
              <a:rPr lang="zh-CN" altLang="en-US" b="1" smtClean="0">
                <a:solidFill>
                  <a:srgbClr val="FF3300"/>
                </a:solidFill>
                <a:latin typeface="Times New Roman" pitchFamily="18" charset="0"/>
              </a:rPr>
              <a:t>仅在字数方向扩展，而位数不变</a:t>
            </a:r>
            <a:r>
              <a:rPr lang="zh-CN" altLang="en-US" b="1" smtClean="0">
                <a:latin typeface="Times New Roman" pitchFamily="18" charset="0"/>
              </a:rPr>
              <a:t>。字扩展将芯片的地址线、数据线、读</a:t>
            </a:r>
            <a:r>
              <a:rPr lang="en-US" altLang="zh-CN" b="1" smtClean="0">
                <a:latin typeface="Times New Roman" pitchFamily="18" charset="0"/>
              </a:rPr>
              <a:t>/</a:t>
            </a:r>
            <a:r>
              <a:rPr lang="zh-CN" altLang="en-US" b="1" smtClean="0">
                <a:latin typeface="Times New Roman" pitchFamily="18" charset="0"/>
              </a:rPr>
              <a:t>写线并联，由片选信号来区分各个芯片。</a:t>
            </a:r>
          </a:p>
          <a:p>
            <a:pPr eaLnBrk="1" hangingPunct="1">
              <a:buFontTx/>
              <a:buNone/>
            </a:pPr>
            <a:r>
              <a:rPr lang="zh-CN" altLang="en-US" b="1" smtClean="0">
                <a:latin typeface="Times New Roman" pitchFamily="18" charset="0"/>
              </a:rPr>
              <a:t>            如用</a:t>
            </a:r>
            <a:r>
              <a:rPr lang="en-US" altLang="zh-CN" b="1" smtClean="0">
                <a:latin typeface="Times New Roman" pitchFamily="18" charset="0"/>
              </a:rPr>
              <a:t>16K×8</a:t>
            </a:r>
            <a:r>
              <a:rPr lang="zh-CN" altLang="en-US" b="1" smtClean="0">
                <a:latin typeface="Times New Roman" pitchFamily="18" charset="0"/>
              </a:rPr>
              <a:t>的</a:t>
            </a:r>
            <a:r>
              <a:rPr lang="en-US" altLang="zh-CN" b="1" smtClean="0">
                <a:latin typeface="Times New Roman" pitchFamily="18" charset="0"/>
              </a:rPr>
              <a:t>SRAM</a:t>
            </a:r>
            <a:r>
              <a:rPr lang="zh-CN" altLang="en-US" b="1" smtClean="0">
                <a:latin typeface="Times New Roman" pitchFamily="18" charset="0"/>
              </a:rPr>
              <a:t>组成</a:t>
            </a:r>
            <a:r>
              <a:rPr lang="en-US" altLang="zh-CN" b="1" smtClean="0">
                <a:latin typeface="Times New Roman" pitchFamily="18" charset="0"/>
              </a:rPr>
              <a:t>64K×8</a:t>
            </a:r>
            <a:r>
              <a:rPr lang="zh-CN" altLang="en-US" b="1" smtClean="0">
                <a:latin typeface="Times New Roman" pitchFamily="18" charset="0"/>
              </a:rPr>
              <a:t>的存储器，需要</a:t>
            </a:r>
            <a:r>
              <a:rPr lang="en-US" altLang="zh-CN" b="1" smtClean="0">
                <a:latin typeface="Times New Roman" pitchFamily="18" charset="0"/>
              </a:rPr>
              <a:t>4</a:t>
            </a:r>
            <a:r>
              <a:rPr lang="zh-CN" altLang="en-US" b="1" smtClean="0">
                <a:latin typeface="Times New Roman" pitchFamily="18" charset="0"/>
              </a:rPr>
              <a:t>个芯片。</a:t>
            </a:r>
          </a:p>
        </p:txBody>
      </p:sp>
      <p:sp>
        <p:nvSpPr>
          <p:cNvPr id="340996" name="Text Box 4"/>
          <p:cNvSpPr txBox="1">
            <a:spLocks noChangeArrowheads="1"/>
          </p:cNvSpPr>
          <p:nvPr/>
        </p:nvSpPr>
        <p:spPr bwMode="auto">
          <a:xfrm>
            <a:off x="819150" y="4286250"/>
            <a:ext cx="74104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b="0"/>
              <a:t>                                   </a:t>
            </a:r>
            <a:r>
              <a:rPr lang="zh-CN" altLang="en-US"/>
              <a:t>容量                      地址           数据</a:t>
            </a:r>
          </a:p>
          <a:p>
            <a:pPr>
              <a:lnSpc>
                <a:spcPct val="80000"/>
              </a:lnSpc>
              <a:spcBef>
                <a:spcPct val="50000"/>
              </a:spcBef>
            </a:pPr>
            <a:r>
              <a:rPr lang="zh-CN" altLang="en-US" sz="3200"/>
              <a:t> 存储器          </a:t>
            </a:r>
            <a:r>
              <a:rPr lang="en-US" altLang="zh-CN" sz="3200"/>
              <a:t>64K×8              16           8</a:t>
            </a:r>
          </a:p>
          <a:p>
            <a:pPr>
              <a:lnSpc>
                <a:spcPct val="50000"/>
              </a:lnSpc>
              <a:spcBef>
                <a:spcPct val="50000"/>
              </a:spcBef>
            </a:pPr>
            <a:r>
              <a:rPr lang="en-US" altLang="zh-CN" sz="3200"/>
              <a:t> </a:t>
            </a:r>
            <a:r>
              <a:rPr lang="zh-CN" altLang="en-US" sz="3200"/>
              <a:t>存储芯片      </a:t>
            </a:r>
            <a:r>
              <a:rPr lang="en-US" altLang="zh-CN" sz="3200"/>
              <a:t>16K×8              14           8</a:t>
            </a:r>
            <a:endParaRPr lang="en-US" altLang="zh-CN"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0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0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P spid="34099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D5DCF82-4B13-4430-A151-331E63FB174E}" type="datetime3">
              <a:rPr kumimoji="0" lang="zh-CN" altLang="en-US" sz="1400" smtClean="0"/>
              <a:pPr eaLnBrk="1" hangingPunct="1"/>
              <a:t>2016年11月14日星期一</a:t>
            </a:fld>
            <a:endParaRPr kumimoji="0" lang="en-US" altLang="zh-CN" sz="1400" smtClean="0"/>
          </a:p>
        </p:txBody>
      </p:sp>
      <p:sp>
        <p:nvSpPr>
          <p:cNvPr id="1024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24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3200" smtClean="0">
              <a:latin typeface="Times New Roman" pitchFamily="18" charset="0"/>
            </a:endParaRPr>
          </a:p>
        </p:txBody>
      </p:sp>
      <p:sp>
        <p:nvSpPr>
          <p:cNvPr id="274435" name="Rectangle 3"/>
          <p:cNvSpPr>
            <a:spLocks noGrp="1" noChangeArrowheads="1"/>
          </p:cNvSpPr>
          <p:nvPr>
            <p:ph type="body" idx="1"/>
          </p:nvPr>
        </p:nvSpPr>
        <p:spPr>
          <a:xfrm>
            <a:off x="381000" y="836613"/>
            <a:ext cx="8229600" cy="5411787"/>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磁表面存储器</a:t>
            </a:r>
          </a:p>
          <a:p>
            <a:pPr eaLnBrk="1" hangingPunct="1">
              <a:buFontTx/>
              <a:buNone/>
            </a:pPr>
            <a:r>
              <a:rPr lang="zh-CN" altLang="en-US" b="1" smtClean="0">
                <a:latin typeface="Times New Roman" pitchFamily="18" charset="0"/>
              </a:rPr>
              <a:t>            在金属或塑料基体上，涂复一层磁性材料，用磁层存储信息，常见的有磁盘、磁带等。 </a:t>
            </a:r>
          </a:p>
          <a:p>
            <a:pPr eaLnBrk="1" hangingPunct="1">
              <a:buFontTx/>
              <a:buNone/>
            </a:pPr>
            <a:r>
              <a:rPr lang="en-US" altLang="zh-CN" b="1" smtClean="0">
                <a:latin typeface="Times New Roman" pitchFamily="18" charset="0"/>
              </a:rPr>
              <a:t>(4)</a:t>
            </a:r>
            <a:r>
              <a:rPr lang="zh-CN" altLang="en-US" b="1" smtClean="0">
                <a:latin typeface="Times New Roman" pitchFamily="18" charset="0"/>
              </a:rPr>
              <a:t>光存储器</a:t>
            </a:r>
          </a:p>
          <a:p>
            <a:pPr eaLnBrk="1" hangingPunct="1">
              <a:buFontTx/>
              <a:buNone/>
            </a:pPr>
            <a:r>
              <a:rPr lang="zh-CN" altLang="en-US" b="1" smtClean="0">
                <a:latin typeface="Times New Roman" pitchFamily="18" charset="0"/>
              </a:rPr>
              <a:t>            采用激光技术控制访问的存储器，如</a:t>
            </a:r>
            <a:r>
              <a:rPr lang="en-US" altLang="zh-CN" b="1" smtClean="0">
                <a:latin typeface="Times New Roman" pitchFamily="18" charset="0"/>
              </a:rPr>
              <a:t>CD-ROM</a:t>
            </a:r>
            <a:r>
              <a:rPr lang="zh-CN" altLang="en-US" b="1" smtClean="0">
                <a:latin typeface="Times New Roman" pitchFamily="18" charset="0"/>
              </a:rPr>
              <a:t>（只读光盘） 、</a:t>
            </a:r>
            <a:r>
              <a:rPr lang="en-US" altLang="zh-CN" b="1" smtClean="0">
                <a:latin typeface="Times New Roman" pitchFamily="18" charset="0"/>
              </a:rPr>
              <a:t>WORM</a:t>
            </a:r>
            <a:r>
              <a:rPr lang="zh-CN" altLang="en-US" b="1" smtClean="0">
                <a:latin typeface="Times New Roman" pitchFamily="18" charset="0"/>
              </a:rPr>
              <a:t>（</a:t>
            </a:r>
            <a:r>
              <a:rPr lang="en-US" altLang="zh-CN" b="1" smtClean="0">
                <a:latin typeface="Times New Roman" pitchFamily="18" charset="0"/>
              </a:rPr>
              <a:t>CD-R</a:t>
            </a:r>
            <a:r>
              <a:rPr lang="zh-CN" altLang="en-US" b="1" smtClean="0">
                <a:latin typeface="Times New Roman" pitchFamily="18" charset="0"/>
              </a:rPr>
              <a:t>，写一次多次读光盘） 、</a:t>
            </a:r>
            <a:r>
              <a:rPr lang="en-US" altLang="zh-CN" b="1" smtClean="0">
                <a:latin typeface="Times New Roman" pitchFamily="18" charset="0"/>
              </a:rPr>
              <a:t>CD-RW</a:t>
            </a:r>
            <a:r>
              <a:rPr lang="zh-CN" altLang="en-US" b="1" smtClean="0">
                <a:latin typeface="Times New Roman" pitchFamily="18" charset="0"/>
              </a:rPr>
              <a:t>（可读可写光盘）。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4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66A3CC7-5A8D-420D-87C5-AF0B306BEC0C}" type="datetime3">
              <a:rPr kumimoji="0" lang="zh-CN" altLang="en-US" sz="1400" smtClean="0"/>
              <a:pPr eaLnBrk="1" hangingPunct="1"/>
              <a:t>2016年11月14日星期一</a:t>
            </a:fld>
            <a:endParaRPr kumimoji="0" lang="en-US" altLang="zh-CN" sz="1400" smtClean="0"/>
          </a:p>
        </p:txBody>
      </p:sp>
      <p:sp>
        <p:nvSpPr>
          <p:cNvPr id="8397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397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p>
        </p:txBody>
      </p:sp>
      <p:grpSp>
        <p:nvGrpSpPr>
          <p:cNvPr id="342019" name="Group 3"/>
          <p:cNvGrpSpPr>
            <a:grpSpLocks/>
          </p:cNvGrpSpPr>
          <p:nvPr/>
        </p:nvGrpSpPr>
        <p:grpSpPr bwMode="auto">
          <a:xfrm>
            <a:off x="762000" y="900113"/>
            <a:ext cx="8093075" cy="3341687"/>
            <a:chOff x="480" y="567"/>
            <a:chExt cx="5098" cy="2105"/>
          </a:xfrm>
        </p:grpSpPr>
        <p:sp>
          <p:nvSpPr>
            <p:cNvPr id="83985" name="Rectangle 4"/>
            <p:cNvSpPr>
              <a:spLocks noChangeArrowheads="1"/>
            </p:cNvSpPr>
            <p:nvPr/>
          </p:nvSpPr>
          <p:spPr bwMode="auto">
            <a:xfrm>
              <a:off x="1284" y="888"/>
              <a:ext cx="72" cy="792"/>
            </a:xfrm>
            <a:prstGeom prst="rect">
              <a:avLst/>
            </a:prstGeom>
            <a:solidFill>
              <a:srgbClr val="F6D3B0"/>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6" name="Rectangle 5"/>
            <p:cNvSpPr>
              <a:spLocks noChangeArrowheads="1"/>
            </p:cNvSpPr>
            <p:nvPr/>
          </p:nvSpPr>
          <p:spPr bwMode="auto">
            <a:xfrm>
              <a:off x="1128" y="816"/>
              <a:ext cx="3876" cy="84"/>
            </a:xfrm>
            <a:prstGeom prst="rect">
              <a:avLst/>
            </a:prstGeom>
            <a:solidFill>
              <a:srgbClr val="F6D3B0"/>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7" name="Rectangle 6"/>
            <p:cNvSpPr>
              <a:spLocks noChangeArrowheads="1"/>
            </p:cNvSpPr>
            <p:nvPr/>
          </p:nvSpPr>
          <p:spPr bwMode="auto">
            <a:xfrm>
              <a:off x="3062" y="1559"/>
              <a:ext cx="646" cy="5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16K×8</a:t>
              </a:r>
            </a:p>
          </p:txBody>
        </p:sp>
        <p:sp>
          <p:nvSpPr>
            <p:cNvPr id="83988" name="Rectangle 7"/>
            <p:cNvSpPr>
              <a:spLocks noChangeArrowheads="1"/>
            </p:cNvSpPr>
            <p:nvPr/>
          </p:nvSpPr>
          <p:spPr bwMode="auto">
            <a:xfrm>
              <a:off x="3789" y="1559"/>
              <a:ext cx="647" cy="5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16K×8</a:t>
              </a:r>
            </a:p>
          </p:txBody>
        </p:sp>
        <p:sp>
          <p:nvSpPr>
            <p:cNvPr id="83989" name="Rectangle 8"/>
            <p:cNvSpPr>
              <a:spLocks noChangeArrowheads="1"/>
            </p:cNvSpPr>
            <p:nvPr/>
          </p:nvSpPr>
          <p:spPr bwMode="auto">
            <a:xfrm>
              <a:off x="4516" y="1559"/>
              <a:ext cx="647" cy="5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16K×8</a:t>
              </a:r>
            </a:p>
          </p:txBody>
        </p:sp>
        <p:sp>
          <p:nvSpPr>
            <p:cNvPr id="83990" name="Rectangle 9"/>
            <p:cNvSpPr>
              <a:spLocks noChangeArrowheads="1"/>
            </p:cNvSpPr>
            <p:nvPr/>
          </p:nvSpPr>
          <p:spPr bwMode="auto">
            <a:xfrm>
              <a:off x="2334" y="1559"/>
              <a:ext cx="647" cy="5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16K×8</a:t>
              </a:r>
            </a:p>
          </p:txBody>
        </p:sp>
        <p:sp>
          <p:nvSpPr>
            <p:cNvPr id="83991" name="Rectangle 10"/>
            <p:cNvSpPr>
              <a:spLocks noChangeArrowheads="1"/>
            </p:cNvSpPr>
            <p:nvPr/>
          </p:nvSpPr>
          <p:spPr bwMode="auto">
            <a:xfrm>
              <a:off x="1526" y="1279"/>
              <a:ext cx="324" cy="7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2" name="Line 11"/>
            <p:cNvSpPr>
              <a:spLocks noChangeShapeType="1"/>
            </p:cNvSpPr>
            <p:nvPr/>
          </p:nvSpPr>
          <p:spPr bwMode="auto">
            <a:xfrm>
              <a:off x="1122" y="2305"/>
              <a:ext cx="35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3" name="Line 12"/>
            <p:cNvSpPr>
              <a:spLocks noChangeShapeType="1"/>
            </p:cNvSpPr>
            <p:nvPr/>
          </p:nvSpPr>
          <p:spPr bwMode="auto">
            <a:xfrm>
              <a:off x="2080" y="1185"/>
              <a:ext cx="185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13"/>
            <p:cNvSpPr>
              <a:spLocks noChangeShapeType="1"/>
            </p:cNvSpPr>
            <p:nvPr/>
          </p:nvSpPr>
          <p:spPr bwMode="auto">
            <a:xfrm>
              <a:off x="1999" y="1092"/>
              <a:ext cx="26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Line 14"/>
            <p:cNvSpPr>
              <a:spLocks noChangeShapeType="1"/>
            </p:cNvSpPr>
            <p:nvPr/>
          </p:nvSpPr>
          <p:spPr bwMode="auto">
            <a:xfrm>
              <a:off x="2161" y="1279"/>
              <a:ext cx="10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15"/>
            <p:cNvSpPr>
              <a:spLocks noChangeShapeType="1"/>
            </p:cNvSpPr>
            <p:nvPr/>
          </p:nvSpPr>
          <p:spPr bwMode="auto">
            <a:xfrm>
              <a:off x="2242" y="1372"/>
              <a:ext cx="24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6"/>
            <p:cNvSpPr>
              <a:spLocks noChangeShapeType="1"/>
            </p:cNvSpPr>
            <p:nvPr/>
          </p:nvSpPr>
          <p:spPr bwMode="auto">
            <a:xfrm>
              <a:off x="1900" y="1932"/>
              <a:ext cx="35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Line 17"/>
            <p:cNvSpPr>
              <a:spLocks noChangeShapeType="1"/>
            </p:cNvSpPr>
            <p:nvPr/>
          </p:nvSpPr>
          <p:spPr bwMode="auto">
            <a:xfrm flipH="1">
              <a:off x="1900" y="1745"/>
              <a:ext cx="27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Line 18"/>
            <p:cNvSpPr>
              <a:spLocks noChangeShapeType="1"/>
            </p:cNvSpPr>
            <p:nvPr/>
          </p:nvSpPr>
          <p:spPr bwMode="auto">
            <a:xfrm flipH="1">
              <a:off x="1900" y="1559"/>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Line 19"/>
            <p:cNvSpPr>
              <a:spLocks noChangeShapeType="1"/>
            </p:cNvSpPr>
            <p:nvPr/>
          </p:nvSpPr>
          <p:spPr bwMode="auto">
            <a:xfrm flipH="1">
              <a:off x="1930" y="1372"/>
              <a:ext cx="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Text Box 20"/>
            <p:cNvSpPr txBox="1">
              <a:spLocks noChangeArrowheads="1"/>
            </p:cNvSpPr>
            <p:nvPr/>
          </p:nvSpPr>
          <p:spPr bwMode="auto">
            <a:xfrm>
              <a:off x="809" y="2060"/>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WE</a:t>
              </a:r>
            </a:p>
          </p:txBody>
        </p:sp>
        <p:sp>
          <p:nvSpPr>
            <p:cNvPr id="84002" name="Line 21"/>
            <p:cNvSpPr>
              <a:spLocks noChangeShapeType="1"/>
            </p:cNvSpPr>
            <p:nvPr/>
          </p:nvSpPr>
          <p:spPr bwMode="auto">
            <a:xfrm>
              <a:off x="1122" y="2177"/>
              <a:ext cx="56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3" name="Text Box 22"/>
            <p:cNvSpPr txBox="1">
              <a:spLocks noChangeArrowheads="1"/>
            </p:cNvSpPr>
            <p:nvPr/>
          </p:nvSpPr>
          <p:spPr bwMode="auto">
            <a:xfrm>
              <a:off x="839" y="1873"/>
              <a:ext cx="4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a:t>
              </a:r>
            </a:p>
            <a:p>
              <a:pPr>
                <a:lnSpc>
                  <a:spcPct val="20000"/>
                </a:lnSpc>
                <a:spcBef>
                  <a:spcPct val="50000"/>
                </a:spcBef>
              </a:pPr>
              <a:r>
                <a:rPr lang="en-US" altLang="zh-CN" sz="2000"/>
                <a:t>CS</a:t>
              </a:r>
            </a:p>
          </p:txBody>
        </p:sp>
        <p:sp>
          <p:nvSpPr>
            <p:cNvPr id="84004" name="Text Box 23"/>
            <p:cNvSpPr txBox="1">
              <a:spLocks noChangeArrowheads="1"/>
            </p:cNvSpPr>
            <p:nvPr/>
          </p:nvSpPr>
          <p:spPr bwMode="auto">
            <a:xfrm>
              <a:off x="513" y="2422"/>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r>
                <a:rPr lang="zh-CN" altLang="en-US" sz="2000"/>
                <a:t>～</a:t>
              </a:r>
              <a:r>
                <a:rPr lang="en-US" altLang="zh-CN" sz="2000"/>
                <a:t>D</a:t>
              </a:r>
              <a:r>
                <a:rPr lang="en-US" altLang="zh-CN" sz="2000" baseline="-10000"/>
                <a:t>0</a:t>
              </a:r>
              <a:endParaRPr lang="en-US" altLang="zh-CN" sz="2000"/>
            </a:p>
          </p:txBody>
        </p:sp>
        <p:sp>
          <p:nvSpPr>
            <p:cNvPr id="84005" name="Text Box 24"/>
            <p:cNvSpPr txBox="1">
              <a:spLocks noChangeArrowheads="1"/>
            </p:cNvSpPr>
            <p:nvPr/>
          </p:nvSpPr>
          <p:spPr bwMode="auto">
            <a:xfrm>
              <a:off x="480" y="718"/>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r>
                <a:rPr lang="zh-CN" altLang="en-US" sz="2000"/>
                <a:t>～</a:t>
              </a:r>
              <a:r>
                <a:rPr lang="en-US" altLang="zh-CN" sz="2000"/>
                <a:t>A</a:t>
              </a:r>
              <a:r>
                <a:rPr lang="en-US" altLang="zh-CN" sz="2000" baseline="-10000"/>
                <a:t>0</a:t>
              </a:r>
              <a:endParaRPr lang="en-US" altLang="zh-CN" sz="2000"/>
            </a:p>
          </p:txBody>
        </p:sp>
        <p:sp>
          <p:nvSpPr>
            <p:cNvPr id="84006" name="Text Box 25"/>
            <p:cNvSpPr txBox="1">
              <a:spLocks noChangeArrowheads="1"/>
            </p:cNvSpPr>
            <p:nvPr/>
          </p:nvSpPr>
          <p:spPr bwMode="auto">
            <a:xfrm>
              <a:off x="1456" y="567"/>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13</a:t>
              </a:r>
              <a:r>
                <a:rPr lang="zh-CN" altLang="en-US" sz="2000"/>
                <a:t>～</a:t>
              </a:r>
              <a:r>
                <a:rPr lang="en-US" altLang="zh-CN" sz="2000"/>
                <a:t>A</a:t>
              </a:r>
              <a:r>
                <a:rPr lang="en-US" altLang="zh-CN" sz="2000" baseline="-10000"/>
                <a:t>0</a:t>
              </a:r>
              <a:endParaRPr lang="en-US" altLang="zh-CN" sz="2000"/>
            </a:p>
          </p:txBody>
        </p:sp>
        <p:sp>
          <p:nvSpPr>
            <p:cNvPr id="84007" name="Text Box 26"/>
            <p:cNvSpPr txBox="1">
              <a:spLocks noChangeArrowheads="1"/>
            </p:cNvSpPr>
            <p:nvPr/>
          </p:nvSpPr>
          <p:spPr bwMode="auto">
            <a:xfrm>
              <a:off x="584" y="1139"/>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r>
                <a:rPr lang="zh-CN" altLang="en-US" sz="2000"/>
                <a:t>～</a:t>
              </a:r>
              <a:r>
                <a:rPr lang="en-US" altLang="zh-CN" sz="2000"/>
                <a:t>A</a:t>
              </a:r>
              <a:r>
                <a:rPr lang="en-US" altLang="zh-CN" sz="2000" baseline="-10000"/>
                <a:t>14</a:t>
              </a:r>
              <a:endParaRPr lang="en-US" altLang="zh-CN" sz="2000"/>
            </a:p>
          </p:txBody>
        </p:sp>
        <p:sp>
          <p:nvSpPr>
            <p:cNvPr id="84008" name="Text Box 27"/>
            <p:cNvSpPr txBox="1">
              <a:spLocks noChangeArrowheads="1"/>
            </p:cNvSpPr>
            <p:nvPr/>
          </p:nvSpPr>
          <p:spPr bwMode="auto">
            <a:xfrm>
              <a:off x="2294" y="1828"/>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___</a:t>
              </a:r>
            </a:p>
            <a:p>
              <a:pPr>
                <a:lnSpc>
                  <a:spcPct val="20000"/>
                </a:lnSpc>
                <a:spcBef>
                  <a:spcPct val="50000"/>
                </a:spcBef>
              </a:pPr>
              <a:r>
                <a:rPr lang="en-US" altLang="zh-CN" sz="1600" b="0"/>
                <a:t>WE</a:t>
              </a:r>
            </a:p>
          </p:txBody>
        </p:sp>
        <p:sp>
          <p:nvSpPr>
            <p:cNvPr id="84009" name="Text Box 28"/>
            <p:cNvSpPr txBox="1">
              <a:spLocks noChangeArrowheads="1"/>
            </p:cNvSpPr>
            <p:nvPr/>
          </p:nvSpPr>
          <p:spPr bwMode="auto">
            <a:xfrm>
              <a:off x="3011" y="1828"/>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___</a:t>
              </a:r>
            </a:p>
            <a:p>
              <a:pPr>
                <a:lnSpc>
                  <a:spcPct val="20000"/>
                </a:lnSpc>
                <a:spcBef>
                  <a:spcPct val="50000"/>
                </a:spcBef>
              </a:pPr>
              <a:r>
                <a:rPr lang="en-US" altLang="zh-CN" sz="1600" b="0"/>
                <a:t>WE</a:t>
              </a:r>
            </a:p>
          </p:txBody>
        </p:sp>
        <p:sp>
          <p:nvSpPr>
            <p:cNvPr id="84010" name="Text Box 29"/>
            <p:cNvSpPr txBox="1">
              <a:spLocks noChangeArrowheads="1"/>
            </p:cNvSpPr>
            <p:nvPr/>
          </p:nvSpPr>
          <p:spPr bwMode="auto">
            <a:xfrm>
              <a:off x="3749" y="1828"/>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___</a:t>
              </a:r>
            </a:p>
            <a:p>
              <a:pPr>
                <a:lnSpc>
                  <a:spcPct val="20000"/>
                </a:lnSpc>
                <a:spcBef>
                  <a:spcPct val="50000"/>
                </a:spcBef>
              </a:pPr>
              <a:r>
                <a:rPr lang="en-US" altLang="zh-CN" sz="1600" b="0"/>
                <a:t>WE</a:t>
              </a:r>
            </a:p>
          </p:txBody>
        </p:sp>
        <p:sp>
          <p:nvSpPr>
            <p:cNvPr id="84011" name="Text Box 30"/>
            <p:cNvSpPr txBox="1">
              <a:spLocks noChangeArrowheads="1"/>
            </p:cNvSpPr>
            <p:nvPr/>
          </p:nvSpPr>
          <p:spPr bwMode="auto">
            <a:xfrm>
              <a:off x="4474" y="1828"/>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___</a:t>
              </a:r>
            </a:p>
            <a:p>
              <a:pPr>
                <a:lnSpc>
                  <a:spcPct val="20000"/>
                </a:lnSpc>
                <a:spcBef>
                  <a:spcPct val="50000"/>
                </a:spcBef>
              </a:pPr>
              <a:r>
                <a:rPr lang="en-US" altLang="zh-CN" sz="1600" b="0"/>
                <a:t>WE</a:t>
              </a:r>
            </a:p>
          </p:txBody>
        </p:sp>
        <p:sp>
          <p:nvSpPr>
            <p:cNvPr id="84012" name="Text Box 31"/>
            <p:cNvSpPr txBox="1">
              <a:spLocks noChangeArrowheads="1"/>
            </p:cNvSpPr>
            <p:nvPr/>
          </p:nvSpPr>
          <p:spPr bwMode="auto">
            <a:xfrm>
              <a:off x="2514" y="1956"/>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D</a:t>
              </a:r>
              <a:r>
                <a:rPr lang="en-US" altLang="zh-CN" sz="1600" b="0" baseline="-10000"/>
                <a:t>7</a:t>
              </a:r>
              <a:r>
                <a:rPr lang="zh-CN" altLang="en-US" sz="1600" b="0"/>
                <a:t>～</a:t>
              </a:r>
              <a:r>
                <a:rPr lang="en-US" altLang="zh-CN" sz="1600" b="0"/>
                <a:t>D</a:t>
              </a:r>
              <a:r>
                <a:rPr lang="en-US" altLang="zh-CN" sz="1600" b="0" baseline="-10000"/>
                <a:t>0</a:t>
              </a:r>
              <a:endParaRPr lang="en-US" altLang="zh-CN" sz="1600" b="0"/>
            </a:p>
          </p:txBody>
        </p:sp>
        <p:sp>
          <p:nvSpPr>
            <p:cNvPr id="84013" name="Text Box 32"/>
            <p:cNvSpPr txBox="1">
              <a:spLocks noChangeArrowheads="1"/>
            </p:cNvSpPr>
            <p:nvPr/>
          </p:nvSpPr>
          <p:spPr bwMode="auto">
            <a:xfrm>
              <a:off x="3242" y="1956"/>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D</a:t>
              </a:r>
              <a:r>
                <a:rPr lang="en-US" altLang="zh-CN" sz="1600" b="0" baseline="-10000"/>
                <a:t>7</a:t>
              </a:r>
              <a:r>
                <a:rPr lang="zh-CN" altLang="en-US" sz="1600" b="0"/>
                <a:t>～</a:t>
              </a:r>
              <a:r>
                <a:rPr lang="en-US" altLang="zh-CN" sz="1600" b="0"/>
                <a:t>D</a:t>
              </a:r>
              <a:r>
                <a:rPr lang="en-US" altLang="zh-CN" sz="1600" b="0" baseline="-10000"/>
                <a:t>0</a:t>
              </a:r>
              <a:endParaRPr lang="en-US" altLang="zh-CN" sz="1600" b="0"/>
            </a:p>
          </p:txBody>
        </p:sp>
        <p:sp>
          <p:nvSpPr>
            <p:cNvPr id="84014" name="Text Box 33"/>
            <p:cNvSpPr txBox="1">
              <a:spLocks noChangeArrowheads="1"/>
            </p:cNvSpPr>
            <p:nvPr/>
          </p:nvSpPr>
          <p:spPr bwMode="auto">
            <a:xfrm>
              <a:off x="3969" y="1956"/>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D</a:t>
              </a:r>
              <a:r>
                <a:rPr lang="en-US" altLang="zh-CN" sz="1600" b="0" baseline="-10000"/>
                <a:t>7</a:t>
              </a:r>
              <a:r>
                <a:rPr lang="zh-CN" altLang="en-US" sz="1600" b="0"/>
                <a:t>～</a:t>
              </a:r>
              <a:r>
                <a:rPr lang="en-US" altLang="zh-CN" sz="1600" b="0"/>
                <a:t>D</a:t>
              </a:r>
              <a:r>
                <a:rPr lang="en-US" altLang="zh-CN" sz="1600" b="0" baseline="-10000"/>
                <a:t>0</a:t>
              </a:r>
              <a:endParaRPr lang="en-US" altLang="zh-CN" sz="1600" b="0"/>
            </a:p>
          </p:txBody>
        </p:sp>
        <p:sp>
          <p:nvSpPr>
            <p:cNvPr id="84015" name="Text Box 34"/>
            <p:cNvSpPr txBox="1">
              <a:spLocks noChangeArrowheads="1"/>
            </p:cNvSpPr>
            <p:nvPr/>
          </p:nvSpPr>
          <p:spPr bwMode="auto">
            <a:xfrm>
              <a:off x="3937" y="1548"/>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A</a:t>
              </a:r>
              <a:r>
                <a:rPr lang="en-US" altLang="zh-CN" sz="1600" b="0" baseline="-10000"/>
                <a:t>13</a:t>
              </a:r>
              <a:r>
                <a:rPr lang="zh-CN" altLang="en-US" sz="1600" b="0"/>
                <a:t>～</a:t>
              </a:r>
              <a:r>
                <a:rPr lang="en-US" altLang="zh-CN" sz="1600" b="0"/>
                <a:t>A</a:t>
              </a:r>
              <a:r>
                <a:rPr lang="en-US" altLang="zh-CN" sz="1600" b="0" baseline="-10000"/>
                <a:t>0</a:t>
              </a:r>
              <a:endParaRPr lang="en-US" altLang="zh-CN" sz="1600" b="0"/>
            </a:p>
          </p:txBody>
        </p:sp>
        <p:sp>
          <p:nvSpPr>
            <p:cNvPr id="84016" name="Text Box 35"/>
            <p:cNvSpPr txBox="1">
              <a:spLocks noChangeArrowheads="1"/>
            </p:cNvSpPr>
            <p:nvPr/>
          </p:nvSpPr>
          <p:spPr bwMode="auto">
            <a:xfrm>
              <a:off x="2334" y="1431"/>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CS</a:t>
              </a:r>
            </a:p>
          </p:txBody>
        </p:sp>
        <p:sp>
          <p:nvSpPr>
            <p:cNvPr id="84017" name="Text Box 36"/>
            <p:cNvSpPr txBox="1">
              <a:spLocks noChangeArrowheads="1"/>
            </p:cNvSpPr>
            <p:nvPr/>
          </p:nvSpPr>
          <p:spPr bwMode="auto">
            <a:xfrm>
              <a:off x="3062" y="1431"/>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CS</a:t>
              </a:r>
            </a:p>
          </p:txBody>
        </p:sp>
        <p:sp>
          <p:nvSpPr>
            <p:cNvPr id="84018" name="Text Box 37"/>
            <p:cNvSpPr txBox="1">
              <a:spLocks noChangeArrowheads="1"/>
            </p:cNvSpPr>
            <p:nvPr/>
          </p:nvSpPr>
          <p:spPr bwMode="auto">
            <a:xfrm>
              <a:off x="3791" y="1431"/>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CS</a:t>
              </a:r>
            </a:p>
          </p:txBody>
        </p:sp>
        <p:sp>
          <p:nvSpPr>
            <p:cNvPr id="84019" name="Text Box 38"/>
            <p:cNvSpPr txBox="1">
              <a:spLocks noChangeArrowheads="1"/>
            </p:cNvSpPr>
            <p:nvPr/>
          </p:nvSpPr>
          <p:spPr bwMode="auto">
            <a:xfrm>
              <a:off x="4516" y="1431"/>
              <a:ext cx="48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CS</a:t>
              </a:r>
            </a:p>
          </p:txBody>
        </p:sp>
        <p:sp>
          <p:nvSpPr>
            <p:cNvPr id="84020" name="Text Box 39"/>
            <p:cNvSpPr txBox="1">
              <a:spLocks noChangeArrowheads="1"/>
            </p:cNvSpPr>
            <p:nvPr/>
          </p:nvSpPr>
          <p:spPr bwMode="auto">
            <a:xfrm>
              <a:off x="3209" y="1548"/>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A</a:t>
              </a:r>
              <a:r>
                <a:rPr lang="en-US" altLang="zh-CN" sz="1600" b="0" baseline="-10000"/>
                <a:t>13</a:t>
              </a:r>
              <a:r>
                <a:rPr lang="zh-CN" altLang="en-US" sz="1600" b="0"/>
                <a:t>～</a:t>
              </a:r>
              <a:r>
                <a:rPr lang="en-US" altLang="zh-CN" sz="1600" b="0"/>
                <a:t>A</a:t>
              </a:r>
              <a:r>
                <a:rPr lang="en-US" altLang="zh-CN" sz="1600" b="0" baseline="-10000"/>
                <a:t>0</a:t>
              </a:r>
              <a:endParaRPr lang="en-US" altLang="zh-CN" sz="1600" b="0"/>
            </a:p>
          </p:txBody>
        </p:sp>
        <p:sp>
          <p:nvSpPr>
            <p:cNvPr id="84021" name="Text Box 40"/>
            <p:cNvSpPr txBox="1">
              <a:spLocks noChangeArrowheads="1"/>
            </p:cNvSpPr>
            <p:nvPr/>
          </p:nvSpPr>
          <p:spPr bwMode="auto">
            <a:xfrm>
              <a:off x="2470" y="1548"/>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A</a:t>
              </a:r>
              <a:r>
                <a:rPr lang="en-US" altLang="zh-CN" sz="1600" b="0" baseline="-10000"/>
                <a:t>13</a:t>
              </a:r>
              <a:r>
                <a:rPr lang="zh-CN" altLang="en-US" sz="1600" b="0"/>
                <a:t>～</a:t>
              </a:r>
              <a:r>
                <a:rPr lang="en-US" altLang="zh-CN" sz="1600" b="0"/>
                <a:t>A</a:t>
              </a:r>
              <a:r>
                <a:rPr lang="en-US" altLang="zh-CN" sz="1600" b="0" baseline="-10000"/>
                <a:t>0</a:t>
              </a:r>
              <a:endParaRPr lang="en-US" altLang="zh-CN" sz="1600" b="0"/>
            </a:p>
          </p:txBody>
        </p:sp>
        <p:sp>
          <p:nvSpPr>
            <p:cNvPr id="84022" name="Text Box 41"/>
            <p:cNvSpPr txBox="1">
              <a:spLocks noChangeArrowheads="1"/>
            </p:cNvSpPr>
            <p:nvPr/>
          </p:nvSpPr>
          <p:spPr bwMode="auto">
            <a:xfrm>
              <a:off x="1496" y="1445"/>
              <a:ext cx="270"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1600" b="0"/>
                <a:t>译码器</a:t>
              </a:r>
            </a:p>
          </p:txBody>
        </p:sp>
        <p:sp>
          <p:nvSpPr>
            <p:cNvPr id="84023" name="Text Box 42"/>
            <p:cNvSpPr txBox="1">
              <a:spLocks noChangeArrowheads="1"/>
            </p:cNvSpPr>
            <p:nvPr/>
          </p:nvSpPr>
          <p:spPr bwMode="auto">
            <a:xfrm>
              <a:off x="1617" y="1150"/>
              <a:ext cx="4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Y</a:t>
              </a:r>
              <a:r>
                <a:rPr lang="en-US" altLang="zh-CN" sz="1600" b="0" baseline="-10000"/>
                <a:t>3</a:t>
              </a:r>
              <a:endParaRPr lang="en-US" altLang="zh-CN" sz="1600" b="0"/>
            </a:p>
          </p:txBody>
        </p:sp>
        <p:sp>
          <p:nvSpPr>
            <p:cNvPr id="84024" name="Text Box 43"/>
            <p:cNvSpPr txBox="1">
              <a:spLocks noChangeArrowheads="1"/>
            </p:cNvSpPr>
            <p:nvPr/>
          </p:nvSpPr>
          <p:spPr bwMode="auto">
            <a:xfrm>
              <a:off x="1617" y="1325"/>
              <a:ext cx="4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Y</a:t>
              </a:r>
              <a:r>
                <a:rPr lang="en-US" altLang="zh-CN" sz="1600" b="0" baseline="-10000"/>
                <a:t>2</a:t>
              </a:r>
              <a:endParaRPr lang="en-US" altLang="zh-CN" sz="1600" b="0"/>
            </a:p>
          </p:txBody>
        </p:sp>
        <p:sp>
          <p:nvSpPr>
            <p:cNvPr id="84025" name="Text Box 44"/>
            <p:cNvSpPr txBox="1">
              <a:spLocks noChangeArrowheads="1"/>
            </p:cNvSpPr>
            <p:nvPr/>
          </p:nvSpPr>
          <p:spPr bwMode="auto">
            <a:xfrm>
              <a:off x="1617" y="1500"/>
              <a:ext cx="4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Y</a:t>
              </a:r>
              <a:r>
                <a:rPr lang="en-US" altLang="zh-CN" sz="1600" b="0" baseline="-10000"/>
                <a:t>1</a:t>
              </a:r>
              <a:endParaRPr lang="en-US" altLang="zh-CN" sz="1600" b="0"/>
            </a:p>
          </p:txBody>
        </p:sp>
        <p:sp>
          <p:nvSpPr>
            <p:cNvPr id="84026" name="Text Box 45"/>
            <p:cNvSpPr txBox="1">
              <a:spLocks noChangeArrowheads="1"/>
            </p:cNvSpPr>
            <p:nvPr/>
          </p:nvSpPr>
          <p:spPr bwMode="auto">
            <a:xfrm>
              <a:off x="1617" y="1675"/>
              <a:ext cx="4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__</a:t>
              </a:r>
            </a:p>
            <a:p>
              <a:pPr>
                <a:lnSpc>
                  <a:spcPct val="20000"/>
                </a:lnSpc>
                <a:spcBef>
                  <a:spcPct val="50000"/>
                </a:spcBef>
              </a:pPr>
              <a:r>
                <a:rPr lang="en-US" altLang="zh-CN" sz="1600" b="0"/>
                <a:t>Y</a:t>
              </a:r>
              <a:r>
                <a:rPr lang="en-US" altLang="zh-CN" sz="1600" b="0" baseline="-10000"/>
                <a:t>0</a:t>
              </a:r>
              <a:endParaRPr lang="en-US" altLang="zh-CN" sz="1600" b="0"/>
            </a:p>
          </p:txBody>
        </p:sp>
        <p:sp>
          <p:nvSpPr>
            <p:cNvPr id="84027" name="Line 46"/>
            <p:cNvSpPr>
              <a:spLocks noChangeShapeType="1"/>
            </p:cNvSpPr>
            <p:nvPr/>
          </p:nvSpPr>
          <p:spPr bwMode="auto">
            <a:xfrm flipH="1">
              <a:off x="1678" y="777"/>
              <a:ext cx="101" cy="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8" name="Line 47"/>
            <p:cNvSpPr>
              <a:spLocks noChangeShapeType="1"/>
            </p:cNvSpPr>
            <p:nvPr/>
          </p:nvSpPr>
          <p:spPr bwMode="auto">
            <a:xfrm flipH="1">
              <a:off x="1253" y="1197"/>
              <a:ext cx="152" cy="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9" name="Text Box 48"/>
            <p:cNvSpPr txBox="1">
              <a:spLocks noChangeArrowheads="1"/>
            </p:cNvSpPr>
            <p:nvPr/>
          </p:nvSpPr>
          <p:spPr bwMode="auto">
            <a:xfrm>
              <a:off x="3819" y="1914"/>
              <a:ext cx="5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a:t>.</a:t>
              </a:r>
            </a:p>
          </p:txBody>
        </p:sp>
        <p:sp>
          <p:nvSpPr>
            <p:cNvPr id="84030" name="Text Box 49"/>
            <p:cNvSpPr txBox="1">
              <a:spLocks noChangeArrowheads="1"/>
            </p:cNvSpPr>
            <p:nvPr/>
          </p:nvSpPr>
          <p:spPr bwMode="auto">
            <a:xfrm>
              <a:off x="3092" y="1914"/>
              <a:ext cx="5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a:t>.</a:t>
              </a:r>
            </a:p>
          </p:txBody>
        </p:sp>
        <p:sp>
          <p:nvSpPr>
            <p:cNvPr id="84031" name="Text Box 50"/>
            <p:cNvSpPr txBox="1">
              <a:spLocks noChangeArrowheads="1"/>
            </p:cNvSpPr>
            <p:nvPr/>
          </p:nvSpPr>
          <p:spPr bwMode="auto">
            <a:xfrm>
              <a:off x="2365" y="1914"/>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a:t>.</a:t>
              </a:r>
            </a:p>
          </p:txBody>
        </p:sp>
        <p:sp>
          <p:nvSpPr>
            <p:cNvPr id="84032" name="Text Box 51"/>
            <p:cNvSpPr txBox="1">
              <a:spLocks noChangeArrowheads="1"/>
            </p:cNvSpPr>
            <p:nvPr/>
          </p:nvSpPr>
          <p:spPr bwMode="auto">
            <a:xfrm>
              <a:off x="1725" y="1070"/>
              <a:ext cx="5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84033" name="Text Box 52"/>
            <p:cNvSpPr txBox="1">
              <a:spLocks noChangeArrowheads="1"/>
            </p:cNvSpPr>
            <p:nvPr/>
          </p:nvSpPr>
          <p:spPr bwMode="auto">
            <a:xfrm>
              <a:off x="1725" y="1245"/>
              <a:ext cx="5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84034" name="Text Box 53"/>
            <p:cNvSpPr txBox="1">
              <a:spLocks noChangeArrowheads="1"/>
            </p:cNvSpPr>
            <p:nvPr/>
          </p:nvSpPr>
          <p:spPr bwMode="auto">
            <a:xfrm>
              <a:off x="1725" y="1431"/>
              <a:ext cx="5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84035" name="Text Box 54"/>
            <p:cNvSpPr txBox="1">
              <a:spLocks noChangeArrowheads="1"/>
            </p:cNvSpPr>
            <p:nvPr/>
          </p:nvSpPr>
          <p:spPr bwMode="auto">
            <a:xfrm>
              <a:off x="1725" y="1618"/>
              <a:ext cx="5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84036" name="Text Box 55"/>
            <p:cNvSpPr txBox="1">
              <a:spLocks noChangeArrowheads="1"/>
            </p:cNvSpPr>
            <p:nvPr/>
          </p:nvSpPr>
          <p:spPr bwMode="auto">
            <a:xfrm>
              <a:off x="1533" y="1746"/>
              <a:ext cx="5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4000"/>
                <a:t>。</a:t>
              </a:r>
            </a:p>
          </p:txBody>
        </p:sp>
        <p:sp>
          <p:nvSpPr>
            <p:cNvPr id="84037" name="Line 56"/>
            <p:cNvSpPr>
              <a:spLocks noChangeShapeType="1"/>
            </p:cNvSpPr>
            <p:nvPr/>
          </p:nvSpPr>
          <p:spPr bwMode="auto">
            <a:xfrm>
              <a:off x="1910" y="1372"/>
              <a:ext cx="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8" name="AutoShape 57"/>
            <p:cNvSpPr>
              <a:spLocks noChangeArrowheads="1"/>
            </p:cNvSpPr>
            <p:nvPr/>
          </p:nvSpPr>
          <p:spPr bwMode="auto">
            <a:xfrm rot="10800000">
              <a:off x="4895" y="905"/>
              <a:ext cx="142" cy="648"/>
            </a:xfrm>
            <a:prstGeom prst="upArrow">
              <a:avLst>
                <a:gd name="adj1" fmla="val 61435"/>
                <a:gd name="adj2" fmla="val 114275"/>
              </a:avLst>
            </a:prstGeom>
            <a:solidFill>
              <a:srgbClr val="F6D3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39" name="AutoShape 58"/>
            <p:cNvSpPr>
              <a:spLocks noChangeArrowheads="1"/>
            </p:cNvSpPr>
            <p:nvPr/>
          </p:nvSpPr>
          <p:spPr bwMode="auto">
            <a:xfrm rot="10800000">
              <a:off x="4173" y="905"/>
              <a:ext cx="141" cy="642"/>
            </a:xfrm>
            <a:prstGeom prst="upArrow">
              <a:avLst>
                <a:gd name="adj1" fmla="val 61435"/>
                <a:gd name="adj2" fmla="val 114020"/>
              </a:avLst>
            </a:prstGeom>
            <a:solidFill>
              <a:srgbClr val="F6D3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0" name="AutoShape 59"/>
            <p:cNvSpPr>
              <a:spLocks noChangeArrowheads="1"/>
            </p:cNvSpPr>
            <p:nvPr/>
          </p:nvSpPr>
          <p:spPr bwMode="auto">
            <a:xfrm rot="10800000">
              <a:off x="3441" y="905"/>
              <a:ext cx="141" cy="648"/>
            </a:xfrm>
            <a:prstGeom prst="upArrow">
              <a:avLst>
                <a:gd name="adj1" fmla="val 61435"/>
                <a:gd name="adj2" fmla="val 115085"/>
              </a:avLst>
            </a:prstGeom>
            <a:solidFill>
              <a:srgbClr val="F6D3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1" name="AutoShape 60"/>
            <p:cNvSpPr>
              <a:spLocks noChangeArrowheads="1"/>
            </p:cNvSpPr>
            <p:nvPr/>
          </p:nvSpPr>
          <p:spPr bwMode="auto">
            <a:xfrm>
              <a:off x="3456" y="2124"/>
              <a:ext cx="131" cy="410"/>
            </a:xfrm>
            <a:prstGeom prst="upDownArrow">
              <a:avLst>
                <a:gd name="adj1" fmla="val 65083"/>
                <a:gd name="adj2" fmla="val 71811"/>
              </a:avLst>
            </a:prstGeom>
            <a:solidFill>
              <a:srgbClr val="B5B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2" name="AutoShape 61"/>
            <p:cNvSpPr>
              <a:spLocks noChangeArrowheads="1"/>
            </p:cNvSpPr>
            <p:nvPr/>
          </p:nvSpPr>
          <p:spPr bwMode="auto">
            <a:xfrm>
              <a:off x="4111" y="2130"/>
              <a:ext cx="155" cy="392"/>
            </a:xfrm>
            <a:prstGeom prst="upDownArrow">
              <a:avLst>
                <a:gd name="adj1" fmla="val 56176"/>
                <a:gd name="adj2" fmla="val 65802"/>
              </a:avLst>
            </a:prstGeom>
            <a:solidFill>
              <a:srgbClr val="B5B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3" name="AutoShape 62"/>
            <p:cNvSpPr>
              <a:spLocks noChangeArrowheads="1"/>
            </p:cNvSpPr>
            <p:nvPr/>
          </p:nvSpPr>
          <p:spPr bwMode="auto">
            <a:xfrm>
              <a:off x="2738" y="2124"/>
              <a:ext cx="132" cy="380"/>
            </a:xfrm>
            <a:prstGeom prst="upDownArrow">
              <a:avLst>
                <a:gd name="adj1" fmla="val 65083"/>
                <a:gd name="adj2" fmla="val 66052"/>
              </a:avLst>
            </a:prstGeom>
            <a:solidFill>
              <a:srgbClr val="B5B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4" name="AutoShape 63"/>
            <p:cNvSpPr>
              <a:spLocks noChangeArrowheads="1"/>
            </p:cNvSpPr>
            <p:nvPr/>
          </p:nvSpPr>
          <p:spPr bwMode="auto">
            <a:xfrm>
              <a:off x="4900" y="2130"/>
              <a:ext cx="132" cy="380"/>
            </a:xfrm>
            <a:prstGeom prst="upDownArrow">
              <a:avLst>
                <a:gd name="adj1" fmla="val 65083"/>
                <a:gd name="adj2" fmla="val 66052"/>
              </a:avLst>
            </a:prstGeom>
            <a:solidFill>
              <a:srgbClr val="B5B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5" name="AutoShape 64"/>
            <p:cNvSpPr>
              <a:spLocks noChangeArrowheads="1"/>
            </p:cNvSpPr>
            <p:nvPr/>
          </p:nvSpPr>
          <p:spPr bwMode="auto">
            <a:xfrm>
              <a:off x="1284" y="1553"/>
              <a:ext cx="247" cy="175"/>
            </a:xfrm>
            <a:prstGeom prst="rightArrow">
              <a:avLst>
                <a:gd name="adj1" fmla="val 50000"/>
                <a:gd name="adj2" fmla="val 35286"/>
              </a:avLst>
            </a:prstGeom>
            <a:solidFill>
              <a:srgbClr val="F6D3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6" name="AutoShape 65"/>
            <p:cNvSpPr>
              <a:spLocks noChangeArrowheads="1"/>
            </p:cNvSpPr>
            <p:nvPr/>
          </p:nvSpPr>
          <p:spPr bwMode="auto">
            <a:xfrm rot="10800000">
              <a:off x="2693" y="905"/>
              <a:ext cx="141" cy="648"/>
            </a:xfrm>
            <a:prstGeom prst="upArrow">
              <a:avLst>
                <a:gd name="adj1" fmla="val 61435"/>
                <a:gd name="adj2" fmla="val 115085"/>
              </a:avLst>
            </a:prstGeom>
            <a:solidFill>
              <a:srgbClr val="F6D3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4047" name="Line 66"/>
            <p:cNvSpPr>
              <a:spLocks noChangeShapeType="1"/>
            </p:cNvSpPr>
            <p:nvPr/>
          </p:nvSpPr>
          <p:spPr bwMode="auto">
            <a:xfrm>
              <a:off x="4663" y="1092"/>
              <a:ext cx="0" cy="4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8" name="Line 67"/>
            <p:cNvSpPr>
              <a:spLocks noChangeShapeType="1"/>
            </p:cNvSpPr>
            <p:nvPr/>
          </p:nvSpPr>
          <p:spPr bwMode="auto">
            <a:xfrm>
              <a:off x="3936" y="1185"/>
              <a:ext cx="0"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9" name="Line 68"/>
            <p:cNvSpPr>
              <a:spLocks noChangeShapeType="1"/>
            </p:cNvSpPr>
            <p:nvPr/>
          </p:nvSpPr>
          <p:spPr bwMode="auto">
            <a:xfrm>
              <a:off x="3208" y="1279"/>
              <a:ext cx="0" cy="2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0" name="Line 69"/>
            <p:cNvSpPr>
              <a:spLocks noChangeShapeType="1"/>
            </p:cNvSpPr>
            <p:nvPr/>
          </p:nvSpPr>
          <p:spPr bwMode="auto">
            <a:xfrm>
              <a:off x="2481" y="1372"/>
              <a:ext cx="0"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1" name="Line 70"/>
            <p:cNvSpPr>
              <a:spLocks noChangeShapeType="1"/>
            </p:cNvSpPr>
            <p:nvPr/>
          </p:nvSpPr>
          <p:spPr bwMode="auto">
            <a:xfrm flipV="1">
              <a:off x="4663" y="2118"/>
              <a:ext cx="0"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2" name="Line 71"/>
            <p:cNvSpPr>
              <a:spLocks noChangeShapeType="1"/>
            </p:cNvSpPr>
            <p:nvPr/>
          </p:nvSpPr>
          <p:spPr bwMode="auto">
            <a:xfrm>
              <a:off x="2250" y="1372"/>
              <a:ext cx="0" cy="5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3" name="Line 72"/>
            <p:cNvSpPr>
              <a:spLocks noChangeShapeType="1"/>
            </p:cNvSpPr>
            <p:nvPr/>
          </p:nvSpPr>
          <p:spPr bwMode="auto">
            <a:xfrm>
              <a:off x="2158" y="1279"/>
              <a:ext cx="0" cy="4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4" name="Line 73"/>
            <p:cNvSpPr>
              <a:spLocks noChangeShapeType="1"/>
            </p:cNvSpPr>
            <p:nvPr/>
          </p:nvSpPr>
          <p:spPr bwMode="auto">
            <a:xfrm>
              <a:off x="2087" y="1185"/>
              <a:ext cx="0"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5" name="Line 74"/>
            <p:cNvSpPr>
              <a:spLocks noChangeShapeType="1"/>
            </p:cNvSpPr>
            <p:nvPr/>
          </p:nvSpPr>
          <p:spPr bwMode="auto">
            <a:xfrm flipV="1">
              <a:off x="1683" y="2083"/>
              <a:ext cx="0" cy="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6" name="Line 75"/>
            <p:cNvSpPr>
              <a:spLocks noChangeShapeType="1"/>
            </p:cNvSpPr>
            <p:nvPr/>
          </p:nvSpPr>
          <p:spPr bwMode="auto">
            <a:xfrm>
              <a:off x="2008" y="1092"/>
              <a:ext cx="0" cy="2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7" name="Line 76"/>
            <p:cNvSpPr>
              <a:spLocks noChangeShapeType="1"/>
            </p:cNvSpPr>
            <p:nvPr/>
          </p:nvSpPr>
          <p:spPr bwMode="auto">
            <a:xfrm flipV="1">
              <a:off x="2491" y="2118"/>
              <a:ext cx="0"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8" name="Line 77"/>
            <p:cNvSpPr>
              <a:spLocks noChangeShapeType="1"/>
            </p:cNvSpPr>
            <p:nvPr/>
          </p:nvSpPr>
          <p:spPr bwMode="auto">
            <a:xfrm flipV="1">
              <a:off x="3218" y="2118"/>
              <a:ext cx="0" cy="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9" name="Line 78"/>
            <p:cNvSpPr>
              <a:spLocks noChangeShapeType="1"/>
            </p:cNvSpPr>
            <p:nvPr/>
          </p:nvSpPr>
          <p:spPr bwMode="auto">
            <a:xfrm flipV="1">
              <a:off x="3946" y="2118"/>
              <a:ext cx="0" cy="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60" name="Text Box 79"/>
            <p:cNvSpPr txBox="1">
              <a:spLocks noChangeArrowheads="1"/>
            </p:cNvSpPr>
            <p:nvPr/>
          </p:nvSpPr>
          <p:spPr bwMode="auto">
            <a:xfrm>
              <a:off x="4654" y="1536"/>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A</a:t>
              </a:r>
              <a:r>
                <a:rPr lang="en-US" altLang="zh-CN" sz="1600" b="0" baseline="-10000"/>
                <a:t>13</a:t>
              </a:r>
              <a:r>
                <a:rPr lang="zh-CN" altLang="en-US" sz="1600" b="0"/>
                <a:t>～</a:t>
              </a:r>
              <a:r>
                <a:rPr lang="en-US" altLang="zh-CN" sz="1600" b="0"/>
                <a:t>A</a:t>
              </a:r>
              <a:r>
                <a:rPr lang="en-US" altLang="zh-CN" sz="1600" b="0" baseline="-10000"/>
                <a:t>0</a:t>
              </a:r>
              <a:endParaRPr lang="en-US" altLang="zh-CN" sz="1600" b="0"/>
            </a:p>
          </p:txBody>
        </p:sp>
        <p:sp>
          <p:nvSpPr>
            <p:cNvPr id="84061" name="Text Box 80"/>
            <p:cNvSpPr txBox="1">
              <a:spLocks noChangeArrowheads="1"/>
            </p:cNvSpPr>
            <p:nvPr/>
          </p:nvSpPr>
          <p:spPr bwMode="auto">
            <a:xfrm>
              <a:off x="4689" y="1956"/>
              <a:ext cx="8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600" b="0"/>
                <a:t>D</a:t>
              </a:r>
              <a:r>
                <a:rPr lang="en-US" altLang="zh-CN" sz="1600" b="0" baseline="-10000"/>
                <a:t>7</a:t>
              </a:r>
              <a:r>
                <a:rPr lang="zh-CN" altLang="en-US" sz="1600" b="0"/>
                <a:t>～</a:t>
              </a:r>
              <a:r>
                <a:rPr lang="en-US" altLang="zh-CN" sz="1600" b="0"/>
                <a:t>D</a:t>
              </a:r>
              <a:r>
                <a:rPr lang="en-US" altLang="zh-CN" sz="1600" b="0" baseline="-10000"/>
                <a:t>0</a:t>
              </a:r>
              <a:endParaRPr lang="en-US" altLang="zh-CN" sz="1600" b="0"/>
            </a:p>
          </p:txBody>
        </p:sp>
        <p:sp>
          <p:nvSpPr>
            <p:cNvPr id="84062" name="Rectangle 81"/>
            <p:cNvSpPr>
              <a:spLocks noChangeArrowheads="1"/>
            </p:cNvSpPr>
            <p:nvPr/>
          </p:nvSpPr>
          <p:spPr bwMode="auto">
            <a:xfrm>
              <a:off x="1116" y="2496"/>
              <a:ext cx="4044" cy="84"/>
            </a:xfrm>
            <a:prstGeom prst="rect">
              <a:avLst/>
            </a:prstGeom>
            <a:solidFill>
              <a:srgbClr val="B5B2F4"/>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42098" name="AutoShape 82"/>
          <p:cNvSpPr>
            <a:spLocks noChangeArrowheads="1"/>
          </p:cNvSpPr>
          <p:nvPr/>
        </p:nvSpPr>
        <p:spPr bwMode="auto">
          <a:xfrm rot="5400000">
            <a:off x="4453731" y="4352132"/>
            <a:ext cx="519113" cy="361950"/>
          </a:xfrm>
          <a:prstGeom prst="rightArrow">
            <a:avLst>
              <a:gd name="adj1" fmla="val 50000"/>
              <a:gd name="adj2" fmla="val 3585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2099" name="Group 83"/>
          <p:cNvGrpSpPr>
            <a:grpSpLocks/>
          </p:cNvGrpSpPr>
          <p:nvPr/>
        </p:nvGrpSpPr>
        <p:grpSpPr bwMode="auto">
          <a:xfrm>
            <a:off x="2776538" y="4786313"/>
            <a:ext cx="3609975" cy="1462087"/>
            <a:chOff x="1749" y="3015"/>
            <a:chExt cx="2274" cy="921"/>
          </a:xfrm>
        </p:grpSpPr>
        <p:sp>
          <p:nvSpPr>
            <p:cNvPr id="83976" name="Rectangle 84"/>
            <p:cNvSpPr>
              <a:spLocks noChangeArrowheads="1"/>
            </p:cNvSpPr>
            <p:nvPr/>
          </p:nvSpPr>
          <p:spPr bwMode="auto">
            <a:xfrm>
              <a:off x="2697" y="3060"/>
              <a:ext cx="536" cy="876"/>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0"/>
                <a:t>64K×8</a:t>
              </a:r>
            </a:p>
            <a:p>
              <a:pPr algn="ctr" eaLnBrk="0" hangingPunct="0"/>
              <a:r>
                <a:rPr lang="en-US" altLang="zh-CN" sz="2000" b="0"/>
                <a:t> </a:t>
              </a:r>
              <a:r>
                <a:rPr lang="zh-CN" altLang="en-US" sz="2000" b="0"/>
                <a:t>芯片组 </a:t>
              </a:r>
            </a:p>
          </p:txBody>
        </p:sp>
        <p:sp>
          <p:nvSpPr>
            <p:cNvPr id="83977" name="Line 85"/>
            <p:cNvSpPr>
              <a:spLocks noChangeShapeType="1"/>
            </p:cNvSpPr>
            <p:nvPr/>
          </p:nvSpPr>
          <p:spPr bwMode="auto">
            <a:xfrm flipH="1">
              <a:off x="3243" y="3262"/>
              <a:ext cx="312" cy="0"/>
            </a:xfrm>
            <a:prstGeom prst="line">
              <a:avLst/>
            </a:prstGeom>
            <a:noFill/>
            <a:ln w="1905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Line 86"/>
            <p:cNvSpPr>
              <a:spLocks noChangeShapeType="1"/>
            </p:cNvSpPr>
            <p:nvPr/>
          </p:nvSpPr>
          <p:spPr bwMode="auto">
            <a:xfrm rot="10800000">
              <a:off x="3243" y="3734"/>
              <a:ext cx="312" cy="0"/>
            </a:xfrm>
            <a:prstGeom prst="line">
              <a:avLst/>
            </a:prstGeom>
            <a:noFill/>
            <a:ln w="19050">
              <a:solidFill>
                <a:srgbClr val="FF33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AutoShape 87"/>
            <p:cNvSpPr>
              <a:spLocks noChangeArrowheads="1"/>
            </p:cNvSpPr>
            <p:nvPr/>
          </p:nvSpPr>
          <p:spPr bwMode="auto">
            <a:xfrm>
              <a:off x="2386" y="3195"/>
              <a:ext cx="307" cy="135"/>
            </a:xfrm>
            <a:prstGeom prst="rightArrow">
              <a:avLst>
                <a:gd name="adj1" fmla="val 50000"/>
                <a:gd name="adj2" fmla="val 56852"/>
              </a:avLst>
            </a:prstGeom>
            <a:solidFill>
              <a:srgbClr val="CC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0" name="AutoShape 88"/>
            <p:cNvSpPr>
              <a:spLocks noChangeArrowheads="1"/>
            </p:cNvSpPr>
            <p:nvPr/>
          </p:nvSpPr>
          <p:spPr bwMode="auto">
            <a:xfrm>
              <a:off x="2386" y="3666"/>
              <a:ext cx="311" cy="135"/>
            </a:xfrm>
            <a:prstGeom prst="leftRightArrow">
              <a:avLst>
                <a:gd name="adj1" fmla="val 50000"/>
                <a:gd name="adj2" fmla="val 46074"/>
              </a:avLst>
            </a:prstGeom>
            <a:solidFill>
              <a:srgbClr val="CC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1" name="Text Box 89"/>
            <p:cNvSpPr txBox="1">
              <a:spLocks noChangeArrowheads="1"/>
            </p:cNvSpPr>
            <p:nvPr/>
          </p:nvSpPr>
          <p:spPr bwMode="auto">
            <a:xfrm>
              <a:off x="1749" y="3154"/>
              <a:ext cx="8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r>
                <a:rPr lang="zh-CN" altLang="en-US" sz="2000"/>
                <a:t>～</a:t>
              </a:r>
              <a:r>
                <a:rPr lang="en-US" altLang="zh-CN" sz="2000"/>
                <a:t>A</a:t>
              </a:r>
              <a:r>
                <a:rPr lang="en-US" altLang="zh-CN" sz="2000" baseline="-10000"/>
                <a:t>0</a:t>
              </a:r>
              <a:endParaRPr lang="en-US" altLang="zh-CN" sz="2000"/>
            </a:p>
          </p:txBody>
        </p:sp>
        <p:sp>
          <p:nvSpPr>
            <p:cNvPr id="83982" name="Text Box 90"/>
            <p:cNvSpPr txBox="1">
              <a:spLocks noChangeArrowheads="1"/>
            </p:cNvSpPr>
            <p:nvPr/>
          </p:nvSpPr>
          <p:spPr bwMode="auto">
            <a:xfrm>
              <a:off x="1786" y="3593"/>
              <a:ext cx="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a:t>
              </a:r>
              <a:r>
                <a:rPr lang="zh-CN" altLang="en-US" sz="2000"/>
                <a:t>～</a:t>
              </a:r>
              <a:r>
                <a:rPr lang="en-US" altLang="zh-CN" sz="2000"/>
                <a:t>D</a:t>
              </a:r>
              <a:r>
                <a:rPr lang="en-US" altLang="zh-CN" sz="2000" baseline="-10000"/>
                <a:t>0</a:t>
              </a:r>
              <a:endParaRPr lang="en-US" altLang="zh-CN" sz="2000"/>
            </a:p>
          </p:txBody>
        </p:sp>
        <p:sp>
          <p:nvSpPr>
            <p:cNvPr id="83983" name="Text Box 91"/>
            <p:cNvSpPr txBox="1">
              <a:spLocks noChangeArrowheads="1"/>
            </p:cNvSpPr>
            <p:nvPr/>
          </p:nvSpPr>
          <p:spPr bwMode="auto">
            <a:xfrm>
              <a:off x="3555" y="3015"/>
              <a:ext cx="4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a:t>
              </a:r>
            </a:p>
            <a:p>
              <a:pPr>
                <a:lnSpc>
                  <a:spcPct val="20000"/>
                </a:lnSpc>
                <a:spcBef>
                  <a:spcPct val="50000"/>
                </a:spcBef>
              </a:pPr>
              <a:r>
                <a:rPr lang="en-US" altLang="zh-CN" sz="2000"/>
                <a:t>CS</a:t>
              </a:r>
            </a:p>
          </p:txBody>
        </p:sp>
        <p:sp>
          <p:nvSpPr>
            <p:cNvPr id="83984" name="Text Box 92"/>
            <p:cNvSpPr txBox="1">
              <a:spLocks noChangeArrowheads="1"/>
            </p:cNvSpPr>
            <p:nvPr/>
          </p:nvSpPr>
          <p:spPr bwMode="auto">
            <a:xfrm>
              <a:off x="3543" y="3459"/>
              <a:ext cx="4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___</a:t>
              </a:r>
            </a:p>
            <a:p>
              <a:pPr>
                <a:lnSpc>
                  <a:spcPct val="20000"/>
                </a:lnSpc>
                <a:spcBef>
                  <a:spcPct val="50000"/>
                </a:spcBef>
              </a:pPr>
              <a:r>
                <a:rPr lang="en-US" altLang="zh-CN" sz="2000"/>
                <a:t>WE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42019"/>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2000"/>
                                  </p:stCondLst>
                                  <p:childTnLst>
                                    <p:set>
                                      <p:cBhvr>
                                        <p:cTn id="9" dur="1" fill="hold">
                                          <p:stCondLst>
                                            <p:cond delay="0"/>
                                          </p:stCondLst>
                                        </p:cTn>
                                        <p:tgtEl>
                                          <p:spTgt spid="342098"/>
                                        </p:tgtEl>
                                        <p:attrNameLst>
                                          <p:attrName>style.visibility</p:attrName>
                                        </p:attrNameLst>
                                      </p:cBhvr>
                                      <p:to>
                                        <p:strVal val="visible"/>
                                      </p:to>
                                    </p:set>
                                    <p:animEffect transition="in" filter="wipe(up)">
                                      <p:cBhvr>
                                        <p:cTn id="10" dur="500"/>
                                        <p:tgtEl>
                                          <p:spTgt spid="342098"/>
                                        </p:tgtEl>
                                      </p:cBhvr>
                                    </p:animEffect>
                                  </p:childTnLst>
                                </p:cTn>
                              </p:par>
                            </p:childTnLst>
                          </p:cTn>
                        </p:par>
                        <p:par>
                          <p:cTn id="11" fill="hold" nodeType="afterGroup">
                            <p:stCondLst>
                              <p:cond delay="3000"/>
                            </p:stCondLst>
                            <p:childTnLst>
                              <p:par>
                                <p:cTn id="12" presetID="1" presetClass="entr" presetSubtype="0" fill="hold" nodeType="afterEffect">
                                  <p:stCondLst>
                                    <p:cond delay="2000"/>
                                  </p:stCondLst>
                                  <p:childTnLst>
                                    <p:set>
                                      <p:cBhvr>
                                        <p:cTn id="13" dur="1" fill="hold">
                                          <p:stCondLst>
                                            <p:cond delay="499"/>
                                          </p:stCondLst>
                                        </p:cTn>
                                        <p:tgtEl>
                                          <p:spTgt spid="342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9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9C4CC21-0510-4D37-B3A2-E26FC19F0434}" type="datetime3">
              <a:rPr kumimoji="0" lang="zh-CN" altLang="en-US" sz="1400" smtClean="0"/>
              <a:pPr eaLnBrk="1" hangingPunct="1"/>
              <a:t>2016年11月14日星期一</a:t>
            </a:fld>
            <a:endParaRPr kumimoji="0" lang="en-US" altLang="zh-CN" sz="1400" smtClean="0"/>
          </a:p>
        </p:txBody>
      </p:sp>
      <p:sp>
        <p:nvSpPr>
          <p:cNvPr id="8499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499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84997" name="Line 3"/>
          <p:cNvSpPr>
            <a:spLocks noChangeShapeType="1"/>
          </p:cNvSpPr>
          <p:nvPr/>
        </p:nvSpPr>
        <p:spPr bwMode="auto">
          <a:xfrm>
            <a:off x="3733800" y="6610350"/>
            <a:ext cx="3810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4998" name="Group 4"/>
          <p:cNvGrpSpPr>
            <a:grpSpLocks/>
          </p:cNvGrpSpPr>
          <p:nvPr/>
        </p:nvGrpSpPr>
        <p:grpSpPr bwMode="auto">
          <a:xfrm>
            <a:off x="2171700" y="857250"/>
            <a:ext cx="4248150" cy="5330825"/>
            <a:chOff x="1368" y="540"/>
            <a:chExt cx="2676" cy="3358"/>
          </a:xfrm>
        </p:grpSpPr>
        <p:sp>
          <p:nvSpPr>
            <p:cNvPr id="85000" name="Rectangle 5"/>
            <p:cNvSpPr>
              <a:spLocks noChangeArrowheads="1"/>
            </p:cNvSpPr>
            <p:nvPr/>
          </p:nvSpPr>
          <p:spPr bwMode="auto">
            <a:xfrm>
              <a:off x="3252" y="2544"/>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1" name="Rectangle 6"/>
            <p:cNvSpPr>
              <a:spLocks noChangeArrowheads="1"/>
            </p:cNvSpPr>
            <p:nvPr/>
          </p:nvSpPr>
          <p:spPr bwMode="auto">
            <a:xfrm>
              <a:off x="3228" y="972"/>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2" name="Rectangle 7"/>
            <p:cNvSpPr>
              <a:spLocks noChangeArrowheads="1"/>
            </p:cNvSpPr>
            <p:nvPr/>
          </p:nvSpPr>
          <p:spPr bwMode="auto">
            <a:xfrm>
              <a:off x="3240" y="1776"/>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3" name="Rectangle 8"/>
            <p:cNvSpPr>
              <a:spLocks noChangeArrowheads="1"/>
            </p:cNvSpPr>
            <p:nvPr/>
          </p:nvSpPr>
          <p:spPr bwMode="auto">
            <a:xfrm>
              <a:off x="3252" y="3324"/>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4" name="AutoShape 9"/>
            <p:cNvSpPr>
              <a:spLocks noChangeArrowheads="1"/>
            </p:cNvSpPr>
            <p:nvPr/>
          </p:nvSpPr>
          <p:spPr bwMode="auto">
            <a:xfrm rot="5400000">
              <a:off x="2891" y="971"/>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5" name="AutoShape 10"/>
            <p:cNvSpPr>
              <a:spLocks noChangeArrowheads="1"/>
            </p:cNvSpPr>
            <p:nvPr/>
          </p:nvSpPr>
          <p:spPr bwMode="auto">
            <a:xfrm rot="5400000">
              <a:off x="2903" y="1787"/>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6" name="AutoShape 11"/>
            <p:cNvSpPr>
              <a:spLocks noChangeArrowheads="1"/>
            </p:cNvSpPr>
            <p:nvPr/>
          </p:nvSpPr>
          <p:spPr bwMode="auto">
            <a:xfrm rot="5400000">
              <a:off x="2543" y="2951"/>
              <a:ext cx="234" cy="1203"/>
            </a:xfrm>
            <a:prstGeom prst="upArrow">
              <a:avLst>
                <a:gd name="adj1" fmla="val 50000"/>
                <a:gd name="adj2" fmla="val 128526"/>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7" name="Rectangle 12"/>
            <p:cNvSpPr>
              <a:spLocks noChangeArrowheads="1"/>
            </p:cNvSpPr>
            <p:nvPr/>
          </p:nvSpPr>
          <p:spPr bwMode="auto">
            <a:xfrm rot="5400000">
              <a:off x="1626" y="2340"/>
              <a:ext cx="2436" cy="92"/>
            </a:xfrm>
            <a:prstGeom prst="rect">
              <a:avLst/>
            </a:prstGeom>
            <a:solidFill>
              <a:srgbClr val="66FF33"/>
            </a:solidFill>
            <a:ln w="571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8" name="AutoShape 13"/>
            <p:cNvSpPr>
              <a:spLocks noChangeArrowheads="1"/>
            </p:cNvSpPr>
            <p:nvPr/>
          </p:nvSpPr>
          <p:spPr bwMode="auto">
            <a:xfrm rot="5400000">
              <a:off x="2915" y="2543"/>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9" name="Text Box 14"/>
            <p:cNvSpPr txBox="1">
              <a:spLocks noChangeArrowheads="1"/>
            </p:cNvSpPr>
            <p:nvPr/>
          </p:nvSpPr>
          <p:spPr bwMode="auto">
            <a:xfrm>
              <a:off x="1392" y="540"/>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 </a:t>
              </a:r>
              <a:r>
                <a:rPr lang="zh-CN" altLang="en-US" sz="2000" baseline="-10000"/>
                <a:t>～</a:t>
              </a:r>
              <a:r>
                <a:rPr lang="en-US" altLang="zh-CN" sz="2000"/>
                <a:t>D</a:t>
              </a:r>
              <a:r>
                <a:rPr lang="en-US" altLang="zh-CN" sz="2000" baseline="-10000"/>
                <a:t>0</a:t>
              </a:r>
            </a:p>
          </p:txBody>
        </p:sp>
        <p:sp>
          <p:nvSpPr>
            <p:cNvPr id="85010" name="Text Box 15"/>
            <p:cNvSpPr txBox="1">
              <a:spLocks noChangeArrowheads="1"/>
            </p:cNvSpPr>
            <p:nvPr/>
          </p:nvSpPr>
          <p:spPr bwMode="auto">
            <a:xfrm>
              <a:off x="2424" y="1104"/>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0</a:t>
              </a:r>
            </a:p>
          </p:txBody>
        </p:sp>
        <p:sp>
          <p:nvSpPr>
            <p:cNvPr id="85011" name="Text Box 16"/>
            <p:cNvSpPr txBox="1">
              <a:spLocks noChangeArrowheads="1"/>
            </p:cNvSpPr>
            <p:nvPr/>
          </p:nvSpPr>
          <p:spPr bwMode="auto">
            <a:xfrm>
              <a:off x="1452" y="3432"/>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13 </a:t>
              </a:r>
              <a:r>
                <a:rPr lang="zh-CN" altLang="en-US" sz="2000" baseline="-10000"/>
                <a:t>～</a:t>
              </a:r>
              <a:r>
                <a:rPr lang="en-US" altLang="zh-CN" sz="2000"/>
                <a:t>A</a:t>
              </a:r>
              <a:r>
                <a:rPr lang="en-US" altLang="zh-CN" sz="2000" baseline="-10000"/>
                <a:t>0</a:t>
              </a:r>
            </a:p>
          </p:txBody>
        </p:sp>
        <p:sp>
          <p:nvSpPr>
            <p:cNvPr id="85012" name="Text Box 17"/>
            <p:cNvSpPr txBox="1">
              <a:spLocks noChangeArrowheads="1"/>
            </p:cNvSpPr>
            <p:nvPr/>
          </p:nvSpPr>
          <p:spPr bwMode="auto">
            <a:xfrm>
              <a:off x="1632" y="3648"/>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WE</a:t>
              </a:r>
              <a:endParaRPr lang="en-US" altLang="zh-CN" sz="2000" baseline="-10000"/>
            </a:p>
          </p:txBody>
        </p:sp>
        <p:sp>
          <p:nvSpPr>
            <p:cNvPr id="85013" name="Text Box 18"/>
            <p:cNvSpPr txBox="1">
              <a:spLocks noChangeArrowheads="1"/>
            </p:cNvSpPr>
            <p:nvPr/>
          </p:nvSpPr>
          <p:spPr bwMode="auto">
            <a:xfrm>
              <a:off x="3048" y="924"/>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×8</a:t>
              </a:r>
            </a:p>
          </p:txBody>
        </p:sp>
        <p:sp>
          <p:nvSpPr>
            <p:cNvPr id="85014" name="Text Box 19"/>
            <p:cNvSpPr txBox="1">
              <a:spLocks noChangeArrowheads="1"/>
            </p:cNvSpPr>
            <p:nvPr/>
          </p:nvSpPr>
          <p:spPr bwMode="auto">
            <a:xfrm>
              <a:off x="3072" y="1728"/>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×8</a:t>
              </a:r>
            </a:p>
          </p:txBody>
        </p:sp>
        <p:sp>
          <p:nvSpPr>
            <p:cNvPr id="85015" name="Text Box 20"/>
            <p:cNvSpPr txBox="1">
              <a:spLocks noChangeArrowheads="1"/>
            </p:cNvSpPr>
            <p:nvPr/>
          </p:nvSpPr>
          <p:spPr bwMode="auto">
            <a:xfrm>
              <a:off x="3060" y="2496"/>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×8</a:t>
              </a:r>
            </a:p>
          </p:txBody>
        </p:sp>
        <p:sp>
          <p:nvSpPr>
            <p:cNvPr id="85016" name="Text Box 21"/>
            <p:cNvSpPr txBox="1">
              <a:spLocks noChangeArrowheads="1"/>
            </p:cNvSpPr>
            <p:nvPr/>
          </p:nvSpPr>
          <p:spPr bwMode="auto">
            <a:xfrm>
              <a:off x="3084" y="3276"/>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×8</a:t>
              </a:r>
            </a:p>
          </p:txBody>
        </p:sp>
        <p:sp>
          <p:nvSpPr>
            <p:cNvPr id="85017" name="Line 22"/>
            <p:cNvSpPr>
              <a:spLocks noChangeShapeType="1"/>
            </p:cNvSpPr>
            <p:nvPr/>
          </p:nvSpPr>
          <p:spPr bwMode="auto">
            <a:xfrm>
              <a:off x="3480" y="3000"/>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8" name="Line 23"/>
            <p:cNvSpPr>
              <a:spLocks noChangeShapeType="1"/>
            </p:cNvSpPr>
            <p:nvPr/>
          </p:nvSpPr>
          <p:spPr bwMode="auto">
            <a:xfrm>
              <a:off x="3468" y="2232"/>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9" name="Line 24"/>
            <p:cNvSpPr>
              <a:spLocks noChangeShapeType="1"/>
            </p:cNvSpPr>
            <p:nvPr/>
          </p:nvSpPr>
          <p:spPr bwMode="auto">
            <a:xfrm>
              <a:off x="3456" y="1440"/>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0" name="Line 25"/>
            <p:cNvSpPr>
              <a:spLocks noChangeShapeType="1"/>
            </p:cNvSpPr>
            <p:nvPr/>
          </p:nvSpPr>
          <p:spPr bwMode="auto">
            <a:xfrm>
              <a:off x="3444" y="672"/>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1" name="Rectangle 26"/>
            <p:cNvSpPr>
              <a:spLocks noChangeArrowheads="1"/>
            </p:cNvSpPr>
            <p:nvPr/>
          </p:nvSpPr>
          <p:spPr bwMode="auto">
            <a:xfrm>
              <a:off x="1968" y="612"/>
              <a:ext cx="1872" cy="80"/>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2" name="Rectangle 27"/>
            <p:cNvSpPr>
              <a:spLocks noChangeArrowheads="1"/>
            </p:cNvSpPr>
            <p:nvPr/>
          </p:nvSpPr>
          <p:spPr bwMode="auto">
            <a:xfrm>
              <a:off x="3816" y="612"/>
              <a:ext cx="72" cy="2400"/>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3" name="Rectangle 28"/>
            <p:cNvSpPr>
              <a:spLocks noChangeArrowheads="1"/>
            </p:cNvSpPr>
            <p:nvPr/>
          </p:nvSpPr>
          <p:spPr bwMode="auto">
            <a:xfrm>
              <a:off x="3480" y="2988"/>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4" name="Rectangle 29"/>
            <p:cNvSpPr>
              <a:spLocks noChangeArrowheads="1"/>
            </p:cNvSpPr>
            <p:nvPr/>
          </p:nvSpPr>
          <p:spPr bwMode="auto">
            <a:xfrm>
              <a:off x="3444" y="2232"/>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5" name="Rectangle 30"/>
            <p:cNvSpPr>
              <a:spLocks noChangeArrowheads="1"/>
            </p:cNvSpPr>
            <p:nvPr/>
          </p:nvSpPr>
          <p:spPr bwMode="auto">
            <a:xfrm>
              <a:off x="3456" y="1428"/>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6" name="Line 31"/>
            <p:cNvSpPr>
              <a:spLocks noChangeShapeType="1"/>
            </p:cNvSpPr>
            <p:nvPr/>
          </p:nvSpPr>
          <p:spPr bwMode="auto">
            <a:xfrm flipH="1">
              <a:off x="3696" y="1164"/>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7" name="Line 32"/>
            <p:cNvSpPr>
              <a:spLocks noChangeShapeType="1"/>
            </p:cNvSpPr>
            <p:nvPr/>
          </p:nvSpPr>
          <p:spPr bwMode="auto">
            <a:xfrm flipH="1">
              <a:off x="3696" y="1968"/>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8" name="Line 33"/>
            <p:cNvSpPr>
              <a:spLocks noChangeShapeType="1"/>
            </p:cNvSpPr>
            <p:nvPr/>
          </p:nvSpPr>
          <p:spPr bwMode="auto">
            <a:xfrm flipH="1">
              <a:off x="3720" y="2736"/>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9" name="Line 34"/>
            <p:cNvSpPr>
              <a:spLocks noChangeShapeType="1"/>
            </p:cNvSpPr>
            <p:nvPr/>
          </p:nvSpPr>
          <p:spPr bwMode="auto">
            <a:xfrm flipH="1">
              <a:off x="3720" y="3516"/>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0" name="Line 35"/>
            <p:cNvSpPr>
              <a:spLocks noChangeShapeType="1"/>
            </p:cNvSpPr>
            <p:nvPr/>
          </p:nvSpPr>
          <p:spPr bwMode="auto">
            <a:xfrm>
              <a:off x="4044" y="1164"/>
              <a:ext cx="0" cy="2616"/>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1" name="Line 36"/>
            <p:cNvSpPr>
              <a:spLocks noChangeShapeType="1"/>
            </p:cNvSpPr>
            <p:nvPr/>
          </p:nvSpPr>
          <p:spPr bwMode="auto">
            <a:xfrm>
              <a:off x="2016" y="3768"/>
              <a:ext cx="2028" cy="12"/>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2" name="Line 37"/>
            <p:cNvSpPr>
              <a:spLocks noChangeShapeType="1"/>
            </p:cNvSpPr>
            <p:nvPr/>
          </p:nvSpPr>
          <p:spPr bwMode="auto">
            <a:xfrm>
              <a:off x="1704" y="3684"/>
              <a:ext cx="216"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3" name="Text Box 38"/>
            <p:cNvSpPr txBox="1">
              <a:spLocks noChangeArrowheads="1"/>
            </p:cNvSpPr>
            <p:nvPr/>
          </p:nvSpPr>
          <p:spPr bwMode="auto">
            <a:xfrm>
              <a:off x="1956" y="1656"/>
              <a:ext cx="372" cy="1012"/>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sz="2000" b="0"/>
                <a:t>2:4</a:t>
              </a:r>
            </a:p>
            <a:p>
              <a:pPr algn="ctr">
                <a:lnSpc>
                  <a:spcPct val="80000"/>
                </a:lnSpc>
                <a:spcBef>
                  <a:spcPct val="50000"/>
                </a:spcBef>
              </a:pPr>
              <a:r>
                <a:rPr lang="zh-CN" altLang="en-US" sz="2000" b="0"/>
                <a:t>译</a:t>
              </a:r>
            </a:p>
            <a:p>
              <a:pPr algn="ctr">
                <a:lnSpc>
                  <a:spcPct val="80000"/>
                </a:lnSpc>
                <a:spcBef>
                  <a:spcPct val="50000"/>
                </a:spcBef>
              </a:pPr>
              <a:r>
                <a:rPr lang="zh-CN" altLang="en-US" sz="2000" b="0"/>
                <a:t>码</a:t>
              </a:r>
            </a:p>
            <a:p>
              <a:pPr algn="ctr">
                <a:lnSpc>
                  <a:spcPct val="80000"/>
                </a:lnSpc>
                <a:spcBef>
                  <a:spcPct val="50000"/>
                </a:spcBef>
              </a:pPr>
              <a:r>
                <a:rPr lang="zh-CN" altLang="en-US" sz="2000" b="0"/>
                <a:t>器</a:t>
              </a:r>
            </a:p>
          </p:txBody>
        </p:sp>
        <p:sp>
          <p:nvSpPr>
            <p:cNvPr id="85034" name="Line 39"/>
            <p:cNvSpPr>
              <a:spLocks noChangeShapeType="1"/>
            </p:cNvSpPr>
            <p:nvPr/>
          </p:nvSpPr>
          <p:spPr bwMode="auto">
            <a:xfrm>
              <a:off x="2328" y="1812"/>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5" name="Line 40"/>
            <p:cNvSpPr>
              <a:spLocks noChangeShapeType="1"/>
            </p:cNvSpPr>
            <p:nvPr/>
          </p:nvSpPr>
          <p:spPr bwMode="auto">
            <a:xfrm flipV="1">
              <a:off x="2580" y="1332"/>
              <a:ext cx="0"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6" name="Line 41"/>
            <p:cNvSpPr>
              <a:spLocks noChangeShapeType="1"/>
            </p:cNvSpPr>
            <p:nvPr/>
          </p:nvSpPr>
          <p:spPr bwMode="auto">
            <a:xfrm>
              <a:off x="2580" y="1332"/>
              <a:ext cx="64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7" name="Line 42"/>
            <p:cNvSpPr>
              <a:spLocks noChangeShapeType="1"/>
            </p:cNvSpPr>
            <p:nvPr/>
          </p:nvSpPr>
          <p:spPr bwMode="auto">
            <a:xfrm>
              <a:off x="2328" y="2004"/>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8" name="Line 43"/>
            <p:cNvSpPr>
              <a:spLocks noChangeShapeType="1"/>
            </p:cNvSpPr>
            <p:nvPr/>
          </p:nvSpPr>
          <p:spPr bwMode="auto">
            <a:xfrm flipH="1" flipV="1">
              <a:off x="2580" y="2004"/>
              <a:ext cx="0" cy="10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9" name="Line 44"/>
            <p:cNvSpPr>
              <a:spLocks noChangeShapeType="1"/>
            </p:cNvSpPr>
            <p:nvPr/>
          </p:nvSpPr>
          <p:spPr bwMode="auto">
            <a:xfrm>
              <a:off x="2580" y="2112"/>
              <a:ext cx="64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0" name="Line 45"/>
            <p:cNvSpPr>
              <a:spLocks noChangeShapeType="1"/>
            </p:cNvSpPr>
            <p:nvPr/>
          </p:nvSpPr>
          <p:spPr bwMode="auto">
            <a:xfrm>
              <a:off x="2340" y="2256"/>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1" name="Line 46"/>
            <p:cNvSpPr>
              <a:spLocks noChangeShapeType="1"/>
            </p:cNvSpPr>
            <p:nvPr/>
          </p:nvSpPr>
          <p:spPr bwMode="auto">
            <a:xfrm flipV="1">
              <a:off x="2604" y="2256"/>
              <a:ext cx="0" cy="64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2" name="Line 47"/>
            <p:cNvSpPr>
              <a:spLocks noChangeShapeType="1"/>
            </p:cNvSpPr>
            <p:nvPr/>
          </p:nvSpPr>
          <p:spPr bwMode="auto">
            <a:xfrm>
              <a:off x="2604" y="2904"/>
              <a:ext cx="64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3" name="Line 48"/>
            <p:cNvSpPr>
              <a:spLocks noChangeShapeType="1"/>
            </p:cNvSpPr>
            <p:nvPr/>
          </p:nvSpPr>
          <p:spPr bwMode="auto">
            <a:xfrm flipH="1" flipV="1">
              <a:off x="2520" y="2472"/>
              <a:ext cx="0" cy="1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4" name="Line 49"/>
            <p:cNvSpPr>
              <a:spLocks noChangeShapeType="1"/>
            </p:cNvSpPr>
            <p:nvPr/>
          </p:nvSpPr>
          <p:spPr bwMode="auto">
            <a:xfrm>
              <a:off x="2520" y="3684"/>
              <a:ext cx="732"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5" name="Line 50"/>
            <p:cNvSpPr>
              <a:spLocks noChangeShapeType="1"/>
            </p:cNvSpPr>
            <p:nvPr/>
          </p:nvSpPr>
          <p:spPr bwMode="auto">
            <a:xfrm>
              <a:off x="2328" y="2484"/>
              <a:ext cx="18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6" name="Line 51"/>
            <p:cNvSpPr>
              <a:spLocks noChangeShapeType="1"/>
            </p:cNvSpPr>
            <p:nvPr/>
          </p:nvSpPr>
          <p:spPr bwMode="auto">
            <a:xfrm>
              <a:off x="1704" y="1992"/>
              <a:ext cx="240" cy="0"/>
            </a:xfrm>
            <a:prstGeom prst="line">
              <a:avLst/>
            </a:prstGeom>
            <a:noFill/>
            <a:ln w="38100" cap="sq">
              <a:solidFill>
                <a:srgbClr val="66FF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7" name="Line 52"/>
            <p:cNvSpPr>
              <a:spLocks noChangeShapeType="1"/>
            </p:cNvSpPr>
            <p:nvPr/>
          </p:nvSpPr>
          <p:spPr bwMode="auto">
            <a:xfrm>
              <a:off x="1716" y="2244"/>
              <a:ext cx="240" cy="0"/>
            </a:xfrm>
            <a:prstGeom prst="line">
              <a:avLst/>
            </a:prstGeom>
            <a:noFill/>
            <a:ln w="38100" cap="sq">
              <a:solidFill>
                <a:srgbClr val="66FF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8" name="Text Box 53"/>
            <p:cNvSpPr txBox="1">
              <a:spLocks noChangeArrowheads="1"/>
            </p:cNvSpPr>
            <p:nvPr/>
          </p:nvSpPr>
          <p:spPr bwMode="auto">
            <a:xfrm>
              <a:off x="1368" y="213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14</a:t>
              </a:r>
            </a:p>
          </p:txBody>
        </p:sp>
        <p:sp>
          <p:nvSpPr>
            <p:cNvPr id="85049" name="Text Box 54"/>
            <p:cNvSpPr txBox="1">
              <a:spLocks noChangeArrowheads="1"/>
            </p:cNvSpPr>
            <p:nvPr/>
          </p:nvSpPr>
          <p:spPr bwMode="auto">
            <a:xfrm>
              <a:off x="1380" y="1824"/>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p>
          </p:txBody>
        </p:sp>
        <p:sp>
          <p:nvSpPr>
            <p:cNvPr id="85050" name="Text Box 55"/>
            <p:cNvSpPr txBox="1">
              <a:spLocks noChangeArrowheads="1"/>
            </p:cNvSpPr>
            <p:nvPr/>
          </p:nvSpPr>
          <p:spPr bwMode="auto">
            <a:xfrm>
              <a:off x="2436" y="1800"/>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1</a:t>
              </a:r>
            </a:p>
          </p:txBody>
        </p:sp>
        <p:sp>
          <p:nvSpPr>
            <p:cNvPr id="85051" name="Text Box 56"/>
            <p:cNvSpPr txBox="1">
              <a:spLocks noChangeArrowheads="1"/>
            </p:cNvSpPr>
            <p:nvPr/>
          </p:nvSpPr>
          <p:spPr bwMode="auto">
            <a:xfrm>
              <a:off x="2256" y="201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2</a:t>
              </a:r>
            </a:p>
          </p:txBody>
        </p:sp>
        <p:sp>
          <p:nvSpPr>
            <p:cNvPr id="85052" name="Text Box 57"/>
            <p:cNvSpPr txBox="1">
              <a:spLocks noChangeArrowheads="1"/>
            </p:cNvSpPr>
            <p:nvPr/>
          </p:nvSpPr>
          <p:spPr bwMode="auto">
            <a:xfrm>
              <a:off x="2280" y="225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3</a:t>
              </a:r>
            </a:p>
          </p:txBody>
        </p:sp>
        <p:sp>
          <p:nvSpPr>
            <p:cNvPr id="85053" name="Line 58"/>
            <p:cNvSpPr>
              <a:spLocks noChangeShapeType="1"/>
            </p:cNvSpPr>
            <p:nvPr/>
          </p:nvSpPr>
          <p:spPr bwMode="auto">
            <a:xfrm>
              <a:off x="2364" y="2304"/>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4" name="Line 59"/>
            <p:cNvSpPr>
              <a:spLocks noChangeShapeType="1"/>
            </p:cNvSpPr>
            <p:nvPr/>
          </p:nvSpPr>
          <p:spPr bwMode="auto">
            <a:xfrm>
              <a:off x="2496" y="1848"/>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5" name="Line 60"/>
            <p:cNvSpPr>
              <a:spLocks noChangeShapeType="1"/>
            </p:cNvSpPr>
            <p:nvPr/>
          </p:nvSpPr>
          <p:spPr bwMode="auto">
            <a:xfrm>
              <a:off x="2484" y="1140"/>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6" name="Line 61"/>
            <p:cNvSpPr>
              <a:spLocks noChangeShapeType="1"/>
            </p:cNvSpPr>
            <p:nvPr/>
          </p:nvSpPr>
          <p:spPr bwMode="auto">
            <a:xfrm>
              <a:off x="2328" y="2064"/>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4999" name="TextBox 1"/>
          <p:cNvSpPr txBox="1">
            <a:spLocks noChangeArrowheads="1"/>
          </p:cNvSpPr>
          <p:nvPr/>
        </p:nvSpPr>
        <p:spPr bwMode="auto">
          <a:xfrm>
            <a:off x="6804025" y="1323975"/>
            <a:ext cx="208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a:solidFill>
                  <a:srgbClr val="006600"/>
                </a:solidFill>
              </a:rPr>
              <a:t>平时的内存扩充是字扩展还是位扩展？</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C91BD3-133C-4620-B8C5-0AF037AA407C}" type="datetime3">
              <a:rPr kumimoji="0" lang="zh-CN" altLang="en-US" sz="1400" smtClean="0"/>
              <a:pPr eaLnBrk="1" hangingPunct="1"/>
              <a:t>2016年11月14日星期一</a:t>
            </a:fld>
            <a:endParaRPr kumimoji="0" lang="en-US" altLang="zh-CN" sz="1400" smtClean="0"/>
          </a:p>
        </p:txBody>
      </p:sp>
      <p:sp>
        <p:nvSpPr>
          <p:cNvPr id="8601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602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86021" name="Rectangle 3"/>
          <p:cNvSpPr>
            <a:spLocks noGrp="1" noChangeArrowheads="1"/>
          </p:cNvSpPr>
          <p:nvPr>
            <p:ph type="body" idx="1"/>
          </p:nvPr>
        </p:nvSpPr>
        <p:spPr>
          <a:xfrm>
            <a:off x="346075" y="912813"/>
            <a:ext cx="8264525" cy="5335587"/>
          </a:xfrm>
        </p:spPr>
        <p:txBody>
          <a:bodyPr/>
          <a:lstStyle/>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在同一时间内四个芯片中只能有一个芯片被选中。四个芯片的地址分配如下：</a:t>
            </a:r>
          </a:p>
          <a:p>
            <a:pPr eaLnBrk="1" hangingPunct="1">
              <a:lnSpc>
                <a:spcPct val="90000"/>
              </a:lnSpc>
              <a:buFontTx/>
              <a:buNone/>
            </a:pPr>
            <a:r>
              <a:rPr lang="zh-CN" altLang="en-US" b="1" smtClean="0">
                <a:latin typeface="Times New Roman" pitchFamily="18" charset="0"/>
              </a:rPr>
              <a:t>    第一片  最低地址  </a:t>
            </a:r>
            <a:r>
              <a:rPr lang="en-US" altLang="zh-CN" b="1" smtClean="0">
                <a:latin typeface="Times New Roman" pitchFamily="18" charset="0"/>
              </a:rPr>
              <a:t>0000H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最高地址  </a:t>
            </a:r>
            <a:r>
              <a:rPr lang="en-US" altLang="zh-CN" b="1" smtClean="0">
                <a:latin typeface="Times New Roman" pitchFamily="18" charset="0"/>
              </a:rPr>
              <a:t>3FFFH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第二片  最低地址  </a:t>
            </a:r>
            <a:r>
              <a:rPr lang="en-US" altLang="zh-CN" b="1" smtClean="0">
                <a:latin typeface="Times New Roman" pitchFamily="18" charset="0"/>
              </a:rPr>
              <a:t>4000H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最高地址  </a:t>
            </a:r>
            <a:r>
              <a:rPr lang="en-US" altLang="zh-CN" b="1" smtClean="0">
                <a:latin typeface="Times New Roman" pitchFamily="18" charset="0"/>
              </a:rPr>
              <a:t>7FFFH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第三片  最低地址  </a:t>
            </a:r>
            <a:r>
              <a:rPr lang="en-US" altLang="zh-CN" b="1" smtClean="0">
                <a:latin typeface="Times New Roman" pitchFamily="18" charset="0"/>
              </a:rPr>
              <a:t>8000H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最高地址  </a:t>
            </a:r>
            <a:r>
              <a:rPr lang="en-US" altLang="zh-CN" b="1" smtClean="0">
                <a:latin typeface="Times New Roman" pitchFamily="18" charset="0"/>
              </a:rPr>
              <a:t>BFFFH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第四片  最低地址  </a:t>
            </a:r>
            <a:r>
              <a:rPr lang="en-US" altLang="zh-CN" b="1" smtClean="0">
                <a:latin typeface="Times New Roman" pitchFamily="18" charset="0"/>
              </a:rPr>
              <a:t>C000H</a:t>
            </a:r>
          </a:p>
          <a:p>
            <a:pPr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最高地址  </a:t>
            </a:r>
            <a:r>
              <a:rPr lang="en-US" altLang="zh-CN" b="1" smtClean="0">
                <a:latin typeface="Times New Roman" pitchFamily="18" charset="0"/>
              </a:rPr>
              <a:t>FFFFH</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5576F42-17EF-4E95-9D92-90889F08E05F}" type="datetime3">
              <a:rPr kumimoji="0" lang="zh-CN" altLang="en-US" sz="1400" smtClean="0"/>
              <a:pPr eaLnBrk="1" hangingPunct="1"/>
              <a:t>2016年11月14日星期一</a:t>
            </a:fld>
            <a:endParaRPr kumimoji="0" lang="en-US" altLang="zh-CN" sz="1400" smtClean="0"/>
          </a:p>
        </p:txBody>
      </p:sp>
      <p:sp>
        <p:nvSpPr>
          <p:cNvPr id="8704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704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45091" name="Rectangle 3"/>
          <p:cNvSpPr>
            <a:spLocks noGrp="1" noChangeArrowheads="1"/>
          </p:cNvSpPr>
          <p:nvPr>
            <p:ph type="body" idx="1"/>
          </p:nvPr>
        </p:nvSpPr>
        <p:spPr>
          <a:xfrm>
            <a:off x="327025" y="836613"/>
            <a:ext cx="8207375" cy="5183187"/>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字和位同时扩展</a:t>
            </a:r>
          </a:p>
          <a:p>
            <a:pPr eaLnBrk="1" hangingPunct="1">
              <a:lnSpc>
                <a:spcPct val="80000"/>
              </a:lnSpc>
              <a:buFontTx/>
              <a:buNone/>
            </a:pPr>
            <a:r>
              <a:rPr lang="zh-CN" altLang="en-US" b="1" smtClean="0">
                <a:latin typeface="Times New Roman" pitchFamily="18" charset="0"/>
              </a:rPr>
              <a:t>            当构成一个容量较大的存储器时，往往需要</a:t>
            </a:r>
            <a:r>
              <a:rPr lang="zh-CN" altLang="en-US" b="1" smtClean="0">
                <a:solidFill>
                  <a:srgbClr val="FF3300"/>
                </a:solidFill>
                <a:latin typeface="Times New Roman" pitchFamily="18" charset="0"/>
              </a:rPr>
              <a:t>在字数方向和位数方向上同时扩展</a:t>
            </a:r>
            <a:r>
              <a:rPr lang="zh-CN" altLang="en-US" b="1" smtClean="0">
                <a:latin typeface="Times New Roman" pitchFamily="18" charset="0"/>
              </a:rPr>
              <a:t>，这将是前两种扩展的组合，实现起来也是很容易的。</a:t>
            </a:r>
          </a:p>
          <a:p>
            <a:pPr eaLnBrk="1" hangingPunct="1">
              <a:buFontTx/>
              <a:buNone/>
            </a:pPr>
            <a:r>
              <a:rPr lang="zh-CN" altLang="en-US" b="1" smtClean="0">
                <a:latin typeface="Times New Roman" pitchFamily="18" charset="0"/>
              </a:rPr>
              <a:t>            如用</a:t>
            </a:r>
            <a:r>
              <a:rPr lang="en-US" altLang="zh-CN" b="1" smtClean="0">
                <a:latin typeface="Times New Roman" pitchFamily="18" charset="0"/>
              </a:rPr>
              <a:t>16K×4</a:t>
            </a:r>
            <a:r>
              <a:rPr lang="zh-CN" altLang="en-US" b="1" smtClean="0">
                <a:latin typeface="Times New Roman" pitchFamily="18" charset="0"/>
              </a:rPr>
              <a:t>的</a:t>
            </a:r>
            <a:r>
              <a:rPr lang="en-US" altLang="zh-CN" b="1" smtClean="0">
                <a:latin typeface="Times New Roman" pitchFamily="18" charset="0"/>
              </a:rPr>
              <a:t>SRAM</a:t>
            </a:r>
            <a:r>
              <a:rPr lang="zh-CN" altLang="en-US" b="1" smtClean="0">
                <a:latin typeface="Times New Roman" pitchFamily="18" charset="0"/>
              </a:rPr>
              <a:t>组成</a:t>
            </a:r>
            <a:r>
              <a:rPr lang="en-US" altLang="zh-CN" b="1" smtClean="0">
                <a:latin typeface="Times New Roman" pitchFamily="18" charset="0"/>
              </a:rPr>
              <a:t>64K×8</a:t>
            </a:r>
            <a:r>
              <a:rPr lang="zh-CN" altLang="en-US" b="1" smtClean="0">
                <a:latin typeface="Times New Roman" pitchFamily="18" charset="0"/>
              </a:rPr>
              <a:t>的存储器，需要</a:t>
            </a:r>
            <a:r>
              <a:rPr lang="en-US" altLang="zh-CN" b="1" smtClean="0">
                <a:latin typeface="Times New Roman" pitchFamily="18" charset="0"/>
              </a:rPr>
              <a:t>8</a:t>
            </a:r>
            <a:r>
              <a:rPr lang="zh-CN" altLang="en-US" b="1" smtClean="0">
                <a:latin typeface="Times New Roman" pitchFamily="18" charset="0"/>
              </a:rPr>
              <a:t>个芯片。</a:t>
            </a:r>
          </a:p>
        </p:txBody>
      </p:sp>
      <p:sp>
        <p:nvSpPr>
          <p:cNvPr id="345092" name="Text Box 4"/>
          <p:cNvSpPr txBox="1">
            <a:spLocks noChangeArrowheads="1"/>
          </p:cNvSpPr>
          <p:nvPr/>
        </p:nvSpPr>
        <p:spPr bwMode="auto">
          <a:xfrm>
            <a:off x="819150" y="4286250"/>
            <a:ext cx="74104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b="0"/>
              <a:t>                                   </a:t>
            </a:r>
            <a:r>
              <a:rPr lang="zh-CN" altLang="en-US"/>
              <a:t>容量                      地址           数据</a:t>
            </a:r>
          </a:p>
          <a:p>
            <a:pPr>
              <a:lnSpc>
                <a:spcPct val="80000"/>
              </a:lnSpc>
              <a:spcBef>
                <a:spcPct val="50000"/>
              </a:spcBef>
            </a:pPr>
            <a:r>
              <a:rPr lang="zh-CN" altLang="en-US" sz="3200"/>
              <a:t> 存储器          </a:t>
            </a:r>
            <a:r>
              <a:rPr lang="en-US" altLang="zh-CN" sz="3200"/>
              <a:t>64K×8              16           8</a:t>
            </a:r>
          </a:p>
          <a:p>
            <a:pPr>
              <a:lnSpc>
                <a:spcPct val="50000"/>
              </a:lnSpc>
              <a:spcBef>
                <a:spcPct val="50000"/>
              </a:spcBef>
            </a:pPr>
            <a:r>
              <a:rPr lang="en-US" altLang="zh-CN" sz="3200"/>
              <a:t> </a:t>
            </a:r>
            <a:r>
              <a:rPr lang="zh-CN" altLang="en-US" sz="3200"/>
              <a:t>存储芯片      </a:t>
            </a:r>
            <a:r>
              <a:rPr lang="en-US" altLang="zh-CN" sz="3200"/>
              <a:t>16K×4              14           4</a:t>
            </a:r>
            <a:endParaRPr lang="en-US" altLang="zh-CN"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P spid="34509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628E7AA-5DCF-4C1F-A0B9-8072760F1F60}" type="datetime3">
              <a:rPr kumimoji="0" lang="zh-CN" altLang="en-US" sz="1400" smtClean="0"/>
              <a:pPr eaLnBrk="1" hangingPunct="1"/>
              <a:t>2016年11月14日星期一</a:t>
            </a:fld>
            <a:endParaRPr kumimoji="0" lang="en-US" altLang="zh-CN" sz="1400" smtClean="0"/>
          </a:p>
        </p:txBody>
      </p:sp>
      <p:sp>
        <p:nvSpPr>
          <p:cNvPr id="8806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8068" name="Rectangle 2"/>
          <p:cNvSpPr>
            <a:spLocks noGrp="1" noChangeArrowheads="1"/>
          </p:cNvSpPr>
          <p:nvPr>
            <p:ph type="title"/>
          </p:nvPr>
        </p:nvSpPr>
        <p:spPr>
          <a:xfrm>
            <a:off x="0" y="209550"/>
            <a:ext cx="4953000" cy="446088"/>
          </a:xfrm>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200" smtClean="0">
              <a:latin typeface="宋体" pitchFamily="2" charset="-122"/>
            </a:endParaRPr>
          </a:p>
        </p:txBody>
      </p:sp>
      <p:grpSp>
        <p:nvGrpSpPr>
          <p:cNvPr id="88069" name="Group 3"/>
          <p:cNvGrpSpPr>
            <a:grpSpLocks/>
          </p:cNvGrpSpPr>
          <p:nvPr/>
        </p:nvGrpSpPr>
        <p:grpSpPr bwMode="auto">
          <a:xfrm>
            <a:off x="1085850" y="628650"/>
            <a:ext cx="6362700" cy="5597525"/>
            <a:chOff x="684" y="396"/>
            <a:chExt cx="4008" cy="3526"/>
          </a:xfrm>
        </p:grpSpPr>
        <p:sp>
          <p:nvSpPr>
            <p:cNvPr id="88070" name="Text Box 4"/>
            <p:cNvSpPr txBox="1">
              <a:spLocks noChangeArrowheads="1"/>
            </p:cNvSpPr>
            <p:nvPr/>
          </p:nvSpPr>
          <p:spPr bwMode="auto">
            <a:xfrm>
              <a:off x="1272" y="1632"/>
              <a:ext cx="372" cy="1012"/>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sz="2000" b="0"/>
                <a:t>2:4</a:t>
              </a:r>
            </a:p>
            <a:p>
              <a:pPr algn="ctr">
                <a:lnSpc>
                  <a:spcPct val="80000"/>
                </a:lnSpc>
                <a:spcBef>
                  <a:spcPct val="50000"/>
                </a:spcBef>
              </a:pPr>
              <a:r>
                <a:rPr lang="zh-CN" altLang="en-US" sz="2000" b="0"/>
                <a:t>译</a:t>
              </a:r>
            </a:p>
            <a:p>
              <a:pPr algn="ctr">
                <a:lnSpc>
                  <a:spcPct val="80000"/>
                </a:lnSpc>
                <a:spcBef>
                  <a:spcPct val="50000"/>
                </a:spcBef>
              </a:pPr>
              <a:r>
                <a:rPr lang="zh-CN" altLang="en-US" sz="2000" b="0"/>
                <a:t>码</a:t>
              </a:r>
            </a:p>
            <a:p>
              <a:pPr algn="ctr">
                <a:lnSpc>
                  <a:spcPct val="80000"/>
                </a:lnSpc>
                <a:spcBef>
                  <a:spcPct val="50000"/>
                </a:spcBef>
              </a:pPr>
              <a:r>
                <a:rPr lang="zh-CN" altLang="en-US" sz="2000" b="0"/>
                <a:t>器</a:t>
              </a:r>
            </a:p>
          </p:txBody>
        </p:sp>
        <p:sp>
          <p:nvSpPr>
            <p:cNvPr id="88071" name="Rectangle 5"/>
            <p:cNvSpPr>
              <a:spLocks noChangeArrowheads="1"/>
            </p:cNvSpPr>
            <p:nvPr/>
          </p:nvSpPr>
          <p:spPr bwMode="auto">
            <a:xfrm>
              <a:off x="2532" y="2340"/>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2" name="Rectangle 6"/>
            <p:cNvSpPr>
              <a:spLocks noChangeArrowheads="1"/>
            </p:cNvSpPr>
            <p:nvPr/>
          </p:nvSpPr>
          <p:spPr bwMode="auto">
            <a:xfrm>
              <a:off x="2508" y="768"/>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3" name="Rectangle 7"/>
            <p:cNvSpPr>
              <a:spLocks noChangeArrowheads="1"/>
            </p:cNvSpPr>
            <p:nvPr/>
          </p:nvSpPr>
          <p:spPr bwMode="auto">
            <a:xfrm>
              <a:off x="2520" y="1572"/>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4" name="Rectangle 8"/>
            <p:cNvSpPr>
              <a:spLocks noChangeArrowheads="1"/>
            </p:cNvSpPr>
            <p:nvPr/>
          </p:nvSpPr>
          <p:spPr bwMode="auto">
            <a:xfrm>
              <a:off x="2532" y="3120"/>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5" name="Rectangle 9"/>
            <p:cNvSpPr>
              <a:spLocks noChangeArrowheads="1"/>
            </p:cNvSpPr>
            <p:nvPr/>
          </p:nvSpPr>
          <p:spPr bwMode="auto">
            <a:xfrm>
              <a:off x="3912" y="2352"/>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6" name="Rectangle 10"/>
            <p:cNvSpPr>
              <a:spLocks noChangeArrowheads="1"/>
            </p:cNvSpPr>
            <p:nvPr/>
          </p:nvSpPr>
          <p:spPr bwMode="auto">
            <a:xfrm>
              <a:off x="3888" y="780"/>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7" name="Rectangle 11"/>
            <p:cNvSpPr>
              <a:spLocks noChangeArrowheads="1"/>
            </p:cNvSpPr>
            <p:nvPr/>
          </p:nvSpPr>
          <p:spPr bwMode="auto">
            <a:xfrm>
              <a:off x="3900" y="1584"/>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8" name="Rectangle 12"/>
            <p:cNvSpPr>
              <a:spLocks noChangeArrowheads="1"/>
            </p:cNvSpPr>
            <p:nvPr/>
          </p:nvSpPr>
          <p:spPr bwMode="auto">
            <a:xfrm>
              <a:off x="3912" y="3132"/>
              <a:ext cx="456" cy="408"/>
            </a:xfrm>
            <a:prstGeom prst="rect">
              <a:avLst/>
            </a:prstGeom>
            <a:solidFill>
              <a:srgbClr val="FFCC99"/>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9" name="AutoShape 13"/>
            <p:cNvSpPr>
              <a:spLocks noChangeArrowheads="1"/>
            </p:cNvSpPr>
            <p:nvPr/>
          </p:nvSpPr>
          <p:spPr bwMode="auto">
            <a:xfrm rot="5400000">
              <a:off x="2159" y="767"/>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0" name="AutoShape 14"/>
            <p:cNvSpPr>
              <a:spLocks noChangeArrowheads="1"/>
            </p:cNvSpPr>
            <p:nvPr/>
          </p:nvSpPr>
          <p:spPr bwMode="auto">
            <a:xfrm rot="5400000">
              <a:off x="2171" y="1583"/>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1" name="Rectangle 15"/>
            <p:cNvSpPr>
              <a:spLocks noChangeArrowheads="1"/>
            </p:cNvSpPr>
            <p:nvPr/>
          </p:nvSpPr>
          <p:spPr bwMode="auto">
            <a:xfrm rot="5400000">
              <a:off x="684" y="2346"/>
              <a:ext cx="2856" cy="92"/>
            </a:xfrm>
            <a:prstGeom prst="rect">
              <a:avLst/>
            </a:prstGeom>
            <a:solidFill>
              <a:srgbClr val="66FF33"/>
            </a:solidFill>
            <a:ln w="571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2" name="AutoShape 16"/>
            <p:cNvSpPr>
              <a:spLocks noChangeArrowheads="1"/>
            </p:cNvSpPr>
            <p:nvPr/>
          </p:nvSpPr>
          <p:spPr bwMode="auto">
            <a:xfrm rot="5400000">
              <a:off x="2183" y="2339"/>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3" name="AutoShape 17"/>
            <p:cNvSpPr>
              <a:spLocks noChangeArrowheads="1"/>
            </p:cNvSpPr>
            <p:nvPr/>
          </p:nvSpPr>
          <p:spPr bwMode="auto">
            <a:xfrm rot="5400000">
              <a:off x="3527" y="779"/>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4" name="AutoShape 18"/>
            <p:cNvSpPr>
              <a:spLocks noChangeArrowheads="1"/>
            </p:cNvSpPr>
            <p:nvPr/>
          </p:nvSpPr>
          <p:spPr bwMode="auto">
            <a:xfrm rot="5400000">
              <a:off x="3539" y="1595"/>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5" name="Rectangle 19"/>
            <p:cNvSpPr>
              <a:spLocks noChangeArrowheads="1"/>
            </p:cNvSpPr>
            <p:nvPr/>
          </p:nvSpPr>
          <p:spPr bwMode="auto">
            <a:xfrm rot="5400000">
              <a:off x="2058" y="2352"/>
              <a:ext cx="2844" cy="92"/>
            </a:xfrm>
            <a:prstGeom prst="rect">
              <a:avLst/>
            </a:prstGeom>
            <a:solidFill>
              <a:srgbClr val="66FF33"/>
            </a:solidFill>
            <a:ln w="571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6" name="AutoShape 20"/>
            <p:cNvSpPr>
              <a:spLocks noChangeArrowheads="1"/>
            </p:cNvSpPr>
            <p:nvPr/>
          </p:nvSpPr>
          <p:spPr bwMode="auto">
            <a:xfrm rot="5400000">
              <a:off x="3551" y="2351"/>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7" name="Rectangle 21"/>
            <p:cNvSpPr>
              <a:spLocks noChangeArrowheads="1"/>
            </p:cNvSpPr>
            <p:nvPr/>
          </p:nvSpPr>
          <p:spPr bwMode="auto">
            <a:xfrm>
              <a:off x="1356" y="3744"/>
              <a:ext cx="2172" cy="120"/>
            </a:xfrm>
            <a:prstGeom prst="rect">
              <a:avLst/>
            </a:prstGeom>
            <a:solidFill>
              <a:srgbClr val="66FF33"/>
            </a:solidFill>
            <a:ln w="571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8" name="AutoShape 22"/>
            <p:cNvSpPr>
              <a:spLocks noChangeArrowheads="1"/>
            </p:cNvSpPr>
            <p:nvPr/>
          </p:nvSpPr>
          <p:spPr bwMode="auto">
            <a:xfrm rot="5400000">
              <a:off x="2183" y="3119"/>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89" name="AutoShape 23"/>
            <p:cNvSpPr>
              <a:spLocks noChangeArrowheads="1"/>
            </p:cNvSpPr>
            <p:nvPr/>
          </p:nvSpPr>
          <p:spPr bwMode="auto">
            <a:xfrm rot="5400000">
              <a:off x="3575" y="3131"/>
              <a:ext cx="234" cy="435"/>
            </a:xfrm>
            <a:prstGeom prst="upArrow">
              <a:avLst>
                <a:gd name="adj1" fmla="val 50000"/>
                <a:gd name="adj2" fmla="val 46474"/>
              </a:avLst>
            </a:prstGeom>
            <a:solidFill>
              <a:srgbClr val="66FF33"/>
            </a:solidFill>
            <a:ln w="19050" cap="sq">
              <a:solidFill>
                <a:srgbClr val="66FF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0" name="Line 24"/>
            <p:cNvSpPr>
              <a:spLocks noChangeShapeType="1"/>
            </p:cNvSpPr>
            <p:nvPr/>
          </p:nvSpPr>
          <p:spPr bwMode="auto">
            <a:xfrm>
              <a:off x="2772" y="2796"/>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1" name="Line 25"/>
            <p:cNvSpPr>
              <a:spLocks noChangeShapeType="1"/>
            </p:cNvSpPr>
            <p:nvPr/>
          </p:nvSpPr>
          <p:spPr bwMode="auto">
            <a:xfrm>
              <a:off x="2760" y="2028"/>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2" name="Line 26"/>
            <p:cNvSpPr>
              <a:spLocks noChangeShapeType="1"/>
            </p:cNvSpPr>
            <p:nvPr/>
          </p:nvSpPr>
          <p:spPr bwMode="auto">
            <a:xfrm>
              <a:off x="4140" y="2808"/>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3" name="Line 27"/>
            <p:cNvSpPr>
              <a:spLocks noChangeShapeType="1"/>
            </p:cNvSpPr>
            <p:nvPr/>
          </p:nvSpPr>
          <p:spPr bwMode="auto">
            <a:xfrm>
              <a:off x="4128" y="2040"/>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4" name="Line 28"/>
            <p:cNvSpPr>
              <a:spLocks noChangeShapeType="1"/>
            </p:cNvSpPr>
            <p:nvPr/>
          </p:nvSpPr>
          <p:spPr bwMode="auto">
            <a:xfrm>
              <a:off x="4140" y="1272"/>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5" name="Line 29"/>
            <p:cNvSpPr>
              <a:spLocks noChangeShapeType="1"/>
            </p:cNvSpPr>
            <p:nvPr/>
          </p:nvSpPr>
          <p:spPr bwMode="auto">
            <a:xfrm>
              <a:off x="4128" y="444"/>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6" name="Line 30"/>
            <p:cNvSpPr>
              <a:spLocks noChangeShapeType="1"/>
            </p:cNvSpPr>
            <p:nvPr/>
          </p:nvSpPr>
          <p:spPr bwMode="auto">
            <a:xfrm>
              <a:off x="2748" y="1236"/>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7" name="Line 31"/>
            <p:cNvSpPr>
              <a:spLocks noChangeShapeType="1"/>
            </p:cNvSpPr>
            <p:nvPr/>
          </p:nvSpPr>
          <p:spPr bwMode="auto">
            <a:xfrm>
              <a:off x="2736" y="468"/>
              <a:ext cx="0" cy="324"/>
            </a:xfrm>
            <a:prstGeom prst="line">
              <a:avLst/>
            </a:prstGeom>
            <a:noFill/>
            <a:ln w="63500" cap="sq">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8" name="Rectangle 32"/>
            <p:cNvSpPr>
              <a:spLocks noChangeArrowheads="1"/>
            </p:cNvSpPr>
            <p:nvPr/>
          </p:nvSpPr>
          <p:spPr bwMode="auto">
            <a:xfrm>
              <a:off x="1332" y="408"/>
              <a:ext cx="3192" cy="56"/>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99" name="Rectangle 33"/>
            <p:cNvSpPr>
              <a:spLocks noChangeArrowheads="1"/>
            </p:cNvSpPr>
            <p:nvPr/>
          </p:nvSpPr>
          <p:spPr bwMode="auto">
            <a:xfrm>
              <a:off x="3108" y="408"/>
              <a:ext cx="72" cy="2400"/>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0" name="Rectangle 34"/>
            <p:cNvSpPr>
              <a:spLocks noChangeArrowheads="1"/>
            </p:cNvSpPr>
            <p:nvPr/>
          </p:nvSpPr>
          <p:spPr bwMode="auto">
            <a:xfrm>
              <a:off x="4464" y="408"/>
              <a:ext cx="72" cy="2400"/>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1" name="Rectangle 35"/>
            <p:cNvSpPr>
              <a:spLocks noChangeArrowheads="1"/>
            </p:cNvSpPr>
            <p:nvPr/>
          </p:nvSpPr>
          <p:spPr bwMode="auto">
            <a:xfrm>
              <a:off x="2772" y="2784"/>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2" name="Rectangle 36"/>
            <p:cNvSpPr>
              <a:spLocks noChangeArrowheads="1"/>
            </p:cNvSpPr>
            <p:nvPr/>
          </p:nvSpPr>
          <p:spPr bwMode="auto">
            <a:xfrm>
              <a:off x="2736" y="2028"/>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3" name="Rectangle 37"/>
            <p:cNvSpPr>
              <a:spLocks noChangeArrowheads="1"/>
            </p:cNvSpPr>
            <p:nvPr/>
          </p:nvSpPr>
          <p:spPr bwMode="auto">
            <a:xfrm>
              <a:off x="4128" y="2808"/>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4" name="Rectangle 38"/>
            <p:cNvSpPr>
              <a:spLocks noChangeArrowheads="1"/>
            </p:cNvSpPr>
            <p:nvPr/>
          </p:nvSpPr>
          <p:spPr bwMode="auto">
            <a:xfrm>
              <a:off x="2748" y="1224"/>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5" name="Rectangle 39"/>
            <p:cNvSpPr>
              <a:spLocks noChangeArrowheads="1"/>
            </p:cNvSpPr>
            <p:nvPr/>
          </p:nvSpPr>
          <p:spPr bwMode="auto">
            <a:xfrm>
              <a:off x="4116" y="2040"/>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6" name="Rectangle 40"/>
            <p:cNvSpPr>
              <a:spLocks noChangeArrowheads="1"/>
            </p:cNvSpPr>
            <p:nvPr/>
          </p:nvSpPr>
          <p:spPr bwMode="auto">
            <a:xfrm>
              <a:off x="4128" y="1236"/>
              <a:ext cx="408" cy="48"/>
            </a:xfrm>
            <a:prstGeom prst="rect">
              <a:avLst/>
            </a:prstGeom>
            <a:solidFill>
              <a:srgbClr val="990000"/>
            </a:solidFill>
            <a:ln w="57150" cap="sq">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7" name="Line 41"/>
            <p:cNvSpPr>
              <a:spLocks noChangeShapeType="1"/>
            </p:cNvSpPr>
            <p:nvPr/>
          </p:nvSpPr>
          <p:spPr bwMode="auto">
            <a:xfrm flipH="1">
              <a:off x="2964" y="972"/>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08" name="Text Box 42"/>
            <p:cNvSpPr txBox="1">
              <a:spLocks noChangeArrowheads="1"/>
            </p:cNvSpPr>
            <p:nvPr/>
          </p:nvSpPr>
          <p:spPr bwMode="auto">
            <a:xfrm>
              <a:off x="828" y="39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 </a:t>
              </a:r>
              <a:r>
                <a:rPr lang="zh-CN" altLang="en-US" sz="2000" baseline="-10000"/>
                <a:t>～</a:t>
              </a:r>
              <a:r>
                <a:rPr lang="en-US" altLang="zh-CN" sz="2000"/>
                <a:t>D</a:t>
              </a:r>
              <a:r>
                <a:rPr lang="en-US" altLang="zh-CN" sz="2000" baseline="-10000"/>
                <a:t>0</a:t>
              </a:r>
            </a:p>
          </p:txBody>
        </p:sp>
        <p:sp>
          <p:nvSpPr>
            <p:cNvPr id="88109" name="Text Box 43"/>
            <p:cNvSpPr txBox="1">
              <a:spLocks noChangeArrowheads="1"/>
            </p:cNvSpPr>
            <p:nvPr/>
          </p:nvSpPr>
          <p:spPr bwMode="auto">
            <a:xfrm>
              <a:off x="684" y="3672"/>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13 </a:t>
              </a:r>
              <a:r>
                <a:rPr lang="zh-CN" altLang="en-US" sz="2000" baseline="-10000"/>
                <a:t>～</a:t>
              </a:r>
              <a:r>
                <a:rPr lang="en-US" altLang="zh-CN" sz="2000"/>
                <a:t>A</a:t>
              </a:r>
              <a:r>
                <a:rPr lang="en-US" altLang="zh-CN" sz="2000" baseline="-10000"/>
                <a:t>0</a:t>
              </a:r>
            </a:p>
          </p:txBody>
        </p:sp>
        <p:sp>
          <p:nvSpPr>
            <p:cNvPr id="88110" name="Text Box 44"/>
            <p:cNvSpPr txBox="1">
              <a:spLocks noChangeArrowheads="1"/>
            </p:cNvSpPr>
            <p:nvPr/>
          </p:nvSpPr>
          <p:spPr bwMode="auto">
            <a:xfrm>
              <a:off x="960" y="345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WE</a:t>
              </a:r>
              <a:endParaRPr lang="en-US" altLang="zh-CN" sz="2000" baseline="-10000"/>
            </a:p>
          </p:txBody>
        </p:sp>
        <p:sp>
          <p:nvSpPr>
            <p:cNvPr id="88111" name="Text Box 45"/>
            <p:cNvSpPr txBox="1">
              <a:spLocks noChangeArrowheads="1"/>
            </p:cNvSpPr>
            <p:nvPr/>
          </p:nvSpPr>
          <p:spPr bwMode="auto">
            <a:xfrm>
              <a:off x="2124" y="51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7 </a:t>
              </a:r>
              <a:r>
                <a:rPr lang="zh-CN" altLang="en-US" sz="2000" baseline="-10000"/>
                <a:t>～</a:t>
              </a:r>
              <a:r>
                <a:rPr lang="en-US" altLang="zh-CN" sz="2000"/>
                <a:t>D</a:t>
              </a:r>
              <a:r>
                <a:rPr lang="en-US" altLang="zh-CN" sz="2000" baseline="-10000"/>
                <a:t>4</a:t>
              </a:r>
            </a:p>
          </p:txBody>
        </p:sp>
        <p:sp>
          <p:nvSpPr>
            <p:cNvPr id="88112" name="Text Box 46"/>
            <p:cNvSpPr txBox="1">
              <a:spLocks noChangeArrowheads="1"/>
            </p:cNvSpPr>
            <p:nvPr/>
          </p:nvSpPr>
          <p:spPr bwMode="auto">
            <a:xfrm>
              <a:off x="3516" y="528"/>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D</a:t>
              </a:r>
              <a:r>
                <a:rPr lang="en-US" altLang="zh-CN" sz="2000" baseline="-10000"/>
                <a:t>3</a:t>
              </a:r>
              <a:r>
                <a:rPr lang="zh-CN" altLang="en-US" sz="2000" baseline="-10000"/>
                <a:t>～</a:t>
              </a:r>
              <a:r>
                <a:rPr lang="en-US" altLang="zh-CN" sz="2000"/>
                <a:t>D</a:t>
              </a:r>
              <a:r>
                <a:rPr lang="en-US" altLang="zh-CN" sz="2000" baseline="-10000"/>
                <a:t>0</a:t>
              </a:r>
            </a:p>
          </p:txBody>
        </p:sp>
        <p:sp>
          <p:nvSpPr>
            <p:cNvPr id="88113" name="Line 47"/>
            <p:cNvSpPr>
              <a:spLocks noChangeShapeType="1"/>
            </p:cNvSpPr>
            <p:nvPr/>
          </p:nvSpPr>
          <p:spPr bwMode="auto">
            <a:xfrm flipH="1">
              <a:off x="2976" y="1776"/>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4" name="Line 48"/>
            <p:cNvSpPr>
              <a:spLocks noChangeShapeType="1"/>
            </p:cNvSpPr>
            <p:nvPr/>
          </p:nvSpPr>
          <p:spPr bwMode="auto">
            <a:xfrm flipH="1">
              <a:off x="2988" y="2544"/>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5" name="Line 49"/>
            <p:cNvSpPr>
              <a:spLocks noChangeShapeType="1"/>
            </p:cNvSpPr>
            <p:nvPr/>
          </p:nvSpPr>
          <p:spPr bwMode="auto">
            <a:xfrm flipH="1">
              <a:off x="2976" y="3324"/>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6" name="Line 50"/>
            <p:cNvSpPr>
              <a:spLocks noChangeShapeType="1"/>
            </p:cNvSpPr>
            <p:nvPr/>
          </p:nvSpPr>
          <p:spPr bwMode="auto">
            <a:xfrm flipH="1">
              <a:off x="4344" y="972"/>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7" name="Line 51"/>
            <p:cNvSpPr>
              <a:spLocks noChangeShapeType="1"/>
            </p:cNvSpPr>
            <p:nvPr/>
          </p:nvSpPr>
          <p:spPr bwMode="auto">
            <a:xfrm flipH="1">
              <a:off x="4344" y="1776"/>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8" name="Line 52"/>
            <p:cNvSpPr>
              <a:spLocks noChangeShapeType="1"/>
            </p:cNvSpPr>
            <p:nvPr/>
          </p:nvSpPr>
          <p:spPr bwMode="auto">
            <a:xfrm flipH="1">
              <a:off x="4368" y="2544"/>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19" name="Line 53"/>
            <p:cNvSpPr>
              <a:spLocks noChangeShapeType="1"/>
            </p:cNvSpPr>
            <p:nvPr/>
          </p:nvSpPr>
          <p:spPr bwMode="auto">
            <a:xfrm flipH="1">
              <a:off x="4368" y="3324"/>
              <a:ext cx="324" cy="0"/>
            </a:xfrm>
            <a:prstGeom prst="line">
              <a:avLst/>
            </a:prstGeom>
            <a:noFill/>
            <a:ln w="38100" cap="sq">
              <a:solidFill>
                <a:srgbClr val="7A48C4"/>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20" name="Line 54"/>
            <p:cNvSpPr>
              <a:spLocks noChangeShapeType="1"/>
            </p:cNvSpPr>
            <p:nvPr/>
          </p:nvSpPr>
          <p:spPr bwMode="auto">
            <a:xfrm>
              <a:off x="3312" y="960"/>
              <a:ext cx="0" cy="2616"/>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21" name="Line 55"/>
            <p:cNvSpPr>
              <a:spLocks noChangeShapeType="1"/>
            </p:cNvSpPr>
            <p:nvPr/>
          </p:nvSpPr>
          <p:spPr bwMode="auto">
            <a:xfrm>
              <a:off x="4692" y="972"/>
              <a:ext cx="0" cy="2616"/>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22" name="Line 56"/>
            <p:cNvSpPr>
              <a:spLocks noChangeShapeType="1"/>
            </p:cNvSpPr>
            <p:nvPr/>
          </p:nvSpPr>
          <p:spPr bwMode="auto">
            <a:xfrm>
              <a:off x="1344" y="3588"/>
              <a:ext cx="3348" cy="0"/>
            </a:xfrm>
            <a:prstGeom prst="line">
              <a:avLst/>
            </a:prstGeom>
            <a:noFill/>
            <a:ln w="3810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23" name="Text Box 57"/>
            <p:cNvSpPr txBox="1">
              <a:spLocks noChangeArrowheads="1"/>
            </p:cNvSpPr>
            <p:nvPr/>
          </p:nvSpPr>
          <p:spPr bwMode="auto">
            <a:xfrm>
              <a:off x="3720" y="732"/>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4" name="Text Box 58"/>
            <p:cNvSpPr txBox="1">
              <a:spLocks noChangeArrowheads="1"/>
            </p:cNvSpPr>
            <p:nvPr/>
          </p:nvSpPr>
          <p:spPr bwMode="auto">
            <a:xfrm>
              <a:off x="2328" y="708"/>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5" name="Text Box 59"/>
            <p:cNvSpPr txBox="1">
              <a:spLocks noChangeArrowheads="1"/>
            </p:cNvSpPr>
            <p:nvPr/>
          </p:nvSpPr>
          <p:spPr bwMode="auto">
            <a:xfrm>
              <a:off x="2340" y="1536"/>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6" name="Text Box 60"/>
            <p:cNvSpPr txBox="1">
              <a:spLocks noChangeArrowheads="1"/>
            </p:cNvSpPr>
            <p:nvPr/>
          </p:nvSpPr>
          <p:spPr bwMode="auto">
            <a:xfrm>
              <a:off x="2376" y="2292"/>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7" name="Text Box 61"/>
            <p:cNvSpPr txBox="1">
              <a:spLocks noChangeArrowheads="1"/>
            </p:cNvSpPr>
            <p:nvPr/>
          </p:nvSpPr>
          <p:spPr bwMode="auto">
            <a:xfrm>
              <a:off x="2352" y="3060"/>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8" name="Text Box 62"/>
            <p:cNvSpPr txBox="1">
              <a:spLocks noChangeArrowheads="1"/>
            </p:cNvSpPr>
            <p:nvPr/>
          </p:nvSpPr>
          <p:spPr bwMode="auto">
            <a:xfrm>
              <a:off x="3720" y="1536"/>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29" name="Text Box 63"/>
            <p:cNvSpPr txBox="1">
              <a:spLocks noChangeArrowheads="1"/>
            </p:cNvSpPr>
            <p:nvPr/>
          </p:nvSpPr>
          <p:spPr bwMode="auto">
            <a:xfrm>
              <a:off x="3744" y="2304"/>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30" name="Text Box 64"/>
            <p:cNvSpPr txBox="1">
              <a:spLocks noChangeArrowheads="1"/>
            </p:cNvSpPr>
            <p:nvPr/>
          </p:nvSpPr>
          <p:spPr bwMode="auto">
            <a:xfrm>
              <a:off x="3744" y="3084"/>
              <a:ext cx="85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en-US" altLang="zh-CN"/>
                <a:t>16K</a:t>
              </a:r>
            </a:p>
            <a:p>
              <a:pPr algn="ctr">
                <a:lnSpc>
                  <a:spcPct val="40000"/>
                </a:lnSpc>
                <a:spcBef>
                  <a:spcPct val="50000"/>
                </a:spcBef>
              </a:pPr>
              <a:r>
                <a:rPr lang="en-US" altLang="zh-CN"/>
                <a:t>×4</a:t>
              </a:r>
            </a:p>
          </p:txBody>
        </p:sp>
        <p:sp>
          <p:nvSpPr>
            <p:cNvPr id="88131" name="Text Box 65"/>
            <p:cNvSpPr txBox="1">
              <a:spLocks noChangeArrowheads="1"/>
            </p:cNvSpPr>
            <p:nvPr/>
          </p:nvSpPr>
          <p:spPr bwMode="auto">
            <a:xfrm>
              <a:off x="1740" y="1092"/>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0</a:t>
              </a:r>
            </a:p>
          </p:txBody>
        </p:sp>
        <p:sp>
          <p:nvSpPr>
            <p:cNvPr id="88132" name="Line 66"/>
            <p:cNvSpPr>
              <a:spLocks noChangeShapeType="1"/>
            </p:cNvSpPr>
            <p:nvPr/>
          </p:nvSpPr>
          <p:spPr bwMode="auto">
            <a:xfrm>
              <a:off x="1056" y="3492"/>
              <a:ext cx="216" cy="0"/>
            </a:xfrm>
            <a:prstGeom prst="line">
              <a:avLst/>
            </a:prstGeom>
            <a:noFill/>
            <a:ln w="190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3" name="Line 67"/>
            <p:cNvSpPr>
              <a:spLocks noChangeShapeType="1"/>
            </p:cNvSpPr>
            <p:nvPr/>
          </p:nvSpPr>
          <p:spPr bwMode="auto">
            <a:xfrm>
              <a:off x="1644" y="1788"/>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4" name="Line 68"/>
            <p:cNvSpPr>
              <a:spLocks noChangeShapeType="1"/>
            </p:cNvSpPr>
            <p:nvPr/>
          </p:nvSpPr>
          <p:spPr bwMode="auto">
            <a:xfrm flipV="1">
              <a:off x="1896" y="1308"/>
              <a:ext cx="0" cy="48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5" name="Line 69"/>
            <p:cNvSpPr>
              <a:spLocks noChangeShapeType="1"/>
            </p:cNvSpPr>
            <p:nvPr/>
          </p:nvSpPr>
          <p:spPr bwMode="auto">
            <a:xfrm>
              <a:off x="1896" y="1320"/>
              <a:ext cx="1824" cy="0"/>
            </a:xfrm>
            <a:prstGeom prst="line">
              <a:avLst/>
            </a:prstGeom>
            <a:noFill/>
            <a:ln w="38100" cap="sq">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6" name="Line 70"/>
            <p:cNvSpPr>
              <a:spLocks noChangeShapeType="1"/>
            </p:cNvSpPr>
            <p:nvPr/>
          </p:nvSpPr>
          <p:spPr bwMode="auto">
            <a:xfrm>
              <a:off x="1644" y="1980"/>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7" name="Line 71"/>
            <p:cNvSpPr>
              <a:spLocks noChangeShapeType="1"/>
            </p:cNvSpPr>
            <p:nvPr/>
          </p:nvSpPr>
          <p:spPr bwMode="auto">
            <a:xfrm flipH="1" flipV="1">
              <a:off x="1896" y="1980"/>
              <a:ext cx="0" cy="10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8" name="Line 72"/>
            <p:cNvSpPr>
              <a:spLocks noChangeShapeType="1"/>
            </p:cNvSpPr>
            <p:nvPr/>
          </p:nvSpPr>
          <p:spPr bwMode="auto">
            <a:xfrm>
              <a:off x="1896" y="2100"/>
              <a:ext cx="1848" cy="0"/>
            </a:xfrm>
            <a:prstGeom prst="line">
              <a:avLst/>
            </a:prstGeom>
            <a:noFill/>
            <a:ln w="38100" cap="sq">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39" name="Line 73"/>
            <p:cNvSpPr>
              <a:spLocks noChangeShapeType="1"/>
            </p:cNvSpPr>
            <p:nvPr/>
          </p:nvSpPr>
          <p:spPr bwMode="auto">
            <a:xfrm>
              <a:off x="1656" y="2232"/>
              <a:ext cx="24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0" name="Line 74"/>
            <p:cNvSpPr>
              <a:spLocks noChangeShapeType="1"/>
            </p:cNvSpPr>
            <p:nvPr/>
          </p:nvSpPr>
          <p:spPr bwMode="auto">
            <a:xfrm flipV="1">
              <a:off x="1920" y="2232"/>
              <a:ext cx="0" cy="64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1" name="Line 75"/>
            <p:cNvSpPr>
              <a:spLocks noChangeShapeType="1"/>
            </p:cNvSpPr>
            <p:nvPr/>
          </p:nvSpPr>
          <p:spPr bwMode="auto">
            <a:xfrm flipV="1">
              <a:off x="1920" y="2880"/>
              <a:ext cx="1824" cy="12"/>
            </a:xfrm>
            <a:prstGeom prst="line">
              <a:avLst/>
            </a:prstGeom>
            <a:noFill/>
            <a:ln w="38100" cap="sq">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2" name="Line 76"/>
            <p:cNvSpPr>
              <a:spLocks noChangeShapeType="1"/>
            </p:cNvSpPr>
            <p:nvPr/>
          </p:nvSpPr>
          <p:spPr bwMode="auto">
            <a:xfrm flipH="1" flipV="1">
              <a:off x="1836" y="2460"/>
              <a:ext cx="0" cy="1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3" name="Line 77"/>
            <p:cNvSpPr>
              <a:spLocks noChangeShapeType="1"/>
            </p:cNvSpPr>
            <p:nvPr/>
          </p:nvSpPr>
          <p:spPr bwMode="auto">
            <a:xfrm>
              <a:off x="1836" y="3672"/>
              <a:ext cx="1884" cy="0"/>
            </a:xfrm>
            <a:prstGeom prst="line">
              <a:avLst/>
            </a:prstGeom>
            <a:noFill/>
            <a:ln w="38100" cap="sq">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4" name="Line 78"/>
            <p:cNvSpPr>
              <a:spLocks noChangeShapeType="1"/>
            </p:cNvSpPr>
            <p:nvPr/>
          </p:nvSpPr>
          <p:spPr bwMode="auto">
            <a:xfrm>
              <a:off x="1644" y="2460"/>
              <a:ext cx="18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5" name="Line 79"/>
            <p:cNvSpPr>
              <a:spLocks noChangeShapeType="1"/>
            </p:cNvSpPr>
            <p:nvPr/>
          </p:nvSpPr>
          <p:spPr bwMode="auto">
            <a:xfrm>
              <a:off x="1020" y="1968"/>
              <a:ext cx="240" cy="0"/>
            </a:xfrm>
            <a:prstGeom prst="line">
              <a:avLst/>
            </a:prstGeom>
            <a:noFill/>
            <a:ln w="38100" cap="sq">
              <a:solidFill>
                <a:srgbClr val="66FF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6" name="Line 80"/>
            <p:cNvSpPr>
              <a:spLocks noChangeShapeType="1"/>
            </p:cNvSpPr>
            <p:nvPr/>
          </p:nvSpPr>
          <p:spPr bwMode="auto">
            <a:xfrm>
              <a:off x="1032" y="2220"/>
              <a:ext cx="240" cy="0"/>
            </a:xfrm>
            <a:prstGeom prst="line">
              <a:avLst/>
            </a:prstGeom>
            <a:noFill/>
            <a:ln w="38100" cap="sq">
              <a:solidFill>
                <a:srgbClr val="66FF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47" name="Text Box 81"/>
            <p:cNvSpPr txBox="1">
              <a:spLocks noChangeArrowheads="1"/>
            </p:cNvSpPr>
            <p:nvPr/>
          </p:nvSpPr>
          <p:spPr bwMode="auto">
            <a:xfrm>
              <a:off x="684" y="2112"/>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14</a:t>
              </a:r>
            </a:p>
          </p:txBody>
        </p:sp>
        <p:sp>
          <p:nvSpPr>
            <p:cNvPr id="88148" name="Text Box 82"/>
            <p:cNvSpPr txBox="1">
              <a:spLocks noChangeArrowheads="1"/>
            </p:cNvSpPr>
            <p:nvPr/>
          </p:nvSpPr>
          <p:spPr bwMode="auto">
            <a:xfrm>
              <a:off x="696" y="1800"/>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A</a:t>
              </a:r>
              <a:r>
                <a:rPr lang="en-US" altLang="zh-CN" sz="2000" baseline="-10000"/>
                <a:t>15</a:t>
              </a:r>
            </a:p>
          </p:txBody>
        </p:sp>
        <p:sp>
          <p:nvSpPr>
            <p:cNvPr id="88149" name="Text Box 83"/>
            <p:cNvSpPr txBox="1">
              <a:spLocks noChangeArrowheads="1"/>
            </p:cNvSpPr>
            <p:nvPr/>
          </p:nvSpPr>
          <p:spPr bwMode="auto">
            <a:xfrm>
              <a:off x="1752" y="177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1</a:t>
              </a:r>
            </a:p>
          </p:txBody>
        </p:sp>
        <p:sp>
          <p:nvSpPr>
            <p:cNvPr id="88150" name="Text Box 84"/>
            <p:cNvSpPr txBox="1">
              <a:spLocks noChangeArrowheads="1"/>
            </p:cNvSpPr>
            <p:nvPr/>
          </p:nvSpPr>
          <p:spPr bwMode="auto">
            <a:xfrm>
              <a:off x="1572" y="2004"/>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2</a:t>
              </a:r>
            </a:p>
          </p:txBody>
        </p:sp>
        <p:sp>
          <p:nvSpPr>
            <p:cNvPr id="88151" name="Text Box 85"/>
            <p:cNvSpPr txBox="1">
              <a:spLocks noChangeArrowheads="1"/>
            </p:cNvSpPr>
            <p:nvPr/>
          </p:nvSpPr>
          <p:spPr bwMode="auto">
            <a:xfrm>
              <a:off x="1596" y="2256"/>
              <a:ext cx="7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CS</a:t>
              </a:r>
              <a:r>
                <a:rPr lang="en-US" altLang="zh-CN" sz="2000" baseline="-25000">
                  <a:solidFill>
                    <a:srgbClr val="FF3300"/>
                  </a:solidFill>
                </a:rPr>
                <a:t>3</a:t>
              </a:r>
            </a:p>
          </p:txBody>
        </p:sp>
        <p:sp>
          <p:nvSpPr>
            <p:cNvPr id="88152" name="Line 86"/>
            <p:cNvSpPr>
              <a:spLocks noChangeShapeType="1"/>
            </p:cNvSpPr>
            <p:nvPr/>
          </p:nvSpPr>
          <p:spPr bwMode="auto">
            <a:xfrm>
              <a:off x="1680" y="2280"/>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3" name="Line 87"/>
            <p:cNvSpPr>
              <a:spLocks noChangeShapeType="1"/>
            </p:cNvSpPr>
            <p:nvPr/>
          </p:nvSpPr>
          <p:spPr bwMode="auto">
            <a:xfrm>
              <a:off x="1812" y="1824"/>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4" name="Line 88"/>
            <p:cNvSpPr>
              <a:spLocks noChangeShapeType="1"/>
            </p:cNvSpPr>
            <p:nvPr/>
          </p:nvSpPr>
          <p:spPr bwMode="auto">
            <a:xfrm>
              <a:off x="1800" y="1116"/>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5" name="Line 89"/>
            <p:cNvSpPr>
              <a:spLocks noChangeShapeType="1"/>
            </p:cNvSpPr>
            <p:nvPr/>
          </p:nvSpPr>
          <p:spPr bwMode="auto">
            <a:xfrm>
              <a:off x="1644" y="2040"/>
              <a:ext cx="216" cy="0"/>
            </a:xfrm>
            <a:prstGeom prst="line">
              <a:avLst/>
            </a:prstGeom>
            <a:noFill/>
            <a:ln w="190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6" name="Line 90"/>
            <p:cNvSpPr>
              <a:spLocks noChangeShapeType="1"/>
            </p:cNvSpPr>
            <p:nvPr/>
          </p:nvSpPr>
          <p:spPr bwMode="auto">
            <a:xfrm flipH="1" flipV="1">
              <a:off x="3720" y="1152"/>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7" name="Line 91"/>
            <p:cNvSpPr>
              <a:spLocks noChangeShapeType="1"/>
            </p:cNvSpPr>
            <p:nvPr/>
          </p:nvSpPr>
          <p:spPr bwMode="auto">
            <a:xfrm flipH="1" flipV="1">
              <a:off x="3756" y="1932"/>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8" name="Line 92"/>
            <p:cNvSpPr>
              <a:spLocks noChangeShapeType="1"/>
            </p:cNvSpPr>
            <p:nvPr/>
          </p:nvSpPr>
          <p:spPr bwMode="auto">
            <a:xfrm flipH="1" flipV="1">
              <a:off x="3744" y="2724"/>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59" name="Line 93"/>
            <p:cNvSpPr>
              <a:spLocks noChangeShapeType="1"/>
            </p:cNvSpPr>
            <p:nvPr/>
          </p:nvSpPr>
          <p:spPr bwMode="auto">
            <a:xfrm flipH="1" flipV="1">
              <a:off x="3720" y="3504"/>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0" name="Line 94"/>
            <p:cNvSpPr>
              <a:spLocks noChangeShapeType="1"/>
            </p:cNvSpPr>
            <p:nvPr/>
          </p:nvSpPr>
          <p:spPr bwMode="auto">
            <a:xfrm>
              <a:off x="3720" y="3492"/>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1" name="Line 95"/>
            <p:cNvSpPr>
              <a:spLocks noChangeShapeType="1"/>
            </p:cNvSpPr>
            <p:nvPr/>
          </p:nvSpPr>
          <p:spPr bwMode="auto">
            <a:xfrm>
              <a:off x="3744" y="2700"/>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2" name="Line 96"/>
            <p:cNvSpPr>
              <a:spLocks noChangeShapeType="1"/>
            </p:cNvSpPr>
            <p:nvPr/>
          </p:nvSpPr>
          <p:spPr bwMode="auto">
            <a:xfrm>
              <a:off x="3744" y="1908"/>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3" name="Line 97"/>
            <p:cNvSpPr>
              <a:spLocks noChangeShapeType="1"/>
            </p:cNvSpPr>
            <p:nvPr/>
          </p:nvSpPr>
          <p:spPr bwMode="auto">
            <a:xfrm>
              <a:off x="3720" y="1128"/>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4" name="Line 98"/>
            <p:cNvSpPr>
              <a:spLocks noChangeShapeType="1"/>
            </p:cNvSpPr>
            <p:nvPr/>
          </p:nvSpPr>
          <p:spPr bwMode="auto">
            <a:xfrm>
              <a:off x="2352" y="3492"/>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5" name="Line 99"/>
            <p:cNvSpPr>
              <a:spLocks noChangeShapeType="1"/>
            </p:cNvSpPr>
            <p:nvPr/>
          </p:nvSpPr>
          <p:spPr bwMode="auto">
            <a:xfrm>
              <a:off x="2340" y="2700"/>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6" name="Line 100"/>
            <p:cNvSpPr>
              <a:spLocks noChangeShapeType="1"/>
            </p:cNvSpPr>
            <p:nvPr/>
          </p:nvSpPr>
          <p:spPr bwMode="auto">
            <a:xfrm>
              <a:off x="2340" y="1908"/>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7" name="Line 101"/>
            <p:cNvSpPr>
              <a:spLocks noChangeShapeType="1"/>
            </p:cNvSpPr>
            <p:nvPr/>
          </p:nvSpPr>
          <p:spPr bwMode="auto">
            <a:xfrm>
              <a:off x="2316" y="1128"/>
              <a:ext cx="180"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8" name="Line 102"/>
            <p:cNvSpPr>
              <a:spLocks noChangeShapeType="1"/>
            </p:cNvSpPr>
            <p:nvPr/>
          </p:nvSpPr>
          <p:spPr bwMode="auto">
            <a:xfrm flipH="1" flipV="1">
              <a:off x="2316" y="1140"/>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69" name="Line 103"/>
            <p:cNvSpPr>
              <a:spLocks noChangeShapeType="1"/>
            </p:cNvSpPr>
            <p:nvPr/>
          </p:nvSpPr>
          <p:spPr bwMode="auto">
            <a:xfrm flipH="1" flipV="1">
              <a:off x="2352" y="1920"/>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70" name="Line 104"/>
            <p:cNvSpPr>
              <a:spLocks noChangeShapeType="1"/>
            </p:cNvSpPr>
            <p:nvPr/>
          </p:nvSpPr>
          <p:spPr bwMode="auto">
            <a:xfrm flipH="1" flipV="1">
              <a:off x="2340" y="2712"/>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171" name="Line 105"/>
            <p:cNvSpPr>
              <a:spLocks noChangeShapeType="1"/>
            </p:cNvSpPr>
            <p:nvPr/>
          </p:nvSpPr>
          <p:spPr bwMode="auto">
            <a:xfrm flipH="1" flipV="1">
              <a:off x="2328" y="3492"/>
              <a:ext cx="0" cy="168"/>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C3DB9D8-AE9A-4349-82AE-AAC9EFC5C904}" type="datetime3">
              <a:rPr kumimoji="0" lang="zh-CN" altLang="en-US" sz="1400" smtClean="0"/>
              <a:pPr eaLnBrk="1" hangingPunct="1"/>
              <a:t>2016年11月14日星期一</a:t>
            </a:fld>
            <a:endParaRPr kumimoji="0" lang="en-US" altLang="zh-CN" sz="1400" smtClean="0"/>
          </a:p>
        </p:txBody>
      </p:sp>
      <p:sp>
        <p:nvSpPr>
          <p:cNvPr id="8909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909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47139" name="Rectangle 3"/>
          <p:cNvSpPr>
            <a:spLocks noGrp="1" noChangeArrowheads="1"/>
          </p:cNvSpPr>
          <p:nvPr>
            <p:ph type="body" idx="1"/>
          </p:nvPr>
        </p:nvSpPr>
        <p:spPr>
          <a:xfrm>
            <a:off x="307975" y="893763"/>
            <a:ext cx="8226425" cy="5354637"/>
          </a:xfrm>
        </p:spPr>
        <p:txBody>
          <a:bodyPr/>
          <a:lstStyle/>
          <a:p>
            <a:pPr eaLnBrk="1" hangingPunct="1">
              <a:lnSpc>
                <a:spcPct val="90000"/>
              </a:lnSpc>
              <a:buFontTx/>
              <a:buNone/>
            </a:pPr>
            <a:r>
              <a:rPr lang="en-US" altLang="zh-CN" b="1" smtClean="0">
                <a:solidFill>
                  <a:srgbClr val="990000"/>
                </a:solidFill>
                <a:latin typeface="Times New Roman" pitchFamily="18" charset="0"/>
              </a:rPr>
              <a:t>5.4.2 </a:t>
            </a:r>
            <a:r>
              <a:rPr lang="zh-CN" altLang="en-US" b="1" smtClean="0">
                <a:solidFill>
                  <a:srgbClr val="990000"/>
                </a:solidFill>
                <a:latin typeface="Times New Roman" pitchFamily="18" charset="0"/>
              </a:rPr>
              <a:t>存储芯片的地址分配和片选</a:t>
            </a: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要实现对存储单元的访问，首先要选择存储芯片，即进行</a:t>
            </a:r>
            <a:r>
              <a:rPr lang="zh-CN" altLang="en-US" b="1" smtClean="0">
                <a:solidFill>
                  <a:srgbClr val="800000"/>
                </a:solidFill>
                <a:latin typeface="Times New Roman" pitchFamily="18" charset="0"/>
              </a:rPr>
              <a:t>片选</a:t>
            </a:r>
            <a:r>
              <a:rPr lang="zh-CN" altLang="en-US" b="1" smtClean="0">
                <a:latin typeface="Times New Roman" pitchFamily="18" charset="0"/>
              </a:rPr>
              <a:t>；然后再从选中的芯片中依地址码选择出相应的存储单元，以进行数据的存取，这称为</a:t>
            </a:r>
            <a:r>
              <a:rPr lang="zh-CN" altLang="en-US" b="1" smtClean="0">
                <a:solidFill>
                  <a:srgbClr val="800000"/>
                </a:solidFill>
                <a:latin typeface="Times New Roman" pitchFamily="18" charset="0"/>
              </a:rPr>
              <a:t>字选</a:t>
            </a:r>
            <a:r>
              <a:rPr lang="zh-CN" altLang="en-US" b="1" smtClean="0">
                <a:latin typeface="Times New Roman" pitchFamily="18" charset="0"/>
              </a:rPr>
              <a:t>。片内的字选是由</a:t>
            </a:r>
            <a:r>
              <a:rPr lang="en-US" altLang="zh-CN" b="1" smtClean="0">
                <a:latin typeface="Times New Roman" pitchFamily="18" charset="0"/>
              </a:rPr>
              <a:t>CPU</a:t>
            </a:r>
            <a:r>
              <a:rPr lang="zh-CN" altLang="en-US" b="1" smtClean="0">
                <a:latin typeface="Times New Roman" pitchFamily="18" charset="0"/>
              </a:rPr>
              <a:t>送出的</a:t>
            </a:r>
            <a:r>
              <a:rPr lang="en-US" altLang="zh-CN" b="1" smtClean="0">
                <a:latin typeface="Times New Roman" pitchFamily="18" charset="0"/>
              </a:rPr>
              <a:t>N</a:t>
            </a:r>
            <a:r>
              <a:rPr lang="zh-CN" altLang="en-US" b="1" smtClean="0">
                <a:latin typeface="Times New Roman" pitchFamily="18" charset="0"/>
              </a:rPr>
              <a:t>条</a:t>
            </a:r>
            <a:r>
              <a:rPr lang="zh-CN" altLang="en-US" b="1" smtClean="0">
                <a:solidFill>
                  <a:srgbClr val="006600"/>
                </a:solidFill>
                <a:latin typeface="Times New Roman" pitchFamily="18" charset="0"/>
              </a:rPr>
              <a:t>低位地址线</a:t>
            </a:r>
            <a:r>
              <a:rPr lang="zh-CN" altLang="en-US" b="1" smtClean="0">
                <a:latin typeface="Times New Roman" pitchFamily="18" charset="0"/>
              </a:rPr>
              <a:t>完成的，地址线直接接到所有存储芯片的地址输入端（</a:t>
            </a:r>
            <a:r>
              <a:rPr lang="en-US" altLang="zh-CN" b="1" smtClean="0">
                <a:latin typeface="Times New Roman" pitchFamily="18" charset="0"/>
              </a:rPr>
              <a:t>N</a:t>
            </a:r>
            <a:r>
              <a:rPr lang="zh-CN" altLang="en-US" b="1" smtClean="0">
                <a:latin typeface="Times New Roman" pitchFamily="18" charset="0"/>
              </a:rPr>
              <a:t>由片内存储容量</a:t>
            </a:r>
            <a:r>
              <a:rPr lang="en-US" altLang="zh-CN" b="1" smtClean="0">
                <a:latin typeface="Times New Roman" pitchFamily="18" charset="0"/>
              </a:rPr>
              <a:t>2</a:t>
            </a:r>
            <a:r>
              <a:rPr lang="en-US" altLang="zh-CN" b="1" baseline="30000" smtClean="0">
                <a:latin typeface="Times New Roman" pitchFamily="18" charset="0"/>
              </a:rPr>
              <a:t>N</a:t>
            </a:r>
            <a:r>
              <a:rPr lang="en-US" altLang="zh-CN" b="1" smtClean="0">
                <a:latin typeface="Times New Roman" pitchFamily="18" charset="0"/>
              </a:rPr>
              <a:t> </a:t>
            </a:r>
            <a:r>
              <a:rPr lang="zh-CN" altLang="en-US" b="1" smtClean="0">
                <a:latin typeface="Times New Roman" pitchFamily="18" charset="0"/>
              </a:rPr>
              <a:t>决定），而片选信号则是通过</a:t>
            </a:r>
            <a:r>
              <a:rPr lang="zh-CN" altLang="en-US" b="1" smtClean="0">
                <a:solidFill>
                  <a:srgbClr val="006600"/>
                </a:solidFill>
                <a:latin typeface="Times New Roman" pitchFamily="18" charset="0"/>
              </a:rPr>
              <a:t>高位地址</a:t>
            </a:r>
            <a:r>
              <a:rPr lang="zh-CN" altLang="en-US" b="1" smtClean="0">
                <a:latin typeface="Times New Roman" pitchFamily="18" charset="0"/>
              </a:rPr>
              <a:t>得到的。实现片选的方法可分为</a:t>
            </a:r>
            <a:r>
              <a:rPr lang="en-US" altLang="zh-CN" b="1" smtClean="0">
                <a:latin typeface="Times New Roman" pitchFamily="18" charset="0"/>
              </a:rPr>
              <a:t>3</a:t>
            </a:r>
            <a:r>
              <a:rPr lang="zh-CN" altLang="en-US" b="1" smtClean="0">
                <a:latin typeface="Times New Roman" pitchFamily="18" charset="0"/>
              </a:rPr>
              <a:t>种：即线选法、全译码法和部分译码法。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FBC3174-E514-43FD-BFE3-296FAEEADFD1}" type="datetime3">
              <a:rPr kumimoji="0" lang="zh-CN" altLang="en-US" sz="1400" smtClean="0"/>
              <a:pPr eaLnBrk="1" hangingPunct="1"/>
              <a:t>2016年11月14日星期一</a:t>
            </a:fld>
            <a:endParaRPr kumimoji="0" lang="en-US" altLang="zh-CN" sz="1400" smtClean="0"/>
          </a:p>
        </p:txBody>
      </p:sp>
      <p:sp>
        <p:nvSpPr>
          <p:cNvPr id="9011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011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48163" name="Rectangle 3"/>
          <p:cNvSpPr>
            <a:spLocks noGrp="1" noChangeArrowheads="1"/>
          </p:cNvSpPr>
          <p:nvPr>
            <p:ph type="body" idx="1"/>
          </p:nvPr>
        </p:nvSpPr>
        <p:spPr>
          <a:xfrm>
            <a:off x="250825" y="893763"/>
            <a:ext cx="8359775" cy="3754437"/>
          </a:xfrm>
        </p:spPr>
        <p:txBody>
          <a:bodyPr/>
          <a:lstStyle/>
          <a:p>
            <a:pPr eaLnBrk="1" hangingPunct="1">
              <a:buFontTx/>
              <a:buNone/>
            </a:pPr>
            <a:r>
              <a:rPr lang="en-US" altLang="zh-CN" b="1" smtClean="0">
                <a:latin typeface="Times New Roman" pitchFamily="18" charset="0"/>
              </a:rPr>
              <a:t>1.</a:t>
            </a:r>
            <a:r>
              <a:rPr lang="zh-CN" altLang="en-US" b="1" smtClean="0">
                <a:latin typeface="Times New Roman" pitchFamily="18" charset="0"/>
              </a:rPr>
              <a:t>线选法</a:t>
            </a:r>
          </a:p>
          <a:p>
            <a:pPr eaLnBrk="1" hangingPunct="1">
              <a:lnSpc>
                <a:spcPct val="80000"/>
              </a:lnSpc>
              <a:buFontTx/>
              <a:buNone/>
            </a:pPr>
            <a:r>
              <a:rPr lang="zh-CN" altLang="en-US" b="1" smtClean="0">
                <a:latin typeface="Times New Roman" pitchFamily="18" charset="0"/>
              </a:rPr>
              <a:t>            线选法就是用除片内寻址外的高位地址线直接（或经反相器）分别接至各个存储芯片的片选端，当某地址线信息为“</a:t>
            </a:r>
            <a:r>
              <a:rPr lang="en-US" altLang="zh-CN" b="1" smtClean="0">
                <a:latin typeface="Times New Roman" pitchFamily="18" charset="0"/>
              </a:rPr>
              <a:t>0”</a:t>
            </a:r>
            <a:r>
              <a:rPr lang="zh-CN" altLang="en-US" b="1" smtClean="0">
                <a:latin typeface="Times New Roman" pitchFamily="18" charset="0"/>
              </a:rPr>
              <a:t>时，就选中与之对应的存储芯片。请注意，这些片选地址线每次寻址时只能有一位有效，不允许同时有多位有效，这样才能保证每次只选中一个芯片（或组）。</a:t>
            </a:r>
          </a:p>
        </p:txBody>
      </p:sp>
      <p:sp>
        <p:nvSpPr>
          <p:cNvPr id="348164" name="Text Box 4"/>
          <p:cNvSpPr txBox="1">
            <a:spLocks noChangeArrowheads="1"/>
          </p:cNvSpPr>
          <p:nvPr/>
        </p:nvSpPr>
        <p:spPr bwMode="auto">
          <a:xfrm>
            <a:off x="304800" y="4248150"/>
            <a:ext cx="88392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70000"/>
              </a:lnSpc>
              <a:spcBef>
                <a:spcPct val="20000"/>
              </a:spcBef>
              <a:buClr>
                <a:schemeClr val="accent2"/>
              </a:buClr>
              <a:buSzPct val="80000"/>
              <a:buFont typeface="Wingdings" pitchFamily="2" charset="2"/>
              <a:buNone/>
            </a:pPr>
            <a:r>
              <a:rPr lang="zh-CN" altLang="en-US" sz="3200"/>
              <a:t>芯片          </a:t>
            </a:r>
            <a:r>
              <a:rPr lang="en-US" altLang="zh-CN" sz="3200"/>
              <a:t>A</a:t>
            </a:r>
            <a:r>
              <a:rPr lang="en-US" altLang="zh-CN" sz="3200" baseline="-30000"/>
              <a:t>14</a:t>
            </a:r>
            <a:r>
              <a:rPr lang="zh-CN" altLang="en-US" sz="3200"/>
              <a:t>～</a:t>
            </a:r>
            <a:r>
              <a:rPr lang="en-US" altLang="zh-CN" sz="3200"/>
              <a:t>A</a:t>
            </a:r>
            <a:r>
              <a:rPr lang="en-US" altLang="zh-CN" sz="3200" baseline="-30000"/>
              <a:t>11    </a:t>
            </a:r>
            <a:r>
              <a:rPr lang="en-US" altLang="zh-CN" sz="3200"/>
              <a:t>A</a:t>
            </a:r>
            <a:r>
              <a:rPr lang="en-US" altLang="zh-CN" sz="3200" baseline="-30000"/>
              <a:t>10</a:t>
            </a:r>
            <a:r>
              <a:rPr lang="zh-CN" altLang="en-US" sz="3200"/>
              <a:t>～</a:t>
            </a:r>
            <a:r>
              <a:rPr lang="en-US" altLang="zh-CN" sz="3200"/>
              <a:t>A</a:t>
            </a:r>
            <a:r>
              <a:rPr lang="en-US" altLang="zh-CN" sz="3200" baseline="-30000"/>
              <a:t>0</a:t>
            </a:r>
            <a:r>
              <a:rPr lang="en-US" altLang="zh-CN" sz="3200"/>
              <a:t>    </a:t>
            </a:r>
            <a:r>
              <a:rPr lang="zh-CN" altLang="en-US" sz="3200"/>
              <a:t>地址范围 </a:t>
            </a:r>
          </a:p>
          <a:p>
            <a:pPr eaLnBrk="1" hangingPunct="1">
              <a:lnSpc>
                <a:spcPct val="80000"/>
              </a:lnSpc>
              <a:spcBef>
                <a:spcPct val="20000"/>
              </a:spcBef>
              <a:buClr>
                <a:schemeClr val="accent2"/>
              </a:buClr>
              <a:buSzPct val="80000"/>
              <a:buFont typeface="Wingdings" pitchFamily="2" charset="2"/>
              <a:buNone/>
            </a:pPr>
            <a:r>
              <a:rPr lang="zh-CN" altLang="en-US" sz="3200"/>
              <a:t>   </a:t>
            </a:r>
            <a:r>
              <a:rPr lang="en-US" altLang="zh-CN" sz="3200"/>
              <a:t>0#              1 1 1 </a:t>
            </a:r>
            <a:r>
              <a:rPr lang="en-US" altLang="zh-CN" sz="3200">
                <a:solidFill>
                  <a:srgbClr val="FF3300"/>
                </a:solidFill>
              </a:rPr>
              <a:t>0</a:t>
            </a:r>
            <a:r>
              <a:rPr lang="en-US" altLang="zh-CN" sz="3200"/>
              <a:t>      00…0        7000</a:t>
            </a:r>
            <a:r>
              <a:rPr lang="zh-CN" altLang="en-US" sz="3200"/>
              <a:t>～</a:t>
            </a:r>
          </a:p>
          <a:p>
            <a:pPr eaLnBrk="1" hangingPunct="1">
              <a:lnSpc>
                <a:spcPct val="70000"/>
              </a:lnSpc>
              <a:spcBef>
                <a:spcPct val="20000"/>
              </a:spcBef>
              <a:buClr>
                <a:schemeClr val="accent2"/>
              </a:buClr>
              <a:buSzPct val="80000"/>
              <a:buFont typeface="Wingdings" pitchFamily="2" charset="2"/>
              <a:buNone/>
            </a:pPr>
            <a:r>
              <a:rPr lang="zh-CN" altLang="en-US" sz="3200"/>
              <a:t>                                      </a:t>
            </a:r>
            <a:r>
              <a:rPr lang="en-US" altLang="zh-CN" sz="3200"/>
              <a:t>11…1        77FFH</a:t>
            </a:r>
          </a:p>
          <a:p>
            <a:pPr eaLnBrk="1" hangingPunct="1">
              <a:lnSpc>
                <a:spcPct val="70000"/>
              </a:lnSpc>
              <a:spcBef>
                <a:spcPct val="20000"/>
              </a:spcBef>
              <a:buClr>
                <a:schemeClr val="accent2"/>
              </a:buClr>
              <a:buSzPct val="80000"/>
              <a:buFont typeface="Wingdings" pitchFamily="2" charset="2"/>
              <a:buNone/>
            </a:pPr>
            <a:r>
              <a:rPr lang="en-US" altLang="zh-CN" sz="3200"/>
              <a:t>   1#              1 1 </a:t>
            </a:r>
            <a:r>
              <a:rPr lang="en-US" altLang="zh-CN" sz="3200">
                <a:solidFill>
                  <a:srgbClr val="FF3300"/>
                </a:solidFill>
              </a:rPr>
              <a:t>0</a:t>
            </a:r>
            <a:r>
              <a:rPr lang="en-US" altLang="zh-CN" sz="3200"/>
              <a:t> 1      00…0        6800</a:t>
            </a:r>
            <a:r>
              <a:rPr lang="zh-CN" altLang="en-US" sz="3200"/>
              <a:t>～</a:t>
            </a:r>
          </a:p>
          <a:p>
            <a:pPr eaLnBrk="1" hangingPunct="1">
              <a:lnSpc>
                <a:spcPct val="70000"/>
              </a:lnSpc>
              <a:spcBef>
                <a:spcPct val="20000"/>
              </a:spcBef>
              <a:buClr>
                <a:schemeClr val="accent2"/>
              </a:buClr>
              <a:buSzPct val="80000"/>
              <a:buFont typeface="Wingdings" pitchFamily="2" charset="2"/>
              <a:buNone/>
            </a:pPr>
            <a:r>
              <a:rPr lang="zh-CN" altLang="en-US" sz="3200"/>
              <a:t>                                      </a:t>
            </a:r>
            <a:r>
              <a:rPr lang="en-US" altLang="zh-CN" sz="3200"/>
              <a:t>11…1        6FFFH</a:t>
            </a:r>
            <a:endParaRPr lang="en-US" altLang="zh-CN"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p:bldP spid="348164"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F91873F-3049-41F7-9966-79BF009D3AB3}" type="datetime3">
              <a:rPr kumimoji="0" lang="zh-CN" altLang="en-US" sz="1400" smtClean="0"/>
              <a:pPr eaLnBrk="1" hangingPunct="1"/>
              <a:t>2016年11月14日星期一</a:t>
            </a:fld>
            <a:endParaRPr kumimoji="0" lang="en-US" altLang="zh-CN" sz="1400" smtClean="0"/>
          </a:p>
        </p:txBody>
      </p:sp>
      <p:sp>
        <p:nvSpPr>
          <p:cNvPr id="9113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49186" name="Rectangle 2"/>
          <p:cNvSpPr>
            <a:spLocks noGrp="1" noChangeArrowheads="1"/>
          </p:cNvSpPr>
          <p:nvPr>
            <p:ph type="body" idx="1"/>
          </p:nvPr>
        </p:nvSpPr>
        <p:spPr>
          <a:xfrm>
            <a:off x="403225" y="855663"/>
            <a:ext cx="8324850" cy="5181600"/>
          </a:xfrm>
        </p:spPr>
        <p:txBody>
          <a:bodyPr/>
          <a:lstStyle/>
          <a:p>
            <a:pPr eaLnBrk="1" hangingPunct="1">
              <a:lnSpc>
                <a:spcPct val="80000"/>
              </a:lnSpc>
              <a:buFontTx/>
              <a:buNone/>
            </a:pPr>
            <a:r>
              <a:rPr lang="en-US" altLang="zh-CN" b="1" smtClean="0"/>
              <a:t>   </a:t>
            </a:r>
            <a:r>
              <a:rPr lang="en-US" altLang="zh-CN" b="1" smtClean="0">
                <a:latin typeface="Times New Roman" pitchFamily="18" charset="0"/>
              </a:rPr>
              <a:t>2#             1 </a:t>
            </a:r>
            <a:r>
              <a:rPr lang="en-US" altLang="zh-CN" b="1" smtClean="0">
                <a:solidFill>
                  <a:srgbClr val="FF3300"/>
                </a:solidFill>
                <a:latin typeface="Times New Roman" pitchFamily="18" charset="0"/>
              </a:rPr>
              <a:t>0</a:t>
            </a:r>
            <a:r>
              <a:rPr lang="en-US" altLang="zh-CN" b="1" smtClean="0">
                <a:latin typeface="Times New Roman" pitchFamily="18" charset="0"/>
              </a:rPr>
              <a:t> 1 1      00…0         5800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5FFFH</a:t>
            </a:r>
          </a:p>
          <a:p>
            <a:pPr eaLnBrk="1" hangingPunct="1">
              <a:lnSpc>
                <a:spcPct val="70000"/>
              </a:lnSpc>
              <a:buFontTx/>
              <a:buNone/>
            </a:pPr>
            <a:r>
              <a:rPr lang="en-US" altLang="zh-CN" b="1" smtClean="0">
                <a:latin typeface="Times New Roman" pitchFamily="18" charset="0"/>
              </a:rPr>
              <a:t>    3#             </a:t>
            </a:r>
            <a:r>
              <a:rPr lang="en-US" altLang="zh-CN" b="1" smtClean="0">
                <a:solidFill>
                  <a:srgbClr val="FF3300"/>
                </a:solidFill>
                <a:latin typeface="Times New Roman" pitchFamily="18" charset="0"/>
              </a:rPr>
              <a:t>0</a:t>
            </a:r>
            <a:r>
              <a:rPr lang="en-US" altLang="zh-CN" b="1" smtClean="0">
                <a:latin typeface="Times New Roman" pitchFamily="18" charset="0"/>
              </a:rPr>
              <a:t> 1 1 1      00…0        3800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3FFFH</a:t>
            </a:r>
          </a:p>
          <a:p>
            <a:pPr eaLnBrk="1" hangingPunct="1">
              <a:lnSpc>
                <a:spcPct val="90000"/>
              </a:lnSpc>
              <a:buFontTx/>
              <a:buNone/>
            </a:pPr>
            <a:r>
              <a:rPr lang="en-US" altLang="zh-CN" b="1" smtClean="0"/>
              <a:t>          </a:t>
            </a:r>
            <a:r>
              <a:rPr lang="zh-CN" altLang="en-US" b="1" smtClean="0"/>
              <a:t>线选法的优点是不需要地址译码器，线路简单，选择芯片不需要外加逻辑电路，但仅适用于连接存储芯片较少的场合。同时，线选法不能充分利用系统的存储器空间，</a:t>
            </a:r>
            <a:r>
              <a:rPr lang="zh-CN" altLang="en-US" b="1" smtClean="0">
                <a:solidFill>
                  <a:srgbClr val="006600"/>
                </a:solidFill>
              </a:rPr>
              <a:t>且把地址空间分成了相互隔离的区域</a:t>
            </a:r>
            <a:r>
              <a:rPr lang="zh-CN" altLang="en-US" b="1" smtClean="0"/>
              <a:t>，给编程带来了一定的困难。（比如</a:t>
            </a:r>
            <a:r>
              <a:rPr lang="en-US" altLang="zh-CN" b="1" smtClean="0"/>
              <a:t>1100</a:t>
            </a:r>
            <a:r>
              <a:rPr lang="zh-CN" altLang="en-US" b="1" smtClean="0"/>
              <a:t>就是个无效的片选信号）</a:t>
            </a:r>
          </a:p>
        </p:txBody>
      </p:sp>
      <p:sp>
        <p:nvSpPr>
          <p:cNvPr id="91141" name="Rectangle 3"/>
          <p:cNvSpPr>
            <a:spLocks noGrp="1" noChangeArrowheads="1"/>
          </p:cNvSpPr>
          <p:nvPr>
            <p:ph type="title"/>
          </p:nvPr>
        </p:nvSpPr>
        <p:spPr>
          <a:gradFill>
            <a:gsLst>
              <a:gs pos="0">
                <a:srgbClr val="3333FF"/>
              </a:gs>
              <a:gs pos="100000">
                <a:srgbClr val="D0F8FC"/>
              </a:gs>
            </a:gsLst>
          </a:gradFill>
        </p:spPr>
        <p:txBody>
          <a:bodyPr lIns="92075" tIns="46038" rIns="92075" bIns="46038"/>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91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91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91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91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9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6"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31A8C82-2A8D-423C-BAFB-E3398A8BE5C8}" type="datetime3">
              <a:rPr kumimoji="0" lang="zh-CN" altLang="en-US" sz="1400" smtClean="0"/>
              <a:pPr eaLnBrk="1" hangingPunct="1"/>
              <a:t>2016年11月14日星期一</a:t>
            </a:fld>
            <a:endParaRPr kumimoji="0" lang="en-US" altLang="zh-CN" sz="1400" smtClean="0"/>
          </a:p>
        </p:txBody>
      </p:sp>
      <p:sp>
        <p:nvSpPr>
          <p:cNvPr id="9216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216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0211" name="Rectangle 3"/>
          <p:cNvSpPr>
            <a:spLocks noGrp="1" noChangeArrowheads="1"/>
          </p:cNvSpPr>
          <p:nvPr>
            <p:ph type="body" idx="1"/>
          </p:nvPr>
        </p:nvSpPr>
        <p:spPr>
          <a:xfrm>
            <a:off x="365125" y="893763"/>
            <a:ext cx="8245475" cy="5354637"/>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全译码法</a:t>
            </a:r>
          </a:p>
          <a:p>
            <a:pPr eaLnBrk="1" hangingPunct="1">
              <a:buFontTx/>
              <a:buNone/>
            </a:pPr>
            <a:r>
              <a:rPr lang="zh-CN" altLang="en-US" b="1" smtClean="0"/>
              <a:t>          全译码法将片内寻址外的全部高位地址线作为地址译码器的输入，把经译码器译码后的输出作为各芯片的片选信号，将它们分别接到存储芯片的片选端，以实现对存储芯片的选择。</a:t>
            </a:r>
          </a:p>
          <a:p>
            <a:pPr eaLnBrk="1" hangingPunct="1">
              <a:buFontTx/>
              <a:buNone/>
            </a:pPr>
            <a:r>
              <a:rPr lang="zh-CN" altLang="en-US" b="1" smtClean="0"/>
              <a:t>          全译码法的优点是每片（或组）芯片的地址范围是唯一确定的，而且是连续的，也便于扩展，不会产生地址重叠的存储区，但全译码法对译码电路要求较高。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0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0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91C4578-23D3-46FE-96C3-401FF3F69CB1}" type="datetime3">
              <a:rPr kumimoji="0" lang="zh-CN" altLang="en-US" sz="1400" smtClean="0"/>
              <a:pPr eaLnBrk="1" hangingPunct="1"/>
              <a:t>2016年11月14日星期一</a:t>
            </a:fld>
            <a:endParaRPr kumimoji="0" lang="en-US" altLang="zh-CN" sz="1400" smtClean="0"/>
          </a:p>
        </p:txBody>
      </p:sp>
      <p:sp>
        <p:nvSpPr>
          <p:cNvPr id="9318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3188"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600" smtClean="0">
              <a:latin typeface="Times New Roman" pitchFamily="18" charset="0"/>
            </a:endParaRPr>
          </a:p>
        </p:txBody>
      </p:sp>
      <p:sp>
        <p:nvSpPr>
          <p:cNvPr id="351235" name="Rectangle 3"/>
          <p:cNvSpPr>
            <a:spLocks noGrp="1" noChangeArrowheads="1"/>
          </p:cNvSpPr>
          <p:nvPr>
            <p:ph type="body" idx="1"/>
          </p:nvPr>
        </p:nvSpPr>
        <p:spPr>
          <a:xfrm>
            <a:off x="327025" y="912813"/>
            <a:ext cx="8572500" cy="5124450"/>
          </a:xfrm>
        </p:spPr>
        <p:txBody>
          <a:bodyPr/>
          <a:lstStyle/>
          <a:p>
            <a:pPr eaLnBrk="1" hangingPunct="1">
              <a:lnSpc>
                <a:spcPct val="70000"/>
              </a:lnSpc>
              <a:buFontTx/>
              <a:buNone/>
            </a:pPr>
            <a:r>
              <a:rPr lang="zh-CN" altLang="en-US" b="1" smtClean="0">
                <a:latin typeface="Times New Roman" pitchFamily="18" charset="0"/>
              </a:rPr>
              <a:t>芯片  </a:t>
            </a:r>
            <a:r>
              <a:rPr lang="en-US" altLang="zh-CN" b="1" smtClean="0">
                <a:latin typeface="Times New Roman" pitchFamily="18" charset="0"/>
              </a:rPr>
              <a:t>A</a:t>
            </a:r>
            <a:r>
              <a:rPr lang="en-US" altLang="zh-CN" b="1" baseline="-30000" smtClean="0">
                <a:latin typeface="Times New Roman" pitchFamily="18" charset="0"/>
              </a:rPr>
              <a:t>19</a:t>
            </a:r>
            <a:r>
              <a:rPr lang="zh-CN" altLang="en-US" b="1" smtClean="0">
                <a:latin typeface="Times New Roman" pitchFamily="18" charset="0"/>
              </a:rPr>
              <a:t>～</a:t>
            </a:r>
            <a:r>
              <a:rPr lang="en-US" altLang="zh-CN" b="1" smtClean="0">
                <a:latin typeface="Times New Roman" pitchFamily="18" charset="0"/>
              </a:rPr>
              <a:t>A</a:t>
            </a:r>
            <a:r>
              <a:rPr lang="en-US" altLang="zh-CN" b="1" baseline="-30000" smtClean="0">
                <a:latin typeface="Times New Roman" pitchFamily="18" charset="0"/>
              </a:rPr>
              <a:t>13     </a:t>
            </a:r>
            <a:r>
              <a:rPr lang="en-US" altLang="zh-CN" b="1" smtClean="0">
                <a:latin typeface="Times New Roman" pitchFamily="18" charset="0"/>
              </a:rPr>
              <a:t>A</a:t>
            </a:r>
            <a:r>
              <a:rPr lang="en-US" altLang="zh-CN" b="1" baseline="-30000" smtClean="0">
                <a:latin typeface="Times New Roman" pitchFamily="18" charset="0"/>
              </a:rPr>
              <a:t>12</a:t>
            </a:r>
            <a:r>
              <a:rPr lang="en-US" altLang="zh-CN" b="1" smtClean="0">
                <a:latin typeface="Times New Roman" pitchFamily="18" charset="0"/>
              </a:rPr>
              <a:t> A</a:t>
            </a:r>
            <a:r>
              <a:rPr lang="en-US" altLang="zh-CN" b="1" baseline="-30000" smtClean="0">
                <a:latin typeface="Times New Roman" pitchFamily="18" charset="0"/>
              </a:rPr>
              <a:t>11    </a:t>
            </a:r>
            <a:r>
              <a:rPr lang="en-US" altLang="zh-CN" b="1" smtClean="0">
                <a:latin typeface="Times New Roman" pitchFamily="18" charset="0"/>
              </a:rPr>
              <a:t>A</a:t>
            </a:r>
            <a:r>
              <a:rPr lang="en-US" altLang="zh-CN" b="1" baseline="-30000" smtClean="0">
                <a:latin typeface="Times New Roman" pitchFamily="18" charset="0"/>
              </a:rPr>
              <a:t>10</a:t>
            </a:r>
            <a:r>
              <a:rPr lang="zh-CN" altLang="en-US" b="1" smtClean="0">
                <a:latin typeface="Times New Roman" pitchFamily="18" charset="0"/>
              </a:rPr>
              <a:t>～</a:t>
            </a:r>
            <a:r>
              <a:rPr lang="en-US" altLang="zh-CN" b="1" smtClean="0">
                <a:latin typeface="Times New Roman" pitchFamily="18" charset="0"/>
              </a:rPr>
              <a:t>A</a:t>
            </a:r>
            <a:r>
              <a:rPr lang="en-US" altLang="zh-CN" b="1" baseline="-30000" smtClean="0">
                <a:latin typeface="Times New Roman" pitchFamily="18" charset="0"/>
              </a:rPr>
              <a:t>0</a:t>
            </a:r>
            <a:r>
              <a:rPr lang="en-US" altLang="zh-CN" b="1" smtClean="0">
                <a:latin typeface="Times New Roman" pitchFamily="18" charset="0"/>
              </a:rPr>
              <a:t>    </a:t>
            </a:r>
            <a:r>
              <a:rPr lang="zh-CN" altLang="en-US" b="1" smtClean="0">
                <a:latin typeface="Times New Roman" pitchFamily="18" charset="0"/>
              </a:rPr>
              <a:t>地址范围 </a:t>
            </a:r>
          </a:p>
          <a:p>
            <a:pPr eaLnBrk="1" hangingPunct="1">
              <a:lnSpc>
                <a:spcPct val="80000"/>
              </a:lnSpc>
              <a:buFontTx/>
              <a:buNone/>
            </a:pPr>
            <a:r>
              <a:rPr lang="zh-CN" altLang="en-US" b="1" smtClean="0">
                <a:latin typeface="Times New Roman" pitchFamily="18" charset="0"/>
              </a:rPr>
              <a:t>   </a:t>
            </a:r>
            <a:r>
              <a:rPr lang="en-US" altLang="zh-CN" b="1" smtClean="0">
                <a:latin typeface="Times New Roman" pitchFamily="18" charset="0"/>
              </a:rPr>
              <a:t>0#      0 … 0        </a:t>
            </a:r>
            <a:r>
              <a:rPr lang="en-US" altLang="zh-CN" b="1" smtClean="0">
                <a:solidFill>
                  <a:srgbClr val="FF3300"/>
                </a:solidFill>
                <a:latin typeface="Times New Roman" pitchFamily="18" charset="0"/>
              </a:rPr>
              <a:t>0   0</a:t>
            </a:r>
            <a:r>
              <a:rPr lang="en-US" altLang="zh-CN" b="1" smtClean="0">
                <a:latin typeface="Times New Roman" pitchFamily="18" charset="0"/>
              </a:rPr>
              <a:t>        00…0        00000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007FFH</a:t>
            </a:r>
          </a:p>
          <a:p>
            <a:pPr eaLnBrk="1" hangingPunct="1">
              <a:lnSpc>
                <a:spcPct val="70000"/>
              </a:lnSpc>
              <a:buFontTx/>
              <a:buNone/>
            </a:pPr>
            <a:r>
              <a:rPr lang="en-US" altLang="zh-CN" b="1" smtClean="0">
                <a:latin typeface="Times New Roman" pitchFamily="18" charset="0"/>
              </a:rPr>
              <a:t>   1#      0 … 0        </a:t>
            </a:r>
            <a:r>
              <a:rPr lang="en-US" altLang="zh-CN" b="1" smtClean="0">
                <a:solidFill>
                  <a:srgbClr val="FF3300"/>
                </a:solidFill>
                <a:latin typeface="Times New Roman" pitchFamily="18" charset="0"/>
              </a:rPr>
              <a:t>0  </a:t>
            </a:r>
            <a:r>
              <a:rPr lang="en-US" altLang="zh-CN" b="1" smtClean="0">
                <a:latin typeface="Times New Roman" pitchFamily="18" charset="0"/>
              </a:rPr>
              <a:t> </a:t>
            </a:r>
            <a:r>
              <a:rPr lang="en-US" altLang="zh-CN" b="1" smtClean="0">
                <a:solidFill>
                  <a:srgbClr val="FF3300"/>
                </a:solidFill>
                <a:latin typeface="Times New Roman" pitchFamily="18" charset="0"/>
              </a:rPr>
              <a:t>1</a:t>
            </a:r>
            <a:r>
              <a:rPr lang="en-US" altLang="zh-CN" b="1" smtClean="0">
                <a:latin typeface="Times New Roman" pitchFamily="18" charset="0"/>
              </a:rPr>
              <a:t>        00…0        00800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00FFFH</a:t>
            </a:r>
          </a:p>
          <a:p>
            <a:pPr eaLnBrk="1" hangingPunct="1">
              <a:lnSpc>
                <a:spcPct val="80000"/>
              </a:lnSpc>
              <a:buFontTx/>
              <a:buNone/>
            </a:pPr>
            <a:r>
              <a:rPr lang="en-US" altLang="zh-CN" b="1" smtClean="0">
                <a:latin typeface="Times New Roman" pitchFamily="18" charset="0"/>
              </a:rPr>
              <a:t>    2#     0 … 0        </a:t>
            </a:r>
            <a:r>
              <a:rPr lang="en-US" altLang="zh-CN" b="1" smtClean="0">
                <a:solidFill>
                  <a:srgbClr val="FF3300"/>
                </a:solidFill>
                <a:latin typeface="Times New Roman" pitchFamily="18" charset="0"/>
              </a:rPr>
              <a:t>1</a:t>
            </a:r>
            <a:r>
              <a:rPr lang="en-US" altLang="zh-CN" b="1" smtClean="0">
                <a:latin typeface="Times New Roman" pitchFamily="18" charset="0"/>
              </a:rPr>
              <a:t>   </a:t>
            </a:r>
            <a:r>
              <a:rPr lang="en-US" altLang="zh-CN" b="1" smtClean="0">
                <a:solidFill>
                  <a:srgbClr val="FF3300"/>
                </a:solidFill>
                <a:latin typeface="Times New Roman" pitchFamily="18" charset="0"/>
              </a:rPr>
              <a:t>0</a:t>
            </a:r>
            <a:r>
              <a:rPr lang="en-US" altLang="zh-CN" b="1" smtClean="0">
                <a:latin typeface="Times New Roman" pitchFamily="18" charset="0"/>
              </a:rPr>
              <a:t>        00…0         01000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017FFH</a:t>
            </a:r>
          </a:p>
          <a:p>
            <a:pPr eaLnBrk="1" hangingPunct="1">
              <a:lnSpc>
                <a:spcPct val="70000"/>
              </a:lnSpc>
              <a:buFontTx/>
              <a:buNone/>
            </a:pPr>
            <a:r>
              <a:rPr lang="en-US" altLang="zh-CN" b="1" smtClean="0">
                <a:latin typeface="Times New Roman" pitchFamily="18" charset="0"/>
              </a:rPr>
              <a:t>    3#     0 … 0        </a:t>
            </a:r>
            <a:r>
              <a:rPr lang="en-US" altLang="zh-CN" b="1" smtClean="0">
                <a:solidFill>
                  <a:srgbClr val="FF3300"/>
                </a:solidFill>
                <a:latin typeface="Times New Roman" pitchFamily="18" charset="0"/>
              </a:rPr>
              <a:t>1   1</a:t>
            </a:r>
            <a:r>
              <a:rPr lang="en-US" altLang="zh-CN" b="1" smtClean="0">
                <a:latin typeface="Times New Roman" pitchFamily="18" charset="0"/>
              </a:rPr>
              <a:t>        00…0         01800</a:t>
            </a:r>
            <a:r>
              <a:rPr lang="zh-CN" altLang="en-US" b="1" smtClean="0">
                <a:latin typeface="Times New Roman" pitchFamily="18" charset="0"/>
              </a:rPr>
              <a:t>～</a:t>
            </a:r>
          </a:p>
          <a:p>
            <a:pPr eaLnBrk="1" hangingPunct="1">
              <a:lnSpc>
                <a:spcPct val="70000"/>
              </a:lnSpc>
              <a:buFontTx/>
              <a:buNone/>
            </a:pPr>
            <a:r>
              <a:rPr lang="zh-CN" altLang="en-US" b="1" smtClean="0">
                <a:latin typeface="Times New Roman" pitchFamily="18" charset="0"/>
              </a:rPr>
              <a:t>                                              </a:t>
            </a:r>
            <a:r>
              <a:rPr lang="en-US" altLang="zh-CN" b="1" smtClean="0">
                <a:latin typeface="Times New Roman" pitchFamily="18" charset="0"/>
              </a:rPr>
              <a:t>11…1        01FFFH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1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1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1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1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12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12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12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1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B625D81-532C-43BE-8CF3-0D452070F997}" type="datetime3">
              <a:rPr kumimoji="0" lang="zh-CN" altLang="en-US" sz="1400" smtClean="0"/>
              <a:pPr eaLnBrk="1" hangingPunct="1"/>
              <a:t>2016年11月14日星期一</a:t>
            </a:fld>
            <a:endParaRPr kumimoji="0" lang="en-US" altLang="zh-CN" sz="1400" smtClean="0"/>
          </a:p>
        </p:txBody>
      </p:sp>
      <p:sp>
        <p:nvSpPr>
          <p:cNvPr id="1126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26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5.1</a:t>
            </a:r>
            <a:r>
              <a:rPr lang="en-US" altLang="zh-CN" sz="2400" smtClean="0">
                <a:latin typeface="宋体" pitchFamily="2" charset="-122"/>
                <a:cs typeface="Times New Roman" pitchFamily="18" charset="0"/>
              </a:rPr>
              <a:t> </a:t>
            </a:r>
            <a:r>
              <a:rPr lang="zh-CN" altLang="en-US" sz="2400" smtClean="0">
                <a:latin typeface="宋体" pitchFamily="2" charset="-122"/>
                <a:cs typeface="Times New Roman" pitchFamily="18" charset="0"/>
              </a:rPr>
              <a:t>存储</a:t>
            </a:r>
            <a:r>
              <a:rPr lang="zh-CN" altLang="en-US" sz="2400" smtClean="0">
                <a:latin typeface="宋体" pitchFamily="2" charset="-122"/>
              </a:rPr>
              <a:t>系统</a:t>
            </a:r>
            <a:r>
              <a:rPr lang="zh-CN" altLang="en-US" sz="2400" smtClean="0">
                <a:latin typeface="宋体" pitchFamily="2" charset="-122"/>
                <a:cs typeface="Times New Roman" pitchFamily="18" charset="0"/>
              </a:rPr>
              <a:t>的</a:t>
            </a:r>
            <a:r>
              <a:rPr lang="zh-CN" altLang="en-US" sz="2400" smtClean="0">
                <a:latin typeface="宋体" pitchFamily="2" charset="-122"/>
              </a:rPr>
              <a:t>组成</a:t>
            </a:r>
            <a:endParaRPr lang="zh-CN" altLang="en-US" sz="2400" smtClean="0">
              <a:latin typeface="宋体" pitchFamily="2" charset="-122"/>
              <a:cs typeface="Times New Roman" pitchFamily="18" charset="0"/>
            </a:endParaRPr>
          </a:p>
        </p:txBody>
      </p:sp>
      <p:sp>
        <p:nvSpPr>
          <p:cNvPr id="275459" name="Rectangle 3"/>
          <p:cNvSpPr>
            <a:spLocks noGrp="1" noChangeArrowheads="1"/>
          </p:cNvSpPr>
          <p:nvPr>
            <p:ph type="body" idx="1"/>
          </p:nvPr>
        </p:nvSpPr>
        <p:spPr>
          <a:xfrm>
            <a:off x="457200" y="931863"/>
            <a:ext cx="8001000" cy="5316537"/>
          </a:xfrm>
        </p:spPr>
        <p:txBody>
          <a:bodyPr/>
          <a:lstStyle/>
          <a:p>
            <a:pPr eaLnBrk="1" hangingPunct="1">
              <a:lnSpc>
                <a:spcPct val="90000"/>
              </a:lnSpc>
              <a:buFontTx/>
              <a:buNone/>
            </a:pPr>
            <a:r>
              <a:rPr lang="en-US" altLang="zh-CN" b="1" dirty="0" smtClean="0">
                <a:latin typeface="Times New Roman" pitchFamily="18" charset="0"/>
              </a:rPr>
              <a:t>4.</a:t>
            </a:r>
            <a:r>
              <a:rPr lang="zh-CN" altLang="en-US" b="1" dirty="0" smtClean="0">
                <a:latin typeface="Times New Roman" pitchFamily="18" charset="0"/>
              </a:rPr>
              <a:t>按信息的可保存性分类</a:t>
            </a:r>
          </a:p>
          <a:p>
            <a:pPr eaLnBrk="1" hangingPunct="1">
              <a:lnSpc>
                <a:spcPct val="90000"/>
              </a:lnSpc>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断电后，存储信息即消失的存储器，称易失性存储器。断电后信息仍然保存的存储器，称非易失性存储器</a:t>
            </a:r>
            <a:r>
              <a:rPr lang="zh-CN" altLang="en-US" b="1" dirty="0" smtClean="0">
                <a:latin typeface="Times New Roman" pitchFamily="18" charset="0"/>
              </a:rPr>
              <a:t>。</a:t>
            </a:r>
          </a:p>
          <a:p>
            <a:pPr eaLnBrk="1" hangingPunct="1">
              <a:lnSpc>
                <a:spcPct val="90000"/>
              </a:lnSpc>
              <a:buFontTx/>
              <a:buNone/>
            </a:pPr>
            <a:r>
              <a:rPr lang="zh-CN" altLang="en-US" b="1" dirty="0" smtClean="0">
                <a:latin typeface="Times New Roman" pitchFamily="18" charset="0"/>
              </a:rPr>
              <a:t>            如果某个存储单元所存储的信息被读出时，原存信息将被破坏，则称破坏性读出。具有破坏性读出的存储器，每当一次读出操作之后，必须紧接一个重写（再生）的操作，以便恢复被破坏的信息。</a:t>
            </a:r>
          </a:p>
          <a:p>
            <a:pPr eaLnBrk="1" hangingPunct="1">
              <a:lnSpc>
                <a:spcPct val="90000"/>
              </a:lnSpc>
              <a:buFontTx/>
              <a:buNone/>
            </a:pPr>
            <a:r>
              <a:rPr lang="zh-CN" altLang="en-US" b="1" dirty="0" smtClean="0">
                <a:latin typeface="Times New Roman" pitchFamily="18" charset="0"/>
              </a:rPr>
              <a:t>            如果读出时，被读单元原存信息不被破坏，则称非破坏性读出。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8F251BA-8848-43F1-9B98-A373023F4011}" type="datetime3">
              <a:rPr kumimoji="0" lang="zh-CN" altLang="en-US" sz="1400" smtClean="0"/>
              <a:pPr eaLnBrk="1" hangingPunct="1"/>
              <a:t>2016年11月14日星期一</a:t>
            </a:fld>
            <a:endParaRPr kumimoji="0" lang="en-US" altLang="zh-CN" sz="1400" smtClean="0"/>
          </a:p>
        </p:txBody>
      </p:sp>
      <p:sp>
        <p:nvSpPr>
          <p:cNvPr id="9421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421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2259" name="Rectangle 3"/>
          <p:cNvSpPr>
            <a:spLocks noGrp="1" noChangeArrowheads="1"/>
          </p:cNvSpPr>
          <p:nvPr>
            <p:ph type="body" idx="1"/>
          </p:nvPr>
        </p:nvSpPr>
        <p:spPr>
          <a:xfrm>
            <a:off x="250825" y="817563"/>
            <a:ext cx="8435975" cy="5659437"/>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部分译码</a:t>
            </a:r>
            <a:br>
              <a:rPr lang="zh-CN" altLang="en-US" b="1" smtClean="0">
                <a:latin typeface="Times New Roman" pitchFamily="18" charset="0"/>
              </a:rPr>
            </a:br>
            <a:r>
              <a:rPr lang="zh-CN" altLang="en-US" b="1" smtClean="0">
                <a:latin typeface="Times New Roman" pitchFamily="18" charset="0"/>
              </a:rPr>
              <a:t>        所谓部分译码即用片内寻址外的高位地址的一部分来译码产生片选信号。</a:t>
            </a:r>
          </a:p>
          <a:p>
            <a:pPr eaLnBrk="1" hangingPunct="1">
              <a:lnSpc>
                <a:spcPct val="80000"/>
              </a:lnSpc>
              <a:buFontTx/>
              <a:buNone/>
            </a:pPr>
            <a:r>
              <a:rPr lang="zh-CN" altLang="en-US" b="1" smtClean="0">
                <a:latin typeface="Times New Roman" pitchFamily="18" charset="0"/>
              </a:rPr>
              <a:t>            如用</a:t>
            </a:r>
            <a:r>
              <a:rPr lang="en-US" altLang="zh-CN" b="1" smtClean="0">
                <a:latin typeface="Times New Roman" pitchFamily="18" charset="0"/>
              </a:rPr>
              <a:t>4</a:t>
            </a:r>
            <a:r>
              <a:rPr lang="zh-CN" altLang="en-US" b="1" smtClean="0">
                <a:latin typeface="Times New Roman" pitchFamily="18" charset="0"/>
              </a:rPr>
              <a:t>片</a:t>
            </a:r>
            <a:r>
              <a:rPr lang="en-US" altLang="zh-CN" b="1" smtClean="0">
                <a:latin typeface="Times New Roman" pitchFamily="18" charset="0"/>
              </a:rPr>
              <a:t>2K×8</a:t>
            </a:r>
            <a:r>
              <a:rPr lang="zh-CN" altLang="en-US" b="1" smtClean="0">
                <a:latin typeface="Times New Roman" pitchFamily="18" charset="0"/>
              </a:rPr>
              <a:t>的存储芯片组成</a:t>
            </a:r>
            <a:r>
              <a:rPr lang="en-US" altLang="zh-CN" b="1" smtClean="0">
                <a:latin typeface="Times New Roman" pitchFamily="18" charset="0"/>
              </a:rPr>
              <a:t>8K×8</a:t>
            </a:r>
            <a:r>
              <a:rPr lang="zh-CN" altLang="en-US" b="1" smtClean="0">
                <a:latin typeface="Times New Roman" pitchFamily="18" charset="0"/>
              </a:rPr>
              <a:t>存储器，需要四个片选信号，因此只要用两位地址线来译码产生。设地址总线有</a:t>
            </a:r>
            <a:r>
              <a:rPr lang="en-US" altLang="zh-CN" b="1" smtClean="0">
                <a:latin typeface="Times New Roman" pitchFamily="18" charset="0"/>
              </a:rPr>
              <a:t>20</a:t>
            </a:r>
            <a:r>
              <a:rPr lang="zh-CN" altLang="en-US" b="1" smtClean="0">
                <a:latin typeface="Times New Roman" pitchFamily="18" charset="0"/>
              </a:rPr>
              <a:t>位（</a:t>
            </a:r>
            <a:r>
              <a:rPr lang="en-US" altLang="zh-CN" b="1" smtClean="0">
                <a:latin typeface="Times New Roman" pitchFamily="18" charset="0"/>
              </a:rPr>
              <a:t>A</a:t>
            </a:r>
            <a:r>
              <a:rPr lang="en-US" altLang="zh-CN" b="1" baseline="-25000" smtClean="0">
                <a:latin typeface="Times New Roman" pitchFamily="18" charset="0"/>
              </a:rPr>
              <a:t>19</a:t>
            </a:r>
            <a:r>
              <a:rPr lang="zh-CN" altLang="en-US" b="1" smtClean="0">
                <a:latin typeface="Times New Roman" pitchFamily="18" charset="0"/>
              </a:rPr>
              <a:t>～</a:t>
            </a:r>
            <a:r>
              <a:rPr lang="en-US" altLang="zh-CN" b="1" smtClean="0">
                <a:latin typeface="Times New Roman" pitchFamily="18" charset="0"/>
              </a:rPr>
              <a:t>A</a:t>
            </a:r>
            <a:r>
              <a:rPr lang="en-US" altLang="zh-CN" b="1" baseline="-25000" smtClean="0">
                <a:latin typeface="Times New Roman" pitchFamily="18" charset="0"/>
              </a:rPr>
              <a:t>0</a:t>
            </a:r>
            <a:r>
              <a:rPr lang="zh-CN" altLang="en-US" b="1" smtClean="0">
                <a:latin typeface="Times New Roman" pitchFamily="18" charset="0"/>
              </a:rPr>
              <a:t>），则寻址</a:t>
            </a:r>
            <a:r>
              <a:rPr lang="en-US" altLang="zh-CN" b="1" smtClean="0">
                <a:latin typeface="Times New Roman" pitchFamily="18" charset="0"/>
              </a:rPr>
              <a:t>8K×8</a:t>
            </a:r>
            <a:r>
              <a:rPr lang="zh-CN" altLang="en-US" b="1" smtClean="0">
                <a:latin typeface="Times New Roman" pitchFamily="18" charset="0"/>
              </a:rPr>
              <a:t>存储器时，无论</a:t>
            </a:r>
            <a:r>
              <a:rPr lang="en-US" altLang="zh-CN" b="1" smtClean="0">
                <a:latin typeface="Times New Roman" pitchFamily="18" charset="0"/>
              </a:rPr>
              <a:t>A</a:t>
            </a:r>
            <a:r>
              <a:rPr lang="en-US" altLang="zh-CN" b="1" baseline="-25000" smtClean="0">
                <a:latin typeface="Times New Roman" pitchFamily="18" charset="0"/>
              </a:rPr>
              <a:t>19</a:t>
            </a:r>
            <a:r>
              <a:rPr lang="en-US" altLang="zh-CN" b="1" smtClean="0">
                <a:latin typeface="Times New Roman" pitchFamily="18" charset="0"/>
              </a:rPr>
              <a:t> </a:t>
            </a:r>
            <a:r>
              <a:rPr lang="zh-CN" altLang="en-US" b="1" smtClean="0">
                <a:latin typeface="Times New Roman" pitchFamily="18" charset="0"/>
              </a:rPr>
              <a:t>～</a:t>
            </a:r>
            <a:r>
              <a:rPr lang="en-US" altLang="zh-CN" b="1" smtClean="0">
                <a:latin typeface="Times New Roman" pitchFamily="18" charset="0"/>
              </a:rPr>
              <a:t>A</a:t>
            </a:r>
            <a:r>
              <a:rPr lang="en-US" altLang="zh-CN" b="1" baseline="-25000" smtClean="0">
                <a:latin typeface="Times New Roman" pitchFamily="18" charset="0"/>
              </a:rPr>
              <a:t>13</a:t>
            </a:r>
            <a:r>
              <a:rPr lang="en-US" altLang="zh-CN" b="1" smtClean="0">
                <a:latin typeface="Times New Roman" pitchFamily="18" charset="0"/>
              </a:rPr>
              <a:t> </a:t>
            </a:r>
            <a:r>
              <a:rPr lang="zh-CN" altLang="en-US" b="1" smtClean="0">
                <a:latin typeface="Times New Roman" pitchFamily="18" charset="0"/>
              </a:rPr>
              <a:t>取何值，只要</a:t>
            </a:r>
            <a:r>
              <a:rPr lang="en-US" altLang="zh-CN" b="1" smtClean="0">
                <a:latin typeface="Times New Roman" pitchFamily="18" charset="0"/>
              </a:rPr>
              <a:t>A</a:t>
            </a:r>
            <a:r>
              <a:rPr lang="en-US" altLang="zh-CN" b="1" baseline="-25000" smtClean="0">
                <a:latin typeface="Times New Roman" pitchFamily="18" charset="0"/>
              </a:rPr>
              <a:t>12</a:t>
            </a:r>
            <a:r>
              <a:rPr lang="en-US" altLang="zh-CN" b="1" smtClean="0">
                <a:latin typeface="Times New Roman" pitchFamily="18" charset="0"/>
              </a:rPr>
              <a:t> =A</a:t>
            </a:r>
            <a:r>
              <a:rPr lang="en-US" altLang="zh-CN" b="1" baseline="-25000" smtClean="0">
                <a:latin typeface="Times New Roman" pitchFamily="18" charset="0"/>
              </a:rPr>
              <a:t>11</a:t>
            </a:r>
            <a:r>
              <a:rPr lang="en-US" altLang="zh-CN" b="1" smtClean="0">
                <a:latin typeface="Times New Roman" pitchFamily="18" charset="0"/>
              </a:rPr>
              <a:t> =0</a:t>
            </a:r>
            <a:r>
              <a:rPr lang="zh-CN" altLang="en-US" b="1" smtClean="0">
                <a:latin typeface="Times New Roman" pitchFamily="18" charset="0"/>
              </a:rPr>
              <a:t>，而均选中第一片，只要</a:t>
            </a:r>
            <a:r>
              <a:rPr lang="en-US" altLang="zh-CN" b="1" smtClean="0">
                <a:latin typeface="Times New Roman" pitchFamily="18" charset="0"/>
              </a:rPr>
              <a:t>A</a:t>
            </a:r>
            <a:r>
              <a:rPr lang="en-US" altLang="zh-CN" b="1" baseline="-25000" smtClean="0">
                <a:latin typeface="Times New Roman" pitchFamily="18" charset="0"/>
              </a:rPr>
              <a:t>12</a:t>
            </a:r>
            <a:r>
              <a:rPr lang="en-US" altLang="zh-CN" b="1" smtClean="0">
                <a:latin typeface="Times New Roman" pitchFamily="18" charset="0"/>
              </a:rPr>
              <a:t> =0</a:t>
            </a:r>
            <a:r>
              <a:rPr lang="zh-CN" altLang="en-US" b="1" smtClean="0">
                <a:latin typeface="Times New Roman" pitchFamily="18" charset="0"/>
              </a:rPr>
              <a:t>，</a:t>
            </a:r>
            <a:r>
              <a:rPr lang="en-US" altLang="zh-CN" b="1" smtClean="0">
                <a:latin typeface="Times New Roman" pitchFamily="18" charset="0"/>
              </a:rPr>
              <a:t>A</a:t>
            </a:r>
            <a:r>
              <a:rPr lang="en-US" altLang="zh-CN" b="1" baseline="-25000" smtClean="0">
                <a:latin typeface="Times New Roman" pitchFamily="18" charset="0"/>
              </a:rPr>
              <a:t>11</a:t>
            </a:r>
            <a:r>
              <a:rPr lang="en-US" altLang="zh-CN" b="1" smtClean="0">
                <a:latin typeface="Times New Roman" pitchFamily="18" charset="0"/>
              </a:rPr>
              <a:t> =1</a:t>
            </a:r>
            <a:r>
              <a:rPr lang="zh-CN" altLang="en-US" b="1" smtClean="0">
                <a:latin typeface="Times New Roman" pitchFamily="18" charset="0"/>
              </a:rPr>
              <a:t>，均选中第二片，</a:t>
            </a:r>
            <a:r>
              <a:rPr lang="en-US" altLang="zh-CN" b="1" smtClean="0">
                <a:latin typeface="Times New Roman" pitchFamily="18" charset="0"/>
              </a:rPr>
              <a:t>……</a:t>
            </a:r>
            <a:r>
              <a:rPr lang="zh-CN" altLang="en-US" b="1" smtClean="0">
                <a:latin typeface="Times New Roman" pitchFamily="18" charset="0"/>
              </a:rPr>
              <a:t>。也就是说，</a:t>
            </a:r>
            <a:r>
              <a:rPr lang="en-US" altLang="zh-CN" b="1" smtClean="0">
                <a:latin typeface="Times New Roman" pitchFamily="18" charset="0"/>
              </a:rPr>
              <a:t>8K RAM</a:t>
            </a:r>
            <a:r>
              <a:rPr lang="zh-CN" altLang="en-US" b="1" smtClean="0">
                <a:latin typeface="Times New Roman" pitchFamily="18" charset="0"/>
              </a:rPr>
              <a:t>中的任一个存储单元，都对应有</a:t>
            </a:r>
            <a:r>
              <a:rPr lang="en-US" altLang="zh-CN" b="1" smtClean="0">
                <a:latin typeface="Times New Roman" pitchFamily="18" charset="0"/>
              </a:rPr>
              <a:t>2</a:t>
            </a:r>
            <a:r>
              <a:rPr lang="en-US" altLang="zh-CN" b="1" baseline="30000" smtClean="0">
                <a:latin typeface="Times New Roman" pitchFamily="18" charset="0"/>
              </a:rPr>
              <a:t>(20-13)</a:t>
            </a:r>
            <a:r>
              <a:rPr lang="en-US" altLang="zh-CN" b="1" smtClean="0">
                <a:latin typeface="Times New Roman" pitchFamily="18" charset="0"/>
              </a:rPr>
              <a:t> =2</a:t>
            </a:r>
            <a:r>
              <a:rPr lang="en-US" altLang="zh-CN" b="1" baseline="30000" smtClean="0">
                <a:latin typeface="Times New Roman" pitchFamily="18" charset="0"/>
              </a:rPr>
              <a:t>7</a:t>
            </a:r>
            <a:r>
              <a:rPr lang="en-US" altLang="zh-CN" b="1" smtClean="0">
                <a:latin typeface="Times New Roman" pitchFamily="18" charset="0"/>
              </a:rPr>
              <a:t> </a:t>
            </a:r>
            <a:r>
              <a:rPr lang="zh-CN" altLang="en-US" b="1" smtClean="0">
                <a:latin typeface="Times New Roman" pitchFamily="18" charset="0"/>
              </a:rPr>
              <a:t>个地址，这种一个存储单元出现多个地址的现象称地址重叠。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30F8A8E-2E9A-4D4C-B588-B9DDB026E095}" type="datetime3">
              <a:rPr kumimoji="0" lang="zh-CN" altLang="en-US" sz="1400" smtClean="0"/>
              <a:pPr eaLnBrk="1" hangingPunct="1"/>
              <a:t>2016年11月14日星期一</a:t>
            </a:fld>
            <a:endParaRPr kumimoji="0" lang="en-US" altLang="zh-CN" sz="1400" smtClean="0"/>
          </a:p>
        </p:txBody>
      </p:sp>
      <p:sp>
        <p:nvSpPr>
          <p:cNvPr id="9523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5236"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600" smtClean="0">
              <a:latin typeface="宋体" pitchFamily="2" charset="-122"/>
            </a:endParaRPr>
          </a:p>
        </p:txBody>
      </p:sp>
      <p:sp>
        <p:nvSpPr>
          <p:cNvPr id="353283" name="Rectangle 3"/>
          <p:cNvSpPr>
            <a:spLocks noGrp="1" noChangeArrowheads="1"/>
          </p:cNvSpPr>
          <p:nvPr>
            <p:ph type="body" idx="1"/>
          </p:nvPr>
        </p:nvSpPr>
        <p:spPr>
          <a:xfrm>
            <a:off x="304800" y="931863"/>
            <a:ext cx="4038600" cy="470693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从地址分布来看，这</a:t>
            </a:r>
            <a:r>
              <a:rPr lang="en-US" altLang="zh-CN" b="1" smtClean="0">
                <a:latin typeface="Times New Roman" pitchFamily="18" charset="0"/>
              </a:rPr>
              <a:t>8KB</a:t>
            </a:r>
            <a:r>
              <a:rPr lang="zh-CN" altLang="en-US" b="1" smtClean="0">
                <a:latin typeface="Times New Roman" pitchFamily="18" charset="0"/>
              </a:rPr>
              <a:t>存储器实际上占用了</a:t>
            </a:r>
            <a:r>
              <a:rPr lang="en-US" altLang="zh-CN" b="1" smtClean="0">
                <a:latin typeface="Times New Roman" pitchFamily="18" charset="0"/>
              </a:rPr>
              <a:t>CPU</a:t>
            </a:r>
            <a:r>
              <a:rPr lang="zh-CN" altLang="en-US" b="1" smtClean="0">
                <a:latin typeface="Times New Roman" pitchFamily="18" charset="0"/>
              </a:rPr>
              <a:t>全部的空间（</a:t>
            </a:r>
            <a:r>
              <a:rPr lang="en-US" altLang="zh-CN" b="1" smtClean="0">
                <a:latin typeface="Times New Roman" pitchFamily="18" charset="0"/>
              </a:rPr>
              <a:t>1MB</a:t>
            </a:r>
            <a:r>
              <a:rPr lang="zh-CN" altLang="en-US" b="1" smtClean="0">
                <a:latin typeface="Times New Roman" pitchFamily="18" charset="0"/>
              </a:rPr>
              <a:t>）。</a:t>
            </a:r>
            <a:r>
              <a:rPr lang="zh-CN" altLang="en-US" b="1" smtClean="0">
                <a:latin typeface="宋体" pitchFamily="2" charset="-122"/>
              </a:rPr>
              <a:t>每片</a:t>
            </a:r>
            <a:r>
              <a:rPr lang="en-US" altLang="zh-CN" b="1" smtClean="0">
                <a:latin typeface="Times New Roman" pitchFamily="18" charset="0"/>
              </a:rPr>
              <a:t>2K×8</a:t>
            </a:r>
            <a:r>
              <a:rPr lang="zh-CN" altLang="en-US" b="1" smtClean="0">
                <a:latin typeface="宋体" pitchFamily="2" charset="-122"/>
              </a:rPr>
              <a:t>的存储芯片有</a:t>
            </a:r>
            <a:r>
              <a:rPr lang="en-US" altLang="zh-CN" b="1" smtClean="0">
                <a:latin typeface="Times New Roman" pitchFamily="18" charset="0"/>
              </a:rPr>
              <a:t>1/4M=256K</a:t>
            </a:r>
            <a:r>
              <a:rPr lang="zh-CN" altLang="en-US" b="1" smtClean="0">
                <a:latin typeface="宋体" pitchFamily="2" charset="-122"/>
              </a:rPr>
              <a:t>的地址重叠区。</a:t>
            </a:r>
            <a:r>
              <a:rPr lang="zh-CN" altLang="en-US" b="1" smtClean="0">
                <a:latin typeface="Times New Roman" pitchFamily="18" charset="0"/>
              </a:rPr>
              <a:t>        </a:t>
            </a:r>
          </a:p>
        </p:txBody>
      </p:sp>
      <p:grpSp>
        <p:nvGrpSpPr>
          <p:cNvPr id="353284" name="Group 4"/>
          <p:cNvGrpSpPr>
            <a:grpSpLocks/>
          </p:cNvGrpSpPr>
          <p:nvPr/>
        </p:nvGrpSpPr>
        <p:grpSpPr bwMode="auto">
          <a:xfrm>
            <a:off x="4395788" y="1028700"/>
            <a:ext cx="4505325" cy="4724400"/>
            <a:chOff x="2721" y="648"/>
            <a:chExt cx="2838" cy="2976"/>
          </a:xfrm>
        </p:grpSpPr>
        <p:sp>
          <p:nvSpPr>
            <p:cNvPr id="95239" name="Rectangle 5"/>
            <p:cNvSpPr>
              <a:spLocks noChangeArrowheads="1"/>
            </p:cNvSpPr>
            <p:nvPr/>
          </p:nvSpPr>
          <p:spPr bwMode="auto">
            <a:xfrm>
              <a:off x="3232" y="943"/>
              <a:ext cx="391" cy="1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0" name="Line 6"/>
            <p:cNvSpPr>
              <a:spLocks noChangeShapeType="1"/>
            </p:cNvSpPr>
            <p:nvPr/>
          </p:nvSpPr>
          <p:spPr bwMode="auto">
            <a:xfrm>
              <a:off x="3232" y="1586"/>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1" name="Line 7"/>
            <p:cNvSpPr>
              <a:spLocks noChangeShapeType="1"/>
            </p:cNvSpPr>
            <p:nvPr/>
          </p:nvSpPr>
          <p:spPr bwMode="auto">
            <a:xfrm>
              <a:off x="3232" y="1265"/>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Line 8"/>
            <p:cNvSpPr>
              <a:spLocks noChangeShapeType="1"/>
            </p:cNvSpPr>
            <p:nvPr/>
          </p:nvSpPr>
          <p:spPr bwMode="auto">
            <a:xfrm>
              <a:off x="3232" y="1908"/>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3" name="Rectangle 9"/>
            <p:cNvSpPr>
              <a:spLocks noChangeArrowheads="1"/>
            </p:cNvSpPr>
            <p:nvPr/>
          </p:nvSpPr>
          <p:spPr bwMode="auto">
            <a:xfrm>
              <a:off x="4487" y="943"/>
              <a:ext cx="391" cy="1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4" name="Line 10"/>
            <p:cNvSpPr>
              <a:spLocks noChangeShapeType="1"/>
            </p:cNvSpPr>
            <p:nvPr/>
          </p:nvSpPr>
          <p:spPr bwMode="auto">
            <a:xfrm>
              <a:off x="4487" y="1586"/>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5" name="Line 11"/>
            <p:cNvSpPr>
              <a:spLocks noChangeShapeType="1"/>
            </p:cNvSpPr>
            <p:nvPr/>
          </p:nvSpPr>
          <p:spPr bwMode="auto">
            <a:xfrm>
              <a:off x="4487" y="1265"/>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6" name="Line 12"/>
            <p:cNvSpPr>
              <a:spLocks noChangeShapeType="1"/>
            </p:cNvSpPr>
            <p:nvPr/>
          </p:nvSpPr>
          <p:spPr bwMode="auto">
            <a:xfrm>
              <a:off x="4487" y="1908"/>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7" name="Rectangle 13"/>
            <p:cNvSpPr>
              <a:spLocks noChangeArrowheads="1"/>
            </p:cNvSpPr>
            <p:nvPr/>
          </p:nvSpPr>
          <p:spPr bwMode="auto">
            <a:xfrm>
              <a:off x="4487" y="2230"/>
              <a:ext cx="391" cy="1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8" name="Line 14"/>
            <p:cNvSpPr>
              <a:spLocks noChangeShapeType="1"/>
            </p:cNvSpPr>
            <p:nvPr/>
          </p:nvSpPr>
          <p:spPr bwMode="auto">
            <a:xfrm>
              <a:off x="4497" y="2873"/>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9" name="Line 15"/>
            <p:cNvSpPr>
              <a:spLocks noChangeShapeType="1"/>
            </p:cNvSpPr>
            <p:nvPr/>
          </p:nvSpPr>
          <p:spPr bwMode="auto">
            <a:xfrm>
              <a:off x="4487" y="2552"/>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0" name="Line 16"/>
            <p:cNvSpPr>
              <a:spLocks noChangeShapeType="1"/>
            </p:cNvSpPr>
            <p:nvPr/>
          </p:nvSpPr>
          <p:spPr bwMode="auto">
            <a:xfrm>
              <a:off x="4487" y="3195"/>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1" name="Text Box 17"/>
            <p:cNvSpPr txBox="1">
              <a:spLocks noChangeArrowheads="1"/>
            </p:cNvSpPr>
            <p:nvPr/>
          </p:nvSpPr>
          <p:spPr bwMode="auto">
            <a:xfrm>
              <a:off x="2762" y="898"/>
              <a:ext cx="6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0000H</a:t>
              </a:r>
            </a:p>
          </p:txBody>
        </p:sp>
        <p:sp>
          <p:nvSpPr>
            <p:cNvPr id="95252" name="Text Box 18"/>
            <p:cNvSpPr txBox="1">
              <a:spLocks noChangeArrowheads="1"/>
            </p:cNvSpPr>
            <p:nvPr/>
          </p:nvSpPr>
          <p:spPr bwMode="auto">
            <a:xfrm>
              <a:off x="3961" y="904"/>
              <a:ext cx="6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00000H</a:t>
              </a:r>
            </a:p>
          </p:txBody>
        </p:sp>
        <p:sp>
          <p:nvSpPr>
            <p:cNvPr id="95253" name="Text Box 19"/>
            <p:cNvSpPr txBox="1">
              <a:spLocks noChangeArrowheads="1"/>
            </p:cNvSpPr>
            <p:nvPr/>
          </p:nvSpPr>
          <p:spPr bwMode="auto">
            <a:xfrm>
              <a:off x="2750" y="1105"/>
              <a:ext cx="6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07FFH</a:t>
              </a:r>
            </a:p>
          </p:txBody>
        </p:sp>
        <p:sp>
          <p:nvSpPr>
            <p:cNvPr id="95254" name="Text Box 20"/>
            <p:cNvSpPr txBox="1">
              <a:spLocks noChangeArrowheads="1"/>
            </p:cNvSpPr>
            <p:nvPr/>
          </p:nvSpPr>
          <p:spPr bwMode="auto">
            <a:xfrm>
              <a:off x="3942" y="1091"/>
              <a:ext cx="6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007FFH</a:t>
              </a:r>
            </a:p>
          </p:txBody>
        </p:sp>
        <p:sp>
          <p:nvSpPr>
            <p:cNvPr id="95255" name="Text Box 21"/>
            <p:cNvSpPr txBox="1">
              <a:spLocks noChangeArrowheads="1"/>
            </p:cNvSpPr>
            <p:nvPr/>
          </p:nvSpPr>
          <p:spPr bwMode="auto">
            <a:xfrm>
              <a:off x="2721" y="1406"/>
              <a:ext cx="6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0FFFH</a:t>
              </a:r>
            </a:p>
          </p:txBody>
        </p:sp>
        <p:sp>
          <p:nvSpPr>
            <p:cNvPr id="95256" name="Text Box 22"/>
            <p:cNvSpPr txBox="1">
              <a:spLocks noChangeArrowheads="1"/>
            </p:cNvSpPr>
            <p:nvPr/>
          </p:nvSpPr>
          <p:spPr bwMode="auto">
            <a:xfrm>
              <a:off x="3932" y="1413"/>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00FFFH</a:t>
              </a:r>
            </a:p>
          </p:txBody>
        </p:sp>
        <p:sp>
          <p:nvSpPr>
            <p:cNvPr id="95257" name="Text Box 23"/>
            <p:cNvSpPr txBox="1">
              <a:spLocks noChangeArrowheads="1"/>
            </p:cNvSpPr>
            <p:nvPr/>
          </p:nvSpPr>
          <p:spPr bwMode="auto">
            <a:xfrm>
              <a:off x="2733" y="1710"/>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17FFH</a:t>
              </a:r>
            </a:p>
          </p:txBody>
        </p:sp>
        <p:sp>
          <p:nvSpPr>
            <p:cNvPr id="95258" name="Text Box 24"/>
            <p:cNvSpPr txBox="1">
              <a:spLocks noChangeArrowheads="1"/>
            </p:cNvSpPr>
            <p:nvPr/>
          </p:nvSpPr>
          <p:spPr bwMode="auto">
            <a:xfrm>
              <a:off x="3942" y="1762"/>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017FFH</a:t>
              </a:r>
            </a:p>
          </p:txBody>
        </p:sp>
        <p:sp>
          <p:nvSpPr>
            <p:cNvPr id="95259" name="Text Box 25"/>
            <p:cNvSpPr txBox="1">
              <a:spLocks noChangeArrowheads="1"/>
            </p:cNvSpPr>
            <p:nvPr/>
          </p:nvSpPr>
          <p:spPr bwMode="auto">
            <a:xfrm>
              <a:off x="2738" y="2045"/>
              <a:ext cx="5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1FFFH</a:t>
              </a:r>
            </a:p>
          </p:txBody>
        </p:sp>
        <p:sp>
          <p:nvSpPr>
            <p:cNvPr id="95260" name="Text Box 26"/>
            <p:cNvSpPr txBox="1">
              <a:spLocks noChangeArrowheads="1"/>
            </p:cNvSpPr>
            <p:nvPr/>
          </p:nvSpPr>
          <p:spPr bwMode="auto">
            <a:xfrm>
              <a:off x="3932" y="2043"/>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01FFFH</a:t>
              </a:r>
            </a:p>
          </p:txBody>
        </p:sp>
        <p:sp>
          <p:nvSpPr>
            <p:cNvPr id="95261" name="Text Box 27"/>
            <p:cNvSpPr txBox="1">
              <a:spLocks noChangeArrowheads="1"/>
            </p:cNvSpPr>
            <p:nvPr/>
          </p:nvSpPr>
          <p:spPr bwMode="auto">
            <a:xfrm>
              <a:off x="3939" y="2373"/>
              <a:ext cx="7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027FFH</a:t>
              </a:r>
            </a:p>
          </p:txBody>
        </p:sp>
        <p:sp>
          <p:nvSpPr>
            <p:cNvPr id="95262" name="Text Box 28"/>
            <p:cNvSpPr txBox="1">
              <a:spLocks noChangeArrowheads="1"/>
            </p:cNvSpPr>
            <p:nvPr/>
          </p:nvSpPr>
          <p:spPr bwMode="auto">
            <a:xfrm>
              <a:off x="2765" y="1234"/>
              <a:ext cx="6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0800H</a:t>
              </a:r>
            </a:p>
          </p:txBody>
        </p:sp>
        <p:sp>
          <p:nvSpPr>
            <p:cNvPr id="95263" name="Text Box 29"/>
            <p:cNvSpPr txBox="1">
              <a:spLocks noChangeArrowheads="1"/>
            </p:cNvSpPr>
            <p:nvPr/>
          </p:nvSpPr>
          <p:spPr bwMode="auto">
            <a:xfrm>
              <a:off x="2767" y="1535"/>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1000H</a:t>
              </a:r>
            </a:p>
          </p:txBody>
        </p:sp>
        <p:sp>
          <p:nvSpPr>
            <p:cNvPr id="95264" name="Text Box 30"/>
            <p:cNvSpPr txBox="1">
              <a:spLocks noChangeArrowheads="1"/>
            </p:cNvSpPr>
            <p:nvPr/>
          </p:nvSpPr>
          <p:spPr bwMode="auto">
            <a:xfrm>
              <a:off x="2760" y="1862"/>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1800H</a:t>
              </a:r>
            </a:p>
          </p:txBody>
        </p:sp>
        <p:sp>
          <p:nvSpPr>
            <p:cNvPr id="95265" name="Text Box 31"/>
            <p:cNvSpPr txBox="1">
              <a:spLocks noChangeArrowheads="1"/>
            </p:cNvSpPr>
            <p:nvPr/>
          </p:nvSpPr>
          <p:spPr bwMode="auto">
            <a:xfrm>
              <a:off x="3951" y="1232"/>
              <a:ext cx="6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00800H</a:t>
              </a:r>
            </a:p>
          </p:txBody>
        </p:sp>
        <p:sp>
          <p:nvSpPr>
            <p:cNvPr id="95266" name="Text Box 32"/>
            <p:cNvSpPr txBox="1">
              <a:spLocks noChangeArrowheads="1"/>
            </p:cNvSpPr>
            <p:nvPr/>
          </p:nvSpPr>
          <p:spPr bwMode="auto">
            <a:xfrm>
              <a:off x="3951" y="1534"/>
              <a:ext cx="6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01000H</a:t>
              </a:r>
            </a:p>
          </p:txBody>
        </p:sp>
        <p:sp>
          <p:nvSpPr>
            <p:cNvPr id="95267" name="Text Box 33"/>
            <p:cNvSpPr txBox="1">
              <a:spLocks noChangeArrowheads="1"/>
            </p:cNvSpPr>
            <p:nvPr/>
          </p:nvSpPr>
          <p:spPr bwMode="auto">
            <a:xfrm>
              <a:off x="3951" y="1882"/>
              <a:ext cx="6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01800H</a:t>
              </a:r>
            </a:p>
          </p:txBody>
        </p:sp>
        <p:sp>
          <p:nvSpPr>
            <p:cNvPr id="95268" name="Text Box 34"/>
            <p:cNvSpPr txBox="1">
              <a:spLocks noChangeArrowheads="1"/>
            </p:cNvSpPr>
            <p:nvPr/>
          </p:nvSpPr>
          <p:spPr bwMode="auto">
            <a:xfrm>
              <a:off x="3951" y="2191"/>
              <a:ext cx="6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02000H</a:t>
              </a:r>
            </a:p>
          </p:txBody>
        </p:sp>
        <p:sp>
          <p:nvSpPr>
            <p:cNvPr id="95269" name="Text Box 35"/>
            <p:cNvSpPr txBox="1">
              <a:spLocks noChangeArrowheads="1"/>
            </p:cNvSpPr>
            <p:nvPr/>
          </p:nvSpPr>
          <p:spPr bwMode="auto">
            <a:xfrm>
              <a:off x="3358" y="980"/>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0</a:t>
              </a:r>
            </a:p>
          </p:txBody>
        </p:sp>
        <p:sp>
          <p:nvSpPr>
            <p:cNvPr id="95270" name="Text Box 36"/>
            <p:cNvSpPr txBox="1">
              <a:spLocks noChangeArrowheads="1"/>
            </p:cNvSpPr>
            <p:nvPr/>
          </p:nvSpPr>
          <p:spPr bwMode="auto">
            <a:xfrm>
              <a:off x="3358" y="1302"/>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1</a:t>
              </a:r>
            </a:p>
          </p:txBody>
        </p:sp>
        <p:sp>
          <p:nvSpPr>
            <p:cNvPr id="95271" name="Text Box 37"/>
            <p:cNvSpPr txBox="1">
              <a:spLocks noChangeArrowheads="1"/>
            </p:cNvSpPr>
            <p:nvPr/>
          </p:nvSpPr>
          <p:spPr bwMode="auto">
            <a:xfrm>
              <a:off x="3358" y="1624"/>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2</a:t>
              </a:r>
            </a:p>
          </p:txBody>
        </p:sp>
        <p:sp>
          <p:nvSpPr>
            <p:cNvPr id="95272" name="Text Box 38"/>
            <p:cNvSpPr txBox="1">
              <a:spLocks noChangeArrowheads="1"/>
            </p:cNvSpPr>
            <p:nvPr/>
          </p:nvSpPr>
          <p:spPr bwMode="auto">
            <a:xfrm>
              <a:off x="3358" y="1946"/>
              <a:ext cx="5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1800"/>
                <a:t>3</a:t>
              </a:r>
            </a:p>
          </p:txBody>
        </p:sp>
        <p:sp>
          <p:nvSpPr>
            <p:cNvPr id="95273" name="Line 39"/>
            <p:cNvSpPr>
              <a:spLocks noChangeShapeType="1"/>
            </p:cNvSpPr>
            <p:nvPr/>
          </p:nvSpPr>
          <p:spPr bwMode="auto">
            <a:xfrm>
              <a:off x="4497" y="1586"/>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4" name="Line 40"/>
            <p:cNvSpPr>
              <a:spLocks noChangeShapeType="1"/>
            </p:cNvSpPr>
            <p:nvPr/>
          </p:nvSpPr>
          <p:spPr bwMode="auto">
            <a:xfrm>
              <a:off x="4497" y="1265"/>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5" name="Line 41"/>
            <p:cNvSpPr>
              <a:spLocks noChangeShapeType="1"/>
            </p:cNvSpPr>
            <p:nvPr/>
          </p:nvSpPr>
          <p:spPr bwMode="auto">
            <a:xfrm>
              <a:off x="4497" y="1908"/>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6" name="Text Box 42"/>
            <p:cNvSpPr txBox="1">
              <a:spLocks noChangeArrowheads="1"/>
            </p:cNvSpPr>
            <p:nvPr/>
          </p:nvSpPr>
          <p:spPr bwMode="auto">
            <a:xfrm>
              <a:off x="4614" y="967"/>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95277" name="Text Box 43"/>
            <p:cNvSpPr txBox="1">
              <a:spLocks noChangeArrowheads="1"/>
            </p:cNvSpPr>
            <p:nvPr/>
          </p:nvSpPr>
          <p:spPr bwMode="auto">
            <a:xfrm>
              <a:off x="4614" y="1289"/>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95278" name="Text Box 44"/>
            <p:cNvSpPr txBox="1">
              <a:spLocks noChangeArrowheads="1"/>
            </p:cNvSpPr>
            <p:nvPr/>
          </p:nvSpPr>
          <p:spPr bwMode="auto">
            <a:xfrm>
              <a:off x="4614" y="1610"/>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95279" name="Text Box 45"/>
            <p:cNvSpPr txBox="1">
              <a:spLocks noChangeArrowheads="1"/>
            </p:cNvSpPr>
            <p:nvPr/>
          </p:nvSpPr>
          <p:spPr bwMode="auto">
            <a:xfrm>
              <a:off x="4614" y="1932"/>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3</a:t>
              </a:r>
            </a:p>
          </p:txBody>
        </p:sp>
        <p:sp>
          <p:nvSpPr>
            <p:cNvPr id="95280" name="Line 46"/>
            <p:cNvSpPr>
              <a:spLocks noChangeShapeType="1"/>
            </p:cNvSpPr>
            <p:nvPr/>
          </p:nvSpPr>
          <p:spPr bwMode="auto">
            <a:xfrm>
              <a:off x="4497" y="2873"/>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1" name="Line 47"/>
            <p:cNvSpPr>
              <a:spLocks noChangeShapeType="1"/>
            </p:cNvSpPr>
            <p:nvPr/>
          </p:nvSpPr>
          <p:spPr bwMode="auto">
            <a:xfrm>
              <a:off x="4497" y="2552"/>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2" name="Line 48"/>
            <p:cNvSpPr>
              <a:spLocks noChangeShapeType="1"/>
            </p:cNvSpPr>
            <p:nvPr/>
          </p:nvSpPr>
          <p:spPr bwMode="auto">
            <a:xfrm>
              <a:off x="4497" y="3195"/>
              <a:ext cx="3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3" name="Text Box 49"/>
            <p:cNvSpPr txBox="1">
              <a:spLocks noChangeArrowheads="1"/>
            </p:cNvSpPr>
            <p:nvPr/>
          </p:nvSpPr>
          <p:spPr bwMode="auto">
            <a:xfrm>
              <a:off x="4614" y="2254"/>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95284" name="Text Box 50"/>
            <p:cNvSpPr txBox="1">
              <a:spLocks noChangeArrowheads="1"/>
            </p:cNvSpPr>
            <p:nvPr/>
          </p:nvSpPr>
          <p:spPr bwMode="auto">
            <a:xfrm>
              <a:off x="4614" y="2576"/>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a:t>
              </a:r>
            </a:p>
          </p:txBody>
        </p:sp>
        <p:sp>
          <p:nvSpPr>
            <p:cNvPr id="95285" name="Text Box 51"/>
            <p:cNvSpPr txBox="1">
              <a:spLocks noChangeArrowheads="1"/>
            </p:cNvSpPr>
            <p:nvPr/>
          </p:nvSpPr>
          <p:spPr bwMode="auto">
            <a:xfrm>
              <a:off x="4614" y="2897"/>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a:t>
              </a:r>
            </a:p>
          </p:txBody>
        </p:sp>
        <p:sp>
          <p:nvSpPr>
            <p:cNvPr id="95286" name="Text Box 52"/>
            <p:cNvSpPr txBox="1">
              <a:spLocks noChangeArrowheads="1"/>
            </p:cNvSpPr>
            <p:nvPr/>
          </p:nvSpPr>
          <p:spPr bwMode="auto">
            <a:xfrm>
              <a:off x="4614" y="3219"/>
              <a:ext cx="5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3</a:t>
              </a:r>
            </a:p>
          </p:txBody>
        </p:sp>
        <p:sp>
          <p:nvSpPr>
            <p:cNvPr id="95287" name="Line 53"/>
            <p:cNvSpPr>
              <a:spLocks noChangeShapeType="1"/>
            </p:cNvSpPr>
            <p:nvPr/>
          </p:nvSpPr>
          <p:spPr bwMode="auto">
            <a:xfrm>
              <a:off x="3623" y="1090"/>
              <a:ext cx="377"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8" name="Line 54"/>
            <p:cNvSpPr>
              <a:spLocks noChangeShapeType="1"/>
            </p:cNvSpPr>
            <p:nvPr/>
          </p:nvSpPr>
          <p:spPr bwMode="auto">
            <a:xfrm>
              <a:off x="3628" y="1090"/>
              <a:ext cx="359" cy="1247"/>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9" name="Text Box 55"/>
            <p:cNvSpPr txBox="1">
              <a:spLocks noChangeArrowheads="1"/>
            </p:cNvSpPr>
            <p:nvPr/>
          </p:nvSpPr>
          <p:spPr bwMode="auto">
            <a:xfrm>
              <a:off x="4856" y="967"/>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0" name="Text Box 56"/>
            <p:cNvSpPr txBox="1">
              <a:spLocks noChangeArrowheads="1"/>
            </p:cNvSpPr>
            <p:nvPr/>
          </p:nvSpPr>
          <p:spPr bwMode="auto">
            <a:xfrm>
              <a:off x="4856" y="1289"/>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1" name="Text Box 57"/>
            <p:cNvSpPr txBox="1">
              <a:spLocks noChangeArrowheads="1"/>
            </p:cNvSpPr>
            <p:nvPr/>
          </p:nvSpPr>
          <p:spPr bwMode="auto">
            <a:xfrm>
              <a:off x="4856" y="1610"/>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2" name="Text Box 58"/>
            <p:cNvSpPr txBox="1">
              <a:spLocks noChangeArrowheads="1"/>
            </p:cNvSpPr>
            <p:nvPr/>
          </p:nvSpPr>
          <p:spPr bwMode="auto">
            <a:xfrm>
              <a:off x="4856" y="1932"/>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3" name="Text Box 59"/>
            <p:cNvSpPr txBox="1">
              <a:spLocks noChangeArrowheads="1"/>
            </p:cNvSpPr>
            <p:nvPr/>
          </p:nvSpPr>
          <p:spPr bwMode="auto">
            <a:xfrm>
              <a:off x="4856" y="2254"/>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4" name="Text Box 60"/>
            <p:cNvSpPr txBox="1">
              <a:spLocks noChangeArrowheads="1"/>
            </p:cNvSpPr>
            <p:nvPr/>
          </p:nvSpPr>
          <p:spPr bwMode="auto">
            <a:xfrm>
              <a:off x="4856" y="2576"/>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5" name="Text Box 61"/>
            <p:cNvSpPr txBox="1">
              <a:spLocks noChangeArrowheads="1"/>
            </p:cNvSpPr>
            <p:nvPr/>
          </p:nvSpPr>
          <p:spPr bwMode="auto">
            <a:xfrm>
              <a:off x="4856" y="2897"/>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6" name="Text Box 62"/>
            <p:cNvSpPr txBox="1">
              <a:spLocks noChangeArrowheads="1"/>
            </p:cNvSpPr>
            <p:nvPr/>
          </p:nvSpPr>
          <p:spPr bwMode="auto">
            <a:xfrm>
              <a:off x="4856" y="3206"/>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2K</a:t>
              </a:r>
            </a:p>
          </p:txBody>
        </p:sp>
        <p:sp>
          <p:nvSpPr>
            <p:cNvPr id="95297" name="Text Box 63"/>
            <p:cNvSpPr txBox="1">
              <a:spLocks noChangeArrowheads="1"/>
            </p:cNvSpPr>
            <p:nvPr/>
          </p:nvSpPr>
          <p:spPr bwMode="auto">
            <a:xfrm>
              <a:off x="2815" y="660"/>
              <a:ext cx="11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8K×8</a:t>
              </a:r>
              <a:r>
                <a:rPr lang="zh-CN" altLang="zh-CN" sz="2000"/>
                <a:t>存储器</a:t>
              </a:r>
              <a:endParaRPr lang="zh-CN" altLang="en-US" sz="2000"/>
            </a:p>
          </p:txBody>
        </p:sp>
        <p:sp>
          <p:nvSpPr>
            <p:cNvPr id="95298" name="Text Box 64"/>
            <p:cNvSpPr txBox="1">
              <a:spLocks noChangeArrowheads="1"/>
            </p:cNvSpPr>
            <p:nvPr/>
          </p:nvSpPr>
          <p:spPr bwMode="auto">
            <a:xfrm>
              <a:off x="4028" y="648"/>
              <a:ext cx="12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1M×8</a:t>
              </a:r>
              <a:r>
                <a:rPr lang="zh-CN" altLang="zh-CN" sz="2000"/>
                <a:t>存储空间</a:t>
              </a:r>
              <a:endParaRPr lang="zh-CN" altLang="en-US" sz="2000"/>
            </a:p>
          </p:txBody>
        </p:sp>
        <p:sp>
          <p:nvSpPr>
            <p:cNvPr id="95299" name="Text Box 65"/>
            <p:cNvSpPr txBox="1">
              <a:spLocks noChangeArrowheads="1"/>
            </p:cNvSpPr>
            <p:nvPr/>
          </p:nvSpPr>
          <p:spPr bwMode="auto">
            <a:xfrm>
              <a:off x="4167" y="2659"/>
              <a:ext cx="385" cy="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95300" name="AutoShape 66"/>
            <p:cNvSpPr>
              <a:spLocks/>
            </p:cNvSpPr>
            <p:nvPr/>
          </p:nvSpPr>
          <p:spPr bwMode="auto">
            <a:xfrm>
              <a:off x="5071" y="967"/>
              <a:ext cx="97" cy="1287"/>
            </a:xfrm>
            <a:prstGeom prst="rightBrace">
              <a:avLst>
                <a:gd name="adj1" fmla="val 1105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1" name="AutoShape 67"/>
            <p:cNvSpPr>
              <a:spLocks/>
            </p:cNvSpPr>
            <p:nvPr/>
          </p:nvSpPr>
          <p:spPr bwMode="auto">
            <a:xfrm>
              <a:off x="5071" y="2254"/>
              <a:ext cx="107" cy="1287"/>
            </a:xfrm>
            <a:prstGeom prst="rightBrace">
              <a:avLst>
                <a:gd name="adj1" fmla="val 100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Text Box 68"/>
            <p:cNvSpPr txBox="1">
              <a:spLocks noChangeArrowheads="1"/>
            </p:cNvSpPr>
            <p:nvPr/>
          </p:nvSpPr>
          <p:spPr bwMode="auto">
            <a:xfrm>
              <a:off x="5163" y="1486"/>
              <a:ext cx="3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8K</a:t>
              </a:r>
            </a:p>
          </p:txBody>
        </p:sp>
        <p:sp>
          <p:nvSpPr>
            <p:cNvPr id="95303" name="Text Box 69"/>
            <p:cNvSpPr txBox="1">
              <a:spLocks noChangeArrowheads="1"/>
            </p:cNvSpPr>
            <p:nvPr/>
          </p:nvSpPr>
          <p:spPr bwMode="auto">
            <a:xfrm>
              <a:off x="5163" y="2772"/>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8K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3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3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AB962AE-88CA-4963-8412-ADB888FFF3A8}" type="datetime3">
              <a:rPr kumimoji="0" lang="zh-CN" altLang="en-US" sz="1400" smtClean="0"/>
              <a:pPr eaLnBrk="1" hangingPunct="1"/>
              <a:t>2016年11月14日星期一</a:t>
            </a:fld>
            <a:endParaRPr kumimoji="0" lang="en-US" altLang="zh-CN" sz="1400" smtClean="0"/>
          </a:p>
        </p:txBody>
      </p:sp>
      <p:sp>
        <p:nvSpPr>
          <p:cNvPr id="9625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626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600" smtClean="0">
              <a:latin typeface="宋体" pitchFamily="2" charset="-122"/>
            </a:endParaRPr>
          </a:p>
        </p:txBody>
      </p:sp>
      <p:sp>
        <p:nvSpPr>
          <p:cNvPr id="422915" name="Rectangle 3"/>
          <p:cNvSpPr>
            <a:spLocks noGrp="1" noChangeArrowheads="1"/>
          </p:cNvSpPr>
          <p:nvPr>
            <p:ph type="body" idx="1"/>
          </p:nvPr>
        </p:nvSpPr>
        <p:spPr>
          <a:xfrm>
            <a:off x="533400" y="931863"/>
            <a:ext cx="7924800" cy="562133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令未用到的高位地址全为</a:t>
            </a:r>
            <a:r>
              <a:rPr lang="en-US" altLang="zh-CN" b="1" smtClean="0">
                <a:latin typeface="Times New Roman" pitchFamily="18" charset="0"/>
              </a:rPr>
              <a:t>0</a:t>
            </a:r>
            <a:r>
              <a:rPr lang="zh-CN" altLang="en-US" b="1" smtClean="0">
                <a:latin typeface="Times New Roman" pitchFamily="18" charset="0"/>
              </a:rPr>
              <a:t>，这样确定的存储器地址称为基本地址，本例中</a:t>
            </a:r>
            <a:r>
              <a:rPr lang="en-US" altLang="zh-CN" b="1" smtClean="0">
                <a:latin typeface="Times New Roman" pitchFamily="18" charset="0"/>
              </a:rPr>
              <a:t>8K×8</a:t>
            </a:r>
            <a:r>
              <a:rPr lang="zh-CN" altLang="en-US" b="1" smtClean="0">
                <a:latin typeface="Times New Roman" pitchFamily="18" charset="0"/>
              </a:rPr>
              <a:t>存储器的基本地址即</a:t>
            </a:r>
            <a:r>
              <a:rPr lang="en-US" altLang="zh-CN" b="1" smtClean="0">
                <a:latin typeface="Times New Roman" pitchFamily="18" charset="0"/>
              </a:rPr>
              <a:t>00000H</a:t>
            </a:r>
            <a:r>
              <a:rPr lang="zh-CN" altLang="en-US" b="1" smtClean="0">
                <a:latin typeface="Times New Roman" pitchFamily="18" charset="0"/>
              </a:rPr>
              <a:t>～</a:t>
            </a:r>
            <a:r>
              <a:rPr lang="en-US" altLang="zh-CN" b="1" smtClean="0">
                <a:latin typeface="Times New Roman" pitchFamily="18" charset="0"/>
              </a:rPr>
              <a:t>01FFFH</a:t>
            </a:r>
            <a:r>
              <a:rPr lang="zh-CN" altLang="en-US" b="1" smtClean="0">
                <a:latin typeface="Times New Roman" pitchFamily="18" charset="0"/>
              </a:rPr>
              <a:t>。部分译码法较全译码法简单，但存在地址重叠区。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2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3B067BD-BEF6-4543-ADB5-073D38B10274}" type="datetime3">
              <a:rPr kumimoji="0" lang="zh-CN" altLang="en-US" sz="1400" smtClean="0"/>
              <a:pPr eaLnBrk="1" hangingPunct="1"/>
              <a:t>2016年11月14日星期一</a:t>
            </a:fld>
            <a:endParaRPr kumimoji="0" lang="en-US" altLang="zh-CN" sz="1400" smtClean="0"/>
          </a:p>
        </p:txBody>
      </p:sp>
      <p:sp>
        <p:nvSpPr>
          <p:cNvPr id="9728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728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4307" name="Rectangle 3"/>
          <p:cNvSpPr>
            <a:spLocks noGrp="1" noChangeArrowheads="1"/>
          </p:cNvSpPr>
          <p:nvPr>
            <p:ph type="body" idx="1"/>
          </p:nvPr>
        </p:nvSpPr>
        <p:spPr>
          <a:xfrm>
            <a:off x="381000" y="836613"/>
            <a:ext cx="8229600" cy="5716587"/>
          </a:xfrm>
        </p:spPr>
        <p:txBody>
          <a:bodyPr/>
          <a:lstStyle/>
          <a:p>
            <a:pPr eaLnBrk="1" hangingPunct="1">
              <a:buFontTx/>
              <a:buNone/>
            </a:pPr>
            <a:r>
              <a:rPr lang="en-US" altLang="zh-CN" b="1" smtClean="0">
                <a:solidFill>
                  <a:srgbClr val="990000"/>
                </a:solidFill>
                <a:latin typeface="Times New Roman" pitchFamily="18" charset="0"/>
              </a:rPr>
              <a:t>5.4.3 </a:t>
            </a:r>
            <a:r>
              <a:rPr lang="zh-CN" altLang="en-US" b="1" smtClean="0">
                <a:solidFill>
                  <a:srgbClr val="990000"/>
                </a:solidFill>
                <a:latin typeface="Times New Roman" pitchFamily="18" charset="0"/>
              </a:rPr>
              <a:t>主存储器和</a:t>
            </a:r>
            <a:r>
              <a:rPr lang="en-US" altLang="zh-CN" b="1" smtClean="0">
                <a:solidFill>
                  <a:srgbClr val="990000"/>
                </a:solidFill>
                <a:latin typeface="Times New Roman" pitchFamily="18" charset="0"/>
              </a:rPr>
              <a:t>CPU</a:t>
            </a:r>
            <a:r>
              <a:rPr lang="zh-CN" altLang="en-US" b="1" smtClean="0">
                <a:solidFill>
                  <a:srgbClr val="990000"/>
                </a:solidFill>
                <a:latin typeface="Times New Roman" pitchFamily="18" charset="0"/>
              </a:rPr>
              <a:t>的连接</a:t>
            </a:r>
          </a:p>
          <a:p>
            <a:pPr eaLnBrk="1" hangingPunct="1">
              <a:lnSpc>
                <a:spcPct val="80000"/>
              </a:lnSpc>
              <a:buFontTx/>
              <a:buNone/>
            </a:pPr>
            <a:r>
              <a:rPr lang="en-US" altLang="zh-CN" b="1" smtClean="0">
                <a:latin typeface="Times New Roman" pitchFamily="18" charset="0"/>
              </a:rPr>
              <a:t>1.</a:t>
            </a:r>
            <a:r>
              <a:rPr lang="zh-CN" altLang="en-US" b="1" smtClean="0">
                <a:latin typeface="Times New Roman" pitchFamily="18" charset="0"/>
              </a:rPr>
              <a:t>主存和</a:t>
            </a:r>
            <a:r>
              <a:rPr lang="en-US" altLang="zh-CN" b="1" smtClean="0">
                <a:latin typeface="Times New Roman" pitchFamily="18" charset="0"/>
              </a:rPr>
              <a:t>CPU</a:t>
            </a:r>
            <a:r>
              <a:rPr lang="zh-CN" altLang="en-US" b="1" smtClean="0">
                <a:latin typeface="Times New Roman" pitchFamily="18" charset="0"/>
              </a:rPr>
              <a:t>之间的硬连接</a:t>
            </a:r>
          </a:p>
          <a:p>
            <a:pPr eaLnBrk="1" hangingPunct="1">
              <a:buFontTx/>
              <a:buNone/>
            </a:pPr>
            <a:r>
              <a:rPr lang="zh-CN" altLang="en-US" b="1" smtClean="0">
                <a:latin typeface="Times New Roman" pitchFamily="18" charset="0"/>
              </a:rPr>
              <a:t>            主存与</a:t>
            </a:r>
            <a:r>
              <a:rPr lang="en-US" altLang="zh-CN" b="1" smtClean="0">
                <a:latin typeface="Times New Roman" pitchFamily="18" charset="0"/>
              </a:rPr>
              <a:t>CPU</a:t>
            </a:r>
            <a:r>
              <a:rPr lang="zh-CN" altLang="en-US" b="1" smtClean="0">
                <a:latin typeface="Times New Roman" pitchFamily="18" charset="0"/>
              </a:rPr>
              <a:t>的硬连接有三组连线：地址总线（</a:t>
            </a:r>
            <a:r>
              <a:rPr lang="en-US" altLang="zh-CN" b="1" smtClean="0">
                <a:latin typeface="Times New Roman" pitchFamily="18" charset="0"/>
              </a:rPr>
              <a:t>AB</a:t>
            </a:r>
            <a:r>
              <a:rPr lang="zh-CN" altLang="en-US" b="1" smtClean="0">
                <a:latin typeface="Times New Roman" pitchFamily="18" charset="0"/>
              </a:rPr>
              <a:t>）、数据总线（</a:t>
            </a:r>
            <a:r>
              <a:rPr lang="en-US" altLang="zh-CN" b="1" smtClean="0">
                <a:latin typeface="Times New Roman" pitchFamily="18" charset="0"/>
              </a:rPr>
              <a:t>DB</a:t>
            </a:r>
            <a:r>
              <a:rPr lang="zh-CN" altLang="en-US" b="1" smtClean="0">
                <a:latin typeface="Times New Roman" pitchFamily="18" charset="0"/>
              </a:rPr>
              <a:t>）和控制总线（</a:t>
            </a:r>
            <a:r>
              <a:rPr lang="en-US" altLang="zh-CN" b="1" smtClean="0">
                <a:latin typeface="Times New Roman" pitchFamily="18" charset="0"/>
              </a:rPr>
              <a:t>CB</a:t>
            </a:r>
            <a:r>
              <a:rPr lang="zh-CN" altLang="en-US" b="1" smtClean="0">
                <a:latin typeface="Times New Roman" pitchFamily="18" charset="0"/>
              </a:rPr>
              <a:t>）。此时，我们把主存看作一个黑盒子，存储器地址寄存器（</a:t>
            </a:r>
            <a:r>
              <a:rPr lang="en-US" altLang="zh-CN" b="1" smtClean="0">
                <a:latin typeface="Times New Roman" pitchFamily="18" charset="0"/>
              </a:rPr>
              <a:t>MAR</a:t>
            </a:r>
            <a:r>
              <a:rPr lang="zh-CN" altLang="en-US" b="1" smtClean="0">
                <a:latin typeface="Times New Roman" pitchFamily="18" charset="0"/>
              </a:rPr>
              <a:t>）和存储器数据寄存器（</a:t>
            </a:r>
            <a:r>
              <a:rPr lang="en-US" altLang="zh-CN" b="1" smtClean="0">
                <a:latin typeface="Times New Roman" pitchFamily="18" charset="0"/>
              </a:rPr>
              <a:t>MDR</a:t>
            </a:r>
            <a:r>
              <a:rPr lang="zh-CN" altLang="en-US" b="1" smtClean="0">
                <a:latin typeface="Times New Roman" pitchFamily="18" charset="0"/>
              </a:rPr>
              <a:t>）是主存和</a:t>
            </a:r>
            <a:r>
              <a:rPr lang="en-US" altLang="zh-CN" b="1" smtClean="0">
                <a:latin typeface="Times New Roman" pitchFamily="18" charset="0"/>
              </a:rPr>
              <a:t>CPU</a:t>
            </a:r>
            <a:r>
              <a:rPr lang="zh-CN" altLang="en-US" b="1" smtClean="0">
                <a:latin typeface="Times New Roman" pitchFamily="18" charset="0"/>
              </a:rPr>
              <a:t>之间的接口。</a:t>
            </a:r>
            <a:r>
              <a:rPr lang="en-US" altLang="zh-CN" b="1" smtClean="0">
                <a:latin typeface="Times New Roman" pitchFamily="18" charset="0"/>
              </a:rPr>
              <a:t>MAR</a:t>
            </a:r>
            <a:r>
              <a:rPr lang="zh-CN" altLang="en-US" b="1" smtClean="0">
                <a:latin typeface="Times New Roman" pitchFamily="18" charset="0"/>
              </a:rPr>
              <a:t>可以接受来自程序计数器的指令地址或来自运算器的操作数地址，以确定要访问的单元。</a:t>
            </a:r>
            <a:r>
              <a:rPr lang="en-US" altLang="zh-CN" b="1" smtClean="0">
                <a:latin typeface="Times New Roman" pitchFamily="18" charset="0"/>
              </a:rPr>
              <a:t>MDR</a:t>
            </a:r>
            <a:r>
              <a:rPr lang="zh-CN" altLang="en-US" b="1" smtClean="0">
                <a:latin typeface="Times New Roman" pitchFamily="18" charset="0"/>
              </a:rPr>
              <a:t>是向主存写入数据或从主存读出数据的缓冲部件。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4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4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8968DDB-BF7A-40F0-A454-18B4EA88282C}" type="datetime3">
              <a:rPr kumimoji="0" lang="zh-CN" altLang="en-US" sz="1400" smtClean="0"/>
              <a:pPr eaLnBrk="1" hangingPunct="1"/>
              <a:t>2016年11月14日星期一</a:t>
            </a:fld>
            <a:endParaRPr kumimoji="0" lang="en-US" altLang="zh-CN" sz="1400" smtClean="0"/>
          </a:p>
        </p:txBody>
      </p:sp>
      <p:sp>
        <p:nvSpPr>
          <p:cNvPr id="9830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8308"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z="3600" smtClean="0">
              <a:latin typeface="宋体" pitchFamily="2" charset="-122"/>
            </a:endParaRPr>
          </a:p>
        </p:txBody>
      </p:sp>
      <p:grpSp>
        <p:nvGrpSpPr>
          <p:cNvPr id="98309" name="Group 3"/>
          <p:cNvGrpSpPr>
            <a:grpSpLocks/>
          </p:cNvGrpSpPr>
          <p:nvPr/>
        </p:nvGrpSpPr>
        <p:grpSpPr bwMode="auto">
          <a:xfrm>
            <a:off x="1885950" y="2011363"/>
            <a:ext cx="5143500" cy="3170237"/>
            <a:chOff x="1188" y="1267"/>
            <a:chExt cx="3240" cy="1997"/>
          </a:xfrm>
        </p:grpSpPr>
        <p:sp>
          <p:nvSpPr>
            <p:cNvPr id="98310" name="Rectangle 4"/>
            <p:cNvSpPr>
              <a:spLocks noChangeArrowheads="1"/>
            </p:cNvSpPr>
            <p:nvPr/>
          </p:nvSpPr>
          <p:spPr bwMode="auto">
            <a:xfrm>
              <a:off x="1188" y="1646"/>
              <a:ext cx="926" cy="16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1" name="Rectangle 5"/>
            <p:cNvSpPr>
              <a:spLocks noChangeArrowheads="1"/>
            </p:cNvSpPr>
            <p:nvPr/>
          </p:nvSpPr>
          <p:spPr bwMode="auto">
            <a:xfrm>
              <a:off x="3553" y="1646"/>
              <a:ext cx="875" cy="1618"/>
            </a:xfrm>
            <a:prstGeom prst="rect">
              <a:avLst/>
            </a:prstGeom>
            <a:solidFill>
              <a:srgbClr val="FFE8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主存容量</a:t>
              </a:r>
            </a:p>
            <a:p>
              <a:pPr algn="ctr" eaLnBrk="0" hangingPunct="0"/>
              <a:r>
                <a:rPr lang="en-US" altLang="zh-CN" sz="2000"/>
                <a:t>2</a:t>
              </a:r>
              <a:r>
                <a:rPr lang="en-US" altLang="zh-CN" sz="2000" baseline="40000"/>
                <a:t>k</a:t>
              </a:r>
              <a:r>
                <a:rPr lang="zh-CN" altLang="en-US" sz="2000"/>
                <a:t>字</a:t>
              </a:r>
            </a:p>
            <a:p>
              <a:pPr algn="ctr" eaLnBrk="0" hangingPunct="0"/>
              <a:r>
                <a:rPr lang="zh-CN" altLang="en-US" sz="2000"/>
                <a:t>字长 </a:t>
              </a:r>
              <a:r>
                <a:rPr lang="en-US" altLang="zh-CN" sz="2000"/>
                <a:t>n</a:t>
              </a:r>
              <a:r>
                <a:rPr lang="zh-CN" altLang="en-US" sz="2000"/>
                <a:t>位</a:t>
              </a:r>
            </a:p>
          </p:txBody>
        </p:sp>
        <p:sp>
          <p:nvSpPr>
            <p:cNvPr id="98312" name="AutoShape 6"/>
            <p:cNvSpPr>
              <a:spLocks noChangeArrowheads="1"/>
            </p:cNvSpPr>
            <p:nvPr/>
          </p:nvSpPr>
          <p:spPr bwMode="auto">
            <a:xfrm>
              <a:off x="2114" y="1793"/>
              <a:ext cx="1439" cy="231"/>
            </a:xfrm>
            <a:prstGeom prst="rightArrow">
              <a:avLst>
                <a:gd name="adj1" fmla="val 50000"/>
                <a:gd name="adj2" fmla="val 882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AutoShape 7"/>
            <p:cNvSpPr>
              <a:spLocks noChangeArrowheads="1"/>
            </p:cNvSpPr>
            <p:nvPr/>
          </p:nvSpPr>
          <p:spPr bwMode="auto">
            <a:xfrm>
              <a:off x="2114" y="2276"/>
              <a:ext cx="1439" cy="232"/>
            </a:xfrm>
            <a:prstGeom prst="leftRightArrow">
              <a:avLst>
                <a:gd name="adj1" fmla="val 49676"/>
                <a:gd name="adj2" fmla="val 8026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4" name="Line 8"/>
            <p:cNvSpPr>
              <a:spLocks noChangeShapeType="1"/>
            </p:cNvSpPr>
            <p:nvPr/>
          </p:nvSpPr>
          <p:spPr bwMode="auto">
            <a:xfrm>
              <a:off x="2114" y="2671"/>
              <a:ext cx="143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5" name="Line 9"/>
            <p:cNvSpPr>
              <a:spLocks noChangeShapeType="1"/>
            </p:cNvSpPr>
            <p:nvPr/>
          </p:nvSpPr>
          <p:spPr bwMode="auto">
            <a:xfrm>
              <a:off x="2114" y="2918"/>
              <a:ext cx="143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6" name="Line 10"/>
            <p:cNvSpPr>
              <a:spLocks noChangeShapeType="1"/>
            </p:cNvSpPr>
            <p:nvPr/>
          </p:nvSpPr>
          <p:spPr bwMode="auto">
            <a:xfrm flipH="1">
              <a:off x="2114" y="3148"/>
              <a:ext cx="143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7" name="Rectangle 11"/>
            <p:cNvSpPr>
              <a:spLocks noChangeArrowheads="1"/>
            </p:cNvSpPr>
            <p:nvPr/>
          </p:nvSpPr>
          <p:spPr bwMode="auto">
            <a:xfrm>
              <a:off x="1869" y="1675"/>
              <a:ext cx="206" cy="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8" name="Rectangle 12"/>
            <p:cNvSpPr>
              <a:spLocks noChangeArrowheads="1"/>
            </p:cNvSpPr>
            <p:nvPr/>
          </p:nvSpPr>
          <p:spPr bwMode="auto">
            <a:xfrm>
              <a:off x="1869" y="2168"/>
              <a:ext cx="206" cy="4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9" name="Line 13"/>
            <p:cNvSpPr>
              <a:spLocks noChangeShapeType="1"/>
            </p:cNvSpPr>
            <p:nvPr/>
          </p:nvSpPr>
          <p:spPr bwMode="auto">
            <a:xfrm flipH="1">
              <a:off x="3143" y="1793"/>
              <a:ext cx="102"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0" name="Line 14"/>
            <p:cNvSpPr>
              <a:spLocks noChangeShapeType="1"/>
            </p:cNvSpPr>
            <p:nvPr/>
          </p:nvSpPr>
          <p:spPr bwMode="auto">
            <a:xfrm flipH="1">
              <a:off x="3143" y="2255"/>
              <a:ext cx="102"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1" name="Text Box 15"/>
            <p:cNvSpPr txBox="1">
              <a:spLocks noChangeArrowheads="1"/>
            </p:cNvSpPr>
            <p:nvPr/>
          </p:nvSpPr>
          <p:spPr bwMode="auto">
            <a:xfrm>
              <a:off x="2265" y="1620"/>
              <a:ext cx="1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地址总线</a:t>
              </a:r>
            </a:p>
          </p:txBody>
        </p:sp>
        <p:sp>
          <p:nvSpPr>
            <p:cNvPr id="98322" name="Text Box 16"/>
            <p:cNvSpPr txBox="1">
              <a:spLocks noChangeArrowheads="1"/>
            </p:cNvSpPr>
            <p:nvPr/>
          </p:nvSpPr>
          <p:spPr bwMode="auto">
            <a:xfrm>
              <a:off x="2265" y="2098"/>
              <a:ext cx="13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000"/>
                <a:t>数据总线</a:t>
              </a:r>
            </a:p>
          </p:txBody>
        </p:sp>
        <p:sp>
          <p:nvSpPr>
            <p:cNvPr id="98323" name="Text Box 17"/>
            <p:cNvSpPr txBox="1">
              <a:spLocks noChangeArrowheads="1"/>
            </p:cNvSpPr>
            <p:nvPr/>
          </p:nvSpPr>
          <p:spPr bwMode="auto">
            <a:xfrm>
              <a:off x="2614" y="245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Read</a:t>
              </a:r>
            </a:p>
          </p:txBody>
        </p:sp>
        <p:sp>
          <p:nvSpPr>
            <p:cNvPr id="98324" name="Text Box 18"/>
            <p:cNvSpPr txBox="1">
              <a:spLocks noChangeArrowheads="1"/>
            </p:cNvSpPr>
            <p:nvPr/>
          </p:nvSpPr>
          <p:spPr bwMode="auto">
            <a:xfrm>
              <a:off x="2589" y="2700"/>
              <a:ext cx="9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Write</a:t>
              </a:r>
            </a:p>
          </p:txBody>
        </p:sp>
        <p:sp>
          <p:nvSpPr>
            <p:cNvPr id="98325" name="Text Box 19"/>
            <p:cNvSpPr txBox="1">
              <a:spLocks noChangeArrowheads="1"/>
            </p:cNvSpPr>
            <p:nvPr/>
          </p:nvSpPr>
          <p:spPr bwMode="auto">
            <a:xfrm>
              <a:off x="2614" y="2932"/>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MFC</a:t>
              </a:r>
            </a:p>
          </p:txBody>
        </p:sp>
        <p:sp>
          <p:nvSpPr>
            <p:cNvPr id="98326" name="Text Box 20"/>
            <p:cNvSpPr txBox="1">
              <a:spLocks noChangeArrowheads="1"/>
            </p:cNvSpPr>
            <p:nvPr/>
          </p:nvSpPr>
          <p:spPr bwMode="auto">
            <a:xfrm>
              <a:off x="3075" y="1578"/>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k</a:t>
              </a:r>
              <a:r>
                <a:rPr lang="zh-CN" altLang="en-US" sz="2000"/>
                <a:t>位</a:t>
              </a:r>
            </a:p>
          </p:txBody>
        </p:sp>
        <p:sp>
          <p:nvSpPr>
            <p:cNvPr id="98327" name="Text Box 21"/>
            <p:cNvSpPr txBox="1">
              <a:spLocks noChangeArrowheads="1"/>
            </p:cNvSpPr>
            <p:nvPr/>
          </p:nvSpPr>
          <p:spPr bwMode="auto">
            <a:xfrm>
              <a:off x="3088" y="2040"/>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n</a:t>
              </a:r>
              <a:r>
                <a:rPr lang="zh-CN" altLang="en-US" sz="2000"/>
                <a:t>位</a:t>
              </a:r>
            </a:p>
          </p:txBody>
        </p:sp>
        <p:sp>
          <p:nvSpPr>
            <p:cNvPr id="98328" name="Text Box 22"/>
            <p:cNvSpPr txBox="1">
              <a:spLocks noChangeArrowheads="1"/>
            </p:cNvSpPr>
            <p:nvPr/>
          </p:nvSpPr>
          <p:spPr bwMode="auto">
            <a:xfrm>
              <a:off x="1368" y="222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CPU</a:t>
              </a:r>
            </a:p>
          </p:txBody>
        </p:sp>
        <p:sp>
          <p:nvSpPr>
            <p:cNvPr id="98329" name="Text Box 23"/>
            <p:cNvSpPr txBox="1">
              <a:spLocks noChangeArrowheads="1"/>
            </p:cNvSpPr>
            <p:nvPr/>
          </p:nvSpPr>
          <p:spPr bwMode="auto">
            <a:xfrm rot="10800000">
              <a:off x="1800" y="1771"/>
              <a:ext cx="308"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MDR</a:t>
              </a:r>
            </a:p>
          </p:txBody>
        </p:sp>
        <p:sp>
          <p:nvSpPr>
            <p:cNvPr id="98330" name="Text Box 24"/>
            <p:cNvSpPr txBox="1">
              <a:spLocks noChangeArrowheads="1"/>
            </p:cNvSpPr>
            <p:nvPr/>
          </p:nvSpPr>
          <p:spPr bwMode="auto">
            <a:xfrm rot="10800000">
              <a:off x="1800" y="1267"/>
              <a:ext cx="308" cy="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en-US" altLang="zh-CN" sz="2000"/>
                <a:t>MAR</a:t>
              </a:r>
            </a:p>
          </p:txBody>
        </p:sp>
      </p:gr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8C2FAF1-3CCC-48FF-8A97-13BCB8A9C97D}" type="datetime3">
              <a:rPr kumimoji="0" lang="zh-CN" altLang="en-US" sz="1400" smtClean="0"/>
              <a:pPr eaLnBrk="1" hangingPunct="1"/>
              <a:t>2016年11月14日星期一</a:t>
            </a:fld>
            <a:endParaRPr kumimoji="0" lang="en-US" altLang="zh-CN" sz="1400" smtClean="0"/>
          </a:p>
        </p:txBody>
      </p:sp>
      <p:sp>
        <p:nvSpPr>
          <p:cNvPr id="99331"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9332"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6355" name="Rectangle 3"/>
          <p:cNvSpPr>
            <a:spLocks noGrp="1" noChangeArrowheads="1"/>
          </p:cNvSpPr>
          <p:nvPr>
            <p:ph type="body" idx="1"/>
          </p:nvPr>
        </p:nvSpPr>
        <p:spPr>
          <a:xfrm>
            <a:off x="365125" y="893763"/>
            <a:ext cx="8169275" cy="5354637"/>
          </a:xfrm>
        </p:spPr>
        <p:txBody>
          <a:bodyPr/>
          <a:lstStyle/>
          <a:p>
            <a:pPr eaLnBrk="1" hangingPunct="1">
              <a:buFontTx/>
              <a:buNone/>
            </a:pPr>
            <a:r>
              <a:rPr lang="en-US" altLang="zh-CN" b="1" smtClean="0">
                <a:latin typeface="Times New Roman" pitchFamily="18" charset="0"/>
              </a:rPr>
              <a:t>2.CPU</a:t>
            </a:r>
            <a:r>
              <a:rPr lang="zh-CN" altLang="en-US" b="1" smtClean="0">
                <a:latin typeface="Times New Roman" pitchFamily="18" charset="0"/>
              </a:rPr>
              <a:t>对主存的基本操作</a:t>
            </a:r>
          </a:p>
          <a:p>
            <a:pPr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与主存的硬连接是两个部件之间联系的物理基础，而两个部件之间还有软连接，即</a:t>
            </a:r>
            <a:r>
              <a:rPr lang="en-US" altLang="zh-CN" b="1" smtClean="0">
                <a:latin typeface="Times New Roman" pitchFamily="18" charset="0"/>
              </a:rPr>
              <a:t>CPU</a:t>
            </a:r>
            <a:r>
              <a:rPr lang="zh-CN" altLang="en-US" b="1" smtClean="0">
                <a:latin typeface="Times New Roman" pitchFamily="18" charset="0"/>
              </a:rPr>
              <a:t>向主存发出的读或写命令，这才是两个部件之间有效工作的关键。</a:t>
            </a:r>
          </a:p>
          <a:p>
            <a:pPr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对主存进行读</a:t>
            </a:r>
            <a:r>
              <a:rPr lang="en-US" altLang="zh-CN" b="1" smtClean="0">
                <a:latin typeface="Times New Roman" pitchFamily="18" charset="0"/>
              </a:rPr>
              <a:t>/</a:t>
            </a:r>
            <a:r>
              <a:rPr lang="zh-CN" altLang="en-US" b="1" smtClean="0">
                <a:latin typeface="Times New Roman" pitchFamily="18" charset="0"/>
              </a:rPr>
              <a:t>写操作时，首先</a:t>
            </a:r>
            <a:r>
              <a:rPr lang="en-US" altLang="zh-CN" b="1" smtClean="0">
                <a:latin typeface="Times New Roman" pitchFamily="18" charset="0"/>
              </a:rPr>
              <a:t>CPU</a:t>
            </a:r>
            <a:r>
              <a:rPr lang="zh-CN" altLang="en-US" b="1" smtClean="0">
                <a:latin typeface="Times New Roman" pitchFamily="18" charset="0"/>
              </a:rPr>
              <a:t>在地址总线上给出地址信号，然后发出相应的读或写命令，并在数据总线上交换信息。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6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6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10E44D12-56E5-4A2E-8C9D-0B98360E12FD}" type="datetime3">
              <a:rPr kumimoji="0" lang="zh-CN" altLang="en-US" sz="1400" smtClean="0"/>
              <a:pPr eaLnBrk="1" hangingPunct="1"/>
              <a:t>2016年11月14日星期一</a:t>
            </a:fld>
            <a:endParaRPr kumimoji="0" lang="en-US" altLang="zh-CN" sz="1400" smtClean="0"/>
          </a:p>
        </p:txBody>
      </p:sp>
      <p:sp>
        <p:nvSpPr>
          <p:cNvPr id="100355"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0356"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8403" name="Rectangle 3"/>
          <p:cNvSpPr>
            <a:spLocks noGrp="1" noChangeArrowheads="1"/>
          </p:cNvSpPr>
          <p:nvPr>
            <p:ph type="body" idx="1"/>
          </p:nvPr>
        </p:nvSpPr>
        <p:spPr>
          <a:xfrm>
            <a:off x="288925" y="855663"/>
            <a:ext cx="8382000" cy="5773737"/>
          </a:xfrm>
          <a:extLst>
            <a:ext uri="{91240B29-F687-4F45-9708-019B960494DF}">
              <a14:hiddenLine xmlns:a14="http://schemas.microsoft.com/office/drawing/2010/main" w="9525">
                <a:solidFill>
                  <a:srgbClr val="FF3300"/>
                </a:solidFill>
                <a:miter lim="800000"/>
                <a:headEnd/>
                <a:tailEnd/>
              </a14:hiddenLine>
            </a:ext>
          </a:extLst>
        </p:spPr>
        <p:txBody>
          <a:bodyPr/>
          <a:lstStyle/>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读</a:t>
            </a:r>
          </a:p>
          <a:p>
            <a:pPr eaLnBrk="1" hangingPunct="1">
              <a:lnSpc>
                <a:spcPct val="90000"/>
              </a:lnSpc>
              <a:buFontTx/>
              <a:buNone/>
            </a:pPr>
            <a:r>
              <a:rPr lang="zh-CN" altLang="en-US" b="1" smtClean="0">
                <a:latin typeface="Times New Roman" pitchFamily="18" charset="0"/>
              </a:rPr>
              <a:t>            读操作是指从</a:t>
            </a:r>
            <a:r>
              <a:rPr lang="en-US" altLang="zh-CN" b="1" smtClean="0">
                <a:latin typeface="Times New Roman" pitchFamily="18" charset="0"/>
              </a:rPr>
              <a:t>CPU</a:t>
            </a:r>
            <a:r>
              <a:rPr lang="zh-CN" altLang="en-US" b="1" smtClean="0">
                <a:latin typeface="Times New Roman" pitchFamily="18" charset="0"/>
              </a:rPr>
              <a:t>送来的地址所指定的存储单元中取出信息，再送给</a:t>
            </a:r>
            <a:r>
              <a:rPr lang="en-US" altLang="zh-CN" b="1" smtClean="0">
                <a:latin typeface="Times New Roman" pitchFamily="18" charset="0"/>
              </a:rPr>
              <a:t>CPU</a:t>
            </a:r>
            <a:r>
              <a:rPr lang="zh-CN" altLang="en-US" b="1" smtClean="0">
                <a:latin typeface="Times New Roman" pitchFamily="18" charset="0"/>
              </a:rPr>
              <a:t>，其操作过程是：</a:t>
            </a:r>
          </a:p>
          <a:p>
            <a:pPr eaLnBrk="1" hangingPunct="1">
              <a:lnSpc>
                <a:spcPct val="9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地址→</a:t>
            </a:r>
            <a:r>
              <a:rPr lang="en-US" altLang="zh-CN" b="1" smtClean="0">
                <a:solidFill>
                  <a:srgbClr val="FF3300"/>
                </a:solidFill>
                <a:latin typeface="Times New Roman" pitchFamily="18" charset="0"/>
              </a:rPr>
              <a:t>MAR→AB</a:t>
            </a:r>
            <a:r>
              <a:rPr lang="en-US" altLang="zh-CN" b="1" smtClean="0">
                <a:latin typeface="Times New Roman" pitchFamily="18" charset="0"/>
              </a:rPr>
              <a:t>      CPU</a:t>
            </a:r>
            <a:r>
              <a:rPr lang="zh-CN" altLang="en-US" b="1" smtClean="0">
                <a:latin typeface="Times New Roman" pitchFamily="18" charset="0"/>
              </a:rPr>
              <a:t>将地址信号送至地址总线</a:t>
            </a:r>
          </a:p>
          <a:p>
            <a:pPr eaLnBrk="1" hangingPunct="1">
              <a:lnSpc>
                <a:spcPct val="90000"/>
              </a:lnSpc>
              <a:buFontTx/>
              <a:buNone/>
            </a:pPr>
            <a:r>
              <a:rPr lang="zh-CN" altLang="en-US" b="1" smtClean="0">
                <a:latin typeface="Times New Roman" pitchFamily="18" charset="0"/>
              </a:rPr>
              <a:t>    </a:t>
            </a:r>
            <a:r>
              <a:rPr lang="en-US" altLang="zh-CN" b="1" smtClean="0">
                <a:solidFill>
                  <a:srgbClr val="FF3300"/>
                </a:solidFill>
                <a:latin typeface="Times New Roman" pitchFamily="18" charset="0"/>
              </a:rPr>
              <a:t>Read</a:t>
            </a:r>
            <a:r>
              <a:rPr lang="en-US" altLang="zh-CN" b="1" smtClean="0">
                <a:latin typeface="Times New Roman" pitchFamily="18" charset="0"/>
              </a:rPr>
              <a:t>                            CPU</a:t>
            </a:r>
            <a:r>
              <a:rPr lang="zh-CN" altLang="en-US" b="1" smtClean="0">
                <a:latin typeface="Times New Roman" pitchFamily="18" charset="0"/>
              </a:rPr>
              <a:t>发读命令</a:t>
            </a:r>
          </a:p>
          <a:p>
            <a:pPr eaLnBrk="1" hangingPunct="1">
              <a:lnSpc>
                <a:spcPct val="90000"/>
              </a:lnSpc>
              <a:buFontTx/>
              <a:buNone/>
            </a:pPr>
            <a:r>
              <a:rPr lang="zh-CN" altLang="en-US" b="1" smtClean="0">
                <a:latin typeface="Times New Roman" pitchFamily="18" charset="0"/>
              </a:rPr>
              <a:t>    </a:t>
            </a:r>
            <a:r>
              <a:rPr lang="en-US" altLang="zh-CN" b="1" smtClean="0">
                <a:solidFill>
                  <a:srgbClr val="FF3300"/>
                </a:solidFill>
                <a:latin typeface="Times New Roman" pitchFamily="18" charset="0"/>
              </a:rPr>
              <a:t>Wait for MFC</a:t>
            </a:r>
            <a:r>
              <a:rPr lang="en-US" altLang="zh-CN" b="1" smtClean="0">
                <a:latin typeface="Times New Roman" pitchFamily="18" charset="0"/>
              </a:rPr>
              <a:t>             </a:t>
            </a:r>
            <a:r>
              <a:rPr lang="zh-CN" altLang="en-US" b="1" smtClean="0">
                <a:latin typeface="Times New Roman" pitchFamily="18" charset="0"/>
              </a:rPr>
              <a:t>等待存储器工作完成    信号</a:t>
            </a:r>
          </a:p>
          <a:p>
            <a:pPr eaLnBrk="1" hangingPunct="1">
              <a:lnSpc>
                <a:spcPct val="90000"/>
              </a:lnSpc>
              <a:buFontTx/>
              <a:buNone/>
            </a:pPr>
            <a:r>
              <a:rPr lang="zh-CN" altLang="en-US" b="1" smtClean="0">
                <a:latin typeface="Times New Roman" pitchFamily="18" charset="0"/>
              </a:rPr>
              <a:t>    </a:t>
            </a:r>
            <a:r>
              <a:rPr lang="en-US" altLang="zh-CN" b="1" smtClean="0">
                <a:solidFill>
                  <a:srgbClr val="FF3300"/>
                </a:solidFill>
                <a:latin typeface="Times New Roman" pitchFamily="18" charset="0"/>
              </a:rPr>
              <a:t>((MAR))→DB→MDR</a:t>
            </a:r>
            <a:r>
              <a:rPr lang="en-US" altLang="zh-CN" b="1" smtClean="0">
                <a:latin typeface="Times New Roman" pitchFamily="18" charset="0"/>
              </a:rPr>
              <a:t>  </a:t>
            </a:r>
            <a:r>
              <a:rPr lang="zh-CN" altLang="en-US" b="1" smtClean="0">
                <a:latin typeface="Times New Roman" pitchFamily="18" charset="0"/>
              </a:rPr>
              <a:t>读出信息经数据总线送至</a:t>
            </a:r>
            <a:r>
              <a:rPr lang="en-US" altLang="zh-CN" b="1" smtClean="0">
                <a:latin typeface="Times New Roman" pitchFamily="18" charset="0"/>
              </a:rPr>
              <a:t>CPU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682FC99-845C-4955-A26C-86761B708839}" type="datetime3">
              <a:rPr kumimoji="0" lang="zh-CN" altLang="en-US" sz="1400" smtClean="0"/>
              <a:pPr eaLnBrk="1" hangingPunct="1"/>
              <a:t>2016年11月14日星期一</a:t>
            </a:fld>
            <a:endParaRPr kumimoji="0" lang="en-US" altLang="zh-CN" sz="1400" smtClean="0"/>
          </a:p>
        </p:txBody>
      </p:sp>
      <p:sp>
        <p:nvSpPr>
          <p:cNvPr id="101379"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1380"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60451" name="Rectangle 3"/>
          <p:cNvSpPr>
            <a:spLocks noGrp="1" noChangeArrowheads="1"/>
          </p:cNvSpPr>
          <p:nvPr>
            <p:ph type="body" idx="1"/>
          </p:nvPr>
        </p:nvSpPr>
        <p:spPr>
          <a:xfrm>
            <a:off x="250825" y="874713"/>
            <a:ext cx="8207375" cy="5715000"/>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写</a:t>
            </a:r>
          </a:p>
          <a:p>
            <a:pPr eaLnBrk="1" hangingPunct="1">
              <a:buFontTx/>
              <a:buNone/>
            </a:pPr>
            <a:r>
              <a:rPr lang="zh-CN" altLang="en-US" b="1" smtClean="0">
                <a:latin typeface="Times New Roman" pitchFamily="18" charset="0"/>
              </a:rPr>
              <a:t>            写操作是指将要写入的信息存入</a:t>
            </a:r>
            <a:r>
              <a:rPr lang="en-US" altLang="zh-CN" b="1" smtClean="0">
                <a:latin typeface="Times New Roman" pitchFamily="18" charset="0"/>
              </a:rPr>
              <a:t>CPU</a:t>
            </a:r>
            <a:r>
              <a:rPr lang="zh-CN" altLang="en-US" b="1" smtClean="0">
                <a:latin typeface="Times New Roman" pitchFamily="18" charset="0"/>
              </a:rPr>
              <a:t>所指定的存储单元中，其操作过程是：</a:t>
            </a:r>
          </a:p>
          <a:p>
            <a:pPr eaLnBrk="1" hangingPunct="1">
              <a:buFontTx/>
              <a:buNone/>
            </a:pPr>
            <a:r>
              <a:rPr lang="zh-CN" altLang="en-US" b="1" smtClean="0">
                <a:latin typeface="Times New Roman" pitchFamily="18" charset="0"/>
              </a:rPr>
              <a:t>    </a:t>
            </a:r>
            <a:r>
              <a:rPr lang="zh-CN" altLang="en-US" b="1" smtClean="0">
                <a:solidFill>
                  <a:srgbClr val="FF3300"/>
                </a:solidFill>
                <a:latin typeface="Times New Roman" pitchFamily="18" charset="0"/>
              </a:rPr>
              <a:t>地址→</a:t>
            </a:r>
            <a:r>
              <a:rPr lang="en-US" altLang="zh-CN" b="1" smtClean="0">
                <a:solidFill>
                  <a:srgbClr val="FF3300"/>
                </a:solidFill>
                <a:latin typeface="Times New Roman" pitchFamily="18" charset="0"/>
              </a:rPr>
              <a:t>MAR→AB</a:t>
            </a:r>
            <a:r>
              <a:rPr lang="en-US" altLang="zh-CN" b="1" smtClean="0">
                <a:latin typeface="Times New Roman" pitchFamily="18" charset="0"/>
              </a:rPr>
              <a:t>   CPU</a:t>
            </a:r>
            <a:r>
              <a:rPr lang="zh-CN" altLang="en-US" b="1" smtClean="0">
                <a:latin typeface="Times New Roman" pitchFamily="18" charset="0"/>
              </a:rPr>
              <a:t>将地址信号送至地址总线</a:t>
            </a:r>
          </a:p>
          <a:p>
            <a:pPr eaLnBrk="1" hangingPunct="1">
              <a:buFontTx/>
              <a:buNone/>
            </a:pPr>
            <a:r>
              <a:rPr lang="zh-CN" altLang="en-US" b="1" smtClean="0">
                <a:latin typeface="Times New Roman" pitchFamily="18" charset="0"/>
              </a:rPr>
              <a:t>    </a:t>
            </a:r>
            <a:r>
              <a:rPr lang="zh-CN" altLang="en-US" b="1" smtClean="0">
                <a:solidFill>
                  <a:srgbClr val="FF3300"/>
                </a:solidFill>
                <a:latin typeface="Times New Roman" pitchFamily="18" charset="0"/>
              </a:rPr>
              <a:t>数据→</a:t>
            </a:r>
            <a:r>
              <a:rPr lang="en-US" altLang="zh-CN" b="1" smtClean="0">
                <a:solidFill>
                  <a:srgbClr val="FF3300"/>
                </a:solidFill>
                <a:latin typeface="Times New Roman" pitchFamily="18" charset="0"/>
              </a:rPr>
              <a:t>MDR→DB</a:t>
            </a:r>
            <a:r>
              <a:rPr lang="en-US" altLang="zh-CN" b="1" smtClean="0">
                <a:latin typeface="Times New Roman" pitchFamily="18" charset="0"/>
              </a:rPr>
              <a:t>   CPU</a:t>
            </a:r>
            <a:r>
              <a:rPr lang="zh-CN" altLang="en-US" b="1" smtClean="0">
                <a:latin typeface="Times New Roman" pitchFamily="18" charset="0"/>
              </a:rPr>
              <a:t>将要写入的数据送至数据总线</a:t>
            </a:r>
          </a:p>
          <a:p>
            <a:pPr eaLnBrk="1" hangingPunct="1">
              <a:buFontTx/>
              <a:buNone/>
            </a:pPr>
            <a:r>
              <a:rPr lang="zh-CN" altLang="en-US" b="1" smtClean="0">
                <a:latin typeface="Times New Roman" pitchFamily="18" charset="0"/>
              </a:rPr>
              <a:t>    </a:t>
            </a:r>
            <a:r>
              <a:rPr lang="en-US" altLang="zh-CN" b="1" smtClean="0">
                <a:solidFill>
                  <a:srgbClr val="FF3300"/>
                </a:solidFill>
                <a:latin typeface="Times New Roman" pitchFamily="18" charset="0"/>
              </a:rPr>
              <a:t>Write  </a:t>
            </a:r>
            <a:r>
              <a:rPr lang="en-US" altLang="zh-CN" b="1" smtClean="0">
                <a:latin typeface="Times New Roman" pitchFamily="18" charset="0"/>
              </a:rPr>
              <a:t>                       CPU</a:t>
            </a:r>
            <a:r>
              <a:rPr lang="zh-CN" altLang="en-US" b="1" smtClean="0">
                <a:latin typeface="Times New Roman" pitchFamily="18" charset="0"/>
              </a:rPr>
              <a:t>发写命令</a:t>
            </a:r>
          </a:p>
          <a:p>
            <a:pPr eaLnBrk="1" hangingPunct="1">
              <a:buFontTx/>
              <a:buNone/>
            </a:pPr>
            <a:r>
              <a:rPr lang="zh-CN" altLang="en-US" b="1" smtClean="0">
                <a:latin typeface="Times New Roman" pitchFamily="18" charset="0"/>
              </a:rPr>
              <a:t>    </a:t>
            </a:r>
            <a:r>
              <a:rPr lang="en-US" altLang="zh-CN" b="1" smtClean="0">
                <a:solidFill>
                  <a:srgbClr val="FF3300"/>
                </a:solidFill>
                <a:latin typeface="Times New Roman" pitchFamily="18" charset="0"/>
              </a:rPr>
              <a:t>Wait for MFC</a:t>
            </a:r>
            <a:r>
              <a:rPr lang="en-US" altLang="zh-CN" b="1" smtClean="0">
                <a:latin typeface="Times New Roman" pitchFamily="18" charset="0"/>
              </a:rPr>
              <a:t>          </a:t>
            </a:r>
            <a:r>
              <a:rPr lang="zh-CN" altLang="en-US" b="1" smtClean="0">
                <a:latin typeface="Times New Roman" pitchFamily="18" charset="0"/>
              </a:rPr>
              <a:t>等待存储器工作完成信号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0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0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0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C27CD79-E654-416B-9557-75F8829D5713}" type="datetime3">
              <a:rPr kumimoji="0" lang="zh-CN" altLang="en-US" sz="1400" smtClean="0"/>
              <a:pPr eaLnBrk="1" hangingPunct="1"/>
              <a:t>2016年11月14日星期一</a:t>
            </a:fld>
            <a:endParaRPr kumimoji="0" lang="en-US" altLang="zh-CN" sz="1400" smtClean="0"/>
          </a:p>
        </p:txBody>
      </p:sp>
      <p:sp>
        <p:nvSpPr>
          <p:cNvPr id="102403"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2404" name="Rectangle 2"/>
          <p:cNvSpPr>
            <a:spLocks noGrp="1" noChangeArrowheads="1"/>
          </p:cNvSpPr>
          <p:nvPr>
            <p:ph type="title"/>
          </p:nvPr>
        </p:nvSpPr>
        <p:spPr/>
        <p:txBody>
          <a:bodyPr/>
          <a:lstStyle/>
          <a:p>
            <a:pPr eaLnBrk="1" hangingPunct="1"/>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57379" name="Rectangle 3"/>
          <p:cNvSpPr>
            <a:spLocks noGrp="1" noChangeArrowheads="1"/>
          </p:cNvSpPr>
          <p:nvPr>
            <p:ph type="body" idx="1"/>
          </p:nvPr>
        </p:nvSpPr>
        <p:spPr>
          <a:xfrm>
            <a:off x="231775" y="950913"/>
            <a:ext cx="8378825" cy="5373687"/>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由于</a:t>
            </a:r>
            <a:r>
              <a:rPr lang="en-US" altLang="zh-CN" b="1" smtClean="0">
                <a:latin typeface="Times New Roman" pitchFamily="18" charset="0"/>
              </a:rPr>
              <a:t>CPU</a:t>
            </a:r>
            <a:r>
              <a:rPr lang="zh-CN" altLang="en-US" b="1" smtClean="0">
                <a:latin typeface="Times New Roman" pitchFamily="18" charset="0"/>
              </a:rPr>
              <a:t>和主存的速度存在着差距，所以两者之间的速度匹配是很关键的，通常有两种匹配方式：</a:t>
            </a:r>
            <a:r>
              <a:rPr lang="zh-CN" altLang="en-US" b="1" smtClean="0">
                <a:solidFill>
                  <a:srgbClr val="FF0000"/>
                </a:solidFill>
                <a:latin typeface="Times New Roman" pitchFamily="18" charset="0"/>
              </a:rPr>
              <a:t>同步存储器读取和异步存储器读取</a:t>
            </a:r>
            <a:r>
              <a:rPr lang="zh-CN" altLang="en-US" b="1" smtClean="0">
                <a:latin typeface="Times New Roman" pitchFamily="18" charset="0"/>
              </a:rPr>
              <a:t>。上面给出的读</a:t>
            </a:r>
            <a:r>
              <a:rPr lang="en-US" altLang="zh-CN" b="1" smtClean="0">
                <a:latin typeface="Times New Roman" pitchFamily="18" charset="0"/>
              </a:rPr>
              <a:t>/</a:t>
            </a:r>
            <a:r>
              <a:rPr lang="zh-CN" altLang="en-US" b="1" smtClean="0">
                <a:latin typeface="Times New Roman" pitchFamily="18" charset="0"/>
              </a:rPr>
              <a:t>写基本操作是以异步存储器读取来考虑的，</a:t>
            </a:r>
            <a:r>
              <a:rPr lang="en-US" altLang="zh-CN" b="1" smtClean="0">
                <a:latin typeface="Times New Roman" pitchFamily="18" charset="0"/>
              </a:rPr>
              <a:t>CPU</a:t>
            </a:r>
            <a:r>
              <a:rPr lang="zh-CN" altLang="en-US" b="1" smtClean="0">
                <a:latin typeface="Times New Roman" pitchFamily="18" charset="0"/>
              </a:rPr>
              <a:t>和主存间没有统一的时钟，由存储器工作完成信号（</a:t>
            </a:r>
            <a:r>
              <a:rPr lang="en-US" altLang="zh-CN" b="1" smtClean="0">
                <a:latin typeface="Times New Roman" pitchFamily="18" charset="0"/>
              </a:rPr>
              <a:t>MFC</a:t>
            </a:r>
            <a:r>
              <a:rPr lang="zh-CN" altLang="en-US" b="1" smtClean="0">
                <a:latin typeface="Times New Roman" pitchFamily="18" charset="0"/>
              </a:rPr>
              <a:t>）通知</a:t>
            </a:r>
            <a:r>
              <a:rPr lang="en-US" altLang="zh-CN" b="1" smtClean="0">
                <a:latin typeface="Times New Roman" pitchFamily="18" charset="0"/>
              </a:rPr>
              <a:t>CPU</a:t>
            </a:r>
            <a:r>
              <a:rPr lang="zh-CN" altLang="en-US" b="1" smtClean="0">
                <a:latin typeface="Times New Roman" pitchFamily="18" charset="0"/>
              </a:rPr>
              <a:t>存储器工作已完成。</a:t>
            </a:r>
          </a:p>
          <a:p>
            <a:pPr eaLnBrk="1" hangingPunct="1">
              <a:lnSpc>
                <a:spcPct val="80000"/>
              </a:lnSpc>
              <a:buFontTx/>
              <a:buNone/>
            </a:pPr>
            <a:r>
              <a:rPr lang="zh-CN" altLang="en-US" b="1" smtClean="0">
                <a:latin typeface="Times New Roman" pitchFamily="18" charset="0"/>
              </a:rPr>
              <a:t>            对于同步存储器读取，</a:t>
            </a:r>
            <a:r>
              <a:rPr lang="en-US" altLang="zh-CN" b="1" smtClean="0">
                <a:latin typeface="Times New Roman" pitchFamily="18" charset="0"/>
              </a:rPr>
              <a:t>CPU</a:t>
            </a:r>
            <a:r>
              <a:rPr lang="zh-CN" altLang="en-US" b="1" smtClean="0">
                <a:latin typeface="Times New Roman" pitchFamily="18" charset="0"/>
              </a:rPr>
              <a:t>和主存采用统一时钟，因为主存速度较慢，所以</a:t>
            </a:r>
            <a:r>
              <a:rPr lang="en-US" altLang="zh-CN" b="1" smtClean="0">
                <a:latin typeface="Times New Roman" pitchFamily="18" charset="0"/>
              </a:rPr>
              <a:t>CPU</a:t>
            </a:r>
            <a:r>
              <a:rPr lang="zh-CN" altLang="en-US" b="1" smtClean="0">
                <a:latin typeface="Times New Roman" pitchFamily="18" charset="0"/>
              </a:rPr>
              <a:t>与之配合必须放慢速度。在这种存储器中，不需要存储器工作完成信号。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7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A0606086-1AEB-4133-931F-1C0503CBC501}" type="datetime3">
              <a:rPr kumimoji="0" lang="zh-CN" altLang="en-US" sz="1400" smtClean="0"/>
              <a:pPr eaLnBrk="1" hangingPunct="1"/>
              <a:t>2016年11月14日星期一</a:t>
            </a:fld>
            <a:endParaRPr kumimoji="0" lang="en-US" altLang="zh-CN" sz="1400" smtClean="0"/>
          </a:p>
        </p:txBody>
      </p:sp>
      <p:sp>
        <p:nvSpPr>
          <p:cNvPr id="103427" name="页脚占位符 5"/>
          <p:cNvSpPr>
            <a:spLocks noGrp="1"/>
          </p:cNvSpPr>
          <p:nvPr>
            <p:ph type="ftr" sz="quarter" idx="12"/>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3428" name="Rectangle 2"/>
          <p:cNvSpPr>
            <a:spLocks noGrp="1" noChangeArrowheads="1"/>
          </p:cNvSpPr>
          <p:nvPr>
            <p:ph type="title"/>
          </p:nvPr>
        </p:nvSpPr>
        <p:spPr/>
        <p:txBody>
          <a:bodyPr/>
          <a:lstStyle/>
          <a:p>
            <a:pPr eaLnBrk="1" hangingPunct="1">
              <a:lnSpc>
                <a:spcPct val="80000"/>
              </a:lnSpc>
            </a:pPr>
            <a:r>
              <a:rPr lang="en-US" altLang="zh-CN" sz="2400" smtClean="0">
                <a:latin typeface="Times New Roman" pitchFamily="18" charset="0"/>
                <a:cs typeface="Times New Roman" pitchFamily="18" charset="0"/>
              </a:rPr>
              <a:t>5.4 </a:t>
            </a:r>
            <a:r>
              <a:rPr lang="zh-CN" altLang="en-US" sz="2400" smtClean="0">
                <a:latin typeface="宋体" pitchFamily="2" charset="-122"/>
              </a:rPr>
              <a:t>主存储器的连接与控制</a:t>
            </a:r>
            <a:endParaRPr lang="zh-CN" altLang="en-US" smtClean="0">
              <a:latin typeface="宋体" pitchFamily="2" charset="-122"/>
            </a:endParaRPr>
          </a:p>
        </p:txBody>
      </p:sp>
      <p:sp>
        <p:nvSpPr>
          <p:cNvPr id="362499" name="Rectangle 3"/>
          <p:cNvSpPr>
            <a:spLocks noGrp="1" noChangeArrowheads="1"/>
          </p:cNvSpPr>
          <p:nvPr>
            <p:ph type="body" idx="1"/>
          </p:nvPr>
        </p:nvSpPr>
        <p:spPr>
          <a:xfrm>
            <a:off x="307975" y="836613"/>
            <a:ext cx="8302625" cy="5238750"/>
          </a:xfrm>
        </p:spPr>
        <p:txBody>
          <a:bodyPr/>
          <a:lstStyle/>
          <a:p>
            <a:pPr eaLnBrk="1" hangingPunct="1">
              <a:lnSpc>
                <a:spcPct val="80000"/>
              </a:lnSpc>
              <a:buFontTx/>
              <a:buNone/>
            </a:pPr>
            <a:r>
              <a:rPr lang="en-US" altLang="zh-CN" b="1" smtClean="0">
                <a:solidFill>
                  <a:srgbClr val="990000"/>
                </a:solidFill>
                <a:latin typeface="Times New Roman" pitchFamily="18" charset="0"/>
              </a:rPr>
              <a:t>5.4.5 PC</a:t>
            </a:r>
            <a:r>
              <a:rPr lang="zh-CN" altLang="en-US" b="1" smtClean="0">
                <a:solidFill>
                  <a:srgbClr val="990000"/>
                </a:solidFill>
                <a:latin typeface="Times New Roman" pitchFamily="18" charset="0"/>
              </a:rPr>
              <a:t>系列微机的存储器接口</a:t>
            </a:r>
          </a:p>
          <a:p>
            <a:pPr eaLnBrk="1" hangingPunct="1">
              <a:lnSpc>
                <a:spcPct val="90000"/>
              </a:lnSpc>
              <a:buFontTx/>
              <a:buNone/>
            </a:pPr>
            <a:r>
              <a:rPr lang="zh-CN" altLang="en-US" b="1" smtClean="0">
                <a:latin typeface="Times New Roman" pitchFamily="18" charset="0"/>
              </a:rPr>
              <a:t>            数据总线一次能并行传送的位数，称为总线的数据通路宽度，常见的有</a:t>
            </a:r>
            <a:r>
              <a:rPr lang="en-US" altLang="zh-CN" b="1" smtClean="0">
                <a:latin typeface="Times New Roman" pitchFamily="18" charset="0"/>
              </a:rPr>
              <a:t>8</a:t>
            </a:r>
            <a:r>
              <a:rPr lang="zh-CN" altLang="en-US" b="1" smtClean="0">
                <a:latin typeface="Times New Roman" pitchFamily="18" charset="0"/>
              </a:rPr>
              <a:t>位、</a:t>
            </a:r>
            <a:r>
              <a:rPr lang="en-US" altLang="zh-CN" b="1" smtClean="0">
                <a:latin typeface="Times New Roman" pitchFamily="18" charset="0"/>
              </a:rPr>
              <a:t>16</a:t>
            </a:r>
            <a:r>
              <a:rPr lang="zh-CN" altLang="en-US" b="1" smtClean="0">
                <a:latin typeface="Times New Roman" pitchFamily="18" charset="0"/>
              </a:rPr>
              <a:t>位、</a:t>
            </a:r>
            <a:r>
              <a:rPr lang="en-US" altLang="zh-CN" b="1" smtClean="0">
                <a:latin typeface="Times New Roman" pitchFamily="18" charset="0"/>
              </a:rPr>
              <a:t>32</a:t>
            </a:r>
            <a:r>
              <a:rPr lang="zh-CN" altLang="en-US" b="1" smtClean="0">
                <a:latin typeface="Times New Roman" pitchFamily="18" charset="0"/>
              </a:rPr>
              <a:t>位、</a:t>
            </a:r>
            <a:r>
              <a:rPr lang="en-US" altLang="zh-CN" b="1" smtClean="0">
                <a:latin typeface="Times New Roman" pitchFamily="18" charset="0"/>
              </a:rPr>
              <a:t>64</a:t>
            </a:r>
            <a:r>
              <a:rPr lang="zh-CN" altLang="en-US" b="1" smtClean="0">
                <a:latin typeface="Times New Roman" pitchFamily="18" charset="0"/>
              </a:rPr>
              <a:t>位几种。但大多数主存储器常采取字节编址，每次访存允许读</a:t>
            </a:r>
            <a:r>
              <a:rPr lang="en-US" altLang="zh-CN" b="1" smtClean="0">
                <a:latin typeface="Times New Roman" pitchFamily="18" charset="0"/>
              </a:rPr>
              <a:t>/</a:t>
            </a:r>
            <a:r>
              <a:rPr lang="zh-CN" altLang="en-US" b="1" smtClean="0">
                <a:latin typeface="Times New Roman" pitchFamily="18" charset="0"/>
              </a:rPr>
              <a:t>写</a:t>
            </a:r>
            <a:r>
              <a:rPr lang="en-US" altLang="zh-CN" b="1" smtClean="0">
                <a:latin typeface="Times New Roman" pitchFamily="18" charset="0"/>
              </a:rPr>
              <a:t>8</a:t>
            </a:r>
            <a:r>
              <a:rPr lang="zh-CN" altLang="en-US" b="1" smtClean="0">
                <a:latin typeface="Times New Roman" pitchFamily="18" charset="0"/>
              </a:rPr>
              <a:t>位，以适应对字符类信息的处理。</a:t>
            </a:r>
          </a:p>
          <a:p>
            <a:pPr eaLnBrk="1" hangingPunct="1">
              <a:lnSpc>
                <a:spcPct val="80000"/>
              </a:lnSpc>
              <a:buFontTx/>
              <a:buNone/>
            </a:pPr>
            <a:r>
              <a:rPr lang="en-US" altLang="zh-CN" b="1" smtClean="0">
                <a:latin typeface="Times New Roman" pitchFamily="18" charset="0"/>
              </a:rPr>
              <a:t>1.8</a:t>
            </a:r>
            <a:r>
              <a:rPr lang="zh-CN" altLang="en-US" b="1" smtClean="0">
                <a:latin typeface="Times New Roman" pitchFamily="18" charset="0"/>
              </a:rPr>
              <a:t>位存储器接口</a:t>
            </a:r>
          </a:p>
          <a:p>
            <a:pPr eaLnBrk="1" hangingPunct="1">
              <a:lnSpc>
                <a:spcPct val="90000"/>
              </a:lnSpc>
              <a:buFontTx/>
              <a:buNone/>
            </a:pPr>
            <a:r>
              <a:rPr lang="zh-CN" altLang="en-US" b="1" smtClean="0">
                <a:latin typeface="Times New Roman" pitchFamily="18" charset="0"/>
              </a:rPr>
              <a:t>            如果数据总线为</a:t>
            </a:r>
            <a:r>
              <a:rPr lang="en-US" altLang="zh-CN" b="1" smtClean="0">
                <a:latin typeface="Times New Roman" pitchFamily="18" charset="0"/>
              </a:rPr>
              <a:t>8</a:t>
            </a:r>
            <a:r>
              <a:rPr lang="zh-CN" altLang="en-US" b="1" smtClean="0">
                <a:latin typeface="Times New Roman" pitchFamily="18" charset="0"/>
              </a:rPr>
              <a:t>位（如微机系统中的</a:t>
            </a:r>
            <a:r>
              <a:rPr lang="en-US" altLang="zh-CN" b="1" smtClean="0">
                <a:latin typeface="Times New Roman" pitchFamily="18" charset="0"/>
              </a:rPr>
              <a:t>PC</a:t>
            </a:r>
            <a:r>
              <a:rPr lang="zh-CN" altLang="en-US" b="1" smtClean="0">
                <a:latin typeface="Times New Roman" pitchFamily="18" charset="0"/>
              </a:rPr>
              <a:t>总线），而主存按字节编址，则匹配关系比较简单。一个总线周期中读</a:t>
            </a:r>
            <a:r>
              <a:rPr lang="en-US" altLang="zh-CN" b="1" smtClean="0">
                <a:latin typeface="Times New Roman" pitchFamily="18" charset="0"/>
              </a:rPr>
              <a:t>/</a:t>
            </a:r>
            <a:r>
              <a:rPr lang="zh-CN" altLang="en-US" b="1" smtClean="0">
                <a:latin typeface="Times New Roman" pitchFamily="18" charset="0"/>
              </a:rPr>
              <a:t>写</a:t>
            </a:r>
            <a:r>
              <a:rPr lang="en-US" altLang="zh-CN" b="1" smtClean="0">
                <a:latin typeface="Times New Roman" pitchFamily="18" charset="0"/>
              </a:rPr>
              <a:t>8</a:t>
            </a:r>
            <a:r>
              <a:rPr lang="zh-CN" altLang="en-US" b="1" smtClean="0">
                <a:latin typeface="Times New Roman" pitchFamily="18" charset="0"/>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2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5012</TotalTime>
  <Words>9783</Words>
  <Application>Microsoft Office PowerPoint</Application>
  <PresentationFormat>全屏显示(4:3)</PresentationFormat>
  <Paragraphs>1259</Paragraphs>
  <Slides>130</Slides>
  <Notes>0</Notes>
  <HiddenSlides>9</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130</vt:i4>
      </vt:variant>
    </vt:vector>
  </HeadingPairs>
  <TitlesOfParts>
    <vt:vector size="134" baseType="lpstr">
      <vt:lpstr>Sumi Painting</vt:lpstr>
      <vt:lpstr>Microsoft Visio 2000/2002 Drawing</vt:lpstr>
      <vt:lpstr>VISIO</vt:lpstr>
      <vt:lpstr>Microsoft 公式 3.0</vt:lpstr>
      <vt:lpstr>第5章</vt:lpstr>
      <vt:lpstr>第5章</vt:lpstr>
      <vt:lpstr>5.1 存储系统的组成 </vt:lpstr>
      <vt:lpstr>5.1 存储系统的组成</vt:lpstr>
      <vt:lpstr>5.1 存储系统的组成</vt:lpstr>
      <vt:lpstr>5.1 存储系统的组成</vt:lpstr>
      <vt:lpstr>5.1 存储系统的组成</vt:lpstr>
      <vt:lpstr>5.1 存储系统的组成</vt:lpstr>
      <vt:lpstr>5.1 存储系统的组成</vt:lpstr>
      <vt:lpstr>5.1 存储系统的组成</vt:lpstr>
      <vt:lpstr>5.1 存储系统的组成</vt:lpstr>
      <vt:lpstr>5.1 存储系统的组成</vt:lpstr>
      <vt:lpstr>5.1 存储系统的组成</vt:lpstr>
      <vt:lpstr>5.1 存储系统的组成 </vt:lpstr>
      <vt:lpstr>5.1 存储系统的组成 </vt:lpstr>
      <vt:lpstr>5.1 存储系统的组成 </vt:lpstr>
      <vt:lpstr>5.1 存储系统的组成</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5.2 主存储器的组织</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 </vt:lpstr>
      <vt:lpstr>5.3 半导体随机存储器和只读存储器 </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5.3 半导体随机存储器和只读存储器</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5.4 主存储器的连接与控制</vt:lpstr>
      <vt:lpstr>5.5  提高主存读写速度的技术</vt:lpstr>
      <vt:lpstr>5.5  提高主存读写速度的技术</vt:lpstr>
      <vt:lpstr>5.5  提高主存读写速度的技术</vt:lpstr>
      <vt:lpstr>5.5  提高主存读写速度的技术</vt:lpstr>
      <vt:lpstr>5.5  提高主存读写速度的技术</vt:lpstr>
      <vt:lpstr>5.5  提高主存读写速度的技术</vt:lpstr>
      <vt:lpstr>5.5  提高主存读写速度的技术</vt:lpstr>
      <vt:lpstr>5.5  提高主存读写速度的技术</vt:lpstr>
      <vt:lpstr>5.5  提高主存读写速度的技术</vt:lpstr>
      <vt:lpstr>5.6 多体交叉存储技术</vt:lpstr>
      <vt:lpstr>5.6 多体交叉存储技术</vt:lpstr>
      <vt:lpstr>5.7 高速缓冲存储器</vt:lpstr>
      <vt:lpstr>5.7 高速缓冲存储器</vt:lpstr>
      <vt:lpstr>5.7 高速缓冲存储器</vt:lpstr>
      <vt:lpstr>5.7 高速缓冲存储器</vt:lpstr>
      <vt:lpstr>5.8 虚拟存储器</vt:lpstr>
      <vt:lpstr>5.8 虚拟存储器</vt:lpstr>
      <vt:lpstr>5.8 虚拟存储器</vt:lpstr>
      <vt:lpstr>5.8 虚拟存储器</vt:lpstr>
      <vt:lpstr>第5章 小结</vt:lpstr>
      <vt:lpstr>第5章 小结</vt:lpstr>
      <vt:lpstr>第5章 小结</vt:lpstr>
      <vt:lpstr>第5章 小结</vt:lpstr>
      <vt:lpstr>第5章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存储体系和结构</dc:title>
  <dc:creator>蒋本珊</dc:creator>
  <cp:lastModifiedBy>Frank</cp:lastModifiedBy>
  <cp:revision>141</cp:revision>
  <dcterms:created xsi:type="dcterms:W3CDTF">2002-04-27T03:56:03Z</dcterms:created>
  <dcterms:modified xsi:type="dcterms:W3CDTF">2016-11-14T05:48:22Z</dcterms:modified>
</cp:coreProperties>
</file>